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7" r:id="rId4"/>
    <p:sldId id="268" r:id="rId5"/>
    <p:sldId id="265" r:id="rId6"/>
    <p:sldId id="269" r:id="rId7"/>
    <p:sldId id="259" r:id="rId8"/>
    <p:sldId id="270" r:id="rId9"/>
    <p:sldId id="263" r:id="rId10"/>
    <p:sldId id="272" r:id="rId11"/>
    <p:sldId id="274" r:id="rId12"/>
    <p:sldId id="271" r:id="rId13"/>
    <p:sldId id="262" r:id="rId14"/>
    <p:sldId id="266" r:id="rId15"/>
    <p:sldId id="261" r:id="rId16"/>
    <p:sldId id="260" r:id="rId17"/>
    <p:sldId id="26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29"/>
    <a:srgbClr val="2F4D8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504" y="-104"/>
      </p:cViewPr>
      <p:guideLst>
        <p:guide orient="horz" pos="2160"/>
        <p:guide pos="27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E952D-7C2F-BB4A-9B5E-151591EC752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B6C6-9881-CD49-B4FC-8EAD8AF4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7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1BD2-A38F-AB43-8E3C-D6E30D15DDFF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DDE94-6B71-B14C-BD69-E1245FCC2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1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69684" indent="-169684">
              <a:buFontTx/>
              <a:buChar char="•"/>
            </a:pPr>
            <a:endParaRPr lang="en-US">
              <a:ea typeface="ＭＳ Ｐゴシック" charset="0"/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CB74ED-3D9E-EA44-A587-61EC64580807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69684" indent="-169684">
              <a:buFontTx/>
              <a:buChar char="•"/>
            </a:pPr>
            <a:endParaRPr lang="en-US">
              <a:ea typeface="ＭＳ Ｐゴシック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71528B-D9F9-404F-8D4A-C6FB45E2E3E1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442133-CF34-CB4F-8F8D-54E582816C2B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51" y="5079847"/>
            <a:ext cx="8613829" cy="830070"/>
          </a:xfrm>
        </p:spPr>
        <p:txBody>
          <a:bodyPr>
            <a:noAutofit/>
          </a:bodyPr>
          <a:lstStyle/>
          <a:p>
            <a:pPr algn="l"/>
            <a:r>
              <a:rPr lang="en-US" sz="4500" spc="190" dirty="0" smtClean="0">
                <a:solidFill>
                  <a:srgbClr val="2F4D8E"/>
                </a:solidFill>
                <a:latin typeface="Minion Pro"/>
              </a:rPr>
              <a:t>EIC Detector for K/π structure</a:t>
            </a:r>
            <a:endParaRPr lang="en-US" sz="4500" spc="190" dirty="0">
              <a:solidFill>
                <a:srgbClr val="2F4D8E"/>
              </a:solidFill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633" y="5744999"/>
            <a:ext cx="4511175" cy="3546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229"/>
                </a:solidFill>
                <a:latin typeface="Century Gothic"/>
              </a:rPr>
              <a:t>Some initial thoughts: R. Yoshida JLab</a:t>
            </a:r>
            <a:endParaRPr lang="en-US" dirty="0">
              <a:solidFill>
                <a:srgbClr val="000229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31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303160"/>
            <a:ext cx="8494615" cy="60020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eRHIC Forward Hadron Detector Concept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</a:t>
            </a:r>
            <a:fld id="{D8AB687D-7754-8045-A896-36BD23FBD8D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1705" y="6054614"/>
            <a:ext cx="253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Richard Petti Spin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pic>
        <p:nvPicPr>
          <p:cNvPr id="8" name="Picture 7" descr="Screen Shot 2017-05-31 at 1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331104"/>
            <a:ext cx="7381022" cy="4814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9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31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" y="311675"/>
            <a:ext cx="9144000" cy="64231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Downstream Ion FFB Acceptance for Protons</a:t>
            </a:r>
            <a:endParaRPr lang="ru-RU" sz="3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506" name="Content Placeholder 2"/>
          <p:cNvSpPr>
            <a:spLocks/>
          </p:cNvSpPr>
          <p:nvPr/>
        </p:nvSpPr>
        <p:spPr bwMode="auto">
          <a:xfrm>
            <a:off x="92075" y="882650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800" b="1">
                <a:latin typeface="Times New Roman" charset="0"/>
                <a:cs typeface="Times New Roman" charset="0"/>
              </a:rPr>
              <a:t>Quad apertures = B max / (field gradient @ 100 GeV/c)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pic>
        <p:nvPicPr>
          <p:cNvPr id="21507" name="Picture 8" descr="sigmaP_sigmaXp_i_0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2575"/>
            <a:ext cx="27416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sigmaP_sigmaYp_i_06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b="2583"/>
          <a:stretch>
            <a:fillRect/>
          </a:stretch>
        </p:blipFill>
        <p:spPr bwMode="auto">
          <a:xfrm>
            <a:off x="152400" y="3879850"/>
            <a:ext cx="27416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sigmaP_sigmaXp_i_09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552575"/>
            <a:ext cx="27416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sigmaP_sigmaYp_i_09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2463"/>
          <a:stretch>
            <a:fillRect/>
          </a:stretch>
        </p:blipFill>
        <p:spPr bwMode="auto">
          <a:xfrm>
            <a:off x="3151188" y="3878263"/>
            <a:ext cx="27416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sigmaP_sigmaXp_i_12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552575"/>
            <a:ext cx="274161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3" descr="sigmaP_sigmaYp_i_12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2522"/>
          <a:stretch>
            <a:fillRect/>
          </a:stretch>
        </p:blipFill>
        <p:spPr bwMode="auto">
          <a:xfrm>
            <a:off x="6173788" y="3876675"/>
            <a:ext cx="27416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219200" y="125412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6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210050" y="125095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9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7162800" y="1254125"/>
            <a:ext cx="110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12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 rot="-5400000">
            <a:off x="2230438" y="2874962"/>
            <a:ext cx="142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  <a:sym typeface="Symbol" charset="0"/>
              </a:rPr>
              <a:t> electron beam</a:t>
            </a:r>
            <a:endParaRPr lang="ru-RU" sz="1600" b="1">
              <a:solidFill>
                <a:srgbClr val="FF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on optics for near-beam detection</a:t>
            </a:r>
            <a:endParaRPr lang="en-US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575" y="762000"/>
            <a:ext cx="8226425" cy="3175001"/>
            <a:chOff x="460375" y="3073399"/>
            <a:chExt cx="8226425" cy="3175001"/>
          </a:xfrm>
        </p:grpSpPr>
        <p:pic>
          <p:nvPicPr>
            <p:cNvPr id="38" name="Picture 10" descr="ir_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825875"/>
              <a:ext cx="8226425" cy="242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Brace 38"/>
            <p:cNvSpPr/>
            <p:nvPr/>
          </p:nvSpPr>
          <p:spPr>
            <a:xfrm rot="5400000" flipV="1">
              <a:off x="4241798" y="1955798"/>
              <a:ext cx="355600" cy="3352803"/>
            </a:xfrm>
            <a:prstGeom prst="leftBrace">
              <a:avLst/>
            </a:prstGeom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73399"/>
              <a:ext cx="2728320" cy="368882"/>
            </a:xfrm>
            <a:prstGeom prst="rect">
              <a:avLst/>
            </a:prstGeom>
            <a:noFill/>
          </p:spPr>
          <p:txBody>
            <a:bodyPr wrap="none" lIns="90988" tIns="45497" rIns="90988" bIns="45497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333333"/>
                  </a:solidFill>
                  <a:latin typeface="Calisto MT"/>
                  <a:ea typeface="+mn-ea"/>
                  <a:cs typeface="+mn-cs"/>
                </a:rPr>
                <a:t>Extended detector: 80+ m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229600" y="3810000"/>
              <a:ext cx="457200" cy="243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979"/>
              <a:endParaRPr lang="en-US"/>
            </a:p>
          </p:txBody>
        </p:sp>
      </p:grpSp>
      <p:pic>
        <p:nvPicPr>
          <p:cNvPr id="20" name="Picture 15" descr="02_optics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43478"/>
            <a:ext cx="5715000" cy="29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5943600" y="2286000"/>
            <a:ext cx="1440" cy="31242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6200" y="4191000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535" tIns="72791" rIns="82535" bIns="41269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Times New Roman" charset="0"/>
              </a:rPr>
              <a:t>A large </a:t>
            </a:r>
            <a:r>
              <a:rPr lang="en-US" sz="1600" b="1" i="1" dirty="0" smtClean="0">
                <a:solidFill>
                  <a:srgbClr val="008000"/>
                </a:solidFill>
                <a:latin typeface="Times New Roman" charset="0"/>
              </a:rPr>
              <a:t>dispersion</a:t>
            </a:r>
            <a:r>
              <a:rPr lang="en-US" sz="1600" dirty="0" smtClean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1600" dirty="0" smtClean="0">
                <a:latin typeface="Times New Roman" charset="0"/>
              </a:rPr>
              <a:t>at the detection point separates scattered (off-momentum) particles from the beam.</a:t>
            </a:r>
            <a:endParaRPr lang="en-US" sz="1600" dirty="0">
              <a:latin typeface="Times New Roman" charset="0"/>
            </a:endParaRPr>
          </a:p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Times New Roman" charset="0"/>
              </a:rPr>
              <a:t>A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charset="0"/>
              </a:rPr>
              <a:t>second focus </a:t>
            </a:r>
            <a:r>
              <a:rPr lang="en-US" sz="1600" dirty="0" smtClean="0">
                <a:latin typeface="Times New Roman" charset="0"/>
              </a:rPr>
              <a:t>and small </a:t>
            </a:r>
            <a:r>
              <a:rPr lang="en-US" sz="1600" dirty="0" err="1" smtClean="0">
                <a:latin typeface="Times New Roman" charset="0"/>
              </a:rPr>
              <a:t>emittance</a:t>
            </a:r>
            <a:r>
              <a:rPr lang="en-US" sz="1600" dirty="0" smtClean="0">
                <a:latin typeface="Times New Roman" charset="0"/>
              </a:rPr>
              <a:t> (cooling) allows moving detectors closer to the beam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257800" y="5410200"/>
            <a:ext cx="1371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6942" tIns="41269" rIns="66942" bIns="33476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100" b="1" baseline="30000" dirty="0">
                <a:solidFill>
                  <a:srgbClr val="FF0000"/>
                </a:solidFill>
                <a:cs typeface="Arial" charset="0"/>
              </a:rPr>
              <a:t>nd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 focus on</a:t>
            </a:r>
          </a:p>
          <a:p>
            <a:pPr algn="ctr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Roman pots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</a:t>
            </a:r>
            <a:fld id="{D8AB687D-7754-8045-A896-36BD23FBD8D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Acceptance for p’ </a:t>
            </a:r>
            <a:r>
              <a:rPr lang="en-US" dirty="0" smtClean="0">
                <a:latin typeface="Arial" charset="0"/>
              </a:rPr>
              <a:t>in DDIS</a:t>
            </a:r>
            <a:endParaRPr lang="en-US" dirty="0">
              <a:latin typeface="Arial" charset="0"/>
            </a:endParaRPr>
          </a:p>
        </p:txBody>
      </p:sp>
      <p:pic>
        <p:nvPicPr>
          <p:cNvPr id="10242" name="Picture 3" descr="Screen Shot 2016-04-07 at 12.2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451860"/>
            <a:ext cx="333831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D:\Google Drive\eic\talk_mine\detector_meeting\20160406\proton_quad6T\acc_xlPt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629025" cy="317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944100" y="4927211"/>
            <a:ext cx="5514100" cy="120032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Acceptance in diffractive peak (X</a:t>
            </a:r>
            <a:r>
              <a:rPr lang="en-US" baseline="-25000" dirty="0"/>
              <a:t>L</a:t>
            </a:r>
            <a:r>
              <a:rPr lang="en-US" dirty="0"/>
              <a:t>&gt;~.98)</a:t>
            </a:r>
          </a:p>
          <a:p>
            <a:r>
              <a:rPr lang="en-US" dirty="0"/>
              <a:t>           ZEUS: ~2%</a:t>
            </a:r>
          </a:p>
          <a:p>
            <a:r>
              <a:rPr lang="en-US" dirty="0"/>
              <a:t>           JLEIC: ~100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985838" y="801688"/>
            <a:ext cx="98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JLEIC</a:t>
            </a: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5330825" y="8636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ZEUS </a:t>
            </a:r>
          </a:p>
          <a:p>
            <a:r>
              <a:rPr lang="en-US" dirty="0"/>
              <a:t>Leading Proton Spectrometer</a:t>
            </a: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2182813" y="3028192"/>
            <a:ext cx="173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Region 2 (Hi. Res)</a:t>
            </a: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1179740" y="1460500"/>
            <a:ext cx="931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Region 1</a:t>
            </a:r>
          </a:p>
        </p:txBody>
      </p:sp>
      <p:pic>
        <p:nvPicPr>
          <p:cNvPr id="12" name="Picture 3" descr="D:\Google Drive\eic\talk_mine\detector_meeting\20160629\fullcooling_cutfocus_acctwoplanes_gaus\acc_xlt_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72" y="4535751"/>
            <a:ext cx="1817625" cy="1591788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>
            <a:off x="908769" y="3753123"/>
            <a:ext cx="3007594" cy="970300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>
            <a:off x="2300241" y="3790139"/>
            <a:ext cx="1616122" cy="912839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363325" y="4535751"/>
            <a:ext cx="1820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7268" y="3999270"/>
            <a:ext cx="4477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882" y="3749681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345" y="1032818"/>
            <a:ext cx="3205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P</a:t>
            </a:r>
            <a:r>
              <a:rPr kumimoji="0" lang="en-US" sz="2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t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077" y="3753123"/>
            <a:ext cx="412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0.2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289" y="5924559"/>
            <a:ext cx="66941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0.994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3254" y="5886146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3121" y="5924559"/>
            <a:ext cx="4477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376" y="1408928"/>
            <a:ext cx="6819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(GeV)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55" y="4943494"/>
            <a:ext cx="7588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(GeV</a:t>
            </a:r>
            <a:r>
              <a:rPr kumimoji="0" lang="en-US" sz="18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2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542" y="3539178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"/>
              </a:rPr>
              <a:t>0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827" y="1021330"/>
            <a:ext cx="22057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1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145" y="4491675"/>
            <a:ext cx="412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2.5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</a:t>
            </a:r>
            <a:fld id="{D8AB687D-7754-8045-A896-36BD23FBD8D8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eRHIC Forward Hadron Detector Concept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</a:t>
            </a:r>
            <a:fld id="{D8AB687D-7754-8045-A896-36BD23FBD8D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7-05-19 at 8.5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846550"/>
            <a:ext cx="7518400" cy="5324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01705" y="6054614"/>
            <a:ext cx="253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Richard Petti Spin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Forward Ion Momentum &amp; Angle Resolution</a:t>
            </a:r>
            <a:endParaRPr lang="ru-RU" sz="3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698" name="Content Placeholder 2"/>
          <p:cNvSpPr>
            <a:spLocks/>
          </p:cNvSpPr>
          <p:nvPr/>
        </p:nvSpPr>
        <p:spPr bwMode="auto">
          <a:xfrm>
            <a:off x="92075" y="838200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800" b="1">
                <a:latin typeface="Times New Roman" charset="0"/>
                <a:cs typeface="Times New Roman" charset="0"/>
              </a:rPr>
              <a:t>Protons with </a:t>
            </a:r>
            <a:r>
              <a:rPr lang="en-US" sz="1800" b="1">
                <a:latin typeface="Times New Roman" charset="0"/>
                <a:cs typeface="Times New Roman" charset="0"/>
                <a:sym typeface="Symbol" charset="0"/>
              </a:rPr>
              <a:t>p/p spread launched at different angles to nominal </a:t>
            </a:r>
            <a:r>
              <a:rPr lang="en-US" sz="1800" b="1">
                <a:latin typeface="Times New Roman" charset="0"/>
                <a:cs typeface="Times New Roman" charset="0"/>
              </a:rPr>
              <a:t>trajectory</a:t>
            </a:r>
          </a:p>
        </p:txBody>
      </p:sp>
      <p:pic>
        <p:nvPicPr>
          <p:cNvPr id="29699" name="Picture 7" descr="x_dpop_ou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00238"/>
            <a:ext cx="411321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8"/>
          <p:cNvSpPr txBox="1">
            <a:spLocks noChangeArrowheads="1"/>
          </p:cNvSpPr>
          <p:nvPr/>
        </p:nvSpPr>
        <p:spPr bwMode="auto">
          <a:xfrm rot="-5400000">
            <a:off x="3830638" y="4398962"/>
            <a:ext cx="142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  <a:sym typeface="Symbol" charset="0"/>
              </a:rPr>
              <a:t> electron beam</a:t>
            </a:r>
            <a:endParaRPr lang="ru-RU" sz="1600" b="1">
              <a:solidFill>
                <a:srgbClr val="FF0000"/>
              </a:solidFill>
              <a:latin typeface="Arial Narrow" charset="0"/>
              <a:sym typeface="Symbol" charset="0"/>
            </a:endParaRPr>
          </a:p>
        </p:txBody>
      </p:sp>
      <p:grpSp>
        <p:nvGrpSpPr>
          <p:cNvPr id="29701" name="Group 1"/>
          <p:cNvGrpSpPr>
            <a:grpSpLocks/>
          </p:cNvGrpSpPr>
          <p:nvPr/>
        </p:nvGrpSpPr>
        <p:grpSpPr bwMode="auto">
          <a:xfrm>
            <a:off x="4679950" y="1900238"/>
            <a:ext cx="4113213" cy="3952875"/>
            <a:chOff x="4679950" y="1900238"/>
            <a:chExt cx="4113213" cy="3952875"/>
          </a:xfrm>
        </p:grpSpPr>
        <p:pic>
          <p:nvPicPr>
            <p:cNvPr id="29703" name="Picture 17" descr="x_dpop_out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1900238"/>
              <a:ext cx="4113213" cy="395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ontent Placeholder 2"/>
            <p:cNvSpPr>
              <a:spLocks/>
            </p:cNvSpPr>
            <p:nvPr/>
          </p:nvSpPr>
          <p:spPr bwMode="auto">
            <a:xfrm>
              <a:off x="5486400" y="2743200"/>
              <a:ext cx="1524000" cy="34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1200" b="1">
                  <a:latin typeface="Times New Roman" charset="0"/>
                  <a:cs typeface="Times New Roman" charset="0"/>
                </a:rPr>
                <a:t>±10</a:t>
              </a:r>
              <a:r>
                <a:rPr lang="en-US" sz="1200" b="1">
                  <a:latin typeface="Times New Roman" charset="0"/>
                  <a:cs typeface="Times New Roman" charset="0"/>
                  <a:sym typeface="Symbol" charset="0"/>
                </a:rPr>
                <a:t>  @ 60 GeV/c</a:t>
              </a:r>
              <a:endParaRPr lang="en-US" sz="1200" b="1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6034088" y="1673225"/>
            <a:ext cx="205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00FF"/>
                </a:solidFill>
                <a:latin typeface="Arial Narrow" charset="0"/>
                <a:sym typeface="Symbol" charset="0"/>
              </a:rPr>
              <a:t>|</a:t>
            </a:r>
            <a:r>
              <a:rPr lang="ru-RU" sz="1600" b="1">
                <a:solidFill>
                  <a:srgbClr val="0000FF"/>
                </a:solidFill>
                <a:latin typeface="Arial Narrow" charset="0"/>
                <a:sym typeface="Symbol" charset="0"/>
              </a:rPr>
              <a:t></a:t>
            </a:r>
            <a:r>
              <a:rPr lang="en-US" sz="1600" b="1">
                <a:solidFill>
                  <a:srgbClr val="0000FF"/>
                </a:solidFill>
                <a:latin typeface="Arial Narrow" charset="0"/>
                <a:sym typeface="Symbol" charset="0"/>
              </a:rPr>
              <a:t>p/p| &gt; 0.005 @ </a:t>
            </a:r>
            <a:r>
              <a:rPr lang="ru-RU" sz="1600" b="1">
                <a:solidFill>
                  <a:srgbClr val="0000FF"/>
                </a:solidFill>
                <a:latin typeface="Arial Narrow" charset="0"/>
                <a:sym typeface="Symbol" charset="0"/>
              </a:rPr>
              <a:t></a:t>
            </a:r>
            <a:r>
              <a:rPr lang="en-US" sz="1600" b="1" baseline="-25000">
                <a:solidFill>
                  <a:srgbClr val="0000FF"/>
                </a:solidFill>
                <a:latin typeface="Arial Narrow" charset="0"/>
                <a:sym typeface="Symbol" charset="0"/>
              </a:rPr>
              <a:t>x,y</a:t>
            </a:r>
            <a:r>
              <a:rPr lang="en-US" sz="1600" b="1">
                <a:solidFill>
                  <a:srgbClr val="0000FF"/>
                </a:solidFill>
                <a:latin typeface="Arial Narrow" charset="0"/>
                <a:sym typeface="Symbol" charset="0"/>
              </a:rPr>
              <a:t> = 0</a:t>
            </a:r>
            <a:endParaRPr lang="ru-RU" sz="1600" b="1">
              <a:solidFill>
                <a:srgbClr val="0000FF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6488" y="5987018"/>
            <a:ext cx="751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ZEUS LPS: resolution in X</a:t>
            </a:r>
            <a:r>
              <a:rPr lang="en-US" baseline="-25000" dirty="0" smtClean="0"/>
              <a:t>L</a:t>
            </a:r>
            <a:r>
              <a:rPr lang="en-US" dirty="0" smtClean="0"/>
              <a:t> was about 0.5% and Pt resolution was 5 MeV </a:t>
            </a:r>
          </a:p>
        </p:txBody>
      </p:sp>
    </p:spTree>
    <p:extLst>
      <p:ext uri="{BB962C8B-B14F-4D97-AF65-F5344CB8AC3E}">
        <p14:creationId xmlns:p14="http://schemas.microsoft.com/office/powerpoint/2010/main" val="6870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7-05-31 at 1.2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" y="442451"/>
            <a:ext cx="7737441" cy="5543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886753"/>
            <a:ext cx="4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efficiently can we do this?  </a:t>
            </a:r>
            <a:r>
              <a:rPr lang="en-US" dirty="0" err="1" smtClean="0"/>
              <a:t>Kijun’s</a:t>
            </a:r>
            <a:r>
              <a:rPr lang="en-US" dirty="0" smtClean="0"/>
              <a:t> talk?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ZEUS Forward Neutron Calorimeter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7-05-31 at 1.3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7" y="1670433"/>
            <a:ext cx="3124200" cy="2666412"/>
          </a:xfrm>
          <a:prstGeom prst="rect">
            <a:avLst/>
          </a:prstGeom>
        </p:spPr>
      </p:pic>
      <p:pic>
        <p:nvPicPr>
          <p:cNvPr id="7" name="Picture 6" descr="Screen Shot 2017-05-31 at 1.3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14" y="1670433"/>
            <a:ext cx="2669750" cy="2379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032" y="4336845"/>
            <a:ext cx="7841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Lead-Scintillator (compensating) calorimeter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7 interaction-length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Had resolution of 65%/√E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“Forward Neutron Tracker” was installed later </a:t>
            </a:r>
          </a:p>
          <a:p>
            <a:r>
              <a:rPr lang="en-US" dirty="0" smtClean="0"/>
              <a:t>(Width ~1.5 cm)</a:t>
            </a:r>
          </a:p>
        </p:txBody>
      </p:sp>
      <p:pic>
        <p:nvPicPr>
          <p:cNvPr id="9" name="Picture 8" descr="Screen Shot 2017-05-31 at 1.39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81" y="4432709"/>
            <a:ext cx="2433483" cy="1991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4581" y="6030452"/>
            <a:ext cx="415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GeV Neutron </a:t>
            </a:r>
            <a:r>
              <a:rPr lang="en-US" dirty="0" smtClean="0">
                <a:sym typeface="Wingdings"/>
              </a:rPr>
              <a:t> 3% Energy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Topics (not an outline!)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Sullivan process and some kinematics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Acceptance 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e-Pi (e-K) final state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leading neutron (</a:t>
            </a:r>
            <a:r>
              <a:rPr lang="en-US" sz="1800" dirty="0" smtClean="0">
                <a:solidFill>
                  <a:srgbClr val="000229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)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Detectors 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Zero Degree Calorimeter 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Forward Spectrometer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Zero Degree Calorimeter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4062" y="1642495"/>
            <a:ext cx="436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EIC </a:t>
            </a:r>
            <a:r>
              <a:rPr lang="en-US" dirty="0" smtClean="0"/>
              <a:t>= E</a:t>
            </a:r>
            <a:r>
              <a:rPr lang="en-US" baseline="-25000" dirty="0" smtClean="0"/>
              <a:t>HERA</a:t>
            </a:r>
            <a:r>
              <a:rPr lang="en-US" dirty="0" smtClean="0"/>
              <a:t>/10, so now neutrons are ~50 GeV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3936" y="2162474"/>
            <a:ext cx="246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65%/√E </a:t>
            </a:r>
            <a:r>
              <a:rPr lang="en-US" dirty="0" smtClean="0">
                <a:sym typeface="Wingdings"/>
              </a:rPr>
              <a:t>9% resolution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936" y="2924474"/>
            <a:ext cx="7408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ZEUS Uranium-Scintillator Calorimeter was  35%/√E so 5% resolution.</a:t>
            </a:r>
          </a:p>
          <a:p>
            <a:endParaRPr lang="en-US" dirty="0"/>
          </a:p>
          <a:p>
            <a:r>
              <a:rPr lang="en-US" dirty="0" smtClean="0"/>
              <a:t>Is this good enough?  Do we need something better?  What is the position </a:t>
            </a:r>
          </a:p>
          <a:p>
            <a:r>
              <a:rPr lang="en-US" dirty="0" smtClean="0"/>
              <a:t>resolution we need?</a:t>
            </a:r>
          </a:p>
          <a:p>
            <a:endParaRPr lang="en-US" dirty="0" smtClean="0"/>
          </a:p>
          <a:p>
            <a:r>
              <a:rPr lang="en-US" dirty="0" smtClean="0"/>
              <a:t>What about  Λ -&gt; n pi ?  36% br.    Is it possible?  Better acceptance than p pi?</a:t>
            </a:r>
          </a:p>
          <a:p>
            <a:r>
              <a:rPr lang="en-US" dirty="0" smtClean="0"/>
              <a:t>Can we reconstruct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9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Some Thoughts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Experimentally, measurements of K, pi structure over high and medium x looks feasible.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>
                <a:solidFill>
                  <a:srgbClr val="000229"/>
                </a:solidFill>
                <a:latin typeface="Century Gothic"/>
                <a:cs typeface="Century Gothic"/>
              </a:rPr>
              <a:t>D</a:t>
            </a: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etailed studies of acceptance and resolutions are needed.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Looks like we need a pretty good neutron calorimeter to do the job.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Next step would be a more rigorous </a:t>
            </a:r>
            <a:r>
              <a:rPr lang="en-US" sz="1800" smtClean="0">
                <a:solidFill>
                  <a:srgbClr val="000229"/>
                </a:solidFill>
                <a:latin typeface="Century Gothic"/>
                <a:cs typeface="Century Gothic"/>
              </a:rPr>
              <a:t>feasibility study.</a:t>
            </a:r>
            <a:endParaRPr lang="en-US" sz="1800" dirty="0" smtClean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Kaon</a:t>
            </a:r>
            <a:r>
              <a:rPr lang="en-US" dirty="0" smtClean="0"/>
              <a:t> and Pion Structure at an EIC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10" y="1974645"/>
            <a:ext cx="2874732" cy="3125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442" y="2048387"/>
            <a:ext cx="2874732" cy="3125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0645" y="4930388"/>
            <a:ext cx="3031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Λ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66387" y="3539613"/>
            <a:ext cx="304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9727749">
            <a:off x="3162710" y="1573161"/>
            <a:ext cx="393290" cy="24826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9727749">
            <a:off x="7583949" y="1422400"/>
            <a:ext cx="393290" cy="24826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8742" y="2400710"/>
            <a:ext cx="12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 on pion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0903" y="2086078"/>
            <a:ext cx="13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 on </a:t>
            </a:r>
            <a:r>
              <a:rPr lang="en-US" dirty="0" err="1" smtClean="0"/>
              <a:t>Kaon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43161" y="5268942"/>
            <a:ext cx="802968" cy="56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42000" y="5334000"/>
            <a:ext cx="721032" cy="499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4872" y="5932129"/>
            <a:ext cx="237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measure these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28" y="1468643"/>
            <a:ext cx="3102685" cy="3163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135" y="1524154"/>
            <a:ext cx="3048238" cy="3107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958" y="4870753"/>
            <a:ext cx="5613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from ZEUS (e p -&gt; e n X):  X</a:t>
            </a:r>
            <a:r>
              <a:rPr lang="en-US" baseline="-25000" dirty="0" smtClean="0"/>
              <a:t>L</a:t>
            </a:r>
            <a:r>
              <a:rPr lang="en-US" dirty="0" smtClean="0"/>
              <a:t> = E</a:t>
            </a:r>
            <a:r>
              <a:rPr lang="en-US" baseline="-25000" dirty="0" smtClean="0"/>
              <a:t>neutron</a:t>
            </a:r>
            <a:r>
              <a:rPr lang="en-US" dirty="0" smtClean="0"/>
              <a:t>/E</a:t>
            </a:r>
            <a:r>
              <a:rPr lang="en-US" baseline="-25000" dirty="0" smtClean="0"/>
              <a:t>beam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Expect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neutrons</a:t>
            </a:r>
            <a:r>
              <a:rPr lang="en-US" dirty="0" smtClean="0"/>
              <a:t> ~ 0.5-0.8 x E</a:t>
            </a:r>
            <a:r>
              <a:rPr lang="en-US" baseline="-25000" dirty="0" smtClean="0"/>
              <a:t>beam  </a:t>
            </a:r>
            <a:r>
              <a:rPr lang="en-US" dirty="0" smtClean="0">
                <a:sym typeface="Wingdings"/>
              </a:rPr>
              <a:t> E </a:t>
            </a:r>
            <a:r>
              <a:rPr lang="en-US" baseline="-25000" dirty="0" smtClean="0">
                <a:sym typeface="Wingdings"/>
              </a:rPr>
              <a:t>pi</a:t>
            </a:r>
            <a:r>
              <a:rPr lang="en-US" dirty="0" smtClean="0">
                <a:sym typeface="Wingdings"/>
              </a:rPr>
              <a:t> ~ 0.2-0.5 x E</a:t>
            </a:r>
            <a:r>
              <a:rPr lang="en-US" baseline="-25000" dirty="0" smtClean="0">
                <a:sym typeface="Wingdings"/>
              </a:rPr>
              <a:t>beam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856">
            <a:off x="4172071" y="3654613"/>
            <a:ext cx="1362795" cy="1362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Concept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81111" y="3193362"/>
            <a:ext cx="4951572" cy="621082"/>
          </a:xfrm>
          <a:prstGeom prst="line">
            <a:avLst/>
          </a:prstGeom>
          <a:ln w="31750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36580">
            <a:off x="1813514" y="2412511"/>
            <a:ext cx="1138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Ion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33785" y="2218597"/>
            <a:ext cx="4218659" cy="2226403"/>
          </a:xfrm>
          <a:prstGeom prst="line">
            <a:avLst/>
          </a:prstGeom>
          <a:ln w="31750"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45396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41863">
            <a:off x="5963087" y="2987765"/>
            <a:ext cx="151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Electron beamline</a:t>
            </a:r>
            <a:endParaRPr lang="en-US" sz="1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Can 75"/>
          <p:cNvSpPr/>
          <p:nvPr/>
        </p:nvSpPr>
        <p:spPr>
          <a:xfrm rot="15932619">
            <a:off x="2774420" y="2254369"/>
            <a:ext cx="3343625" cy="2555252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ube 77"/>
          <p:cNvSpPr/>
          <p:nvPr/>
        </p:nvSpPr>
        <p:spPr>
          <a:xfrm rot="15190135">
            <a:off x="5828142" y="3889026"/>
            <a:ext cx="588467" cy="934181"/>
          </a:xfrm>
          <a:prstGeom prst="cube">
            <a:avLst>
              <a:gd name="adj" fmla="val 582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52444" y="4445000"/>
            <a:ext cx="1227667" cy="1030111"/>
          </a:xfrm>
          <a:prstGeom prst="line">
            <a:avLst/>
          </a:prstGeom>
          <a:ln w="3175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6-06-28 at 10.1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0776">
            <a:off x="3723277" y="2882001"/>
            <a:ext cx="1027812" cy="21308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flipH="1">
            <a:off x="4924157" y="2446668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9" descr="Screen Shot 2016-06-28 at 10.1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709">
            <a:off x="1300160" y="3838609"/>
            <a:ext cx="1027812" cy="2130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 flipH="1">
            <a:off x="1260749" y="4267328"/>
            <a:ext cx="114651" cy="1352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Cube 76"/>
          <p:cNvSpPr/>
          <p:nvPr/>
        </p:nvSpPr>
        <p:spPr>
          <a:xfrm rot="15846891">
            <a:off x="2459858" y="3402097"/>
            <a:ext cx="490850" cy="932387"/>
          </a:xfrm>
          <a:prstGeom prst="cube">
            <a:avLst>
              <a:gd name="adj" fmla="val 4244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349317" y="3814444"/>
            <a:ext cx="1331794" cy="486892"/>
          </a:xfrm>
          <a:prstGeom prst="line">
            <a:avLst/>
          </a:prstGeom>
          <a:ln w="31750">
            <a:solidFill>
              <a:srgbClr val="FF0000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06959" y="4501395"/>
            <a:ext cx="1227667" cy="566733"/>
          </a:xfrm>
          <a:prstGeom prst="line">
            <a:avLst/>
          </a:prstGeom>
          <a:ln w="31750">
            <a:solidFill>
              <a:srgbClr val="000090"/>
            </a:solidFill>
            <a:prstDash val="sysDot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5400000" flipH="1" flipV="1">
            <a:off x="4102073" y="2758237"/>
            <a:ext cx="999813" cy="721095"/>
          </a:xfrm>
          <a:prstGeom prst="curvedConnector3">
            <a:avLst>
              <a:gd name="adj1" fmla="val 3424"/>
            </a:avLst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 flipV="1">
            <a:off x="3931378" y="4272029"/>
            <a:ext cx="134140" cy="187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 flipV="1">
            <a:off x="5197693" y="4215476"/>
            <a:ext cx="166946" cy="2008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5339084" y="4634553"/>
            <a:ext cx="134140" cy="187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038567" y="5068128"/>
            <a:ext cx="113877" cy="1781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52410" y="4576982"/>
            <a:ext cx="0" cy="369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578073" y="5017725"/>
            <a:ext cx="184639" cy="2165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170112" y="4321856"/>
            <a:ext cx="139564" cy="1366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540776" y="5093925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038567" y="4912858"/>
            <a:ext cx="113877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6455147" y="4399353"/>
            <a:ext cx="551977" cy="59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215486" y="5068128"/>
            <a:ext cx="239661" cy="247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57522" y="1105662"/>
            <a:ext cx="226148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Possible to get ~100% acceptance for the whole event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47889" y="5475111"/>
            <a:ext cx="44905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Total acceptance detector (and IR)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856">
            <a:off x="4342844" y="3555188"/>
            <a:ext cx="920381" cy="9203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8347">
            <a:off x="4011950" y="3579001"/>
            <a:ext cx="920381" cy="920381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kinematics for EIC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4452" y="154858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r>
              <a:rPr lang="en-US" dirty="0" smtClean="0"/>
              <a:t> = 0.5   E</a:t>
            </a:r>
            <a:r>
              <a:rPr lang="en-US" baseline="-25000" dirty="0" smtClean="0"/>
              <a:t>beam</a:t>
            </a:r>
            <a:r>
              <a:rPr lang="en-US" dirty="0" smtClean="0"/>
              <a:t> = 100 GeV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1" y="2109528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pi</a:t>
            </a:r>
            <a:r>
              <a:rPr lang="en-US" dirty="0" smtClean="0"/>
              <a:t> = 50 GeV,  E </a:t>
            </a:r>
            <a:r>
              <a:rPr lang="en-US" baseline="-25000" dirty="0" smtClean="0"/>
              <a:t>electron</a:t>
            </a:r>
            <a:r>
              <a:rPr lang="en-US" dirty="0" smtClean="0"/>
              <a:t>= 10 GeV:    √s = 45 GeV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1" y="2608712"/>
            <a:ext cx="6060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pi</a:t>
            </a:r>
            <a:r>
              <a:rPr lang="en-US" dirty="0" smtClean="0"/>
              <a:t> = 0.2:  The collision is central-</a:t>
            </a:r>
            <a:r>
              <a:rPr lang="en-US" dirty="0" err="1" smtClean="0"/>
              <a:t>ish</a:t>
            </a:r>
            <a:r>
              <a:rPr lang="en-US" dirty="0" smtClean="0"/>
              <a:t> in the central detector:</a:t>
            </a:r>
          </a:p>
          <a:p>
            <a:endParaRPr lang="en-US" dirty="0"/>
          </a:p>
          <a:p>
            <a:r>
              <a:rPr lang="en-US" dirty="0" smtClean="0"/>
              <a:t>At y = 0.8 :   Q</a:t>
            </a:r>
            <a:r>
              <a:rPr lang="en-US" baseline="30000" dirty="0" smtClean="0"/>
              <a:t>2</a:t>
            </a:r>
            <a:r>
              <a:rPr lang="en-US" dirty="0" smtClean="0"/>
              <a:t> = 320 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20645" y="4547419"/>
            <a:ext cx="2002445" cy="8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20645" y="4699819"/>
            <a:ext cx="4624439" cy="8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23032" y="4547419"/>
            <a:ext cx="21303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2711" y="416989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GeV quark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7796" y="4146330"/>
            <a:ext cx="169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GeV electron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0054" y="4440281"/>
            <a:ext cx="59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 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30"/>
            <a:ext cx="8229600" cy="1143000"/>
          </a:xfrm>
        </p:spPr>
        <p:txBody>
          <a:bodyPr/>
          <a:lstStyle/>
          <a:p>
            <a:r>
              <a:rPr lang="en-US" dirty="0" smtClean="0"/>
              <a:t>EIC Detector and IR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7497" y="860426"/>
            <a:ext cx="8226425" cy="3175001"/>
            <a:chOff x="460375" y="3073399"/>
            <a:chExt cx="8226425" cy="3175001"/>
          </a:xfrm>
        </p:grpSpPr>
        <p:pic>
          <p:nvPicPr>
            <p:cNvPr id="5" name="Picture 10" descr="ir_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825875"/>
              <a:ext cx="8226425" cy="242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eft Brace 5"/>
            <p:cNvSpPr/>
            <p:nvPr/>
          </p:nvSpPr>
          <p:spPr>
            <a:xfrm rot="5400000" flipV="1">
              <a:off x="4241798" y="1955798"/>
              <a:ext cx="355600" cy="3352803"/>
            </a:xfrm>
            <a:prstGeom prst="leftBrace">
              <a:avLst/>
            </a:prstGeom>
            <a:ln w="19050" cmpd="sng"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0988" tIns="45497" rIns="90988" bIns="45497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3073399"/>
              <a:ext cx="2728320" cy="368882"/>
            </a:xfrm>
            <a:prstGeom prst="rect">
              <a:avLst/>
            </a:prstGeom>
            <a:noFill/>
          </p:spPr>
          <p:txBody>
            <a:bodyPr wrap="none" lIns="90988" tIns="45497" rIns="90988" bIns="45497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333333"/>
                  </a:solidFill>
                  <a:latin typeface="Calisto MT"/>
                  <a:ea typeface="+mn-ea"/>
                  <a:cs typeface="+mn-cs"/>
                </a:rPr>
                <a:t>Extended detector: 80+ m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29600" y="3810000"/>
              <a:ext cx="457200" cy="243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979"/>
              <a:endParaRPr lang="en-US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pic>
        <p:nvPicPr>
          <p:cNvPr id="12" name="Picture 11" descr="Screen Shot 2017-05-19 at 8.5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4145069"/>
            <a:ext cx="8686800" cy="1759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12810" y="4145069"/>
            <a:ext cx="88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eRHIC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2810" y="105676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JLEIC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9806" y="6107968"/>
            <a:ext cx="695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EIC detectors must be extremely well integrated with the accelerator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31 at 11.1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560517"/>
            <a:ext cx="8349226" cy="588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Downstream Ion FFB Acceptance for Neutrons</a:t>
            </a:r>
            <a:endParaRPr lang="ru-RU" sz="3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146175" y="213677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6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4149725" y="2133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9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7259638" y="2136775"/>
            <a:ext cx="1100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cs typeface="Times New Roman" charset="0"/>
              </a:rPr>
              <a:t>12 T max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pic>
        <p:nvPicPr>
          <p:cNvPr id="25605" name="Picture 13" descr="sigmaXp_sigmaYp_i_neut_0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481263"/>
            <a:ext cx="27416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4" descr="sigmaXp_sigmaYp_i_neut_09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457450"/>
            <a:ext cx="27416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5" descr="sigmaXp_sigmaYp_i_neut_12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481263"/>
            <a:ext cx="27416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Content Placeholder 2"/>
          <p:cNvSpPr>
            <a:spLocks/>
          </p:cNvSpPr>
          <p:nvPr/>
        </p:nvSpPr>
        <p:spPr bwMode="auto">
          <a:xfrm>
            <a:off x="44450" y="882650"/>
            <a:ext cx="895191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800" b="1">
                <a:latin typeface="Times New Roman" charset="0"/>
                <a:cs typeface="Times New Roman" charset="0"/>
              </a:rPr>
              <a:t>Neutrons uniformly distributed within </a:t>
            </a:r>
            <a:r>
              <a:rPr lang="en-US" sz="1800" b="1">
                <a:latin typeface="Times New Roman" charset="0"/>
                <a:cs typeface="Times New Roman" charset="0"/>
                <a:sym typeface="Symbol" charset="0"/>
              </a:rPr>
              <a:t>1 horizontal &amp; vertical angles around </a:t>
            </a:r>
            <a:br>
              <a:rPr lang="en-US" sz="1800" b="1">
                <a:latin typeface="Times New Roman" charset="0"/>
                <a:cs typeface="Times New Roman" charset="0"/>
                <a:sym typeface="Symbol" charset="0"/>
              </a:rPr>
            </a:br>
            <a:r>
              <a:rPr lang="en-US" sz="1800" b="1">
                <a:latin typeface="Times New Roman" charset="0"/>
                <a:cs typeface="Times New Roman" charset="0"/>
                <a:sym typeface="Symbol" charset="0"/>
              </a:rPr>
              <a:t>proton beam</a:t>
            </a:r>
            <a:r>
              <a:rPr lang="en-US" sz="1800" b="1">
                <a:latin typeface="Times New Roman" charset="0"/>
                <a:cs typeface="Times New Roman" charset="0"/>
              </a:rPr>
              <a:t> 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800" b="1">
                <a:latin typeface="Times New Roman" charset="0"/>
                <a:cs typeface="Times New Roman" charset="0"/>
              </a:rPr>
              <a:t>Each quad aperture = B max / (field gradient @ 100 GeV/c)</a:t>
            </a:r>
            <a:endParaRPr lang="ru-RU" sz="1800" b="1">
              <a:latin typeface="Times New Roman" charset="0"/>
              <a:cs typeface="Times New Roman" charset="0"/>
            </a:endParaRPr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990600" y="5181600"/>
            <a:ext cx="13716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ru-RU" sz="1600" b="1">
                <a:solidFill>
                  <a:srgbClr val="FF0000"/>
                </a:solidFill>
                <a:latin typeface="Arial Narrow" charset="0"/>
                <a:sym typeface="Symbol" charset="0"/>
              </a:rPr>
              <a:t></a:t>
            </a:r>
            <a:r>
              <a:rPr lang="en-US" sz="1600" b="1">
                <a:solidFill>
                  <a:srgbClr val="FF0000"/>
                </a:solidFill>
                <a:latin typeface="Arial Narrow" charset="0"/>
                <a:sym typeface="Symbol" charset="0"/>
              </a:rPr>
              <a:t> electron beam</a:t>
            </a:r>
            <a:endParaRPr lang="ru-RU" sz="1600" b="1">
              <a:solidFill>
                <a:srgbClr val="FF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K/Pi  Argonne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JLabPresentation_4.potx</Template>
  <TotalTime>835</TotalTime>
  <Words>937</Words>
  <Application>Microsoft Macintosh PowerPoint</Application>
  <PresentationFormat>On-screen Show (4:3)</PresentationFormat>
  <Paragraphs>186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JLabPresentation_4</vt:lpstr>
      <vt:lpstr>EIC Detector for K/π structure</vt:lpstr>
      <vt:lpstr>Topics (not an outline!)</vt:lpstr>
      <vt:lpstr>Kaon and Pion Structure at an EIC</vt:lpstr>
      <vt:lpstr>Neutron spectrum</vt:lpstr>
      <vt:lpstr>Interaction Region Concept</vt:lpstr>
      <vt:lpstr>Example kinematics for EIC</vt:lpstr>
      <vt:lpstr>EIC Detector and IR Layout</vt:lpstr>
      <vt:lpstr>PowerPoint Presentation</vt:lpstr>
      <vt:lpstr>PowerPoint Presentation</vt:lpstr>
      <vt:lpstr>PowerPoint Presentation</vt:lpstr>
      <vt:lpstr>eRHIC Forward Hadron Detector Concept</vt:lpstr>
      <vt:lpstr>PowerPoint Presentation</vt:lpstr>
      <vt:lpstr>PowerPoint Presentation</vt:lpstr>
      <vt:lpstr>Ion optics for near-beam detection</vt:lpstr>
      <vt:lpstr>Acceptance for p’ in DDIS</vt:lpstr>
      <vt:lpstr>eRHIC Forward Hadron Detector Concept</vt:lpstr>
      <vt:lpstr>PowerPoint Presentation</vt:lpstr>
      <vt:lpstr>PowerPoint Presentation</vt:lpstr>
      <vt:lpstr>ZEUS Forward Neutron Calorimeter</vt:lpstr>
      <vt:lpstr>EIC Zero Degree Calorimeter</vt:lpstr>
      <vt:lpstr>Some Thoughts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Joanna Griffin</dc:creator>
  <cp:lastModifiedBy>Rik Yoshida</cp:lastModifiedBy>
  <cp:revision>19</cp:revision>
  <dcterms:created xsi:type="dcterms:W3CDTF">2013-05-20T19:38:29Z</dcterms:created>
  <dcterms:modified xsi:type="dcterms:W3CDTF">2017-05-31T18:13:43Z</dcterms:modified>
</cp:coreProperties>
</file>