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375" r:id="rId2"/>
    <p:sldId id="1545" r:id="rId3"/>
    <p:sldId id="1548" r:id="rId4"/>
    <p:sldId id="1549" r:id="rId5"/>
    <p:sldId id="1470" r:id="rId6"/>
    <p:sldId id="1550" r:id="rId7"/>
    <p:sldId id="1551" r:id="rId8"/>
    <p:sldId id="1552" r:id="rId9"/>
    <p:sldId id="1553" r:id="rId10"/>
    <p:sldId id="1554" r:id="rId11"/>
    <p:sldId id="1471" r:id="rId12"/>
    <p:sldId id="1414" r:id="rId13"/>
    <p:sldId id="1474" r:id="rId14"/>
    <p:sldId id="1592" r:id="rId15"/>
    <p:sldId id="1594" r:id="rId16"/>
    <p:sldId id="1596" r:id="rId17"/>
    <p:sldId id="1444" r:id="rId18"/>
    <p:sldId id="1534" r:id="rId19"/>
    <p:sldId id="1555" r:id="rId20"/>
    <p:sldId id="1556" r:id="rId21"/>
    <p:sldId id="1557" r:id="rId22"/>
    <p:sldId id="1558" r:id="rId23"/>
    <p:sldId id="1559" r:id="rId24"/>
    <p:sldId id="1560" r:id="rId25"/>
    <p:sldId id="1561" r:id="rId26"/>
    <p:sldId id="1562" r:id="rId27"/>
    <p:sldId id="1563" r:id="rId28"/>
    <p:sldId id="1597" r:id="rId29"/>
    <p:sldId id="1598" r:id="rId30"/>
    <p:sldId id="1599" r:id="rId31"/>
    <p:sldId id="1600" r:id="rId32"/>
    <p:sldId id="1601" r:id="rId33"/>
    <p:sldId id="1569" r:id="rId34"/>
    <p:sldId id="1570" r:id="rId35"/>
    <p:sldId id="1571" r:id="rId36"/>
    <p:sldId id="1572" r:id="rId37"/>
    <p:sldId id="1573" r:id="rId38"/>
    <p:sldId id="1574" r:id="rId39"/>
    <p:sldId id="1575" r:id="rId40"/>
    <p:sldId id="1608" r:id="rId41"/>
    <p:sldId id="1579" r:id="rId42"/>
    <p:sldId id="1580" r:id="rId43"/>
    <p:sldId id="1581" r:id="rId44"/>
    <p:sldId id="1582" r:id="rId45"/>
    <p:sldId id="1583" r:id="rId46"/>
    <p:sldId id="1584" r:id="rId47"/>
    <p:sldId id="1590" r:id="rId48"/>
    <p:sldId id="1585" r:id="rId49"/>
    <p:sldId id="1586" r:id="rId50"/>
    <p:sldId id="1587" r:id="rId51"/>
    <p:sldId id="1588" r:id="rId52"/>
    <p:sldId id="1589" r:id="rId53"/>
    <p:sldId id="1509" r:id="rId54"/>
    <p:sldId id="1510" r:id="rId55"/>
    <p:sldId id="1511" r:id="rId56"/>
    <p:sldId id="1512" r:id="rId57"/>
    <p:sldId id="1513" r:id="rId58"/>
    <p:sldId id="1514" r:id="rId59"/>
    <p:sldId id="1517" r:id="rId60"/>
    <p:sldId id="1518" r:id="rId61"/>
    <p:sldId id="1591" r:id="rId62"/>
    <p:sldId id="1519" r:id="rId63"/>
    <p:sldId id="1521" r:id="rId64"/>
    <p:sldId id="1522" r:id="rId65"/>
    <p:sldId id="1523" r:id="rId66"/>
    <p:sldId id="1525" r:id="rId67"/>
    <p:sldId id="1526" r:id="rId68"/>
    <p:sldId id="1272" r:id="rId69"/>
    <p:sldId id="1489" r:id="rId70"/>
    <p:sldId id="1273" r:id="rId71"/>
    <p:sldId id="1603" r:id="rId72"/>
    <p:sldId id="1604" r:id="rId73"/>
    <p:sldId id="1605" r:id="rId74"/>
    <p:sldId id="1606" r:id="rId75"/>
    <p:sldId id="1602" r:id="rId76"/>
  </p:sldIdLst>
  <p:sldSz cx="9144000" cy="6858000" type="screen4x3"/>
  <p:notesSz cx="7315200" cy="9601200"/>
  <p:custDataLst>
    <p:tags r:id="rId7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008000"/>
    <a:srgbClr val="CC00CC"/>
    <a:srgbClr val="BF0703"/>
    <a:srgbClr val="0000FF"/>
    <a:srgbClr val="FF0000"/>
    <a:srgbClr val="6600CC"/>
    <a:srgbClr val="66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2697" autoAdjust="0"/>
  </p:normalViewPr>
  <p:slideViewPr>
    <p:cSldViewPr>
      <p:cViewPr varScale="1">
        <p:scale>
          <a:sx n="108" d="100"/>
          <a:sy n="108" d="100"/>
        </p:scale>
        <p:origin x="7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19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58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6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5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37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3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4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78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7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6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3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6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1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9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Alpha -&gt; alpha(zeta)</a:t>
            </a:r>
            <a:r>
              <a:rPr lang="en-GB" baseline="0" dirty="0" smtClean="0"/>
              <a:t> seems to be enough to generate M(zeta), which is large for zeta small.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4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10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6477000"/>
            <a:ext cx="1905000" cy="381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477000"/>
            <a:ext cx="3657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34200" y="6643687"/>
            <a:ext cx="304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aps.org/doi/10.1103/PhysRevC.84.042202" TargetMode="External"/><Relationship Id="rId3" Type="http://schemas.openxmlformats.org/officeDocument/2006/relationships/image" Target="../media/image24.gif"/><Relationship Id="rId7" Type="http://schemas.openxmlformats.org/officeDocument/2006/relationships/hyperlink" Target="http://inspirebeta.net/record/921792?ln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hyperlink" Target="http://inspirehep.net/record/1334528?ln=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504060?ln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445150?ln=en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l.aps.org/abstract/PRL/v110/i13/e132001" TargetMode="External"/><Relationship Id="rId4" Type="http://schemas.openxmlformats.org/officeDocument/2006/relationships/hyperlink" Target="http://inspirehep.net/record/1209281?ln=en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39.jpeg"/><Relationship Id="rId4" Type="http://schemas.openxmlformats.org/officeDocument/2006/relationships/hyperlink" Target="http://prl.aps.org/abstract/PRL/v110/i13/e13200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8.009" TargetMode="External"/><Relationship Id="rId2" Type="http://schemas.openxmlformats.org/officeDocument/2006/relationships/hyperlink" Target="http://inspirehep.net/record/1301857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469078?ln=en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889604?ln=en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419649?ln=e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2" y="1083734"/>
            <a:ext cx="9220200" cy="57912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0" y="1016675"/>
            <a:ext cx="91440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π</a:t>
            </a:r>
            <a:r>
              <a:rPr lang="en-GB" sz="7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GB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&amp; K Structure: Revealing the Dynamics of Mass Generation</a:t>
            </a:r>
            <a:endParaRPr lang="en-US" sz="5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85838" y="1447800"/>
            <a:ext cx="7696200" cy="10699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5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324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bg1"/>
                </a:solidFill>
              </a:rPr>
              <a:t>Craig Roberts</a:t>
            </a:r>
            <a:endParaRPr lang="en-US" sz="2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7575" cy="4983163"/>
          </a:xfrm>
        </p:spPr>
        <p:txBody>
          <a:bodyPr/>
          <a:lstStyle/>
          <a:p>
            <a:r>
              <a:rPr lang="en-GB" sz="2400" dirty="0" smtClean="0"/>
              <a:t>Classical chromodynamics … non-Abelian </a:t>
            </a:r>
            <a:r>
              <a:rPr lang="en-GB" sz="2400" dirty="0"/>
              <a:t>local gauge theory </a:t>
            </a:r>
            <a:endParaRPr lang="en-GB" sz="2400" dirty="0" smtClean="0"/>
          </a:p>
          <a:p>
            <a:r>
              <a:rPr lang="en-GB" sz="2400" dirty="0" smtClean="0"/>
              <a:t>Local gauge invariance; but there is no confinement without a mass-scale</a:t>
            </a:r>
          </a:p>
          <a:p>
            <a:pPr lvl="1"/>
            <a:r>
              <a:rPr lang="en-GB" dirty="0" smtClean="0"/>
              <a:t>Three quarks can still be colour-singlet</a:t>
            </a:r>
          </a:p>
          <a:p>
            <a:pPr lvl="1"/>
            <a:r>
              <a:rPr lang="en-GB" dirty="0" smtClean="0"/>
              <a:t>Colour rotations will keep them colour singlets</a:t>
            </a:r>
          </a:p>
          <a:p>
            <a:pPr lvl="1"/>
            <a:r>
              <a:rPr lang="en-GB" dirty="0" smtClean="0"/>
              <a:t>But they need have no proximity to one </a:t>
            </a:r>
            <a:r>
              <a:rPr lang="en-GB" dirty="0"/>
              <a:t>another </a:t>
            </a:r>
            <a:endParaRPr lang="en-GB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… proximity is meaningless in a scale-invariant theory</a:t>
            </a:r>
          </a:p>
          <a:p>
            <a:r>
              <a:rPr lang="en-GB" sz="2400" dirty="0" smtClean="0"/>
              <a:t>Whence mass … equivalent to whence a mass-scale … equivalent to whence a confinement scale</a:t>
            </a:r>
          </a:p>
          <a:p>
            <a:pPr>
              <a:spcAft>
                <a:spcPts val="0"/>
              </a:spcAft>
            </a:pPr>
            <a:r>
              <a:rPr lang="en-GB" sz="2400" i="1" dirty="0" smtClean="0">
                <a:solidFill>
                  <a:srgbClr val="BF0703"/>
                </a:solidFill>
              </a:rPr>
              <a:t>Understanding the origin of mass in QCD is quite likely inseparable from the task of understanding confinement.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400" i="1" dirty="0">
                <a:solidFill>
                  <a:srgbClr val="BF0703"/>
                </a:solidFill>
              </a:rPr>
              <a:t> </a:t>
            </a:r>
            <a:r>
              <a:rPr lang="en-GB" sz="2400" i="1" dirty="0" smtClean="0">
                <a:solidFill>
                  <a:srgbClr val="BF0703"/>
                </a:solidFill>
              </a:rPr>
              <a:t>   Existence alone of a scale anomaly answers neither question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Where is the mass?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3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7575" cy="5562600"/>
          </a:xfrm>
        </p:spPr>
        <p:txBody>
          <a:bodyPr/>
          <a:lstStyle/>
          <a:p>
            <a:r>
              <a:rPr lang="en-GB" dirty="0" smtClean="0"/>
              <a:t>Knowing that a trace anomaly exists does not deliver a great deal … indicates only that a mass-scale exists</a:t>
            </a:r>
          </a:p>
          <a:p>
            <a:r>
              <a:rPr lang="en-GB" dirty="0" smtClean="0"/>
              <a:t>Can one compute and/or understand the magnitude of that scale?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One can certainly </a:t>
            </a:r>
            <a:r>
              <a:rPr lang="en-GB" i="1" dirty="0" smtClean="0">
                <a:solidFill>
                  <a:srgbClr val="008000"/>
                </a:solidFill>
              </a:rPr>
              <a:t>measure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smtClean="0"/>
              <a:t>the magnitude … consider proton: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the chiral limit the entirety of the proton’s mass is produced by the trace anomaly, </a:t>
            </a:r>
            <a:r>
              <a:rPr lang="en-GB" i="1" dirty="0"/>
              <a:t>Θ</a:t>
            </a:r>
            <a:r>
              <a:rPr lang="en-GB" i="1" baseline="-25000" dirty="0"/>
              <a:t>0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… In QCD, </a:t>
            </a:r>
            <a:r>
              <a:rPr lang="en-GB" i="1" dirty="0" smtClean="0"/>
              <a:t>Θ</a:t>
            </a:r>
            <a:r>
              <a:rPr lang="en-GB" i="1" baseline="-25000" dirty="0" smtClean="0"/>
              <a:t>0</a:t>
            </a:r>
            <a:r>
              <a:rPr lang="en-GB" baseline="-25000" dirty="0" smtClean="0"/>
              <a:t> </a:t>
            </a:r>
            <a:r>
              <a:rPr lang="en-GB" dirty="0" smtClean="0"/>
              <a:t>measures the strength of gluon self-interactions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… so, from one perspective, 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p</a:t>
            </a:r>
            <a:r>
              <a:rPr lang="en-GB" dirty="0" smtClean="0"/>
              <a:t> is completely generated by glue.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477000"/>
            <a:ext cx="1905000" cy="3810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4419600" cy="4155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05200"/>
            <a:ext cx="7620000" cy="11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On the other hand …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224" y="547687"/>
            <a:ext cx="387275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3024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7575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 smtClean="0"/>
              <a:t>In the chiral limit</a:t>
            </a:r>
          </a:p>
          <a:p>
            <a:pPr marL="0" indent="0">
              <a:buNone/>
            </a:pPr>
            <a:r>
              <a:rPr lang="en-GB" sz="2400" dirty="0" smtClean="0"/>
              <a:t>					⇒</a:t>
            </a:r>
          </a:p>
          <a:p>
            <a:pPr>
              <a:spcBef>
                <a:spcPts val="1200"/>
              </a:spcBef>
            </a:pPr>
            <a:r>
              <a:rPr lang="en-GB" sz="2400" dirty="0" smtClean="0">
                <a:solidFill>
                  <a:srgbClr val="C00000"/>
                </a:solidFill>
              </a:rPr>
              <a:t>Does this mean</a:t>
            </a:r>
            <a:r>
              <a:rPr lang="en-GB" sz="2400" dirty="0" smtClean="0"/>
              <a:t> that the scale anomaly vanishes trivially in the pion state, </a:t>
            </a:r>
            <a:r>
              <a:rPr lang="en-GB" sz="2400" i="1" dirty="0" smtClean="0"/>
              <a:t>i.e</a:t>
            </a:r>
            <a:r>
              <a:rPr lang="en-GB" sz="2400" dirty="0" smtClean="0"/>
              <a:t>. </a:t>
            </a:r>
            <a:r>
              <a:rPr lang="en-GB" sz="2400" dirty="0" smtClean="0">
                <a:solidFill>
                  <a:srgbClr val="C00000"/>
                </a:solidFill>
              </a:rPr>
              <a:t>gluons contribute nothing to the pion mass? </a:t>
            </a:r>
          </a:p>
          <a:p>
            <a:r>
              <a:rPr lang="en-AU" sz="2400" dirty="0" smtClean="0"/>
              <a:t>That </a:t>
            </a:r>
            <a:r>
              <a:rPr lang="en-AU" sz="2400" dirty="0"/>
              <a:t>is a difficult way to </a:t>
            </a:r>
            <a:r>
              <a:rPr lang="en-AU" sz="2400" dirty="0" smtClean="0"/>
              <a:t>obtain “zero”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Easier</a:t>
            </a:r>
            <a:r>
              <a:rPr lang="en-AU" sz="2400" dirty="0"/>
              <a:t>, perhaps, to imagine that </a:t>
            </a:r>
            <a:r>
              <a:rPr lang="en-AU" sz="2400" dirty="0" smtClean="0"/>
              <a:t>“zero” owes </a:t>
            </a:r>
            <a:r>
              <a:rPr lang="en-AU" sz="2400" dirty="0"/>
              <a:t>to cancellations between different operator-component </a:t>
            </a:r>
            <a:r>
              <a:rPr lang="en-AU" sz="2400" dirty="0" smtClean="0"/>
              <a:t>contributions to the expectation value of </a:t>
            </a:r>
            <a:r>
              <a:rPr lang="en-GB" sz="2400" i="1" dirty="0" smtClean="0"/>
              <a:t>Θ</a:t>
            </a:r>
            <a:r>
              <a:rPr lang="en-GB" sz="2400" i="1" baseline="-25000" dirty="0" smtClean="0"/>
              <a:t>0</a:t>
            </a:r>
            <a:r>
              <a:rPr lang="en-AU" sz="2400" dirty="0" smtClean="0"/>
              <a:t>.  </a:t>
            </a:r>
          </a:p>
          <a:p>
            <a:r>
              <a:rPr lang="en-AU" sz="2400" dirty="0" smtClean="0"/>
              <a:t>Of </a:t>
            </a:r>
            <a:r>
              <a:rPr lang="en-AU" sz="2400" dirty="0"/>
              <a:t>course, such precise cancellation should not be an accident.  </a:t>
            </a:r>
            <a:endParaRPr lang="en-AU" sz="2400" dirty="0" smtClean="0"/>
          </a:p>
          <a:p>
            <a:pPr marL="800100" lvl="2" indent="0">
              <a:buNone/>
            </a:pPr>
            <a:r>
              <a:rPr lang="en-AU" sz="2400" dirty="0" smtClean="0"/>
              <a:t>It </a:t>
            </a:r>
            <a:r>
              <a:rPr lang="en-AU" sz="2400" dirty="0"/>
              <a:t>could only arise naturally because of some symmetry and/or symmetry-breaking </a:t>
            </a:r>
            <a:r>
              <a:rPr lang="en-AU" sz="2400" dirty="0" smtClean="0"/>
              <a:t>pattern.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89700"/>
            <a:ext cx="2209800" cy="3683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006600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143000"/>
          </a:xfrm>
        </p:spPr>
        <p:txBody>
          <a:bodyPr/>
          <a:lstStyle/>
          <a:p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“1” and yet “0” 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0575"/>
            <a:ext cx="8839200" cy="4949825"/>
          </a:xfrm>
        </p:spPr>
        <p:txBody>
          <a:bodyPr/>
          <a:lstStyle/>
          <a:p>
            <a:r>
              <a:rPr lang="en-AU" sz="3200" i="1" dirty="0">
                <a:solidFill>
                  <a:srgbClr val="BF0703"/>
                </a:solidFill>
              </a:rPr>
              <a:t>No statement of the question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	“Whence the proton's mass?”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is complete without the additional clause </a:t>
            </a:r>
          </a:p>
          <a:p>
            <a:pPr marL="0" indent="0">
              <a:buNone/>
            </a:pPr>
            <a:r>
              <a:rPr lang="en-AU" sz="3200" i="1" dirty="0">
                <a:solidFill>
                  <a:srgbClr val="BF0703"/>
                </a:solidFill>
              </a:rPr>
              <a:t>		“Whence the </a:t>
            </a:r>
            <a:r>
              <a:rPr lang="en-AU" sz="3200" b="1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absence</a:t>
            </a:r>
            <a:r>
              <a:rPr lang="en-AU" sz="3200" i="1" dirty="0">
                <a:solidFill>
                  <a:srgbClr val="BF0703"/>
                </a:solidFill>
              </a:rPr>
              <a:t> of a pion mass?”</a:t>
            </a:r>
          </a:p>
          <a:p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Natural nuclear-physics mass-scale must emerge simultaneously with apparent preservation of scale invariance in related systems</a:t>
            </a:r>
          </a:p>
          <a:p>
            <a:pPr lvl="1"/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 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</a:rPr>
              <a:t>in pion is always zero, irrespective of the size of the natural mass-scale for strong interactions = </a:t>
            </a:r>
            <a:r>
              <a:rPr lang="en-AU" sz="2400" i="1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AU" sz="24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endParaRPr lang="en-GB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99238" y="6477000"/>
            <a:ext cx="2163762" cy="3810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7678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37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7575" cy="4983163"/>
          </a:xfrm>
        </p:spPr>
        <p:txBody>
          <a:bodyPr/>
          <a:lstStyle/>
          <a:p>
            <a:r>
              <a:rPr lang="en-GB" sz="2400" dirty="0" smtClean="0"/>
              <a:t>Classical chromodynamics … non-Abelian </a:t>
            </a:r>
            <a:r>
              <a:rPr lang="en-GB" sz="2400" dirty="0"/>
              <a:t>local gauge theory </a:t>
            </a:r>
            <a:endParaRPr lang="en-GB" sz="2400" dirty="0" smtClean="0"/>
          </a:p>
          <a:p>
            <a:r>
              <a:rPr lang="en-GB" sz="2400" dirty="0" smtClean="0"/>
              <a:t>Local gauge invariance; but there is no confinement without a mass-scale</a:t>
            </a:r>
          </a:p>
          <a:p>
            <a:pPr lvl="1"/>
            <a:r>
              <a:rPr lang="en-GB" dirty="0" smtClean="0"/>
              <a:t>Three quarks can still be colour-singlet</a:t>
            </a:r>
          </a:p>
          <a:p>
            <a:pPr lvl="1"/>
            <a:r>
              <a:rPr lang="en-GB" dirty="0" smtClean="0"/>
              <a:t>Colour rotations will keep them colour singlets</a:t>
            </a:r>
          </a:p>
          <a:p>
            <a:pPr lvl="1"/>
            <a:r>
              <a:rPr lang="en-GB" dirty="0" smtClean="0"/>
              <a:t>But they need have no proximity to one </a:t>
            </a:r>
            <a:r>
              <a:rPr lang="en-GB" dirty="0"/>
              <a:t>another </a:t>
            </a:r>
            <a:endParaRPr lang="en-GB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… proximity is meaningless in a scale-invariant theory</a:t>
            </a:r>
          </a:p>
          <a:p>
            <a:r>
              <a:rPr lang="en-GB" sz="2400" dirty="0" smtClean="0"/>
              <a:t>Whence mass … equivalent to whence a mass-scale … equivalent to whence a confinement scale</a:t>
            </a:r>
          </a:p>
          <a:p>
            <a:pPr>
              <a:spcAft>
                <a:spcPts val="0"/>
              </a:spcAft>
            </a:pPr>
            <a:r>
              <a:rPr lang="en-GB" sz="2400" i="1" dirty="0" smtClean="0">
                <a:solidFill>
                  <a:srgbClr val="BF0703"/>
                </a:solidFill>
              </a:rPr>
              <a:t>Understanding the origin and absence of mass in QCD is quite likely inseparable from the task of understanding confinement. </a:t>
            </a:r>
          </a:p>
          <a:p>
            <a:pPr marL="400050" lvl="1" indent="0">
              <a:spcAft>
                <a:spcPts val="1200"/>
              </a:spcAft>
              <a:buNone/>
            </a:pPr>
            <a:r>
              <a:rPr lang="en-GB" i="1" dirty="0">
                <a:solidFill>
                  <a:srgbClr val="BF0703"/>
                </a:solidFill>
              </a:rPr>
              <a:t> </a:t>
            </a:r>
            <a:r>
              <a:rPr lang="en-GB" i="1" dirty="0" smtClean="0">
                <a:solidFill>
                  <a:srgbClr val="BF0703"/>
                </a:solidFill>
              </a:rPr>
              <a:t>   </a:t>
            </a:r>
            <a:r>
              <a:rPr lang="en-GB" sz="2400" i="1" dirty="0" smtClean="0">
                <a:solidFill>
                  <a:srgbClr val="BF0703"/>
                </a:solidFill>
              </a:rPr>
              <a:t>Existence alone of a scale anomaly answers neither question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6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6" y="1600200"/>
            <a:ext cx="6826880" cy="4556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 New Era for </a:t>
            </a:r>
            <a:b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en-GB" sz="3600" i="1" dirty="0" err="1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hadro</a:t>
            </a:r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-particle physics</a:t>
            </a:r>
            <a:endParaRPr lang="en-GB" sz="3600" i="1" dirty="0">
              <a:ln/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Overarching Science Challenges </a:t>
            </a:r>
            <a:b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the coming decade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What is origin of mass in our Universe?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What is the nature of confinement in real (dynamical-quarks) QCD?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How are they connected?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/>
              <a:t>How can any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answers,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conjectures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and/or conclusions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 </a:t>
            </a:r>
            <a:r>
              <a:rPr lang="en-US" sz="2800" dirty="0" smtClean="0"/>
              <a:t>   be empirically verified?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4724400"/>
            <a:ext cx="309713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3200" b="1" i="1" dirty="0" smtClean="0">
                <a:ln/>
                <a:solidFill>
                  <a:srgbClr val="0000FF"/>
                </a:solidFill>
              </a:rPr>
              <a:t>Physics is an </a:t>
            </a:r>
          </a:p>
          <a:p>
            <a:r>
              <a:rPr lang="en-GB" sz="3200" b="1" i="1" dirty="0" smtClean="0">
                <a:ln/>
                <a:solidFill>
                  <a:srgbClr val="0000FF"/>
                </a:solidFill>
              </a:rPr>
              <a:t>Empirical Science</a:t>
            </a:r>
            <a:endParaRPr lang="en-GB" sz="3200" b="1" i="1" dirty="0">
              <a:ln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Gluon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9800" y="6477000"/>
            <a:ext cx="2819400" cy="3810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Pinch Technique: Theory and Applications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Daniele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Joannis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Phys. Rept. 479 (2009) 1-152 </a:t>
            </a:r>
          </a:p>
        </p:txBody>
      </p:sp>
    </p:spTree>
    <p:extLst>
      <p:ext uri="{BB962C8B-B14F-4D97-AF65-F5344CB8AC3E}">
        <p14:creationId xmlns:p14="http://schemas.microsoft.com/office/powerpoint/2010/main" val="2917324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2014-Present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Jing CHEN (Peking U.)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Ya</a:t>
            </a:r>
            <a:r>
              <a:rPr lang="en-US" sz="1600" i="1" dirty="0" smtClean="0">
                <a:solidFill>
                  <a:srgbClr val="0033CC"/>
                </a:solidFill>
              </a:rPr>
              <a:t> LU (Nanjing U.)</a:t>
            </a:r>
            <a:endParaRPr lang="en-US" sz="16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00FF"/>
                </a:solidFill>
              </a:rPr>
              <a:t>Khépani</a:t>
            </a:r>
            <a:r>
              <a:rPr lang="en-US" sz="1600" i="1" dirty="0" smtClean="0">
                <a:solidFill>
                  <a:srgbClr val="0000FF"/>
                </a:solidFill>
              </a:rPr>
              <a:t> RAYA (U </a:t>
            </a:r>
            <a:r>
              <a:rPr lang="en-US" sz="1600" i="1" dirty="0" err="1" smtClean="0">
                <a:solidFill>
                  <a:srgbClr val="0000FF"/>
                </a:solidFill>
              </a:rPr>
              <a:t>Michoácan</a:t>
            </a:r>
            <a:r>
              <a:rPr lang="en-US" sz="1600" i="1" dirty="0" smtClean="0">
                <a:solidFill>
                  <a:srgbClr val="0033CC"/>
                </a:solidFill>
              </a:rPr>
              <a:t>)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Chien</a:t>
            </a:r>
            <a:r>
              <a:rPr lang="en-US" sz="1600" i="1" dirty="0" smtClean="0">
                <a:solidFill>
                  <a:srgbClr val="0033CC"/>
                </a:solidFill>
              </a:rPr>
              <a:t>-Yeah SENG (UM-Amherst) 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Chen </a:t>
            </a:r>
            <a:r>
              <a:rPr lang="en-US" sz="1600" i="1" dirty="0" err="1" smtClean="0">
                <a:solidFill>
                  <a:srgbClr val="008000"/>
                </a:solidFill>
              </a:rPr>
              <a:t>CHEN</a:t>
            </a:r>
            <a:r>
              <a:rPr lang="en-US" sz="1600" i="1" dirty="0" smtClean="0">
                <a:solidFill>
                  <a:srgbClr val="008000"/>
                </a:solidFill>
              </a:rPr>
              <a:t> (UNESP, São Paulo &amp; IIT-USTC);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Zhu-Fang CUI (Nanjing U.)</a:t>
            </a:r>
            <a:r>
              <a:rPr lang="en-US" sz="1600" i="1" dirty="0">
                <a:solidFill>
                  <a:srgbClr val="008000"/>
                </a:solidFill>
              </a:rPr>
              <a:t> 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J. Javier</a:t>
            </a:r>
            <a:r>
              <a:rPr lang="en-US" sz="1600" i="1" dirty="0" smtClean="0"/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COBOS-MARTINEZ </a:t>
            </a:r>
            <a:r>
              <a:rPr lang="en-US" sz="1600" i="1" dirty="0">
                <a:solidFill>
                  <a:srgbClr val="008000"/>
                </a:solidFill>
              </a:rPr>
              <a:t>(U </a:t>
            </a:r>
            <a:r>
              <a:rPr lang="en-US" sz="1600" i="1" dirty="0" err="1">
                <a:solidFill>
                  <a:srgbClr val="008000"/>
                </a:solidFill>
              </a:rPr>
              <a:t>Michoácan</a:t>
            </a:r>
            <a:r>
              <a:rPr lang="en-US" sz="1600" i="1" dirty="0" smtClean="0">
                <a:solidFill>
                  <a:srgbClr val="008000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8000"/>
                </a:solidFill>
              </a:rPr>
              <a:t>Minghui</a:t>
            </a:r>
            <a:r>
              <a:rPr lang="en-US" sz="1600" i="1" dirty="0" smtClean="0">
                <a:solidFill>
                  <a:srgbClr val="008000"/>
                </a:solidFill>
              </a:rPr>
              <a:t> DING (</a:t>
            </a:r>
            <a:r>
              <a:rPr lang="en-US" sz="1600" i="1" dirty="0" err="1" smtClean="0">
                <a:solidFill>
                  <a:srgbClr val="008000"/>
                </a:solidFill>
              </a:rPr>
              <a:t>Nankai</a:t>
            </a:r>
            <a:r>
              <a:rPr lang="en-US" sz="1600" i="1" dirty="0" smtClean="0">
                <a:solidFill>
                  <a:srgbClr val="008000"/>
                </a:solidFill>
              </a:rPr>
              <a:t> U.)</a:t>
            </a:r>
            <a:r>
              <a:rPr lang="en-US" sz="1600" i="1" dirty="0">
                <a:solidFill>
                  <a:srgbClr val="008000"/>
                </a:solidFill>
              </a:rPr>
              <a:t> 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8000"/>
                </a:solidFill>
              </a:rPr>
              <a:t>Fei</a:t>
            </a:r>
            <a:r>
              <a:rPr lang="en-US" sz="1600" i="1" dirty="0" smtClean="0">
                <a:solidFill>
                  <a:srgbClr val="008000"/>
                </a:solidFill>
              </a:rPr>
              <a:t> GAO (Peking U.)</a:t>
            </a:r>
            <a:r>
              <a:rPr lang="en-US" sz="1600" i="1" dirty="0">
                <a:solidFill>
                  <a:srgbClr val="008000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8000"/>
                </a:solidFill>
              </a:rPr>
              <a:t>L. Xiomara </a:t>
            </a:r>
            <a:r>
              <a:rPr lang="en-US" sz="1600" i="1" dirty="0" smtClean="0">
                <a:solidFill>
                  <a:srgbClr val="008000"/>
                </a:solidFill>
              </a:rPr>
              <a:t>GUTIÉRREZ-GUERRERO (MCTP)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8000"/>
                </a:solidFill>
              </a:rPr>
              <a:t>Cédric</a:t>
            </a:r>
            <a:r>
              <a:rPr lang="en-US" sz="1600" i="1" dirty="0" smtClean="0">
                <a:solidFill>
                  <a:srgbClr val="008000"/>
                </a:solidFill>
              </a:rPr>
              <a:t> </a:t>
            </a:r>
            <a:r>
              <a:rPr lang="en-US" sz="1600" i="1" dirty="0">
                <a:solidFill>
                  <a:srgbClr val="008000"/>
                </a:solidFill>
              </a:rPr>
              <a:t>MEZRAG </a:t>
            </a:r>
            <a:r>
              <a:rPr lang="en-US" sz="1600" i="1" dirty="0" smtClean="0">
                <a:solidFill>
                  <a:srgbClr val="008000"/>
                </a:solidFill>
              </a:rPr>
              <a:t>(ANL, </a:t>
            </a:r>
            <a:r>
              <a:rPr lang="en-US" sz="1600" i="1" dirty="0" err="1" smtClean="0">
                <a:solidFill>
                  <a:srgbClr val="008000"/>
                </a:solidFill>
              </a:rPr>
              <a:t>Irfu</a:t>
            </a:r>
            <a:r>
              <a:rPr lang="en-US" sz="1600" i="1" dirty="0" smtClean="0">
                <a:solidFill>
                  <a:srgbClr val="008000"/>
                </a:solidFill>
              </a:rPr>
              <a:t> </a:t>
            </a:r>
            <a:r>
              <a:rPr lang="en-US" sz="1600" i="1" dirty="0" err="1" smtClean="0">
                <a:solidFill>
                  <a:srgbClr val="008000"/>
                </a:solidFill>
              </a:rPr>
              <a:t>Saclay</a:t>
            </a:r>
            <a:r>
              <a:rPr lang="en-US" sz="1600" i="1" dirty="0" smtClean="0">
                <a:solidFill>
                  <a:srgbClr val="008000"/>
                </a:solidFill>
              </a:rPr>
              <a:t>) 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Mario PITSCHMANN (Vienna);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Si-</a:t>
            </a:r>
            <a:r>
              <a:rPr lang="en-US" sz="1600" i="1" dirty="0" err="1" smtClean="0">
                <a:solidFill>
                  <a:srgbClr val="008000"/>
                </a:solidFill>
              </a:rPr>
              <a:t>xue</a:t>
            </a:r>
            <a:r>
              <a:rPr lang="en-US" sz="1600" i="1" dirty="0" smtClean="0">
                <a:solidFill>
                  <a:srgbClr val="008000"/>
                </a:solidFill>
              </a:rPr>
              <a:t> QIN</a:t>
            </a:r>
            <a:r>
              <a:rPr lang="en-US" sz="1600" i="1" dirty="0" smtClean="0">
                <a:solidFill>
                  <a:srgbClr val="0033CC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(ANL, U. Frankfurt am Main, PKU)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8000"/>
                </a:solidFill>
              </a:rPr>
              <a:t>Eduardo </a:t>
            </a:r>
            <a:r>
              <a:rPr lang="en-US" sz="1600" i="1" dirty="0" smtClean="0">
                <a:solidFill>
                  <a:srgbClr val="008000"/>
                </a:solidFill>
              </a:rPr>
              <a:t>ROJAS </a:t>
            </a:r>
            <a:r>
              <a:rPr lang="en-US" sz="1600" i="1" dirty="0">
                <a:solidFill>
                  <a:srgbClr val="008000"/>
                </a:solidFill>
              </a:rPr>
              <a:t>(Antioquia U.)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Jorge SEGOVIA (TU-Munich, ANL);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Chao SHI (ANL, 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Shu-Sheng XU (Nanjing U.)</a:t>
            </a:r>
            <a:endParaRPr lang="en-US" sz="1700" i="1" dirty="0" smtClean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3647" y="6474904"/>
            <a:ext cx="2311893" cy="339725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36454" y="862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CC"/>
                </a:solidFill>
              </a:rPr>
              <a:t>Students, </a:t>
            </a:r>
            <a:r>
              <a:rPr lang="en-US" sz="2000" i="1" dirty="0" smtClean="0">
                <a:solidFill>
                  <a:srgbClr val="008000"/>
                </a:solidFill>
              </a:rPr>
              <a:t>Postdocs,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884237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Stan 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Brodsky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(SLAC);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Lei Chang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Nankai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U. 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Bruno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El-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Bennich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(São Paulo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endParaRPr lang="en-US" sz="16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Yu-Xin Liu (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Hervé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Moutarde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(CEA,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Saclay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Joannis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Papavassiliou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U.Valencia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M. Ali Paracha (NUST, Islamabad)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Jose Rodriguez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Qintero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(U. Huelva)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Franck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Sabati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CEA,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Saclay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Sebastian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Schmidt (IAS-FZJ &amp; JARA);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Tandy (KSU);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Shaolong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WAN (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USTC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 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Hong-Shi ZONG (Nanjing U)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9000" y="2682689"/>
            <a:ext cx="5647762" cy="3702421"/>
          </a:xfrm>
          <a:prstGeom prst="rect">
            <a:avLst/>
          </a:prstGeom>
          <a:noFill/>
        </p:spPr>
      </p:pic>
      <p:pic>
        <p:nvPicPr>
          <p:cNvPr id="18" name="Picture 17" descr="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216404"/>
            <a:ext cx="4113657" cy="52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dirty="0" smtClean="0">
                <a:solidFill>
                  <a:srgbClr val="008000"/>
                </a:solidFill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D</a:t>
            </a:r>
            <a:r>
              <a:rPr lang="en-US" sz="3600" dirty="0" smtClean="0"/>
              <a:t>: Gluons</a:t>
            </a:r>
            <a:br>
              <a:rPr lang="en-US" sz="3600" dirty="0" smtClean="0"/>
            </a:br>
            <a:r>
              <a:rPr lang="en-US" sz="3600" dirty="0" smtClean="0"/>
              <a:t>become massive!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Running gluon mass</a:t>
            </a:r>
          </a:p>
          <a:p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Gluons are </a:t>
            </a:r>
            <a:r>
              <a:rPr lang="en-US" sz="2800" b="1" i="1" dirty="0" smtClean="0">
                <a:solidFill>
                  <a:srgbClr val="FF0000"/>
                </a:solidFill>
              </a:rPr>
              <a:t>cannibals</a:t>
            </a:r>
            <a:r>
              <a:rPr lang="en-US" sz="2800" dirty="0" smtClean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72113" y="1433513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11" name="Equation" r:id="rId5" imgW="1117440" imgH="482400" progId="Equation.3">
                  <p:embed/>
                </p:oleObj>
              </mc:Choice>
              <mc:Fallback>
                <p:oleObj name="Equation" r:id="rId5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433513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096000" y="42672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28575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72000" y="2667000"/>
            <a:ext cx="43465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</a:t>
            </a:r>
            <a:r>
              <a:rPr lang="en-US" sz="2400" b="1" i="1" dirty="0" smtClean="0">
                <a:solidFill>
                  <a:srgbClr val="003300"/>
                </a:solidFill>
                <a:latin typeface="Calibri" pitchFamily="34" charset="0"/>
              </a:rPr>
              <a:t>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  <a:endParaRPr lang="en-US" sz="2400" b="1" i="1" dirty="0">
              <a:solidFill>
                <a:srgbClr val="0033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638800"/>
            <a:ext cx="373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Interaction model for the gap equation, </a:t>
            </a:r>
            <a:r>
              <a:rPr lang="en-US" sz="1400" dirty="0" smtClean="0"/>
              <a:t>S.-</a:t>
            </a:r>
            <a:r>
              <a:rPr lang="en-US" sz="1400" dirty="0" err="1" smtClean="0"/>
              <a:t>x.Qin</a:t>
            </a:r>
            <a:r>
              <a:rPr lang="en-US" sz="1400" dirty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smtClean="0">
                <a:hlinkClick r:id="rId7"/>
              </a:rPr>
              <a:t>arXiv:1108.0603 [</a:t>
            </a:r>
            <a:r>
              <a:rPr lang="en-US" sz="1400" dirty="0" err="1" smtClean="0">
                <a:hlinkClick r:id="rId7"/>
              </a:rPr>
              <a:t>nucl-th</a:t>
            </a:r>
            <a:r>
              <a:rPr lang="en-US" sz="1400" dirty="0" smtClean="0">
                <a:hlinkClick r:id="rId7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8"/>
              </a:rPr>
              <a:t>Phys. Rev. C </a:t>
            </a:r>
            <a:r>
              <a:rPr lang="en-US" sz="1400" b="1" dirty="0" smtClean="0">
                <a:hlinkClick r:id="rId8"/>
              </a:rPr>
              <a:t>84</a:t>
            </a:r>
            <a:r>
              <a:rPr lang="en-US" sz="1400" dirty="0" smtClean="0">
                <a:hlinkClick r:id="rId8"/>
              </a:rPr>
              <a:t> (2011) 042202(R) [5 pages] </a:t>
            </a:r>
            <a:r>
              <a:rPr lang="en-US" sz="1400" i="1" dirty="0" smtClean="0"/>
              <a:t> 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Bridging a gap between continuum-QCD and ab initio predictions of hadron observables,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arXiv:1412.4782 [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nucl-th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]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 B742 (2015) 183-188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686800" y="5103534"/>
            <a:ext cx="685800" cy="365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962" y="5715000"/>
            <a:ext cx="271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Class A: Combining DSE, </a:t>
            </a:r>
            <a:r>
              <a:rPr lang="en-GB" i="1" dirty="0" err="1" smtClean="0">
                <a:solidFill>
                  <a:srgbClr val="008000"/>
                </a:solidFill>
              </a:rPr>
              <a:t>lQCD</a:t>
            </a:r>
            <a:r>
              <a:rPr lang="en-GB" i="1" dirty="0" smtClean="0">
                <a:solidFill>
                  <a:srgbClr val="008000"/>
                </a:solidFill>
              </a:rPr>
              <a:t> and </a:t>
            </a:r>
            <a:r>
              <a:rPr lang="en-GB" i="1" dirty="0" err="1" smtClean="0">
                <a:solidFill>
                  <a:srgbClr val="008000"/>
                </a:solidFill>
              </a:rPr>
              <a:t>pQCD</a:t>
            </a:r>
            <a:r>
              <a:rPr lang="en-GB" i="1" dirty="0" smtClean="0">
                <a:solidFill>
                  <a:srgbClr val="008000"/>
                </a:solidFill>
              </a:rPr>
              <a:t> analyses of QCD’s gauge sector</a:t>
            </a:r>
            <a:endParaRPr lang="en-GB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Massive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Gauge Bosons!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sz="2400" dirty="0" smtClean="0"/>
              <a:t>Gauge boson cannibalism </a:t>
            </a:r>
          </a:p>
          <a:p>
            <a:pPr>
              <a:buNone/>
            </a:pPr>
            <a:r>
              <a:rPr lang="en-US" sz="2400" dirty="0" smtClean="0"/>
              <a:t>	… a new physics frontier … within the Standard Model</a:t>
            </a:r>
          </a:p>
          <a:p>
            <a:r>
              <a:rPr lang="en-US" sz="2400" dirty="0" smtClean="0"/>
              <a:t>Asymptotic freedom means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… ultraviolet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QCD is controllable</a:t>
            </a:r>
          </a:p>
          <a:p>
            <a:r>
              <a:rPr lang="en-US" sz="2400" dirty="0" smtClean="0"/>
              <a:t>Dynamically generated masses for gluons and quarks means that </a:t>
            </a:r>
            <a:r>
              <a:rPr lang="en-US" sz="2400" dirty="0" smtClean="0">
                <a:solidFill>
                  <a:srgbClr val="C00000"/>
                </a:solidFill>
              </a:rPr>
              <a:t>QCD dynamically generates</a:t>
            </a:r>
            <a:r>
              <a:rPr lang="en-US" sz="2400" dirty="0" smtClean="0"/>
              <a:t> its own </a:t>
            </a:r>
            <a:r>
              <a:rPr lang="en-US" sz="2400" dirty="0" smtClean="0">
                <a:solidFill>
                  <a:srgbClr val="C00000"/>
                </a:solidFill>
              </a:rPr>
              <a:t>infrared cutoffs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Gluons and quarks with </a:t>
            </a:r>
          </a:p>
          <a:p>
            <a:pPr lvl="1">
              <a:buNone/>
            </a:pPr>
            <a:r>
              <a:rPr lang="en-US" sz="2200" dirty="0" smtClean="0"/>
              <a:t>		wavelength </a:t>
            </a:r>
            <a:r>
              <a:rPr lang="en-US" sz="2200" i="1" dirty="0" smtClean="0"/>
              <a:t>λ  &gt; 2</a:t>
            </a:r>
            <a:r>
              <a:rPr lang="en-US" sz="2200" dirty="0" smtClean="0"/>
              <a:t>/mass ≈ 1 fm </a:t>
            </a:r>
          </a:p>
          <a:p>
            <a:pPr lvl="1">
              <a:buNone/>
            </a:pPr>
            <a:r>
              <a:rPr lang="en-US" sz="2200" dirty="0" smtClean="0"/>
              <a:t>	decouple from the dynamics  … </a:t>
            </a:r>
            <a:r>
              <a:rPr lang="en-US" sz="2200" b="1" i="1" dirty="0" smtClean="0">
                <a:solidFill>
                  <a:srgbClr val="C00000"/>
                </a:solidFill>
              </a:rPr>
              <a:t>Confinement?!</a:t>
            </a:r>
          </a:p>
          <a:p>
            <a:r>
              <a:rPr lang="en-US" sz="2400" dirty="0" smtClean="0"/>
              <a:t> How does that affect observables?</a:t>
            </a:r>
            <a:endParaRPr lang="en-US" dirty="0" smtClean="0"/>
          </a:p>
          <a:p>
            <a:pPr lvl="1"/>
            <a:r>
              <a:rPr lang="en-US" sz="2200" dirty="0" smtClean="0"/>
              <a:t>It will have an impact in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any continuum study</a:t>
            </a:r>
          </a:p>
          <a:p>
            <a:pPr lvl="1"/>
            <a:r>
              <a:rPr lang="en-US" sz="2200" dirty="0" smtClean="0"/>
              <a:t>Possibly (probably?) plays a role in gluon saturation ...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In fact, could be a harbinger of gluon saturation?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450" y="152400"/>
            <a:ext cx="2495550" cy="1058718"/>
          </a:xfrm>
          <a:prstGeom prst="rect">
            <a:avLst/>
          </a:prstGeom>
        </p:spPr>
      </p:pic>
      <p:pic>
        <p:nvPicPr>
          <p:cNvPr id="8" name="Picture 7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2920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4437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en-GB" sz="4000" dirty="0" smtClean="0">
                <a:ln/>
                <a:solidFill>
                  <a:schemeClr val="accent3"/>
                </a:solidFill>
              </a:rPr>
              <a:t>Confined particle</a:t>
            </a:r>
            <a:endParaRPr lang="en-GB" sz="400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3276600" cy="4525963"/>
          </a:xfrm>
        </p:spPr>
        <p:txBody>
          <a:bodyPr/>
          <a:lstStyle/>
          <a:p>
            <a:r>
              <a:rPr lang="en-GB" dirty="0" smtClean="0"/>
              <a:t>All QCD solutions for Landau-gauge gluon &amp; quark propagators exhibit an inflection point in </a:t>
            </a:r>
            <a:r>
              <a:rPr lang="en-GB" i="1" dirty="0" smtClean="0"/>
              <a:t>k</a:t>
            </a:r>
            <a:r>
              <a:rPr lang="en-GB" i="1" baseline="30000" dirty="0" smtClean="0"/>
              <a:t>2</a:t>
            </a:r>
            <a:r>
              <a:rPr lang="en-GB" dirty="0" smtClean="0"/>
              <a:t> … consequence of the running-mass function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Spectral function is NOT positive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Such states have negative norm (negative probability)</a:t>
            </a:r>
            <a:endParaRPr lang="en-GB" dirty="0"/>
          </a:p>
          <a:p>
            <a:pPr>
              <a:buFont typeface="Symbol" panose="05050102010706020507" pitchFamily="18" charset="2"/>
              <a:buChar char="Þ"/>
            </a:pPr>
            <a:r>
              <a:rPr lang="en-GB" dirty="0" smtClean="0"/>
              <a:t>Negative norm states are not observable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200" dirty="0" smtClean="0"/>
              <a:t>This object is confined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55800"/>
            <a:ext cx="5715000" cy="36830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0"/>
          </p:cNvCxnSpPr>
          <p:nvPr/>
        </p:nvCxnSpPr>
        <p:spPr bwMode="auto">
          <a:xfrm flipH="1">
            <a:off x="4572000" y="1955800"/>
            <a:ext cx="1714500" cy="939800"/>
          </a:xfrm>
          <a:prstGeom prst="straightConnector1">
            <a:avLst/>
          </a:prstGeom>
          <a:noFill/>
          <a:ln w="9525" cap="flat" cmpd="sng" algn="ctr">
            <a:solidFill>
              <a:srgbClr val="BF070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6248400" y="1600200"/>
            <a:ext cx="2895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Inflexion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 point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Corresponds to </a:t>
            </a:r>
            <a:r>
              <a:rPr kumimoji="0" lang="en-GB" sz="1800" b="0" i="1" u="none" strike="noStrike" cap="none" normalizeH="0" dirty="0" err="1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r</a:t>
            </a:r>
            <a:r>
              <a:rPr kumimoji="0" lang="en-GB" sz="1800" b="0" i="1" u="none" strike="noStrike" cap="none" normalizeH="0" baseline="-25000" dirty="0" err="1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C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 </a:t>
            </a:r>
            <a:r>
              <a:rPr lang="en-GB" i="1" dirty="0" smtClean="0">
                <a:solidFill>
                  <a:srgbClr val="BF0703"/>
                </a:solidFill>
              </a:rPr>
              <a:t>≈ </a:t>
            </a:r>
            <a:r>
              <a:rPr lang="en-GB" i="1" dirty="0">
                <a:solidFill>
                  <a:srgbClr val="BF0703"/>
                </a:solidFill>
              </a:rPr>
              <a:t>0.5 </a:t>
            </a:r>
            <a:r>
              <a:rPr lang="en-GB" i="1" dirty="0" err="1" smtClean="0">
                <a:solidFill>
                  <a:srgbClr val="BF0703"/>
                </a:solidFill>
              </a:rPr>
              <a:t>fm</a:t>
            </a:r>
            <a:r>
              <a:rPr lang="en-GB" i="1" dirty="0" smtClean="0">
                <a:solidFill>
                  <a:srgbClr val="BF0703"/>
                </a:solidFill>
              </a:rPr>
              <a:t>: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Parton-like behaviour at shorter distances; but propagation characteristics changed dramatically at larger distances.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smtClean="0">
                <a:solidFill>
                  <a:srgbClr val="BF0703"/>
                </a:solidFill>
              </a:rPr>
              <a:t>m</a:t>
            </a:r>
            <a:r>
              <a:rPr lang="en-GB" i="1" baseline="-25000" dirty="0" smtClean="0">
                <a:solidFill>
                  <a:srgbClr val="BF0703"/>
                </a:solidFill>
              </a:rPr>
              <a:t>g</a:t>
            </a:r>
            <a:r>
              <a:rPr lang="en-GB" i="1" dirty="0">
                <a:solidFill>
                  <a:srgbClr val="BF0703"/>
                </a:solidFill>
              </a:rPr>
              <a:t> ≈ </a:t>
            </a:r>
            <a:r>
              <a:rPr lang="en-GB" i="1" dirty="0" smtClean="0">
                <a:solidFill>
                  <a:srgbClr val="BF0703"/>
                </a:solidFill>
              </a:rPr>
              <a:t>0.5 GeV</a:t>
            </a:r>
            <a:endParaRPr lang="en-GB" i="1" dirty="0">
              <a:solidFill>
                <a:srgbClr val="BF0703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59737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7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Confinement is dynamical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 descr="sheerdra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12014" y="26254134"/>
            <a:ext cx="63200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82501"/>
            <a:ext cx="4587917" cy="471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Quark Fragmentation</a:t>
            </a:r>
            <a:endParaRPr lang="en-US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3657600" cy="4525963"/>
          </a:xfrm>
        </p:spPr>
        <p:txBody>
          <a:bodyPr/>
          <a:lstStyle/>
          <a:p>
            <a:r>
              <a:rPr lang="en-US" sz="2400" dirty="0" smtClean="0"/>
              <a:t>A quark begins to propagate </a:t>
            </a:r>
          </a:p>
          <a:p>
            <a:r>
              <a:rPr lang="en-US" sz="2400" dirty="0" smtClean="0"/>
              <a:t>But after each “step” of length </a:t>
            </a:r>
            <a:r>
              <a:rPr lang="el-GR" sz="2400" b="1" i="1" dirty="0" smtClean="0">
                <a:solidFill>
                  <a:srgbClr val="008000"/>
                </a:solidFill>
              </a:rPr>
              <a:t>σ</a:t>
            </a:r>
            <a:r>
              <a:rPr lang="en-US" sz="2400" dirty="0" smtClean="0"/>
              <a:t>, on average, an interaction occurs, so that the quark </a:t>
            </a:r>
            <a:r>
              <a:rPr lang="en-US" sz="2400" i="1" dirty="0" smtClean="0"/>
              <a:t>loses</a:t>
            </a:r>
            <a:r>
              <a:rPr lang="en-US" sz="2400" dirty="0" smtClean="0"/>
              <a:t> its identity, sharing it with other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Finally, a cloud of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is produced, which coalesces into </a:t>
            </a:r>
            <a:r>
              <a:rPr lang="en-US" sz="2400" dirty="0" err="1" smtClean="0"/>
              <a:t>colour</a:t>
            </a:r>
            <a:r>
              <a:rPr lang="en-US" sz="2400" dirty="0" smtClean="0"/>
              <a:t>-singlet final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76800" y="990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1295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1447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2743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9048" y="546758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008000"/>
                </a:solidFill>
                <a:latin typeface="Calibri" pitchFamily="34" charset="0"/>
              </a:rPr>
              <a:t>σ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867400" y="5638800"/>
            <a:ext cx="2819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Confinement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is a dynamical phenomenon!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0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82501"/>
            <a:ext cx="4587917" cy="471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4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Quark Fragmentation</a:t>
            </a:r>
            <a:endParaRPr lang="en-US" sz="44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3657600" cy="4525963"/>
          </a:xfrm>
        </p:spPr>
        <p:txBody>
          <a:bodyPr/>
          <a:lstStyle/>
          <a:p>
            <a:r>
              <a:rPr lang="en-US" sz="2400" dirty="0" smtClean="0"/>
              <a:t>A quark begins to propagate </a:t>
            </a:r>
          </a:p>
          <a:p>
            <a:r>
              <a:rPr lang="en-US" sz="2400" dirty="0" smtClean="0"/>
              <a:t>But after each “step” of length </a:t>
            </a:r>
            <a:r>
              <a:rPr lang="el-GR" sz="2400" b="1" i="1" dirty="0" smtClean="0">
                <a:solidFill>
                  <a:srgbClr val="008000"/>
                </a:solidFill>
              </a:rPr>
              <a:t>σ</a:t>
            </a:r>
            <a:r>
              <a:rPr lang="en-US" sz="2400" dirty="0" smtClean="0"/>
              <a:t>, on average, an interaction occurs, so that the quark </a:t>
            </a:r>
            <a:r>
              <a:rPr lang="en-US" sz="2400" i="1" dirty="0" smtClean="0"/>
              <a:t>loses</a:t>
            </a:r>
            <a:r>
              <a:rPr lang="en-US" sz="2400" dirty="0" smtClean="0"/>
              <a:t> its identity, sharing it with other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Finally, a cloud of </a:t>
            </a:r>
            <a:r>
              <a:rPr lang="en-US" sz="2400" dirty="0" err="1" smtClean="0"/>
              <a:t>partons</a:t>
            </a:r>
            <a:r>
              <a:rPr lang="en-US" sz="2400" dirty="0" smtClean="0"/>
              <a:t> is produced, which coalesces into </a:t>
            </a:r>
            <a:r>
              <a:rPr lang="en-US" sz="2400" dirty="0" err="1" smtClean="0"/>
              <a:t>colour</a:t>
            </a:r>
            <a:r>
              <a:rPr lang="en-US" sz="2400" dirty="0" smtClean="0"/>
              <a:t>-singlet final states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4876800" y="9906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12954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086600" y="14478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2743200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BF0703"/>
                </a:solidFill>
                <a:effectLst/>
                <a:latin typeface="Calibri" pitchFamily="34" charset="0"/>
              </a:rPr>
              <a:t>meson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79048" y="546758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008000"/>
                </a:solidFill>
                <a:latin typeface="Calibri" pitchFamily="34" charset="0"/>
              </a:rPr>
              <a:t>σ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867400" y="5638800"/>
            <a:ext cx="2819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Confinement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is a dynamical phenomenon!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399275">
            <a:off x="956698" y="1874503"/>
            <a:ext cx="7636720" cy="34624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i="1" dirty="0">
                <a:solidFill>
                  <a:srgbClr val="008000"/>
                </a:solidFill>
              </a:rPr>
              <a:t>Confinement in hadron physics is largely a dynamical phenomenon, intimately connected with the fragmentation effect.  </a:t>
            </a:r>
            <a:endParaRPr lang="en-US" sz="2800" i="1" dirty="0" smtClean="0">
              <a:solidFill>
                <a:srgbClr val="008000"/>
              </a:solidFill>
            </a:endParaRPr>
          </a:p>
          <a:p>
            <a:r>
              <a:rPr lang="en-US" sz="2800" i="1" dirty="0" smtClean="0">
                <a:solidFill>
                  <a:srgbClr val="008000"/>
                </a:solidFill>
              </a:rPr>
              <a:t>It </a:t>
            </a:r>
            <a:r>
              <a:rPr lang="en-US" sz="2800" i="1" dirty="0">
                <a:solidFill>
                  <a:srgbClr val="008000"/>
                </a:solidFill>
              </a:rPr>
              <a:t>is unlikely to be comprehended without simultaneously understanding dynamical chiral symmetry breaking, which is the origin of a near-zero mass hadron (pion).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828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0125"/>
            <a:ext cx="9144000" cy="1362075"/>
          </a:xfrm>
        </p:spPr>
        <p:txBody>
          <a:bodyPr/>
          <a:lstStyle/>
          <a:p>
            <a:pPr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477000"/>
            <a:ext cx="2362200" cy="3810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out here?!</a:t>
            </a:r>
          </a:p>
        </p:txBody>
      </p:sp>
    </p:spTree>
    <p:extLst>
      <p:ext uri="{BB962C8B-B14F-4D97-AF65-F5344CB8AC3E}">
        <p14:creationId xmlns:p14="http://schemas.microsoft.com/office/powerpoint/2010/main" val="2098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QED Running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499"/>
            <a:ext cx="8229600" cy="5118101"/>
          </a:xfrm>
        </p:spPr>
        <p:txBody>
          <a:bodyPr/>
          <a:lstStyle/>
          <a:p>
            <a:r>
              <a:rPr lang="en-GB" dirty="0" smtClean="0"/>
              <a:t>Quantum </a:t>
            </a:r>
            <a:r>
              <a:rPr lang="en-GB" dirty="0"/>
              <a:t>gauge field theories </a:t>
            </a:r>
            <a:r>
              <a:rPr lang="en-GB" dirty="0" smtClean="0"/>
              <a:t>in </a:t>
            </a:r>
            <a:r>
              <a:rPr lang="en-GB" dirty="0"/>
              <a:t>four </a:t>
            </a:r>
            <a:r>
              <a:rPr lang="en-GB" dirty="0" err="1"/>
              <a:t>spacetime</a:t>
            </a:r>
            <a:r>
              <a:rPr lang="en-GB" dirty="0"/>
              <a:t> </a:t>
            </a:r>
            <a:r>
              <a:rPr lang="en-GB" dirty="0" smtClean="0"/>
              <a:t>dimensions, </a:t>
            </a:r>
          </a:p>
          <a:p>
            <a:pPr lvl="1"/>
            <a:r>
              <a:rPr lang="en-GB" dirty="0" err="1" smtClean="0"/>
              <a:t>Lagrangian</a:t>
            </a:r>
            <a:r>
              <a:rPr lang="en-GB" dirty="0" smtClean="0"/>
              <a:t> </a:t>
            </a:r>
            <a:r>
              <a:rPr lang="en-GB" dirty="0"/>
              <a:t>couplings and masses </a:t>
            </a:r>
            <a:r>
              <a:rPr lang="en-GB" dirty="0" smtClean="0"/>
              <a:t>come </a:t>
            </a:r>
            <a:r>
              <a:rPr lang="en-GB" dirty="0"/>
              <a:t>to depend on a mass </a:t>
            </a:r>
            <a:r>
              <a:rPr lang="en-GB" dirty="0" smtClean="0"/>
              <a:t>scale</a:t>
            </a:r>
          </a:p>
          <a:p>
            <a:pPr lvl="1"/>
            <a:r>
              <a:rPr lang="en-GB" dirty="0" smtClean="0"/>
              <a:t>Can normally be </a:t>
            </a:r>
            <a:r>
              <a:rPr lang="en-GB" dirty="0"/>
              <a:t>related to the energy or momentum at which a given process occurs.  </a:t>
            </a:r>
            <a:endParaRPr lang="en-GB" dirty="0" smtClean="0"/>
          </a:p>
          <a:p>
            <a:r>
              <a:rPr lang="en-GB" dirty="0" smtClean="0"/>
              <a:t>Archetype </a:t>
            </a:r>
            <a:r>
              <a:rPr lang="en-GB" dirty="0"/>
              <a:t>is </a:t>
            </a:r>
            <a:r>
              <a:rPr lang="en-GB" dirty="0" smtClean="0"/>
              <a:t>QED, </a:t>
            </a:r>
            <a:r>
              <a:rPr lang="en-GB" dirty="0"/>
              <a:t>for which </a:t>
            </a:r>
            <a:r>
              <a:rPr lang="en-GB" dirty="0" smtClean="0"/>
              <a:t>there is a </a:t>
            </a:r>
            <a:r>
              <a:rPr lang="en-GB" dirty="0"/>
              <a:t>sensible perturbation </a:t>
            </a:r>
            <a:r>
              <a:rPr lang="en-GB" dirty="0" smtClean="0"/>
              <a:t>theory.  </a:t>
            </a:r>
          </a:p>
          <a:p>
            <a:r>
              <a:rPr lang="en-GB" dirty="0" smtClean="0"/>
              <a:t>QED, </a:t>
            </a:r>
            <a:r>
              <a:rPr lang="en-GB" dirty="0"/>
              <a:t>owing to the Ward </a:t>
            </a:r>
            <a:r>
              <a:rPr lang="en-GB" dirty="0" smtClean="0"/>
              <a:t>identity: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single running </a:t>
            </a:r>
            <a:r>
              <a:rPr lang="en-GB" dirty="0" smtClean="0"/>
              <a:t>coupling</a:t>
            </a:r>
          </a:p>
          <a:p>
            <a:pPr lvl="1"/>
            <a:r>
              <a:rPr lang="en-GB" dirty="0" smtClean="0"/>
              <a:t>measures strength </a:t>
            </a:r>
            <a:r>
              <a:rPr lang="en-GB" dirty="0"/>
              <a:t>of the </a:t>
            </a:r>
            <a:endParaRPr lang="en-GB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photon-charged-fermion vertex</a:t>
            </a:r>
          </a:p>
          <a:p>
            <a:pPr lvl="1"/>
            <a:r>
              <a:rPr lang="en-GB" dirty="0" smtClean="0"/>
              <a:t>can </a:t>
            </a:r>
            <a:r>
              <a:rPr lang="en-GB" dirty="0"/>
              <a:t>be obtained by summing the </a:t>
            </a:r>
            <a:r>
              <a:rPr lang="en-GB" dirty="0" smtClean="0"/>
              <a:t>virtual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processes </a:t>
            </a:r>
            <a:r>
              <a:rPr lang="en-GB" dirty="0"/>
              <a:t>that </a:t>
            </a:r>
            <a:r>
              <a:rPr lang="en-GB" dirty="0" smtClean="0"/>
              <a:t>dress </a:t>
            </a:r>
            <a:r>
              <a:rPr lang="en-GB" dirty="0"/>
              <a:t>the bare </a:t>
            </a:r>
            <a:r>
              <a:rPr lang="en-GB" dirty="0" smtClean="0"/>
              <a:t>photon,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i="1" dirty="0"/>
              <a:t>	</a:t>
            </a:r>
            <a:r>
              <a:rPr lang="en-GB" i="1" dirty="0" smtClean="0"/>
              <a:t>viz</a:t>
            </a:r>
            <a:r>
              <a:rPr lang="en-GB" dirty="0" smtClean="0"/>
              <a:t>. by </a:t>
            </a:r>
            <a:r>
              <a:rPr lang="en-GB" dirty="0"/>
              <a:t>computing the photon vacuum polarisation.  </a:t>
            </a:r>
            <a:endParaRPr lang="en-GB" dirty="0" smtClean="0"/>
          </a:p>
          <a:p>
            <a:r>
              <a:rPr lang="en-GB" dirty="0" smtClean="0"/>
              <a:t>QED's </a:t>
            </a:r>
            <a:r>
              <a:rPr lang="en-GB" dirty="0"/>
              <a:t>running coupling is known to great accuracy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the running has been observed </a:t>
            </a:r>
            <a:r>
              <a:rPr lang="en-GB" dirty="0" smtClean="0"/>
              <a:t>directly.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617789"/>
            <a:ext cx="3137012" cy="149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56" y="1514419"/>
            <a:ext cx="5500498" cy="4200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" y="1570037"/>
            <a:ext cx="3924000" cy="4525963"/>
          </a:xfrm>
        </p:spPr>
        <p:txBody>
          <a:bodyPr/>
          <a:lstStyle/>
          <a:p>
            <a:r>
              <a:rPr lang="en-GB" dirty="0"/>
              <a:t>Modern </a:t>
            </a:r>
            <a:r>
              <a:rPr lang="en-GB" dirty="0" smtClean="0"/>
              <a:t>continuum &amp; lattice </a:t>
            </a:r>
            <a:r>
              <a:rPr lang="en-GB" dirty="0"/>
              <a:t>methods for analysing </a:t>
            </a:r>
            <a:r>
              <a:rPr lang="en-GB" dirty="0" smtClean="0"/>
              <a:t>gauge </a:t>
            </a:r>
            <a:r>
              <a:rPr lang="en-GB" dirty="0"/>
              <a:t>sector enable </a:t>
            </a:r>
            <a:r>
              <a:rPr lang="en-GB" dirty="0" smtClean="0"/>
              <a:t>analogous </a:t>
            </a:r>
            <a:r>
              <a:rPr lang="en-GB" dirty="0"/>
              <a:t>quantity to be defined in QCD</a:t>
            </a:r>
          </a:p>
          <a:p>
            <a:r>
              <a:rPr lang="en-GB" dirty="0"/>
              <a:t>Combined continuum and lattice analysis of QCD’s gauge sector yields a parameter-free prediction</a:t>
            </a:r>
          </a:p>
          <a:p>
            <a:r>
              <a:rPr lang="en-GB" dirty="0" smtClean="0"/>
              <a:t>N.B</a:t>
            </a:r>
            <a:r>
              <a:rPr lang="en-GB" dirty="0"/>
              <a:t>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</a:t>
            </a:r>
            <a:r>
              <a:rPr lang="en-GB" dirty="0" smtClean="0"/>
              <a:t>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Process-</a:t>
            </a:r>
            <a:r>
              <a:rPr lang="en-GB" sz="2800" u="sng" dirty="0"/>
              <a:t>independent </a:t>
            </a:r>
            <a:r>
              <a:rPr lang="en-GB" sz="2800" u="sng" dirty="0" smtClean="0"/>
              <a:t/>
            </a:r>
            <a:br>
              <a:rPr lang="en-GB" sz="2800" u="sng" dirty="0" smtClean="0"/>
            </a:br>
            <a:r>
              <a:rPr lang="en-GB" sz="2800" dirty="0" smtClean="0"/>
              <a:t>effective-charge </a:t>
            </a:r>
            <a:r>
              <a:rPr lang="en-GB" sz="2800" dirty="0"/>
              <a:t>in QCD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66" y="6362700"/>
            <a:ext cx="5942013" cy="228600"/>
          </a:xfrm>
        </p:spPr>
        <p:txBody>
          <a:bodyPr/>
          <a:lstStyle/>
          <a:p>
            <a:r>
              <a:rPr lang="en-GB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046240"/>
            <a:ext cx="1752600" cy="191616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484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r>
              <a:rPr lang="en-GB" sz="1400" dirty="0">
                <a:hlinkClick r:id="rId3"/>
              </a:rPr>
              <a:t>arXiv:1612.04835 [</a:t>
            </a:r>
            <a:r>
              <a:rPr lang="en-GB" sz="1400" dirty="0" err="1">
                <a:hlinkClick r:id="rId3"/>
              </a:rPr>
              <a:t>nucl-th</a:t>
            </a:r>
            <a:r>
              <a:rPr lang="en-GB" sz="1400" dirty="0">
                <a:hlinkClick r:id="rId3"/>
              </a:rPr>
              <a:t>]</a:t>
            </a:r>
            <a:endParaRPr lang="en-GB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513898" y="1600200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81200" y="4876800"/>
            <a:ext cx="4532698" cy="838808"/>
          </a:xfrm>
          <a:custGeom>
            <a:avLst/>
            <a:gdLst>
              <a:gd name="connsiteX0" fmla="*/ 0 w 4376691"/>
              <a:gd name="connsiteY0" fmla="*/ 266330 h 838808"/>
              <a:gd name="connsiteX1" fmla="*/ 2831976 w 4376691"/>
              <a:gd name="connsiteY1" fmla="*/ 834501 h 838808"/>
              <a:gd name="connsiteX2" fmla="*/ 4376691 w 4376691"/>
              <a:gd name="connsiteY2" fmla="*/ 0 h 838808"/>
              <a:gd name="connsiteX3" fmla="*/ 4376691 w 4376691"/>
              <a:gd name="connsiteY3" fmla="*/ 0 h 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691" h="838808">
                <a:moveTo>
                  <a:pt x="0" y="266330"/>
                </a:moveTo>
                <a:cubicBezTo>
                  <a:pt x="1051264" y="572609"/>
                  <a:pt x="2102528" y="878889"/>
                  <a:pt x="2831976" y="834501"/>
                </a:cubicBezTo>
                <a:cubicBezTo>
                  <a:pt x="3561424" y="790113"/>
                  <a:pt x="4376691" y="0"/>
                  <a:pt x="4376691" y="0"/>
                </a:cubicBezTo>
                <a:lnTo>
                  <a:pt x="4376691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dash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4114800"/>
          </a:xfrm>
        </p:spPr>
        <p:txBody>
          <a:bodyPr/>
          <a:lstStyle/>
          <a:p>
            <a:r>
              <a:rPr lang="en-GB" dirty="0" smtClean="0"/>
              <a:t>Near precise agreement between process-independent </a:t>
            </a:r>
            <a:r>
              <a:rPr lang="en-GB" i="1" dirty="0"/>
              <a:t>α</a:t>
            </a:r>
            <a:r>
              <a:rPr lang="en-GB" i="1" dirty="0" smtClean="0"/>
              <a:t>̂</a:t>
            </a:r>
            <a:r>
              <a:rPr lang="en-GB" i="1" baseline="-25000" dirty="0" smtClean="0"/>
              <a:t>PI</a:t>
            </a:r>
            <a:r>
              <a:rPr lang="en-GB" dirty="0" smtClean="0"/>
              <a:t> and </a:t>
            </a:r>
            <a:r>
              <a:rPr lang="en-GB" i="1" dirty="0" smtClean="0"/>
              <a:t>α</a:t>
            </a:r>
            <a:r>
              <a:rPr lang="en-GB" i="1" baseline="-25000" dirty="0" smtClean="0"/>
              <a:t>g1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	and </a:t>
            </a:r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 smtClean="0"/>
              <a:t>≈ </a:t>
            </a:r>
            <a:r>
              <a:rPr lang="en-GB" dirty="0"/>
              <a:t>α</a:t>
            </a:r>
            <a:r>
              <a:rPr lang="en-GB" baseline="-25000" dirty="0"/>
              <a:t>HM</a:t>
            </a:r>
            <a:endParaRPr lang="en-GB" i="1" baseline="-25000" dirty="0" smtClean="0"/>
          </a:p>
          <a:p>
            <a:pPr>
              <a:spcAft>
                <a:spcPts val="1200"/>
              </a:spcAft>
            </a:pPr>
            <a:r>
              <a:rPr lang="en-GB" dirty="0" smtClean="0"/>
              <a:t>Perturbative domain: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difference = (1/20) α</a:t>
            </a:r>
            <a:r>
              <a:rPr lang="en-GB" baseline="-25000" dirty="0" smtClean="0"/>
              <a:t>M</a:t>
            </a:r>
            <a:r>
              <a:rPr lang="en-GB" baseline="-25000" dirty="0"/>
              <a:t>̅S̅</a:t>
            </a:r>
            <a:r>
              <a:rPr lang="en-GB" baseline="30000" dirty="0"/>
              <a:t>2</a:t>
            </a:r>
          </a:p>
          <a:p>
            <a:r>
              <a:rPr lang="en-GB" dirty="0" smtClean="0"/>
              <a:t>Parameter-free </a:t>
            </a:r>
            <a:r>
              <a:rPr lang="en-GB" dirty="0"/>
              <a:t>prediction: </a:t>
            </a:r>
            <a:endParaRPr lang="en-GB" dirty="0" smtClean="0"/>
          </a:p>
          <a:p>
            <a:pPr lvl="1"/>
            <a:r>
              <a:rPr lang="en-GB" dirty="0" smtClean="0"/>
              <a:t>curve completely </a:t>
            </a:r>
            <a:r>
              <a:rPr lang="en-GB" dirty="0"/>
              <a:t>determined by results </a:t>
            </a:r>
            <a:r>
              <a:rPr lang="en-GB" dirty="0" smtClean="0"/>
              <a:t>obtained </a:t>
            </a:r>
            <a:r>
              <a:rPr lang="en-GB" dirty="0"/>
              <a:t>for </a:t>
            </a:r>
            <a:r>
              <a:rPr lang="en-GB" dirty="0" smtClean="0"/>
              <a:t>gluon &amp; ghost </a:t>
            </a:r>
            <a:r>
              <a:rPr lang="en-GB" dirty="0"/>
              <a:t>two-point functions using continuum and lattice-regularised QCD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69" y="937974"/>
            <a:ext cx="4432731" cy="338515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5257800"/>
            <a:ext cx="883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Ghost-gluon scattering contributions are critical for agreement between the two couplings at intermediate momenta … omit them, and disagreement by factor of </a:t>
            </a:r>
            <a:r>
              <a:rPr lang="en-GB" dirty="0" smtClean="0"/>
              <a:t>∼ 2</a:t>
            </a:r>
            <a:r>
              <a:rPr lang="en-GB" kern="0" dirty="0" smtClean="0"/>
              <a:t> at intermediate momenta</a:t>
            </a:r>
            <a:endParaRPr lang="en-GB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8" y="2590800"/>
            <a:ext cx="4268011" cy="631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860031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4"/>
              </a:rPr>
              <a:t>arXiv:1612.04835 [</a:t>
            </a:r>
            <a:r>
              <a:rPr lang="en-GB" sz="1200" dirty="0" err="1" smtClean="0">
                <a:hlinkClick r:id="rId4"/>
              </a:rPr>
              <a:t>nucl-th</a:t>
            </a:r>
            <a:r>
              <a:rPr lang="en-GB" sz="1200" dirty="0" smtClean="0">
                <a:hlinkClick r:id="rId4"/>
              </a:rPr>
              <a:t>]</a:t>
            </a:r>
            <a:endParaRPr lang="en-GB" sz="1200" dirty="0"/>
          </a:p>
          <a:p>
            <a:r>
              <a:rPr lang="en-A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QCD Running Coupling, </a:t>
            </a:r>
            <a:endParaRPr lang="en-AU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38096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Data: process dependent effective charge: α</a:t>
            </a:r>
            <a:r>
              <a:rPr lang="en-GB" baseline="-25000" dirty="0" smtClean="0">
                <a:solidFill>
                  <a:srgbClr val="008000"/>
                </a:solidFill>
              </a:rPr>
              <a:t>g1</a:t>
            </a:r>
            <a:r>
              <a:rPr lang="en-GB" dirty="0" smtClean="0">
                <a:solidFill>
                  <a:srgbClr val="008000"/>
                </a:solidFill>
              </a:rPr>
              <a:t> defined via </a:t>
            </a:r>
            <a:r>
              <a:rPr lang="en-GB" dirty="0" err="1" smtClean="0">
                <a:solidFill>
                  <a:srgbClr val="008000"/>
                </a:solidFill>
              </a:rPr>
              <a:t>Bjorken</a:t>
            </a:r>
            <a:r>
              <a:rPr lang="en-GB" dirty="0" smtClean="0">
                <a:solidFill>
                  <a:srgbClr val="008000"/>
                </a:solidFill>
              </a:rPr>
              <a:t> Sum Rule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Emergent Phenomena in the Standard Model</a:t>
            </a:r>
            <a:endParaRPr lang="en-GB" sz="2800" b="0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00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9471"/>
            <a:ext cx="5257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Existence of the Universe as we know it depends critically on the following empirical facts:</a:t>
            </a:r>
          </a:p>
          <a:p>
            <a:r>
              <a:rPr lang="en-GB" dirty="0" smtClean="0"/>
              <a:t>Proton is massive, </a:t>
            </a:r>
            <a:r>
              <a:rPr lang="en-GB" i="1" dirty="0" smtClean="0"/>
              <a:t>i.e</a:t>
            </a:r>
            <a:r>
              <a:rPr lang="en-GB" dirty="0" smtClean="0"/>
              <a:t>. the mass-scale for strong interactions is vastly different to that of electromagnetism</a:t>
            </a:r>
          </a:p>
          <a:p>
            <a:r>
              <a:rPr lang="en-GB" dirty="0" smtClean="0"/>
              <a:t>Proton is absolutely stable, despite being a composite object constituted from three valence quarks</a:t>
            </a:r>
          </a:p>
          <a:p>
            <a:r>
              <a:rPr lang="en-GB" dirty="0" smtClean="0"/>
              <a:t>Pion is unnaturally light (but not massless), despite being a strongly interacting composite object built from a valence-quark and valence antiquark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06" y="883868"/>
            <a:ext cx="381000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4863730"/>
            <a:ext cx="3864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smtClean="0">
                <a:solidFill>
                  <a:srgbClr val="000099"/>
                </a:solidFill>
              </a:rPr>
              <a:t>Emergence</a:t>
            </a:r>
            <a:r>
              <a:rPr lang="en-GB" sz="2400" dirty="0" smtClean="0">
                <a:solidFill>
                  <a:srgbClr val="000099"/>
                </a:solidFill>
              </a:rPr>
              <a:t>: low-level rules producing high-level phenomena, with enormous apparent complexity</a:t>
            </a:r>
            <a:endParaRPr lang="en-GB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4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686800" cy="4525963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/>
            <a:r>
              <a:rPr lang="en-GB" sz="2200" dirty="0"/>
              <a:t>direct analogue of the Gell-Mann–Low effective coupling in QED, </a:t>
            </a:r>
            <a:r>
              <a:rPr lang="en-GB" sz="2200" i="1" dirty="0" smtClean="0"/>
              <a:t>i.e</a:t>
            </a:r>
            <a:r>
              <a:rPr lang="en-GB" sz="2200" dirty="0" smtClean="0"/>
              <a:t>. completely </a:t>
            </a:r>
            <a:r>
              <a:rPr lang="en-GB" sz="2200" dirty="0"/>
              <a:t>determined by the gauge-boson two-point function.</a:t>
            </a:r>
            <a:endParaRPr lang="en-GB" dirty="0"/>
          </a:p>
          <a:p>
            <a:r>
              <a:rPr lang="en-GB" dirty="0"/>
              <a:t>Prediction for </a:t>
            </a:r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parameter-free</a:t>
            </a:r>
          </a:p>
          <a:p>
            <a:pPr lvl="1"/>
            <a:r>
              <a:rPr lang="en-GB" sz="2200" dirty="0"/>
              <a:t>Draws best from continuum </a:t>
            </a:r>
            <a:r>
              <a:rPr lang="en-GB" sz="2200" dirty="0" smtClean="0"/>
              <a:t>&amp; lattice </a:t>
            </a:r>
            <a:r>
              <a:rPr lang="en-GB" sz="2200" dirty="0"/>
              <a:t>results for QCD’s gauge sector</a:t>
            </a:r>
          </a:p>
          <a:p>
            <a:r>
              <a:rPr lang="en-GB" dirty="0"/>
              <a:t>Prediction for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smoothly unifies the </a:t>
            </a:r>
            <a:r>
              <a:rPr lang="en-GB" dirty="0" err="1"/>
              <a:t>nonperturbative</a:t>
            </a:r>
            <a:r>
              <a:rPr lang="en-GB" dirty="0"/>
              <a:t> and perturbative domains of the strong-interaction theory. 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  <a:endParaRPr lang="en-GB" dirty="0" smtClean="0"/>
          </a:p>
          <a:p>
            <a:pPr lvl="1"/>
            <a:r>
              <a:rPr lang="en-GB" dirty="0" smtClean="0"/>
              <a:t>process-independent</a:t>
            </a:r>
          </a:p>
          <a:p>
            <a:pPr lvl="1"/>
            <a:r>
              <a:rPr lang="en-GB" dirty="0" smtClean="0"/>
              <a:t>appears in every one of QCD’s dynamical equations of motion</a:t>
            </a:r>
          </a:p>
          <a:p>
            <a:pPr lvl="1"/>
            <a:r>
              <a:rPr lang="en-GB" dirty="0" smtClean="0"/>
              <a:t>known </a:t>
            </a:r>
            <a:r>
              <a:rPr lang="en-GB" dirty="0"/>
              <a:t>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/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/>
              <a:t>QCD is </a:t>
            </a:r>
            <a:r>
              <a:rPr lang="en-GB" dirty="0" smtClean="0"/>
              <a:t>IR finite</a:t>
            </a:r>
            <a:r>
              <a:rPr lang="en-GB" dirty="0"/>
              <a:t>, owing to dynamical generation of gluon </a:t>
            </a:r>
            <a:r>
              <a:rPr lang="en-GB" dirty="0" smtClean="0"/>
              <a:t>mass-scale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QCD – a paradigm for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extending </a:t>
            </a:r>
            <a:r>
              <a:rPr lang="en-GB" sz="3200" dirty="0"/>
              <a:t>the Standard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GB" dirty="0"/>
              <a:t>How do quantum field theories fail?</a:t>
            </a:r>
          </a:p>
          <a:p>
            <a:pPr lvl="1"/>
            <a:r>
              <a:rPr lang="en-GB" dirty="0"/>
              <a:t>Ultraviolet and infrared divergences</a:t>
            </a:r>
          </a:p>
          <a:p>
            <a:r>
              <a:rPr lang="en-GB" dirty="0"/>
              <a:t>Asymptotic freedom </a:t>
            </a:r>
            <a:r>
              <a:rPr lang="en-GB" dirty="0" smtClean="0"/>
              <a:t>⇒ QCD </a:t>
            </a:r>
            <a:r>
              <a:rPr lang="en-GB" dirty="0"/>
              <a:t>is well-defined at </a:t>
            </a:r>
            <a:r>
              <a:rPr lang="en-GB" dirty="0" smtClean="0"/>
              <a:t>UV momenta</a:t>
            </a:r>
            <a:endParaRPr lang="en-GB" dirty="0"/>
          </a:p>
          <a:p>
            <a:r>
              <a:rPr lang="en-GB" dirty="0"/>
              <a:t>Dynamical generation of gluon mass function, large on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baseline="30000" dirty="0"/>
              <a:t>2</a:t>
            </a:r>
            <a:r>
              <a:rPr lang="en-GB" dirty="0"/>
              <a:t> ≃ 0,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⇒ </a:t>
            </a:r>
            <a:r>
              <a:rPr lang="en-GB" dirty="0"/>
              <a:t>the infrared domain of QCD is self-regularizing</a:t>
            </a:r>
          </a:p>
          <a:p>
            <a:r>
              <a:rPr lang="en-GB" dirty="0"/>
              <a:t>QCD is therefore unique amongst known four-dimensional quantum field theories </a:t>
            </a:r>
          </a:p>
          <a:p>
            <a:pPr lvl="1"/>
            <a:r>
              <a:rPr lang="en-GB" dirty="0"/>
              <a:t>Potentially self-consistent</a:t>
            </a:r>
          </a:p>
          <a:p>
            <a:pPr lvl="1"/>
            <a:r>
              <a:rPr lang="en-GB" dirty="0" smtClean="0"/>
              <a:t>Defined &amp; internally </a:t>
            </a:r>
            <a:r>
              <a:rPr lang="en-GB" dirty="0"/>
              <a:t>consistent at all </a:t>
            </a:r>
            <a:r>
              <a:rPr lang="en-GB" dirty="0" smtClean="0"/>
              <a:t>momenta </a:t>
            </a:r>
            <a:r>
              <a:rPr lang="en-GB" dirty="0"/>
              <a:t>(e.g., no Landau pole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QCD – a paradigm for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extending </a:t>
            </a:r>
            <a:r>
              <a:rPr lang="en-GB" sz="3200" dirty="0"/>
              <a:t>the Standard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GB" dirty="0"/>
              <a:t>How do quantum field theories fail?</a:t>
            </a:r>
          </a:p>
          <a:p>
            <a:pPr lvl="1"/>
            <a:r>
              <a:rPr lang="en-GB" dirty="0"/>
              <a:t>Ultraviolet and infrared divergences</a:t>
            </a:r>
          </a:p>
          <a:p>
            <a:r>
              <a:rPr lang="en-GB" dirty="0"/>
              <a:t>Asymptotic freedom </a:t>
            </a:r>
            <a:r>
              <a:rPr lang="en-GB" dirty="0" smtClean="0"/>
              <a:t>⇒ QCD </a:t>
            </a:r>
            <a:r>
              <a:rPr lang="en-GB" dirty="0"/>
              <a:t>is well-defined at </a:t>
            </a:r>
            <a:r>
              <a:rPr lang="en-GB" dirty="0" smtClean="0"/>
              <a:t>UV momenta</a:t>
            </a:r>
            <a:endParaRPr lang="en-GB" dirty="0"/>
          </a:p>
          <a:p>
            <a:r>
              <a:rPr lang="en-GB" dirty="0"/>
              <a:t>Dynamical generation of gluon mass function, large on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baseline="30000" dirty="0"/>
              <a:t>2</a:t>
            </a:r>
            <a:r>
              <a:rPr lang="en-GB" dirty="0"/>
              <a:t> ≃ 0,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⇒ </a:t>
            </a:r>
            <a:r>
              <a:rPr lang="en-GB" dirty="0"/>
              <a:t>the infrared domain of QCD is self-regularizing</a:t>
            </a:r>
          </a:p>
          <a:p>
            <a:r>
              <a:rPr lang="en-GB" dirty="0"/>
              <a:t>QCD is therefore unique amongst known four-dimensional quantum field theories </a:t>
            </a:r>
          </a:p>
          <a:p>
            <a:pPr lvl="1"/>
            <a:r>
              <a:rPr lang="en-GB" dirty="0"/>
              <a:t>Potentially self-consistent</a:t>
            </a:r>
          </a:p>
          <a:p>
            <a:pPr lvl="1"/>
            <a:r>
              <a:rPr lang="en-GB" dirty="0" smtClean="0"/>
              <a:t>Defined &amp; internally </a:t>
            </a:r>
            <a:r>
              <a:rPr lang="en-GB" dirty="0"/>
              <a:t>consistent at all </a:t>
            </a:r>
            <a:r>
              <a:rPr lang="en-GB" dirty="0" smtClean="0"/>
              <a:t>momenta </a:t>
            </a:r>
            <a:r>
              <a:rPr lang="en-GB" dirty="0"/>
              <a:t>(e.g., no Landau pole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9629336">
            <a:off x="1553061" y="2371423"/>
            <a:ext cx="635902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If all this is true, </a:t>
            </a:r>
            <a:endParaRPr lang="en-GB" sz="4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then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QCD can </a:t>
            </a:r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serve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as a basis </a:t>
            </a:r>
            <a:endParaRPr lang="en-GB" sz="4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for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theories that take physics </a:t>
            </a:r>
            <a:endParaRPr lang="en-GB" sz="4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beyond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 Standard </a:t>
            </a:r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Model</a:t>
            </a:r>
            <a:endParaRPr lang="en-GB" sz="4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Quark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77000"/>
            <a:ext cx="3048000" cy="3810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3" y="1066800"/>
            <a:ext cx="8132997" cy="3276600"/>
          </a:xfrm>
          <a:prstGeom prst="rect">
            <a:avLst/>
          </a:prstGeom>
        </p:spPr>
      </p:pic>
      <p:pic>
        <p:nvPicPr>
          <p:cNvPr id="8" name="Picture 7" descr="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" y="0"/>
            <a:ext cx="372851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2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60433"/>
            <a:ext cx="4114801" cy="319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DCSB</a:t>
            </a:r>
            <a:endParaRPr lang="en-GB" sz="4000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334000"/>
          </a:xfrm>
        </p:spPr>
        <p:txBody>
          <a:bodyPr/>
          <a:lstStyle/>
          <a:p>
            <a:r>
              <a:rPr lang="en-AU" sz="2400" dirty="0"/>
              <a:t>Dynamical chiral symmetry breaking (DCSB) is </a:t>
            </a:r>
            <a:endParaRPr lang="en-A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 smtClean="0"/>
              <a:t>     a key emergent phenomenon in QCD</a:t>
            </a:r>
          </a:p>
          <a:p>
            <a:r>
              <a:rPr lang="en-AU" sz="2400" dirty="0" smtClean="0"/>
              <a:t>Expressed in hadron wave functions not in vacuum condensates</a:t>
            </a:r>
          </a:p>
          <a:p>
            <a:r>
              <a:rPr lang="en-AU" sz="2400" dirty="0" smtClean="0"/>
              <a:t>Contemporary </a:t>
            </a:r>
            <a:r>
              <a:rPr lang="en-AU" sz="2400" dirty="0"/>
              <a:t>theory </a:t>
            </a:r>
            <a:r>
              <a:rPr lang="en-AU" sz="2400" dirty="0" smtClean="0"/>
              <a:t>indicates that DCSB </a:t>
            </a:r>
            <a:r>
              <a:rPr lang="en-AU" sz="2400" dirty="0"/>
              <a:t>is responsible for more than </a:t>
            </a:r>
            <a:r>
              <a:rPr lang="en-AU" sz="2400" dirty="0" smtClean="0"/>
              <a:t>98% </a:t>
            </a:r>
            <a:r>
              <a:rPr lang="en-AU" sz="2400" dirty="0"/>
              <a:t>of the visible mass in the </a:t>
            </a:r>
            <a:r>
              <a:rPr lang="en-AU" sz="2400" dirty="0" smtClean="0"/>
              <a:t>Universe; </a:t>
            </a:r>
            <a:r>
              <a:rPr lang="en-AU" sz="2400" dirty="0"/>
              <a:t>namely, given that classical massless-QCD is a </a:t>
            </a:r>
            <a:r>
              <a:rPr lang="en-AU" sz="2400" dirty="0" err="1"/>
              <a:t>conformally</a:t>
            </a:r>
            <a:r>
              <a:rPr lang="en-AU" sz="2400" dirty="0"/>
              <a:t> invariant theory, then DCSB is the origin </a:t>
            </a:r>
            <a:r>
              <a:rPr lang="en-AU" sz="2400" dirty="0" smtClean="0"/>
              <a:t>of </a:t>
            </a:r>
            <a:r>
              <a:rPr lang="en-AU" sz="2400" i="1" dirty="0" smtClean="0"/>
              <a:t>mass </a:t>
            </a:r>
            <a:r>
              <a:rPr lang="en-AU" sz="2400" i="1" dirty="0"/>
              <a:t>from </a:t>
            </a:r>
            <a:r>
              <a:rPr lang="en-AU" sz="2400" i="1" dirty="0" smtClean="0"/>
              <a:t>nothing</a:t>
            </a:r>
            <a:r>
              <a:rPr lang="en-AU" sz="2400" dirty="0" smtClean="0"/>
              <a:t>.  </a:t>
            </a:r>
          </a:p>
          <a:p>
            <a:r>
              <a:rPr lang="en-US" sz="2400" b="1" i="1" dirty="0">
                <a:solidFill>
                  <a:srgbClr val="6600CC"/>
                </a:solidFill>
              </a:rPr>
              <a:t>Dynamical</a:t>
            </a:r>
            <a:r>
              <a:rPr lang="en-US" sz="2400" dirty="0"/>
              <a:t>, not spontaneous</a:t>
            </a:r>
          </a:p>
          <a:p>
            <a:pPr lvl="1"/>
            <a:r>
              <a:rPr lang="en-US" sz="2400" dirty="0"/>
              <a:t>Add nothing to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i="1" dirty="0">
                <a:solidFill>
                  <a:srgbClr val="008000"/>
                </a:solidFill>
              </a:rPr>
              <a:t>C</a:t>
            </a:r>
            <a:r>
              <a:rPr lang="en-US" sz="2400" i="1" dirty="0"/>
              <a:t>D , </a:t>
            </a:r>
          </a:p>
          <a:p>
            <a:pPr lvl="1">
              <a:buNone/>
            </a:pPr>
            <a:r>
              <a:rPr lang="en-US" sz="2400" i="1" dirty="0"/>
              <a:t>	No Higgs field, nothing!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dirty="0"/>
              <a:t>Effect achieved purely </a:t>
            </a:r>
            <a:endParaRPr lang="en-US" sz="24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through </a:t>
            </a:r>
            <a:r>
              <a:rPr lang="en-US" sz="2400" dirty="0" err="1" smtClean="0"/>
              <a:t>quark+gluon</a:t>
            </a:r>
            <a:r>
              <a:rPr lang="en-US" sz="2400" dirty="0" smtClean="0"/>
              <a:t>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dynamics.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rgbClr val="003300"/>
                </a:solidFill>
              </a:rPr>
              <a:t>Trace anomaly: massless quarks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003300"/>
                </a:solidFill>
              </a:rPr>
              <a:t>     become massive</a:t>
            </a:r>
            <a:endParaRPr lang="en-US" sz="2400" b="1" i="1" dirty="0">
              <a:solidFill>
                <a:srgbClr val="003300"/>
              </a:solidFill>
            </a:endParaRPr>
          </a:p>
          <a:p>
            <a:endParaRPr lang="en-AU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200" y="6258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8000"/>
                </a:solidFill>
              </a:rPr>
              <a:t>Combining DSE, </a:t>
            </a:r>
            <a:r>
              <a:rPr lang="en-GB" sz="1400" i="1" dirty="0" err="1" smtClean="0">
                <a:solidFill>
                  <a:srgbClr val="008000"/>
                </a:solidFill>
              </a:rPr>
              <a:t>lQCD</a:t>
            </a:r>
            <a:r>
              <a:rPr lang="en-GB" sz="1400" i="1" dirty="0" smtClean="0">
                <a:solidFill>
                  <a:srgbClr val="008000"/>
                </a:solidFill>
              </a:rPr>
              <a:t> and </a:t>
            </a:r>
            <a:r>
              <a:rPr lang="en-GB" sz="1400" i="1" dirty="0" err="1" smtClean="0">
                <a:solidFill>
                  <a:srgbClr val="008000"/>
                </a:solidFill>
              </a:rPr>
              <a:t>pQCD</a:t>
            </a:r>
            <a:r>
              <a:rPr lang="en-GB" sz="1400" i="1" dirty="0" smtClean="0">
                <a:solidFill>
                  <a:srgbClr val="008000"/>
                </a:solidFill>
              </a:rPr>
              <a:t> analyses of QCD’s gauge and matter sectors</a:t>
            </a:r>
            <a:endParaRPr lang="en-GB" sz="1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2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34167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Goldberger</a:t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Treiman</a:t>
            </a:r>
            <a:r>
              <a:rPr lang="en-US" sz="3200" dirty="0" smtClean="0"/>
              <a:t> relation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404040"/>
                </a:solidFill>
              </a:rPr>
              <a:t>Craig Roberts. Revealing the Dynamics of Mass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36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Pion’s</a:t>
            </a:r>
            <a:r>
              <a:rPr lang="en-US" sz="2400" dirty="0" smtClean="0"/>
              <a:t>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amplitude</a:t>
            </a:r>
          </a:p>
          <a:p>
            <a:pPr>
              <a:buNone/>
            </a:pPr>
            <a:r>
              <a:rPr lang="en-US" sz="2400" dirty="0" smtClean="0"/>
              <a:t>	Solution of the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equation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 smtClean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 smtClean="0">
                <a:solidFill>
                  <a:srgbClr val="7030A0"/>
                </a:solidFill>
              </a:rPr>
              <a:t>Chiral</a:t>
            </a:r>
            <a:r>
              <a:rPr lang="en-US" sz="2000" b="1" i="1" dirty="0" smtClean="0">
                <a:solidFill>
                  <a:srgbClr val="7030A0"/>
                </a:solidFill>
              </a:rPr>
              <a:t> QCD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1-2 June 2017, Argonne:               π &amp; K Structure at an EIC     (70p)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Miracle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 smtClean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Maris, Roberts and Tandy</a:t>
            </a:r>
          </a:p>
          <a:p>
            <a:r>
              <a:rPr lang="en-US" sz="1600" i="1" dirty="0" err="1" smtClean="0">
                <a:hlinkClick r:id="rId6"/>
              </a:rPr>
              <a:t>nucl-th</a:t>
            </a:r>
            <a:r>
              <a:rPr lang="en-US" sz="1600" i="1" dirty="0" smtClean="0">
                <a:hlinkClick r:id="rId6"/>
              </a:rPr>
              <a:t>/9707003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Phys.Lett</a:t>
            </a:r>
            <a:r>
              <a:rPr lang="en-US" sz="1600" i="1" dirty="0" smtClean="0"/>
              <a:t>. B</a:t>
            </a:r>
            <a:r>
              <a:rPr lang="en-US" sz="1600" b="1" i="1" dirty="0" smtClean="0"/>
              <a:t>420</a:t>
            </a:r>
            <a:r>
              <a:rPr lang="en-US" sz="1600" i="1" dirty="0" smtClean="0"/>
              <a:t> (1998) 267-273 </a:t>
            </a:r>
            <a:endParaRPr lang="en-US" sz="1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 smtClean="0">
                <a:solidFill>
                  <a:srgbClr val="6600FF"/>
                </a:solidFill>
              </a:rPr>
              <a:t>2</a:t>
            </a:r>
            <a:r>
              <a:rPr lang="en-US" sz="2400" b="1" i="1" dirty="0" smtClean="0">
                <a:solidFill>
                  <a:srgbClr val="6600FF"/>
                </a:solidFill>
              </a:rPr>
              <a:t>)</a:t>
            </a:r>
            <a:endParaRPr lang="en-US" sz="2400" b="1" i="1" dirty="0">
              <a:solidFill>
                <a:srgbClr val="6600FF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8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6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Pion exists if, and only if, mass is dynamically generated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⇔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8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quark level Goldberger-</a:t>
            </a:r>
            <a:r>
              <a:rPr lang="en-US" dirty="0" err="1" smtClean="0"/>
              <a:t>Treiman</a:t>
            </a:r>
            <a:r>
              <a:rPr lang="en-US" dirty="0" smtClean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 smtClean="0"/>
              <a:t>	Goldstone's theorem is fundamentally an expression of equivalence between the one-body problem and the two-body problem in the </a:t>
            </a:r>
            <a:r>
              <a:rPr lang="en-US" dirty="0" err="1" smtClean="0"/>
              <a:t>pseudoscalar</a:t>
            </a:r>
            <a:r>
              <a:rPr lang="en-US" dirty="0" smtClean="0"/>
              <a:t> channel. 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emphasises</a:t>
            </a:r>
            <a:r>
              <a:rPr lang="en-US" dirty="0" smtClean="0"/>
              <a:t> that Goldstone's theorem has a </a:t>
            </a:r>
            <a:r>
              <a:rPr lang="en-US" dirty="0" err="1" smtClean="0"/>
              <a:t>pointwise</a:t>
            </a:r>
            <a:r>
              <a:rPr lang="en-US" dirty="0" smtClean="0"/>
              <a:t> expression in QCD</a:t>
            </a:r>
          </a:p>
          <a:p>
            <a:r>
              <a:rPr lang="en-US" dirty="0" smtClean="0"/>
              <a:t>Hence, </a:t>
            </a:r>
            <a:r>
              <a:rPr lang="en-US" dirty="0" err="1" smtClean="0"/>
              <a:t>pion</a:t>
            </a:r>
            <a:r>
              <a:rPr lang="en-US" dirty="0" smtClean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 dressed-quark mass function.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 smtClean="0">
                <a:solidFill>
                  <a:srgbClr val="008000"/>
                </a:solidFill>
              </a:rPr>
              <a:t>massless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responsible for almost all the visible mass in the universe.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6248400" cy="4525963"/>
          </a:xfrm>
        </p:spPr>
        <p:txBody>
          <a:bodyPr/>
          <a:lstStyle/>
          <a:p>
            <a:r>
              <a:rPr lang="en-US" dirty="0" smtClean="0"/>
              <a:t>LHC has NOT found the “God Particle”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because the Higgs boson is NOT the origin of mass</a:t>
            </a:r>
          </a:p>
          <a:p>
            <a:pPr lvl="1"/>
            <a:r>
              <a:rPr lang="en-US" dirty="0" smtClean="0"/>
              <a:t>Higgs-boson only produces a little bit of mass</a:t>
            </a:r>
          </a:p>
          <a:p>
            <a:pPr lvl="1"/>
            <a:r>
              <a:rPr lang="en-US" dirty="0" smtClean="0"/>
              <a:t>Higgs-generated mass-scales explain neither the proton’s mass nor the pion’s (</a:t>
            </a:r>
            <a:r>
              <a:rPr lang="en-US" i="1" dirty="0" smtClean="0"/>
              <a:t>near-</a:t>
            </a:r>
            <a:r>
              <a:rPr lang="en-US" dirty="0" smtClean="0"/>
              <a:t>)</a:t>
            </a:r>
            <a:r>
              <a:rPr lang="en-US" dirty="0" err="1" smtClean="0"/>
              <a:t>masslessness</a:t>
            </a:r>
            <a:endParaRPr lang="en-US" dirty="0" smtClean="0"/>
          </a:p>
          <a:p>
            <a:pPr lvl="1"/>
            <a:r>
              <a:rPr lang="en-US" dirty="0" smtClean="0"/>
              <a:t>Hence LHC has, as yet, taught us very little about</a:t>
            </a:r>
          </a:p>
          <a:p>
            <a:pPr lvl="2"/>
            <a:r>
              <a:rPr lang="en-US" sz="2000" dirty="0" smtClean="0"/>
              <a:t>Origin      Nature</a:t>
            </a:r>
            <a:r>
              <a:rPr lang="en-US" sz="2000" dirty="0"/>
              <a:t> </a:t>
            </a:r>
            <a:r>
              <a:rPr lang="en-US" sz="2000" dirty="0" smtClean="0"/>
              <a:t>     Structure </a:t>
            </a:r>
            <a:endParaRPr lang="en-US" sz="1800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of the nuclei whose existence support the Cosmos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dirty="0"/>
              <a:t>Strong interaction sector of the Standard Model</a:t>
            </a:r>
            <a:r>
              <a:rPr lang="en-US" dirty="0" smtClean="0"/>
              <a:t>,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 smtClean="0"/>
              <a:t> </a:t>
            </a:r>
            <a:r>
              <a:rPr lang="en-US" sz="2200" i="1" dirty="0"/>
              <a:t>i.e</a:t>
            </a:r>
            <a:r>
              <a:rPr lang="en-US" sz="2200" dirty="0"/>
              <a:t>. QCD, is </a:t>
            </a:r>
            <a:r>
              <a:rPr lang="en-US" sz="2200" dirty="0" smtClean="0"/>
              <a:t>the </a:t>
            </a:r>
            <a:r>
              <a:rPr lang="en-US" sz="2200" dirty="0"/>
              <a:t>key to </a:t>
            </a:r>
            <a:r>
              <a:rPr lang="en-US" sz="2200" dirty="0" smtClean="0"/>
              <a:t>understanding </a:t>
            </a:r>
            <a:r>
              <a:rPr lang="en-US" sz="2200" dirty="0"/>
              <a:t>the </a:t>
            </a:r>
            <a:endParaRPr lang="en-US" sz="2200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 smtClean="0"/>
              <a:t>	origin, existence and properties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200" dirty="0" smtClean="0"/>
              <a:t>	of (almost) all known matter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43" y="2209799"/>
            <a:ext cx="3002957" cy="304800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181600"/>
            <a:ext cx="91440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Answers are in sight</a:t>
            </a:r>
          </a:p>
          <a:p>
            <a:pPr lvl="1"/>
            <a:r>
              <a:rPr lang="en-US" kern="0" dirty="0" smtClean="0"/>
              <a:t>Theoretical tools are reaching point where sound QCD predictions can be made </a:t>
            </a:r>
          </a:p>
          <a:p>
            <a:pPr lvl="1"/>
            <a:r>
              <a:rPr lang="en-US" kern="0" dirty="0" smtClean="0"/>
              <a:t>New facilities – in operation or being planned – can validate those predictions</a:t>
            </a:r>
          </a:p>
        </p:txBody>
      </p:sp>
    </p:spTree>
    <p:extLst>
      <p:ext uri="{BB962C8B-B14F-4D97-AF65-F5344CB8AC3E}">
        <p14:creationId xmlns:p14="http://schemas.microsoft.com/office/powerpoint/2010/main" val="22653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5720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Whence “0” ?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8077200" cy="554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22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Massless Pion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7575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 smtClean="0"/>
              <a:t>Recall that in the chiral limit</a:t>
            </a:r>
          </a:p>
          <a:p>
            <a:pPr marL="0" indent="0">
              <a:buNone/>
            </a:pPr>
            <a:r>
              <a:rPr lang="en-GB" sz="2400" dirty="0" smtClean="0"/>
              <a:t>					⇒</a:t>
            </a:r>
          </a:p>
          <a:p>
            <a:r>
              <a:rPr lang="en-AU" sz="2400" dirty="0" smtClean="0"/>
              <a:t>We now have enough information in hand to explain this result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89700"/>
            <a:ext cx="2209800" cy="3683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006600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b="0" i="1" dirty="0">
              <a:ln w="0"/>
              <a:solidFill>
                <a:schemeClr val="tx2">
                  <a:lumMod val="75000"/>
                </a:schemeClr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GB" dirty="0" smtClean="0"/>
              <a:t>Pion’s </a:t>
            </a:r>
            <a:r>
              <a:rPr lang="en-GB" dirty="0" err="1" smtClean="0"/>
              <a:t>Poincaré</a:t>
            </a:r>
            <a:r>
              <a:rPr lang="en-GB" dirty="0" smtClean="0"/>
              <a:t>-invariant mass and </a:t>
            </a:r>
            <a:r>
              <a:rPr lang="en-GB" dirty="0" err="1" smtClean="0"/>
              <a:t>Poincaré</a:t>
            </a:r>
            <a:r>
              <a:rPr lang="en-GB" dirty="0" smtClean="0"/>
              <a:t>-covariant wave function are obtained by solving a Bethe-</a:t>
            </a:r>
            <a:r>
              <a:rPr lang="en-GB" dirty="0" err="1" smtClean="0"/>
              <a:t>Salpeter</a:t>
            </a:r>
            <a:r>
              <a:rPr lang="en-GB" dirty="0" smtClean="0"/>
              <a:t> equation. </a:t>
            </a:r>
          </a:p>
          <a:p>
            <a:r>
              <a:rPr lang="en-GB" dirty="0" smtClean="0"/>
              <a:t>This </a:t>
            </a:r>
            <a:r>
              <a:rPr lang="en-GB" dirty="0"/>
              <a:t>is a scattering problem </a:t>
            </a:r>
            <a:endParaRPr lang="en-GB" dirty="0" smtClean="0"/>
          </a:p>
          <a:p>
            <a:r>
              <a:rPr lang="en-GB" dirty="0" smtClean="0"/>
              <a:t>In chiral limit</a:t>
            </a:r>
          </a:p>
          <a:p>
            <a:pPr lvl="1"/>
            <a:r>
              <a:rPr lang="en-GB" sz="2200" dirty="0" smtClean="0"/>
              <a:t>two massless fermions interact via exchange of massless gluons …</a:t>
            </a:r>
            <a:r>
              <a:rPr lang="en-GB" sz="2200" dirty="0"/>
              <a:t> </a:t>
            </a:r>
            <a:r>
              <a:rPr lang="en-GB" sz="2200" dirty="0" smtClean="0"/>
              <a:t>initial system is massless;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sz="2200" dirty="0"/>
              <a:t> </a:t>
            </a:r>
            <a:r>
              <a:rPr lang="en-GB" sz="2200" dirty="0" smtClean="0"/>
              <a:t>   … </a:t>
            </a:r>
            <a:r>
              <a:rPr lang="en-GB" sz="2200" dirty="0"/>
              <a:t>and </a:t>
            </a:r>
            <a:r>
              <a:rPr lang="en-GB" sz="2200" dirty="0" smtClean="0"/>
              <a:t>it remains massless at every order in perturbation theory</a:t>
            </a:r>
          </a:p>
          <a:p>
            <a:r>
              <a:rPr lang="en-GB" dirty="0" smtClean="0"/>
              <a:t>But, complete the calculation using an enumerable infinity of dressings and scatterings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Then </a:t>
            </a:r>
            <a:r>
              <a:rPr lang="en-GB" dirty="0"/>
              <a:t>…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63" y="4114800"/>
            <a:ext cx="446998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499"/>
            <a:ext cx="8229600" cy="5803901"/>
          </a:xfrm>
        </p:spPr>
        <p:txBody>
          <a:bodyPr/>
          <a:lstStyle/>
          <a:p>
            <a:r>
              <a:rPr lang="en-GB" sz="2000" dirty="0" smtClean="0"/>
              <a:t>Obtain a coupled set of gap- and Bethe-</a:t>
            </a:r>
            <a:r>
              <a:rPr lang="en-GB" sz="2000" dirty="0" err="1" smtClean="0"/>
              <a:t>Salpeter</a:t>
            </a:r>
            <a:r>
              <a:rPr lang="en-GB" sz="2000" dirty="0" smtClean="0"/>
              <a:t> equations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Bethe-</a:t>
            </a:r>
            <a:r>
              <a:rPr lang="en-GB" sz="1800" dirty="0" err="1" smtClean="0"/>
              <a:t>Salpeter</a:t>
            </a:r>
            <a:r>
              <a:rPr lang="en-GB" sz="1800" dirty="0" smtClean="0"/>
              <a:t> Kernel: </a:t>
            </a:r>
          </a:p>
          <a:p>
            <a:pPr lvl="2"/>
            <a:r>
              <a:rPr lang="en-GB" dirty="0" smtClean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 smtClean="0"/>
              <a:t>Interactions of arbitrary but enumerable complexity involving these “basis vectors”</a:t>
            </a:r>
          </a:p>
          <a:p>
            <a:pPr lvl="1"/>
            <a:r>
              <a:rPr lang="en-GB" dirty="0" smtClean="0"/>
              <a:t>Chiral limit: 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Algebraic proof</a:t>
            </a:r>
          </a:p>
          <a:p>
            <a:pPr lvl="3"/>
            <a:r>
              <a:rPr lang="en-GB" dirty="0" smtClean="0"/>
              <a:t>at any &amp; each finite order in symmetry-preserving construction of kernels for </a:t>
            </a:r>
          </a:p>
          <a:p>
            <a:pPr lvl="4"/>
            <a:r>
              <a:rPr lang="en-GB" dirty="0" smtClean="0"/>
              <a:t>the gap (quark dressing) </a:t>
            </a:r>
          </a:p>
          <a:p>
            <a:pPr lvl="4"/>
            <a:r>
              <a:rPr lang="en-GB" dirty="0" smtClean="0"/>
              <a:t>and Bethe-</a:t>
            </a:r>
            <a:r>
              <a:rPr lang="en-GB" dirty="0" err="1" smtClean="0"/>
              <a:t>Salpeter</a:t>
            </a:r>
            <a:r>
              <a:rPr lang="en-GB" dirty="0" smtClean="0"/>
              <a:t> (bound-state) equations, </a:t>
            </a:r>
          </a:p>
          <a:p>
            <a:pPr lvl="3"/>
            <a:r>
              <a:rPr lang="en-GB" dirty="0" smtClean="0"/>
              <a:t>there is a precise cancellation between </a:t>
            </a:r>
          </a:p>
          <a:p>
            <a:pPr lvl="4"/>
            <a:r>
              <a:rPr lang="en-GB" dirty="0" smtClean="0"/>
              <a:t>mass-generating effect of dressing the valence-quarks </a:t>
            </a:r>
          </a:p>
          <a:p>
            <a:pPr lvl="4"/>
            <a:r>
              <a:rPr lang="en-GB" dirty="0" smtClean="0"/>
              <a:t>and attraction introduced by the scattering events</a:t>
            </a:r>
          </a:p>
          <a:p>
            <a:pPr lvl="2"/>
            <a:r>
              <a:rPr lang="en-GB" dirty="0" smtClean="0"/>
              <a:t>Cancellation guarantees that </a:t>
            </a:r>
          </a:p>
          <a:p>
            <a:pPr lvl="3"/>
            <a:r>
              <a:rPr lang="en-GB" dirty="0" smtClean="0"/>
              <a:t>simple system,  which began massless, </a:t>
            </a:r>
          </a:p>
          <a:p>
            <a:pPr lvl="3"/>
            <a:r>
              <a:rPr lang="en-GB" dirty="0" smtClean="0"/>
              <a:t>becomes a complex system, with </a:t>
            </a:r>
          </a:p>
          <a:p>
            <a:pPr lvl="4"/>
            <a:r>
              <a:rPr lang="en-GB" dirty="0" smtClean="0"/>
              <a:t>a nontrivial bound-state wave function </a:t>
            </a:r>
          </a:p>
          <a:p>
            <a:pPr lvl="4"/>
            <a:r>
              <a:rPr lang="en-GB" dirty="0" smtClean="0"/>
              <a:t>attached to a pole in the scattering matrix, which remains at </a:t>
            </a:r>
            <a:r>
              <a:rPr lang="en-GB" i="1" dirty="0" smtClean="0"/>
              <a:t>P</a:t>
            </a:r>
            <a:r>
              <a:rPr lang="en-GB" i="1" baseline="30000" dirty="0" smtClean="0"/>
              <a:t>2</a:t>
            </a:r>
            <a:r>
              <a:rPr lang="en-GB" i="1" dirty="0" smtClean="0"/>
              <a:t>=0</a:t>
            </a:r>
            <a:r>
              <a:rPr lang="en-GB" dirty="0"/>
              <a:t> </a:t>
            </a:r>
            <a:r>
              <a:rPr lang="en-GB" dirty="0" smtClean="0"/>
              <a:t>… </a:t>
            </a:r>
          </a:p>
          <a:p>
            <a:pPr lvl="3"/>
            <a:r>
              <a:rPr lang="en-GB" i="1" dirty="0" smtClean="0"/>
              <a:t>i.e</a:t>
            </a:r>
            <a:r>
              <a:rPr lang="en-GB" dirty="0" smtClean="0"/>
              <a:t>., interacting, bound system remains massless</a:t>
            </a:r>
            <a:endParaRPr lang="en-GB" sz="1400" dirty="0" smtClean="0"/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60112"/>
            <a:ext cx="5942013" cy="228600"/>
          </a:xfrm>
        </p:spPr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Roberts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 , Roberts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Tandy,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P.C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Chang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Qin, Roberts,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b="0" i="1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Pion </a:t>
            </a:r>
            <a:r>
              <a:rPr lang="en-GB" sz="3200" b="0" i="1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masslessness</a:t>
            </a:r>
            <a:endParaRPr lang="en-GB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499"/>
            <a:ext cx="8229600" cy="5803901"/>
          </a:xfrm>
        </p:spPr>
        <p:txBody>
          <a:bodyPr/>
          <a:lstStyle/>
          <a:p>
            <a:r>
              <a:rPr lang="en-GB" sz="2000" dirty="0" smtClean="0"/>
              <a:t>Obtain a coupled set of gap- and Bethe-</a:t>
            </a:r>
            <a:r>
              <a:rPr lang="en-GB" sz="2000" dirty="0" err="1" smtClean="0"/>
              <a:t>Salpeter</a:t>
            </a:r>
            <a:r>
              <a:rPr lang="en-GB" sz="2000" dirty="0" smtClean="0"/>
              <a:t> equations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Bethe-</a:t>
            </a:r>
            <a:r>
              <a:rPr lang="en-GB" sz="1800" dirty="0" err="1" smtClean="0"/>
              <a:t>Salpeter</a:t>
            </a:r>
            <a:r>
              <a:rPr lang="en-GB" sz="1800" dirty="0" smtClean="0"/>
              <a:t> Kernel: </a:t>
            </a:r>
          </a:p>
          <a:p>
            <a:pPr lvl="2"/>
            <a:r>
              <a:rPr lang="en-GB" dirty="0" smtClean="0"/>
              <a:t>valence-quarks with a momentum-dependent running mass produced by self-interacting gluons, which have given themselves a running mass</a:t>
            </a:r>
          </a:p>
          <a:p>
            <a:pPr lvl="2"/>
            <a:r>
              <a:rPr lang="en-GB" dirty="0" smtClean="0"/>
              <a:t>Interactions of arbitrary but enumerable complexity involving these “basis vectors”</a:t>
            </a:r>
          </a:p>
          <a:p>
            <a:pPr lvl="1"/>
            <a:r>
              <a:rPr lang="en-GB" dirty="0" smtClean="0"/>
              <a:t>Chiral limit: </a:t>
            </a:r>
          </a:p>
          <a:p>
            <a:pPr lvl="2">
              <a:spcBef>
                <a:spcPts val="0"/>
              </a:spcBef>
            </a:pPr>
            <a:r>
              <a:rPr lang="en-GB" dirty="0" smtClean="0"/>
              <a:t>Algebraic proof</a:t>
            </a:r>
          </a:p>
          <a:p>
            <a:pPr lvl="3"/>
            <a:r>
              <a:rPr lang="en-GB" dirty="0" smtClean="0"/>
              <a:t>at any &amp; each finite order in symmetry-preserving construction of kernels for </a:t>
            </a:r>
          </a:p>
          <a:p>
            <a:pPr lvl="4"/>
            <a:r>
              <a:rPr lang="en-GB" dirty="0" smtClean="0"/>
              <a:t>the gap (quark dressing) </a:t>
            </a:r>
          </a:p>
          <a:p>
            <a:pPr lvl="4"/>
            <a:r>
              <a:rPr lang="en-GB" dirty="0" smtClean="0"/>
              <a:t>and Bethe-</a:t>
            </a:r>
            <a:r>
              <a:rPr lang="en-GB" dirty="0" err="1" smtClean="0"/>
              <a:t>Salpeter</a:t>
            </a:r>
            <a:r>
              <a:rPr lang="en-GB" dirty="0" smtClean="0"/>
              <a:t> (bound-state) equations, </a:t>
            </a:r>
          </a:p>
          <a:p>
            <a:pPr lvl="3"/>
            <a:r>
              <a:rPr lang="en-GB" dirty="0" smtClean="0"/>
              <a:t>there is a precise cancellation between </a:t>
            </a:r>
          </a:p>
          <a:p>
            <a:pPr lvl="4"/>
            <a:r>
              <a:rPr lang="en-GB" dirty="0" smtClean="0"/>
              <a:t>mass-generating effect of dressing the valence-quarks </a:t>
            </a:r>
          </a:p>
          <a:p>
            <a:pPr lvl="4"/>
            <a:r>
              <a:rPr lang="en-GB" dirty="0" smtClean="0"/>
              <a:t>and attraction introduced by the scattering events</a:t>
            </a:r>
          </a:p>
          <a:p>
            <a:pPr lvl="2"/>
            <a:r>
              <a:rPr lang="en-GB" dirty="0" smtClean="0"/>
              <a:t>Cancellation guarantees that </a:t>
            </a:r>
          </a:p>
          <a:p>
            <a:pPr lvl="3"/>
            <a:r>
              <a:rPr lang="en-GB" dirty="0" smtClean="0"/>
              <a:t>simple system,  which began massless, </a:t>
            </a:r>
          </a:p>
          <a:p>
            <a:pPr lvl="3"/>
            <a:r>
              <a:rPr lang="en-GB" dirty="0" smtClean="0"/>
              <a:t>becomes a complex system, with </a:t>
            </a:r>
          </a:p>
          <a:p>
            <a:pPr lvl="4"/>
            <a:r>
              <a:rPr lang="en-GB" dirty="0" smtClean="0"/>
              <a:t>a nontrivial bound-state wave function </a:t>
            </a:r>
          </a:p>
          <a:p>
            <a:pPr lvl="4"/>
            <a:r>
              <a:rPr lang="en-GB" dirty="0" smtClean="0"/>
              <a:t>attached to a pole in the scattering matrix, which remains at </a:t>
            </a:r>
            <a:r>
              <a:rPr lang="en-GB" i="1" dirty="0" smtClean="0"/>
              <a:t>P</a:t>
            </a:r>
            <a:r>
              <a:rPr lang="en-GB" i="1" baseline="30000" dirty="0" smtClean="0"/>
              <a:t>2</a:t>
            </a:r>
            <a:r>
              <a:rPr lang="en-GB" i="1" dirty="0" smtClean="0"/>
              <a:t>=0</a:t>
            </a:r>
            <a:r>
              <a:rPr lang="en-GB" dirty="0"/>
              <a:t> </a:t>
            </a:r>
            <a:r>
              <a:rPr lang="en-GB" dirty="0" smtClean="0"/>
              <a:t>… </a:t>
            </a:r>
          </a:p>
          <a:p>
            <a:pPr lvl="3"/>
            <a:r>
              <a:rPr lang="en-GB" i="1" dirty="0" smtClean="0"/>
              <a:t>i.e</a:t>
            </a:r>
            <a:r>
              <a:rPr lang="en-GB" dirty="0" smtClean="0"/>
              <a:t>., interacting, bound system remains massless</a:t>
            </a:r>
            <a:endParaRPr lang="en-GB" sz="1400" dirty="0" smtClean="0"/>
          </a:p>
          <a:p>
            <a:pPr lvl="2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60112"/>
            <a:ext cx="5942013" cy="228600"/>
          </a:xfrm>
        </p:spPr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5181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Munczek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H. J., Phys. Rev. D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52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(1995) pp. 4736-4740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Bender, A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Roberts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von 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Smekal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L., Phys. Lett. B 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380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(1996) pp.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7-12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Maris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 , Roberts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C.D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and Tandy,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P.C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Phys. Lett. B </a:t>
            </a:r>
            <a:r>
              <a:rPr lang="en-AU" sz="1200" b="1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420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(1998) pp.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267-273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Chang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err="1" smtClean="0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Qin, Roberts,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Phys. Rev. D </a:t>
            </a:r>
            <a:r>
              <a:rPr lang="en-GB" sz="1200" b="1" i="1" dirty="0">
                <a:solidFill>
                  <a:schemeClr val="accent1">
                    <a:lumMod val="50000"/>
                  </a:schemeClr>
                </a:solidFill>
              </a:rPr>
              <a:t>93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 (2016) 096010/1-7</a:t>
            </a:r>
            <a:endParaRPr lang="en-GB" sz="12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143000"/>
            <a:ext cx="8153400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08000"/>
                </a:solidFill>
              </a:rPr>
              <a:t>Quantum field theory statement: in the </a:t>
            </a:r>
            <a:r>
              <a:rPr lang="en-GB" sz="3200" b="1" i="1" dirty="0" err="1">
                <a:solidFill>
                  <a:srgbClr val="008000"/>
                </a:solidFill>
              </a:rPr>
              <a:t>pseudsocalar</a:t>
            </a:r>
            <a:r>
              <a:rPr lang="en-GB" sz="3200" b="1" i="1" dirty="0">
                <a:solidFill>
                  <a:srgbClr val="008000"/>
                </a:solidFill>
              </a:rPr>
              <a:t> channel, the dynamically generated mass of the two fermions is precisely cancelled by the attractive interactions between them – </a:t>
            </a:r>
            <a:r>
              <a:rPr lang="en-GB" sz="3200" b="1" i="1" dirty="0" err="1">
                <a:solidFill>
                  <a:srgbClr val="008000"/>
                </a:solidFill>
              </a:rPr>
              <a:t>iff</a:t>
            </a:r>
            <a:r>
              <a:rPr lang="en-GB" sz="3200" b="1" i="1" dirty="0">
                <a:solidFill>
                  <a:srgbClr val="008000"/>
                </a:solidFill>
              </a:rPr>
              <a:t> – </a:t>
            </a:r>
          </a:p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581400"/>
            <a:ext cx="5867400" cy="1107996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66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66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66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66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6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6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4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Massless Pion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7575" cy="5562600"/>
          </a:xfrm>
        </p:spPr>
        <p:txBody>
          <a:bodyPr/>
          <a:lstStyle/>
          <a:p>
            <a:pPr>
              <a:spcAft>
                <a:spcPts val="900"/>
              </a:spcAft>
            </a:pPr>
            <a:r>
              <a:rPr lang="en-GB" sz="2400" dirty="0" smtClean="0"/>
              <a:t>Recall that in the chiral limit</a:t>
            </a:r>
          </a:p>
          <a:p>
            <a:pPr marL="0" indent="0">
              <a:buNone/>
            </a:pPr>
            <a:r>
              <a:rPr lang="en-GB" sz="2400" dirty="0" smtClean="0"/>
              <a:t>					⇒</a:t>
            </a:r>
          </a:p>
          <a:p>
            <a:r>
              <a:rPr lang="en-AU" sz="2400" dirty="0" smtClean="0"/>
              <a:t>We now have enough information in hand to explain this result</a:t>
            </a:r>
          </a:p>
          <a:p>
            <a:pPr>
              <a:spcBef>
                <a:spcPts val="1800"/>
              </a:spcBef>
            </a:pPr>
            <a:r>
              <a:rPr lang="en-AU" sz="2400" dirty="0" smtClean="0"/>
              <a:t>“Zero</a:t>
            </a:r>
            <a:r>
              <a:rPr lang="en-AU" sz="2400" dirty="0"/>
              <a:t>” owes to cancellations between different operator-component contributions to the expectation value of </a:t>
            </a:r>
            <a:r>
              <a:rPr lang="en-GB" sz="2400" i="1" dirty="0"/>
              <a:t>Θ</a:t>
            </a:r>
            <a:r>
              <a:rPr lang="en-GB" sz="2400" i="1" baseline="-25000" dirty="0"/>
              <a:t>0</a:t>
            </a:r>
            <a:r>
              <a:rPr lang="en-AU" sz="2400" dirty="0"/>
              <a:t>.  </a:t>
            </a:r>
          </a:p>
          <a:p>
            <a:r>
              <a:rPr lang="en-AU" sz="2400" dirty="0" smtClean="0"/>
              <a:t>The cancellations are precise</a:t>
            </a:r>
            <a:endParaRPr lang="en-AU" sz="2400" dirty="0"/>
          </a:p>
          <a:p>
            <a:pPr marL="800100" lvl="2" indent="0">
              <a:buNone/>
            </a:pPr>
            <a:r>
              <a:rPr lang="en-AU" sz="2400" dirty="0" smtClean="0"/>
              <a:t>Arising </a:t>
            </a:r>
            <a:r>
              <a:rPr lang="en-AU" sz="2400" dirty="0"/>
              <a:t>naturally because </a:t>
            </a:r>
            <a:r>
              <a:rPr lang="en-AU" sz="2400" dirty="0" smtClean="0"/>
              <a:t>chiral symmetry – the apparent </a:t>
            </a:r>
            <a:r>
              <a:rPr lang="en-AU" sz="2400" dirty="0" err="1" smtClean="0"/>
              <a:t>masslessness</a:t>
            </a:r>
            <a:r>
              <a:rPr lang="en-AU" sz="2400" dirty="0" smtClean="0"/>
              <a:t> of the QCD action – is broken by strong dynamics in a very particular manner.</a:t>
            </a:r>
          </a:p>
          <a:p>
            <a:pPr marL="457200" indent="-457200"/>
            <a:r>
              <a:rPr lang="en-AU" sz="2400" dirty="0" smtClean="0"/>
              <a:t>In the chiral limit, the pion is massless irrespective of the magnitude of any other hadron’s mass</a:t>
            </a:r>
            <a:endParaRPr lang="en-GB" sz="2400" dirty="0"/>
          </a:p>
          <a:p>
            <a:endParaRPr lang="en-AU" sz="2400" dirty="0" smtClean="0"/>
          </a:p>
          <a:p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89700"/>
            <a:ext cx="2209800" cy="3683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683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2006600"/>
            <a:ext cx="2806700" cy="35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72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4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362075"/>
          </a:xfrm>
        </p:spPr>
        <p:txBody>
          <a:bodyPr/>
          <a:lstStyle/>
          <a:p>
            <a:pPr lvl="0"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Mass: Examples</a:t>
            </a:r>
            <a:endParaRPr lang="en-US" sz="6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28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Pion’s</a:t>
            </a:r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Wave Function</a:t>
            </a:r>
            <a:endParaRPr lang="en-US" sz="6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304800"/>
            <a:ext cx="51435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72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GB" dirty="0" smtClean="0"/>
              <a:t>M</a:t>
            </a:r>
            <a:r>
              <a:rPr lang="en-US" dirty="0" err="1" smtClean="0"/>
              <a:t>ethods</a:t>
            </a:r>
            <a:r>
              <a:rPr lang="en-US" dirty="0" smtClean="0"/>
              <a:t> have been developed that enable direct computation of the pion’s light-front wave function</a:t>
            </a:r>
          </a:p>
          <a:p>
            <a:r>
              <a:rPr lang="el-GR" i="1" dirty="0" smtClean="0"/>
              <a:t>φ</a:t>
            </a:r>
            <a:r>
              <a:rPr lang="el-GR" i="1" baseline="-25000" dirty="0" smtClean="0"/>
              <a:t>π</a:t>
            </a:r>
            <a:r>
              <a:rPr lang="en-US" i="1" dirty="0" smtClean="0"/>
              <a:t>(x)</a:t>
            </a:r>
            <a:r>
              <a:rPr lang="en-US" dirty="0" smtClean="0"/>
              <a:t> = twist-two </a:t>
            </a:r>
            <a:r>
              <a:rPr lang="en-US" dirty="0" err="1" smtClean="0"/>
              <a:t>parton</a:t>
            </a:r>
            <a:r>
              <a:rPr lang="en-US" dirty="0" smtClean="0"/>
              <a:t> distribution amplitude = projection of the </a:t>
            </a:r>
            <a:r>
              <a:rPr lang="en-US" dirty="0" err="1" smtClean="0"/>
              <a:t>pion’s</a:t>
            </a:r>
            <a:r>
              <a:rPr lang="en-US" dirty="0" smtClean="0"/>
              <a:t> </a:t>
            </a:r>
            <a:r>
              <a:rPr lang="en-US" dirty="0" err="1" smtClean="0"/>
              <a:t>Poincaré</a:t>
            </a:r>
            <a:r>
              <a:rPr lang="en-US" dirty="0" smtClean="0"/>
              <a:t>-covariant wave-function onto the light-front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have been obtained with the DCSB-improved DSE kernel, which unifies matter &amp; gauge sectors</a:t>
            </a:r>
          </a:p>
          <a:p>
            <a:pPr lvl="1" algn="ctr">
              <a:buNone/>
            </a:pPr>
            <a:r>
              <a:rPr lang="en-GB" sz="3200" dirty="0"/>
              <a:t>ϕ</a:t>
            </a:r>
            <a:r>
              <a:rPr lang="en-GB" sz="3200" i="1" baseline="-25000" dirty="0"/>
              <a:t>π</a:t>
            </a:r>
            <a:r>
              <a:rPr lang="en-GB" sz="3200" i="1" dirty="0"/>
              <a:t>(x)</a:t>
            </a:r>
            <a:r>
              <a:rPr lang="en-GB" sz="3200" dirty="0"/>
              <a:t> </a:t>
            </a:r>
            <a:r>
              <a:rPr lang="en-GB" sz="3200" dirty="0" smtClean="0"/>
              <a:t> ∝  </a:t>
            </a:r>
            <a:r>
              <a:rPr lang="en-US" sz="3200" i="1" dirty="0" smtClean="0"/>
              <a:t>x</a:t>
            </a:r>
            <a:r>
              <a:rPr lang="el-GR" sz="3200" i="1" baseline="30000" dirty="0" smtClean="0"/>
              <a:t>α</a:t>
            </a:r>
            <a:r>
              <a:rPr lang="en-US" sz="3200" i="1" dirty="0" smtClean="0"/>
              <a:t> (1-x)</a:t>
            </a:r>
            <a:r>
              <a:rPr lang="el-GR" sz="3200" i="1" baseline="30000" dirty="0" smtClean="0"/>
              <a:t>α</a:t>
            </a:r>
            <a:r>
              <a:rPr lang="en-US" sz="3200" dirty="0" smtClean="0"/>
              <a:t>, with </a:t>
            </a:r>
            <a:r>
              <a:rPr lang="el-GR" sz="3200" i="1" dirty="0" smtClean="0"/>
              <a:t>α</a:t>
            </a:r>
            <a:r>
              <a:rPr lang="en-US" sz="3200" dirty="0" smtClean="0"/>
              <a:t>≈</a:t>
            </a:r>
            <a:r>
              <a:rPr lang="en-US" sz="3200" i="1" dirty="0" smtClean="0"/>
              <a:t>0.5</a:t>
            </a:r>
            <a:endParaRPr lang="en-US" sz="3200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5"/>
              </a:rPr>
              <a:t>Phys. </a:t>
            </a:r>
            <a:r>
              <a:rPr lang="fr-FR" sz="1400" dirty="0" err="1" smtClean="0">
                <a:hlinkClick r:id="rId5"/>
              </a:rPr>
              <a:t>Rev</a:t>
            </a:r>
            <a:r>
              <a:rPr lang="fr-FR" sz="1400" dirty="0" smtClean="0">
                <a:hlinkClick r:id="rId5"/>
              </a:rPr>
              <a:t>. </a:t>
            </a:r>
            <a:r>
              <a:rPr lang="fr-FR" sz="1400" dirty="0" err="1" smtClean="0">
                <a:hlinkClick r:id="rId5"/>
              </a:rPr>
              <a:t>Lett</a:t>
            </a:r>
            <a:r>
              <a:rPr lang="fr-FR" sz="1400" dirty="0" smtClean="0">
                <a:hlinkClick r:id="rId5"/>
              </a:rPr>
              <a:t>. </a:t>
            </a:r>
            <a:r>
              <a:rPr lang="fr-FR" sz="1400" b="1" dirty="0" smtClean="0">
                <a:hlinkClick r:id="rId5"/>
              </a:rPr>
              <a:t>110</a:t>
            </a:r>
            <a:r>
              <a:rPr lang="fr-FR" sz="1400" dirty="0" smtClean="0">
                <a:hlinkClick r:id="rId5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1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 smtClean="0"/>
              <a:t>Pion’s</a:t>
            </a:r>
            <a:r>
              <a:rPr lang="en-US" sz="2800" dirty="0" smtClean="0"/>
              <a:t> valence-quark </a:t>
            </a:r>
            <a:br>
              <a:rPr lang="en-US" sz="2800" dirty="0" smtClean="0"/>
            </a:br>
            <a:r>
              <a:rPr lang="en-US" sz="28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 smtClean="0"/>
              <a:t>Continuum-QCD prediction: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marked broadening of </a:t>
            </a:r>
            <a:r>
              <a:rPr lang="el-GR" sz="2800" i="1" dirty="0" smtClean="0"/>
              <a:t>φ</a:t>
            </a:r>
            <a:r>
              <a:rPr lang="el-GR" sz="2800" i="1" baseline="-25000" dirty="0" smtClean="0"/>
              <a:t>π</a:t>
            </a:r>
            <a:r>
              <a:rPr lang="en-US" sz="2800" dirty="0" smtClean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69225" y="2514600"/>
            <a:ext cx="129857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Conformal QCD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130773" y="2708922"/>
            <a:ext cx="638452" cy="3427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667500" y="3761003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789238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329565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81853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Hadron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79" y="3429000"/>
            <a:ext cx="3107523" cy="241119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>
            <a:off x="762000" y="4725591"/>
            <a:ext cx="4572000" cy="8731"/>
          </a:xfrm>
          <a:prstGeom prst="bentConnector3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phipi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46" y="2821462"/>
            <a:ext cx="3877102" cy="45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98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What &amp; where is mass?</a:t>
            </a:r>
            <a:endParaRPr lang="en-US" sz="6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024" y="547687"/>
            <a:ext cx="4547152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242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Lattice-QCD </a:t>
            </a:r>
            <a:br>
              <a:rPr lang="en-US" sz="2800" dirty="0" smtClean="0"/>
            </a:br>
            <a:r>
              <a:rPr lang="en-US" sz="2800" dirty="0" smtClean="0"/>
              <a:t>&amp; Pion’s valence-quark PDA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Isolated dotted curve = conformal QCD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single pion moment computed in lattice-QCD</a:t>
            </a:r>
          </a:p>
          <a:p>
            <a:r>
              <a:rPr lang="en-US" dirty="0" smtClean="0"/>
              <a:t>Blue solid curve = DSE prediction obtained with DB kernel</a:t>
            </a:r>
          </a:p>
          <a:p>
            <a:r>
              <a:rPr lang="en-US" dirty="0" smtClean="0"/>
              <a:t>DSE &amp; </a:t>
            </a:r>
            <a:r>
              <a:rPr lang="en-US" dirty="0" err="1" smtClean="0"/>
              <a:t>lQCD</a:t>
            </a:r>
            <a:r>
              <a:rPr lang="en-US" dirty="0" smtClean="0"/>
              <a:t> predictions are practically indistinguishable</a:t>
            </a:r>
          </a:p>
          <a:p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94" y="2078941"/>
            <a:ext cx="5169876" cy="3690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36576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Flavour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symmetry breaking in the kaon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distribution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amplitude,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Chao Shi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et al., arXiv:1406:3353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], Phys. Lett. B 738 (2014) pp.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512–518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200400" y="2743200"/>
            <a:ext cx="3200400" cy="68580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276600" y="2895600"/>
            <a:ext cx="3120032" cy="106680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44835" y="5598812"/>
            <a:ext cx="719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See also … arXiv:1702.00008,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Pion 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Distribution Amplitude from Lattice QCD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Jian-Hui Zhang,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Jiunn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-Wei Chen,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Xiangdong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Ji,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Luchang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Jin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Huey-Wen Lin</a:t>
            </a:r>
          </a:p>
        </p:txBody>
      </p:sp>
    </p:spTree>
    <p:extLst>
      <p:ext uri="{BB962C8B-B14F-4D97-AF65-F5344CB8AC3E}">
        <p14:creationId xmlns:p14="http://schemas.microsoft.com/office/powerpoint/2010/main" val="849654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PDA 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L. Chang, I. C.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Cloët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, C. D. Roberts, S. M. Schmidt and P. C. Tandy, arXiv:1307.0026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Phys. Rev. Lett. 111,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8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PDA 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</a:p>
          <a:p>
            <a:r>
              <a:rPr lang="en-GB" sz="2800" dirty="0" smtClean="0"/>
              <a:t>Appears </a:t>
            </a:r>
            <a:r>
              <a:rPr lang="en-GB" sz="2800" dirty="0"/>
              <a:t>that JLab12 is within reach of first verification of a QCD hard-scattering formula</a:t>
            </a:r>
          </a:p>
          <a:p>
            <a:endParaRPr lang="en-GB" sz="2800" i="1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L. Chang, I. C.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Cloët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, C. D. Roberts, S. M. Schmidt and P. C. Tandy, arXiv:1307.0026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Phys. Rev. Lett. 111,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4770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6294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7818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9342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0866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2390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3914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573962" y="2232567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7760028" y="2246351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931807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1388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2912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488362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8680449" y="2311825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243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498984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Valence-quark Distribution 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Functions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07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78488"/>
          </a:xfrm>
        </p:spPr>
        <p:txBody>
          <a:bodyPr/>
          <a:lstStyle/>
          <a:p>
            <a:r>
              <a:rPr lang="en-AU" sz="2000" dirty="0"/>
              <a:t>Experimental data on </a:t>
            </a:r>
            <a:r>
              <a:rPr lang="en-AU" sz="2000" i="1" dirty="0"/>
              <a:t>π</a:t>
            </a:r>
            <a:r>
              <a:rPr lang="en-AU" sz="2000" dirty="0"/>
              <a:t> </a:t>
            </a:r>
            <a:r>
              <a:rPr lang="en-AU" sz="2000" dirty="0" smtClean="0"/>
              <a:t>&amp; </a:t>
            </a:r>
            <a:r>
              <a:rPr lang="en-AU" sz="2000" i="1" dirty="0" smtClean="0"/>
              <a:t>K </a:t>
            </a:r>
            <a:r>
              <a:rPr lang="en-AU" sz="2000" dirty="0" smtClean="0"/>
              <a:t>PDFs obtained </a:t>
            </a:r>
            <a:r>
              <a:rPr lang="en-AU" sz="2000" dirty="0"/>
              <a:t>in </a:t>
            </a:r>
            <a:r>
              <a:rPr lang="en-AU" sz="2000" dirty="0" err="1"/>
              <a:t>mesonic</a:t>
            </a:r>
            <a:r>
              <a:rPr lang="en-AU" sz="2000" dirty="0"/>
              <a:t> </a:t>
            </a:r>
            <a:r>
              <a:rPr lang="en-AU" sz="2000" dirty="0" err="1"/>
              <a:t>Drell</a:t>
            </a:r>
            <a:r>
              <a:rPr lang="en-AU" sz="2000" dirty="0"/>
              <a:t>-Yan scattering from nucleons in heavy </a:t>
            </a:r>
            <a:r>
              <a:rPr lang="en-AU" sz="2000" dirty="0" smtClean="0"/>
              <a:t>nuclei; but it’s old: 1980-1989</a:t>
            </a:r>
          </a:p>
          <a:p>
            <a:r>
              <a:rPr lang="en-AU" sz="2000" dirty="0" smtClean="0"/>
              <a:t>Newer data would be welcome:</a:t>
            </a:r>
            <a:endParaRPr lang="en-AU" sz="1800" dirty="0" smtClean="0"/>
          </a:p>
          <a:p>
            <a:pPr lvl="1"/>
            <a:r>
              <a:rPr lang="en-AU" sz="1800" dirty="0" smtClean="0"/>
              <a:t>persistent </a:t>
            </a:r>
            <a:r>
              <a:rPr lang="en-AU" sz="1800" dirty="0"/>
              <a:t>doubts about the </a:t>
            </a:r>
            <a:r>
              <a:rPr lang="en-AU" sz="1800" dirty="0" err="1" smtClean="0"/>
              <a:t>Bjorken</a:t>
            </a:r>
            <a:r>
              <a:rPr lang="en-AU" sz="1800" dirty="0" smtClean="0"/>
              <a:t>-</a:t>
            </a:r>
            <a:r>
              <a:rPr lang="en-AU" sz="1800" i="1" dirty="0" smtClean="0"/>
              <a:t>x</a:t>
            </a:r>
            <a:r>
              <a:rPr lang="en-GB" sz="1800" dirty="0" smtClean="0"/>
              <a:t> ≃1</a:t>
            </a:r>
            <a:r>
              <a:rPr lang="en-AU" sz="1800" dirty="0" smtClean="0"/>
              <a:t> </a:t>
            </a:r>
            <a:r>
              <a:rPr lang="en-AU" sz="1800" dirty="0"/>
              <a:t>behaviour of the pion’s valence-quark </a:t>
            </a:r>
            <a:r>
              <a:rPr lang="en-AU" sz="1800" dirty="0" smtClean="0"/>
              <a:t>PDF </a:t>
            </a:r>
          </a:p>
          <a:p>
            <a:pPr lvl="1"/>
            <a:r>
              <a:rPr lang="en-AU" sz="1800" dirty="0" smtClean="0"/>
              <a:t>single </a:t>
            </a:r>
            <a:r>
              <a:rPr lang="en-AU" sz="1800" dirty="0"/>
              <a:t>modest-quality measurement of </a:t>
            </a:r>
            <a:r>
              <a:rPr lang="en-AU" sz="1800" i="1" dirty="0" err="1" smtClean="0"/>
              <a:t>u</a:t>
            </a:r>
            <a:r>
              <a:rPr lang="en-AU" sz="1800" i="1" baseline="30000" dirty="0" err="1" smtClean="0"/>
              <a:t>K</a:t>
            </a:r>
            <a:r>
              <a:rPr lang="en-AU" sz="1800" i="1" dirty="0" smtClean="0"/>
              <a:t>(x)/u</a:t>
            </a:r>
            <a:r>
              <a:rPr lang="en-AU" sz="1800" i="1" baseline="30000" dirty="0" smtClean="0"/>
              <a:t>π</a:t>
            </a:r>
            <a:r>
              <a:rPr lang="en-AU" sz="1800" i="1" dirty="0" smtClean="0"/>
              <a:t>(x) </a:t>
            </a:r>
            <a:r>
              <a:rPr lang="en-AU" sz="1800" dirty="0" smtClean="0"/>
              <a:t>cannot </a:t>
            </a:r>
            <a:r>
              <a:rPr lang="en-AU" sz="1800" dirty="0"/>
              <a:t>be considered definitive. </a:t>
            </a:r>
            <a:endParaRPr lang="en-AU" sz="1800" dirty="0" smtClean="0"/>
          </a:p>
          <a:p>
            <a:r>
              <a:rPr lang="en-AU" sz="2000" dirty="0" smtClean="0"/>
              <a:t>Approved experiment, </a:t>
            </a:r>
            <a:r>
              <a:rPr lang="en-AU" sz="2000" dirty="0"/>
              <a:t>using tagged </a:t>
            </a:r>
            <a:r>
              <a:rPr lang="en-AU" sz="2000" dirty="0" smtClean="0"/>
              <a:t>DIS at </a:t>
            </a:r>
            <a:r>
              <a:rPr lang="en-AU" sz="2000" dirty="0" err="1" smtClean="0"/>
              <a:t>JLab</a:t>
            </a:r>
            <a:r>
              <a:rPr lang="en-AU" sz="2000" dirty="0" smtClean="0"/>
              <a:t> 12, </a:t>
            </a:r>
            <a:r>
              <a:rPr lang="en-AU" sz="2000" dirty="0"/>
              <a:t>should contribute to a resolution of </a:t>
            </a:r>
            <a:r>
              <a:rPr lang="en-AU" sz="2000" dirty="0" smtClean="0"/>
              <a:t>pion </a:t>
            </a:r>
            <a:r>
              <a:rPr lang="en-AU" sz="2000" dirty="0"/>
              <a:t>question; and a similar technique might also serve for the kaon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Furthermore: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new </a:t>
            </a:r>
            <a:r>
              <a:rPr lang="en-AU" sz="1800" dirty="0" err="1"/>
              <a:t>mesonic</a:t>
            </a:r>
            <a:r>
              <a:rPr lang="en-AU" sz="1800" dirty="0"/>
              <a:t> </a:t>
            </a:r>
            <a:r>
              <a:rPr lang="en-AU" sz="1800" dirty="0" err="1"/>
              <a:t>Drell</a:t>
            </a:r>
            <a:r>
              <a:rPr lang="en-AU" sz="1800" dirty="0"/>
              <a:t>-Yan measurements at modern facilities could yield valuable information on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</a:t>
            </a:r>
            <a:r>
              <a:rPr lang="en-AU" sz="1800" dirty="0"/>
              <a:t> </a:t>
            </a:r>
            <a:r>
              <a:rPr lang="en-AU" sz="1800" dirty="0" smtClean="0"/>
              <a:t>PDFs,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as </a:t>
            </a:r>
            <a:r>
              <a:rPr lang="en-AU" sz="1800" dirty="0"/>
              <a:t>could two-jet experiments at the large hadron </a:t>
            </a:r>
            <a:r>
              <a:rPr lang="en-AU" sz="1800" dirty="0" smtClean="0"/>
              <a:t>collider;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and an EIC would </a:t>
            </a:r>
            <a:r>
              <a:rPr lang="en-AU" sz="1800" dirty="0"/>
              <a:t>be capable of providing access to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 </a:t>
            </a:r>
            <a:r>
              <a:rPr lang="en-AU" sz="1800" dirty="0" smtClean="0"/>
              <a:t>PDFs through </a:t>
            </a:r>
            <a:r>
              <a:rPr lang="en-AU" sz="1800" dirty="0"/>
              <a:t>measurements of forward nucleon structure </a:t>
            </a:r>
            <a:r>
              <a:rPr lang="en-AU" sz="1800" dirty="0" smtClean="0"/>
              <a:t>functions. </a:t>
            </a:r>
          </a:p>
          <a:p>
            <a:r>
              <a:rPr lang="en-AU" sz="2000" dirty="0" err="1" smtClean="0"/>
              <a:t>Gribov-Lipatov</a:t>
            </a:r>
            <a:r>
              <a:rPr lang="en-AU" sz="2000" dirty="0" smtClean="0"/>
              <a:t> reciprocity (crossing symmetry) entails </a:t>
            </a:r>
            <a:r>
              <a:rPr lang="en-GB" sz="2000" dirty="0" smtClean="0"/>
              <a:t>connection between PDFs and fragmentation functions on</a:t>
            </a:r>
            <a:r>
              <a:rPr lang="en-AU" sz="2000" i="1" dirty="0"/>
              <a:t> z</a:t>
            </a:r>
            <a:r>
              <a:rPr lang="en-GB" sz="2000" i="1" dirty="0"/>
              <a:t> ≃ </a:t>
            </a:r>
            <a:r>
              <a:rPr lang="en-GB" sz="2000" i="1" dirty="0" smtClean="0"/>
              <a:t>1 (z </a:t>
            </a:r>
            <a:r>
              <a:rPr lang="en-GB" sz="2000" dirty="0" smtClean="0"/>
              <a:t>≥ 0.75)</a:t>
            </a:r>
            <a:endParaRPr lang="en-GB" sz="2000" i="1" dirty="0" smtClean="0"/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 smtClean="0"/>
              <a:t>D</a:t>
            </a:r>
            <a:r>
              <a:rPr lang="en-GB" sz="2400" i="1" baseline="-25000" dirty="0" smtClean="0"/>
              <a:t>H/q</a:t>
            </a:r>
            <a:r>
              <a:rPr lang="en-GB" sz="2400" i="1" dirty="0" smtClean="0"/>
              <a:t>(z) ≈ z </a:t>
            </a:r>
            <a:r>
              <a:rPr lang="en-GB" sz="2400" i="1" dirty="0" err="1" smtClean="0"/>
              <a:t>q</a:t>
            </a:r>
            <a:r>
              <a:rPr lang="en-GB" sz="2400" i="1" baseline="30000" dirty="0" err="1" smtClean="0"/>
              <a:t>H</a:t>
            </a:r>
            <a:r>
              <a:rPr lang="en-GB" sz="2400" i="1" dirty="0" smtClean="0"/>
              <a:t>(z)</a:t>
            </a:r>
          </a:p>
          <a:p>
            <a:pPr marL="400050" lvl="1" indent="0">
              <a:buNone/>
            </a:pPr>
            <a:r>
              <a:rPr lang="en-GB" dirty="0"/>
              <a:t>R</a:t>
            </a:r>
            <a:r>
              <a:rPr lang="en-GB" dirty="0" smtClean="0"/>
              <a:t>eliable information on meson fragmentation functions is critical if the worldwide programme aimed at </a:t>
            </a:r>
            <a:r>
              <a:rPr lang="en-GB" dirty="0" err="1" smtClean="0"/>
              <a:t>determing</a:t>
            </a:r>
            <a:r>
              <a:rPr lang="en-GB" dirty="0" smtClean="0"/>
              <a:t> TMDs is to be successful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/>
              <a:t>Hadron PDAs are not directly measurable; but experiments place constraints on their </a:t>
            </a:r>
            <a:r>
              <a:rPr lang="en-US" sz="2400" dirty="0" err="1"/>
              <a:t>Mellin</a:t>
            </a:r>
            <a:r>
              <a:rPr lang="en-US" sz="2400" dirty="0"/>
              <a:t> moments</a:t>
            </a:r>
          </a:p>
          <a:p>
            <a:r>
              <a:rPr lang="en-US" sz="2400" dirty="0" smtClean="0"/>
              <a:t>One of the earliest predictions of the QCD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model (1974,1975):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3600" b="1" i="1" baseline="30000" dirty="0" smtClean="0">
                <a:solidFill>
                  <a:srgbClr val="00B050"/>
                </a:solidFill>
              </a:rPr>
              <a:t>2</a:t>
            </a:r>
            <a:endParaRPr lang="en-US" sz="2400" b="1" i="1" baseline="300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Owing to the validity of </a:t>
            </a:r>
            <a:r>
              <a:rPr lang="en-US" sz="2400" dirty="0" err="1" smtClean="0"/>
              <a:t>factorisation</a:t>
            </a:r>
            <a:r>
              <a:rPr lang="en-US" sz="2400" dirty="0" smtClean="0"/>
              <a:t> in QCD,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/>
              <a:t>	</a:t>
            </a:r>
            <a:r>
              <a:rPr lang="en-US" sz="2400" i="1" dirty="0" err="1" smtClean="0">
                <a:solidFill>
                  <a:srgbClr val="008000"/>
                </a:solidFill>
              </a:rPr>
              <a:t>q</a:t>
            </a:r>
            <a:r>
              <a:rPr lang="en-US" sz="2400" i="1" baseline="30000" dirty="0" err="1" smtClean="0">
                <a:solidFill>
                  <a:srgbClr val="008000"/>
                </a:solidFill>
              </a:rPr>
              <a:t>π</a:t>
            </a:r>
            <a:r>
              <a:rPr lang="en-US" sz="2400" i="1" dirty="0" smtClean="0">
                <a:solidFill>
                  <a:srgbClr val="008000"/>
                </a:solidFill>
              </a:rPr>
              <a:t>(x) </a:t>
            </a:r>
            <a:r>
              <a:rPr lang="en-US" sz="2400" dirty="0" smtClean="0">
                <a:solidFill>
                  <a:srgbClr val="008000"/>
                </a:solidFill>
              </a:rPr>
              <a:t>is directly measurable </a:t>
            </a:r>
            <a:r>
              <a:rPr lang="en-US" sz="2400" dirty="0" smtClean="0"/>
              <a:t>in  </a:t>
            </a:r>
            <a:r>
              <a:rPr lang="en-US" sz="2400" i="1" dirty="0" err="1" smtClean="0"/>
              <a:t>πN</a:t>
            </a:r>
            <a:r>
              <a:rPr lang="en-US" sz="2400" dirty="0" smtClean="0"/>
              <a:t>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experiments </a:t>
            </a:r>
          </a:p>
          <a:p>
            <a:r>
              <a:rPr lang="en-US" sz="2400" dirty="0" smtClean="0"/>
              <a:t>E615 @ FNAL (Conway:1989fs): leading-order analysis of </a:t>
            </a:r>
            <a:r>
              <a:rPr lang="en-US" sz="2400" i="1" dirty="0" err="1" smtClean="0"/>
              <a:t>πN</a:t>
            </a:r>
            <a:r>
              <a:rPr lang="en-US" sz="2400" dirty="0" smtClean="0"/>
              <a:t>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3600" b="1" i="1" baseline="30000" dirty="0" smtClean="0">
                <a:solidFill>
                  <a:srgbClr val="FF0000"/>
                </a:solidFill>
              </a:rPr>
              <a:t>1</a:t>
            </a:r>
            <a:endParaRPr lang="en-US" sz="2400" b="1" i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	Apparent </a:t>
            </a:r>
            <a:r>
              <a:rPr lang="en-US" sz="2400" i="1" dirty="0" smtClean="0">
                <a:solidFill>
                  <a:srgbClr val="C00000"/>
                </a:solidFill>
              </a:rPr>
              <a:t>disagreement</a:t>
            </a:r>
            <a:r>
              <a:rPr lang="en-US" sz="2400" dirty="0" smtClean="0"/>
              <a:t> with QCD.  </a:t>
            </a:r>
          </a:p>
          <a:p>
            <a:pPr>
              <a:buNone/>
            </a:pPr>
            <a:r>
              <a:rPr lang="en-US" sz="2400" dirty="0" smtClean="0"/>
              <a:t>	Nevertheless used to produce “modern” PDF fits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644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 	</a:t>
            </a:r>
            <a:r>
              <a:rPr lang="en-US" sz="2800" i="1" dirty="0" err="1" smtClean="0"/>
              <a:t>q</a:t>
            </a:r>
            <a:r>
              <a:rPr lang="en-US" sz="2800" i="1" baseline="30000" dirty="0" err="1" smtClean="0"/>
              <a:t>π</a:t>
            </a:r>
            <a:r>
              <a:rPr lang="en-US" sz="2800" i="1" dirty="0" smtClean="0"/>
              <a:t>(x) ∼ (1-x)</a:t>
            </a:r>
            <a:r>
              <a:rPr lang="en-US" sz="4000" b="1" i="1" baseline="30000" dirty="0" smtClean="0">
                <a:solidFill>
                  <a:srgbClr val="FF0000"/>
                </a:solidFill>
              </a:rPr>
              <a:t>1</a:t>
            </a: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Numerous “explanations”</a:t>
            </a:r>
          </a:p>
          <a:p>
            <a:r>
              <a:rPr lang="en-US" dirty="0" err="1" smtClean="0"/>
              <a:t>Nambu</a:t>
            </a:r>
            <a:r>
              <a:rPr lang="en-US" dirty="0" smtClean="0"/>
              <a:t> – </a:t>
            </a:r>
            <a:r>
              <a:rPr lang="en-US" dirty="0" err="1" smtClean="0"/>
              <a:t>Jona-Lasinio</a:t>
            </a:r>
            <a:r>
              <a:rPr lang="en-US" dirty="0" smtClean="0"/>
              <a:t> model, </a:t>
            </a:r>
            <a:r>
              <a:rPr lang="en-US" dirty="0" err="1" smtClean="0"/>
              <a:t>translationally</a:t>
            </a:r>
            <a:r>
              <a:rPr lang="en-US" dirty="0" smtClean="0"/>
              <a:t> invariant </a:t>
            </a:r>
            <a:r>
              <a:rPr lang="en-US" dirty="0" err="1" smtClean="0"/>
              <a:t>regularisaion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which becomes one after evolving from a low resolution scale </a:t>
            </a:r>
          </a:p>
          <a:p>
            <a:r>
              <a:rPr lang="en-US" dirty="0" smtClean="0"/>
              <a:t>NJL models with a hard cutoff &amp; also some duality arguments: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</a:t>
            </a:r>
            <a:endParaRPr lang="en-US" dirty="0" smtClean="0"/>
          </a:p>
          <a:p>
            <a:r>
              <a:rPr lang="en-US" dirty="0" smtClean="0"/>
              <a:t>Relativistic constituent quark models: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0…2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depending on the form 	</a:t>
            </a:r>
          </a:p>
          <a:p>
            <a:pPr>
              <a:buNone/>
            </a:pPr>
            <a:r>
              <a:rPr lang="en-US" dirty="0" smtClean="0"/>
              <a:t>	of model wave function</a:t>
            </a:r>
          </a:p>
          <a:p>
            <a:r>
              <a:rPr lang="en-US" dirty="0" err="1" smtClean="0"/>
              <a:t>Instanton</a:t>
            </a:r>
            <a:r>
              <a:rPr lang="en-US" dirty="0" smtClean="0"/>
              <a:t>-based models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1…2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E615 Controversy</a:t>
            </a:r>
            <a:endParaRPr lang="en-US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486400" y="4419600"/>
            <a:ext cx="3429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Any power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you might like in models possessing no connection with QCD.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0000FF"/>
                </a:solidFill>
                <a:latin typeface="Calibri" pitchFamily="34" charset="0"/>
              </a:rPr>
              <a:t>What can be learnt from this?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Is QCD threatened?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09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Valence-quark PDFs </a:t>
            </a:r>
            <a:br>
              <a:rPr lang="en-GB" sz="3200" dirty="0" smtClean="0"/>
            </a:br>
            <a:r>
              <a:rPr lang="en-GB" sz="3200" dirty="0" smtClean="0"/>
              <a:t>within mesons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GB" dirty="0"/>
              <a:t>Compute PDFs from </a:t>
            </a:r>
            <a:r>
              <a:rPr lang="en-GB" dirty="0" smtClean="0"/>
              <a:t>imaginary part of virtual-photon </a:t>
            </a:r>
            <a:r>
              <a:rPr lang="en-GB" dirty="0"/>
              <a:t>– pion forward Compton scattering amplitude: </a:t>
            </a:r>
          </a:p>
          <a:p>
            <a:pPr marL="800100" lvl="2" indent="0">
              <a:buNone/>
            </a:pPr>
            <a:r>
              <a:rPr lang="el-GR" sz="2000" i="1" dirty="0" smtClean="0"/>
              <a:t>γ </a:t>
            </a:r>
            <a:r>
              <a:rPr lang="el-GR" sz="2000" i="1" dirty="0"/>
              <a:t>π → γ π</a:t>
            </a:r>
            <a:r>
              <a:rPr lang="el-GR" sz="2000" dirty="0"/>
              <a:t>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Handbag diagram is insufficient.  Doesn’t even preserve global symmetries.  Exists a class of leading-twist corrections that remedies this defect ⇒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 smtClean="0"/>
              <a:t>Similar expressions for </a:t>
            </a:r>
            <a:r>
              <a:rPr lang="en-GB" i="1" dirty="0" err="1" smtClean="0"/>
              <a:t>u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</a:t>
            </a:r>
            <a:r>
              <a:rPr lang="en-GB" dirty="0" smtClean="0"/>
              <a:t>,</a:t>
            </a:r>
            <a:r>
              <a:rPr lang="en-GB" i="1" dirty="0" smtClean="0"/>
              <a:t> </a:t>
            </a:r>
            <a:r>
              <a:rPr lang="en-GB" i="1" dirty="0" err="1" smtClean="0"/>
              <a:t>s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</a:t>
            </a:r>
            <a:r>
              <a:rPr lang="en-GB" sz="1200" i="1" dirty="0" smtClean="0"/>
              <a:t>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Lei </a:t>
            </a:r>
            <a:r>
              <a:rPr lang="en-GB" sz="1200" dirty="0"/>
              <a:t>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</a:t>
            </a:r>
            <a:r>
              <a:rPr lang="en-GB" sz="1200" dirty="0" err="1"/>
              <a:t>Hervé</a:t>
            </a:r>
            <a:r>
              <a:rPr lang="en-GB" sz="1200" dirty="0"/>
              <a:t> </a:t>
            </a:r>
            <a:r>
              <a:rPr lang="en-GB" sz="1200" dirty="0" err="1"/>
              <a:t>Moutarde</a:t>
            </a:r>
            <a:r>
              <a:rPr lang="en-GB" sz="1200" dirty="0"/>
              <a:t>, Craig D. Roberts, Jose Rodríguez-Quintero and Peter C. </a:t>
            </a:r>
            <a:r>
              <a:rPr lang="en-GB" sz="1200" dirty="0" smtClean="0"/>
              <a:t>Tandy,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 smtClean="0">
                <a:hlinkClick r:id="rId2"/>
              </a:rPr>
              <a:t>arXiv:1406:5450 </a:t>
            </a:r>
            <a:r>
              <a:rPr lang="en-GB" sz="1200" dirty="0">
                <a:hlinkClick r:id="rId2"/>
              </a:rPr>
              <a:t>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3"/>
              </a:rPr>
              <a:t>Phys. Lett. B </a:t>
            </a:r>
            <a:r>
              <a:rPr lang="en-GB" sz="1200" b="1" dirty="0">
                <a:hlinkClick r:id="rId3"/>
              </a:rPr>
              <a:t>737</a:t>
            </a:r>
            <a:r>
              <a:rPr lang="en-GB" sz="1200" dirty="0">
                <a:hlinkClick r:id="rId3"/>
              </a:rPr>
              <a:t> (2014)pp. </a:t>
            </a:r>
            <a:r>
              <a:rPr lang="en-GB" sz="1200" dirty="0" smtClean="0">
                <a:hlinkClick r:id="rId3"/>
              </a:rPr>
              <a:t>23–29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Chang, Craig D. Roberts, </a:t>
            </a:r>
            <a:r>
              <a:rPr lang="en-AU" sz="1200" dirty="0" err="1"/>
              <a:t>Shaolong</a:t>
            </a:r>
            <a:r>
              <a:rPr lang="en-AU" sz="1200" dirty="0"/>
              <a:t> Wan and Hong-Shi </a:t>
            </a:r>
            <a:r>
              <a:rPr lang="en-AU" sz="1200" dirty="0" err="1" smtClean="0"/>
              <a:t>Zong</a:t>
            </a:r>
            <a:r>
              <a:rPr lang="en-AU" sz="1200" dirty="0" smtClean="0"/>
              <a:t>, </a:t>
            </a:r>
            <a:r>
              <a:rPr lang="en-AU" sz="1200" dirty="0" smtClean="0">
                <a:hlinkClick r:id="rId4"/>
              </a:rPr>
              <a:t>arXiv:1602.01502 </a:t>
            </a:r>
            <a:r>
              <a:rPr lang="en-AU" sz="1200" dirty="0">
                <a:hlinkClick r:id="rId4"/>
              </a:rPr>
              <a:t>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 smtClean="0">
                <a:hlinkClick r:id="rId4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4300"/>
            <a:ext cx="6184900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419600" y="3820028"/>
            <a:ext cx="29718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Projection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onto light-front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518818"/>
            <a:ext cx="22860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Partial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derivative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wrt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relative momentum</a:t>
            </a:r>
          </a:p>
        </p:txBody>
      </p:sp>
    </p:spTree>
    <p:extLst>
      <p:ext uri="{BB962C8B-B14F-4D97-AF65-F5344CB8AC3E}">
        <p14:creationId xmlns:p14="http://schemas.microsoft.com/office/powerpoint/2010/main" val="36919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GB" dirty="0" smtClean="0"/>
              <a:t>Formulae guarantee that valence-quark PDFs satisfy, independent of model details: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Ensure, too, that at an hadronic scale </a:t>
            </a:r>
            <a:r>
              <a:rPr lang="en-GB" i="1" dirty="0"/>
              <a:t>ζ</a:t>
            </a:r>
            <a:r>
              <a:rPr lang="en-GB" dirty="0"/>
              <a:t> </a:t>
            </a:r>
            <a:r>
              <a:rPr lang="en-GB" dirty="0" smtClean="0"/>
              <a:t>≈ </a:t>
            </a:r>
            <a:r>
              <a:rPr lang="en-GB" dirty="0"/>
              <a:t>0.5 </a:t>
            </a:r>
            <a:r>
              <a:rPr lang="en-GB" dirty="0" smtClean="0"/>
              <a:t>GeV </a:t>
            </a:r>
          </a:p>
          <a:p>
            <a:pPr marL="800100" lvl="2" indent="0">
              <a:buNone/>
            </a:pPr>
            <a:r>
              <a:rPr lang="en-GB" sz="2800" i="1" dirty="0" err="1" smtClean="0"/>
              <a:t>q</a:t>
            </a:r>
            <a:r>
              <a:rPr lang="en-GB" sz="2800" i="1" baseline="-25000" dirty="0" err="1" smtClean="0"/>
              <a:t>V</a:t>
            </a:r>
            <a:r>
              <a:rPr lang="en-GB" sz="2800" i="1" baseline="30000" dirty="0" err="1" smtClean="0"/>
              <a:t>M</a:t>
            </a:r>
            <a:r>
              <a:rPr lang="en-GB" sz="2800" i="1" dirty="0" smtClean="0"/>
              <a:t>(x </a:t>
            </a:r>
            <a:r>
              <a:rPr lang="en-GB" sz="2800" i="1" dirty="0"/>
              <a:t>≃ </a:t>
            </a:r>
            <a:r>
              <a:rPr lang="en-GB" sz="2800" i="1" dirty="0" smtClean="0"/>
              <a:t>1) </a:t>
            </a:r>
            <a:r>
              <a:rPr lang="en-GB" sz="2800" i="1" dirty="0"/>
              <a:t>∝ (1-x)</a:t>
            </a:r>
            <a:r>
              <a:rPr lang="en-GB" sz="2800" i="1" baseline="30000" dirty="0"/>
              <a:t>2n</a:t>
            </a:r>
            <a:r>
              <a:rPr lang="en-GB" sz="2800" dirty="0"/>
              <a:t> </a:t>
            </a:r>
            <a:endParaRPr lang="en-GB" sz="2800" dirty="0" smtClean="0"/>
          </a:p>
          <a:p>
            <a:pPr marL="400050" lvl="1" indent="0">
              <a:buNone/>
            </a:pPr>
            <a:r>
              <a:rPr lang="en-GB" sz="2400" dirty="0" smtClean="0"/>
              <a:t>in </a:t>
            </a:r>
            <a:r>
              <a:rPr lang="en-GB" sz="2400" dirty="0"/>
              <a:t>any theory with </a:t>
            </a:r>
            <a:r>
              <a:rPr lang="en-GB" sz="2400" i="1" dirty="0"/>
              <a:t>(1/k</a:t>
            </a:r>
            <a:r>
              <a:rPr lang="en-GB" sz="2400" i="1" baseline="30000" dirty="0"/>
              <a:t>2</a:t>
            </a:r>
            <a:r>
              <a:rPr lang="en-GB" sz="2400" i="1" dirty="0"/>
              <a:t>)</a:t>
            </a:r>
            <a:r>
              <a:rPr lang="en-GB" sz="2400" i="1" baseline="30000" dirty="0"/>
              <a:t>n</a:t>
            </a:r>
            <a:r>
              <a:rPr lang="en-GB" sz="2400" dirty="0"/>
              <a:t> vector-boson </a:t>
            </a:r>
            <a:r>
              <a:rPr lang="en-GB" sz="2400" dirty="0" smtClean="0"/>
              <a:t>exchange interaction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3401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4350"/>
            <a:ext cx="363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i="1" dirty="0" smtClean="0"/>
              <a:t>x=1</a:t>
            </a:r>
            <a:r>
              <a:rPr lang="en-GB" dirty="0" smtClean="0"/>
              <a:t> values of ratios of PDFs are invariant under DGLAP evolution</a:t>
            </a:r>
          </a:p>
          <a:p>
            <a:pPr marL="400050" lvl="1" indent="0">
              <a:buNone/>
            </a:pPr>
            <a:r>
              <a:rPr lang="en-GB" sz="2200" dirty="0" smtClean="0"/>
              <a:t>Consequently, they’re a scale invariant discriminator between competing pictures of hadron structure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the other hand</a:t>
            </a:r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buNone/>
            </a:pPr>
            <a:r>
              <a:rPr lang="en-AU" dirty="0" smtClean="0"/>
              <a:t>Owes </a:t>
            </a:r>
            <a:r>
              <a:rPr lang="en-AU" dirty="0"/>
              <a:t>to inexorable growth in both mesons’ gluon and sea-quark content driven by </a:t>
            </a:r>
            <a:r>
              <a:rPr lang="en-AU" dirty="0" err="1"/>
              <a:t>pQCD</a:t>
            </a:r>
            <a:r>
              <a:rPr lang="en-AU" dirty="0"/>
              <a:t> splitting mechanisms. </a:t>
            </a:r>
            <a:endParaRPr lang="en-AU" dirty="0" smtClean="0"/>
          </a:p>
          <a:p>
            <a:pPr marL="400050" lvl="1" indent="0">
              <a:buNone/>
            </a:pPr>
            <a:r>
              <a:rPr lang="en-AU" sz="2200" dirty="0" smtClean="0"/>
              <a:t>Analogous </a:t>
            </a:r>
            <a:r>
              <a:rPr lang="en-AU" sz="2200" dirty="0"/>
              <a:t>to the convergence of all meson PDAs to </a:t>
            </a:r>
            <a:r>
              <a:rPr lang="en-AU" sz="2200" dirty="0" smtClean="0"/>
              <a:t>conformal </a:t>
            </a:r>
            <a:r>
              <a:rPr lang="en-AU" sz="2200" dirty="0"/>
              <a:t>form as </a:t>
            </a:r>
            <a:r>
              <a:rPr lang="en-AU" sz="2200" i="1" dirty="0"/>
              <a:t>Λ</a:t>
            </a:r>
            <a:r>
              <a:rPr lang="en-AU" sz="2200" i="1" baseline="-25000" dirty="0"/>
              <a:t>QCD</a:t>
            </a:r>
            <a:r>
              <a:rPr lang="en-AU" sz="2200" i="1" dirty="0"/>
              <a:t>/ζ → 0</a:t>
            </a:r>
            <a:endParaRPr lang="en-GB" sz="2200" i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819400"/>
            <a:ext cx="53086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4114800"/>
            <a:ext cx="3238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Strong Interactions in the </a:t>
            </a:r>
            <a:br>
              <a:rPr lang="en-GB" dirty="0"/>
            </a:br>
            <a:r>
              <a:rPr lang="en-GB" dirty="0"/>
              <a:t>Standard Model of Particle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en-GB" dirty="0" smtClean="0"/>
              <a:t>Only apparent scale in chromodynamics is mass of the quark field</a:t>
            </a:r>
          </a:p>
          <a:p>
            <a:r>
              <a:rPr lang="en-GB" dirty="0" smtClean="0"/>
              <a:t>In connection with everyday matter, that mass is 1/250</a:t>
            </a:r>
            <a:r>
              <a:rPr lang="en-GB" baseline="30000" dirty="0" smtClean="0"/>
              <a:t>th</a:t>
            </a:r>
            <a:r>
              <a:rPr lang="en-GB" dirty="0" smtClean="0"/>
              <a:t> of the natural (empirical) scale for strong interactions,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i="1" dirty="0" smtClean="0"/>
              <a:t>viz</a:t>
            </a:r>
            <a:r>
              <a:rPr lang="en-GB" dirty="0" smtClean="0"/>
              <a:t>. more-than two orders-of-magnitude smaller</a:t>
            </a:r>
          </a:p>
          <a:p>
            <a:pPr>
              <a:spcBef>
                <a:spcPts val="400"/>
              </a:spcBef>
            </a:pPr>
            <a:r>
              <a:rPr lang="en-GB" sz="2200" dirty="0" smtClean="0"/>
              <a:t>Quark mass is said to be generated by Higgs boson.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Plainly, however, that mass is very far removed from the natural scale for strongly-interacting matter</a:t>
            </a:r>
          </a:p>
          <a:p>
            <a:pPr>
              <a:spcBef>
                <a:spcPts val="600"/>
              </a:spcBef>
            </a:pPr>
            <a:r>
              <a:rPr lang="en-GB" i="1" dirty="0" smtClean="0">
                <a:solidFill>
                  <a:srgbClr val="C00000"/>
                </a:solidFill>
              </a:rPr>
              <a:t>Nuclear physics mass-scale </a:t>
            </a:r>
            <a:r>
              <a:rPr lang="en-GB" dirty="0" smtClean="0"/>
              <a:t>– 1 GeV – is an </a:t>
            </a:r>
            <a:r>
              <a:rPr lang="en-GB" i="1" dirty="0" smtClean="0">
                <a:solidFill>
                  <a:srgbClr val="C00000"/>
                </a:solidFill>
              </a:rPr>
              <a:t>emergent feature of the Standard Model</a:t>
            </a:r>
          </a:p>
          <a:p>
            <a:pPr lvl="1">
              <a:spcBef>
                <a:spcPts val="0"/>
              </a:spcBef>
            </a:pPr>
            <a:r>
              <a:rPr lang="en-GB" sz="2200" dirty="0" smtClean="0"/>
              <a:t>No amount of staring at </a:t>
            </a:r>
            <a:r>
              <a:rPr lang="en-GB" sz="2200" dirty="0" smtClean="0">
                <a:latin typeface="AR BERKLEY" panose="02000000000000000000" pitchFamily="2" charset="0"/>
              </a:rPr>
              <a:t>L</a:t>
            </a:r>
            <a:r>
              <a:rPr lang="en-GB" sz="2200" baseline="-25000" dirty="0" smtClean="0"/>
              <a:t>QCD</a:t>
            </a:r>
            <a:r>
              <a:rPr lang="en-GB" sz="2200" dirty="0" smtClean="0"/>
              <a:t> can reveal that scale</a:t>
            </a:r>
          </a:p>
          <a:p>
            <a:pPr>
              <a:spcBef>
                <a:spcPts val="300"/>
              </a:spcBef>
            </a:pPr>
            <a:r>
              <a:rPr lang="en-GB" dirty="0" smtClean="0"/>
              <a:t>Contrast with quantum electrodynamics, </a:t>
            </a:r>
            <a:r>
              <a:rPr lang="en-GB" i="1" dirty="0" smtClean="0"/>
              <a:t>e.g</a:t>
            </a:r>
            <a:r>
              <a:rPr lang="en-GB" dirty="0" smtClean="0"/>
              <a:t>. spectrum of hydrogen levels measured in units of </a:t>
            </a:r>
            <a:r>
              <a:rPr lang="en-GB" i="1" dirty="0" smtClean="0"/>
              <a:t>m</a:t>
            </a:r>
            <a:r>
              <a:rPr lang="en-GB" i="1" baseline="-25000" dirty="0" smtClean="0"/>
              <a:t>e</a:t>
            </a:r>
            <a:r>
              <a:rPr lang="en-GB" dirty="0" smtClean="0"/>
              <a:t>, which appears in </a:t>
            </a:r>
            <a:r>
              <a:rPr lang="en-GB" dirty="0" smtClean="0">
                <a:latin typeface="AR BERKLEY" panose="02000000000000000000" pitchFamily="2" charset="0"/>
              </a:rPr>
              <a:t>L</a:t>
            </a:r>
            <a:r>
              <a:rPr lang="en-GB" baseline="-25000" dirty="0" smtClean="0"/>
              <a:t>QED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6800"/>
            <a:ext cx="5498592" cy="609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4724400" y="1502925"/>
            <a:ext cx="1143000" cy="342234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0"/>
            <a:ext cx="3382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Perspective on the origin of hadron masses</a:t>
            </a:r>
            <a:r>
              <a:rPr lang="en-AU" sz="1400" dirty="0"/>
              <a:t/>
            </a:r>
            <a:br>
              <a:rPr lang="en-AU" sz="1400" dirty="0"/>
            </a:br>
            <a:r>
              <a:rPr lang="en-AU" sz="1400" dirty="0"/>
              <a:t>Craig D. </a:t>
            </a:r>
            <a:r>
              <a:rPr lang="en-AU" sz="1400" dirty="0" smtClean="0"/>
              <a:t>Roberts, </a:t>
            </a:r>
            <a:r>
              <a:rPr lang="en-AU" sz="1400" dirty="0" smtClean="0">
                <a:hlinkClick r:id="rId4"/>
              </a:rPr>
              <a:t>arXiv:1606.03909 </a:t>
            </a:r>
            <a:r>
              <a:rPr lang="en-AU" sz="1400" dirty="0">
                <a:hlinkClick r:id="rId4"/>
              </a:rPr>
              <a:t>[</a:t>
            </a:r>
            <a:r>
              <a:rPr lang="en-AU" sz="1400" dirty="0" err="1">
                <a:hlinkClick r:id="rId4"/>
              </a:rPr>
              <a:t>nucl-th</a:t>
            </a:r>
            <a:r>
              <a:rPr lang="en-AU" sz="1400" dirty="0">
                <a:hlinkClick r:id="rId4"/>
              </a:rPr>
              <a:t>]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177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Building realistic distributions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94276"/>
          </a:xfrm>
        </p:spPr>
        <p:txBody>
          <a:bodyPr/>
          <a:lstStyle/>
          <a:p>
            <a:r>
              <a:rPr lang="en-GB" sz="2000" dirty="0"/>
              <a:t>T</a:t>
            </a:r>
            <a:r>
              <a:rPr lang="en-GB" sz="2000" dirty="0" smtClean="0"/>
              <a:t>o sensibly evolve PDFs, must include sea &amp; glue at hadronic scale,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endParaRPr lang="en-GB" sz="2000" dirty="0" smtClean="0"/>
          </a:p>
          <a:p>
            <a:r>
              <a:rPr lang="en-GB" sz="2000" u="sng" dirty="0" smtClean="0"/>
              <a:t>Pion distribution at </a:t>
            </a:r>
            <a:r>
              <a:rPr lang="en-GB" sz="2000" i="1" u="sng" dirty="0" err="1"/>
              <a:t>ζ</a:t>
            </a:r>
            <a:r>
              <a:rPr lang="en-GB" sz="2000" i="1" baseline="-25000" dirty="0" err="1"/>
              <a:t>H</a:t>
            </a:r>
            <a:endParaRPr lang="en-GB" sz="2000" i="1" baseline="-25000" dirty="0" smtClean="0"/>
          </a:p>
          <a:p>
            <a:pPr lvl="1"/>
            <a:r>
              <a:rPr lang="en-GB" dirty="0" smtClean="0"/>
              <a:t>DSE prediction, following from analysis of </a:t>
            </a:r>
            <a:r>
              <a:rPr lang="en-GB" dirty="0" err="1" smtClean="0"/>
              <a:t>leptonic</a:t>
            </a:r>
            <a:r>
              <a:rPr lang="en-GB" dirty="0" smtClean="0"/>
              <a:t> decay: </a:t>
            </a:r>
            <a:r>
              <a:rPr lang="en-GB" i="1" dirty="0" smtClean="0"/>
              <a:t>π</a:t>
            </a:r>
            <a:r>
              <a:rPr lang="en-GB" dirty="0" smtClean="0"/>
              <a:t> contains 5% sea</a:t>
            </a:r>
          </a:p>
          <a:p>
            <a:pPr lvl="1"/>
            <a:r>
              <a:rPr lang="en-GB" dirty="0" smtClean="0"/>
              <a:t>Assume GRV analysis of </a:t>
            </a:r>
            <a:r>
              <a:rPr lang="en-GB" i="1" dirty="0" smtClean="0"/>
              <a:t>πN </a:t>
            </a:r>
            <a:r>
              <a:rPr lang="en-GB" dirty="0" err="1" smtClean="0"/>
              <a:t>Drell</a:t>
            </a:r>
            <a:r>
              <a:rPr lang="en-GB" dirty="0" smtClean="0"/>
              <a:t>-Yan is reliable, then 30% of </a:t>
            </a:r>
            <a:r>
              <a:rPr lang="en-GB" i="1" dirty="0" smtClean="0"/>
              <a:t>π</a:t>
            </a:r>
            <a:r>
              <a:rPr lang="en-GB" dirty="0" smtClean="0"/>
              <a:t> momentum carried by glue</a:t>
            </a:r>
          </a:p>
          <a:p>
            <a:pPr marL="400050" lvl="1" indent="0">
              <a:buNone/>
            </a:pPr>
            <a:r>
              <a:rPr lang="en-GB" dirty="0" smtClean="0"/>
              <a:t>Adopting standard PDF parametrisations, this additional information is sufficient to completely fix realistic </a:t>
            </a:r>
            <a:r>
              <a:rPr lang="en-GB" i="1" dirty="0" smtClean="0"/>
              <a:t>u</a:t>
            </a:r>
            <a:r>
              <a:rPr lang="en-GB" i="1" baseline="-25000" dirty="0" smtClean="0"/>
              <a:t>π</a:t>
            </a:r>
            <a:r>
              <a:rPr lang="en-GB" i="1" dirty="0" smtClean="0"/>
              <a:t>(x;</a:t>
            </a:r>
            <a:r>
              <a:rPr lang="en-GB" i="1" dirty="0"/>
              <a:t> 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i="1" dirty="0" smtClean="0"/>
              <a:t>) = valence</a:t>
            </a:r>
            <a:r>
              <a:rPr lang="en-GB" dirty="0" smtClean="0"/>
              <a:t> + </a:t>
            </a:r>
            <a:r>
              <a:rPr lang="en-GB" i="1" dirty="0" smtClean="0"/>
              <a:t>sea</a:t>
            </a:r>
            <a:r>
              <a:rPr lang="en-GB" dirty="0" smtClean="0"/>
              <a:t> + </a:t>
            </a:r>
            <a:r>
              <a:rPr lang="en-GB" i="1" dirty="0" smtClean="0"/>
              <a:t>glue</a:t>
            </a:r>
          </a:p>
          <a:p>
            <a:r>
              <a:rPr lang="en-GB" sz="2000" u="sng" dirty="0" smtClean="0"/>
              <a:t>Kaon </a:t>
            </a:r>
            <a:r>
              <a:rPr lang="en-GB" sz="2000" u="sng" dirty="0"/>
              <a:t>distribution at </a:t>
            </a:r>
            <a:r>
              <a:rPr lang="en-GB" sz="2000" i="1" u="sng" dirty="0" err="1" smtClean="0"/>
              <a:t>ζ</a:t>
            </a:r>
            <a:r>
              <a:rPr lang="en-GB" sz="2000" i="1" baseline="-25000" dirty="0" err="1" smtClean="0"/>
              <a:t>H</a:t>
            </a:r>
            <a:endParaRPr lang="en-GB" sz="2000" i="1" baseline="-25000" dirty="0"/>
          </a:p>
          <a:p>
            <a:pPr lvl="1"/>
            <a:r>
              <a:rPr lang="en-GB" dirty="0" smtClean="0"/>
              <a:t>Owing to heavier mass of intermediate states that can introduce sea-quarks, safe to assume sea-quark content of kaon is effectively zero</a:t>
            </a:r>
            <a:endParaRPr lang="en-GB" i="1" baseline="-25000" dirty="0"/>
          </a:p>
          <a:p>
            <a:pPr lvl="1"/>
            <a:r>
              <a:rPr lang="en-GB" dirty="0" smtClean="0"/>
              <a:t>Treat momentum fraction carried by glue as a parameter to be used in understanding </a:t>
            </a:r>
            <a:r>
              <a:rPr lang="en-GB" i="1" dirty="0" err="1" smtClean="0"/>
              <a:t>u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(x)/u</a:t>
            </a:r>
            <a:r>
              <a:rPr lang="en-GB" i="1" baseline="30000" dirty="0" smtClean="0"/>
              <a:t>π</a:t>
            </a:r>
            <a:r>
              <a:rPr lang="en-GB" i="1" dirty="0" smtClean="0"/>
              <a:t>(x) </a:t>
            </a:r>
            <a:endParaRPr lang="en-GB" dirty="0" smtClean="0"/>
          </a:p>
          <a:p>
            <a:pPr marL="857250" lvl="2" indent="0">
              <a:buNone/>
            </a:pPr>
            <a:r>
              <a:rPr lang="en-GB" sz="2000" dirty="0" smtClean="0"/>
              <a:t>… owing to heavier mass of s-quark, expect </a:t>
            </a:r>
            <a:r>
              <a:rPr lang="en-GB" sz="2000" i="1" dirty="0"/>
              <a:t>〈</a:t>
            </a:r>
            <a:r>
              <a:rPr lang="en-GB" sz="2000" i="1" dirty="0" err="1"/>
              <a:t>x〉</a:t>
            </a:r>
            <a:r>
              <a:rPr lang="en-GB" sz="2000" i="1" baseline="-25000" dirty="0" err="1"/>
              <a:t>g</a:t>
            </a:r>
            <a:r>
              <a:rPr lang="en-GB" sz="2000" i="1" baseline="30000" dirty="0" err="1"/>
              <a:t>K</a:t>
            </a:r>
            <a:r>
              <a:rPr lang="en-GB" sz="2000" i="1" dirty="0"/>
              <a:t> &lt; 〈</a:t>
            </a:r>
            <a:r>
              <a:rPr lang="en-GB" sz="2000" i="1" dirty="0" err="1"/>
              <a:t>x〉</a:t>
            </a:r>
            <a:r>
              <a:rPr lang="en-GB" sz="2000" i="1" baseline="-25000" dirty="0" err="1"/>
              <a:t>g</a:t>
            </a:r>
            <a:r>
              <a:rPr lang="en-GB" sz="2000" i="1" baseline="30000" dirty="0"/>
              <a:t>π</a:t>
            </a:r>
            <a:r>
              <a:rPr lang="en-GB" sz="2000" dirty="0"/>
              <a:t>; </a:t>
            </a:r>
            <a:endParaRPr lang="en-GB" sz="2000" dirty="0" smtClean="0"/>
          </a:p>
          <a:p>
            <a:pPr marL="857250" lvl="2" indent="0">
              <a:buNone/>
            </a:pPr>
            <a:r>
              <a:rPr lang="en-GB" sz="2000" dirty="0" smtClean="0"/>
              <a:t>… but </a:t>
            </a:r>
            <a:r>
              <a:rPr lang="en-GB" sz="2000" dirty="0"/>
              <a:t>how much </a:t>
            </a:r>
            <a:r>
              <a:rPr lang="en-GB" sz="2000" dirty="0" smtClean="0"/>
              <a:t>less?</a:t>
            </a:r>
            <a:endParaRPr lang="en-GB" sz="2000" dirty="0"/>
          </a:p>
          <a:p>
            <a:pPr marL="857250" lvl="2" indent="0">
              <a:buNone/>
            </a:pPr>
            <a:endParaRPr lang="en-GB" i="1" dirty="0" smtClean="0"/>
          </a:p>
          <a:p>
            <a:pPr lvl="1"/>
            <a:endParaRPr lang="en-GB" i="1" baseline="-25000" dirty="0"/>
          </a:p>
          <a:p>
            <a:pPr marL="400050" lvl="1" indent="0">
              <a:buNone/>
            </a:pP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Pion: </a:t>
            </a:r>
            <a:br>
              <a:rPr lang="en-GB" sz="2800" dirty="0" smtClean="0"/>
            </a:br>
            <a:r>
              <a:rPr lang="en-GB" sz="2800" dirty="0" smtClean="0"/>
              <a:t>DSE comparison with </a:t>
            </a:r>
            <a:r>
              <a:rPr lang="en-GB" sz="2800" dirty="0" err="1" smtClean="0"/>
              <a:t>lQCD</a:t>
            </a:r>
            <a:r>
              <a:rPr lang="en-GB" sz="2800" dirty="0" smtClean="0"/>
              <a:t> moments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99705" cy="4525963"/>
          </a:xfrm>
        </p:spPr>
        <p:txBody>
          <a:bodyPr/>
          <a:lstStyle/>
          <a:p>
            <a:r>
              <a:rPr lang="en-GB" sz="2000" dirty="0"/>
              <a:t>All </a:t>
            </a:r>
            <a:r>
              <a:rPr lang="en-GB" sz="2000" dirty="0" err="1"/>
              <a:t>lQCD</a:t>
            </a:r>
            <a:r>
              <a:rPr lang="en-GB" sz="2000" dirty="0"/>
              <a:t> studies agree with each other, within errors</a:t>
            </a:r>
          </a:p>
          <a:p>
            <a:r>
              <a:rPr lang="en-GB" sz="2000" dirty="0"/>
              <a:t>DSE and </a:t>
            </a:r>
            <a:r>
              <a:rPr lang="en-GB" sz="2000" dirty="0" err="1"/>
              <a:t>lQCD</a:t>
            </a:r>
            <a:r>
              <a:rPr lang="en-GB" sz="2000" dirty="0"/>
              <a:t> agree, within </a:t>
            </a:r>
            <a:r>
              <a:rPr lang="en-GB" sz="2000" dirty="0" smtClean="0"/>
              <a:t>errors; and DSE at level of 4% with </a:t>
            </a:r>
            <a:r>
              <a:rPr lang="en-GB" sz="2000" dirty="0" err="1" smtClean="0"/>
              <a:t>lQCD</a:t>
            </a:r>
            <a:r>
              <a:rPr lang="en-GB" sz="2000" dirty="0" smtClean="0"/>
              <a:t>-average</a:t>
            </a:r>
            <a:endParaRPr lang="en-GB" sz="2000" dirty="0"/>
          </a:p>
          <a:p>
            <a:r>
              <a:rPr lang="en-GB" sz="2000" dirty="0" smtClean="0"/>
              <a:t>[66]: </a:t>
            </a:r>
            <a:r>
              <a:rPr lang="en-GB" sz="2000" dirty="0" err="1" smtClean="0"/>
              <a:t>Brommel</a:t>
            </a:r>
            <a:r>
              <a:rPr lang="en-GB" sz="2000" dirty="0" smtClean="0"/>
              <a:t> et al. (2007)</a:t>
            </a:r>
          </a:p>
          <a:p>
            <a:pPr marL="400050" lvl="1" indent="0">
              <a:buNone/>
            </a:pPr>
            <a:r>
              <a:rPr lang="en-GB" dirty="0" smtClean="0"/>
              <a:t>[67]: Best </a:t>
            </a:r>
            <a:r>
              <a:rPr lang="en-GB" i="1" dirty="0" smtClean="0"/>
              <a:t>et al</a:t>
            </a:r>
            <a:r>
              <a:rPr lang="en-GB" dirty="0" smtClean="0"/>
              <a:t>. (1997)</a:t>
            </a:r>
          </a:p>
          <a:p>
            <a:pPr marL="400050" lvl="1" indent="0">
              <a:buNone/>
            </a:pPr>
            <a:r>
              <a:rPr lang="en-GB" dirty="0" smtClean="0"/>
              <a:t>[68]: Detmold </a:t>
            </a:r>
            <a:r>
              <a:rPr lang="en-GB" i="1" dirty="0" smtClean="0"/>
              <a:t>et al</a:t>
            </a:r>
            <a:r>
              <a:rPr lang="en-GB" dirty="0" smtClean="0"/>
              <a:t>. (2003) </a:t>
            </a:r>
          </a:p>
          <a:p>
            <a:pPr marL="457200" indent="-457200"/>
            <a:r>
              <a:rPr lang="en-GB" sz="2000" dirty="0" smtClean="0"/>
              <a:t>On light-front, just 52% of the pion’s momentum is carried by valence-quarks at </a:t>
            </a:r>
            <a:r>
              <a:rPr lang="en-GB" sz="2000" i="1" dirty="0" smtClean="0"/>
              <a:t>ζ</a:t>
            </a:r>
            <a:r>
              <a:rPr lang="en-GB" sz="2000" i="1" baseline="-25000" dirty="0" smtClean="0"/>
              <a:t>2</a:t>
            </a:r>
            <a:r>
              <a:rPr lang="en-GB" sz="2000" dirty="0" smtClean="0"/>
              <a:t> = 2GeV, down from 65% at </a:t>
            </a:r>
            <a:r>
              <a:rPr lang="en-GB" sz="2000" i="1" dirty="0" err="1" smtClean="0"/>
              <a:t>ζ</a:t>
            </a:r>
            <a:r>
              <a:rPr lang="en-GB" sz="2000" i="1" baseline="-25000" dirty="0" err="1" smtClean="0"/>
              <a:t>H</a:t>
            </a:r>
            <a:r>
              <a:rPr lang="en-GB" sz="2000" i="1" dirty="0" smtClean="0"/>
              <a:t>= </a:t>
            </a:r>
            <a:r>
              <a:rPr lang="en-GB" sz="2000" dirty="0" smtClean="0"/>
              <a:t>0.51GeV</a:t>
            </a:r>
            <a:endParaRPr lang="en-GB" sz="2000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5" y="1416050"/>
            <a:ext cx="4939495" cy="4070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953000" y="3581400"/>
            <a:ext cx="3352800" cy="533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490210" cy="5738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Pion PDF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838200"/>
            <a:ext cx="3733800" cy="5287963"/>
          </a:xfrm>
        </p:spPr>
        <p:txBody>
          <a:bodyPr/>
          <a:lstStyle/>
          <a:p>
            <a:r>
              <a:rPr lang="en-GB" sz="2000" dirty="0"/>
              <a:t>Purple </a:t>
            </a:r>
            <a:r>
              <a:rPr lang="en-GB" sz="2000" dirty="0" smtClean="0"/>
              <a:t>dot-dot-dash = prediction </a:t>
            </a:r>
            <a:r>
              <a:rPr lang="en-GB" sz="2000" dirty="0"/>
              <a:t>at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r>
              <a:rPr lang="en-GB" sz="2000" dirty="0"/>
              <a:t> </a:t>
            </a:r>
          </a:p>
          <a:p>
            <a:r>
              <a:rPr lang="en-GB" sz="2000" dirty="0" smtClean="0"/>
              <a:t>Data = modern reappraisal of E615: NLO analysis plus soft-gluon </a:t>
            </a:r>
            <a:r>
              <a:rPr lang="en-GB" sz="2000" dirty="0" err="1" smtClean="0"/>
              <a:t>resummation</a:t>
            </a:r>
            <a:r>
              <a:rPr lang="en-GB" sz="2000" dirty="0" smtClean="0"/>
              <a:t> (ASV)</a:t>
            </a:r>
            <a:endParaRPr lang="en-GB" sz="2000" dirty="0"/>
          </a:p>
          <a:p>
            <a:r>
              <a:rPr lang="en-GB" sz="2000" dirty="0" smtClean="0"/>
              <a:t>Solid black curve, prediction evolved to </a:t>
            </a:r>
            <a:r>
              <a:rPr lang="en-GB" sz="2000" i="1" dirty="0" smtClean="0"/>
              <a:t>ζ</a:t>
            </a:r>
            <a:r>
              <a:rPr lang="en-GB" sz="2000" dirty="0" smtClean="0"/>
              <a:t>=5.2GeV, the scale associated with the experiments</a:t>
            </a:r>
          </a:p>
          <a:p>
            <a:r>
              <a:rPr lang="en-GB" sz="2000" dirty="0" smtClean="0"/>
              <a:t>Blue dashed curve = first DSE prediction, in 2000 (</a:t>
            </a:r>
            <a:r>
              <a:rPr lang="en-GB" sz="2000" i="1" dirty="0" smtClean="0"/>
              <a:t>ζ</a:t>
            </a:r>
            <a:r>
              <a:rPr lang="en-GB" sz="2000" dirty="0" smtClean="0"/>
              <a:t>=5.2GeV)</a:t>
            </a:r>
          </a:p>
          <a:p>
            <a:r>
              <a:rPr lang="en-GB" sz="2000" dirty="0" smtClean="0"/>
              <a:t>Dotted red curve = result obtained with momentum-independent gluon exchange (contact interaction, </a:t>
            </a:r>
            <a:r>
              <a:rPr lang="en-GB" sz="2000" i="1" dirty="0" smtClean="0"/>
              <a:t>ζ</a:t>
            </a:r>
            <a:r>
              <a:rPr lang="en-GB" sz="2000" dirty="0" smtClean="0"/>
              <a:t>=5.2GeV)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2362200"/>
            <a:ext cx="1143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</a:rPr>
              <a:t>ζ=5.2GeV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2667000"/>
            <a:ext cx="251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DSE: (1-x)</a:t>
            </a:r>
            <a:r>
              <a:rPr kumimoji="0" lang="en-GB" sz="1800" b="0" i="1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3.0</a:t>
            </a:r>
            <a:r>
              <a:rPr lang="en-GB" baseline="30000" dirty="0">
                <a:solidFill>
                  <a:srgbClr val="008000"/>
                </a:solidFill>
              </a:rPr>
              <a:t>±</a:t>
            </a:r>
            <a:r>
              <a:rPr kumimoji="0" lang="en-GB" sz="1800" b="0" i="1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86200" y="1524000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CI: (1-x)</a:t>
            </a:r>
            <a:r>
              <a:rPr lang="en-GB" i="1" baseline="30000" dirty="0" smtClean="0">
                <a:solidFill>
                  <a:srgbClr val="C00000"/>
                </a:solidFill>
                <a:latin typeface="Calibri" pitchFamily="34" charset="0"/>
              </a:rPr>
              <a:t>1.0</a:t>
            </a:r>
            <a:r>
              <a:rPr lang="en-GB" baseline="30000" dirty="0" smtClean="0">
                <a:solidFill>
                  <a:srgbClr val="C00000"/>
                </a:solidFill>
              </a:rPr>
              <a:t>±</a:t>
            </a:r>
            <a:r>
              <a:rPr lang="en-GB" i="1" baseline="30000" dirty="0" smtClean="0">
                <a:solidFill>
                  <a:srgbClr val="C00000"/>
                </a:solidFill>
                <a:latin typeface="Calibri" pitchFamily="34" charset="0"/>
              </a:rPr>
              <a:t>0.1</a:t>
            </a:r>
            <a:endParaRPr kumimoji="0" lang="en-GB" sz="1800" b="0" i="1" u="none" strike="noStrike" cap="none" normalizeH="0" baseline="3000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57658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Gluon content of kaon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530600" cy="4525963"/>
          </a:xfrm>
        </p:spPr>
        <p:txBody>
          <a:bodyPr/>
          <a:lstStyle/>
          <a:p>
            <a:r>
              <a:rPr lang="en-GB" i="1" dirty="0" smtClean="0"/>
              <a:t>〈</a:t>
            </a:r>
            <a:r>
              <a:rPr lang="en-GB" i="1" dirty="0" err="1" smtClean="0"/>
              <a:t>x〉</a:t>
            </a:r>
            <a:r>
              <a:rPr lang="en-GB" i="1" baseline="-25000" dirty="0" err="1" smtClean="0"/>
              <a:t>g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</a:t>
            </a:r>
            <a:r>
              <a:rPr lang="en-GB" i="1" dirty="0" err="1" smtClean="0"/>
              <a:t>ζ</a:t>
            </a:r>
            <a:r>
              <a:rPr lang="en-GB" i="1" baseline="-25000" dirty="0" err="1" smtClean="0"/>
              <a:t>H</a:t>
            </a:r>
            <a:r>
              <a:rPr lang="en-GB" i="1" dirty="0"/>
              <a:t>)</a:t>
            </a:r>
            <a:r>
              <a:rPr lang="en-GB" dirty="0"/>
              <a:t> = 0.05 ± </a:t>
            </a:r>
            <a:r>
              <a:rPr lang="en-GB" dirty="0" smtClean="0"/>
              <a:t>0.05</a:t>
            </a:r>
          </a:p>
          <a:p>
            <a:pPr marL="400050" lvl="1" indent="0">
              <a:buNone/>
            </a:pPr>
            <a:r>
              <a:rPr lang="en-GB" sz="2200" dirty="0"/>
              <a:t>⇒ </a:t>
            </a:r>
            <a:r>
              <a:rPr lang="en-GB" sz="2200" dirty="0" smtClean="0"/>
              <a:t>Valence quarks carry 95% of kaon’s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 smtClean="0"/>
          </a:p>
          <a:p>
            <a:r>
              <a:rPr lang="en-GB" dirty="0" smtClean="0"/>
              <a:t>Evolved to </a:t>
            </a:r>
            <a:r>
              <a:rPr lang="en-GB" sz="2400" i="1" dirty="0" smtClean="0"/>
              <a:t>ζ</a:t>
            </a:r>
            <a:r>
              <a:rPr lang="en-GB" sz="2400" i="1" baseline="-25000" dirty="0" smtClean="0"/>
              <a:t>2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200" dirty="0" smtClean="0"/>
              <a:t>Valence-quarks carry </a:t>
            </a:r>
            <a:r>
              <a:rPr lang="en-GB" sz="2800" dirty="0" smtClean="0"/>
              <a:t>⅔</a:t>
            </a:r>
            <a:r>
              <a:rPr lang="en-GB" sz="2200" dirty="0" smtClean="0"/>
              <a:t> of kaon’s light-front momentum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248400" y="114300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190500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675438" y="2133600"/>
            <a:ext cx="1020762" cy="884238"/>
          </a:xfrm>
          <a:prstGeom prst="straightConnector1">
            <a:avLst/>
          </a:prstGeom>
          <a:noFill/>
          <a:ln w="9525" cap="flat" cmpd="sng" algn="ctr">
            <a:solidFill>
              <a:srgbClr val="6600FF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4724400" y="3017838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1</a:t>
            </a:r>
            <a:r>
              <a:rPr kumimoji="0" lang="en-GB" sz="1800" b="0" i="0" u="none" strike="noStrike" cap="none" normalizeH="0" baseline="3000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st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DSE analysis (Tandy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et al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.,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fully numerical DSE solutions)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251200"/>
            <a:ext cx="3149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5678488"/>
          </a:xfrm>
        </p:spPr>
        <p:txBody>
          <a:bodyPr/>
          <a:lstStyle/>
          <a:p>
            <a:r>
              <a:rPr lang="en-AU" dirty="0" smtClean="0"/>
              <a:t>Dressed-quark </a:t>
            </a:r>
            <a:r>
              <a:rPr lang="en-AU" dirty="0"/>
              <a:t>basis </a:t>
            </a:r>
            <a:r>
              <a:rPr lang="en-AU" dirty="0" smtClean="0"/>
              <a:t>and symmetry-preserving (beyond-handbag) expressions used to analyse </a:t>
            </a:r>
            <a:r>
              <a:rPr lang="en-GB" i="1" dirty="0" smtClean="0"/>
              <a:t>π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i="1" dirty="0"/>
              <a:t>K</a:t>
            </a:r>
            <a:r>
              <a:rPr lang="en-GB" dirty="0"/>
              <a:t> </a:t>
            </a:r>
            <a:r>
              <a:rPr lang="en-GB" dirty="0" smtClean="0"/>
              <a:t>valence-quark PDFs … guarantee that at hadronic scale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i="1" dirty="0" err="1"/>
              <a:t>q</a:t>
            </a:r>
            <a:r>
              <a:rPr lang="en-GB" i="1" baseline="-25000" dirty="0" err="1"/>
              <a:t>V</a:t>
            </a:r>
            <a:r>
              <a:rPr lang="en-GB" i="1" dirty="0"/>
              <a:t>(</a:t>
            </a:r>
            <a:r>
              <a:rPr lang="en-GB" i="1" dirty="0" err="1"/>
              <a:t>x;ζ</a:t>
            </a:r>
            <a:r>
              <a:rPr lang="en-GB" i="1" baseline="-25000" dirty="0" err="1"/>
              <a:t>H</a:t>
            </a:r>
            <a:r>
              <a:rPr lang="en-GB" i="1" dirty="0"/>
              <a:t>)</a:t>
            </a:r>
            <a:r>
              <a:rPr lang="en-GB" dirty="0"/>
              <a:t> ∝ </a:t>
            </a:r>
            <a:r>
              <a:rPr lang="en-GB" i="1" dirty="0"/>
              <a:t>(1-x)</a:t>
            </a:r>
            <a:r>
              <a:rPr lang="en-GB" i="1" baseline="30000" dirty="0"/>
              <a:t>2</a:t>
            </a:r>
            <a:r>
              <a:rPr lang="en-GB" dirty="0"/>
              <a:t> on </a:t>
            </a:r>
            <a:r>
              <a:rPr lang="en-GB" i="1" dirty="0"/>
              <a:t>x ≃ 1</a:t>
            </a:r>
            <a:r>
              <a:rPr lang="en-GB" dirty="0" smtClean="0"/>
              <a:t> </a:t>
            </a:r>
          </a:p>
          <a:p>
            <a:r>
              <a:rPr lang="en-AU" dirty="0" smtClean="0"/>
              <a:t>Flavour-dependence </a:t>
            </a:r>
            <a:r>
              <a:rPr lang="en-AU" dirty="0"/>
              <a:t>of </a:t>
            </a:r>
            <a:r>
              <a:rPr lang="en-AU" dirty="0" smtClean="0"/>
              <a:t>DCSB </a:t>
            </a:r>
            <a:r>
              <a:rPr lang="en-AU" dirty="0"/>
              <a:t>modulates the strength of SU(3)-flavour symmetry breaking in meson </a:t>
            </a:r>
            <a:r>
              <a:rPr lang="en-AU" dirty="0" smtClean="0"/>
              <a:t>PDFs, as it does in every other </a:t>
            </a:r>
            <a:r>
              <a:rPr lang="en-AU" dirty="0" err="1" smtClean="0"/>
              <a:t>nonperturbative</a:t>
            </a:r>
            <a:r>
              <a:rPr lang="en-AU" dirty="0" smtClean="0"/>
              <a:t> quantity </a:t>
            </a:r>
          </a:p>
          <a:p>
            <a:r>
              <a:rPr lang="en-AU" dirty="0" smtClean="0"/>
              <a:t>At </a:t>
            </a:r>
            <a:r>
              <a:rPr lang="en-AU" i="1" dirty="0" err="1" smtClean="0"/>
              <a:t>ζ</a:t>
            </a:r>
            <a:r>
              <a:rPr lang="en-AU" i="1" baseline="-25000" dirty="0" err="1" smtClean="0"/>
              <a:t>H</a:t>
            </a:r>
            <a:r>
              <a:rPr lang="en-AU" dirty="0" smtClean="0"/>
              <a:t>: </a:t>
            </a:r>
          </a:p>
          <a:p>
            <a:pPr lvl="1"/>
            <a:r>
              <a:rPr lang="en-AU" dirty="0" smtClean="0"/>
              <a:t>valence </a:t>
            </a:r>
            <a:r>
              <a:rPr lang="en-AU" dirty="0"/>
              <a:t>dressed-quarks carry roughly two-thirds of </a:t>
            </a:r>
            <a:r>
              <a:rPr lang="en-AU" dirty="0" smtClean="0"/>
              <a:t>pion’s </a:t>
            </a:r>
            <a:r>
              <a:rPr lang="en-AU" dirty="0"/>
              <a:t>light-front momentum, with the bulk of the remainder carried by </a:t>
            </a:r>
            <a:r>
              <a:rPr lang="en-AU" dirty="0" smtClean="0"/>
              <a:t>glue … sea-quarks carry roughly 5%</a:t>
            </a:r>
          </a:p>
          <a:p>
            <a:pPr lvl="1"/>
            <a:r>
              <a:rPr lang="en-AU" dirty="0" smtClean="0"/>
              <a:t>contrast</a:t>
            </a:r>
            <a:r>
              <a:rPr lang="en-AU" dirty="0"/>
              <a:t>, valence dressed-quarks carry approximately 95% of the kaon’s light-front </a:t>
            </a:r>
            <a:r>
              <a:rPr lang="en-AU" dirty="0" smtClean="0"/>
              <a:t>momentum, </a:t>
            </a:r>
            <a:r>
              <a:rPr lang="en-AU" dirty="0"/>
              <a:t>with the remainder lying in the gluon </a:t>
            </a:r>
            <a:r>
              <a:rPr lang="en-AU" dirty="0" smtClean="0"/>
              <a:t>distribution … sea-quarks carry </a:t>
            </a:r>
            <a:r>
              <a:rPr lang="en-GB" dirty="0"/>
              <a:t>≃ 0 </a:t>
            </a:r>
            <a:r>
              <a:rPr lang="en-GB" dirty="0" smtClean="0"/>
              <a:t>%</a:t>
            </a:r>
          </a:p>
          <a:p>
            <a:pPr lvl="2"/>
            <a:r>
              <a:rPr lang="en-AU" sz="1800" dirty="0"/>
              <a:t>heavier </a:t>
            </a:r>
            <a:r>
              <a:rPr lang="en-AU" sz="1800" i="1" dirty="0" smtClean="0"/>
              <a:t>s</a:t>
            </a:r>
            <a:r>
              <a:rPr lang="en-AU" sz="1800" dirty="0" smtClean="0"/>
              <a:t>-quarks </a:t>
            </a:r>
            <a:r>
              <a:rPr lang="en-AU" sz="1800" dirty="0"/>
              <a:t>radiate soft gluons less readily than lighter quarks </a:t>
            </a:r>
            <a:r>
              <a:rPr lang="en-AU" sz="1800" dirty="0" smtClean="0"/>
              <a:t>and momentum conservation subsequently constrains gluons associated with the kaon’s </a:t>
            </a:r>
            <a:r>
              <a:rPr lang="en-AU" sz="1800" i="1" dirty="0" smtClean="0"/>
              <a:t>u</a:t>
            </a:r>
            <a:r>
              <a:rPr lang="en-AU" sz="1800" dirty="0" smtClean="0"/>
              <a:t>-quark</a:t>
            </a:r>
            <a:endParaRPr lang="en-AU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78488"/>
          </a:xfrm>
        </p:spPr>
        <p:txBody>
          <a:bodyPr/>
          <a:lstStyle/>
          <a:p>
            <a:r>
              <a:rPr lang="en-AU" dirty="0"/>
              <a:t>Evolving </a:t>
            </a:r>
            <a:r>
              <a:rPr lang="en-AU" dirty="0" smtClean="0"/>
              <a:t>distributions </a:t>
            </a:r>
            <a:r>
              <a:rPr lang="en-AU" dirty="0"/>
              <a:t>to </a:t>
            </a:r>
            <a:r>
              <a:rPr lang="en-AU" dirty="0" smtClean="0"/>
              <a:t>scale </a:t>
            </a:r>
            <a:r>
              <a:rPr lang="en-AU" dirty="0"/>
              <a:t>characteristic of meson-nucleon </a:t>
            </a:r>
            <a:r>
              <a:rPr lang="en-AU" dirty="0" err="1"/>
              <a:t>Drell</a:t>
            </a:r>
            <a:r>
              <a:rPr lang="en-AU" dirty="0"/>
              <a:t>-Yan </a:t>
            </a:r>
            <a:r>
              <a:rPr lang="en-AU" dirty="0" smtClean="0"/>
              <a:t>experiments, </a:t>
            </a:r>
            <a:r>
              <a:rPr lang="en-GB" dirty="0"/>
              <a:t>ζ=5.2 GeV</a:t>
            </a:r>
            <a:endParaRPr lang="en-AU" dirty="0" smtClean="0"/>
          </a:p>
          <a:p>
            <a:pPr lvl="1"/>
            <a:r>
              <a:rPr lang="en-AU" dirty="0" smtClean="0"/>
              <a:t>extant data reproduced </a:t>
            </a:r>
          </a:p>
          <a:p>
            <a:pPr lvl="2"/>
            <a:r>
              <a:rPr lang="en-GB" sz="2200" i="1" dirty="0"/>
              <a:t>x ≃ 1</a:t>
            </a:r>
            <a:r>
              <a:rPr lang="en-GB" sz="2200" dirty="0"/>
              <a:t>: </a:t>
            </a:r>
            <a:r>
              <a:rPr lang="en-GB" sz="2200" i="1" dirty="0"/>
              <a:t>q(x) ∝ (</a:t>
            </a:r>
            <a:r>
              <a:rPr lang="en-GB" sz="2200" i="1" dirty="0" smtClean="0"/>
              <a:t>1-x)</a:t>
            </a:r>
            <a:r>
              <a:rPr lang="en-GB" sz="2200" i="1" baseline="30000" dirty="0" smtClean="0"/>
              <a:t>3.0</a:t>
            </a:r>
            <a:r>
              <a:rPr lang="en-GB" sz="2200" baseline="30000" dirty="0" smtClean="0"/>
              <a:t>±0.1</a:t>
            </a:r>
            <a:endParaRPr lang="en-AU" sz="2200" i="1" baseline="30000" dirty="0" smtClean="0"/>
          </a:p>
          <a:p>
            <a:pPr lvl="1"/>
            <a:r>
              <a:rPr lang="en-AU" dirty="0" smtClean="0"/>
              <a:t>ratio </a:t>
            </a:r>
            <a:r>
              <a:rPr lang="en-AU" dirty="0" err="1" smtClean="0"/>
              <a:t>u</a:t>
            </a:r>
            <a:r>
              <a:rPr lang="en-AU" baseline="30000" dirty="0" err="1" smtClean="0"/>
              <a:t>K</a:t>
            </a:r>
            <a:r>
              <a:rPr lang="en-AU" dirty="0" smtClean="0"/>
              <a:t>(x)/u</a:t>
            </a:r>
            <a:r>
              <a:rPr lang="en-GB" baseline="30000" dirty="0"/>
              <a:t>π</a:t>
            </a:r>
            <a:r>
              <a:rPr lang="en-GB" dirty="0"/>
              <a:t>(x</a:t>
            </a:r>
            <a:r>
              <a:rPr lang="en-GB" dirty="0" smtClean="0"/>
              <a:t>) </a:t>
            </a:r>
            <a:r>
              <a:rPr lang="en-AU" dirty="0" smtClean="0"/>
              <a:t>explained by vastly different gluon content of </a:t>
            </a:r>
            <a:r>
              <a:rPr lang="el-GR" i="1" dirty="0"/>
              <a:t>π</a:t>
            </a:r>
            <a:r>
              <a:rPr lang="el-GR" dirty="0"/>
              <a:t> &amp; </a:t>
            </a:r>
            <a:r>
              <a:rPr lang="en-AU" i="1" dirty="0"/>
              <a:t>K</a:t>
            </a:r>
            <a:endParaRPr lang="en-AU" i="1" dirty="0" smtClean="0"/>
          </a:p>
          <a:p>
            <a:r>
              <a:rPr lang="en-AU" dirty="0" smtClean="0"/>
              <a:t>Distributions evolved to </a:t>
            </a:r>
            <a:r>
              <a:rPr lang="en-AU" i="1" dirty="0" smtClean="0"/>
              <a:t>ζ</a:t>
            </a:r>
            <a:r>
              <a:rPr lang="en-AU" i="1" baseline="-25000" dirty="0" smtClean="0"/>
              <a:t>2</a:t>
            </a:r>
            <a:r>
              <a:rPr lang="en-AU" dirty="0" smtClean="0"/>
              <a:t> </a:t>
            </a:r>
            <a:r>
              <a:rPr lang="en-AU" dirty="0"/>
              <a:t>= 2 GeV, which is typically used in numerical simulations of lattice-regularised </a:t>
            </a:r>
            <a:r>
              <a:rPr lang="en-AU" dirty="0" smtClean="0"/>
              <a:t>QCD:</a:t>
            </a:r>
          </a:p>
          <a:p>
            <a:pPr lvl="1"/>
            <a:r>
              <a:rPr lang="en-AU" dirty="0" smtClean="0"/>
              <a:t>Valence-quarks, </a:t>
            </a:r>
            <a:r>
              <a:rPr lang="en-AU" dirty="0"/>
              <a:t>light-front momentum</a:t>
            </a:r>
            <a:endParaRPr lang="en-AU" dirty="0" smtClean="0"/>
          </a:p>
          <a:p>
            <a:pPr marL="457200" lvl="1" indent="0">
              <a:buNone/>
            </a:pPr>
            <a:r>
              <a:rPr lang="en-GB" dirty="0" smtClean="0"/>
              <a:t>		π ∼ 1/2 	</a:t>
            </a:r>
            <a:r>
              <a:rPr lang="en-AU" dirty="0" smtClean="0"/>
              <a:t>but   K </a:t>
            </a:r>
            <a:r>
              <a:rPr lang="en-GB" dirty="0"/>
              <a:t>∼ </a:t>
            </a:r>
            <a:r>
              <a:rPr lang="en-GB" dirty="0" smtClean="0"/>
              <a:t>2/3</a:t>
            </a:r>
            <a:endParaRPr lang="en-AU" dirty="0" smtClean="0"/>
          </a:p>
          <a:p>
            <a:pPr>
              <a:spcBef>
                <a:spcPts val="0"/>
              </a:spcBef>
            </a:pPr>
            <a:r>
              <a:rPr lang="en-GB" sz="2400" i="1" dirty="0" smtClean="0">
                <a:solidFill>
                  <a:srgbClr val="008000"/>
                </a:solidFill>
              </a:rPr>
              <a:t>Next steps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Do not anticipate any improvement over these results using continuum methods in QCD</a:t>
            </a:r>
          </a:p>
          <a:p>
            <a:pPr lvl="2">
              <a:spcBef>
                <a:spcPts val="0"/>
              </a:spcBef>
            </a:pPr>
            <a:r>
              <a:rPr lang="en-GB" sz="2000" i="1" dirty="0" smtClean="0">
                <a:solidFill>
                  <a:srgbClr val="008000"/>
                </a:solidFill>
              </a:rPr>
              <a:t>Can </a:t>
            </a:r>
            <a:r>
              <a:rPr lang="en-GB" sz="2000" i="1" dirty="0" err="1" smtClean="0">
                <a:solidFill>
                  <a:srgbClr val="008000"/>
                </a:solidFill>
              </a:rPr>
              <a:t>lQCD</a:t>
            </a:r>
            <a:r>
              <a:rPr lang="en-GB" sz="2000" i="1" dirty="0" smtClean="0">
                <a:solidFill>
                  <a:srgbClr val="008000"/>
                </a:solidFill>
              </a:rPr>
              <a:t> say anything novel? (As yet, nothing from lattice on kaon PDF)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Empirical verification of the predictions is essential (equivalent to verifying hard-scattering formulae)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Extend analysis to GPDs, TMDs and Fragmentation Functions</a:t>
            </a:r>
            <a:endParaRPr lang="en-GB" i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458200" cy="5059363"/>
          </a:xfrm>
        </p:spPr>
        <p:txBody>
          <a:bodyPr/>
          <a:lstStyle/>
          <a:p>
            <a:r>
              <a:rPr lang="en-GB" sz="2400" dirty="0" smtClean="0"/>
              <a:t>Marked differences between </a:t>
            </a:r>
            <a:r>
              <a:rPr lang="en-GB" sz="2400" i="1" dirty="0"/>
              <a:t>π</a:t>
            </a:r>
            <a:r>
              <a:rPr lang="en-GB" sz="2400" dirty="0"/>
              <a:t> </a:t>
            </a:r>
            <a:r>
              <a:rPr lang="en-GB" sz="2400" dirty="0" smtClean="0"/>
              <a:t>&amp; </a:t>
            </a:r>
            <a:r>
              <a:rPr lang="en-GB" sz="2400" i="1" dirty="0" smtClean="0"/>
              <a:t>K</a:t>
            </a:r>
            <a:r>
              <a:rPr lang="en-GB" sz="2400" dirty="0" smtClean="0"/>
              <a:t> gluon content</a:t>
            </a:r>
          </a:p>
          <a:p>
            <a:pPr lvl="1"/>
            <a:r>
              <a:rPr lang="en-AU" sz="2400" i="1" dirty="0" err="1" smtClean="0"/>
              <a:t>ζ</a:t>
            </a:r>
            <a:r>
              <a:rPr lang="en-AU" sz="2400" i="1" baseline="-25000" dirty="0" err="1" smtClean="0"/>
              <a:t>H</a:t>
            </a:r>
            <a:r>
              <a:rPr lang="en-AU" sz="2400" dirty="0"/>
              <a:t>: </a:t>
            </a:r>
          </a:p>
          <a:p>
            <a:pPr lvl="2"/>
            <a:r>
              <a:rPr lang="en-AU" sz="1800" dirty="0" smtClean="0"/>
              <a:t>One-third </a:t>
            </a:r>
            <a:r>
              <a:rPr lang="en-AU" sz="1800" dirty="0"/>
              <a:t>of pion’s light-front </a:t>
            </a:r>
            <a:r>
              <a:rPr lang="en-AU" sz="1800" dirty="0" smtClean="0"/>
              <a:t>momentum carried </a:t>
            </a:r>
            <a:r>
              <a:rPr lang="en-AU" sz="1800" dirty="0"/>
              <a:t>by </a:t>
            </a:r>
            <a:r>
              <a:rPr lang="en-AU" sz="1800" dirty="0" smtClean="0"/>
              <a:t>glue</a:t>
            </a:r>
            <a:endParaRPr lang="en-AU" sz="1800" dirty="0"/>
          </a:p>
          <a:p>
            <a:pPr lvl="2"/>
            <a:r>
              <a:rPr lang="en-AU" sz="1800" dirty="0" smtClean="0"/>
              <a:t>One-twentieth of </a:t>
            </a:r>
            <a:r>
              <a:rPr lang="en-AU" sz="1800" dirty="0"/>
              <a:t>the kaon’s light-front </a:t>
            </a:r>
            <a:r>
              <a:rPr lang="en-AU" sz="1800" dirty="0" smtClean="0"/>
              <a:t>momentum lies with glue</a:t>
            </a:r>
          </a:p>
          <a:p>
            <a:pPr lvl="1"/>
            <a:r>
              <a:rPr lang="en-AU" sz="2400" i="1" dirty="0" smtClean="0"/>
              <a:t>ζ</a:t>
            </a:r>
            <a:r>
              <a:rPr lang="en-AU" sz="2400" i="1" baseline="-25000" dirty="0" smtClean="0"/>
              <a:t>2</a:t>
            </a:r>
            <a:r>
              <a:rPr lang="en-AU" sz="2400" i="1" baseline="30000" dirty="0" smtClean="0"/>
              <a:t>2</a:t>
            </a:r>
            <a:r>
              <a:rPr lang="en-AU" sz="2400" i="1" dirty="0" smtClean="0"/>
              <a:t> = </a:t>
            </a:r>
            <a:r>
              <a:rPr lang="en-AU" sz="2400" dirty="0" smtClean="0"/>
              <a:t>4 GeV</a:t>
            </a:r>
            <a:r>
              <a:rPr lang="en-AU" sz="2400" baseline="30000" dirty="0" smtClean="0"/>
              <a:t>2</a:t>
            </a:r>
          </a:p>
          <a:p>
            <a:pPr lvl="2"/>
            <a:r>
              <a:rPr lang="en-AU" sz="1800" dirty="0" smtClean="0"/>
              <a:t>Glue carries half of pion’s momentum and two-thirds of kaon’s momentum</a:t>
            </a:r>
          </a:p>
          <a:p>
            <a:pPr lvl="1"/>
            <a:r>
              <a:rPr lang="en-AU" sz="2400" dirty="0" smtClean="0"/>
              <a:t>Evident in differences between large-</a:t>
            </a:r>
            <a:r>
              <a:rPr lang="en-AU" sz="2400" i="1" dirty="0" smtClean="0"/>
              <a:t>x</a:t>
            </a:r>
            <a:r>
              <a:rPr lang="en-AU" sz="2400" dirty="0" smtClean="0"/>
              <a:t> behaviour of valence-quark distributions in these two mesons</a:t>
            </a:r>
          </a:p>
          <a:p>
            <a:r>
              <a:rPr lang="en-GB" sz="2400" dirty="0" smtClean="0"/>
              <a:t>Signal of </a:t>
            </a:r>
            <a:r>
              <a:rPr lang="en-GB" sz="2400" dirty="0" err="1" smtClean="0"/>
              <a:t>Nambu</a:t>
            </a:r>
            <a:r>
              <a:rPr lang="en-GB" sz="2400" dirty="0" smtClean="0"/>
              <a:t>-Goldstone boson character of </a:t>
            </a:r>
            <a:r>
              <a:rPr lang="en-GB" sz="2400" i="1" dirty="0" smtClean="0"/>
              <a:t>π</a:t>
            </a:r>
            <a:endParaRPr lang="en-GB" sz="2400" dirty="0" smtClean="0"/>
          </a:p>
          <a:p>
            <a:pPr lvl="1"/>
            <a:r>
              <a:rPr lang="en-GB" sz="2400" dirty="0" smtClean="0"/>
              <a:t>Nearly complete cancellation between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400" dirty="0" smtClean="0"/>
              <a:t>one-particle dressing and binding attraction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400" dirty="0" smtClean="0"/>
              <a:t>in this almost massless </a:t>
            </a:r>
            <a:r>
              <a:rPr lang="en-GB" sz="2400" dirty="0" err="1" smtClean="0"/>
              <a:t>pseudoscalar</a:t>
            </a:r>
            <a:r>
              <a:rPr lang="en-GB" sz="2400" dirty="0" smtClean="0"/>
              <a:t> system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400" dirty="0" smtClean="0"/>
              <a:t>		2 M + U ≈ 0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53" y="4572000"/>
            <a:ext cx="2177075" cy="19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sz="2400" dirty="0" smtClean="0"/>
              <a:t>Existing textbook description of Goldstone’s theorem via </a:t>
            </a:r>
            <a:r>
              <a:rPr lang="en-GB" sz="2400" dirty="0" err="1" smtClean="0"/>
              <a:t>pointlike</a:t>
            </a:r>
            <a:r>
              <a:rPr lang="en-GB" sz="2400" dirty="0" smtClean="0"/>
              <a:t> modes is outdated and simplistic </a:t>
            </a:r>
          </a:p>
          <a:p>
            <a:r>
              <a:rPr lang="en-GB" sz="2400" dirty="0" smtClean="0"/>
              <a:t>The appearance of </a:t>
            </a:r>
            <a:r>
              <a:rPr lang="en-GB" sz="2400" dirty="0" err="1" smtClean="0"/>
              <a:t>Nambu</a:t>
            </a:r>
            <a:r>
              <a:rPr lang="en-GB" sz="2400" dirty="0" smtClean="0"/>
              <a:t>-Goldstone modes in the Standard Model is far more interesting</a:t>
            </a:r>
          </a:p>
          <a:p>
            <a:pPr lvl="1"/>
            <a:r>
              <a:rPr lang="en-GB" sz="2200" dirty="0" err="1" smtClean="0"/>
              <a:t>Nambu</a:t>
            </a:r>
            <a:r>
              <a:rPr lang="en-GB" sz="2200" dirty="0" smtClean="0"/>
              <a:t>-Goldstone modes are </a:t>
            </a:r>
            <a:r>
              <a:rPr lang="en-GB" sz="2200" dirty="0" err="1" smtClean="0"/>
              <a:t>nonpointlike</a:t>
            </a:r>
            <a:r>
              <a:rPr lang="en-GB" sz="2200" dirty="0" smtClean="0"/>
              <a:t>!</a:t>
            </a:r>
          </a:p>
          <a:p>
            <a:pPr lvl="1"/>
            <a:r>
              <a:rPr lang="en-GB" sz="2200" dirty="0" smtClean="0"/>
              <a:t>Intimately connected with origin of mass!</a:t>
            </a:r>
          </a:p>
          <a:p>
            <a:pPr lvl="1"/>
            <a:r>
              <a:rPr lang="en-GB" sz="2200" dirty="0" smtClean="0"/>
              <a:t>Quite probably inseparable from expression of confinement!</a:t>
            </a:r>
          </a:p>
          <a:p>
            <a:r>
              <a:rPr lang="en-GB" sz="2400" dirty="0" smtClean="0"/>
              <a:t>Difference between gluon content of </a:t>
            </a:r>
            <a:r>
              <a:rPr lang="en-GB" sz="2400" i="1" dirty="0"/>
              <a:t>π</a:t>
            </a:r>
            <a:r>
              <a:rPr lang="en-GB" sz="2400" dirty="0"/>
              <a:t> &amp; </a:t>
            </a:r>
            <a:r>
              <a:rPr lang="en-GB" sz="2400" i="1" dirty="0"/>
              <a:t>K </a:t>
            </a:r>
            <a:r>
              <a:rPr lang="en-GB" sz="2400" dirty="0" smtClean="0"/>
              <a:t>is measurable … 	using well-designed EIC </a:t>
            </a:r>
          </a:p>
          <a:p>
            <a:r>
              <a:rPr lang="en-GB" sz="2400" dirty="0" smtClean="0"/>
              <a:t>Write a definitive new chapter in future textbooks on the Standard Model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7" name="Picture 6" descr="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0" y="5250180"/>
            <a:ext cx="3892954" cy="1056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11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57" y="609600"/>
            <a:ext cx="6531343" cy="41878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889596" lon="20717262" rev="8022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62525"/>
            <a:ext cx="8686800" cy="1362075"/>
          </a:xfrm>
        </p:spPr>
        <p:txBody>
          <a:bodyPr/>
          <a:lstStyle/>
          <a:p>
            <a:pPr algn="ctr"/>
            <a:r>
              <a:rPr lang="en-US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Epilogue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5927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9144000" cy="5668963"/>
          </a:xfrm>
        </p:spPr>
        <p:txBody>
          <a:bodyPr/>
          <a:lstStyle/>
          <a:p>
            <a:r>
              <a:rPr lang="en-US" sz="2300" dirty="0" smtClean="0"/>
              <a:t>Conformal </a:t>
            </a:r>
            <a:r>
              <a:rPr lang="en-US" sz="2300" dirty="0"/>
              <a:t>anomaly ... </a:t>
            </a:r>
            <a:r>
              <a:rPr lang="en-US" sz="2300" i="1" dirty="0">
                <a:solidFill>
                  <a:srgbClr val="008000"/>
                </a:solidFill>
              </a:rPr>
              <a:t>gluons and quarks acquire momentum-dependent masses </a:t>
            </a:r>
            <a:r>
              <a:rPr lang="en-US" sz="2300" dirty="0"/>
              <a:t>… values are large in the infrared </a:t>
            </a:r>
            <a:r>
              <a:rPr lang="en-US" sz="2300" i="1" dirty="0"/>
              <a:t>m</a:t>
            </a:r>
            <a:r>
              <a:rPr lang="en-US" sz="2300" i="1" baseline="-25000" dirty="0"/>
              <a:t>g</a:t>
            </a:r>
            <a:r>
              <a:rPr lang="en-US" sz="2300" i="1" dirty="0"/>
              <a:t> ∝ 500</a:t>
            </a:r>
            <a:r>
              <a:rPr lang="en-US" sz="2300" dirty="0"/>
              <a:t> MeV &amp; </a:t>
            </a:r>
            <a:r>
              <a:rPr lang="en-US" sz="2300" i="1" dirty="0" err="1"/>
              <a:t>M</a:t>
            </a:r>
            <a:r>
              <a:rPr lang="en-US" sz="2300" i="1" baseline="-25000" dirty="0" err="1"/>
              <a:t>q</a:t>
            </a:r>
            <a:r>
              <a:rPr lang="en-US" sz="2300" dirty="0"/>
              <a:t> </a:t>
            </a:r>
            <a:r>
              <a:rPr lang="en-US" sz="2300" i="1" dirty="0"/>
              <a:t>∝ 350</a:t>
            </a:r>
            <a:r>
              <a:rPr lang="en-US" sz="2300" dirty="0"/>
              <a:t> MeV … underlies DCSB; and has numerous observable consequences</a:t>
            </a:r>
          </a:p>
          <a:p>
            <a:r>
              <a:rPr lang="en-US" sz="2300" dirty="0" smtClean="0"/>
              <a:t>C</a:t>
            </a:r>
            <a:r>
              <a:rPr lang="en-US" sz="2300" i="1" dirty="0" smtClean="0">
                <a:solidFill>
                  <a:srgbClr val="008000"/>
                </a:solidFill>
              </a:rPr>
              <a:t>onformal anomaly’s</a:t>
            </a:r>
            <a:r>
              <a:rPr lang="en-US" sz="2300" dirty="0" smtClean="0">
                <a:solidFill>
                  <a:srgbClr val="008000"/>
                </a:solidFill>
              </a:rPr>
              <a:t> </a:t>
            </a:r>
            <a:r>
              <a:rPr lang="en-US" sz="2300" i="1" dirty="0" smtClean="0">
                <a:solidFill>
                  <a:srgbClr val="008000"/>
                </a:solidFill>
              </a:rPr>
              <a:t>strength </a:t>
            </a:r>
            <a:r>
              <a:rPr lang="en-US" sz="2300" i="1" dirty="0">
                <a:solidFill>
                  <a:srgbClr val="008000"/>
                </a:solidFill>
              </a:rPr>
              <a:t>is fixed by gluon self-interactions</a:t>
            </a:r>
          </a:p>
          <a:p>
            <a:r>
              <a:rPr lang="en-US" sz="2300" dirty="0" smtClean="0"/>
              <a:t>QCD </a:t>
            </a:r>
            <a:r>
              <a:rPr lang="en-US" sz="2300" dirty="0"/>
              <a:t>is plausibly </a:t>
            </a:r>
            <a:r>
              <a:rPr lang="en-US" sz="2300" dirty="0" smtClean="0"/>
              <a:t>a mathematically well-defined </a:t>
            </a:r>
            <a:r>
              <a:rPr lang="en-US" sz="2300" dirty="0"/>
              <a:t>quantum field </a:t>
            </a:r>
            <a:r>
              <a:rPr lang="en-US" sz="2300" dirty="0" smtClean="0"/>
              <a:t>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smtClean="0"/>
              <a:t>	</a:t>
            </a:r>
            <a:r>
              <a:rPr lang="en-US" sz="2400" i="1" dirty="0" smtClean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Asymptotic </a:t>
            </a:r>
            <a:r>
              <a:rPr lang="en-US" dirty="0"/>
              <a:t>freedom means </a:t>
            </a:r>
            <a:r>
              <a:rPr lang="en-US" dirty="0" smtClean="0"/>
              <a:t>… </a:t>
            </a:r>
            <a:r>
              <a:rPr lang="en-US" dirty="0"/>
              <a:t>ultraviolet </a:t>
            </a:r>
            <a:r>
              <a:rPr lang="en-US" dirty="0" err="1"/>
              <a:t>behaviour</a:t>
            </a:r>
            <a:r>
              <a:rPr lang="en-US" dirty="0"/>
              <a:t> of QCD is </a:t>
            </a:r>
            <a:r>
              <a:rPr lang="en-US" dirty="0" smtClean="0"/>
              <a:t>controllable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Dynamically </a:t>
            </a:r>
            <a:r>
              <a:rPr lang="en-US" dirty="0"/>
              <a:t>generated masses for gluons and quarks means that </a:t>
            </a:r>
            <a:r>
              <a:rPr lang="en-US" dirty="0">
                <a:solidFill>
                  <a:srgbClr val="C00000"/>
                </a:solidFill>
              </a:rPr>
              <a:t>QCD dynamically generates</a:t>
            </a:r>
            <a:r>
              <a:rPr lang="en-US" dirty="0"/>
              <a:t> its own </a:t>
            </a:r>
            <a:r>
              <a:rPr lang="en-US" dirty="0">
                <a:solidFill>
                  <a:srgbClr val="C00000"/>
                </a:solidFill>
              </a:rPr>
              <a:t>infrared </a:t>
            </a:r>
            <a:r>
              <a:rPr lang="en-US" dirty="0" smtClean="0">
                <a:solidFill>
                  <a:srgbClr val="C00000"/>
                </a:solidFill>
              </a:rPr>
              <a:t>cutoffs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Consequently, it is a worthwhile paradigm for developing Beyond-SM theories</a:t>
            </a:r>
          </a:p>
          <a:p>
            <a:r>
              <a:rPr lang="en-US" sz="2300" dirty="0" smtClean="0"/>
              <a:t>Universe </a:t>
            </a:r>
            <a:r>
              <a:rPr lang="en-US" sz="2300" dirty="0"/>
              <a:t>with light </a:t>
            </a:r>
            <a:r>
              <a:rPr lang="en-US" sz="2300" dirty="0" smtClean="0"/>
              <a:t>quarks </a:t>
            </a:r>
            <a:r>
              <a:rPr lang="en-GB" sz="2400" dirty="0" smtClean="0"/>
              <a:t>⇒ </a:t>
            </a:r>
            <a:r>
              <a:rPr lang="en-US" sz="2300" dirty="0" smtClean="0"/>
              <a:t>confinement </a:t>
            </a:r>
            <a:r>
              <a:rPr lang="en-US" sz="2300" dirty="0"/>
              <a:t>is </a:t>
            </a:r>
            <a:r>
              <a:rPr lang="en-US" sz="2300" dirty="0" smtClean="0"/>
              <a:t>a dynamical </a:t>
            </a:r>
            <a:r>
              <a:rPr lang="en-US" sz="2300" dirty="0"/>
              <a:t>phenomenon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2300" dirty="0"/>
              <a:t>… </a:t>
            </a:r>
            <a:r>
              <a:rPr lang="en-US" sz="2300" i="1" dirty="0">
                <a:solidFill>
                  <a:srgbClr val="C00000"/>
                </a:solidFill>
              </a:rPr>
              <a:t>no linear potentials, no tower of linear, nonintersecting “</a:t>
            </a:r>
            <a:r>
              <a:rPr lang="en-US" sz="2300" i="1" dirty="0" err="1">
                <a:solidFill>
                  <a:srgbClr val="C00000"/>
                </a:solidFill>
              </a:rPr>
              <a:t>Regge</a:t>
            </a:r>
            <a:r>
              <a:rPr lang="en-US" sz="2300" i="1" dirty="0">
                <a:solidFill>
                  <a:srgbClr val="C00000"/>
                </a:solidFill>
              </a:rPr>
              <a:t>” trajectories </a:t>
            </a:r>
            <a:r>
              <a:rPr lang="en-US" sz="2300" dirty="0"/>
              <a:t>… </a:t>
            </a:r>
            <a:r>
              <a:rPr lang="en-US" sz="2300" i="1" dirty="0">
                <a:solidFill>
                  <a:srgbClr val="C00000"/>
                </a:solidFill>
              </a:rPr>
              <a:t>no QCD-connected analysis has every produced them</a:t>
            </a:r>
          </a:p>
          <a:p>
            <a:r>
              <a:rPr lang="en-US" sz="2300" i="1" dirty="0" smtClean="0">
                <a:solidFill>
                  <a:srgbClr val="008000"/>
                </a:solidFill>
              </a:rPr>
              <a:t>Confinement </a:t>
            </a:r>
            <a:r>
              <a:rPr lang="en-US" sz="2300" i="1" dirty="0">
                <a:solidFill>
                  <a:srgbClr val="008000"/>
                </a:solidFill>
              </a:rPr>
              <a:t>and DCSB are intimately linked </a:t>
            </a:r>
            <a:endParaRPr lang="en-US" sz="2300" i="1" dirty="0" smtClean="0">
              <a:solidFill>
                <a:srgbClr val="008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300" dirty="0" smtClean="0"/>
              <a:t>		(perhaps indistinguishable) </a:t>
            </a:r>
            <a:r>
              <a:rPr lang="en-US" sz="2300" dirty="0" smtClean="0">
                <a:solidFill>
                  <a:srgbClr val="008000"/>
                </a:solidFill>
              </a:rPr>
              <a:t>in real-QCD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537575" cy="4983163"/>
          </a:xfrm>
        </p:spPr>
        <p:txBody>
          <a:bodyPr/>
          <a:lstStyle/>
          <a:p>
            <a:r>
              <a:rPr lang="en-GB" sz="2400" smtClean="0"/>
              <a:t>Classical chromodynamics </a:t>
            </a:r>
            <a:r>
              <a:rPr lang="en-GB" sz="2400" dirty="0"/>
              <a:t>… </a:t>
            </a:r>
            <a:r>
              <a:rPr lang="en-GB" sz="2400" dirty="0" smtClean="0"/>
              <a:t>non-Abelian </a:t>
            </a:r>
            <a:r>
              <a:rPr lang="en-GB" sz="2400" dirty="0"/>
              <a:t>local gauge theory </a:t>
            </a:r>
            <a:endParaRPr lang="en-GB" sz="2400" dirty="0" smtClean="0"/>
          </a:p>
          <a:p>
            <a:r>
              <a:rPr lang="en-GB" sz="2400" dirty="0"/>
              <a:t>R</a:t>
            </a:r>
            <a:r>
              <a:rPr lang="en-GB" sz="2400" dirty="0" smtClean="0"/>
              <a:t>emove the current mass … there’s no energy scale left</a:t>
            </a:r>
          </a:p>
          <a:p>
            <a:r>
              <a:rPr lang="en-AU" sz="2400" i="1" dirty="0">
                <a:solidFill>
                  <a:srgbClr val="FF0000"/>
                </a:solidFill>
              </a:rPr>
              <a:t>N</a:t>
            </a:r>
            <a:r>
              <a:rPr lang="en-AU" sz="2400" i="1" dirty="0" smtClean="0">
                <a:solidFill>
                  <a:srgbClr val="FF0000"/>
                </a:solidFill>
              </a:rPr>
              <a:t>o </a:t>
            </a:r>
            <a:r>
              <a:rPr lang="en-AU" sz="2400" i="1" dirty="0">
                <a:solidFill>
                  <a:srgbClr val="FF0000"/>
                </a:solidFill>
              </a:rPr>
              <a:t>dynamics in a </a:t>
            </a:r>
            <a:r>
              <a:rPr lang="en-AU" sz="2400" i="1" dirty="0" smtClean="0">
                <a:solidFill>
                  <a:srgbClr val="FF0000"/>
                </a:solidFill>
              </a:rPr>
              <a:t>scale-invariant theory</a:t>
            </a:r>
            <a:r>
              <a:rPr lang="en-AU" sz="2400" dirty="0" smtClean="0"/>
              <a:t>; only kinematics … the theory looks the same at all length-scales </a:t>
            </a:r>
            <a:r>
              <a:rPr lang="en-GB" sz="2400" dirty="0"/>
              <a:t>… </a:t>
            </a:r>
            <a:r>
              <a:rPr lang="en-GB" sz="2400" dirty="0" smtClean="0"/>
              <a:t>there can be no clumps of anything </a:t>
            </a:r>
            <a:r>
              <a:rPr lang="en-GB" sz="2400" dirty="0"/>
              <a:t>… </a:t>
            </a:r>
            <a:r>
              <a:rPr lang="en-AU" sz="2400" i="1" dirty="0" smtClean="0">
                <a:solidFill>
                  <a:srgbClr val="FF0000"/>
                </a:solidFill>
              </a:rPr>
              <a:t>hence </a:t>
            </a:r>
            <a:r>
              <a:rPr lang="en-AU" sz="2400" i="1" dirty="0">
                <a:solidFill>
                  <a:srgbClr val="FF0000"/>
                </a:solidFill>
              </a:rPr>
              <a:t>bound-states are impossible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 </a:t>
            </a:r>
            <a:r>
              <a:rPr lang="en-AU" sz="2800" i="1" dirty="0" smtClean="0"/>
              <a:t>Our Universe can’t exist</a:t>
            </a:r>
            <a:endParaRPr lang="en-AU" sz="2400" i="1" dirty="0" smtClean="0"/>
          </a:p>
          <a:p>
            <a:r>
              <a:rPr lang="en-AU" sz="2400" i="1" dirty="0" smtClean="0">
                <a:solidFill>
                  <a:srgbClr val="FF0000"/>
                </a:solidFill>
              </a:rPr>
              <a:t>Higgs boson doesn’t solve this problem</a:t>
            </a:r>
            <a:r>
              <a:rPr lang="en-GB" sz="2400" dirty="0"/>
              <a:t> </a:t>
            </a:r>
            <a:r>
              <a:rPr lang="en-GB" sz="2400" dirty="0" smtClean="0"/>
              <a:t>… normal matter is constituted from light-quarks &amp; the mass of protons and neutrons, the kernels of all visible matter, are 100-times larger than anything the Higgs can produce</a:t>
            </a:r>
          </a:p>
          <a:p>
            <a:r>
              <a:rPr lang="en-GB" sz="2400" dirty="0" smtClean="0"/>
              <a:t> </a:t>
            </a:r>
            <a:r>
              <a:rPr lang="en-GB" sz="2800" i="1" dirty="0" smtClean="0">
                <a:solidFill>
                  <a:srgbClr val="FF0000"/>
                </a:solidFill>
              </a:rPr>
              <a:t>Where did it all begin?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800" i="1" dirty="0" smtClean="0">
                <a:solidFill>
                  <a:srgbClr val="FF0000"/>
                </a:solidFill>
              </a:rPr>
              <a:t>… becomes </a:t>
            </a:r>
            <a:r>
              <a:rPr lang="en-GB" sz="2800" i="1" dirty="0">
                <a:solidFill>
                  <a:srgbClr val="FF0000"/>
                </a:solidFill>
              </a:rPr>
              <a:t>… </a:t>
            </a:r>
            <a:r>
              <a:rPr lang="en-GB" sz="2800" i="1" dirty="0" smtClean="0">
                <a:solidFill>
                  <a:srgbClr val="FF0000"/>
                </a:solidFill>
              </a:rPr>
              <a:t>Where did it all come from?</a:t>
            </a:r>
            <a:endParaRPr lang="en-AU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4525963"/>
          </a:xfrm>
        </p:spPr>
        <p:txBody>
          <a:bodyPr/>
          <a:lstStyle/>
          <a:p>
            <a:r>
              <a:rPr lang="en-US" sz="2300" dirty="0" smtClean="0"/>
              <a:t>Origin and distribution of mass depend on the observer’s preferred frame of reference and scale </a:t>
            </a:r>
          </a:p>
          <a:p>
            <a:r>
              <a:rPr lang="en-US" sz="2300" dirty="0" smtClean="0"/>
              <a:t>At scale typical of contemporary and planned experiments, DCSB paradigm is the best way to explicate and understand the associated, emerging phenomena.  Numerous verifiable predictions accessible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Hadron form factors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Hadron PDFs 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Extends to hadron GPDs and TMDs </a:t>
            </a:r>
          </a:p>
          <a:p>
            <a:r>
              <a:rPr lang="en-US" sz="2300" dirty="0" smtClean="0"/>
              <a:t>What can experiments at an EIC add to this? </a:t>
            </a:r>
            <a:endParaRPr lang="en-US" sz="2100" dirty="0" smtClean="0"/>
          </a:p>
          <a:p>
            <a:pPr lvl="1">
              <a:spcBef>
                <a:spcPts val="0"/>
              </a:spcBef>
            </a:pPr>
            <a:r>
              <a:rPr lang="en-US" sz="2100" dirty="0" smtClean="0"/>
              <a:t>Current focus is on low-</a:t>
            </a:r>
            <a:r>
              <a:rPr lang="en-US" sz="2100" i="1" dirty="0" smtClean="0"/>
              <a:t>x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Gluons dominate </a:t>
            </a:r>
            <a:r>
              <a:rPr lang="en-GB" sz="2100" dirty="0" smtClean="0"/>
              <a:t>… </a:t>
            </a:r>
            <a:r>
              <a:rPr lang="en-US" sz="2100" dirty="0" smtClean="0"/>
              <a:t>mass generation in the gluon sector, too, is essentially </a:t>
            </a:r>
            <a:r>
              <a:rPr lang="en-US" sz="2100" dirty="0" err="1" smtClean="0"/>
              <a:t>nonperturbative</a:t>
            </a:r>
            <a:r>
              <a:rPr lang="en-US" sz="2100" dirty="0" smtClean="0"/>
              <a:t> </a:t>
            </a:r>
            <a:r>
              <a:rPr lang="en-GB" sz="2100" dirty="0"/>
              <a:t>… </a:t>
            </a:r>
            <a:r>
              <a:rPr lang="en-US" sz="2100" dirty="0" smtClean="0"/>
              <a:t>must affect potential for gluon saturation; but how?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Intelligent design will ensure valence-quark </a:t>
            </a:r>
            <a:r>
              <a:rPr lang="en-US" sz="2100" dirty="0"/>
              <a:t>region </a:t>
            </a:r>
            <a:r>
              <a:rPr lang="en-US" sz="2100" dirty="0" smtClean="0"/>
              <a:t>is also accessible 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Ability to compute valence-quark PDAs and PDFs has provided many new insights … must now begin to do the same for sea-quarks </a:t>
            </a:r>
            <a:r>
              <a:rPr lang="en-US" sz="2300" i="1" u="sng" dirty="0" smtClean="0">
                <a:solidFill>
                  <a:srgbClr val="C00000"/>
                </a:solidFill>
              </a:rPr>
              <a:t>and glue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9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9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Revealing the Dynamics of Mass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235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i="1" dirty="0" smtClean="0"/>
              <a:t>Observing the mass function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AU" dirty="0" smtClean="0"/>
              <a:t>Importance </a:t>
            </a:r>
            <a:r>
              <a:rPr lang="en-GB" dirty="0" smtClean="0"/>
              <a:t>⇒ </a:t>
            </a:r>
            <a:r>
              <a:rPr lang="en-AU" dirty="0" smtClean="0"/>
              <a:t>Is </a:t>
            </a:r>
            <a:r>
              <a:rPr lang="en-AU" dirty="0"/>
              <a:t>the dressed-quark mass </a:t>
            </a:r>
            <a:r>
              <a:rPr lang="en-AU" dirty="0" smtClean="0"/>
              <a:t>function observable?</a:t>
            </a:r>
          </a:p>
          <a:p>
            <a:r>
              <a:rPr lang="en-AU" dirty="0" smtClean="0"/>
              <a:t>Goldberger-</a:t>
            </a:r>
            <a:r>
              <a:rPr lang="en-AU" dirty="0" err="1" smtClean="0"/>
              <a:t>Treiman</a:t>
            </a:r>
            <a:r>
              <a:rPr lang="en-AU" dirty="0" smtClean="0"/>
              <a:t> relations entail </a:t>
            </a:r>
            <a:r>
              <a:rPr lang="en-AU" dirty="0"/>
              <a:t>that </a:t>
            </a:r>
            <a:r>
              <a:rPr lang="en-AU" dirty="0" smtClean="0"/>
              <a:t>on </a:t>
            </a:r>
            <a:r>
              <a:rPr lang="en-GB" i="1" dirty="0"/>
              <a:t>m</a:t>
            </a:r>
            <a:r>
              <a:rPr lang="en-GB" dirty="0"/>
              <a:t>≃</a:t>
            </a:r>
            <a:r>
              <a:rPr lang="en-GB" dirty="0" smtClean="0"/>
              <a:t>0</a:t>
            </a:r>
            <a:r>
              <a:rPr lang="en-AU" dirty="0" smtClean="0"/>
              <a:t>, dressed-quark </a:t>
            </a:r>
            <a:r>
              <a:rPr lang="en-AU" dirty="0"/>
              <a:t>mass function (almost) completely </a:t>
            </a:r>
            <a:r>
              <a:rPr lang="en-AU" dirty="0" smtClean="0"/>
              <a:t>determines </a:t>
            </a:r>
            <a:r>
              <a:rPr lang="en-GB" i="1" dirty="0" smtClean="0"/>
              <a:t>χ</a:t>
            </a:r>
            <a:r>
              <a:rPr lang="en-GB" i="1" baseline="-25000" dirty="0" smtClean="0"/>
              <a:t>π</a:t>
            </a:r>
            <a:r>
              <a:rPr lang="en-AU" dirty="0"/>
              <a:t> (wave function)</a:t>
            </a:r>
            <a:endParaRPr lang="en-AU" i="1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AU" dirty="0" smtClean="0"/>
              <a:t>⇒ Thus</a:t>
            </a:r>
            <a:r>
              <a:rPr lang="en-AU" dirty="0"/>
              <a:t>, like a wave function in any field of physics, </a:t>
            </a:r>
            <a:endParaRPr lang="en-AU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AU" dirty="0"/>
              <a:t> </a:t>
            </a:r>
            <a:r>
              <a:rPr lang="en-AU" dirty="0" smtClean="0"/>
              <a:t>               the </a:t>
            </a:r>
            <a:r>
              <a:rPr lang="en-AU" dirty="0"/>
              <a:t>dressed-quark mass function is </a:t>
            </a:r>
            <a:r>
              <a:rPr lang="en-AU" i="1" dirty="0"/>
              <a:t>not strictly</a:t>
            </a:r>
            <a:r>
              <a:rPr lang="en-AU" dirty="0"/>
              <a:t> </a:t>
            </a:r>
            <a:r>
              <a:rPr lang="en-AU" dirty="0" smtClean="0"/>
              <a:t>observable</a:t>
            </a:r>
          </a:p>
          <a:p>
            <a:r>
              <a:rPr lang="en-AU" dirty="0" smtClean="0"/>
              <a:t>On </a:t>
            </a:r>
            <a:r>
              <a:rPr lang="en-AU" dirty="0"/>
              <a:t>the other hand, no one can reasonably doubt the enormous value of possessing (nearly) complete knowledge of a bound-state's wave </a:t>
            </a:r>
            <a:r>
              <a:rPr lang="en-AU" dirty="0" smtClean="0"/>
              <a:t>function</a:t>
            </a:r>
            <a:endParaRPr lang="en-AU" dirty="0"/>
          </a:p>
          <a:p>
            <a:r>
              <a:rPr lang="en-AU" dirty="0" smtClean="0"/>
              <a:t>Moreover</a:t>
            </a:r>
            <a:r>
              <a:rPr lang="en-AU" dirty="0"/>
              <a:t>, </a:t>
            </a:r>
            <a:r>
              <a:rPr lang="en-GB" i="1" dirty="0"/>
              <a:t>χ</a:t>
            </a:r>
            <a:r>
              <a:rPr lang="en-GB" i="1" baseline="-25000" dirty="0"/>
              <a:t>π </a:t>
            </a:r>
            <a:r>
              <a:rPr lang="en-AU" dirty="0" smtClean="0"/>
              <a:t>can </a:t>
            </a:r>
            <a:r>
              <a:rPr lang="en-AU" dirty="0"/>
              <a:t>be projected onto the </a:t>
            </a:r>
            <a:r>
              <a:rPr lang="en-AU" dirty="0" smtClean="0"/>
              <a:t>light-front</a:t>
            </a:r>
            <a:endParaRPr lang="en-AU" sz="2000" dirty="0" smtClean="0"/>
          </a:p>
          <a:p>
            <a:pPr lvl="1"/>
            <a:r>
              <a:rPr lang="en-AU" dirty="0" smtClean="0"/>
              <a:t>Object </a:t>
            </a:r>
            <a:r>
              <a:rPr lang="en-AU" dirty="0"/>
              <a:t>thus obtained is strictly a probability amplitude and the moments of a probability measure are truly observable.  </a:t>
            </a:r>
            <a:endParaRPr lang="en-AU" dirty="0" smtClean="0"/>
          </a:p>
          <a:p>
            <a:pPr lvl="1"/>
            <a:r>
              <a:rPr lang="en-AU" dirty="0" smtClean="0"/>
              <a:t>Consequently</a:t>
            </a:r>
            <a:r>
              <a:rPr lang="en-AU" dirty="0"/>
              <a:t>, there is a mathematically strict sense in which moments of the dressed-quark mass function are observable.  </a:t>
            </a:r>
            <a:endParaRPr lang="en-AU" dirty="0" smtClean="0"/>
          </a:p>
          <a:p>
            <a:pPr lvl="1"/>
            <a:r>
              <a:rPr lang="en-AU" dirty="0" smtClean="0"/>
              <a:t>One </a:t>
            </a:r>
            <a:r>
              <a:rPr lang="en-AU" dirty="0"/>
              <a:t>should note in addition that generalised </a:t>
            </a:r>
            <a:r>
              <a:rPr lang="en-AU" dirty="0" err="1"/>
              <a:t>parton</a:t>
            </a:r>
            <a:r>
              <a:rPr lang="en-AU" dirty="0"/>
              <a:t> distributions can rigorously be defined as an overlap of light-front wave functions 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i="1" dirty="0" smtClean="0"/>
              <a:t>Observing the mass function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r>
              <a:rPr lang="en-AU" sz="2000" dirty="0" smtClean="0"/>
              <a:t>Practically</a:t>
            </a:r>
            <a:r>
              <a:rPr lang="en-AU" sz="2000" dirty="0"/>
              <a:t>, </a:t>
            </a:r>
            <a:r>
              <a:rPr lang="en-AU" sz="2000" dirty="0" smtClean="0"/>
              <a:t>the </a:t>
            </a:r>
            <a:r>
              <a:rPr lang="en-AU" sz="2000" dirty="0"/>
              <a:t>dressed-quark mass function can be </a:t>
            </a:r>
            <a:r>
              <a:rPr lang="en-AU" sz="2000" dirty="0" smtClean="0"/>
              <a:t>“measured” </a:t>
            </a:r>
            <a:r>
              <a:rPr lang="en-AU" sz="2000" dirty="0"/>
              <a:t>because </a:t>
            </a:r>
            <a:endParaRPr lang="en-AU" sz="2000" dirty="0" smtClean="0"/>
          </a:p>
          <a:p>
            <a:pPr lvl="1"/>
            <a:r>
              <a:rPr lang="en-AU" sz="1800" dirty="0" smtClean="0"/>
              <a:t>it </a:t>
            </a:r>
            <a:r>
              <a:rPr lang="en-AU" sz="1800" dirty="0"/>
              <a:t>influences and determines a vast array of experimental </a:t>
            </a:r>
            <a:r>
              <a:rPr lang="en-AU" sz="1800" dirty="0" smtClean="0"/>
              <a:t>observables, </a:t>
            </a:r>
          </a:p>
          <a:p>
            <a:pPr lvl="1"/>
            <a:r>
              <a:rPr lang="en-AU" sz="1800" dirty="0" smtClean="0"/>
              <a:t>and </a:t>
            </a:r>
            <a:r>
              <a:rPr lang="en-AU" sz="1800" dirty="0"/>
              <a:t>there is at least one tractable framework, the DSEs, through which to relate those observables to </a:t>
            </a:r>
            <a:r>
              <a:rPr lang="en-AU" sz="1800" dirty="0" smtClean="0"/>
              <a:t>QCD  </a:t>
            </a:r>
          </a:p>
          <a:p>
            <a:r>
              <a:rPr lang="en-AU" sz="2400" i="1" dirty="0" smtClean="0">
                <a:solidFill>
                  <a:srgbClr val="008000"/>
                </a:solidFill>
              </a:rPr>
              <a:t>In </a:t>
            </a:r>
            <a:r>
              <a:rPr lang="en-AU" sz="2400" i="1" dirty="0">
                <a:solidFill>
                  <a:srgbClr val="008000"/>
                </a:solidFill>
              </a:rPr>
              <a:t>this sense, </a:t>
            </a:r>
            <a:r>
              <a:rPr lang="en-AU" sz="2400" i="1" dirty="0" smtClean="0">
                <a:solidFill>
                  <a:srgbClr val="008000"/>
                </a:solidFill>
              </a:rPr>
              <a:t>M(p</a:t>
            </a:r>
            <a:r>
              <a:rPr lang="en-AU" sz="2400" i="1" baseline="30000" dirty="0" smtClean="0">
                <a:solidFill>
                  <a:srgbClr val="008000"/>
                </a:solidFill>
              </a:rPr>
              <a:t>2</a:t>
            </a:r>
            <a:r>
              <a:rPr lang="en-AU" sz="2400" i="1" dirty="0" smtClean="0">
                <a:solidFill>
                  <a:srgbClr val="008000"/>
                </a:solidFill>
              </a:rPr>
              <a:t>) </a:t>
            </a:r>
            <a:r>
              <a:rPr lang="en-AU" sz="2400" i="1" dirty="0">
                <a:solidFill>
                  <a:srgbClr val="008000"/>
                </a:solidFill>
              </a:rPr>
              <a:t>is as readily observable as, </a:t>
            </a:r>
            <a:r>
              <a:rPr lang="en-AU" sz="2400" i="1" dirty="0" smtClean="0">
                <a:solidFill>
                  <a:srgbClr val="008000"/>
                </a:solidFill>
              </a:rPr>
              <a:t>e.g. </a:t>
            </a:r>
            <a:r>
              <a:rPr lang="en-AU" sz="2400" i="1" dirty="0" err="1" smtClean="0">
                <a:solidFill>
                  <a:srgbClr val="008000"/>
                </a:solidFill>
              </a:rPr>
              <a:t>parton</a:t>
            </a:r>
            <a:r>
              <a:rPr lang="en-AU" sz="2400" i="1" dirty="0" smtClean="0">
                <a:solidFill>
                  <a:srgbClr val="008000"/>
                </a:solidFill>
              </a:rPr>
              <a:t> </a:t>
            </a:r>
            <a:r>
              <a:rPr lang="en-AU" sz="2400" i="1" dirty="0">
                <a:solidFill>
                  <a:srgbClr val="008000"/>
                </a:solidFill>
              </a:rPr>
              <a:t>distribution amplitudes and </a:t>
            </a:r>
            <a:r>
              <a:rPr lang="en-AU" sz="2400" i="1" dirty="0" smtClean="0">
                <a:solidFill>
                  <a:srgbClr val="008000"/>
                </a:solidFill>
              </a:rPr>
              <a:t>functions</a:t>
            </a:r>
            <a:endParaRPr lang="en-AU" i="1" dirty="0" smtClean="0">
              <a:solidFill>
                <a:srgbClr val="008000"/>
              </a:solidFill>
            </a:endParaRPr>
          </a:p>
          <a:p>
            <a:r>
              <a:rPr lang="en-AU" sz="2000" dirty="0" smtClean="0"/>
              <a:t>Upgraded and planned facilities will provide data on hadron</a:t>
            </a:r>
          </a:p>
          <a:p>
            <a:pPr lvl="1"/>
            <a:r>
              <a:rPr lang="en-AU" sz="1800" dirty="0" smtClean="0"/>
              <a:t>elastic and transition form factors, </a:t>
            </a:r>
            <a:endParaRPr lang="en-AU" sz="1800" dirty="0"/>
          </a:p>
          <a:p>
            <a:pPr lvl="1"/>
            <a:r>
              <a:rPr lang="en-AU" sz="1800" dirty="0" smtClean="0"/>
              <a:t>distribution functions and amplitudes, etc.,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dirty="0" smtClean="0"/>
              <a:t>      </a:t>
            </a:r>
            <a:r>
              <a:rPr lang="en-AU" sz="2000" dirty="0" smtClean="0"/>
              <a:t>all of which have-been/can-be unified via </a:t>
            </a:r>
            <a:r>
              <a:rPr lang="en-AU" sz="2000" i="1" dirty="0" smtClean="0"/>
              <a:t>M(p</a:t>
            </a:r>
            <a:r>
              <a:rPr lang="en-AU" sz="2000" i="1" baseline="30000" dirty="0" smtClean="0"/>
              <a:t>2</a:t>
            </a:r>
            <a:r>
              <a:rPr lang="en-AU" sz="2000" i="1" dirty="0" smtClean="0"/>
              <a:t>)</a:t>
            </a:r>
            <a:r>
              <a:rPr lang="en-AU" sz="2000" dirty="0" smtClean="0"/>
              <a:t> </a:t>
            </a:r>
          </a:p>
          <a:p>
            <a:r>
              <a:rPr lang="en-AU" sz="2000" dirty="0" smtClean="0"/>
              <a:t>Agreement will be a clear validation of the fundamental character of </a:t>
            </a:r>
            <a:r>
              <a:rPr lang="en-AU" sz="2000" i="1" dirty="0" smtClean="0"/>
              <a:t>M(p</a:t>
            </a:r>
            <a:r>
              <a:rPr lang="en-AU" sz="2000" i="1" baseline="30000" dirty="0" smtClean="0"/>
              <a:t>2</a:t>
            </a:r>
            <a:r>
              <a:rPr lang="en-AU" sz="2000" i="1" dirty="0" smtClean="0"/>
              <a:t>)</a:t>
            </a:r>
            <a:r>
              <a:rPr lang="en-AU" sz="2000" dirty="0" smtClean="0"/>
              <a:t> and its crucial role in determining observables</a:t>
            </a:r>
          </a:p>
          <a:p>
            <a:r>
              <a:rPr lang="en-AU" sz="2000" i="1" dirty="0" smtClean="0">
                <a:solidFill>
                  <a:srgbClr val="008000"/>
                </a:solidFill>
              </a:rPr>
              <a:t>Moreover …  </a:t>
            </a:r>
            <a:r>
              <a:rPr lang="en-AU" sz="2000" i="1" dirty="0">
                <a:solidFill>
                  <a:srgbClr val="008000"/>
                </a:solidFill>
              </a:rPr>
              <a:t>M(p</a:t>
            </a:r>
            <a:r>
              <a:rPr lang="en-AU" sz="2000" i="1" baseline="30000" dirty="0">
                <a:solidFill>
                  <a:srgbClr val="008000"/>
                </a:solidFill>
              </a:rPr>
              <a:t>2</a:t>
            </a:r>
            <a:r>
              <a:rPr lang="en-AU" sz="2000" i="1" dirty="0">
                <a:solidFill>
                  <a:srgbClr val="008000"/>
                </a:solidFill>
              </a:rPr>
              <a:t>) is an implicit measure of </a:t>
            </a:r>
            <a:r>
              <a:rPr lang="en-GB" sz="2000" i="1" dirty="0">
                <a:solidFill>
                  <a:srgbClr val="008000"/>
                </a:solidFill>
              </a:rPr>
              <a:t>α̂</a:t>
            </a:r>
            <a:r>
              <a:rPr lang="en-GB" sz="2000" i="1" baseline="-25000" dirty="0">
                <a:solidFill>
                  <a:srgbClr val="008000"/>
                </a:solidFill>
              </a:rPr>
              <a:t>PI</a:t>
            </a:r>
            <a:r>
              <a:rPr lang="en-GB" sz="2000" i="1" dirty="0">
                <a:solidFill>
                  <a:srgbClr val="008000"/>
                </a:solidFill>
              </a:rPr>
              <a:t>(</a:t>
            </a:r>
            <a:r>
              <a:rPr lang="en-GB" sz="2000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2000" i="1" dirty="0">
                <a:solidFill>
                  <a:srgbClr val="008000"/>
                </a:solidFill>
              </a:rPr>
              <a:t>), as are so many other </a:t>
            </a:r>
            <a:r>
              <a:rPr lang="en-GB" sz="2000" i="1" dirty="0" smtClean="0">
                <a:solidFill>
                  <a:srgbClr val="008000"/>
                </a:solidFill>
              </a:rPr>
              <a:t>things, so modern experiment will provide the information necessary to chart the IR behaviour of QCD’s </a:t>
            </a:r>
            <a:r>
              <a:rPr lang="en-GB" sz="2000" dirty="0" smtClean="0">
                <a:solidFill>
                  <a:srgbClr val="008000"/>
                </a:solidFill>
              </a:rPr>
              <a:t>β</a:t>
            </a:r>
            <a:r>
              <a:rPr lang="en-GB" sz="2000" i="1" dirty="0" smtClean="0">
                <a:solidFill>
                  <a:srgbClr val="008000"/>
                </a:solidFill>
              </a:rPr>
              <a:t>-function</a:t>
            </a:r>
          </a:p>
          <a:p>
            <a:pPr lvl="1"/>
            <a:r>
              <a:rPr lang="en-GB" i="1" dirty="0" smtClean="0"/>
              <a:t>Access to IR is indirect, but truncation-dependence is being brought under control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09700"/>
            <a:ext cx="5715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6126163"/>
          </a:xfrm>
        </p:spPr>
        <p:txBody>
          <a:bodyPr/>
          <a:lstStyle/>
          <a:p>
            <a:r>
              <a:rPr lang="en-GB" dirty="0" smtClean="0"/>
              <a:t>Algebraic analysis</a:t>
            </a:r>
          </a:p>
          <a:p>
            <a:pPr lvl="1"/>
            <a:r>
              <a:rPr lang="en-GB" i="1" dirty="0" err="1"/>
              <a:t>Δ</a:t>
            </a:r>
            <a:r>
              <a:rPr lang="en-GB" i="1" baseline="-25000" dirty="0" err="1"/>
              <a:t>f</a:t>
            </a:r>
            <a:r>
              <a:rPr lang="en-GB" i="1" dirty="0"/>
              <a:t>(k</a:t>
            </a:r>
            <a:r>
              <a:rPr lang="en-GB" i="1" baseline="30000" dirty="0"/>
              <a:t>2</a:t>
            </a:r>
            <a:r>
              <a:rPr lang="en-GB" i="1" dirty="0"/>
              <a:t>)</a:t>
            </a:r>
            <a:r>
              <a:rPr lang="en-GB" dirty="0"/>
              <a:t>=</a:t>
            </a:r>
            <a:r>
              <a:rPr lang="en-GB" i="1" dirty="0"/>
              <a:t>1/[k</a:t>
            </a:r>
            <a:r>
              <a:rPr lang="en-GB" i="1" baseline="30000" dirty="0"/>
              <a:t>2</a:t>
            </a:r>
            <a:r>
              <a:rPr lang="en-GB" i="1" dirty="0"/>
              <a:t>+M</a:t>
            </a:r>
            <a:r>
              <a:rPr lang="en-GB" i="1" baseline="-25000" dirty="0"/>
              <a:t>f</a:t>
            </a:r>
            <a:r>
              <a:rPr lang="en-GB" i="1" baseline="30000" dirty="0"/>
              <a:t>2</a:t>
            </a:r>
            <a:r>
              <a:rPr lang="en-GB" i="1" dirty="0" smtClean="0"/>
              <a:t>]</a:t>
            </a:r>
            <a:endParaRPr lang="en-GB" dirty="0" smtClean="0"/>
          </a:p>
          <a:p>
            <a:pPr lvl="1"/>
            <a:r>
              <a:rPr lang="en-GB" i="1" dirty="0" smtClean="0"/>
              <a:t>M</a:t>
            </a:r>
            <a:r>
              <a:rPr lang="en-GB" i="1" baseline="-25000" dirty="0" smtClean="0"/>
              <a:t>R</a:t>
            </a:r>
            <a:r>
              <a:rPr lang="en-GB" i="1" dirty="0" smtClean="0"/>
              <a:t>=M</a:t>
            </a:r>
            <a:r>
              <a:rPr lang="en-GB" i="1" baseline="-25000" dirty="0" smtClean="0"/>
              <a:t>us</a:t>
            </a:r>
            <a:r>
              <a:rPr lang="en-GB" i="1" baseline="30000" dirty="0" smtClean="0"/>
              <a:t>2</a:t>
            </a:r>
            <a:r>
              <a:rPr lang="en-GB" i="1" dirty="0" smtClean="0"/>
              <a:t>/[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u</a:t>
            </a:r>
            <a:r>
              <a:rPr lang="en-GB" i="1" dirty="0" err="1" smtClean="0"/>
              <a:t>+M</a:t>
            </a:r>
            <a:r>
              <a:rPr lang="en-GB" i="1" baseline="-25000" dirty="0" err="1" smtClean="0"/>
              <a:t>s</a:t>
            </a:r>
            <a:r>
              <a:rPr lang="en-GB" i="1" dirty="0" smtClean="0"/>
              <a:t>]</a:t>
            </a:r>
          </a:p>
          <a:p>
            <a:pPr lvl="1"/>
            <a:r>
              <a:rPr lang="en-GB" i="1" dirty="0" smtClean="0"/>
              <a:t>M</a:t>
            </a:r>
            <a:r>
              <a:rPr lang="en-GB" i="1" baseline="-25000" dirty="0" smtClean="0"/>
              <a:t>us</a:t>
            </a:r>
            <a:r>
              <a:rPr lang="en-GB" i="1" baseline="30000" dirty="0" smtClean="0"/>
              <a:t>2</a:t>
            </a:r>
            <a:r>
              <a:rPr lang="en-GB" i="1" dirty="0" smtClean="0"/>
              <a:t> = M</a:t>
            </a:r>
            <a:r>
              <a:rPr lang="en-GB" i="1" baseline="-25000" dirty="0" smtClean="0"/>
              <a:t>u</a:t>
            </a:r>
            <a:r>
              <a:rPr lang="en-GB" i="1" dirty="0" smtClean="0"/>
              <a:t> M</a:t>
            </a:r>
            <a:r>
              <a:rPr lang="en-GB" i="1" baseline="-25000" dirty="0" smtClean="0"/>
              <a:t>s</a:t>
            </a:r>
            <a:endParaRPr lang="en-GB" dirty="0"/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, 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dressed-quark mass-scales: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=0.4GeV and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=1.2M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from most sophisticated DSE analyses</a:t>
            </a:r>
          </a:p>
          <a:p>
            <a:pPr lvl="1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β = 1 is kaon asymmetry parameter, fixed to reproduce best DSE result for first moment of kaon PDA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π,K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widths of meson Bethe-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Salpeter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amplitudes: chosen to ensure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GB" i="1" baseline="-25000" dirty="0">
                <a:solidFill>
                  <a:schemeClr val="accent1">
                    <a:lumMod val="50000"/>
                  </a:schemeClr>
                </a:solidFill>
              </a:rPr>
              <a:t>π,K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reproduce empirical values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i="1" baseline="-250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57600" y="4800599"/>
            <a:ext cx="5337175" cy="14890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Could use sophisticated DSE input, like Tandy 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et al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.</a:t>
            </a:r>
            <a:r>
              <a:rPr lang="en-GB" i="1" dirty="0" smtClean="0">
                <a:solidFill>
                  <a:srgbClr val="008000"/>
                </a:solidFill>
              </a:rPr>
              <a:t> </a:t>
            </a:r>
            <a:r>
              <a:rPr lang="en-GB" i="1" dirty="0">
                <a:solidFill>
                  <a:srgbClr val="008000"/>
                </a:solidFill>
                <a:hlinkClick r:id="rId3"/>
              </a:rPr>
              <a:t>arXiv:1102.2448 [</a:t>
            </a:r>
            <a:r>
              <a:rPr lang="en-GB" i="1" dirty="0" err="1">
                <a:solidFill>
                  <a:srgbClr val="008000"/>
                </a:solidFill>
                <a:hlinkClick r:id="rId3"/>
              </a:rPr>
              <a:t>nucl-th</a:t>
            </a:r>
            <a:r>
              <a:rPr lang="en-GB" i="1" dirty="0">
                <a:solidFill>
                  <a:srgbClr val="008000"/>
                </a:solidFill>
                <a:hlinkClick r:id="rId3"/>
              </a:rPr>
              <a:t>]</a:t>
            </a:r>
            <a:r>
              <a:rPr lang="en-GB" i="1" dirty="0">
                <a:solidFill>
                  <a:srgbClr val="008000"/>
                </a:solidFill>
              </a:rPr>
              <a:t>;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but, as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 demonstrated in </a:t>
            </a:r>
            <a:r>
              <a:rPr lang="en-AU" i="1" dirty="0">
                <a:solidFill>
                  <a:srgbClr val="008000"/>
                </a:solidFill>
                <a:hlinkClick r:id="rId4"/>
              </a:rPr>
              <a:t>arXiv:1602.01502 [</a:t>
            </a:r>
            <a:r>
              <a:rPr lang="en-AU" i="1" dirty="0" err="1">
                <a:solidFill>
                  <a:srgbClr val="008000"/>
                </a:solidFill>
                <a:hlinkClick r:id="rId4"/>
              </a:rPr>
              <a:t>nucl-th</a:t>
            </a:r>
            <a:r>
              <a:rPr lang="en-AU" i="1" dirty="0" smtClean="0">
                <a:solidFill>
                  <a:srgbClr val="008000"/>
                </a:solidFill>
                <a:hlinkClick r:id="rId4"/>
              </a:rPr>
              <a:t>]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, nothing material is gained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Predictions of algebraic framework are indistinguishable and provide additiona</a:t>
            </a:r>
            <a:r>
              <a:rPr lang="en-GB" i="1" dirty="0" smtClean="0">
                <a:solidFill>
                  <a:srgbClr val="008000"/>
                </a:solidFill>
              </a:rPr>
              <a:t>l, novel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 insights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24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Whence Mass?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537575" cy="49831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err="1" smtClean="0"/>
              <a:t>Poincaré</a:t>
            </a:r>
            <a:r>
              <a:rPr lang="en-GB" dirty="0" smtClean="0"/>
              <a:t> </a:t>
            </a:r>
            <a:r>
              <a:rPr lang="en-GB" dirty="0"/>
              <a:t>invariance </a:t>
            </a:r>
            <a:r>
              <a:rPr lang="en-GB" dirty="0" smtClean="0"/>
              <a:t>entails that the Energy-Momentum Tensor is divergence-free, </a:t>
            </a:r>
            <a:r>
              <a:rPr lang="en-GB" i="1" dirty="0" smtClean="0"/>
              <a:t>i.e</a:t>
            </a:r>
            <a:r>
              <a:rPr lang="en-GB" dirty="0" smtClean="0"/>
              <a:t>. it defines a conserved current:</a:t>
            </a:r>
          </a:p>
          <a:p>
            <a:pPr marL="0" indent="0">
              <a:spcAft>
                <a:spcPts val="600"/>
              </a:spcAft>
              <a:buNone/>
            </a:pPr>
            <a:endParaRPr lang="en-GB" dirty="0" smtClean="0"/>
          </a:p>
          <a:p>
            <a:r>
              <a:rPr lang="en-AU" dirty="0" err="1" smtClean="0"/>
              <a:t>Noether</a:t>
            </a:r>
            <a:r>
              <a:rPr lang="en-AU" dirty="0" smtClean="0"/>
              <a:t> </a:t>
            </a:r>
            <a:r>
              <a:rPr lang="en-AU" dirty="0"/>
              <a:t>current associated with a global scale transformation: </a:t>
            </a:r>
            <a:endParaRPr lang="en-AU" dirty="0" smtClean="0"/>
          </a:p>
          <a:p>
            <a:pPr marL="400050" lvl="1" indent="0">
              <a:spcBef>
                <a:spcPts val="0"/>
              </a:spcBef>
              <a:buNone/>
            </a:pPr>
            <a:r>
              <a:rPr lang="en-AU" i="1" dirty="0" smtClean="0"/>
              <a:t>	</a:t>
            </a:r>
            <a:r>
              <a:rPr lang="en-AU" sz="2400" i="1" dirty="0" smtClean="0"/>
              <a:t>x</a:t>
            </a:r>
            <a:r>
              <a:rPr lang="en-GB" sz="2400" i="1" dirty="0" smtClean="0"/>
              <a:t> </a:t>
            </a:r>
            <a:r>
              <a:rPr lang="en-GB" sz="2400" i="1" dirty="0"/>
              <a:t>→ </a:t>
            </a:r>
            <a:r>
              <a:rPr lang="en-GB" sz="2400" i="1" dirty="0" smtClean="0"/>
              <a:t>e</a:t>
            </a:r>
            <a:r>
              <a:rPr lang="en-GB" sz="2400" i="1" baseline="30000" dirty="0" smtClean="0"/>
              <a:t>-σ</a:t>
            </a:r>
            <a:r>
              <a:rPr lang="en-AU" sz="2400" i="1" dirty="0" smtClean="0"/>
              <a:t> </a:t>
            </a:r>
            <a:r>
              <a:rPr lang="en-AU" sz="2400" i="1" dirty="0"/>
              <a:t>x</a:t>
            </a:r>
            <a:endParaRPr lang="en-GB" sz="2400" i="1" baseline="300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AU" sz="2200" dirty="0" smtClean="0"/>
              <a:t>is </a:t>
            </a:r>
            <a:r>
              <a:rPr lang="en-AU" sz="2200" dirty="0"/>
              <a:t>the </a:t>
            </a:r>
            <a:r>
              <a:rPr lang="en-AU" sz="2200" dirty="0" smtClean="0"/>
              <a:t>dilation current: </a:t>
            </a:r>
            <a:r>
              <a:rPr lang="en-GB" sz="2400" i="1" dirty="0" err="1"/>
              <a:t>D</a:t>
            </a:r>
            <a:r>
              <a:rPr lang="en-GB" sz="2400" i="1" baseline="-25000" dirty="0" err="1"/>
              <a:t>μν</a:t>
            </a:r>
            <a:r>
              <a:rPr lang="en-GB" sz="2400" dirty="0"/>
              <a:t>=</a:t>
            </a:r>
            <a:r>
              <a:rPr lang="en-GB" sz="2400" i="1" dirty="0" err="1"/>
              <a:t>T</a:t>
            </a:r>
            <a:r>
              <a:rPr lang="en-GB" sz="2400" i="1" baseline="-25000" dirty="0" err="1"/>
              <a:t>μν</a:t>
            </a:r>
            <a:r>
              <a:rPr lang="en-GB" sz="2400" i="1" dirty="0"/>
              <a:t> </a:t>
            </a:r>
            <a:r>
              <a:rPr lang="en-GB" sz="2400" i="1" dirty="0" err="1" smtClean="0"/>
              <a:t>x</a:t>
            </a:r>
            <a:r>
              <a:rPr lang="en-GB" sz="2400" i="1" baseline="-25000" dirty="0" err="1" smtClean="0"/>
              <a:t>ν</a:t>
            </a:r>
            <a:r>
              <a:rPr lang="en-GB" sz="2400" dirty="0" smtClean="0"/>
              <a:t> </a:t>
            </a:r>
            <a:endParaRPr lang="en-GB" sz="2200" dirty="0" smtClean="0"/>
          </a:p>
          <a:p>
            <a:pPr>
              <a:spcAft>
                <a:spcPts val="600"/>
              </a:spcAft>
            </a:pPr>
            <a:r>
              <a:rPr lang="en-AU" dirty="0" smtClean="0"/>
              <a:t>In a scale invariant theory, the dilation current is conserved</a:t>
            </a: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/>
              <a:t>Consequently, in a </a:t>
            </a:r>
            <a:r>
              <a:rPr lang="en-AU" dirty="0">
                <a:solidFill>
                  <a:srgbClr val="C00000"/>
                </a:solidFill>
              </a:rPr>
              <a:t>scale invariant theory</a:t>
            </a:r>
            <a:r>
              <a:rPr lang="en-AU" dirty="0"/>
              <a:t> </a:t>
            </a:r>
            <a:endParaRPr lang="en-A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dirty="0"/>
              <a:t>	</a:t>
            </a:r>
            <a:r>
              <a:rPr lang="en-AU" dirty="0" smtClean="0"/>
              <a:t>the </a:t>
            </a:r>
            <a:r>
              <a:rPr lang="en-AU" i="1" dirty="0">
                <a:solidFill>
                  <a:srgbClr val="BF0703"/>
                </a:solidFill>
              </a:rPr>
              <a:t>energy-momentum tensor </a:t>
            </a:r>
            <a:r>
              <a:rPr lang="en-AU" i="1" dirty="0" smtClean="0">
                <a:solidFill>
                  <a:srgbClr val="BF0703"/>
                </a:solidFill>
              </a:rPr>
              <a:t>must be traceless: </a:t>
            </a:r>
            <a:r>
              <a:rPr lang="en-GB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2800" i="1" baseline="-25000" dirty="0" err="1">
                <a:solidFill>
                  <a:srgbClr val="C00000"/>
                </a:solidFill>
              </a:rPr>
              <a:t>μμ</a:t>
            </a:r>
            <a:r>
              <a:rPr lang="en-GB" sz="2800" dirty="0">
                <a:solidFill>
                  <a:srgbClr val="C00000"/>
                </a:solidFill>
              </a:rPr>
              <a:t> ≡ </a:t>
            </a:r>
            <a:r>
              <a:rPr lang="en-GB" sz="2800" dirty="0" smtClean="0">
                <a:solidFill>
                  <a:srgbClr val="C00000"/>
                </a:solidFill>
              </a:rPr>
              <a:t>0</a:t>
            </a:r>
            <a:r>
              <a:rPr lang="en-AU" dirty="0" smtClean="0"/>
              <a:t> </a:t>
            </a:r>
            <a:endParaRPr lang="en-AU" sz="22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89700"/>
            <a:ext cx="2286000" cy="3683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95982"/>
            <a:ext cx="1905000" cy="442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46" y="4038600"/>
            <a:ext cx="5081954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324599" y="1843582"/>
            <a:ext cx="2670175" cy="5948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i="1" baseline="-25000" dirty="0" err="1" smtClean="0">
                <a:solidFill>
                  <a:schemeClr val="tx2">
                    <a:lumMod val="75000"/>
                  </a:schemeClr>
                </a:solidFill>
              </a:rPr>
              <a:t>μν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can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always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be made symmetric</a:t>
            </a:r>
          </a:p>
        </p:txBody>
      </p:sp>
    </p:spTree>
    <p:extLst>
      <p:ext uri="{BB962C8B-B14F-4D97-AF65-F5344CB8AC3E}">
        <p14:creationId xmlns:p14="http://schemas.microsoft.com/office/powerpoint/2010/main" val="2477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Trace Anomaly</a:t>
            </a:r>
            <a:endParaRPr lang="en-GB" sz="40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8062"/>
            <a:ext cx="8537575" cy="5392738"/>
          </a:xfrm>
        </p:spPr>
        <p:txBody>
          <a:bodyPr/>
          <a:lstStyle/>
          <a:p>
            <a:r>
              <a:rPr lang="en-GB" dirty="0" smtClean="0"/>
              <a:t>Classical chromodynamics is meaningless </a:t>
            </a:r>
            <a:r>
              <a:rPr lang="en-GB" dirty="0"/>
              <a:t>… </a:t>
            </a:r>
            <a:r>
              <a:rPr lang="en-GB" dirty="0" smtClean="0"/>
              <a:t>must be quantised</a:t>
            </a:r>
          </a:p>
          <a:p>
            <a:r>
              <a:rPr lang="en-GB" dirty="0" smtClean="0"/>
              <a:t>Regularisation and renormalisation of (ultraviolet) divergences introduces a mass-scale </a:t>
            </a:r>
          </a:p>
          <a:p>
            <a:pPr marL="400050" lvl="1" indent="0">
              <a:buNone/>
            </a:pPr>
            <a:r>
              <a:rPr lang="en-GB" sz="2200" dirty="0" smtClean="0"/>
              <a:t>… </a:t>
            </a:r>
            <a:r>
              <a:rPr lang="en-GB" sz="2200" i="1" dirty="0" smtClean="0"/>
              <a:t>dimensional transmutation</a:t>
            </a:r>
            <a:r>
              <a:rPr lang="en-GB" sz="2200" dirty="0" smtClean="0"/>
              <a:t>: mass-dimensionless quantities become dependent on a mass-scale, </a:t>
            </a:r>
            <a:r>
              <a:rPr lang="en-GB" sz="2200" dirty="0"/>
              <a:t>ζ</a:t>
            </a:r>
            <a:endParaRPr lang="en-GB" sz="2200" dirty="0" smtClean="0"/>
          </a:p>
          <a:p>
            <a:r>
              <a:rPr lang="en-GB" i="1" dirty="0" smtClean="0"/>
              <a:t>α</a:t>
            </a:r>
            <a:r>
              <a:rPr lang="en-GB" dirty="0" smtClean="0"/>
              <a:t> → </a:t>
            </a:r>
            <a:r>
              <a:rPr lang="en-GB" i="1" dirty="0" smtClean="0"/>
              <a:t>α(ζ)</a:t>
            </a:r>
            <a:r>
              <a:rPr lang="en-GB" dirty="0"/>
              <a:t> in QCD’s </a:t>
            </a:r>
            <a:r>
              <a:rPr lang="en-GB" dirty="0" smtClean="0"/>
              <a:t>(massless) </a:t>
            </a:r>
            <a:r>
              <a:rPr lang="en-GB" dirty="0" err="1" smtClean="0"/>
              <a:t>Lagrangian</a:t>
            </a:r>
            <a:r>
              <a:rPr lang="en-GB" dirty="0" smtClean="0"/>
              <a:t> </a:t>
            </a:r>
            <a:r>
              <a:rPr lang="en-GB" dirty="0"/>
              <a:t>density, </a:t>
            </a:r>
            <a:r>
              <a:rPr lang="en-GB" dirty="0" smtClean="0">
                <a:latin typeface="AR BERKLEY" panose="02000000000000000000" pitchFamily="2" charset="0"/>
              </a:rPr>
              <a:t>L(m=0)</a:t>
            </a:r>
          </a:p>
          <a:p>
            <a:pPr marL="400050" lvl="1" indent="0">
              <a:buNone/>
            </a:pPr>
            <a:r>
              <a:rPr lang="en-GB" sz="2200" dirty="0"/>
              <a:t>U</a:t>
            </a:r>
            <a:r>
              <a:rPr lang="en-GB" sz="2200" dirty="0" smtClean="0"/>
              <a:t>nder </a:t>
            </a:r>
            <a:r>
              <a:rPr lang="en-GB" sz="2200" dirty="0"/>
              <a:t>a scale </a:t>
            </a:r>
            <a:r>
              <a:rPr lang="en-GB" sz="2200" dirty="0" smtClean="0"/>
              <a:t>transformation  </a:t>
            </a:r>
            <a:r>
              <a:rPr lang="en-GB" sz="2200" i="1" dirty="0" smtClean="0"/>
              <a:t>ζ </a:t>
            </a:r>
            <a:r>
              <a:rPr lang="en-GB" sz="2200" dirty="0" smtClean="0"/>
              <a:t>→ </a:t>
            </a:r>
            <a:r>
              <a:rPr lang="en-GB" sz="2200" i="1" dirty="0" smtClean="0"/>
              <a:t>e</a:t>
            </a:r>
            <a:r>
              <a:rPr lang="el-GR" sz="2200" i="1" baseline="30000" dirty="0" smtClean="0"/>
              <a:t>σ</a:t>
            </a:r>
            <a:r>
              <a:rPr lang="en-GB" sz="2200" i="1" baseline="30000" dirty="0" smtClean="0"/>
              <a:t> </a:t>
            </a:r>
            <a:r>
              <a:rPr lang="en-GB" sz="2200" i="1" dirty="0" smtClean="0"/>
              <a:t>ζ, </a:t>
            </a:r>
            <a:r>
              <a:rPr lang="en-GB" sz="2200" dirty="0" smtClean="0"/>
              <a:t>then</a:t>
            </a:r>
            <a:r>
              <a:rPr lang="en-GB" sz="2200" i="1" dirty="0" smtClean="0"/>
              <a:t> α</a:t>
            </a:r>
            <a:r>
              <a:rPr lang="en-GB" sz="2200" dirty="0" smtClean="0"/>
              <a:t> →</a:t>
            </a:r>
            <a:r>
              <a:rPr lang="en-GB" sz="2200" i="1" dirty="0" smtClean="0"/>
              <a:t> σ </a:t>
            </a:r>
            <a:r>
              <a:rPr lang="en-GB" sz="2200" dirty="0" smtClean="0"/>
              <a:t>αβ</a:t>
            </a:r>
            <a:r>
              <a:rPr lang="en-GB" sz="2200" i="1" dirty="0" smtClean="0"/>
              <a:t>(α)</a:t>
            </a:r>
          </a:p>
          <a:p>
            <a:pPr marL="400050" lvl="1" indent="0">
              <a:buNone/>
            </a:pPr>
            <a:r>
              <a:rPr lang="en-GB" sz="2400" dirty="0" smtClean="0">
                <a:latin typeface="AR BERKLEY" panose="02000000000000000000" pitchFamily="2" charset="0"/>
              </a:rPr>
              <a:t>	L</a:t>
            </a:r>
            <a:r>
              <a:rPr lang="en-GB" sz="2200" dirty="0" smtClean="0"/>
              <a:t>→ </a:t>
            </a:r>
            <a:r>
              <a:rPr lang="en-GB" sz="2200" i="1" dirty="0" smtClean="0"/>
              <a:t>σ </a:t>
            </a:r>
            <a:r>
              <a:rPr lang="el-GR" sz="2400" i="1" dirty="0" smtClean="0"/>
              <a:t>α</a:t>
            </a:r>
            <a:r>
              <a:rPr lang="en-GB" sz="2400" dirty="0" smtClean="0"/>
              <a:t>β</a:t>
            </a:r>
            <a:r>
              <a:rPr lang="en-GB" sz="2400" i="1" dirty="0" smtClean="0"/>
              <a:t>(α)</a:t>
            </a:r>
            <a:r>
              <a:rPr lang="en-GB" sz="2400" dirty="0" smtClean="0"/>
              <a:t> </a:t>
            </a:r>
            <a:r>
              <a:rPr lang="en-GB" sz="2400" i="1" dirty="0" err="1" smtClean="0"/>
              <a:t>d</a:t>
            </a:r>
            <a:r>
              <a:rPr lang="en-GB" sz="2400" dirty="0" err="1" smtClean="0">
                <a:latin typeface="AR BERKLEY" panose="02000000000000000000" pitchFamily="2" charset="0"/>
              </a:rPr>
              <a:t>L</a:t>
            </a:r>
            <a:r>
              <a:rPr lang="en-GB" sz="2400" i="1" dirty="0" smtClean="0"/>
              <a:t>/dα</a:t>
            </a:r>
            <a:r>
              <a:rPr lang="en-GB" sz="2400" dirty="0" smtClean="0"/>
              <a:t> 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 smtClean="0"/>
              <a:t>⇒ ∂</a:t>
            </a:r>
            <a:r>
              <a:rPr lang="en-GB" sz="2400" baseline="-25000" dirty="0" err="1" smtClean="0"/>
              <a:t>μ</a:t>
            </a:r>
            <a:r>
              <a:rPr lang="en-GB" sz="2400" dirty="0" err="1" smtClean="0">
                <a:latin typeface="AR BERKLEY" panose="02000000000000000000" pitchFamily="2" charset="0"/>
              </a:rPr>
              <a:t>D</a:t>
            </a:r>
            <a:r>
              <a:rPr lang="en-GB" sz="2400" baseline="-25000" dirty="0" err="1" smtClean="0"/>
              <a:t>μ</a:t>
            </a:r>
            <a:r>
              <a:rPr lang="en-GB" sz="2400" dirty="0"/>
              <a:t> = </a:t>
            </a:r>
            <a:r>
              <a:rPr lang="en-GB" sz="2400" i="1" dirty="0" err="1" smtClean="0"/>
              <a:t>δ</a:t>
            </a:r>
            <a:r>
              <a:rPr lang="en-GB" sz="2400" dirty="0" err="1" smtClean="0">
                <a:latin typeface="AR BERKLEY" panose="02000000000000000000" pitchFamily="2" charset="0"/>
              </a:rPr>
              <a:t>L</a:t>
            </a:r>
            <a:r>
              <a:rPr lang="en-GB" sz="2400" dirty="0" smtClean="0"/>
              <a:t>/</a:t>
            </a:r>
            <a:r>
              <a:rPr lang="en-GB" sz="2400" i="1" dirty="0" err="1" smtClean="0"/>
              <a:t>δσ</a:t>
            </a:r>
            <a:r>
              <a:rPr lang="en-GB" sz="2400" dirty="0" smtClean="0"/>
              <a:t> = </a:t>
            </a:r>
            <a:r>
              <a:rPr lang="en-GB" sz="2400" i="1" dirty="0" smtClean="0"/>
              <a:t>α</a:t>
            </a:r>
            <a:r>
              <a:rPr lang="en-GB" sz="2400" dirty="0" smtClean="0"/>
              <a:t>β</a:t>
            </a:r>
            <a:r>
              <a:rPr lang="en-GB" sz="2400" i="1" dirty="0" smtClean="0"/>
              <a:t>(α)</a:t>
            </a:r>
            <a:r>
              <a:rPr lang="en-GB" sz="2400" dirty="0" smtClean="0"/>
              <a:t> </a:t>
            </a:r>
            <a:r>
              <a:rPr lang="en-GB" sz="2400" i="1" dirty="0" err="1"/>
              <a:t>d</a:t>
            </a:r>
            <a:r>
              <a:rPr lang="en-GB" sz="2400" dirty="0" err="1">
                <a:latin typeface="AR BERKLEY" panose="02000000000000000000" pitchFamily="2" charset="0"/>
              </a:rPr>
              <a:t>L</a:t>
            </a:r>
            <a:r>
              <a:rPr lang="en-GB" sz="2400" dirty="0"/>
              <a:t>/</a:t>
            </a:r>
            <a:r>
              <a:rPr lang="en-GB" sz="2400" i="1" dirty="0"/>
              <a:t>dα</a:t>
            </a:r>
            <a:r>
              <a:rPr lang="en-GB" sz="2400" dirty="0"/>
              <a:t> </a:t>
            </a:r>
            <a:r>
              <a:rPr lang="en-GB" sz="2400" dirty="0" smtClean="0"/>
              <a:t>= β</a:t>
            </a:r>
            <a:r>
              <a:rPr lang="en-GB" sz="2400" i="1" dirty="0" smtClean="0"/>
              <a:t>(α)</a:t>
            </a:r>
            <a:r>
              <a:rPr lang="en-GB" sz="2400" dirty="0" smtClean="0"/>
              <a:t> </a:t>
            </a:r>
            <a:r>
              <a:rPr lang="en-GB" sz="2400" i="1" dirty="0" smtClean="0"/>
              <a:t>¼G</a:t>
            </a:r>
            <a:r>
              <a:rPr lang="en-GB" sz="2400" i="1" baseline="-25000" dirty="0" smtClean="0"/>
              <a:t>μν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</a:t>
            </a:r>
            <a:r>
              <a:rPr lang="en-GB" sz="2400" i="1" baseline="-25000" dirty="0" err="1" smtClean="0"/>
              <a:t>μν</a:t>
            </a:r>
            <a:r>
              <a:rPr lang="en-GB" sz="2400" i="1" dirty="0" smtClean="0"/>
              <a:t> = </a:t>
            </a:r>
            <a:r>
              <a:rPr lang="en-GB" sz="2400" i="1" dirty="0" err="1" smtClean="0"/>
              <a:t>T</a:t>
            </a:r>
            <a:r>
              <a:rPr lang="en-GB" sz="2400" i="1" baseline="-25000" dirty="0" err="1" smtClean="0"/>
              <a:t>ρρ</a:t>
            </a:r>
            <a:r>
              <a:rPr lang="en-GB" sz="2400" dirty="0" smtClean="0"/>
              <a:t> =: </a:t>
            </a:r>
            <a:r>
              <a:rPr lang="en-GB" sz="2400" i="1" dirty="0" smtClean="0"/>
              <a:t>Θ</a:t>
            </a:r>
            <a:r>
              <a:rPr lang="en-GB" sz="2400" i="1" baseline="-25000" dirty="0" smtClean="0"/>
              <a:t>0</a:t>
            </a:r>
            <a:endParaRPr lang="en-GB" sz="2200" i="1" baseline="-25000" dirty="0"/>
          </a:p>
          <a:p>
            <a:pPr>
              <a:spcBef>
                <a:spcPts val="1200"/>
              </a:spcBef>
            </a:pPr>
            <a:r>
              <a:rPr lang="en-GB" dirty="0" smtClean="0"/>
              <a:t>Straightforward, </a:t>
            </a:r>
            <a:r>
              <a:rPr lang="en-GB" dirty="0" err="1" smtClean="0"/>
              <a:t>nonperturbative</a:t>
            </a:r>
            <a:r>
              <a:rPr lang="en-GB" dirty="0" smtClean="0"/>
              <a:t> derivation, without need for diagrammatic analysis …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 smtClean="0">
                <a:solidFill>
                  <a:srgbClr val="FF0000"/>
                </a:solidFill>
              </a:rPr>
              <a:t>quantisation of </a:t>
            </a:r>
            <a:r>
              <a:rPr lang="en-GB" sz="2400" i="1" dirty="0" err="1" smtClean="0">
                <a:solidFill>
                  <a:srgbClr val="FF0000"/>
                </a:solidFill>
              </a:rPr>
              <a:t>renormalisable</a:t>
            </a:r>
            <a:r>
              <a:rPr lang="en-GB" sz="2400" i="1" dirty="0" smtClean="0">
                <a:solidFill>
                  <a:srgbClr val="FF0000"/>
                </a:solidFill>
              </a:rPr>
              <a:t> four-dimensional theory forces nonzero value for trace of energy-momentum tensor</a:t>
            </a:r>
            <a:endParaRPr lang="en-GB" sz="20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77000"/>
            <a:ext cx="2286000" cy="381000"/>
          </a:xfrm>
        </p:spPr>
        <p:txBody>
          <a:bodyPr/>
          <a:lstStyle/>
          <a:p>
            <a:r>
              <a:rPr lang="en-US" smtClean="0"/>
              <a:t>1-2 June 2017, Argonne:               π &amp; K Structure at an EIC     (70p)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Revealing the Dynamics of Mass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918075" y="4038600"/>
            <a:ext cx="3082925" cy="609600"/>
          </a:xfrm>
          <a:prstGeom prst="rect">
            <a:avLst/>
          </a:prstGeom>
          <a:noFill/>
          <a:ln w="28575" cap="flat" cmpd="sng" algn="ctr">
            <a:solidFill>
              <a:srgbClr val="BF07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001000" y="3657600"/>
            <a:ext cx="1143000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Trace anomaly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858000" y="3124200"/>
            <a:ext cx="914400" cy="304800"/>
          </a:xfrm>
          <a:prstGeom prst="straightConnector1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247311" y="283690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0000FF"/>
                </a:solidFill>
              </a:rPr>
              <a:t>QCD </a:t>
            </a:r>
            <a:r>
              <a:rPr lang="en-GB" dirty="0">
                <a:solidFill>
                  <a:srgbClr val="0000FF"/>
                </a:solidFill>
              </a:rPr>
              <a:t>β</a:t>
            </a:r>
            <a:r>
              <a:rPr lang="en-GB" i="1" dirty="0">
                <a:solidFill>
                  <a:srgbClr val="0000FF"/>
                </a:solidFill>
              </a:rPr>
              <a:t> </a:t>
            </a:r>
            <a:r>
              <a:rPr lang="en-GB" i="1" dirty="0" smtClean="0">
                <a:solidFill>
                  <a:srgbClr val="0000FF"/>
                </a:solidFill>
              </a:rPr>
              <a:t>function</a:t>
            </a:r>
            <a:endParaRPr lang="en-GB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4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57561</TotalTime>
  <Words>7206</Words>
  <Application>Microsoft Office PowerPoint</Application>
  <PresentationFormat>On-screen Show (4:3)</PresentationFormat>
  <Paragraphs>951</Paragraphs>
  <Slides>75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AR BERKLEY</vt:lpstr>
      <vt:lpstr>Arial</vt:lpstr>
      <vt:lpstr>Calibri</vt:lpstr>
      <vt:lpstr>Symbol</vt:lpstr>
      <vt:lpstr>Times New Roman</vt:lpstr>
      <vt:lpstr>Trebuchet MS</vt:lpstr>
      <vt:lpstr>Wingdings</vt:lpstr>
      <vt:lpstr>blue_2007</vt:lpstr>
      <vt:lpstr>Equation</vt:lpstr>
      <vt:lpstr> </vt:lpstr>
      <vt:lpstr>Collaborators: 2014-Present</vt:lpstr>
      <vt:lpstr>Emergent Phenomena in the Standard Model</vt:lpstr>
      <vt:lpstr>Overture</vt:lpstr>
      <vt:lpstr>What &amp; where is mass?</vt:lpstr>
      <vt:lpstr>Strong Interactions in the  Standard Model of Particle Physics</vt:lpstr>
      <vt:lpstr>Whence Mass?</vt:lpstr>
      <vt:lpstr>Whence Mass?</vt:lpstr>
      <vt:lpstr>Trace Anomaly</vt:lpstr>
      <vt:lpstr>Whence?</vt:lpstr>
      <vt:lpstr>Where is the mass?</vt:lpstr>
      <vt:lpstr>Trace Anomaly</vt:lpstr>
      <vt:lpstr>On the other hand …</vt:lpstr>
      <vt:lpstr>Trace Anomaly</vt:lpstr>
      <vt:lpstr>Whence “1” and yet “0” ?</vt:lpstr>
      <vt:lpstr>Whence?</vt:lpstr>
      <vt:lpstr>A New Era for  hadro-particle physics</vt:lpstr>
      <vt:lpstr>Overarching Science Challenges  for the coming decade</vt:lpstr>
      <vt:lpstr>Gluon Gap Equation</vt:lpstr>
      <vt:lpstr>In QCD: Gluons become massive!</vt:lpstr>
      <vt:lpstr>Massive Gauge Bosons!</vt:lpstr>
      <vt:lpstr>Confined particle</vt:lpstr>
      <vt:lpstr>Confinement is dynamical</vt:lpstr>
      <vt:lpstr>Quark Fragmentation</vt:lpstr>
      <vt:lpstr>Quark Fragmentation</vt:lpstr>
      <vt:lpstr>QCD’s Running Coupling</vt:lpstr>
      <vt:lpstr>QED Running Coupling</vt:lpstr>
      <vt:lpstr>Process-independent  effective-charge in QCD</vt:lpstr>
      <vt:lpstr>QCD Effective Charge</vt:lpstr>
      <vt:lpstr>QCD Effective Charge</vt:lpstr>
      <vt:lpstr>QCD – a paradigm for  extending the Standard Model?</vt:lpstr>
      <vt:lpstr>QCD – a paradigm for  extending the Standard Model?</vt:lpstr>
      <vt:lpstr>Quark Gap Equation</vt:lpstr>
      <vt:lpstr>DCSB</vt:lpstr>
      <vt:lpstr>Enigma of Mass</vt:lpstr>
      <vt:lpstr>Pion’s Goldberger -Treiman relation</vt:lpstr>
      <vt:lpstr>The most fundamental expression of Goldstone’s Theorem and DCSB</vt:lpstr>
      <vt:lpstr>Pion exists if, and only if, mass is dynamically generated</vt:lpstr>
      <vt:lpstr>Enigma of mass</vt:lpstr>
      <vt:lpstr>Whence “0” ?</vt:lpstr>
      <vt:lpstr>Massless Pion</vt:lpstr>
      <vt:lpstr>Pion masslessness</vt:lpstr>
      <vt:lpstr>Pion masslessness</vt:lpstr>
      <vt:lpstr>Pion masslessness</vt:lpstr>
      <vt:lpstr>Massless Pion</vt:lpstr>
      <vt:lpstr>Observing Mass: Examples</vt:lpstr>
      <vt:lpstr>Pion’s Wave Function</vt:lpstr>
      <vt:lpstr>Pion’s valence-quark  Distribution Amplitude</vt:lpstr>
      <vt:lpstr>Pion’s valence-quark  Distribution Amplitude</vt:lpstr>
      <vt:lpstr>Lattice-QCD  &amp; Pion’s valence-quark PDA</vt:lpstr>
      <vt:lpstr>Pion’s electromagnetic  form factor</vt:lpstr>
      <vt:lpstr>Pion’s electromagnetic  form factor</vt:lpstr>
      <vt:lpstr>π &amp; K Valence-quark Distribution Functions</vt:lpstr>
      <vt:lpstr>π &amp; K PDFs </vt:lpstr>
      <vt:lpstr>Pion’s Valence-Quark  Distribution Function</vt:lpstr>
      <vt:lpstr>E615 Controversy</vt:lpstr>
      <vt:lpstr>Valence-quark PDFs  within mesons</vt:lpstr>
      <vt:lpstr>Valence-quark PDFs  within mesons</vt:lpstr>
      <vt:lpstr>Valence-quark PDFs  within mesons</vt:lpstr>
      <vt:lpstr>Building realistic distributions</vt:lpstr>
      <vt:lpstr>Pion:  DSE comparison with lQCD moments</vt:lpstr>
      <vt:lpstr>Pion PDF</vt:lpstr>
      <vt:lpstr>Gluon content of kaon</vt:lpstr>
      <vt:lpstr>π &amp; K PDFs </vt:lpstr>
      <vt:lpstr>π &amp; K PDFs </vt:lpstr>
      <vt:lpstr>π &amp; K PDFs </vt:lpstr>
      <vt:lpstr>π &amp; K PDFs </vt:lpstr>
      <vt:lpstr>Epilogue</vt:lpstr>
      <vt:lpstr>Epilogue</vt:lpstr>
      <vt:lpstr>Epilogue</vt:lpstr>
      <vt:lpstr>PowerPoint Presentation</vt:lpstr>
      <vt:lpstr>Observing Mass</vt:lpstr>
      <vt:lpstr>Observing the mass function</vt:lpstr>
      <vt:lpstr>Observing the mass function</vt:lpstr>
      <vt:lpstr>Valence-quark PDFs  within mesons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4021</cp:revision>
  <dcterms:created xsi:type="dcterms:W3CDTF">2011-04-14T18:17:37Z</dcterms:created>
  <dcterms:modified xsi:type="dcterms:W3CDTF">2017-06-01T11:00:40Z</dcterms:modified>
</cp:coreProperties>
</file>