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85" r:id="rId2"/>
    <p:sldId id="449" r:id="rId3"/>
    <p:sldId id="395" r:id="rId4"/>
    <p:sldId id="396" r:id="rId5"/>
    <p:sldId id="403" r:id="rId6"/>
    <p:sldId id="397" r:id="rId7"/>
    <p:sldId id="405" r:id="rId8"/>
    <p:sldId id="406" r:id="rId9"/>
    <p:sldId id="407" r:id="rId10"/>
    <p:sldId id="408" r:id="rId11"/>
    <p:sldId id="411" r:id="rId12"/>
    <p:sldId id="409" r:id="rId13"/>
    <p:sldId id="410" r:id="rId14"/>
    <p:sldId id="412" r:id="rId15"/>
    <p:sldId id="348" r:id="rId16"/>
    <p:sldId id="374" r:id="rId17"/>
    <p:sldId id="404" r:id="rId18"/>
    <p:sldId id="300" r:id="rId19"/>
    <p:sldId id="356" r:id="rId20"/>
    <p:sldId id="416" r:id="rId21"/>
    <p:sldId id="455" r:id="rId22"/>
    <p:sldId id="415" r:id="rId23"/>
    <p:sldId id="306" r:id="rId24"/>
    <p:sldId id="428" r:id="rId25"/>
    <p:sldId id="420" r:id="rId26"/>
    <p:sldId id="385" r:id="rId27"/>
    <p:sldId id="426" r:id="rId28"/>
    <p:sldId id="460" r:id="rId29"/>
    <p:sldId id="382" r:id="rId30"/>
    <p:sldId id="461" r:id="rId31"/>
    <p:sldId id="437" r:id="rId32"/>
    <p:sldId id="447" r:id="rId33"/>
    <p:sldId id="448" r:id="rId34"/>
    <p:sldId id="462" r:id="rId35"/>
    <p:sldId id="43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F1"/>
    <a:srgbClr val="CC3300"/>
    <a:srgbClr val="CC0000"/>
    <a:srgbClr val="FF7171"/>
    <a:srgbClr val="38AEF6"/>
    <a:srgbClr val="FF2F2F"/>
    <a:srgbClr val="FFFF99"/>
    <a:srgbClr val="FFCC99"/>
    <a:srgbClr val="8AA88A"/>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91" autoAdjust="0"/>
    <p:restoredTop sz="93575" autoAdjust="0"/>
  </p:normalViewPr>
  <p:slideViewPr>
    <p:cSldViewPr snapToGrid="0">
      <p:cViewPr>
        <p:scale>
          <a:sx n="83" d="100"/>
          <a:sy n="83" d="100"/>
        </p:scale>
        <p:origin x="-666" y="216"/>
      </p:cViewPr>
      <p:guideLst>
        <p:guide orient="horz" pos="2160"/>
        <p:guide pos="2880"/>
      </p:guideLst>
    </p:cSldViewPr>
  </p:slideViewPr>
  <p:outlineViewPr>
    <p:cViewPr>
      <p:scale>
        <a:sx n="33" d="100"/>
        <a:sy n="33" d="100"/>
      </p:scale>
      <p:origin x="0" y="-133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33F79-7BF0-4F71-B5C1-A2610014F64F}" type="doc">
      <dgm:prSet loTypeId="urn:microsoft.com/office/officeart/2005/8/layout/cycle8" loCatId="cycle" qsTypeId="urn:microsoft.com/office/officeart/2005/8/quickstyle/simple4" qsCatId="simple" csTypeId="urn:microsoft.com/office/officeart/2005/8/colors/colorful2" csCatId="colorful" phldr="1"/>
      <dgm:spPr/>
    </dgm:pt>
    <dgm:pt modelId="{67D9A0FE-C630-4E6F-94CC-472AAA9567F7}">
      <dgm:prSet phldrT="[Text]" custT="1"/>
      <dgm:spPr>
        <a:gradFill rotWithShape="0">
          <a:gsLst>
            <a:gs pos="0">
              <a:srgbClr val="D3D3F1"/>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r>
            <a:rPr lang="en-US" sz="2800" b="1" dirty="0">
              <a:solidFill>
                <a:schemeClr val="bg1"/>
              </a:solidFill>
            </a:rPr>
            <a:t>Theory</a:t>
          </a:r>
        </a:p>
        <a:p>
          <a:r>
            <a:rPr lang="en-US" sz="2000" dirty="0">
              <a:solidFill>
                <a:schemeClr val="bg1"/>
              </a:solidFill>
            </a:rPr>
            <a:t>Precision PDFs, specialized PDFs</a:t>
          </a:r>
        </a:p>
      </dgm:t>
    </dgm:pt>
    <dgm:pt modelId="{57E89589-1511-42B9-84CC-04EECAFFDC85}" type="parTrans" cxnId="{00312927-E31E-4E9F-B3AC-7E2D3C138DD9}">
      <dgm:prSet/>
      <dgm:spPr/>
      <dgm:t>
        <a:bodyPr/>
        <a:lstStyle/>
        <a:p>
          <a:endParaRPr lang="en-US"/>
        </a:p>
      </dgm:t>
    </dgm:pt>
    <dgm:pt modelId="{20AE5AB1-063E-46F6-867B-4609AB434994}" type="sibTrans" cxnId="{00312927-E31E-4E9F-B3AC-7E2D3C138DD9}">
      <dgm:prSet/>
      <dgm:spPr/>
      <dgm:t>
        <a:bodyPr/>
        <a:lstStyle/>
        <a:p>
          <a:endParaRPr lang="en-US"/>
        </a:p>
      </dgm:t>
    </dgm:pt>
    <dgm:pt modelId="{2242C43D-E578-46FB-BCFA-EAD2AD3AC1B6}">
      <dgm:prSet phldrT="[Text]" custT="1"/>
      <dgm:spPr/>
      <dgm:t>
        <a:bodyPr/>
        <a:lstStyle/>
        <a:p>
          <a:r>
            <a:rPr lang="en-US" sz="2800" b="1" dirty="0"/>
            <a:t>Statistics</a:t>
          </a:r>
        </a:p>
        <a:p>
          <a:r>
            <a:rPr lang="en-US" sz="1800" dirty="0"/>
            <a:t>Hessian, Monte-Carlo techniques, neural networks, reweighting, meta-PDFs…</a:t>
          </a:r>
        </a:p>
      </dgm:t>
    </dgm:pt>
    <dgm:pt modelId="{3429A83B-CFC3-4E66-9750-5DA4DC8C019E}" type="parTrans" cxnId="{6230FE20-487A-482D-B67F-A3A2D9AB1BFA}">
      <dgm:prSet/>
      <dgm:spPr/>
      <dgm:t>
        <a:bodyPr/>
        <a:lstStyle/>
        <a:p>
          <a:endParaRPr lang="en-US"/>
        </a:p>
      </dgm:t>
    </dgm:pt>
    <dgm:pt modelId="{47403E4F-9DB5-4D14-B094-6FC2C758ED00}" type="sibTrans" cxnId="{6230FE20-487A-482D-B67F-A3A2D9AB1BFA}">
      <dgm:prSet/>
      <dgm:spPr/>
      <dgm:t>
        <a:bodyPr/>
        <a:lstStyle/>
        <a:p>
          <a:endParaRPr lang="en-US"/>
        </a:p>
      </dgm:t>
    </dgm:pt>
    <dgm:pt modelId="{7C69BDAF-6206-4A01-8091-DFB7C239E66A}">
      <dgm:prSet phldrT="[Text]" custT="1"/>
      <dgm:spPr>
        <a:gradFill rotWithShape="0">
          <a:gsLst>
            <a:gs pos="0">
              <a:srgbClr val="FFC000"/>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gradFill>
      </dgm:spPr>
      <dgm:t>
        <a:bodyPr/>
        <a:lstStyle/>
        <a:p>
          <a:r>
            <a:rPr lang="en-US" sz="3200" b="1" dirty="0" err="1">
              <a:solidFill>
                <a:schemeClr val="tx1">
                  <a:lumMod val="95000"/>
                  <a:lumOff val="5000"/>
                </a:schemeClr>
              </a:solidFill>
            </a:rPr>
            <a:t>Experi-ment</a:t>
          </a:r>
          <a:endParaRPr lang="en-US" sz="3200" b="1" dirty="0">
            <a:solidFill>
              <a:schemeClr val="tx1">
                <a:lumMod val="95000"/>
                <a:lumOff val="5000"/>
              </a:schemeClr>
            </a:solidFill>
          </a:endParaRPr>
        </a:p>
        <a:p>
          <a:r>
            <a:rPr lang="en-US" sz="1600" dirty="0">
              <a:solidFill>
                <a:schemeClr val="tx1">
                  <a:lumMod val="95000"/>
                  <a:lumOff val="5000"/>
                </a:schemeClr>
              </a:solidFill>
            </a:rPr>
            <a:t>New collider and fixed-target measurements</a:t>
          </a:r>
        </a:p>
      </dgm:t>
    </dgm:pt>
    <dgm:pt modelId="{F24CA452-EF4F-4B4E-B384-FFD4FCBBC8C9}" type="parTrans" cxnId="{533F110D-085B-40A5-9602-DA0B0FE9054F}">
      <dgm:prSet/>
      <dgm:spPr/>
      <dgm:t>
        <a:bodyPr/>
        <a:lstStyle/>
        <a:p>
          <a:endParaRPr lang="en-US"/>
        </a:p>
      </dgm:t>
    </dgm:pt>
    <dgm:pt modelId="{F3187D46-2DA9-43FD-B29E-C2B8D1FFE43D}" type="sibTrans" cxnId="{533F110D-085B-40A5-9602-DA0B0FE9054F}">
      <dgm:prSet/>
      <dgm:spPr/>
      <dgm:t>
        <a:bodyPr/>
        <a:lstStyle/>
        <a:p>
          <a:endParaRPr lang="en-US"/>
        </a:p>
      </dgm:t>
    </dgm:pt>
    <dgm:pt modelId="{53C9B9E0-C5FF-4186-B1CE-799F409CD775}" type="pres">
      <dgm:prSet presAssocID="{A8B33F79-7BF0-4F71-B5C1-A2610014F64F}" presName="compositeShape" presStyleCnt="0">
        <dgm:presLayoutVars>
          <dgm:chMax val="7"/>
          <dgm:dir/>
          <dgm:resizeHandles val="exact"/>
        </dgm:presLayoutVars>
      </dgm:prSet>
      <dgm:spPr/>
    </dgm:pt>
    <dgm:pt modelId="{E818DB6B-749D-4D77-9262-C53951852DF2}" type="pres">
      <dgm:prSet presAssocID="{A8B33F79-7BF0-4F71-B5C1-A2610014F64F}" presName="wedge1" presStyleLbl="node1" presStyleIdx="0" presStyleCnt="3"/>
      <dgm:spPr/>
      <dgm:t>
        <a:bodyPr/>
        <a:lstStyle/>
        <a:p>
          <a:endParaRPr lang="en-US"/>
        </a:p>
      </dgm:t>
    </dgm:pt>
    <dgm:pt modelId="{5F60FB10-3821-405A-974F-3F8BF7B5AF45}" type="pres">
      <dgm:prSet presAssocID="{A8B33F79-7BF0-4F71-B5C1-A2610014F64F}" presName="dummy1a" presStyleCnt="0"/>
      <dgm:spPr/>
    </dgm:pt>
    <dgm:pt modelId="{11FE2E7D-E304-481B-9B19-67A234392F02}" type="pres">
      <dgm:prSet presAssocID="{A8B33F79-7BF0-4F71-B5C1-A2610014F64F}" presName="dummy1b" presStyleCnt="0"/>
      <dgm:spPr/>
    </dgm:pt>
    <dgm:pt modelId="{E40AFB07-7482-4B6C-AD18-51929C59B267}" type="pres">
      <dgm:prSet presAssocID="{A8B33F79-7BF0-4F71-B5C1-A2610014F64F}" presName="wedge1Tx" presStyleLbl="node1" presStyleIdx="0" presStyleCnt="3">
        <dgm:presLayoutVars>
          <dgm:chMax val="0"/>
          <dgm:chPref val="0"/>
          <dgm:bulletEnabled val="1"/>
        </dgm:presLayoutVars>
      </dgm:prSet>
      <dgm:spPr/>
      <dgm:t>
        <a:bodyPr/>
        <a:lstStyle/>
        <a:p>
          <a:endParaRPr lang="en-US"/>
        </a:p>
      </dgm:t>
    </dgm:pt>
    <dgm:pt modelId="{B91DBEAD-3BDD-45C9-A41B-A9605753F439}" type="pres">
      <dgm:prSet presAssocID="{A8B33F79-7BF0-4F71-B5C1-A2610014F64F}" presName="wedge2" presStyleLbl="node1" presStyleIdx="1" presStyleCnt="3"/>
      <dgm:spPr/>
      <dgm:t>
        <a:bodyPr/>
        <a:lstStyle/>
        <a:p>
          <a:endParaRPr lang="en-US"/>
        </a:p>
      </dgm:t>
    </dgm:pt>
    <dgm:pt modelId="{DD4863C4-EBE0-4F2B-A001-FB1F6C1ADFDB}" type="pres">
      <dgm:prSet presAssocID="{A8B33F79-7BF0-4F71-B5C1-A2610014F64F}" presName="dummy2a" presStyleCnt="0"/>
      <dgm:spPr/>
    </dgm:pt>
    <dgm:pt modelId="{C299B84C-FFC1-448C-B0AF-19D6FC44663A}" type="pres">
      <dgm:prSet presAssocID="{A8B33F79-7BF0-4F71-B5C1-A2610014F64F}" presName="dummy2b" presStyleCnt="0"/>
      <dgm:spPr/>
    </dgm:pt>
    <dgm:pt modelId="{3E1DC789-1CF5-40E6-892B-066EFA3E4C5E}" type="pres">
      <dgm:prSet presAssocID="{A8B33F79-7BF0-4F71-B5C1-A2610014F64F}" presName="wedge2Tx" presStyleLbl="node1" presStyleIdx="1" presStyleCnt="3">
        <dgm:presLayoutVars>
          <dgm:chMax val="0"/>
          <dgm:chPref val="0"/>
          <dgm:bulletEnabled val="1"/>
        </dgm:presLayoutVars>
      </dgm:prSet>
      <dgm:spPr/>
      <dgm:t>
        <a:bodyPr/>
        <a:lstStyle/>
        <a:p>
          <a:endParaRPr lang="en-US"/>
        </a:p>
      </dgm:t>
    </dgm:pt>
    <dgm:pt modelId="{D1A6E94B-DD53-426F-98DA-B664B30D917E}" type="pres">
      <dgm:prSet presAssocID="{A8B33F79-7BF0-4F71-B5C1-A2610014F64F}" presName="wedge3" presStyleLbl="node1" presStyleIdx="2" presStyleCnt="3"/>
      <dgm:spPr/>
      <dgm:t>
        <a:bodyPr/>
        <a:lstStyle/>
        <a:p>
          <a:endParaRPr lang="en-US"/>
        </a:p>
      </dgm:t>
    </dgm:pt>
    <dgm:pt modelId="{105E543E-A0BE-45D3-9115-9E5409E7CF11}" type="pres">
      <dgm:prSet presAssocID="{A8B33F79-7BF0-4F71-B5C1-A2610014F64F}" presName="dummy3a" presStyleCnt="0"/>
      <dgm:spPr/>
    </dgm:pt>
    <dgm:pt modelId="{5F68D756-CBD5-4F10-9E0F-0445C14C628E}" type="pres">
      <dgm:prSet presAssocID="{A8B33F79-7BF0-4F71-B5C1-A2610014F64F}" presName="dummy3b" presStyleCnt="0"/>
      <dgm:spPr/>
    </dgm:pt>
    <dgm:pt modelId="{F6DFD107-907E-475D-AA39-A4AEBBAF084E}" type="pres">
      <dgm:prSet presAssocID="{A8B33F79-7BF0-4F71-B5C1-A2610014F64F}" presName="wedge3Tx" presStyleLbl="node1" presStyleIdx="2" presStyleCnt="3">
        <dgm:presLayoutVars>
          <dgm:chMax val="0"/>
          <dgm:chPref val="0"/>
          <dgm:bulletEnabled val="1"/>
        </dgm:presLayoutVars>
      </dgm:prSet>
      <dgm:spPr/>
      <dgm:t>
        <a:bodyPr/>
        <a:lstStyle/>
        <a:p>
          <a:endParaRPr lang="en-US"/>
        </a:p>
      </dgm:t>
    </dgm:pt>
    <dgm:pt modelId="{CC7DBF1F-C533-4324-94D1-6074CF932F55}" type="pres">
      <dgm:prSet presAssocID="{20AE5AB1-063E-46F6-867B-4609AB434994}" presName="arrowWedge1" presStyleLbl="fgSibTrans2D1" presStyleIdx="0" presStyleCnt="3"/>
      <dgm:spPr>
        <a:gradFill rotWithShape="0">
          <a:gsLst>
            <a:gs pos="0">
              <a:srgbClr val="00B0F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pt>
    <dgm:pt modelId="{67747EAB-A08D-4235-BEB1-875671F1F7CB}" type="pres">
      <dgm:prSet presAssocID="{47403E4F-9DB5-4D14-B094-6FC2C758ED00}" presName="arrowWedge2" presStyleLbl="fgSibTrans2D1" presStyleIdx="1" presStyleCnt="3"/>
      <dgm:spPr>
        <a:gradFill rotWithShape="0">
          <a:gsLst>
            <a:gs pos="0">
              <a:srgbClr val="8AA88A"/>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gradFill>
      </dgm:spPr>
    </dgm:pt>
    <dgm:pt modelId="{EAC6F017-1187-4874-8825-E4581A6CE668}" type="pres">
      <dgm:prSet presAssocID="{F3187D46-2DA9-43FD-B29E-C2B8D1FFE43D}" presName="arrowWedge3" presStyleLbl="fgSibTrans2D1" presStyleIdx="2" presStyleCnt="3"/>
      <dgm:spPr>
        <a:gradFill rotWithShape="0">
          <a:gsLst>
            <a:gs pos="0">
              <a:srgbClr val="E2AC00"/>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gradFill>
      </dgm:spPr>
    </dgm:pt>
  </dgm:ptLst>
  <dgm:cxnLst>
    <dgm:cxn modelId="{6230FE20-487A-482D-B67F-A3A2D9AB1BFA}" srcId="{A8B33F79-7BF0-4F71-B5C1-A2610014F64F}" destId="{2242C43D-E578-46FB-BCFA-EAD2AD3AC1B6}" srcOrd="1" destOrd="0" parTransId="{3429A83B-CFC3-4E66-9750-5DA4DC8C019E}" sibTransId="{47403E4F-9DB5-4D14-B094-6FC2C758ED00}"/>
    <dgm:cxn modelId="{7CC6EF81-E698-4D94-ADA2-8C52DB3D2C97}" type="presOf" srcId="{2242C43D-E578-46FB-BCFA-EAD2AD3AC1B6}" destId="{3E1DC789-1CF5-40E6-892B-066EFA3E4C5E}" srcOrd="1" destOrd="0" presId="urn:microsoft.com/office/officeart/2005/8/layout/cycle8"/>
    <dgm:cxn modelId="{6DCBF387-438A-43F4-959E-20DA3E5C7E59}" type="presOf" srcId="{7C69BDAF-6206-4A01-8091-DFB7C239E66A}" destId="{D1A6E94B-DD53-426F-98DA-B664B30D917E}" srcOrd="0" destOrd="0" presId="urn:microsoft.com/office/officeart/2005/8/layout/cycle8"/>
    <dgm:cxn modelId="{ACB3208E-291C-4CA5-A03F-01C976C1E7CB}" type="presOf" srcId="{2242C43D-E578-46FB-BCFA-EAD2AD3AC1B6}" destId="{B91DBEAD-3BDD-45C9-A41B-A9605753F439}" srcOrd="0" destOrd="0" presId="urn:microsoft.com/office/officeart/2005/8/layout/cycle8"/>
    <dgm:cxn modelId="{00312927-E31E-4E9F-B3AC-7E2D3C138DD9}" srcId="{A8B33F79-7BF0-4F71-B5C1-A2610014F64F}" destId="{67D9A0FE-C630-4E6F-94CC-472AAA9567F7}" srcOrd="0" destOrd="0" parTransId="{57E89589-1511-42B9-84CC-04EECAFFDC85}" sibTransId="{20AE5AB1-063E-46F6-867B-4609AB434994}"/>
    <dgm:cxn modelId="{6FE7C048-ECD3-457C-9146-5E05136917F8}" type="presOf" srcId="{A8B33F79-7BF0-4F71-B5C1-A2610014F64F}" destId="{53C9B9E0-C5FF-4186-B1CE-799F409CD775}" srcOrd="0" destOrd="0" presId="urn:microsoft.com/office/officeart/2005/8/layout/cycle8"/>
    <dgm:cxn modelId="{48593FF2-A59E-4771-BD84-153FB252C6FB}" type="presOf" srcId="{7C69BDAF-6206-4A01-8091-DFB7C239E66A}" destId="{F6DFD107-907E-475D-AA39-A4AEBBAF084E}" srcOrd="1" destOrd="0" presId="urn:microsoft.com/office/officeart/2005/8/layout/cycle8"/>
    <dgm:cxn modelId="{9D0E40F5-808D-426D-A9F1-B48320758AB6}" type="presOf" srcId="{67D9A0FE-C630-4E6F-94CC-472AAA9567F7}" destId="{E818DB6B-749D-4D77-9262-C53951852DF2}" srcOrd="0" destOrd="0" presId="urn:microsoft.com/office/officeart/2005/8/layout/cycle8"/>
    <dgm:cxn modelId="{C16689F3-D561-45C0-BD40-729D0E2CD8D4}" type="presOf" srcId="{67D9A0FE-C630-4E6F-94CC-472AAA9567F7}" destId="{E40AFB07-7482-4B6C-AD18-51929C59B267}" srcOrd="1" destOrd="0" presId="urn:microsoft.com/office/officeart/2005/8/layout/cycle8"/>
    <dgm:cxn modelId="{533F110D-085B-40A5-9602-DA0B0FE9054F}" srcId="{A8B33F79-7BF0-4F71-B5C1-A2610014F64F}" destId="{7C69BDAF-6206-4A01-8091-DFB7C239E66A}" srcOrd="2" destOrd="0" parTransId="{F24CA452-EF4F-4B4E-B384-FFD4FCBBC8C9}" sibTransId="{F3187D46-2DA9-43FD-B29E-C2B8D1FFE43D}"/>
    <dgm:cxn modelId="{9F3E159B-0AC3-477B-A853-3D4B95D3A266}" type="presParOf" srcId="{53C9B9E0-C5FF-4186-B1CE-799F409CD775}" destId="{E818DB6B-749D-4D77-9262-C53951852DF2}" srcOrd="0" destOrd="0" presId="urn:microsoft.com/office/officeart/2005/8/layout/cycle8"/>
    <dgm:cxn modelId="{5CE39901-00A1-4E79-BF1F-418F892A019A}" type="presParOf" srcId="{53C9B9E0-C5FF-4186-B1CE-799F409CD775}" destId="{5F60FB10-3821-405A-974F-3F8BF7B5AF45}" srcOrd="1" destOrd="0" presId="urn:microsoft.com/office/officeart/2005/8/layout/cycle8"/>
    <dgm:cxn modelId="{0AF8AC6C-6923-4D70-B0F1-2D2A45C901EE}" type="presParOf" srcId="{53C9B9E0-C5FF-4186-B1CE-799F409CD775}" destId="{11FE2E7D-E304-481B-9B19-67A234392F02}" srcOrd="2" destOrd="0" presId="urn:microsoft.com/office/officeart/2005/8/layout/cycle8"/>
    <dgm:cxn modelId="{3B8645E5-CB85-4B88-BC97-70883FEEC9FE}" type="presParOf" srcId="{53C9B9E0-C5FF-4186-B1CE-799F409CD775}" destId="{E40AFB07-7482-4B6C-AD18-51929C59B267}" srcOrd="3" destOrd="0" presId="urn:microsoft.com/office/officeart/2005/8/layout/cycle8"/>
    <dgm:cxn modelId="{F76AD97F-E7E1-4301-8710-79CEDF76D5D2}" type="presParOf" srcId="{53C9B9E0-C5FF-4186-B1CE-799F409CD775}" destId="{B91DBEAD-3BDD-45C9-A41B-A9605753F439}" srcOrd="4" destOrd="0" presId="urn:microsoft.com/office/officeart/2005/8/layout/cycle8"/>
    <dgm:cxn modelId="{B1BBE70B-4B7A-4A6D-9AE8-E57D6ABD89CA}" type="presParOf" srcId="{53C9B9E0-C5FF-4186-B1CE-799F409CD775}" destId="{DD4863C4-EBE0-4F2B-A001-FB1F6C1ADFDB}" srcOrd="5" destOrd="0" presId="urn:microsoft.com/office/officeart/2005/8/layout/cycle8"/>
    <dgm:cxn modelId="{2722E17C-CD6F-4F62-9BDB-823C5000BCA4}" type="presParOf" srcId="{53C9B9E0-C5FF-4186-B1CE-799F409CD775}" destId="{C299B84C-FFC1-448C-B0AF-19D6FC44663A}" srcOrd="6" destOrd="0" presId="urn:microsoft.com/office/officeart/2005/8/layout/cycle8"/>
    <dgm:cxn modelId="{DABF7F04-7F28-4111-8D78-C230AC363C2A}" type="presParOf" srcId="{53C9B9E0-C5FF-4186-B1CE-799F409CD775}" destId="{3E1DC789-1CF5-40E6-892B-066EFA3E4C5E}" srcOrd="7" destOrd="0" presId="urn:microsoft.com/office/officeart/2005/8/layout/cycle8"/>
    <dgm:cxn modelId="{9629EA52-0E5C-4FB5-AE3A-D0ED23484F01}" type="presParOf" srcId="{53C9B9E0-C5FF-4186-B1CE-799F409CD775}" destId="{D1A6E94B-DD53-426F-98DA-B664B30D917E}" srcOrd="8" destOrd="0" presId="urn:microsoft.com/office/officeart/2005/8/layout/cycle8"/>
    <dgm:cxn modelId="{DAF462CC-E5A8-4D33-8091-CB5CCEF1B46F}" type="presParOf" srcId="{53C9B9E0-C5FF-4186-B1CE-799F409CD775}" destId="{105E543E-A0BE-45D3-9115-9E5409E7CF11}" srcOrd="9" destOrd="0" presId="urn:microsoft.com/office/officeart/2005/8/layout/cycle8"/>
    <dgm:cxn modelId="{C862A679-937E-47ED-8751-47BB205FDB0D}" type="presParOf" srcId="{53C9B9E0-C5FF-4186-B1CE-799F409CD775}" destId="{5F68D756-CBD5-4F10-9E0F-0445C14C628E}" srcOrd="10" destOrd="0" presId="urn:microsoft.com/office/officeart/2005/8/layout/cycle8"/>
    <dgm:cxn modelId="{21B04553-46E5-44A2-ADE7-5BF21965AFB0}" type="presParOf" srcId="{53C9B9E0-C5FF-4186-B1CE-799F409CD775}" destId="{F6DFD107-907E-475D-AA39-A4AEBBAF084E}" srcOrd="11" destOrd="0" presId="urn:microsoft.com/office/officeart/2005/8/layout/cycle8"/>
    <dgm:cxn modelId="{527F5471-6FAA-4C5A-92C6-2F2963BD2B7F}" type="presParOf" srcId="{53C9B9E0-C5FF-4186-B1CE-799F409CD775}" destId="{CC7DBF1F-C533-4324-94D1-6074CF932F55}" srcOrd="12" destOrd="0" presId="urn:microsoft.com/office/officeart/2005/8/layout/cycle8"/>
    <dgm:cxn modelId="{CB7116A0-C115-46EF-8FC1-7DB85837A0B4}" type="presParOf" srcId="{53C9B9E0-C5FF-4186-B1CE-799F409CD775}" destId="{67747EAB-A08D-4235-BEB1-875671F1F7CB}" srcOrd="13" destOrd="0" presId="urn:microsoft.com/office/officeart/2005/8/layout/cycle8"/>
    <dgm:cxn modelId="{3FD40823-B8F8-4ED7-A6EE-EB666C89E4A7}" type="presParOf" srcId="{53C9B9E0-C5FF-4186-B1CE-799F409CD775}" destId="{EAC6F017-1187-4874-8825-E4581A6CE66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8DB6B-749D-4D77-9262-C53951852DF2}">
      <dsp:nvSpPr>
        <dsp:cNvPr id="0" name=""/>
        <dsp:cNvSpPr/>
      </dsp:nvSpPr>
      <dsp:spPr>
        <a:xfrm>
          <a:off x="2114255" y="343407"/>
          <a:ext cx="4437888" cy="4437888"/>
        </a:xfrm>
        <a:prstGeom prst="pie">
          <a:avLst>
            <a:gd name="adj1" fmla="val 16200000"/>
            <a:gd name="adj2" fmla="val 1800000"/>
          </a:avLst>
        </a:prstGeom>
        <a:gradFill rotWithShape="0">
          <a:gsLst>
            <a:gs pos="0">
              <a:srgbClr val="D3D3F1"/>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Theory</a:t>
          </a:r>
        </a:p>
        <a:p>
          <a:pPr lvl="0" algn="ctr" defTabSz="1244600">
            <a:lnSpc>
              <a:spcPct val="90000"/>
            </a:lnSpc>
            <a:spcBef>
              <a:spcPct val="0"/>
            </a:spcBef>
            <a:spcAft>
              <a:spcPct val="35000"/>
            </a:spcAft>
          </a:pPr>
          <a:r>
            <a:rPr lang="en-US" sz="2000" kern="1200" dirty="0">
              <a:solidFill>
                <a:schemeClr val="bg1"/>
              </a:solidFill>
            </a:rPr>
            <a:t>Precision PDFs, specialized PDFs</a:t>
          </a:r>
        </a:p>
      </dsp:txBody>
      <dsp:txXfrm>
        <a:off x="4453128" y="1283817"/>
        <a:ext cx="1584960" cy="1320800"/>
      </dsp:txXfrm>
    </dsp:sp>
    <dsp:sp modelId="{B91DBEAD-3BDD-45C9-A41B-A9605753F439}">
      <dsp:nvSpPr>
        <dsp:cNvPr id="0" name=""/>
        <dsp:cNvSpPr/>
      </dsp:nvSpPr>
      <dsp:spPr>
        <a:xfrm>
          <a:off x="2022856" y="501903"/>
          <a:ext cx="4437888" cy="4437888"/>
        </a:xfrm>
        <a:prstGeom prst="pie">
          <a:avLst>
            <a:gd name="adj1" fmla="val 1800000"/>
            <a:gd name="adj2" fmla="val 9000000"/>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Statistics</a:t>
          </a:r>
        </a:p>
        <a:p>
          <a:pPr lvl="0" algn="ctr" defTabSz="1244600">
            <a:lnSpc>
              <a:spcPct val="90000"/>
            </a:lnSpc>
            <a:spcBef>
              <a:spcPct val="0"/>
            </a:spcBef>
            <a:spcAft>
              <a:spcPct val="35000"/>
            </a:spcAft>
          </a:pPr>
          <a:r>
            <a:rPr lang="en-US" sz="1800" kern="1200" dirty="0"/>
            <a:t>Hessian, Monte-Carlo techniques, neural networks, reweighting, meta-PDFs…</a:t>
          </a:r>
        </a:p>
      </dsp:txBody>
      <dsp:txXfrm>
        <a:off x="3079496" y="3381248"/>
        <a:ext cx="2377440" cy="1162304"/>
      </dsp:txXfrm>
    </dsp:sp>
    <dsp:sp modelId="{D1A6E94B-DD53-426F-98DA-B664B30D917E}">
      <dsp:nvSpPr>
        <dsp:cNvPr id="0" name=""/>
        <dsp:cNvSpPr/>
      </dsp:nvSpPr>
      <dsp:spPr>
        <a:xfrm>
          <a:off x="1931456" y="343407"/>
          <a:ext cx="4437888" cy="4437888"/>
        </a:xfrm>
        <a:prstGeom prst="pie">
          <a:avLst>
            <a:gd name="adj1" fmla="val 9000000"/>
            <a:gd name="adj2" fmla="val 16200000"/>
          </a:avLst>
        </a:prstGeom>
        <a:gradFill rotWithShape="0">
          <a:gsLst>
            <a:gs pos="0">
              <a:srgbClr val="FFC000"/>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err="1">
              <a:solidFill>
                <a:schemeClr val="tx1">
                  <a:lumMod val="95000"/>
                  <a:lumOff val="5000"/>
                </a:schemeClr>
              </a:solidFill>
            </a:rPr>
            <a:t>Experi-ment</a:t>
          </a:r>
          <a:endParaRPr lang="en-US" sz="3200" b="1" kern="1200" dirty="0">
            <a:solidFill>
              <a:schemeClr val="tx1">
                <a:lumMod val="95000"/>
                <a:lumOff val="5000"/>
              </a:schemeClr>
            </a:solidFill>
          </a:endParaRPr>
        </a:p>
        <a:p>
          <a:pPr lvl="0" algn="ctr" defTabSz="1422400">
            <a:lnSpc>
              <a:spcPct val="90000"/>
            </a:lnSpc>
            <a:spcBef>
              <a:spcPct val="0"/>
            </a:spcBef>
            <a:spcAft>
              <a:spcPct val="35000"/>
            </a:spcAft>
          </a:pPr>
          <a:r>
            <a:rPr lang="en-US" sz="1600" kern="1200" dirty="0">
              <a:solidFill>
                <a:schemeClr val="tx1">
                  <a:lumMod val="95000"/>
                  <a:lumOff val="5000"/>
                </a:schemeClr>
              </a:solidFill>
            </a:rPr>
            <a:t>New collider and fixed-target measurements</a:t>
          </a:r>
        </a:p>
      </dsp:txBody>
      <dsp:txXfrm>
        <a:off x="2445511" y="1283817"/>
        <a:ext cx="1584960" cy="1320800"/>
      </dsp:txXfrm>
    </dsp:sp>
    <dsp:sp modelId="{CC7DBF1F-C533-4324-94D1-6074CF932F55}">
      <dsp:nvSpPr>
        <dsp:cNvPr id="0" name=""/>
        <dsp:cNvSpPr/>
      </dsp:nvSpPr>
      <dsp:spPr>
        <a:xfrm>
          <a:off x="1839895" y="68681"/>
          <a:ext cx="4987340" cy="4987340"/>
        </a:xfrm>
        <a:prstGeom prst="circularArrow">
          <a:avLst>
            <a:gd name="adj1" fmla="val 5085"/>
            <a:gd name="adj2" fmla="val 327528"/>
            <a:gd name="adj3" fmla="val 1472472"/>
            <a:gd name="adj4" fmla="val 16199432"/>
            <a:gd name="adj5" fmla="val 5932"/>
          </a:avLst>
        </a:prstGeom>
        <a:gradFill rotWithShape="0">
          <a:gsLst>
            <a:gs pos="0">
              <a:srgbClr val="00B0F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747EAB-A08D-4235-BEB1-875671F1F7CB}">
      <dsp:nvSpPr>
        <dsp:cNvPr id="0" name=""/>
        <dsp:cNvSpPr/>
      </dsp:nvSpPr>
      <dsp:spPr>
        <a:xfrm>
          <a:off x="1748129" y="226896"/>
          <a:ext cx="4987340" cy="4987340"/>
        </a:xfrm>
        <a:prstGeom prst="circularArrow">
          <a:avLst>
            <a:gd name="adj1" fmla="val 5085"/>
            <a:gd name="adj2" fmla="val 327528"/>
            <a:gd name="adj3" fmla="val 8671970"/>
            <a:gd name="adj4" fmla="val 1800502"/>
            <a:gd name="adj5" fmla="val 5932"/>
          </a:avLst>
        </a:prstGeom>
        <a:gradFill rotWithShape="0">
          <a:gsLst>
            <a:gs pos="0">
              <a:srgbClr val="8AA88A"/>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C6F017-1187-4874-8825-E4581A6CE668}">
      <dsp:nvSpPr>
        <dsp:cNvPr id="0" name=""/>
        <dsp:cNvSpPr/>
      </dsp:nvSpPr>
      <dsp:spPr>
        <a:xfrm>
          <a:off x="1656363" y="68681"/>
          <a:ext cx="4987340" cy="4987340"/>
        </a:xfrm>
        <a:prstGeom prst="circularArrow">
          <a:avLst>
            <a:gd name="adj1" fmla="val 5085"/>
            <a:gd name="adj2" fmla="val 327528"/>
            <a:gd name="adj3" fmla="val 15873039"/>
            <a:gd name="adj4" fmla="val 9000000"/>
            <a:gd name="adj5" fmla="val 5932"/>
          </a:avLst>
        </a:prstGeom>
        <a:gradFill rotWithShape="0">
          <a:gsLst>
            <a:gs pos="0">
              <a:srgbClr val="E2AC00"/>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FE4ED-F9AF-45C4-A6F3-E2DD9D4DA0A3}" type="datetimeFigureOut">
              <a:rPr lang="en-US" smtClean="0"/>
              <a:t>6/1/2017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683AE-068D-4368-866D-D9F1756B6F6F}" type="slidenum">
              <a:rPr lang="en-US" smtClean="0"/>
              <a:t>‹#›</a:t>
            </a:fld>
            <a:endParaRPr lang="en-US"/>
          </a:p>
        </p:txBody>
      </p:sp>
    </p:spTree>
    <p:extLst>
      <p:ext uri="{BB962C8B-B14F-4D97-AF65-F5344CB8AC3E}">
        <p14:creationId xmlns:p14="http://schemas.microsoft.com/office/powerpoint/2010/main" val="89005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E683AE-068D-4368-866D-D9F1756B6F6F}" type="slidenum">
              <a:rPr lang="en-US" smtClean="0"/>
              <a:t>2</a:t>
            </a:fld>
            <a:endParaRPr lang="en-US"/>
          </a:p>
        </p:txBody>
      </p:sp>
    </p:spTree>
    <p:extLst>
      <p:ext uri="{BB962C8B-B14F-4D97-AF65-F5344CB8AC3E}">
        <p14:creationId xmlns:p14="http://schemas.microsoft.com/office/powerpoint/2010/main" val="151890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E683AE-068D-4368-866D-D9F1756B6F6F}" type="slidenum">
              <a:rPr lang="en-US" smtClean="0"/>
              <a:t>16</a:t>
            </a:fld>
            <a:endParaRPr lang="en-US"/>
          </a:p>
        </p:txBody>
      </p:sp>
    </p:spTree>
    <p:extLst>
      <p:ext uri="{BB962C8B-B14F-4D97-AF65-F5344CB8AC3E}">
        <p14:creationId xmlns:p14="http://schemas.microsoft.com/office/powerpoint/2010/main" val="283549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E683AE-068D-4368-866D-D9F1756B6F6F}" type="slidenum">
              <a:rPr lang="en-US" smtClean="0"/>
              <a:t>18</a:t>
            </a:fld>
            <a:endParaRPr lang="en-US"/>
          </a:p>
        </p:txBody>
      </p:sp>
    </p:spTree>
    <p:extLst>
      <p:ext uri="{BB962C8B-B14F-4D97-AF65-F5344CB8AC3E}">
        <p14:creationId xmlns:p14="http://schemas.microsoft.com/office/powerpoint/2010/main" val="409353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D3B9D-1C57-9C49-B5DE-CBC9179C31BA}" type="slidenum">
              <a:rPr lang="en-US" smtClean="0"/>
              <a:t>19</a:t>
            </a:fld>
            <a:endParaRPr lang="en-US"/>
          </a:p>
        </p:txBody>
      </p:sp>
    </p:spTree>
    <p:extLst>
      <p:ext uri="{BB962C8B-B14F-4D97-AF65-F5344CB8AC3E}">
        <p14:creationId xmlns:p14="http://schemas.microsoft.com/office/powerpoint/2010/main" val="345688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D3B9D-1C57-9C49-B5DE-CBC9179C31BA}" type="slidenum">
              <a:rPr lang="en-US" smtClean="0"/>
              <a:t>23</a:t>
            </a:fld>
            <a:endParaRPr lang="en-US"/>
          </a:p>
        </p:txBody>
      </p:sp>
    </p:spTree>
    <p:extLst>
      <p:ext uri="{BB962C8B-B14F-4D97-AF65-F5344CB8AC3E}">
        <p14:creationId xmlns:p14="http://schemas.microsoft.com/office/powerpoint/2010/main" val="378010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84" indent="0" algn="ctr">
              <a:buNone/>
              <a:defRPr/>
            </a:lvl2pPr>
            <a:lvl3pPr marL="685766" indent="0" algn="ctr">
              <a:buNone/>
              <a:defRPr/>
            </a:lvl3pPr>
            <a:lvl4pPr marL="1028649" indent="0" algn="ctr">
              <a:buNone/>
              <a:defRPr/>
            </a:lvl4pPr>
            <a:lvl5pPr marL="1371532" indent="0" algn="ctr">
              <a:buNone/>
              <a:defRPr/>
            </a:lvl5pPr>
            <a:lvl6pPr marL="1714415" indent="0" algn="ctr">
              <a:buNone/>
              <a:defRPr/>
            </a:lvl6pPr>
            <a:lvl7pPr marL="2057297" indent="0" algn="ctr">
              <a:buNone/>
              <a:defRPr/>
            </a:lvl7pPr>
            <a:lvl8pPr marL="2400180" indent="0" algn="ctr">
              <a:buNone/>
              <a:defRPr/>
            </a:lvl8pPr>
            <a:lvl9pPr marL="2743064"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smtClean="0">
                <a:solidFill>
                  <a:srgbClr val="000000"/>
                </a:solidFill>
              </a:rPr>
              <a:t>2017-06-01</a:t>
            </a: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solidFill>
                  <a:srgbClr val="000000"/>
                </a:solidFill>
              </a:rPr>
              <a:t>Pion/kaon structure workshop</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D596020-EEA9-4D3C-B87B-000380D57995}" type="slidenum">
              <a:rPr lang="en-GB" smtClean="0">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380665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5"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6"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4E9EC1AD-FF7F-430E-AB58-CC9E6CE5E829}"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181373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5"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6"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01D9AE5D-6749-48B6-8E76-CB225621E63B}"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148708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r>
              <a:rPr lang="en-US" smtClean="0"/>
              <a:t>2017-05-31</a:t>
            </a:r>
            <a:endParaRPr lang="en-US"/>
          </a:p>
        </p:txBody>
      </p:sp>
      <p:sp>
        <p:nvSpPr>
          <p:cNvPr id="6" name="Footer Placeholder 5"/>
          <p:cNvSpPr>
            <a:spLocks noGrp="1"/>
          </p:cNvSpPr>
          <p:nvPr>
            <p:ph type="ftr" sz="quarter" idx="11"/>
          </p:nvPr>
        </p:nvSpPr>
        <p:spPr/>
        <p:txBody>
          <a:bodyPr/>
          <a:lstStyle/>
          <a:p>
            <a:r>
              <a:rPr lang="en-US" smtClean="0"/>
              <a:t>P. Nadolsky, LoopFest 2017</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extLst>
      <p:ext uri="{BB962C8B-B14F-4D97-AF65-F5344CB8AC3E}">
        <p14:creationId xmlns:p14="http://schemas.microsoft.com/office/powerpoint/2010/main" val="110290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5"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6"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F311BA8A-B252-41B4-9EBD-47EF7D1734B1}"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350637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5"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6"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41AE472D-6BF8-49B3-AC9A-46E26D1176FE}"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232984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6"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7"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12F5CD15-EFFF-47AB-BF6A-3BD232391A31}"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68451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8"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9"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552042E7-5644-40F3-B068-F39947BEC51A}"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425102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4"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5"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C7C7C3E7-B95B-433C-B684-E665F01F2779}"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148681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3"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4"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DFE0F3EA-F3E4-450E-8EF1-55128E22BD4D}"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426375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6"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7"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B86A4DB5-0262-44B9-98B9-78C7D6DC6411}"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180096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solidFill>
                  <a:srgbClr val="CC3300"/>
                </a:solidFill>
              </a:defRPr>
            </a:lvl1pPr>
          </a:lstStyle>
          <a:p>
            <a:pPr fontAlgn="base">
              <a:spcBef>
                <a:spcPct val="0"/>
              </a:spcBef>
              <a:spcAft>
                <a:spcPct val="0"/>
              </a:spcAft>
              <a:defRPr/>
            </a:pPr>
            <a:r>
              <a:rPr lang="en-US" smtClean="0"/>
              <a:t>2017-06-01</a:t>
            </a:r>
            <a:endParaRPr lang="en-GB" dirty="0"/>
          </a:p>
        </p:txBody>
      </p:sp>
      <p:sp>
        <p:nvSpPr>
          <p:cNvPr id="6" name="Rectangle 5"/>
          <p:cNvSpPr>
            <a:spLocks noGrp="1" noChangeArrowheads="1"/>
          </p:cNvSpPr>
          <p:nvPr>
            <p:ph type="ftr" sz="quarter" idx="11"/>
          </p:nvPr>
        </p:nvSpPr>
        <p:spPr>
          <a:ln/>
        </p:spPr>
        <p:txBody>
          <a:bodyPr/>
          <a:lstStyle>
            <a:lvl1pPr>
              <a:defRPr>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7" name="Rectangle 6"/>
          <p:cNvSpPr>
            <a:spLocks noGrp="1" noChangeArrowheads="1"/>
          </p:cNvSpPr>
          <p:nvPr>
            <p:ph type="sldNum" sz="quarter" idx="12"/>
          </p:nvPr>
        </p:nvSpPr>
        <p:spPr>
          <a:ln/>
        </p:spPr>
        <p:txBody>
          <a:bodyPr/>
          <a:lstStyle>
            <a:lvl1pPr>
              <a:defRPr>
                <a:solidFill>
                  <a:srgbClr val="CC3300"/>
                </a:solidFill>
              </a:defRPr>
            </a:lvl1pPr>
          </a:lstStyle>
          <a:p>
            <a:pPr fontAlgn="base">
              <a:spcBef>
                <a:spcPct val="0"/>
              </a:spcBef>
              <a:spcAft>
                <a:spcPct val="0"/>
              </a:spcAft>
              <a:defRPr/>
            </a:pPr>
            <a:fld id="{CAE3AA39-A1D2-4C3D-94EB-55D3E3524A8D}"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45094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CC3300"/>
                </a:solidFill>
              </a:defRPr>
            </a:lvl1pPr>
          </a:lstStyle>
          <a:p>
            <a:pPr fontAlgn="base">
              <a:spcBef>
                <a:spcPct val="0"/>
              </a:spcBef>
              <a:spcAft>
                <a:spcPct val="0"/>
              </a:spcAft>
              <a:defRPr/>
            </a:pPr>
            <a:r>
              <a:rPr lang="en-US" smtClean="0"/>
              <a:t>2017-06-01</a:t>
            </a: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CC3300"/>
                </a:solidFill>
              </a:defRPr>
            </a:lvl1pPr>
          </a:lstStyle>
          <a:p>
            <a:pPr fontAlgn="base">
              <a:spcBef>
                <a:spcPct val="0"/>
              </a:spcBef>
              <a:spcAft>
                <a:spcPct val="0"/>
              </a:spcAft>
              <a:defRPr/>
            </a:pPr>
            <a:r>
              <a:rPr lang="en-US" smtClean="0"/>
              <a:t>Pion/kaon structure workshop</a:t>
            </a: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CC3300"/>
                </a:solidFill>
                <a:latin typeface="Arial" charset="0"/>
              </a:defRPr>
            </a:lvl1pPr>
          </a:lstStyle>
          <a:p>
            <a:pPr fontAlgn="base">
              <a:spcBef>
                <a:spcPct val="0"/>
              </a:spcBef>
              <a:spcAft>
                <a:spcPct val="0"/>
              </a:spcAft>
              <a:defRPr/>
            </a:pPr>
            <a:fld id="{EA35E188-B62E-49DB-A8EC-123E640121F8}"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365245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ctr" rtl="0" eaLnBrk="0" fontAlgn="base" hangingPunct="0">
        <a:spcBef>
          <a:spcPct val="0"/>
        </a:spcBef>
        <a:spcAft>
          <a:spcPct val="0"/>
        </a:spcAft>
        <a:defRPr sz="3300">
          <a:solidFill>
            <a:srgbClr val="CC3300"/>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84" algn="ctr" rtl="0" fontAlgn="base">
        <a:spcBef>
          <a:spcPct val="0"/>
        </a:spcBef>
        <a:spcAft>
          <a:spcPct val="0"/>
        </a:spcAft>
        <a:defRPr sz="3300">
          <a:solidFill>
            <a:schemeClr val="tx2"/>
          </a:solidFill>
          <a:latin typeface="Arial" charset="0"/>
        </a:defRPr>
      </a:lvl6pPr>
      <a:lvl7pPr marL="685766" algn="ctr" rtl="0" fontAlgn="base">
        <a:spcBef>
          <a:spcPct val="0"/>
        </a:spcBef>
        <a:spcAft>
          <a:spcPct val="0"/>
        </a:spcAft>
        <a:defRPr sz="3300">
          <a:solidFill>
            <a:schemeClr val="tx2"/>
          </a:solidFill>
          <a:latin typeface="Arial" charset="0"/>
        </a:defRPr>
      </a:lvl7pPr>
      <a:lvl8pPr marL="1028649" algn="ctr" rtl="0" fontAlgn="base">
        <a:spcBef>
          <a:spcPct val="0"/>
        </a:spcBef>
        <a:spcAft>
          <a:spcPct val="0"/>
        </a:spcAft>
        <a:defRPr sz="3300">
          <a:solidFill>
            <a:schemeClr val="tx2"/>
          </a:solidFill>
          <a:latin typeface="Arial" charset="0"/>
        </a:defRPr>
      </a:lvl8pPr>
      <a:lvl9pPr marL="1371532" algn="ctr" rtl="0" fontAlgn="base">
        <a:spcBef>
          <a:spcPct val="0"/>
        </a:spcBef>
        <a:spcAft>
          <a:spcPct val="0"/>
        </a:spcAft>
        <a:defRPr sz="3300">
          <a:solidFill>
            <a:schemeClr val="tx2"/>
          </a:solidFill>
          <a:latin typeface="Arial" charset="0"/>
        </a:defRPr>
      </a:lvl9pPr>
    </p:titleStyle>
    <p:bodyStyle>
      <a:lvl1pPr marL="257162" indent="-257162" algn="l" rtl="0" eaLnBrk="0" fontAlgn="base" hangingPunct="0">
        <a:spcBef>
          <a:spcPct val="20000"/>
        </a:spcBef>
        <a:spcAft>
          <a:spcPct val="0"/>
        </a:spcAft>
        <a:buChar char="•"/>
        <a:defRPr sz="2400">
          <a:solidFill>
            <a:schemeClr val="tx1"/>
          </a:solidFill>
          <a:latin typeface="+mn-lt"/>
          <a:ea typeface="+mn-ea"/>
          <a:cs typeface="+mn-cs"/>
        </a:defRPr>
      </a:lvl1pPr>
      <a:lvl2pPr marL="557185" indent="-214303" algn="l" rtl="0" eaLnBrk="0" fontAlgn="base" hangingPunct="0">
        <a:spcBef>
          <a:spcPct val="20000"/>
        </a:spcBef>
        <a:spcAft>
          <a:spcPct val="0"/>
        </a:spcAft>
        <a:buChar char="–"/>
        <a:defRPr sz="2100">
          <a:solidFill>
            <a:schemeClr val="tx1"/>
          </a:solidFill>
          <a:latin typeface="+mn-lt"/>
        </a:defRPr>
      </a:lvl2pPr>
      <a:lvl3pPr marL="857207" indent="-171442" algn="l" rtl="0" eaLnBrk="0" fontAlgn="base" hangingPunct="0">
        <a:spcBef>
          <a:spcPct val="20000"/>
        </a:spcBef>
        <a:spcAft>
          <a:spcPct val="0"/>
        </a:spcAft>
        <a:buChar char="•"/>
        <a:defRPr sz="1800">
          <a:solidFill>
            <a:schemeClr val="tx1"/>
          </a:solidFill>
          <a:latin typeface="+mn-lt"/>
        </a:defRPr>
      </a:lvl3pPr>
      <a:lvl4pPr marL="1200090" indent="-171442" algn="l" rtl="0" eaLnBrk="0" fontAlgn="base" hangingPunct="0">
        <a:spcBef>
          <a:spcPct val="20000"/>
        </a:spcBef>
        <a:spcAft>
          <a:spcPct val="0"/>
        </a:spcAft>
        <a:buChar char="–"/>
        <a:defRPr sz="1500">
          <a:solidFill>
            <a:schemeClr val="tx1"/>
          </a:solidFill>
          <a:latin typeface="+mn-lt"/>
        </a:defRPr>
      </a:lvl4pPr>
      <a:lvl5pPr marL="1542974" indent="-171442" algn="l" rtl="0" eaLnBrk="0" fontAlgn="base" hangingPunct="0">
        <a:spcBef>
          <a:spcPct val="20000"/>
        </a:spcBef>
        <a:spcAft>
          <a:spcPct val="0"/>
        </a:spcAft>
        <a:buChar char="»"/>
        <a:defRPr sz="1500">
          <a:solidFill>
            <a:schemeClr val="tx1"/>
          </a:solidFill>
          <a:latin typeface="+mn-lt"/>
        </a:defRPr>
      </a:lvl5pPr>
      <a:lvl6pPr marL="1885856" indent="-171442" algn="l" rtl="0" fontAlgn="base">
        <a:spcBef>
          <a:spcPct val="20000"/>
        </a:spcBef>
        <a:spcAft>
          <a:spcPct val="0"/>
        </a:spcAft>
        <a:buChar char="»"/>
        <a:defRPr sz="1500">
          <a:solidFill>
            <a:schemeClr val="tx1"/>
          </a:solidFill>
          <a:latin typeface="+mn-lt"/>
        </a:defRPr>
      </a:lvl6pPr>
      <a:lvl7pPr marL="2228739" indent="-171442" algn="l" rtl="0" fontAlgn="base">
        <a:spcBef>
          <a:spcPct val="20000"/>
        </a:spcBef>
        <a:spcAft>
          <a:spcPct val="0"/>
        </a:spcAft>
        <a:buChar char="»"/>
        <a:defRPr sz="1500">
          <a:solidFill>
            <a:schemeClr val="tx1"/>
          </a:solidFill>
          <a:latin typeface="+mn-lt"/>
        </a:defRPr>
      </a:lvl7pPr>
      <a:lvl8pPr marL="2571622" indent="-171442" algn="l" rtl="0" fontAlgn="base">
        <a:spcBef>
          <a:spcPct val="20000"/>
        </a:spcBef>
        <a:spcAft>
          <a:spcPct val="0"/>
        </a:spcAft>
        <a:buChar char="»"/>
        <a:defRPr sz="1500">
          <a:solidFill>
            <a:schemeClr val="tx1"/>
          </a:solidFill>
          <a:latin typeface="+mn-lt"/>
        </a:defRPr>
      </a:lvl8pPr>
      <a:lvl9pPr marL="2914505" indent="-171442"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0.png"/><Relationship Id="rId5" Type="http://schemas.openxmlformats.org/officeDocument/2006/relationships/image" Target="../media/image710.png"/><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28.png"/><Relationship Id="rId10" Type="http://schemas.openxmlformats.org/officeDocument/2006/relationships/image" Target="../media/image27.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130.png"/><Relationship Id="rId4" Type="http://schemas.openxmlformats.org/officeDocument/2006/relationships/image" Target="../media/image120.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3.wdp"/><Relationship Id="rId7" Type="http://schemas.microsoft.com/office/2007/relationships/hdphoto" Target="../media/hdphoto14.wdp"/><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6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0.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210.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250.png"/><Relationship Id="rId4" Type="http://schemas.openxmlformats.org/officeDocument/2006/relationships/image" Target="../media/image211.png"/></Relationships>
</file>

<file path=ppt/slides/_rels/slide3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40.png"/><Relationship Id="rId7" Type="http://schemas.openxmlformats.org/officeDocument/2006/relationships/image" Target="../media/image300.png"/><Relationship Id="rId2" Type="http://schemas.openxmlformats.org/officeDocument/2006/relationships/image" Target="../media/image270.png"/><Relationship Id="rId1" Type="http://schemas.openxmlformats.org/officeDocument/2006/relationships/slideLayout" Target="../slideLayouts/slideLayout6.xml"/><Relationship Id="rId6" Type="http://schemas.microsoft.com/office/2007/relationships/hdphoto" Target="../media/hdphoto16.wdp"/><Relationship Id="rId5" Type="http://schemas.openxmlformats.org/officeDocument/2006/relationships/image" Target="../media/image41.png"/><Relationship Id="rId4" Type="http://schemas.microsoft.com/office/2007/relationships/hdphoto" Target="../media/hdphoto15.wdp"/><Relationship Id="rId9" Type="http://schemas.openxmlformats.org/officeDocument/2006/relationships/image" Target="../media/image320.pn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336" y="905252"/>
            <a:ext cx="6858000" cy="1253748"/>
          </a:xfrm>
        </p:spPr>
        <p:txBody>
          <a:bodyPr>
            <a:normAutofit fontScale="90000"/>
          </a:bodyPr>
          <a:lstStyle/>
          <a:p>
            <a:pPr algn="l"/>
            <a:r>
              <a:rPr lang="en-US" dirty="0"/>
              <a:t>The complete Hitchhiker’s Guide</a:t>
            </a:r>
            <a:br>
              <a:rPr lang="en-US" dirty="0"/>
            </a:br>
            <a:r>
              <a:rPr lang="en-US" dirty="0"/>
              <a:t>to </a:t>
            </a:r>
            <a:r>
              <a:rPr lang="en-US" dirty="0" err="1"/>
              <a:t>unpolarized</a:t>
            </a:r>
            <a:r>
              <a:rPr lang="en-US" dirty="0"/>
              <a:t/>
            </a:r>
            <a:br>
              <a:rPr lang="en-US" dirty="0"/>
            </a:br>
            <a:r>
              <a:rPr lang="en-US" b="1" dirty="0">
                <a:solidFill>
                  <a:schemeClr val="tx1"/>
                </a:solidFill>
              </a:rPr>
              <a:t>P</a:t>
            </a:r>
            <a:r>
              <a:rPr lang="en-US" dirty="0"/>
              <a:t>arton </a:t>
            </a:r>
            <a:r>
              <a:rPr lang="en-US" b="1" dirty="0">
                <a:solidFill>
                  <a:schemeClr val="tx1"/>
                </a:solidFill>
              </a:rPr>
              <a:t>D</a:t>
            </a:r>
            <a:r>
              <a:rPr lang="en-US" dirty="0"/>
              <a:t>istribution </a:t>
            </a:r>
            <a:r>
              <a:rPr lang="en-US" b="1" dirty="0">
                <a:solidFill>
                  <a:schemeClr val="tx1"/>
                </a:solidFill>
              </a:rPr>
              <a:t>F</a:t>
            </a:r>
            <a:r>
              <a:rPr lang="en-US" dirty="0"/>
              <a:t>unction</a:t>
            </a:r>
            <a:r>
              <a:rPr lang="en-US" b="1" dirty="0">
                <a:solidFill>
                  <a:schemeClr val="tx1"/>
                </a:solidFill>
              </a:rPr>
              <a:t>s</a:t>
            </a:r>
            <a:r>
              <a:rPr lang="en-US" dirty="0"/>
              <a:t> </a:t>
            </a:r>
            <a:endParaRPr lang="en-US" sz="2700" dirty="0"/>
          </a:p>
        </p:txBody>
      </p:sp>
      <p:sp>
        <p:nvSpPr>
          <p:cNvPr id="4" name="Subtitle 3"/>
          <p:cNvSpPr>
            <a:spLocks noGrp="1"/>
          </p:cNvSpPr>
          <p:nvPr>
            <p:ph type="subTitle" idx="1"/>
          </p:nvPr>
        </p:nvSpPr>
        <p:spPr>
          <a:xfrm>
            <a:off x="424332" y="2583029"/>
            <a:ext cx="6858000" cy="2637154"/>
          </a:xfrm>
        </p:spPr>
        <p:txBody>
          <a:bodyPr>
            <a:normAutofit fontScale="85000" lnSpcReduction="20000"/>
          </a:bodyPr>
          <a:lstStyle/>
          <a:p>
            <a:pPr algn="l"/>
            <a:r>
              <a:rPr lang="en-US" dirty="0"/>
              <a:t>Pavel Nadolsky</a:t>
            </a:r>
          </a:p>
          <a:p>
            <a:pPr algn="l"/>
            <a:r>
              <a:rPr lang="en-US" dirty="0"/>
              <a:t>Southern Methodist University</a:t>
            </a:r>
          </a:p>
          <a:p>
            <a:pPr algn="l"/>
            <a:r>
              <a:rPr lang="en-US" dirty="0"/>
              <a:t>CTEQ-TEA collaboration</a:t>
            </a:r>
          </a:p>
          <a:p>
            <a:pPr algn="l"/>
            <a:endParaRPr lang="en-US" dirty="0"/>
          </a:p>
          <a:p>
            <a:pPr algn="l"/>
            <a:r>
              <a:rPr lang="en-US" dirty="0" smtClean="0"/>
              <a:t>Argonne National Laboratory</a:t>
            </a:r>
          </a:p>
          <a:p>
            <a:pPr algn="l"/>
            <a:endParaRPr lang="en-US" dirty="0"/>
          </a:p>
          <a:p>
            <a:pPr algn="l"/>
            <a:r>
              <a:rPr lang="en-US" dirty="0" smtClean="0"/>
              <a:t>Experience from studying nucleon PDFs,</a:t>
            </a:r>
          </a:p>
          <a:p>
            <a:pPr algn="l"/>
            <a:r>
              <a:rPr lang="en-US" dirty="0" smtClean="0"/>
              <a:t>Possibly applicable to pion and kaon PDFs</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smtClean="0">
                <a:solidFill>
                  <a:srgbClr val="000000"/>
                </a:solidFill>
              </a:rPr>
              <a:t>2017-06-01</a:t>
            </a: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solidFill>
                  <a:srgbClr val="000000"/>
                </a:solidFill>
              </a:rPr>
              <a:t>Pion/kaon structure workshop</a:t>
            </a:r>
            <a:endParaRPr lang="en-GB">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0D596020-EEA9-4D3C-B87B-000380D57995}" type="slidenum">
              <a:rPr lang="en-GB" smtClean="0">
                <a:solidFill>
                  <a:srgbClr val="000000"/>
                </a:solidFill>
              </a:rPr>
              <a:pPr fontAlgn="base">
                <a:spcBef>
                  <a:spcPct val="0"/>
                </a:spcBef>
                <a:spcAft>
                  <a:spcPct val="0"/>
                </a:spcAft>
                <a:defRPr/>
              </a:pPr>
              <a:t>1</a:t>
            </a:fld>
            <a:endParaRPr lang="en-GB">
              <a:solidFill>
                <a:srgbClr val="000000"/>
              </a:solidFill>
            </a:endParaRPr>
          </a:p>
        </p:txBody>
      </p:sp>
      <p:pic>
        <p:nvPicPr>
          <p:cNvPr id="8" name="Picture 7"/>
          <p:cNvPicPr>
            <a:picLocks noChangeAspect="1"/>
          </p:cNvPicPr>
          <p:nvPr/>
        </p:nvPicPr>
        <p:blipFill rotWithShape="1">
          <a:blip r:embed="rId2"/>
          <a:srcRect r="13841" b="4527"/>
          <a:stretch/>
        </p:blipFill>
        <p:spPr>
          <a:xfrm>
            <a:off x="5988653" y="2583028"/>
            <a:ext cx="2587357" cy="2793627"/>
          </a:xfrm>
          <a:prstGeom prst="rect">
            <a:avLst/>
          </a:prstGeom>
        </p:spPr>
      </p:pic>
      <p:sp>
        <p:nvSpPr>
          <p:cNvPr id="9" name="Oval 8"/>
          <p:cNvSpPr/>
          <p:nvPr/>
        </p:nvSpPr>
        <p:spPr bwMode="auto">
          <a:xfrm>
            <a:off x="7141580" y="3171463"/>
            <a:ext cx="225756" cy="231494"/>
          </a:xfrm>
          <a:prstGeom prst="ellipse">
            <a:avLst/>
          </a:prstGeom>
          <a:solidFill>
            <a:srgbClr val="FF2F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7519148" y="3287210"/>
            <a:ext cx="225756" cy="231494"/>
          </a:xfrm>
          <a:prstGeom prst="ellipse">
            <a:avLst/>
          </a:prstGeom>
          <a:solidFill>
            <a:srgbClr val="38AEF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Oval 10"/>
          <p:cNvSpPr/>
          <p:nvPr/>
        </p:nvSpPr>
        <p:spPr bwMode="auto">
          <a:xfrm>
            <a:off x="7254458" y="3490001"/>
            <a:ext cx="225756" cy="231494"/>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9625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FE0F3EA-F3E4-450E-8EF1-55128E22BD4D}" type="slidenum">
              <a:rPr lang="en-GB" smtClean="0"/>
              <a:pPr fontAlgn="base">
                <a:spcBef>
                  <a:spcPct val="0"/>
                </a:spcBef>
                <a:spcAft>
                  <a:spcPct val="0"/>
                </a:spcAft>
                <a:defRPr/>
              </a:pPr>
              <a:t>10</a:t>
            </a:fld>
            <a:endParaRPr lang="en-GB" dirty="0"/>
          </a:p>
        </p:txBody>
      </p:sp>
      <p:grpSp>
        <p:nvGrpSpPr>
          <p:cNvPr id="12" name="Group 8"/>
          <p:cNvGrpSpPr>
            <a:grpSpLocks noChangeAspect="1"/>
          </p:cNvGrpSpPr>
          <p:nvPr/>
        </p:nvGrpSpPr>
        <p:grpSpPr bwMode="auto">
          <a:xfrm>
            <a:off x="266700" y="300038"/>
            <a:ext cx="8251825" cy="3171825"/>
            <a:chOff x="168" y="189"/>
            <a:chExt cx="5198" cy="1998"/>
          </a:xfrm>
        </p:grpSpPr>
        <p:sp>
          <p:nvSpPr>
            <p:cNvPr id="13" name="AutoShape 7"/>
            <p:cNvSpPr>
              <a:spLocks noChangeAspect="1" noChangeArrowheads="1" noTextEdit="1"/>
            </p:cNvSpPr>
            <p:nvPr/>
          </p:nvSpPr>
          <p:spPr bwMode="auto">
            <a:xfrm>
              <a:off x="168" y="189"/>
              <a:ext cx="5198"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189"/>
              <a:ext cx="5203"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
          <p:cNvGrpSpPr>
            <a:grpSpLocks noChangeAspect="1"/>
          </p:cNvGrpSpPr>
          <p:nvPr/>
        </p:nvGrpSpPr>
        <p:grpSpPr bwMode="auto">
          <a:xfrm>
            <a:off x="266700" y="3605213"/>
            <a:ext cx="8248650" cy="2135187"/>
            <a:chOff x="168" y="2271"/>
            <a:chExt cx="5196" cy="1345"/>
          </a:xfrm>
        </p:grpSpPr>
        <p:sp>
          <p:nvSpPr>
            <p:cNvPr id="7" name="AutoShape 3"/>
            <p:cNvSpPr>
              <a:spLocks noChangeAspect="1" noChangeArrowheads="1" noTextEdit="1"/>
            </p:cNvSpPr>
            <p:nvPr/>
          </p:nvSpPr>
          <p:spPr bwMode="auto">
            <a:xfrm>
              <a:off x="168" y="2271"/>
              <a:ext cx="5196" cy="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2271"/>
              <a:ext cx="5201"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733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FE0F3EA-F3E4-450E-8EF1-55128E22BD4D}" type="slidenum">
              <a:rPr lang="en-GB" smtClean="0"/>
              <a:pPr fontAlgn="base">
                <a:spcBef>
                  <a:spcPct val="0"/>
                </a:spcBef>
                <a:spcAft>
                  <a:spcPct val="0"/>
                </a:spcAft>
                <a:defRPr/>
              </a:pPr>
              <a:t>11</a:t>
            </a:fld>
            <a:endParaRPr lang="en-GB" dirty="0"/>
          </a:p>
        </p:txBody>
      </p:sp>
      <p:grpSp>
        <p:nvGrpSpPr>
          <p:cNvPr id="12" name="Group 8"/>
          <p:cNvGrpSpPr>
            <a:grpSpLocks noChangeAspect="1"/>
          </p:cNvGrpSpPr>
          <p:nvPr/>
        </p:nvGrpSpPr>
        <p:grpSpPr bwMode="auto">
          <a:xfrm>
            <a:off x="266700" y="300038"/>
            <a:ext cx="8251825" cy="3171825"/>
            <a:chOff x="168" y="189"/>
            <a:chExt cx="5198" cy="1998"/>
          </a:xfrm>
        </p:grpSpPr>
        <p:sp>
          <p:nvSpPr>
            <p:cNvPr id="13" name="AutoShape 7"/>
            <p:cNvSpPr>
              <a:spLocks noChangeAspect="1" noChangeArrowheads="1" noTextEdit="1"/>
            </p:cNvSpPr>
            <p:nvPr/>
          </p:nvSpPr>
          <p:spPr bwMode="auto">
            <a:xfrm>
              <a:off x="168" y="189"/>
              <a:ext cx="5198"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189"/>
              <a:ext cx="5203"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
          <p:cNvGrpSpPr>
            <a:grpSpLocks noChangeAspect="1"/>
          </p:cNvGrpSpPr>
          <p:nvPr/>
        </p:nvGrpSpPr>
        <p:grpSpPr bwMode="auto">
          <a:xfrm>
            <a:off x="266700" y="3605213"/>
            <a:ext cx="8248650" cy="2135187"/>
            <a:chOff x="168" y="2271"/>
            <a:chExt cx="5196" cy="1345"/>
          </a:xfrm>
        </p:grpSpPr>
        <p:sp>
          <p:nvSpPr>
            <p:cNvPr id="7" name="AutoShape 3"/>
            <p:cNvSpPr>
              <a:spLocks noChangeAspect="1" noChangeArrowheads="1" noTextEdit="1"/>
            </p:cNvSpPr>
            <p:nvPr/>
          </p:nvSpPr>
          <p:spPr bwMode="auto">
            <a:xfrm>
              <a:off x="168" y="2271"/>
              <a:ext cx="5196" cy="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2271"/>
              <a:ext cx="5201"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568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FE0F3EA-F3E4-450E-8EF1-55128E22BD4D}" type="slidenum">
              <a:rPr lang="en-GB" smtClean="0"/>
              <a:pPr fontAlgn="base">
                <a:spcBef>
                  <a:spcPct val="0"/>
                </a:spcBef>
                <a:spcAft>
                  <a:spcPct val="0"/>
                </a:spcAft>
                <a:defRPr/>
              </a:pPr>
              <a:t>12</a:t>
            </a:fld>
            <a:endParaRPr lang="en-GB" dirty="0"/>
          </a:p>
        </p:txBody>
      </p:sp>
      <p:grpSp>
        <p:nvGrpSpPr>
          <p:cNvPr id="6" name="Group 4"/>
          <p:cNvGrpSpPr>
            <a:grpSpLocks noChangeAspect="1"/>
          </p:cNvGrpSpPr>
          <p:nvPr/>
        </p:nvGrpSpPr>
        <p:grpSpPr bwMode="auto">
          <a:xfrm>
            <a:off x="388938" y="325438"/>
            <a:ext cx="8235950" cy="2501900"/>
            <a:chOff x="245" y="205"/>
            <a:chExt cx="5188" cy="1576"/>
          </a:xfrm>
        </p:grpSpPr>
        <p:sp>
          <p:nvSpPr>
            <p:cNvPr id="7" name="AutoShape 3"/>
            <p:cNvSpPr>
              <a:spLocks noChangeAspect="1" noChangeArrowheads="1" noTextEdit="1"/>
            </p:cNvSpPr>
            <p:nvPr/>
          </p:nvSpPr>
          <p:spPr bwMode="auto">
            <a:xfrm>
              <a:off x="245" y="205"/>
              <a:ext cx="5188" cy="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245" y="205"/>
              <a:ext cx="5193"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noChangeAspect="1"/>
          </p:cNvGrpSpPr>
          <p:nvPr/>
        </p:nvGrpSpPr>
        <p:grpSpPr bwMode="auto">
          <a:xfrm>
            <a:off x="457200" y="3144838"/>
            <a:ext cx="7924800" cy="2986087"/>
            <a:chOff x="288" y="1981"/>
            <a:chExt cx="4992" cy="1881"/>
          </a:xfrm>
        </p:grpSpPr>
        <p:sp>
          <p:nvSpPr>
            <p:cNvPr id="10" name="AutoShape 7"/>
            <p:cNvSpPr>
              <a:spLocks noChangeAspect="1" noChangeArrowheads="1" noTextEdit="1"/>
            </p:cNvSpPr>
            <p:nvPr/>
          </p:nvSpPr>
          <p:spPr bwMode="auto">
            <a:xfrm>
              <a:off x="288" y="1981"/>
              <a:ext cx="4992" cy="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9" name="Picture 9"/>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288" y="1981"/>
              <a:ext cx="4997"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976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FE0F3EA-F3E4-450E-8EF1-55128E22BD4D}" type="slidenum">
              <a:rPr lang="en-GB" smtClean="0"/>
              <a:pPr fontAlgn="base">
                <a:spcBef>
                  <a:spcPct val="0"/>
                </a:spcBef>
                <a:spcAft>
                  <a:spcPct val="0"/>
                </a:spcAft>
                <a:defRPr/>
              </a:pPr>
              <a:t>13</a:t>
            </a:fld>
            <a:endParaRPr lang="en-GB" dirty="0"/>
          </a:p>
        </p:txBody>
      </p:sp>
      <p:grpSp>
        <p:nvGrpSpPr>
          <p:cNvPr id="6" name="Group 4"/>
          <p:cNvGrpSpPr>
            <a:grpSpLocks noChangeAspect="1"/>
          </p:cNvGrpSpPr>
          <p:nvPr/>
        </p:nvGrpSpPr>
        <p:grpSpPr bwMode="auto">
          <a:xfrm>
            <a:off x="388938" y="325438"/>
            <a:ext cx="8235950" cy="2501900"/>
            <a:chOff x="245" y="205"/>
            <a:chExt cx="5188" cy="1576"/>
          </a:xfrm>
        </p:grpSpPr>
        <p:sp>
          <p:nvSpPr>
            <p:cNvPr id="7" name="AutoShape 3"/>
            <p:cNvSpPr>
              <a:spLocks noChangeAspect="1" noChangeArrowheads="1" noTextEdit="1"/>
            </p:cNvSpPr>
            <p:nvPr/>
          </p:nvSpPr>
          <p:spPr bwMode="auto">
            <a:xfrm>
              <a:off x="245" y="205"/>
              <a:ext cx="5188" cy="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245" y="205"/>
              <a:ext cx="5193"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
          <p:cNvGrpSpPr>
            <a:grpSpLocks noChangeAspect="1"/>
          </p:cNvGrpSpPr>
          <p:nvPr/>
        </p:nvGrpSpPr>
        <p:grpSpPr bwMode="auto">
          <a:xfrm>
            <a:off x="527050" y="2994025"/>
            <a:ext cx="8097838" cy="3217863"/>
            <a:chOff x="332" y="1886"/>
            <a:chExt cx="5101" cy="2027"/>
          </a:xfrm>
        </p:grpSpPr>
        <p:sp>
          <p:nvSpPr>
            <p:cNvPr id="11" name="AutoShape 3"/>
            <p:cNvSpPr>
              <a:spLocks noChangeAspect="1" noChangeArrowheads="1" noTextEdit="1"/>
            </p:cNvSpPr>
            <p:nvPr/>
          </p:nvSpPr>
          <p:spPr bwMode="auto">
            <a:xfrm>
              <a:off x="332" y="1886"/>
              <a:ext cx="5101" cy="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332" y="1886"/>
              <a:ext cx="5106" cy="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0327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68362"/>
          </a:xfrm>
        </p:spPr>
        <p:txBody>
          <a:bodyPr/>
          <a:lstStyle/>
          <a:p>
            <a:r>
              <a:rPr lang="en-US" dirty="0"/>
              <a:t>Perturbative QCD loop revolution</a:t>
            </a:r>
          </a:p>
        </p:txBody>
      </p:sp>
      <mc:AlternateContent xmlns:mc="http://schemas.openxmlformats.org/markup-compatibility/2006" xmlns:a14="http://schemas.microsoft.com/office/drawing/2010/main">
        <mc:Choice Requires="a14">
          <p:sp>
            <p:nvSpPr>
              <p:cNvPr id="5" name="Rectangle 4"/>
              <p:cNvSpPr/>
              <p:nvPr/>
            </p:nvSpPr>
            <p:spPr>
              <a:xfrm>
                <a:off x="609600" y="4671264"/>
                <a:ext cx="8305800" cy="1658724"/>
              </a:xfrm>
              <a:prstGeom prst="rect">
                <a:avLst/>
              </a:prstGeom>
            </p:spPr>
            <p:txBody>
              <a:bodyPr wrap="square">
                <a:spAutoFit/>
              </a:bodyPr>
              <a:lstStyle/>
              <a:p>
                <a:r>
                  <a:rPr lang="en-US" sz="2000" dirty="0"/>
                  <a:t>Since 2005, generalized </a:t>
                </a:r>
                <a:r>
                  <a:rPr lang="en-US" sz="2000" dirty="0" err="1"/>
                  <a:t>unitarity</a:t>
                </a:r>
                <a:r>
                  <a:rPr lang="en-US" sz="2000" dirty="0"/>
                  <a:t> and related methods dramatically advanced the computations of </a:t>
                </a:r>
                <a:r>
                  <a:rPr lang="en-US" sz="2000" b="1" dirty="0"/>
                  <a:t>perturbative</a:t>
                </a:r>
                <a:r>
                  <a:rPr lang="en-US" sz="2000" dirty="0"/>
                  <a:t> NLO/NNLO/N3LO hard cross sections </a:t>
                </a:r>
                <a14:m>
                  <m:oMath xmlns:m="http://schemas.openxmlformats.org/officeDocument/2006/math">
                    <m:acc>
                      <m:accPr>
                        <m:chr m:val="̂"/>
                        <m:ctrlPr>
                          <a:rPr lang="en-US" sz="2000" b="0" i="1" smtClean="0">
                            <a:latin typeface="Cambria Math"/>
                          </a:rPr>
                        </m:ctrlPr>
                      </m:accPr>
                      <m:e>
                        <m:r>
                          <a:rPr lang="en-US" sz="2000" b="0" i="1" smtClean="0">
                            <a:latin typeface="Cambria Math" panose="02040503050406030204" pitchFamily="18" charset="0"/>
                          </a:rPr>
                          <m:t>𝜎</m:t>
                        </m:r>
                      </m:e>
                    </m:acc>
                    <m:r>
                      <a:rPr lang="en-US" sz="2000" b="0" i="1" dirty="0" smtClean="0">
                        <a:latin typeface="Cambria Math" panose="02040503050406030204" pitchFamily="18" charset="0"/>
                      </a:rPr>
                      <m:t>.</m:t>
                    </m:r>
                  </m:oMath>
                </a14:m>
                <a:endParaRPr lang="en-US" sz="2000" dirty="0"/>
              </a:p>
              <a:p>
                <a:endParaRPr lang="en-US" sz="2000" dirty="0"/>
              </a:p>
              <a:p>
                <a:r>
                  <a:rPr lang="en-US" sz="2000" dirty="0"/>
                  <a:t>To make use of it, accuracy of PDFs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𝑝</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𝜇</m:t>
                    </m:r>
                    <m:r>
                      <a:rPr lang="en-US" sz="2000" b="0" i="1" smtClean="0">
                        <a:latin typeface="Cambria Math" panose="02040503050406030204" pitchFamily="18" charset="0"/>
                      </a:rPr>
                      <m:t>)</m:t>
                    </m:r>
                  </m:oMath>
                </a14:m>
                <a:r>
                  <a:rPr lang="en-US" sz="2000" dirty="0"/>
                  <a:t> must keep up</a:t>
                </a:r>
              </a:p>
            </p:txBody>
          </p:sp>
        </mc:Choice>
        <mc:Fallback xmlns="">
          <p:sp>
            <p:nvSpPr>
              <p:cNvPr id="5" name="Rectangle 4"/>
              <p:cNvSpPr>
                <a:spLocks noRot="1" noChangeAspect="1" noMove="1" noResize="1" noEditPoints="1" noAdjustHandles="1" noChangeArrowheads="1" noChangeShapeType="1" noTextEdit="1"/>
              </p:cNvSpPr>
              <p:nvPr/>
            </p:nvSpPr>
            <p:spPr>
              <a:xfrm>
                <a:off x="609600" y="4671264"/>
                <a:ext cx="8305800" cy="1658724"/>
              </a:xfrm>
              <a:prstGeom prst="rect">
                <a:avLst/>
              </a:prstGeom>
              <a:blipFill>
                <a:blip r:embed="rId2"/>
                <a:stretch>
                  <a:fillRect l="-734" t="-1471" b="-4044"/>
                </a:stretch>
              </a:blipFill>
            </p:spPr>
            <p:txBody>
              <a:bodyPr/>
              <a:lstStyle/>
              <a:p>
                <a:r>
                  <a:rPr lang="en-US">
                    <a:noFill/>
                  </a:rPr>
                  <a:t> </a:t>
                </a:r>
              </a:p>
            </p:txBody>
          </p:sp>
        </mc:Fallback>
      </mc:AlternateContent>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39800"/>
            <a:ext cx="8229600" cy="3713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2F5CD15-EFFF-47AB-BF6A-3BD232391A31}" type="slidenum">
              <a:rPr lang="en-GB" smtClean="0"/>
              <a:pPr fontAlgn="base">
                <a:spcBef>
                  <a:spcPct val="0"/>
                </a:spcBef>
                <a:spcAft>
                  <a:spcPct val="0"/>
                </a:spcAft>
                <a:defRPr/>
              </a:pPr>
              <a:t>14</a:t>
            </a:fld>
            <a:endParaRPr lang="en-GB" dirty="0"/>
          </a:p>
        </p:txBody>
      </p:sp>
    </p:spTree>
    <p:extLst>
      <p:ext uri="{BB962C8B-B14F-4D97-AF65-F5344CB8AC3E}">
        <p14:creationId xmlns:p14="http://schemas.microsoft.com/office/powerpoint/2010/main" val="49317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0" y="762142"/>
            <a:ext cx="86868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6904" y="4102053"/>
            <a:ext cx="8368496" cy="2246769"/>
          </a:xfrm>
          <a:prstGeom prst="rect">
            <a:avLst/>
          </a:prstGeom>
          <a:noFill/>
        </p:spPr>
        <p:txBody>
          <a:bodyPr wrap="square" rtlCol="0">
            <a:spAutoFit/>
          </a:bodyPr>
          <a:lstStyle/>
          <a:p>
            <a:r>
              <a:rPr lang="en-US" sz="2000" dirty="0"/>
              <a:t>Phenomenological parametrizations of PDFs are provided with estimated uncertainties of multiple origins (</a:t>
            </a:r>
            <a:r>
              <a:rPr lang="en-US" sz="2000" b="1" dirty="0"/>
              <a:t>uncertainties of measurement, theoretical model, parametrization form, statistical analysis</a:t>
            </a:r>
            <a:r>
              <a:rPr lang="en-US" sz="2000" dirty="0"/>
              <a:t>, …)</a:t>
            </a:r>
          </a:p>
          <a:p>
            <a:endParaRPr lang="en-US" sz="2000" dirty="0"/>
          </a:p>
          <a:p>
            <a:r>
              <a:rPr lang="en-US" sz="2000" dirty="0"/>
              <a:t>The shape of PDFs is optimized w.r.t. hundreds of </a:t>
            </a:r>
            <a:r>
              <a:rPr lang="en-US" sz="2000" b="1" dirty="0"/>
              <a:t>nuisance parameters</a:t>
            </a:r>
          </a:p>
        </p:txBody>
      </p:sp>
      <p:sp>
        <p:nvSpPr>
          <p:cNvPr id="6" name="Date Placeholder 5"/>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7" name="Footer Placeholder 6"/>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15</a:t>
            </a:fld>
            <a:endParaRPr lang="en-GB" dirty="0"/>
          </a:p>
        </p:txBody>
      </p:sp>
      <p:sp>
        <p:nvSpPr>
          <p:cNvPr id="10" name="TextBox 9"/>
          <p:cNvSpPr txBox="1"/>
          <p:nvPr/>
        </p:nvSpPr>
        <p:spPr>
          <a:xfrm>
            <a:off x="457200" y="224852"/>
            <a:ext cx="8229600" cy="523220"/>
          </a:xfrm>
          <a:prstGeom prst="rect">
            <a:avLst/>
          </a:prstGeom>
          <a:noFill/>
        </p:spPr>
        <p:txBody>
          <a:bodyPr wrap="square" rtlCol="0">
            <a:spAutoFit/>
          </a:bodyPr>
          <a:lstStyle/>
          <a:p>
            <a:r>
              <a:rPr lang="en-US" sz="2800" dirty="0">
                <a:solidFill>
                  <a:srgbClr val="CC3300"/>
                </a:solidFill>
              </a:rPr>
              <a:t>General-purpose CT14 PDFs</a:t>
            </a:r>
            <a:r>
              <a:rPr lang="en-US" sz="2400" dirty="0"/>
              <a:t>       </a:t>
            </a:r>
            <a:r>
              <a:rPr lang="en-US" sz="1400" dirty="0"/>
              <a:t>(S. </a:t>
            </a:r>
            <a:r>
              <a:rPr lang="en-US" sz="1400" dirty="0" err="1"/>
              <a:t>Dulat</a:t>
            </a:r>
            <a:r>
              <a:rPr lang="en-US" sz="1400" dirty="0"/>
              <a:t> et al., arXiv:1506.07443)  </a:t>
            </a:r>
          </a:p>
        </p:txBody>
      </p:sp>
    </p:spTree>
    <p:extLst>
      <p:ext uri="{BB962C8B-B14F-4D97-AF65-F5344CB8AC3E}">
        <p14:creationId xmlns:p14="http://schemas.microsoft.com/office/powerpoint/2010/main" val="386698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87" y="1081262"/>
            <a:ext cx="8098024" cy="4517632"/>
          </a:xfrm>
          <a:prstGeom prst="rect">
            <a:avLst/>
          </a:prstGeom>
        </p:spPr>
      </p:pic>
      <p:sp>
        <p:nvSpPr>
          <p:cNvPr id="2" name="Title 1"/>
          <p:cNvSpPr>
            <a:spLocks noGrp="1"/>
          </p:cNvSpPr>
          <p:nvPr>
            <p:ph type="title"/>
          </p:nvPr>
        </p:nvSpPr>
        <p:spPr>
          <a:xfrm>
            <a:off x="421471" y="325592"/>
            <a:ext cx="7396930" cy="994172"/>
          </a:xfrm>
        </p:spPr>
        <p:txBody>
          <a:bodyPr>
            <a:normAutofit fontScale="90000"/>
          </a:bodyPr>
          <a:lstStyle/>
          <a:p>
            <a:pPr algn="l"/>
            <a:r>
              <a:rPr lang="en-US" dirty="0"/>
              <a:t>Concepts of perturbative QCD at the LHC   </a:t>
            </a:r>
          </a:p>
        </p:txBody>
      </p:sp>
      <p:sp>
        <p:nvSpPr>
          <p:cNvPr id="4" name="Date Placeholder 3"/>
          <p:cNvSpPr>
            <a:spLocks noGrp="1"/>
          </p:cNvSpPr>
          <p:nvPr>
            <p:ph type="dt" sz="half" idx="10"/>
          </p:nvPr>
        </p:nvSpPr>
        <p:spPr/>
        <p:txBody>
          <a:bodyPr/>
          <a:lstStyle/>
          <a:p>
            <a:r>
              <a:rPr lang="en-US" smtClean="0"/>
              <a:t>2017-06-01</a:t>
            </a:r>
            <a:endParaRPr lang="en-US"/>
          </a:p>
        </p:txBody>
      </p:sp>
      <p:sp>
        <p:nvSpPr>
          <p:cNvPr id="5" name="Footer Placeholder 4"/>
          <p:cNvSpPr>
            <a:spLocks noGrp="1"/>
          </p:cNvSpPr>
          <p:nvPr>
            <p:ph type="ftr" sz="quarter" idx="11"/>
          </p:nvPr>
        </p:nvSpPr>
        <p:spPr/>
        <p:txBody>
          <a:bodyPr/>
          <a:lstStyle/>
          <a:p>
            <a:r>
              <a:rPr lang="en-US" smtClean="0"/>
              <a:t>Pion/kaon structure workshop</a:t>
            </a:r>
            <a:endParaRPr lang="en-US"/>
          </a:p>
        </p:txBody>
      </p:sp>
      <p:sp>
        <p:nvSpPr>
          <p:cNvPr id="6" name="Slide Number Placeholder 5"/>
          <p:cNvSpPr>
            <a:spLocks noGrp="1"/>
          </p:cNvSpPr>
          <p:nvPr>
            <p:ph type="sldNum" sz="quarter" idx="12"/>
          </p:nvPr>
        </p:nvSpPr>
        <p:spPr/>
        <p:txBody>
          <a:bodyPr/>
          <a:lstStyle/>
          <a:p>
            <a:fld id="{C7B1E27F-5A86-46DE-A482-6AEAD8D8E836}" type="slidenum">
              <a:rPr lang="en-US" smtClean="0"/>
              <a:t>16</a:t>
            </a:fld>
            <a:endParaRPr lang="en-US"/>
          </a:p>
        </p:txBody>
      </p:sp>
      <p:sp>
        <p:nvSpPr>
          <p:cNvPr id="7" name="TextBox 6"/>
          <p:cNvSpPr txBox="1"/>
          <p:nvPr/>
        </p:nvSpPr>
        <p:spPr>
          <a:xfrm>
            <a:off x="618452" y="5598894"/>
            <a:ext cx="7907095" cy="369332"/>
          </a:xfrm>
          <a:prstGeom prst="rect">
            <a:avLst/>
          </a:prstGeom>
          <a:noFill/>
        </p:spPr>
        <p:txBody>
          <a:bodyPr wrap="square" rtlCol="0">
            <a:spAutoFit/>
          </a:bodyPr>
          <a:lstStyle/>
          <a:p>
            <a:r>
              <a:rPr lang="en-US" dirty="0"/>
              <a:t>At the (N)NNLO accuracy level, multiple aspects affect the PDF behavior</a:t>
            </a:r>
          </a:p>
        </p:txBody>
      </p:sp>
    </p:spTree>
    <p:extLst>
      <p:ext uri="{BB962C8B-B14F-4D97-AF65-F5344CB8AC3E}">
        <p14:creationId xmlns:p14="http://schemas.microsoft.com/office/powerpoint/2010/main" val="1545294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303" y="277031"/>
            <a:ext cx="8229600" cy="926201"/>
          </a:xfrm>
        </p:spPr>
        <p:txBody>
          <a:bodyPr/>
          <a:lstStyle/>
          <a:p>
            <a:r>
              <a:rPr lang="en-US" dirty="0"/>
              <a:t>Classes of PDFs</a:t>
            </a:r>
          </a:p>
        </p:txBody>
      </p:sp>
      <mc:AlternateContent xmlns:mc="http://schemas.openxmlformats.org/markup-compatibility/2006" xmlns:a14="http://schemas.microsoft.com/office/drawing/2010/main">
        <mc:Choice Requires="a14">
          <p:sp>
            <p:nvSpPr>
              <p:cNvPr id="7" name="TextBox 6"/>
              <p:cNvSpPr txBox="1"/>
              <p:nvPr/>
            </p:nvSpPr>
            <p:spPr>
              <a:xfrm>
                <a:off x="435186" y="2151940"/>
                <a:ext cx="3966073" cy="3933384"/>
              </a:xfrm>
              <a:prstGeom prst="rect">
                <a:avLst/>
              </a:prstGeom>
              <a:noFill/>
            </p:spPr>
            <p:txBody>
              <a:bodyPr wrap="square" rtlCol="0">
                <a:spAutoFit/>
              </a:bodyPr>
              <a:lstStyle/>
              <a:p>
                <a:r>
                  <a:rPr lang="en-US" sz="2800" dirty="0"/>
                  <a:t>General-purpose</a:t>
                </a:r>
              </a:p>
              <a:p>
                <a:endParaRPr lang="en-US" sz="2000" dirty="0"/>
              </a:p>
              <a:p>
                <a:r>
                  <a:rPr lang="en-US" sz="2000" dirty="0"/>
                  <a:t>For (N)NLO calculations with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≤5 </m:t>
                    </m:r>
                  </m:oMath>
                </a14:m>
                <a:r>
                  <a:rPr lang="en-US" sz="2000" dirty="0"/>
                  <a:t> active quark flavors</a:t>
                </a:r>
              </a:p>
              <a:p>
                <a:endParaRPr lang="en-US" sz="2000" dirty="0"/>
              </a:p>
              <a:p>
                <a:r>
                  <a:rPr lang="en-US" sz="2000" dirty="0"/>
                  <a:t>From several groups:</a:t>
                </a:r>
              </a:p>
              <a:p>
                <a:r>
                  <a:rPr lang="en-US" sz="2000" dirty="0"/>
                  <a:t>ABMP’16</a:t>
                </a:r>
              </a:p>
              <a:p>
                <a:r>
                  <a:rPr lang="en-US" sz="2000" dirty="0"/>
                  <a:t>HERA2.0</a:t>
                </a:r>
              </a:p>
              <a:p>
                <a:r>
                  <a:rPr lang="en-US" sz="2000" dirty="0"/>
                  <a:t>CT14  (</a:t>
                </a:r>
                <a14:m>
                  <m:oMath xmlns:m="http://schemas.openxmlformats.org/officeDocument/2006/math">
                    <m:r>
                      <a:rPr lang="en-US" sz="2000" b="0" i="1" smtClean="0">
                        <a:latin typeface="Cambria Math" panose="02040503050406030204" pitchFamily="18" charset="0"/>
                      </a:rPr>
                      <m:t>→</m:t>
                    </m:r>
                  </m:oMath>
                </a14:m>
                <a:r>
                  <a:rPr lang="en-US" sz="2000" dirty="0"/>
                  <a:t> 17p)</a:t>
                </a:r>
              </a:p>
              <a:p>
                <a:r>
                  <a:rPr lang="en-US" sz="2000" dirty="0"/>
                  <a:t>MMHT’14 (</a:t>
                </a:r>
                <a14:m>
                  <m:oMath xmlns:m="http://schemas.openxmlformats.org/officeDocument/2006/math">
                    <m:r>
                      <a:rPr lang="en-US" sz="2000" b="0" i="1" smtClean="0">
                        <a:latin typeface="Cambria Math" panose="02040503050406030204" pitchFamily="18" charset="0"/>
                      </a:rPr>
                      <m:t>→ </m:t>
                    </m:r>
                  </m:oMath>
                </a14:m>
                <a:r>
                  <a:rPr lang="en-US" sz="2000" dirty="0"/>
                  <a:t>16)</a:t>
                </a:r>
              </a:p>
              <a:p>
                <a:r>
                  <a:rPr lang="en-US" sz="2000" dirty="0"/>
                  <a:t>NNPDF3.0 (</a:t>
                </a:r>
                <a14:m>
                  <m:oMath xmlns:m="http://schemas.openxmlformats.org/officeDocument/2006/math">
                    <m:r>
                      <a:rPr lang="en-US" sz="2000" b="0" i="1" smtClean="0">
                        <a:latin typeface="Cambria Math" panose="02040503050406030204" pitchFamily="18" charset="0"/>
                      </a:rPr>
                      <m:t>→</m:t>
                    </m:r>
                  </m:oMath>
                </a14:m>
                <a:r>
                  <a:rPr lang="en-US" sz="2000" dirty="0"/>
                  <a:t>3.1)</a:t>
                </a:r>
              </a:p>
              <a:p>
                <a:r>
                  <a:rPr lang="en-US" sz="20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35186" y="2151940"/>
                <a:ext cx="3966073" cy="3933384"/>
              </a:xfrm>
              <a:prstGeom prst="rect">
                <a:avLst/>
              </a:prstGeom>
              <a:blipFill>
                <a:blip r:embed="rId2"/>
                <a:stretch>
                  <a:fillRect l="-3072" t="-1550" b="-2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96250" y="2073567"/>
                <a:ext cx="3966073" cy="3010055"/>
              </a:xfrm>
              <a:prstGeom prst="rect">
                <a:avLst/>
              </a:prstGeom>
              <a:noFill/>
            </p:spPr>
            <p:txBody>
              <a:bodyPr wrap="square" rtlCol="0">
                <a:spAutoFit/>
              </a:bodyPr>
              <a:lstStyle/>
              <a:p>
                <a:r>
                  <a:rPr lang="en-US" sz="2800" dirty="0"/>
                  <a:t>Specialized</a:t>
                </a:r>
              </a:p>
              <a:p>
                <a:r>
                  <a:rPr lang="en-US" sz="2000" dirty="0"/>
                  <a:t>For instance, for CT14:</a:t>
                </a:r>
              </a:p>
              <a:p>
                <a:r>
                  <a:rPr lang="en-US" sz="2000" dirty="0"/>
                  <a:t>CT14 LO</a:t>
                </a:r>
              </a:p>
              <a:p>
                <a:r>
                  <a:rPr lang="en-US" sz="2000" dirty="0"/>
                  <a:t>CT14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=3</m:t>
                    </m:r>
                  </m:oMath>
                </a14:m>
                <a:r>
                  <a:rPr lang="en-US" sz="2000" dirty="0"/>
                  <a:t>, 4, 6</a:t>
                </a:r>
              </a:p>
              <a:p>
                <a:r>
                  <a:rPr lang="en-US" sz="2000" dirty="0"/>
                  <a:t>CT14 HERA2</a:t>
                </a:r>
              </a:p>
              <a:p>
                <a:r>
                  <a:rPr lang="en-US" sz="2000" dirty="0"/>
                  <a:t>CT14 Intrinsic charm</a:t>
                </a:r>
              </a:p>
              <a:p>
                <a:r>
                  <a:rPr lang="en-US" sz="2000" dirty="0"/>
                  <a:t>CT14 QCD+QED</a:t>
                </a:r>
              </a:p>
              <a:p>
                <a:endParaRPr lang="en-US" sz="2000" dirty="0"/>
              </a:p>
              <a:p>
                <a:r>
                  <a:rPr lang="en-US" sz="2000" dirty="0"/>
                  <a:t>ATLAS &amp; CMS exploratory</a:t>
                </a:r>
              </a:p>
            </p:txBody>
          </p:sp>
        </mc:Choice>
        <mc:Fallback xmlns="">
          <p:sp>
            <p:nvSpPr>
              <p:cNvPr id="8" name="TextBox 7"/>
              <p:cNvSpPr txBox="1">
                <a:spLocks noRot="1" noChangeAspect="1" noMove="1" noResize="1" noEditPoints="1" noAdjustHandles="1" noChangeArrowheads="1" noChangeShapeType="1" noTextEdit="1"/>
              </p:cNvSpPr>
              <p:nvPr/>
            </p:nvSpPr>
            <p:spPr>
              <a:xfrm>
                <a:off x="5796250" y="2073567"/>
                <a:ext cx="3966073" cy="3010055"/>
              </a:xfrm>
              <a:prstGeom prst="rect">
                <a:avLst/>
              </a:prstGeom>
              <a:blipFill>
                <a:blip r:embed="rId3"/>
                <a:stretch>
                  <a:fillRect l="-3231" t="-2024" b="-2834"/>
                </a:stretch>
              </a:blipFill>
            </p:spPr>
            <p:txBody>
              <a:bodyPr/>
              <a:lstStyle/>
              <a:p>
                <a:r>
                  <a:rPr lang="en-US">
                    <a:noFill/>
                  </a:rPr>
                  <a:t> </a:t>
                </a:r>
              </a:p>
            </p:txBody>
          </p:sp>
        </mc:Fallback>
      </mc:AlternateContent>
      <p:sp>
        <p:nvSpPr>
          <p:cNvPr id="9" name="Down Arrow 8"/>
          <p:cNvSpPr/>
          <p:nvPr/>
        </p:nvSpPr>
        <p:spPr bwMode="auto">
          <a:xfrm rot="1710800">
            <a:off x="2138779" y="1188569"/>
            <a:ext cx="708660" cy="8455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Down Arrow 9"/>
          <p:cNvSpPr/>
          <p:nvPr/>
        </p:nvSpPr>
        <p:spPr bwMode="auto">
          <a:xfrm rot="18972934">
            <a:off x="5902116" y="1100432"/>
            <a:ext cx="708660" cy="8455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p:cNvSpPr txBox="1"/>
          <p:nvPr/>
        </p:nvSpPr>
        <p:spPr>
          <a:xfrm>
            <a:off x="3626169" y="5026501"/>
            <a:ext cx="5260553" cy="1138773"/>
          </a:xfrm>
          <a:prstGeom prst="rect">
            <a:avLst/>
          </a:prstGeom>
          <a:noFill/>
        </p:spPr>
        <p:txBody>
          <a:bodyPr wrap="square" rtlCol="0">
            <a:spAutoFit/>
          </a:bodyPr>
          <a:lstStyle/>
          <a:p>
            <a:r>
              <a:rPr lang="en-US" sz="2800" dirty="0"/>
              <a:t>Combined</a:t>
            </a:r>
          </a:p>
          <a:p>
            <a:endParaRPr lang="en-US" sz="2000" dirty="0"/>
          </a:p>
          <a:p>
            <a:r>
              <a:rPr lang="en-US" sz="2000" dirty="0"/>
              <a:t>PDF4LHC’15=CT14+MMHT’14+NNPDF3.0</a:t>
            </a:r>
          </a:p>
        </p:txBody>
      </p:sp>
      <p:sp>
        <p:nvSpPr>
          <p:cNvPr id="12" name="Rounded Rectangle 11"/>
          <p:cNvSpPr/>
          <p:nvPr/>
        </p:nvSpPr>
        <p:spPr bwMode="auto">
          <a:xfrm>
            <a:off x="354330" y="4789170"/>
            <a:ext cx="2265646" cy="994410"/>
          </a:xfrm>
          <a:prstGeom prst="roundRect">
            <a:avLst/>
          </a:prstGeom>
          <a:noFill/>
          <a:ln w="381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Down Arrow 12"/>
          <p:cNvSpPr/>
          <p:nvPr/>
        </p:nvSpPr>
        <p:spPr bwMode="auto">
          <a:xfrm rot="16748973">
            <a:off x="2869954" y="5135412"/>
            <a:ext cx="708660" cy="8455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Date Placeholder 13"/>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15" name="Footer Placeholder 14"/>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16" name="Slide Number Placeholder 15"/>
          <p:cNvSpPr>
            <a:spLocks noGrp="1"/>
          </p:cNvSpPr>
          <p:nvPr>
            <p:ph type="sldNum" sz="quarter" idx="12"/>
          </p:nvPr>
        </p:nvSpPr>
        <p:spPr/>
        <p:txBody>
          <a:bodyPr/>
          <a:lstStyle/>
          <a:p>
            <a:pPr fontAlgn="base">
              <a:spcBef>
                <a:spcPct val="0"/>
              </a:spcBef>
              <a:spcAft>
                <a:spcPct val="0"/>
              </a:spcAft>
              <a:defRPr/>
            </a:pPr>
            <a:fld id="{C7C7C3E7-B95B-433C-B684-E665F01F2779}" type="slidenum">
              <a:rPr lang="en-GB" smtClean="0"/>
              <a:pPr fontAlgn="base">
                <a:spcBef>
                  <a:spcPct val="0"/>
                </a:spcBef>
                <a:spcAft>
                  <a:spcPct val="0"/>
                </a:spcAft>
                <a:defRPr/>
              </a:pPr>
              <a:t>17</a:t>
            </a:fld>
            <a:endParaRPr lang="en-GB" dirty="0"/>
          </a:p>
        </p:txBody>
      </p:sp>
    </p:spTree>
    <p:extLst>
      <p:ext uri="{BB962C8B-B14F-4D97-AF65-F5344CB8AC3E}">
        <p14:creationId xmlns:p14="http://schemas.microsoft.com/office/powerpoint/2010/main" val="359858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199" y="6381750"/>
            <a:ext cx="2133600" cy="476250"/>
          </a:xfrm>
        </p:spPr>
        <p:txBody>
          <a:bodyPr/>
          <a:lstStyle/>
          <a:p>
            <a:pPr fontAlgn="base">
              <a:spcBef>
                <a:spcPct val="0"/>
              </a:spcBef>
              <a:spcAft>
                <a:spcPct val="0"/>
              </a:spcAft>
              <a:defRPr/>
            </a:pPr>
            <a:r>
              <a:rPr lang="en-US" smtClean="0"/>
              <a:t>2017-06-01</a:t>
            </a:r>
            <a:endParaRPr lang="en-GB" dirty="0"/>
          </a:p>
        </p:txBody>
      </p:sp>
      <p:sp>
        <p:nvSpPr>
          <p:cNvPr id="3" name="Footer Placeholder 2"/>
          <p:cNvSpPr>
            <a:spLocks noGrp="1"/>
          </p:cNvSpPr>
          <p:nvPr>
            <p:ph type="ftr" sz="quarter" idx="11"/>
          </p:nvPr>
        </p:nvSpPr>
        <p:spPr>
          <a:xfrm>
            <a:off x="3124200" y="6348114"/>
            <a:ext cx="2895600" cy="476250"/>
          </a:xfrm>
        </p:spPr>
        <p:txBody>
          <a:bodyPr/>
          <a:lstStyle/>
          <a:p>
            <a:pPr fontAlgn="base">
              <a:spcBef>
                <a:spcPct val="0"/>
              </a:spcBef>
              <a:spcAft>
                <a:spcPct val="0"/>
              </a:spcAft>
              <a:defRPr/>
            </a:pPr>
            <a:r>
              <a:rPr lang="en-US" smtClean="0"/>
              <a:t>Pion/kaon structure workshop</a:t>
            </a:r>
            <a:endParaRPr lang="en-GB" dirty="0"/>
          </a:p>
        </p:txBody>
      </p:sp>
      <p:sp>
        <p:nvSpPr>
          <p:cNvPr id="4" name="Slide Number Placeholder 3"/>
          <p:cNvSpPr>
            <a:spLocks noGrp="1"/>
          </p:cNvSpPr>
          <p:nvPr>
            <p:ph type="sldNum" sz="quarter" idx="12"/>
          </p:nvPr>
        </p:nvSpPr>
        <p:spPr>
          <a:xfrm>
            <a:off x="6553200" y="6381750"/>
            <a:ext cx="2133600" cy="476250"/>
          </a:xfrm>
        </p:spPr>
        <p:txBody>
          <a:bodyPr/>
          <a:lstStyle/>
          <a:p>
            <a:pPr fontAlgn="base">
              <a:spcBef>
                <a:spcPct val="0"/>
              </a:spcBef>
              <a:spcAft>
                <a:spcPct val="0"/>
              </a:spcAft>
              <a:defRPr/>
            </a:pPr>
            <a:fld id="{DFE0F3EA-F3E4-450E-8EF1-55128E22BD4D}" type="slidenum">
              <a:rPr lang="en-GB" smtClean="0"/>
              <a:pPr fontAlgn="base">
                <a:spcBef>
                  <a:spcPct val="0"/>
                </a:spcBef>
                <a:spcAft>
                  <a:spcPct val="0"/>
                </a:spcAft>
                <a:defRPr/>
              </a:pPr>
              <a:t>18</a:t>
            </a:fld>
            <a:endParaRPr lang="en-GB"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38000"/>
                    </a14:imgEffect>
                  </a14:imgLayer>
                </a14:imgProps>
              </a:ext>
            </a:extLst>
          </a:blip>
          <a:stretch>
            <a:fillRect/>
          </a:stretch>
        </p:blipFill>
        <p:spPr>
          <a:xfrm>
            <a:off x="329093" y="1349247"/>
            <a:ext cx="7900507" cy="4998867"/>
          </a:xfrm>
          <a:prstGeom prst="rect">
            <a:avLst/>
          </a:prstGeom>
        </p:spPr>
      </p:pic>
      <p:sp>
        <p:nvSpPr>
          <p:cNvPr id="15" name="Up Arrow 14"/>
          <p:cNvSpPr/>
          <p:nvPr/>
        </p:nvSpPr>
        <p:spPr bwMode="auto">
          <a:xfrm>
            <a:off x="286473" y="2751750"/>
            <a:ext cx="341453" cy="47456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2858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5000"/>
                    </a14:imgEffect>
                  </a14:imgLayer>
                </a14:imgProps>
              </a:ext>
              <a:ext uri="{28A0092B-C50C-407E-A947-70E740481C1C}">
                <a14:useLocalDpi xmlns:a14="http://schemas.microsoft.com/office/drawing/2010/main" val="0"/>
              </a:ext>
            </a:extLst>
          </a:blip>
          <a:srcRect/>
          <a:stretch>
            <a:fillRect/>
          </a:stretch>
        </p:blipFill>
        <p:spPr bwMode="auto">
          <a:xfrm>
            <a:off x="439840" y="1712357"/>
            <a:ext cx="3796098" cy="430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533401" y="0"/>
                <a:ext cx="7696199" cy="762000"/>
              </a:xfrm>
            </p:spPr>
            <p:txBody>
              <a:bodyPr/>
              <a:lstStyle/>
              <a:p>
                <a:r>
                  <a:rPr lang="en-US" sz="2400" dirty="0"/>
                  <a:t>Map of experiments as a function of </a:t>
                </a:r>
                <a14:m>
                  <m:oMath xmlns:m="http://schemas.openxmlformats.org/officeDocument/2006/math">
                    <m:r>
                      <a:rPr lang="en-US" sz="2400" b="0" i="1" smtClean="0">
                        <a:latin typeface="Cambria Math" panose="02040503050406030204" pitchFamily="18" charset="0"/>
                      </a:rPr>
                      <m:t>𝑥</m:t>
                    </m:r>
                  </m:oMath>
                </a14:m>
                <a:r>
                  <a:rPr lang="en-US" sz="2400" dirty="0"/>
                  <a:t>  and </a:t>
                </a:r>
                <a14:m>
                  <m:oMath xmlns:m="http://schemas.openxmlformats.org/officeDocument/2006/math">
                    <m:r>
                      <a:rPr lang="en-US" sz="2400" b="0" i="1" smtClean="0">
                        <a:latin typeface="Cambria Math" panose="02040503050406030204" pitchFamily="18" charset="0"/>
                      </a:rPr>
                      <m:t>𝑄</m:t>
                    </m:r>
                  </m:oMath>
                </a14:m>
                <a:endParaRPr lang="en-US"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3400" y="0"/>
                <a:ext cx="7696199" cy="762000"/>
              </a:xfrm>
              <a:blipFill>
                <a:blip r:embed="rId5"/>
                <a:stretch>
                  <a:fillRect/>
                </a:stretch>
              </a:blipFill>
            </p:spPr>
            <p:txBody>
              <a:bodyPr/>
              <a:lstStyle/>
              <a:p>
                <a:r>
                  <a:rPr lang="en-US">
                    <a:noFill/>
                  </a:rPr>
                  <a:t> </a:t>
                </a:r>
              </a:p>
            </p:txBody>
          </p:sp>
        </mc:Fallback>
      </mc:AlternateContent>
      <p:sp>
        <p:nvSpPr>
          <p:cNvPr id="4" name="Rectangle 3"/>
          <p:cNvSpPr/>
          <p:nvPr/>
        </p:nvSpPr>
        <p:spPr>
          <a:xfrm>
            <a:off x="518160" y="789026"/>
            <a:ext cx="8382000" cy="923330"/>
          </a:xfrm>
          <a:prstGeom prst="rect">
            <a:avLst/>
          </a:prstGeom>
        </p:spPr>
        <p:txBody>
          <a:bodyPr wrap="square">
            <a:spAutoFit/>
          </a:bodyPr>
          <a:lstStyle/>
          <a:p>
            <a:pPr marL="0" indent="0">
              <a:lnSpc>
                <a:spcPct val="150000"/>
              </a:lnSpc>
              <a:buNone/>
            </a:pPr>
            <a:r>
              <a:rPr lang="en-US" dirty="0"/>
              <a:t>For nucleon PDFs, experimental measurements  are selected so as to reduce dependence on theoretical input beyond the leading power in perturbative QCD </a:t>
            </a:r>
          </a:p>
        </p:txBody>
      </p:sp>
      <mc:AlternateContent xmlns:mc="http://schemas.openxmlformats.org/markup-compatibility/2006" xmlns:a14="http://schemas.microsoft.com/office/drawing/2010/main">
        <mc:Choice Requires="a14">
          <p:sp>
            <p:nvSpPr>
              <p:cNvPr id="6" name="TextBox 5"/>
              <p:cNvSpPr txBox="1"/>
              <p:nvPr/>
            </p:nvSpPr>
            <p:spPr>
              <a:xfrm>
                <a:off x="4379117" y="1800479"/>
                <a:ext cx="4556760" cy="4370427"/>
              </a:xfrm>
              <a:prstGeom prst="rect">
                <a:avLst/>
              </a:prstGeom>
              <a:noFill/>
            </p:spPr>
            <p:txBody>
              <a:bodyPr wrap="square" rtlCol="0">
                <a:spAutoFit/>
              </a:bodyPr>
              <a:lstStyle/>
              <a:p>
                <a:r>
                  <a:rPr lang="en-US" b="1" dirty="0"/>
                  <a:t>CT14:</a:t>
                </a:r>
              </a:p>
              <a:p>
                <a:endParaRPr lang="en-US" dirty="0"/>
              </a:p>
              <a:p>
                <a:r>
                  <a:rPr lang="en-US" dirty="0"/>
                  <a:t>only DIS data with </a:t>
                </a:r>
                <a14:m>
                  <m:oMath xmlns:m="http://schemas.openxmlformats.org/officeDocument/2006/math">
                    <m:sSup>
                      <m:sSupPr>
                        <m:ctrlPr>
                          <a:rPr lang="en-US" b="0" i="1" smtClean="0">
                            <a:latin typeface="Cambria Math"/>
                          </a:rPr>
                        </m:ctrlPr>
                      </m:sSupPr>
                      <m:e>
                        <m:r>
                          <a:rPr lang="en-US" b="0" i="1" smtClean="0">
                            <a:latin typeface="Cambria Math"/>
                          </a:rPr>
                          <m:t>𝑄</m:t>
                        </m:r>
                      </m:e>
                      <m:sup>
                        <m:r>
                          <a:rPr lang="en-US" b="0" i="1" smtClean="0">
                            <a:latin typeface="Cambria Math"/>
                          </a:rPr>
                          <m:t>2</m:t>
                        </m:r>
                      </m:sup>
                    </m:sSup>
                    <m:r>
                      <a:rPr lang="en-US" b="0" i="1" smtClean="0">
                        <a:latin typeface="Cambria Math"/>
                      </a:rPr>
                      <m:t>&gt;4  </m:t>
                    </m:r>
                    <m:r>
                      <a:rPr lang="en-US" b="0" i="1" smtClean="0">
                        <a:latin typeface="Cambria Math"/>
                      </a:rPr>
                      <m:t>𝐺𝑒</m:t>
                    </m:r>
                    <m:sSup>
                      <m:sSupPr>
                        <m:ctrlPr>
                          <a:rPr lang="en-US" b="0" i="1" smtClean="0">
                            <a:latin typeface="Cambria Math"/>
                          </a:rPr>
                        </m:ctrlPr>
                      </m:sSupPr>
                      <m:e>
                        <m:r>
                          <a:rPr lang="en-US" b="0" i="1" smtClean="0">
                            <a:latin typeface="Cambria Math"/>
                          </a:rPr>
                          <m:t>𝑉</m:t>
                        </m:r>
                      </m:e>
                      <m:sup>
                        <m:r>
                          <a:rPr lang="en-US" b="0" i="1" smtClean="0">
                            <a:latin typeface="Cambria Math"/>
                          </a:rPr>
                          <m:t>2</m:t>
                        </m:r>
                      </m:sup>
                    </m:sSup>
                    <m:r>
                      <a:rPr lang="en-US" b="0" i="1" smtClean="0">
                        <a:latin typeface="Cambria Math"/>
                      </a:rPr>
                      <m:t> </m:t>
                    </m:r>
                  </m:oMath>
                </a14:m>
                <a:r>
                  <a:rPr lang="en-US" dirty="0"/>
                  <a:t>, </a:t>
                </a:r>
                <a14:m>
                  <m:oMath xmlns:m="http://schemas.openxmlformats.org/officeDocument/2006/math">
                    <m:sSup>
                      <m:sSupPr>
                        <m:ctrlPr>
                          <a:rPr lang="en-US" b="0" i="1" smtClean="0">
                            <a:latin typeface="Cambria Math"/>
                          </a:rPr>
                        </m:ctrlPr>
                      </m:sSupPr>
                      <m:e>
                        <m:r>
                          <a:rPr lang="en-US" b="0" i="1" smtClean="0">
                            <a:latin typeface="Cambria Math"/>
                          </a:rPr>
                          <m:t>𝑊</m:t>
                        </m:r>
                      </m:e>
                      <m:sup>
                        <m:r>
                          <a:rPr lang="en-US" b="0" i="1" smtClean="0">
                            <a:latin typeface="Cambria Math"/>
                          </a:rPr>
                          <m:t>2</m:t>
                        </m:r>
                      </m:sup>
                    </m:sSup>
                    <m:r>
                      <a:rPr lang="en-US" b="0" i="1" smtClean="0">
                        <a:latin typeface="Cambria Math"/>
                      </a:rPr>
                      <m:t>&gt;12.25   </m:t>
                    </m:r>
                    <m:r>
                      <a:rPr lang="en-US" b="0" i="1" smtClean="0">
                        <a:latin typeface="Cambria Math"/>
                      </a:rPr>
                      <m:t>𝐺𝑒</m:t>
                    </m:r>
                    <m:sSup>
                      <m:sSupPr>
                        <m:ctrlPr>
                          <a:rPr lang="en-US" b="0" i="1" smtClean="0">
                            <a:latin typeface="Cambria Math"/>
                          </a:rPr>
                        </m:ctrlPr>
                      </m:sSupPr>
                      <m:e>
                        <m:r>
                          <a:rPr lang="en-US" b="0" i="1" smtClean="0">
                            <a:latin typeface="Cambria Math"/>
                          </a:rPr>
                          <m:t>𝑉</m:t>
                        </m:r>
                      </m:e>
                      <m:sup>
                        <m:r>
                          <a:rPr lang="en-US" b="0" i="1" smtClean="0">
                            <a:latin typeface="Cambria Math"/>
                          </a:rPr>
                          <m:t>2</m:t>
                        </m:r>
                      </m:sup>
                    </m:sSup>
                    <m:r>
                      <a:rPr lang="en-US" b="0" i="1" smtClean="0">
                        <a:latin typeface="Cambria Math"/>
                      </a:rPr>
                      <m:t> </m:t>
                    </m:r>
                  </m:oMath>
                </a14:m>
                <a:r>
                  <a:rPr lang="en-US" dirty="0"/>
                  <a:t> </a:t>
                </a:r>
                <a:r>
                  <a:rPr lang="en-US" dirty="0">
                    <a:solidFill>
                      <a:srgbClr val="FF0000"/>
                    </a:solidFill>
                  </a:rPr>
                  <a:t>(above the red line) </a:t>
                </a:r>
                <a:r>
                  <a:rPr lang="en-US" dirty="0"/>
                  <a:t>are accepted to ensure stable perturbative predictions </a:t>
                </a:r>
              </a:p>
              <a:p>
                <a:pPr algn="ctr"/>
                <a:endParaRPr lang="en-US" sz="800" dirty="0"/>
              </a:p>
              <a:p>
                <a:r>
                  <a:rPr lang="en-US" dirty="0"/>
                  <a:t>Include LHC </a:t>
                </a:r>
                <a14:m>
                  <m:oMath xmlns:m="http://schemas.openxmlformats.org/officeDocument/2006/math">
                    <m:r>
                      <a:rPr lang="en-US" b="0" i="1" smtClean="0">
                        <a:latin typeface="Cambria Math" panose="02040503050406030204" pitchFamily="18" charset="0"/>
                      </a:rPr>
                      <m:t>𝑊</m:t>
                    </m:r>
                  </m:oMath>
                </a14:m>
                <a:r>
                  <a:rPr lang="en-US" dirty="0"/>
                  <a:t> asymmetry and jet production data</a:t>
                </a:r>
              </a:p>
              <a:p>
                <a:endParaRPr lang="en-US" dirty="0"/>
              </a:p>
              <a:p>
                <a:r>
                  <a:rPr lang="en-US" dirty="0"/>
                  <a:t>Still using data from DIS and DY on </a:t>
                </a:r>
                <a:r>
                  <a:rPr lang="en-US" b="1" dirty="0"/>
                  <a:t>nuclear targets. CT14HERA2 </a:t>
                </a:r>
                <a:r>
                  <a:rPr lang="en-US" dirty="0"/>
                  <a:t>does not use NMC DIS </a:t>
                </a:r>
                <a:r>
                  <a:rPr lang="en-US" b="1" dirty="0"/>
                  <a:t>on deuteron, </a:t>
                </a:r>
                <a:r>
                  <a:rPr lang="en-US" dirty="0"/>
                  <a:t>will be</a:t>
                </a:r>
                <a:r>
                  <a:rPr lang="en-US" b="1" dirty="0"/>
                  <a:t> </a:t>
                </a:r>
                <a:r>
                  <a:rPr lang="en-US" dirty="0"/>
                  <a:t>replaced by</a:t>
                </a:r>
                <a:r>
                  <a:rPr lang="en-US" b="1" dirty="0"/>
                  <a:t> </a:t>
                </a:r>
                <a:r>
                  <a:rPr lang="en-US" dirty="0"/>
                  <a:t>comparable future LHC/</a:t>
                </a:r>
                <a:r>
                  <a:rPr lang="en-US" dirty="0" err="1"/>
                  <a:t>Tevatron</a:t>
                </a:r>
                <a:r>
                  <a:rPr lang="en-US" dirty="0"/>
                  <a:t> measurements on </a:t>
                </a:r>
                <a:r>
                  <a:rPr lang="en-US" b="1" dirty="0"/>
                  <a:t>the</a:t>
                </a:r>
                <a:r>
                  <a:rPr lang="en-US" dirty="0"/>
                  <a:t> </a:t>
                </a:r>
                <a:r>
                  <a:rPr lang="en-US" b="1" dirty="0"/>
                  <a:t>proton</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379117" y="1800479"/>
                <a:ext cx="4556760" cy="4370427"/>
              </a:xfrm>
              <a:prstGeom prst="rect">
                <a:avLst/>
              </a:prstGeom>
              <a:blipFill rotWithShape="1">
                <a:blip r:embed="rId6"/>
                <a:stretch>
                  <a:fillRect l="-1070" t="-697" r="-1872" b="-1255"/>
                </a:stretch>
              </a:blipFill>
            </p:spPr>
            <p:txBody>
              <a:bodyPr/>
              <a:lstStyle/>
              <a:p>
                <a:r>
                  <a:rPr lang="en-US">
                    <a:noFill/>
                  </a:rPr>
                  <a:t> </a:t>
                </a:r>
              </a:p>
            </p:txBody>
          </p:sp>
        </mc:Fallback>
      </mc:AlternateContent>
      <p:cxnSp>
        <p:nvCxnSpPr>
          <p:cNvPr id="5" name="Straight Connector 4"/>
          <p:cNvCxnSpPr/>
          <p:nvPr/>
        </p:nvCxnSpPr>
        <p:spPr bwMode="auto">
          <a:xfrm>
            <a:off x="1800224" y="4859912"/>
            <a:ext cx="2066925" cy="0"/>
          </a:xfrm>
          <a:prstGeom prst="line">
            <a:avLst/>
          </a:prstGeom>
          <a:solidFill>
            <a:schemeClr val="accent1"/>
          </a:solid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3867148" y="4849306"/>
            <a:ext cx="38100" cy="38100"/>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Freeform 17"/>
          <p:cNvSpPr/>
          <p:nvPr/>
        </p:nvSpPr>
        <p:spPr bwMode="auto">
          <a:xfrm>
            <a:off x="1819276" y="5205415"/>
            <a:ext cx="728663" cy="414337"/>
          </a:xfrm>
          <a:custGeom>
            <a:avLst/>
            <a:gdLst>
              <a:gd name="connsiteX0" fmla="*/ 0 w 728663"/>
              <a:gd name="connsiteY0" fmla="*/ 0 h 414337"/>
              <a:gd name="connsiteX1" fmla="*/ 0 w 728663"/>
              <a:gd name="connsiteY1" fmla="*/ 0 h 414337"/>
              <a:gd name="connsiteX2" fmla="*/ 200025 w 728663"/>
              <a:gd name="connsiteY2" fmla="*/ 200025 h 414337"/>
              <a:gd name="connsiteX3" fmla="*/ 242888 w 728663"/>
              <a:gd name="connsiteY3" fmla="*/ 238125 h 414337"/>
              <a:gd name="connsiteX4" fmla="*/ 290513 w 728663"/>
              <a:gd name="connsiteY4" fmla="*/ 261937 h 414337"/>
              <a:gd name="connsiteX5" fmla="*/ 333375 w 728663"/>
              <a:gd name="connsiteY5" fmla="*/ 290512 h 414337"/>
              <a:gd name="connsiteX6" fmla="*/ 395288 w 728663"/>
              <a:gd name="connsiteY6" fmla="*/ 314325 h 414337"/>
              <a:gd name="connsiteX7" fmla="*/ 495300 w 728663"/>
              <a:gd name="connsiteY7" fmla="*/ 366712 h 414337"/>
              <a:gd name="connsiteX8" fmla="*/ 557213 w 728663"/>
              <a:gd name="connsiteY8" fmla="*/ 385762 h 414337"/>
              <a:gd name="connsiteX9" fmla="*/ 585788 w 728663"/>
              <a:gd name="connsiteY9" fmla="*/ 400050 h 414337"/>
              <a:gd name="connsiteX10" fmla="*/ 614363 w 728663"/>
              <a:gd name="connsiteY10" fmla="*/ 404812 h 414337"/>
              <a:gd name="connsiteX11" fmla="*/ 647700 w 728663"/>
              <a:gd name="connsiteY11" fmla="*/ 414337 h 414337"/>
              <a:gd name="connsiteX12" fmla="*/ 728663 w 728663"/>
              <a:gd name="connsiteY12" fmla="*/ 409575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663" h="414337">
                <a:moveTo>
                  <a:pt x="0" y="0"/>
                </a:moveTo>
                <a:lnTo>
                  <a:pt x="0" y="0"/>
                </a:lnTo>
                <a:cubicBezTo>
                  <a:pt x="82744" y="103430"/>
                  <a:pt x="29345" y="41254"/>
                  <a:pt x="200025" y="200025"/>
                </a:cubicBezTo>
                <a:cubicBezTo>
                  <a:pt x="214022" y="213045"/>
                  <a:pt x="225790" y="229576"/>
                  <a:pt x="242888" y="238125"/>
                </a:cubicBezTo>
                <a:cubicBezTo>
                  <a:pt x="258763" y="246062"/>
                  <a:pt x="275153" y="253044"/>
                  <a:pt x="290513" y="261937"/>
                </a:cubicBezTo>
                <a:cubicBezTo>
                  <a:pt x="305374" y="270540"/>
                  <a:pt x="318017" y="282833"/>
                  <a:pt x="333375" y="290512"/>
                </a:cubicBezTo>
                <a:cubicBezTo>
                  <a:pt x="353152" y="300401"/>
                  <a:pt x="375281" y="304910"/>
                  <a:pt x="395288" y="314325"/>
                </a:cubicBezTo>
                <a:cubicBezTo>
                  <a:pt x="429340" y="330349"/>
                  <a:pt x="459330" y="355644"/>
                  <a:pt x="495300" y="366712"/>
                </a:cubicBezTo>
                <a:cubicBezTo>
                  <a:pt x="515938" y="373062"/>
                  <a:pt x="536952" y="378297"/>
                  <a:pt x="557213" y="385762"/>
                </a:cubicBezTo>
                <a:cubicBezTo>
                  <a:pt x="567206" y="389444"/>
                  <a:pt x="575685" y="396682"/>
                  <a:pt x="585788" y="400050"/>
                </a:cubicBezTo>
                <a:cubicBezTo>
                  <a:pt x="594949" y="403104"/>
                  <a:pt x="604954" y="402641"/>
                  <a:pt x="614363" y="404812"/>
                </a:cubicBezTo>
                <a:cubicBezTo>
                  <a:pt x="625624" y="407411"/>
                  <a:pt x="636588" y="411162"/>
                  <a:pt x="647700" y="414337"/>
                </a:cubicBezTo>
                <a:cubicBezTo>
                  <a:pt x="722306" y="409364"/>
                  <a:pt x="695272" y="409575"/>
                  <a:pt x="728663" y="40957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pitchFamily="34" charset="0"/>
            </a:endParaRPr>
          </a:p>
        </p:txBody>
      </p:sp>
      <p:cxnSp>
        <p:nvCxnSpPr>
          <p:cNvPr id="28" name="Straight Connector 27"/>
          <p:cNvCxnSpPr/>
          <p:nvPr/>
        </p:nvCxnSpPr>
        <p:spPr bwMode="auto">
          <a:xfrm flipH="1">
            <a:off x="3905248" y="4715956"/>
            <a:ext cx="57150" cy="133350"/>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H="1">
            <a:off x="3962400" y="4582606"/>
            <a:ext cx="50004" cy="133350"/>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H="1">
            <a:off x="4026697" y="4375319"/>
            <a:ext cx="38096" cy="149187"/>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flipV="1">
            <a:off x="4090986" y="3856205"/>
            <a:ext cx="26194" cy="445414"/>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9" name="Up Arrow 2068"/>
          <p:cNvSpPr/>
          <p:nvPr/>
        </p:nvSpPr>
        <p:spPr bwMode="auto">
          <a:xfrm>
            <a:off x="3183732" y="4520695"/>
            <a:ext cx="185738" cy="257175"/>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Century Gothic" pitchFamily="34" charset="0"/>
            </a:endParaRPr>
          </a:p>
        </p:txBody>
      </p:sp>
      <p:sp>
        <p:nvSpPr>
          <p:cNvPr id="58" name="Up Arrow 57"/>
          <p:cNvSpPr/>
          <p:nvPr/>
        </p:nvSpPr>
        <p:spPr bwMode="auto">
          <a:xfrm>
            <a:off x="1888332" y="4525458"/>
            <a:ext cx="185738" cy="257175"/>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Century Gothic" pitchFamily="34" charset="0"/>
            </a:endParaRPr>
          </a:p>
        </p:txBody>
      </p:sp>
      <p:sp>
        <p:nvSpPr>
          <p:cNvPr id="59" name="Up Arrow 58"/>
          <p:cNvSpPr/>
          <p:nvPr/>
        </p:nvSpPr>
        <p:spPr bwMode="auto">
          <a:xfrm rot="17414789">
            <a:off x="3812426" y="3948564"/>
            <a:ext cx="185738" cy="257175"/>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Century Gothic" pitchFamily="34" charset="0"/>
              </a:rPr>
              <a:t>+</a:t>
            </a:r>
          </a:p>
        </p:txBody>
      </p:sp>
      <p:sp>
        <p:nvSpPr>
          <p:cNvPr id="9" name="Date Placeholder 8"/>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10" name="Footer Placeholder 9"/>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11" name="Slide Number Placeholder 10"/>
          <p:cNvSpPr>
            <a:spLocks noGrp="1"/>
          </p:cNvSpPr>
          <p:nvPr>
            <p:ph type="sldNum" sz="quarter" idx="12"/>
          </p:nvPr>
        </p:nvSpPr>
        <p:spPr/>
        <p:txBody>
          <a:bodyPr/>
          <a:lstStyle/>
          <a:p>
            <a:pPr fontAlgn="base">
              <a:spcBef>
                <a:spcPct val="0"/>
              </a:spcBef>
              <a:spcAft>
                <a:spcPct val="0"/>
              </a:spcAft>
              <a:defRPr/>
            </a:pPr>
            <a:fld id="{12F5CD15-EFFF-47AB-BF6A-3BD232391A31}" type="slidenum">
              <a:rPr lang="en-GB" smtClean="0"/>
              <a:pPr fontAlgn="base">
                <a:spcBef>
                  <a:spcPct val="0"/>
                </a:spcBef>
                <a:spcAft>
                  <a:spcPct val="0"/>
                </a:spcAft>
                <a:defRPr/>
              </a:pPr>
              <a:t>19</a:t>
            </a:fld>
            <a:endParaRPr lang="en-GB" dirty="0"/>
          </a:p>
        </p:txBody>
      </p:sp>
    </p:spTree>
    <p:extLst>
      <p:ext uri="{BB962C8B-B14F-4D97-AF65-F5344CB8AC3E}">
        <p14:creationId xmlns:p14="http://schemas.microsoft.com/office/powerpoint/2010/main" val="35329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214" y="583280"/>
            <a:ext cx="7758901" cy="781880"/>
          </a:xfrm>
        </p:spPr>
        <p:txBody>
          <a:bodyPr>
            <a:normAutofit fontScale="90000"/>
          </a:bodyPr>
          <a:lstStyle/>
          <a:p>
            <a:pPr algn="l"/>
            <a:r>
              <a:rPr lang="en-US" b="1" dirty="0">
                <a:solidFill>
                  <a:srgbClr val="C00000"/>
                </a:solidFill>
              </a:rPr>
              <a:t>CTEQ-TEA (Tung et al.) working group</a:t>
            </a:r>
            <a:endParaRPr lang="en-US" sz="2700" dirty="0"/>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smtClean="0">
                <a:solidFill>
                  <a:srgbClr val="000000"/>
                </a:solidFill>
              </a:rPr>
              <a:t>2017-06-01</a:t>
            </a: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solidFill>
                  <a:srgbClr val="000000"/>
                </a:solidFill>
              </a:rPr>
              <a:t>Pion/kaon structure workshop</a:t>
            </a:r>
            <a:endParaRPr lang="en-GB" dirty="0">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0D596020-EEA9-4D3C-B87B-000380D57995}" type="slidenum">
              <a:rPr lang="en-GB" smtClean="0">
                <a:solidFill>
                  <a:srgbClr val="000000"/>
                </a:solidFill>
              </a:rPr>
              <a:pPr fontAlgn="base">
                <a:spcBef>
                  <a:spcPct val="0"/>
                </a:spcBef>
                <a:spcAft>
                  <a:spcPct val="0"/>
                </a:spcAft>
                <a:defRPr/>
              </a:pPr>
              <a:t>2</a:t>
            </a:fld>
            <a:endParaRPr lang="en-GB">
              <a:solidFill>
                <a:srgbClr val="000000"/>
              </a:solidFill>
            </a:endParaRPr>
          </a:p>
        </p:txBody>
      </p:sp>
      <p:pic>
        <p:nvPicPr>
          <p:cNvPr id="8" name="Picture 7"/>
          <p:cNvPicPr>
            <a:picLocks noChangeAspect="1"/>
          </p:cNvPicPr>
          <p:nvPr/>
        </p:nvPicPr>
        <p:blipFill>
          <a:blip r:embed="rId3"/>
          <a:stretch>
            <a:fillRect/>
          </a:stretch>
        </p:blipFill>
        <p:spPr>
          <a:xfrm>
            <a:off x="6386512" y="4717596"/>
            <a:ext cx="2466975" cy="1857375"/>
          </a:xfrm>
          <a:prstGeom prst="rect">
            <a:avLst/>
          </a:prstGeom>
        </p:spPr>
      </p:pic>
      <p:sp>
        <p:nvSpPr>
          <p:cNvPr id="10" name="Content Placeholder 1"/>
          <p:cNvSpPr txBox="1">
            <a:spLocks/>
          </p:cNvSpPr>
          <p:nvPr/>
        </p:nvSpPr>
        <p:spPr bwMode="auto">
          <a:xfrm>
            <a:off x="602457" y="1816230"/>
            <a:ext cx="7772399" cy="30762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mn-ea"/>
                <a:cs typeface="+mn-cs"/>
              </a:defRPr>
            </a:lvl1pPr>
            <a:lvl2pPr marL="342884" indent="0" algn="ctr" rtl="0" eaLnBrk="0" fontAlgn="base" hangingPunct="0">
              <a:spcBef>
                <a:spcPct val="20000"/>
              </a:spcBef>
              <a:spcAft>
                <a:spcPct val="0"/>
              </a:spcAft>
              <a:buNone/>
              <a:defRPr sz="2100">
                <a:solidFill>
                  <a:schemeClr val="tx1"/>
                </a:solidFill>
                <a:latin typeface="+mn-lt"/>
              </a:defRPr>
            </a:lvl2pPr>
            <a:lvl3pPr marL="685766" indent="0" algn="ctr" rtl="0" eaLnBrk="0" fontAlgn="base" hangingPunct="0">
              <a:spcBef>
                <a:spcPct val="20000"/>
              </a:spcBef>
              <a:spcAft>
                <a:spcPct val="0"/>
              </a:spcAft>
              <a:buNone/>
              <a:defRPr sz="1800">
                <a:solidFill>
                  <a:schemeClr val="tx1"/>
                </a:solidFill>
                <a:latin typeface="+mn-lt"/>
              </a:defRPr>
            </a:lvl3pPr>
            <a:lvl4pPr marL="1028649" indent="0" algn="ctr" rtl="0" eaLnBrk="0" fontAlgn="base" hangingPunct="0">
              <a:spcBef>
                <a:spcPct val="20000"/>
              </a:spcBef>
              <a:spcAft>
                <a:spcPct val="0"/>
              </a:spcAft>
              <a:buNone/>
              <a:defRPr sz="1500">
                <a:solidFill>
                  <a:schemeClr val="tx1"/>
                </a:solidFill>
                <a:latin typeface="+mn-lt"/>
              </a:defRPr>
            </a:lvl4pPr>
            <a:lvl5pPr marL="1371532" indent="0" algn="ctr" rtl="0" eaLnBrk="0" fontAlgn="base" hangingPunct="0">
              <a:spcBef>
                <a:spcPct val="20000"/>
              </a:spcBef>
              <a:spcAft>
                <a:spcPct val="0"/>
              </a:spcAft>
              <a:buNone/>
              <a:defRPr sz="1500">
                <a:solidFill>
                  <a:schemeClr val="tx1"/>
                </a:solidFill>
                <a:latin typeface="+mn-lt"/>
              </a:defRPr>
            </a:lvl5pPr>
            <a:lvl6pPr marL="1714415" indent="0" algn="ctr" rtl="0" fontAlgn="base">
              <a:spcBef>
                <a:spcPct val="20000"/>
              </a:spcBef>
              <a:spcAft>
                <a:spcPct val="0"/>
              </a:spcAft>
              <a:buNone/>
              <a:defRPr sz="1500">
                <a:solidFill>
                  <a:schemeClr val="tx1"/>
                </a:solidFill>
                <a:latin typeface="+mn-lt"/>
              </a:defRPr>
            </a:lvl6pPr>
            <a:lvl7pPr marL="2057297" indent="0" algn="ctr" rtl="0" fontAlgn="base">
              <a:spcBef>
                <a:spcPct val="20000"/>
              </a:spcBef>
              <a:spcAft>
                <a:spcPct val="0"/>
              </a:spcAft>
              <a:buNone/>
              <a:defRPr sz="1500">
                <a:solidFill>
                  <a:schemeClr val="tx1"/>
                </a:solidFill>
                <a:latin typeface="+mn-lt"/>
              </a:defRPr>
            </a:lvl7pPr>
            <a:lvl8pPr marL="2400180" indent="0" algn="ctr" rtl="0" fontAlgn="base">
              <a:spcBef>
                <a:spcPct val="20000"/>
              </a:spcBef>
              <a:spcAft>
                <a:spcPct val="0"/>
              </a:spcAft>
              <a:buNone/>
              <a:defRPr sz="1500">
                <a:solidFill>
                  <a:schemeClr val="tx1"/>
                </a:solidFill>
                <a:latin typeface="+mn-lt"/>
              </a:defRPr>
            </a:lvl8pPr>
            <a:lvl9pPr marL="2743064" indent="0" algn="ctr" rtl="0" fontAlgn="base">
              <a:spcBef>
                <a:spcPct val="20000"/>
              </a:spcBef>
              <a:spcAft>
                <a:spcPct val="0"/>
              </a:spcAft>
              <a:buNone/>
              <a:defRPr sz="1500">
                <a:solidFill>
                  <a:schemeClr val="tx1"/>
                </a:solidFill>
                <a:latin typeface="+mn-lt"/>
              </a:defRPr>
            </a:lvl9pPr>
          </a:lstStyle>
          <a:p>
            <a:pPr algn="l"/>
            <a:r>
              <a:rPr lang="en-US" b="1" kern="0" dirty="0">
                <a:solidFill>
                  <a:schemeClr val="tx2"/>
                </a:solidFill>
                <a:latin typeface="Arial"/>
                <a:ea typeface="ＭＳ Ｐゴシック"/>
              </a:rPr>
              <a:t>CTEQ-TEA (Tung et al.) working group</a:t>
            </a:r>
          </a:p>
          <a:p>
            <a:pPr algn="l"/>
            <a:r>
              <a:rPr lang="en-US" b="1" kern="0" dirty="0">
                <a:solidFill>
                  <a:schemeClr val="tx2"/>
                </a:solidFill>
                <a:latin typeface="Arial"/>
                <a:ea typeface="ＭＳ Ｐゴシック"/>
              </a:rPr>
              <a:t>Shanghai Jiao Tong University: </a:t>
            </a:r>
            <a:r>
              <a:rPr lang="en-US" kern="0" dirty="0">
                <a:latin typeface="Arial"/>
                <a:ea typeface="ＭＳ Ｐゴシック"/>
              </a:rPr>
              <a:t>J. Gao</a:t>
            </a:r>
          </a:p>
          <a:p>
            <a:pPr algn="l"/>
            <a:r>
              <a:rPr lang="en-US" b="1" kern="0" dirty="0">
                <a:solidFill>
                  <a:schemeClr val="tx2"/>
                </a:solidFill>
                <a:latin typeface="Arial"/>
                <a:ea typeface="ＭＳ Ｐゴシック"/>
              </a:rPr>
              <a:t>University of Manchester/Kennesaw State:</a:t>
            </a:r>
            <a:r>
              <a:rPr lang="en-US" kern="0" dirty="0">
                <a:latin typeface="Arial"/>
                <a:ea typeface="ＭＳ Ｐゴシック"/>
              </a:rPr>
              <a:t> M. </a:t>
            </a:r>
            <a:r>
              <a:rPr lang="en-US" kern="0" dirty="0" err="1">
                <a:latin typeface="Arial"/>
                <a:ea typeface="ＭＳ Ｐゴシック"/>
              </a:rPr>
              <a:t>Guzzi</a:t>
            </a:r>
            <a:endParaRPr lang="en-US" kern="0" dirty="0">
              <a:latin typeface="Arial"/>
              <a:ea typeface="ＭＳ Ｐゴシック"/>
            </a:endParaRPr>
          </a:p>
          <a:p>
            <a:pPr algn="l"/>
            <a:r>
              <a:rPr lang="en-US" b="1" kern="0" dirty="0">
                <a:solidFill>
                  <a:schemeClr val="tx2"/>
                </a:solidFill>
                <a:latin typeface="Arial"/>
                <a:ea typeface="ＭＳ Ｐゴシック"/>
              </a:rPr>
              <a:t>Michigan State University: </a:t>
            </a:r>
            <a:r>
              <a:rPr lang="en-US" kern="0" dirty="0">
                <a:latin typeface="Arial"/>
                <a:ea typeface="ＭＳ Ｐゴシック"/>
              </a:rPr>
              <a:t>J. Huston, J. </a:t>
            </a:r>
            <a:r>
              <a:rPr lang="en-US" kern="0" dirty="0" err="1">
                <a:latin typeface="Arial"/>
                <a:ea typeface="ＭＳ Ｐゴシック"/>
              </a:rPr>
              <a:t>Pumplin</a:t>
            </a:r>
            <a:r>
              <a:rPr lang="en-US" kern="0" dirty="0">
                <a:latin typeface="Arial"/>
                <a:ea typeface="ＭＳ Ｐゴシック"/>
              </a:rPr>
              <a:t>, </a:t>
            </a:r>
          </a:p>
          <a:p>
            <a:pPr algn="l"/>
            <a:r>
              <a:rPr lang="en-US" kern="0" dirty="0">
                <a:latin typeface="Arial"/>
                <a:ea typeface="ＭＳ Ｐゴシック"/>
              </a:rPr>
              <a:t>D. Stump, C. Schmidt, J. Winter, C.-P. Yuan</a:t>
            </a:r>
          </a:p>
          <a:p>
            <a:pPr algn="l"/>
            <a:r>
              <a:rPr lang="en-US" b="1" kern="0" dirty="0">
                <a:solidFill>
                  <a:schemeClr val="tx2"/>
                </a:solidFill>
                <a:latin typeface="Arial"/>
                <a:ea typeface="ＭＳ Ｐゴシック"/>
              </a:rPr>
              <a:t>Southern Methodist University: </a:t>
            </a:r>
            <a:r>
              <a:rPr lang="en-US" kern="0" dirty="0">
                <a:ea typeface="ＭＳ Ｐゴシック"/>
              </a:rPr>
              <a:t>T.-J. </a:t>
            </a:r>
            <a:r>
              <a:rPr lang="en-US" kern="0" dirty="0" err="1">
                <a:ea typeface="ＭＳ Ｐゴシック"/>
              </a:rPr>
              <a:t>Hou</a:t>
            </a:r>
            <a:r>
              <a:rPr lang="en-US" kern="0" dirty="0">
                <a:ea typeface="ＭＳ Ｐゴシック"/>
              </a:rPr>
              <a:t>, </a:t>
            </a:r>
          </a:p>
          <a:p>
            <a:pPr algn="l"/>
            <a:r>
              <a:rPr lang="en-US" kern="0" dirty="0">
                <a:ea typeface="ＭＳ Ｐゴシック"/>
              </a:rPr>
              <a:t>P</a:t>
            </a:r>
            <a:r>
              <a:rPr lang="en-US" kern="0" dirty="0">
                <a:latin typeface="Arial"/>
                <a:ea typeface="ＭＳ Ｐゴシック"/>
              </a:rPr>
              <a:t>. Nadolsky, B. T. Wang, K. P. </a:t>
            </a:r>
            <a:r>
              <a:rPr lang="en-US" kern="0" dirty="0" err="1">
                <a:latin typeface="Arial"/>
                <a:ea typeface="ＭＳ Ｐゴシック"/>
              </a:rPr>
              <a:t>Xie</a:t>
            </a:r>
            <a:endParaRPr lang="en-US" kern="0" dirty="0">
              <a:latin typeface="Arial"/>
              <a:ea typeface="ＭＳ Ｐゴシック"/>
            </a:endParaRPr>
          </a:p>
          <a:p>
            <a:pPr algn="l"/>
            <a:r>
              <a:rPr lang="en-US" b="1" kern="0" dirty="0">
                <a:solidFill>
                  <a:schemeClr val="tx2"/>
                </a:solidFill>
                <a:latin typeface="Arial"/>
                <a:ea typeface="ＭＳ Ｐゴシック"/>
              </a:rPr>
              <a:t>Xinjiang University: </a:t>
            </a:r>
            <a:r>
              <a:rPr lang="en-US" kern="0" dirty="0">
                <a:latin typeface="Arial"/>
                <a:ea typeface="ＭＳ Ｐゴシック"/>
              </a:rPr>
              <a:t>S. </a:t>
            </a:r>
            <a:r>
              <a:rPr lang="en-US" kern="0" dirty="0" err="1">
                <a:latin typeface="Arial"/>
                <a:ea typeface="ＭＳ Ｐゴシック"/>
              </a:rPr>
              <a:t>Dulat</a:t>
            </a:r>
            <a:endParaRPr lang="en-US" kern="0" dirty="0"/>
          </a:p>
          <a:p>
            <a:pPr algn="l"/>
            <a:endParaRPr lang="en-US" kern="0" dirty="0"/>
          </a:p>
          <a:p>
            <a:pPr algn="l"/>
            <a:endParaRPr lang="en-US" kern="0" dirty="0"/>
          </a:p>
        </p:txBody>
      </p:sp>
    </p:spTree>
    <p:extLst>
      <p:ext uri="{BB962C8B-B14F-4D97-AF65-F5344CB8AC3E}">
        <p14:creationId xmlns:p14="http://schemas.microsoft.com/office/powerpoint/2010/main" val="3183229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193675"/>
            <a:ext cx="8133788" cy="603250"/>
          </a:xfrm>
        </p:spPr>
        <p:txBody>
          <a:bodyPr/>
          <a:lstStyle/>
          <a:p>
            <a:r>
              <a:rPr lang="en-US" dirty="0"/>
              <a:t>CT14: parametrization forms</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434176" y="796925"/>
                <a:ext cx="8382000" cy="5624298"/>
              </a:xfrm>
              <a:noFill/>
            </p:spPr>
            <p:txBody>
              <a:bodyPr/>
              <a:lstStyle/>
              <a:p>
                <a:r>
                  <a:rPr lang="en-US" sz="1600" dirty="0">
                    <a:solidFill>
                      <a:srgbClr val="292929"/>
                    </a:solidFill>
                  </a:rPr>
                  <a:t>CT14 relaxes restrictions on several PDF combinations that were enforced in CT10. [These combinations were not constrained by the pre-LHC data.]</a:t>
                </a:r>
              </a:p>
              <a:p>
                <a:pPr marL="685800" lvl="1"/>
                <a:r>
                  <a:rPr lang="en-US" sz="1600" dirty="0">
                    <a:solidFill>
                      <a:srgbClr val="292929"/>
                    </a:solidFill>
                  </a:rPr>
                  <a:t>The assumptions  </a:t>
                </a:r>
                <a14:m>
                  <m:oMath xmlns:m="http://schemas.openxmlformats.org/officeDocument/2006/math">
                    <m:f>
                      <m:fPr>
                        <m:ctrlPr>
                          <a:rPr lang="en-US" sz="1600" b="0" i="1" dirty="0" smtClean="0">
                            <a:solidFill>
                              <a:srgbClr val="292929"/>
                            </a:solidFill>
                            <a:latin typeface="Cambria Math"/>
                          </a:rPr>
                        </m:ctrlPr>
                      </m:fPr>
                      <m:num>
                        <m:acc>
                          <m:accPr>
                            <m:chr m:val="̅"/>
                            <m:ctrlPr>
                              <a:rPr lang="en-US" sz="1600" b="0" i="1" smtClean="0">
                                <a:solidFill>
                                  <a:srgbClr val="292929"/>
                                </a:solidFill>
                                <a:latin typeface="Cambria Math"/>
                              </a:rPr>
                            </m:ctrlPr>
                          </m:accPr>
                          <m:e>
                            <m:r>
                              <a:rPr lang="en-US" sz="1600" b="0" i="1" smtClean="0">
                                <a:solidFill>
                                  <a:srgbClr val="292929"/>
                                </a:solidFill>
                                <a:latin typeface="Cambria Math"/>
                              </a:rPr>
                              <m:t>𝑑</m:t>
                            </m:r>
                          </m:e>
                        </m:acc>
                        <m:d>
                          <m:dPr>
                            <m:ctrlPr>
                              <a:rPr lang="en-US" sz="1600" b="0" i="1" dirty="0" smtClean="0">
                                <a:solidFill>
                                  <a:srgbClr val="292929"/>
                                </a:solidFill>
                                <a:latin typeface="Cambria Math"/>
                              </a:rPr>
                            </m:ctrlPr>
                          </m:dPr>
                          <m:e>
                            <m:r>
                              <a:rPr lang="en-US" sz="1600" b="0" i="1" dirty="0" smtClean="0">
                                <a:solidFill>
                                  <a:srgbClr val="292929"/>
                                </a:solidFill>
                                <a:latin typeface="Cambria Math"/>
                              </a:rPr>
                              <m:t>𝑥</m:t>
                            </m:r>
                            <m:r>
                              <a:rPr lang="en-US" sz="1600" b="0" i="1" dirty="0" smtClean="0">
                                <a:solidFill>
                                  <a:srgbClr val="292929"/>
                                </a:solidFill>
                                <a:latin typeface="Cambria Math"/>
                              </a:rPr>
                              <m:t>,</m:t>
                            </m:r>
                            <m:sSub>
                              <m:sSubPr>
                                <m:ctrlPr>
                                  <a:rPr lang="en-US" sz="1600" b="0" i="1" dirty="0" smtClean="0">
                                    <a:solidFill>
                                      <a:srgbClr val="292929"/>
                                    </a:solidFill>
                                    <a:latin typeface="Cambria Math"/>
                                  </a:rPr>
                                </m:ctrlPr>
                              </m:sSubPr>
                              <m:e>
                                <m:r>
                                  <a:rPr lang="en-US" sz="1600" b="0" i="1" dirty="0" smtClean="0">
                                    <a:solidFill>
                                      <a:srgbClr val="292929"/>
                                    </a:solidFill>
                                    <a:latin typeface="Cambria Math"/>
                                  </a:rPr>
                                  <m:t>𝑄</m:t>
                                </m:r>
                              </m:e>
                              <m:sub>
                                <m:r>
                                  <a:rPr lang="en-US" sz="1600" b="0" i="1" dirty="0" smtClean="0">
                                    <a:solidFill>
                                      <a:srgbClr val="292929"/>
                                    </a:solidFill>
                                    <a:latin typeface="Cambria Math"/>
                                  </a:rPr>
                                  <m:t>0</m:t>
                                </m:r>
                              </m:sub>
                            </m:sSub>
                          </m:e>
                        </m:d>
                      </m:num>
                      <m:den>
                        <m:acc>
                          <m:accPr>
                            <m:chr m:val="̅"/>
                            <m:ctrlPr>
                              <a:rPr lang="en-US" sz="1600" b="0" i="1" dirty="0" smtClean="0">
                                <a:solidFill>
                                  <a:srgbClr val="292929"/>
                                </a:solidFill>
                                <a:latin typeface="Cambria Math"/>
                              </a:rPr>
                            </m:ctrlPr>
                          </m:accPr>
                          <m:e>
                            <m:r>
                              <a:rPr lang="en-US" sz="1600" b="0" i="1" dirty="0" smtClean="0">
                                <a:solidFill>
                                  <a:srgbClr val="292929"/>
                                </a:solidFill>
                                <a:latin typeface="Cambria Math"/>
                              </a:rPr>
                              <m:t>𝑢</m:t>
                            </m:r>
                          </m:e>
                        </m:acc>
                        <m:d>
                          <m:dPr>
                            <m:ctrlPr>
                              <a:rPr lang="en-US" sz="1600" b="0" i="1" dirty="0" smtClean="0">
                                <a:solidFill>
                                  <a:srgbClr val="292929"/>
                                </a:solidFill>
                                <a:latin typeface="Cambria Math"/>
                              </a:rPr>
                            </m:ctrlPr>
                          </m:dPr>
                          <m:e>
                            <m:r>
                              <a:rPr lang="en-US" sz="1600" b="0" i="1" dirty="0" smtClean="0">
                                <a:solidFill>
                                  <a:srgbClr val="292929"/>
                                </a:solidFill>
                                <a:latin typeface="Cambria Math"/>
                              </a:rPr>
                              <m:t>𝑥</m:t>
                            </m:r>
                            <m:r>
                              <a:rPr lang="en-US" sz="1600" b="0" i="1" dirty="0" smtClean="0">
                                <a:solidFill>
                                  <a:srgbClr val="292929"/>
                                </a:solidFill>
                                <a:latin typeface="Cambria Math"/>
                              </a:rPr>
                              <m:t>,</m:t>
                            </m:r>
                            <m:sSub>
                              <m:sSubPr>
                                <m:ctrlPr>
                                  <a:rPr lang="en-US" sz="1600" b="0" i="1" dirty="0" smtClean="0">
                                    <a:solidFill>
                                      <a:srgbClr val="292929"/>
                                    </a:solidFill>
                                    <a:latin typeface="Cambria Math"/>
                                  </a:rPr>
                                </m:ctrlPr>
                              </m:sSubPr>
                              <m:e>
                                <m:r>
                                  <a:rPr lang="en-US" sz="1600" b="0" i="1" dirty="0" smtClean="0">
                                    <a:solidFill>
                                      <a:srgbClr val="292929"/>
                                    </a:solidFill>
                                    <a:latin typeface="Cambria Math"/>
                                  </a:rPr>
                                  <m:t>𝑄</m:t>
                                </m:r>
                              </m:e>
                              <m:sub>
                                <m:r>
                                  <a:rPr lang="en-US" sz="1600" b="0" i="1" dirty="0" smtClean="0">
                                    <a:solidFill>
                                      <a:srgbClr val="292929"/>
                                    </a:solidFill>
                                    <a:latin typeface="Cambria Math"/>
                                  </a:rPr>
                                  <m:t>0</m:t>
                                </m:r>
                              </m:sub>
                            </m:sSub>
                          </m:e>
                        </m:d>
                      </m:den>
                    </m:f>
                    <m:r>
                      <a:rPr lang="en-US" sz="1600" b="0" i="1" dirty="0" smtClean="0">
                        <a:solidFill>
                          <a:srgbClr val="292929"/>
                        </a:solidFill>
                        <a:latin typeface="Cambria Math"/>
                      </a:rPr>
                      <m:t>→1</m:t>
                    </m:r>
                  </m:oMath>
                </a14:m>
                <a:r>
                  <a:rPr lang="en-US" sz="1600" dirty="0">
                    <a:solidFill>
                      <a:srgbClr val="292929"/>
                    </a:solidFill>
                  </a:rPr>
                  <a:t>, </a:t>
                </a:r>
                <a14:m>
                  <m:oMath xmlns:m="http://schemas.openxmlformats.org/officeDocument/2006/math">
                    <m:sSub>
                      <m:sSubPr>
                        <m:ctrlPr>
                          <a:rPr lang="en-US" sz="1600" i="1" dirty="0">
                            <a:solidFill>
                              <a:srgbClr val="292929"/>
                            </a:solidFill>
                            <a:latin typeface="Cambria Math"/>
                          </a:rPr>
                        </m:ctrlPr>
                      </m:sSubPr>
                      <m:e>
                        <m:r>
                          <a:rPr lang="en-US" sz="1600" i="1" dirty="0">
                            <a:solidFill>
                              <a:srgbClr val="292929"/>
                            </a:solidFill>
                            <a:latin typeface="Cambria Math"/>
                          </a:rPr>
                          <m:t>𝑢</m:t>
                        </m:r>
                      </m:e>
                      <m:sub>
                        <m:r>
                          <a:rPr lang="en-US" sz="1600" i="1" dirty="0">
                            <a:solidFill>
                              <a:srgbClr val="292929"/>
                            </a:solidFill>
                            <a:latin typeface="Cambria Math"/>
                          </a:rPr>
                          <m:t>𝑣</m:t>
                        </m:r>
                      </m:sub>
                    </m:sSub>
                    <m:d>
                      <m:dPr>
                        <m:ctrlPr>
                          <a:rPr lang="en-US" sz="1600" i="1" dirty="0">
                            <a:solidFill>
                              <a:srgbClr val="292929"/>
                            </a:solidFill>
                            <a:latin typeface="Cambria Math"/>
                          </a:rPr>
                        </m:ctrlPr>
                      </m:dPr>
                      <m:e>
                        <m:r>
                          <a:rPr lang="en-US" sz="1600" i="1" dirty="0">
                            <a:solidFill>
                              <a:srgbClr val="292929"/>
                            </a:solidFill>
                            <a:latin typeface="Cambria Math"/>
                          </a:rPr>
                          <m:t>𝑥</m:t>
                        </m:r>
                        <m:r>
                          <a:rPr lang="en-US" sz="1600" i="1" dirty="0">
                            <a:solidFill>
                              <a:srgbClr val="292929"/>
                            </a:solidFill>
                            <a:latin typeface="Cambria Math"/>
                          </a:rPr>
                          <m:t>,</m:t>
                        </m:r>
                        <m:sSub>
                          <m:sSubPr>
                            <m:ctrlPr>
                              <a:rPr lang="en-US" sz="1600" i="1" dirty="0">
                                <a:solidFill>
                                  <a:srgbClr val="292929"/>
                                </a:solidFill>
                                <a:latin typeface="Cambria Math"/>
                              </a:rPr>
                            </m:ctrlPr>
                          </m:sSubPr>
                          <m:e>
                            <m:r>
                              <a:rPr lang="en-US" sz="1600" i="1" dirty="0">
                                <a:solidFill>
                                  <a:srgbClr val="292929"/>
                                </a:solidFill>
                                <a:latin typeface="Cambria Math"/>
                              </a:rPr>
                              <m:t>𝑄</m:t>
                            </m:r>
                          </m:e>
                          <m:sub>
                            <m:r>
                              <a:rPr lang="en-US" sz="1600" i="1" dirty="0">
                                <a:solidFill>
                                  <a:srgbClr val="292929"/>
                                </a:solidFill>
                                <a:latin typeface="Cambria Math"/>
                              </a:rPr>
                              <m:t>0</m:t>
                            </m:r>
                          </m:sub>
                        </m:sSub>
                      </m:e>
                    </m:d>
                    <m:r>
                      <a:rPr lang="en-US" sz="1600" i="1" dirty="0">
                        <a:solidFill>
                          <a:srgbClr val="292929"/>
                        </a:solidFill>
                        <a:latin typeface="Cambria Math"/>
                      </a:rPr>
                      <m:t>∼</m:t>
                    </m:r>
                    <m:sSub>
                      <m:sSubPr>
                        <m:ctrlPr>
                          <a:rPr lang="en-US" sz="1600" i="1" dirty="0">
                            <a:solidFill>
                              <a:srgbClr val="292929"/>
                            </a:solidFill>
                            <a:latin typeface="Cambria Math"/>
                          </a:rPr>
                        </m:ctrlPr>
                      </m:sSubPr>
                      <m:e>
                        <m:r>
                          <a:rPr lang="en-US" sz="1600" i="1" dirty="0">
                            <a:solidFill>
                              <a:srgbClr val="292929"/>
                            </a:solidFill>
                            <a:latin typeface="Cambria Math"/>
                          </a:rPr>
                          <m:t>𝑑</m:t>
                        </m:r>
                      </m:e>
                      <m:sub>
                        <m:r>
                          <a:rPr lang="en-US" sz="1600" i="1" dirty="0">
                            <a:solidFill>
                              <a:srgbClr val="292929"/>
                            </a:solidFill>
                            <a:latin typeface="Cambria Math"/>
                          </a:rPr>
                          <m:t>𝑣</m:t>
                        </m:r>
                      </m:sub>
                    </m:sSub>
                    <m:d>
                      <m:dPr>
                        <m:ctrlPr>
                          <a:rPr lang="en-US" sz="1600" i="1" dirty="0">
                            <a:solidFill>
                              <a:srgbClr val="292929"/>
                            </a:solidFill>
                            <a:latin typeface="Cambria Math"/>
                          </a:rPr>
                        </m:ctrlPr>
                      </m:dPr>
                      <m:e>
                        <m:r>
                          <a:rPr lang="en-US" sz="1600" i="1" dirty="0">
                            <a:solidFill>
                              <a:srgbClr val="292929"/>
                            </a:solidFill>
                            <a:latin typeface="Cambria Math"/>
                          </a:rPr>
                          <m:t>𝑥</m:t>
                        </m:r>
                        <m:r>
                          <a:rPr lang="en-US" sz="1600" i="1" dirty="0">
                            <a:solidFill>
                              <a:srgbClr val="292929"/>
                            </a:solidFill>
                            <a:latin typeface="Cambria Math"/>
                          </a:rPr>
                          <m:t>,</m:t>
                        </m:r>
                        <m:sSub>
                          <m:sSubPr>
                            <m:ctrlPr>
                              <a:rPr lang="en-US" sz="1600" i="1" dirty="0">
                                <a:solidFill>
                                  <a:srgbClr val="292929"/>
                                </a:solidFill>
                                <a:latin typeface="Cambria Math"/>
                              </a:rPr>
                            </m:ctrlPr>
                          </m:sSubPr>
                          <m:e>
                            <m:r>
                              <a:rPr lang="en-US" sz="1600" i="1" dirty="0">
                                <a:solidFill>
                                  <a:srgbClr val="292929"/>
                                </a:solidFill>
                                <a:latin typeface="Cambria Math"/>
                              </a:rPr>
                              <m:t>𝑄</m:t>
                            </m:r>
                          </m:e>
                          <m:sub>
                            <m:r>
                              <a:rPr lang="en-US" sz="1600" i="1" dirty="0">
                                <a:solidFill>
                                  <a:srgbClr val="292929"/>
                                </a:solidFill>
                                <a:latin typeface="Cambria Math"/>
                              </a:rPr>
                              <m:t>0</m:t>
                            </m:r>
                          </m:sub>
                        </m:sSub>
                      </m:e>
                    </m:d>
                    <m:r>
                      <a:rPr lang="en-US" sz="1600" i="1" dirty="0">
                        <a:solidFill>
                          <a:srgbClr val="292929"/>
                        </a:solidFill>
                        <a:latin typeface="Cambria Math"/>
                      </a:rPr>
                      <m:t>∝</m:t>
                    </m:r>
                    <m:sSup>
                      <m:sSupPr>
                        <m:ctrlPr>
                          <a:rPr lang="en-US" sz="1600" i="1" dirty="0">
                            <a:solidFill>
                              <a:srgbClr val="292929"/>
                            </a:solidFill>
                            <a:latin typeface="Cambria Math"/>
                          </a:rPr>
                        </m:ctrlPr>
                      </m:sSupPr>
                      <m:e>
                        <m:r>
                          <a:rPr lang="en-US" sz="1600" i="1" dirty="0">
                            <a:solidFill>
                              <a:srgbClr val="292929"/>
                            </a:solidFill>
                            <a:latin typeface="Cambria Math"/>
                          </a:rPr>
                          <m:t>𝑥</m:t>
                        </m:r>
                      </m:e>
                      <m:sup>
                        <m:sSub>
                          <m:sSubPr>
                            <m:ctrlPr>
                              <a:rPr lang="en-US" sz="1600" i="1" dirty="0">
                                <a:solidFill>
                                  <a:srgbClr val="292929"/>
                                </a:solidFill>
                                <a:latin typeface="Cambria Math"/>
                              </a:rPr>
                            </m:ctrlPr>
                          </m:sSubPr>
                          <m:e>
                            <m:r>
                              <a:rPr lang="en-US" sz="1600" i="1" dirty="0">
                                <a:solidFill>
                                  <a:srgbClr val="292929"/>
                                </a:solidFill>
                                <a:latin typeface="Cambria Math"/>
                              </a:rPr>
                              <m:t>𝐴</m:t>
                            </m:r>
                          </m:e>
                          <m:sub>
                            <m:r>
                              <a:rPr lang="en-US" sz="1600" i="1" dirty="0">
                                <a:solidFill>
                                  <a:srgbClr val="292929"/>
                                </a:solidFill>
                                <a:latin typeface="Cambria Math"/>
                              </a:rPr>
                              <m:t>1</m:t>
                            </m:r>
                            <m:r>
                              <a:rPr lang="en-US" sz="1600" i="1" dirty="0">
                                <a:solidFill>
                                  <a:srgbClr val="292929"/>
                                </a:solidFill>
                                <a:latin typeface="Cambria Math"/>
                              </a:rPr>
                              <m:t>𝑣</m:t>
                            </m:r>
                          </m:sub>
                        </m:sSub>
                      </m:sup>
                    </m:sSup>
                  </m:oMath>
                </a14:m>
                <a:r>
                  <a:rPr lang="en-US" sz="1600" dirty="0">
                    <a:solidFill>
                      <a:srgbClr val="292929"/>
                    </a:solidFill>
                  </a:rPr>
                  <a:t> with </a:t>
                </a:r>
                <a14:m>
                  <m:oMath xmlns:m="http://schemas.openxmlformats.org/officeDocument/2006/math">
                    <m:sSub>
                      <m:sSubPr>
                        <m:ctrlPr>
                          <a:rPr lang="en-US" sz="1600" i="1">
                            <a:solidFill>
                              <a:srgbClr val="292929"/>
                            </a:solidFill>
                            <a:latin typeface="Cambria Math"/>
                          </a:rPr>
                        </m:ctrlPr>
                      </m:sSubPr>
                      <m:e>
                        <m:r>
                          <a:rPr lang="en-US" sz="1600" i="1">
                            <a:solidFill>
                              <a:srgbClr val="292929"/>
                            </a:solidFill>
                            <a:latin typeface="Cambria Math"/>
                          </a:rPr>
                          <m:t>𝐴</m:t>
                        </m:r>
                      </m:e>
                      <m:sub>
                        <m:r>
                          <a:rPr lang="en-US" sz="1600" i="1">
                            <a:solidFill>
                              <a:srgbClr val="292929"/>
                            </a:solidFill>
                            <a:latin typeface="Cambria Math"/>
                          </a:rPr>
                          <m:t>1</m:t>
                        </m:r>
                        <m:r>
                          <a:rPr lang="en-US" sz="1600" i="1">
                            <a:solidFill>
                              <a:srgbClr val="292929"/>
                            </a:solidFill>
                            <a:latin typeface="Cambria Math"/>
                          </a:rPr>
                          <m:t>𝑣</m:t>
                        </m:r>
                      </m:sub>
                    </m:sSub>
                    <m:r>
                      <a:rPr lang="en-US" sz="1600" i="1">
                        <a:solidFill>
                          <a:srgbClr val="292929"/>
                        </a:solidFill>
                        <a:latin typeface="Cambria Math"/>
                      </a:rPr>
                      <m:t>≈−</m:t>
                    </m:r>
                    <m:f>
                      <m:fPr>
                        <m:ctrlPr>
                          <a:rPr lang="en-US" sz="1600" i="1">
                            <a:solidFill>
                              <a:srgbClr val="292929"/>
                            </a:solidFill>
                            <a:latin typeface="Cambria Math"/>
                          </a:rPr>
                        </m:ctrlPr>
                      </m:fPr>
                      <m:num>
                        <m:r>
                          <a:rPr lang="en-US" sz="1600" i="1">
                            <a:solidFill>
                              <a:srgbClr val="292929"/>
                            </a:solidFill>
                            <a:latin typeface="Cambria Math"/>
                          </a:rPr>
                          <m:t>1</m:t>
                        </m:r>
                      </m:num>
                      <m:den>
                        <m:r>
                          <a:rPr lang="en-US" sz="1600" i="1">
                            <a:solidFill>
                              <a:srgbClr val="292929"/>
                            </a:solidFill>
                            <a:latin typeface="Cambria Math"/>
                          </a:rPr>
                          <m:t>2</m:t>
                        </m:r>
                      </m:den>
                    </m:f>
                  </m:oMath>
                </a14:m>
                <a:r>
                  <a:rPr lang="en-US" sz="1600" dirty="0">
                    <a:solidFill>
                      <a:srgbClr val="292929"/>
                    </a:solidFill>
                  </a:rPr>
                  <a:t>  at </a:t>
                </a:r>
                <a14:m>
                  <m:oMath xmlns:m="http://schemas.openxmlformats.org/officeDocument/2006/math">
                    <m:r>
                      <a:rPr lang="en-US" sz="1600" b="0" i="1" smtClean="0">
                        <a:solidFill>
                          <a:srgbClr val="292929"/>
                        </a:solidFill>
                        <a:latin typeface="Cambria Math"/>
                      </a:rPr>
                      <m:t>𝑥</m:t>
                    </m:r>
                    <m:r>
                      <a:rPr lang="en-US" sz="1600" b="0" i="1" smtClean="0">
                        <a:solidFill>
                          <a:srgbClr val="292929"/>
                        </a:solidFill>
                        <a:latin typeface="Cambria Math"/>
                      </a:rPr>
                      <m:t>&lt;</m:t>
                    </m:r>
                    <m:sSup>
                      <m:sSupPr>
                        <m:ctrlPr>
                          <a:rPr lang="en-US" sz="1600" b="0" i="1" smtClean="0">
                            <a:solidFill>
                              <a:srgbClr val="292929"/>
                            </a:solidFill>
                            <a:latin typeface="Cambria Math"/>
                          </a:rPr>
                        </m:ctrlPr>
                      </m:sSupPr>
                      <m:e>
                        <m:r>
                          <a:rPr lang="en-US" sz="1600" b="0" i="1" smtClean="0">
                            <a:solidFill>
                              <a:srgbClr val="292929"/>
                            </a:solidFill>
                            <a:latin typeface="Cambria Math"/>
                          </a:rPr>
                          <m:t>10</m:t>
                        </m:r>
                      </m:e>
                      <m:sup>
                        <m:r>
                          <a:rPr lang="en-US" sz="1600" b="0" i="1" smtClean="0">
                            <a:solidFill>
                              <a:srgbClr val="292929"/>
                            </a:solidFill>
                            <a:latin typeface="Cambria Math"/>
                          </a:rPr>
                          <m:t>−3</m:t>
                        </m:r>
                      </m:sup>
                    </m:sSup>
                  </m:oMath>
                </a14:m>
                <a:r>
                  <a:rPr lang="en-US" sz="1600" dirty="0">
                    <a:solidFill>
                      <a:srgbClr val="292929"/>
                    </a:solidFill>
                  </a:rPr>
                  <a:t> are relaxed once LHC </a:t>
                </a:r>
                <a14:m>
                  <m:oMath xmlns:m="http://schemas.openxmlformats.org/officeDocument/2006/math">
                    <m:r>
                      <a:rPr lang="en-US" sz="1600" b="0" i="1" smtClean="0">
                        <a:solidFill>
                          <a:srgbClr val="292929"/>
                        </a:solidFill>
                        <a:latin typeface="Cambria Math"/>
                      </a:rPr>
                      <m:t>𝑊</m:t>
                    </m:r>
                    <m:r>
                      <a:rPr lang="en-US" sz="1600" b="0" i="1" smtClean="0">
                        <a:solidFill>
                          <a:srgbClr val="292929"/>
                        </a:solidFill>
                        <a:latin typeface="Cambria Math"/>
                      </a:rPr>
                      <m:t>/</m:t>
                    </m:r>
                    <m:r>
                      <a:rPr lang="en-US" sz="1600" b="0" i="1" smtClean="0">
                        <a:solidFill>
                          <a:srgbClr val="292929"/>
                        </a:solidFill>
                        <a:latin typeface="Cambria Math"/>
                      </a:rPr>
                      <m:t>𝑍</m:t>
                    </m:r>
                  </m:oMath>
                </a14:m>
                <a:r>
                  <a:rPr lang="en-US" sz="1600" dirty="0">
                    <a:solidFill>
                      <a:srgbClr val="292929"/>
                    </a:solidFill>
                  </a:rPr>
                  <a:t> data are included</a:t>
                </a:r>
              </a:p>
              <a:p>
                <a:pPr marL="685800" lvl="1"/>
                <a:r>
                  <a:rPr lang="en-US" sz="1600" dirty="0">
                    <a:solidFill>
                      <a:srgbClr val="292929"/>
                    </a:solidFill>
                  </a:rPr>
                  <a:t>CT14 parametrization for </a:t>
                </a:r>
                <a14:m>
                  <m:oMath xmlns:m="http://schemas.openxmlformats.org/officeDocument/2006/math">
                    <m:r>
                      <a:rPr lang="en-US" sz="1600" b="0" i="1" smtClean="0">
                        <a:solidFill>
                          <a:srgbClr val="292929"/>
                        </a:solidFill>
                        <a:latin typeface="Cambria Math"/>
                      </a:rPr>
                      <m:t>𝑠</m:t>
                    </m:r>
                    <m:r>
                      <a:rPr lang="en-US" sz="1600" b="0" i="1" smtClean="0">
                        <a:solidFill>
                          <a:srgbClr val="292929"/>
                        </a:solidFill>
                        <a:latin typeface="Cambria Math"/>
                      </a:rPr>
                      <m:t>(</m:t>
                    </m:r>
                    <m:r>
                      <a:rPr lang="en-US" sz="1600" b="0" i="1" smtClean="0">
                        <a:solidFill>
                          <a:srgbClr val="292929"/>
                        </a:solidFill>
                        <a:latin typeface="Cambria Math"/>
                      </a:rPr>
                      <m:t>𝑥</m:t>
                    </m:r>
                    <m:r>
                      <a:rPr lang="en-US" sz="1600" b="0" i="1" smtClean="0">
                        <a:solidFill>
                          <a:srgbClr val="292929"/>
                        </a:solidFill>
                        <a:latin typeface="Cambria Math"/>
                      </a:rPr>
                      <m:t>,</m:t>
                    </m:r>
                    <m:r>
                      <a:rPr lang="en-US" sz="1600" b="0" i="1" smtClean="0">
                        <a:solidFill>
                          <a:srgbClr val="292929"/>
                        </a:solidFill>
                        <a:latin typeface="Cambria Math"/>
                      </a:rPr>
                      <m:t>𝑄</m:t>
                    </m:r>
                    <m:r>
                      <a:rPr lang="en-US" sz="1600" b="0" i="1" smtClean="0">
                        <a:solidFill>
                          <a:srgbClr val="292929"/>
                        </a:solidFill>
                        <a:latin typeface="Cambria Math"/>
                      </a:rPr>
                      <m:t>)</m:t>
                    </m:r>
                  </m:oMath>
                </a14:m>
                <a:r>
                  <a:rPr lang="en-US" sz="1600" dirty="0">
                    <a:solidFill>
                      <a:srgbClr val="292929"/>
                    </a:solidFill>
                  </a:rPr>
                  <a:t> includes extra parameters</a:t>
                </a:r>
              </a:p>
              <a:p>
                <a:r>
                  <a:rPr lang="en-US" sz="1600" dirty="0">
                    <a:solidFill>
                      <a:srgbClr val="292929"/>
                    </a:solidFill>
                  </a:rPr>
                  <a:t>Candidate CT14 fits have 30-35 free parameters</a:t>
                </a:r>
              </a:p>
              <a:p>
                <a:r>
                  <a:rPr lang="en-US" sz="1600" b="0" dirty="0">
                    <a:solidFill>
                      <a:srgbClr val="292929"/>
                    </a:solidFill>
                  </a:rPr>
                  <a:t>In general, </a:t>
                </a:r>
                <a14:m>
                  <m:oMath xmlns:m="http://schemas.openxmlformats.org/officeDocument/2006/math">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f</m:t>
                        </m:r>
                      </m:e>
                      <m:sub>
                        <m:r>
                          <m:rPr>
                            <m:sty m:val="p"/>
                          </m:rPr>
                          <a:rPr lang="en-US" sz="1600" b="0" i="0" smtClean="0">
                            <a:solidFill>
                              <a:srgbClr val="292929"/>
                            </a:solidFill>
                            <a:latin typeface="Cambria Math"/>
                          </a:rPr>
                          <m:t>a</m:t>
                        </m:r>
                      </m:sub>
                    </m:sSub>
                    <m:r>
                      <a:rPr lang="en-US" sz="1600" b="0" i="0" smtClean="0">
                        <a:solidFill>
                          <a:srgbClr val="292929"/>
                        </a:solidFill>
                        <a:latin typeface="Cambria Math"/>
                      </a:rPr>
                      <m:t> </m:t>
                    </m:r>
                    <m:d>
                      <m:dPr>
                        <m:ctrlPr>
                          <a:rPr lang="en-US" sz="1600" b="0" i="1" smtClean="0">
                            <a:solidFill>
                              <a:srgbClr val="292929"/>
                            </a:solidFill>
                            <a:latin typeface="Cambria Math"/>
                          </a:rPr>
                        </m:ctrlPr>
                      </m:dPr>
                      <m:e>
                        <m:r>
                          <m:rPr>
                            <m:sty m:val="p"/>
                          </m:rPr>
                          <a:rPr lang="en-US" sz="1600" b="0" i="0" smtClean="0">
                            <a:solidFill>
                              <a:srgbClr val="292929"/>
                            </a:solidFill>
                            <a:latin typeface="Cambria Math"/>
                          </a:rPr>
                          <m:t>x</m:t>
                        </m:r>
                        <m:r>
                          <a:rPr lang="en-US" sz="1600" b="0" i="0" smtClean="0">
                            <a:solidFill>
                              <a:srgbClr val="292929"/>
                            </a:solidFill>
                            <a:latin typeface="Cambria Math"/>
                          </a:rPr>
                          <m:t>,</m:t>
                        </m:r>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Q</m:t>
                            </m:r>
                          </m:e>
                          <m:sub>
                            <m:r>
                              <a:rPr lang="en-US" sz="1600" b="0" i="0" smtClean="0">
                                <a:solidFill>
                                  <a:srgbClr val="292929"/>
                                </a:solidFill>
                                <a:latin typeface="Cambria Math"/>
                              </a:rPr>
                              <m:t>0</m:t>
                            </m:r>
                          </m:sub>
                        </m:sSub>
                      </m:e>
                    </m:d>
                    <m:r>
                      <a:rPr lang="en-US" sz="1600" b="0" i="0" smtClean="0">
                        <a:solidFill>
                          <a:srgbClr val="292929"/>
                        </a:solidFill>
                        <a:latin typeface="Cambria Math"/>
                      </a:rPr>
                      <m:t>=</m:t>
                    </m:r>
                    <m:r>
                      <m:rPr>
                        <m:sty m:val="p"/>
                      </m:rPr>
                      <a:rPr lang="en-US" sz="1600" b="0" i="0" smtClean="0">
                        <a:solidFill>
                          <a:srgbClr val="292929"/>
                        </a:solidFill>
                        <a:latin typeface="Cambria Math"/>
                      </a:rPr>
                      <m:t>A</m:t>
                    </m:r>
                    <m:sSup>
                      <m:sSupPr>
                        <m:ctrlPr>
                          <a:rPr lang="en-US" sz="1600" b="0" i="1" smtClean="0">
                            <a:solidFill>
                              <a:srgbClr val="292929"/>
                            </a:solidFill>
                            <a:latin typeface="Cambria Math"/>
                          </a:rPr>
                        </m:ctrlPr>
                      </m:sSupPr>
                      <m:e>
                        <m:r>
                          <a:rPr lang="en-US" sz="1600" b="0" i="1" smtClean="0">
                            <a:solidFill>
                              <a:srgbClr val="292929"/>
                            </a:solidFill>
                            <a:latin typeface="Cambria Math" panose="02040503050406030204" pitchFamily="18" charset="0"/>
                          </a:rPr>
                          <m:t>𝑥</m:t>
                        </m:r>
                      </m:e>
                      <m:sup>
                        <m:sSub>
                          <m:sSubPr>
                            <m:ctrlPr>
                              <a:rPr lang="en-US" sz="1600" b="0" i="1" smtClean="0">
                                <a:solidFill>
                                  <a:srgbClr val="292929"/>
                                </a:solidFill>
                                <a:latin typeface="Cambria Math"/>
                              </a:rPr>
                            </m:ctrlPr>
                          </m:sSubPr>
                          <m:e>
                            <m:r>
                              <a:rPr lang="en-US" sz="1600" b="0" i="1" smtClean="0">
                                <a:solidFill>
                                  <a:srgbClr val="292929"/>
                                </a:solidFill>
                                <a:latin typeface="Cambria Math" panose="02040503050406030204" pitchFamily="18" charset="0"/>
                              </a:rPr>
                              <m:t>𝑎</m:t>
                            </m:r>
                          </m:e>
                          <m:sub>
                            <m:r>
                              <a:rPr lang="en-US" sz="1600" b="0" i="1" smtClean="0">
                                <a:solidFill>
                                  <a:srgbClr val="292929"/>
                                </a:solidFill>
                                <a:latin typeface="Cambria Math" panose="02040503050406030204" pitchFamily="18" charset="0"/>
                              </a:rPr>
                              <m:t>1</m:t>
                            </m:r>
                          </m:sub>
                        </m:sSub>
                      </m:sup>
                    </m:sSup>
                    <m:sSup>
                      <m:sSupPr>
                        <m:ctrlPr>
                          <a:rPr lang="en-US" sz="1600" b="0" i="1" smtClean="0">
                            <a:solidFill>
                              <a:srgbClr val="292929"/>
                            </a:solidFill>
                            <a:latin typeface="Cambria Math"/>
                          </a:rPr>
                        </m:ctrlPr>
                      </m:sSupPr>
                      <m:e>
                        <m:d>
                          <m:dPr>
                            <m:ctrlPr>
                              <a:rPr lang="en-US" sz="1600" b="0" i="1" smtClean="0">
                                <a:solidFill>
                                  <a:srgbClr val="292929"/>
                                </a:solidFill>
                                <a:latin typeface="Cambria Math"/>
                              </a:rPr>
                            </m:ctrlPr>
                          </m:dPr>
                          <m:e>
                            <m:r>
                              <a:rPr lang="en-US" sz="1600" b="0" i="0" smtClean="0">
                                <a:solidFill>
                                  <a:srgbClr val="292929"/>
                                </a:solidFill>
                                <a:latin typeface="Cambria Math"/>
                              </a:rPr>
                              <m:t>1−</m:t>
                            </m:r>
                            <m:r>
                              <m:rPr>
                                <m:sty m:val="p"/>
                              </m:rPr>
                              <a:rPr lang="en-US" sz="1600" b="0" i="0" smtClean="0">
                                <a:solidFill>
                                  <a:srgbClr val="292929"/>
                                </a:solidFill>
                                <a:latin typeface="Cambria Math"/>
                              </a:rPr>
                              <m:t>x</m:t>
                            </m:r>
                          </m:e>
                        </m:d>
                      </m:e>
                      <m:sup>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a</m:t>
                            </m:r>
                          </m:e>
                          <m:sub>
                            <m:r>
                              <a:rPr lang="en-US" sz="1600" b="0" i="0" smtClean="0">
                                <a:solidFill>
                                  <a:srgbClr val="292929"/>
                                </a:solidFill>
                                <a:latin typeface="Cambria Math"/>
                              </a:rPr>
                              <m:t>2</m:t>
                            </m:r>
                          </m:sub>
                        </m:sSub>
                      </m:sup>
                    </m:sSup>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P</m:t>
                        </m:r>
                      </m:e>
                      <m:sub>
                        <m:r>
                          <m:rPr>
                            <m:sty m:val="p"/>
                          </m:rPr>
                          <a:rPr lang="en-US" sz="1600" b="0" i="0" smtClean="0">
                            <a:solidFill>
                              <a:srgbClr val="292929"/>
                            </a:solidFill>
                            <a:latin typeface="Cambria Math"/>
                          </a:rPr>
                          <m:t>a</m:t>
                        </m:r>
                      </m:sub>
                    </m:sSub>
                    <m:r>
                      <a:rPr lang="en-US" sz="1600" b="0" i="0" smtClean="0">
                        <a:solidFill>
                          <a:srgbClr val="292929"/>
                        </a:solidFill>
                        <a:latin typeface="Cambria Math"/>
                      </a:rPr>
                      <m:t>(</m:t>
                    </m:r>
                    <m:r>
                      <m:rPr>
                        <m:sty m:val="p"/>
                      </m:rPr>
                      <a:rPr lang="en-US" sz="1600" b="0" i="0" smtClean="0">
                        <a:solidFill>
                          <a:srgbClr val="292929"/>
                        </a:solidFill>
                        <a:latin typeface="Cambria Math"/>
                      </a:rPr>
                      <m:t>x</m:t>
                    </m:r>
                    <m:r>
                      <a:rPr lang="en-US" sz="1600" b="0" i="0" smtClean="0">
                        <a:solidFill>
                          <a:srgbClr val="292929"/>
                        </a:solidFill>
                        <a:latin typeface="Cambria Math"/>
                      </a:rPr>
                      <m:t>)</m:t>
                    </m:r>
                  </m:oMath>
                </a14:m>
                <a:endParaRPr lang="en-US" sz="1600" b="0" dirty="0">
                  <a:solidFill>
                    <a:srgbClr val="292929"/>
                  </a:solidFill>
                </a:endParaRPr>
              </a:p>
              <a:p>
                <a:r>
                  <a:rPr lang="en-US" sz="1600" b="0" dirty="0">
                    <a:solidFill>
                      <a:srgbClr val="292929"/>
                    </a:solidFill>
                  </a:rPr>
                  <a:t>CT10 assumed </a:t>
                </a:r>
                <a14:m>
                  <m:oMath xmlns:m="http://schemas.openxmlformats.org/officeDocument/2006/math">
                    <m:sSub>
                      <m:sSubPr>
                        <m:ctrlPr>
                          <a:rPr lang="en-US" sz="1600" b="0" i="1" smtClean="0">
                            <a:solidFill>
                              <a:srgbClr val="292929"/>
                            </a:solidFill>
                            <a:latin typeface="Cambria Math"/>
                          </a:rPr>
                        </m:ctrlPr>
                      </m:sSubPr>
                      <m:e>
                        <m:r>
                          <a:rPr lang="en-US" sz="1600" b="0" i="1" smtClean="0">
                            <a:solidFill>
                              <a:srgbClr val="292929"/>
                            </a:solidFill>
                            <a:latin typeface="Cambria Math"/>
                          </a:rPr>
                          <m:t>𝑃</m:t>
                        </m:r>
                      </m:e>
                      <m:sub>
                        <m:r>
                          <a:rPr lang="en-US" sz="1600" b="0" i="1" smtClean="0">
                            <a:solidFill>
                              <a:srgbClr val="292929"/>
                            </a:solidFill>
                            <a:latin typeface="Cambria Math"/>
                          </a:rPr>
                          <m:t>𝑎</m:t>
                        </m:r>
                      </m:sub>
                    </m:sSub>
                    <m:d>
                      <m:dPr>
                        <m:ctrlPr>
                          <a:rPr lang="en-US" sz="1600" b="0" i="1" smtClean="0">
                            <a:solidFill>
                              <a:srgbClr val="292929"/>
                            </a:solidFill>
                            <a:latin typeface="Cambria Math"/>
                          </a:rPr>
                        </m:ctrlPr>
                      </m:dPr>
                      <m:e>
                        <m:r>
                          <a:rPr lang="en-US" sz="1600" b="0" i="1" smtClean="0">
                            <a:solidFill>
                              <a:srgbClr val="292929"/>
                            </a:solidFill>
                            <a:latin typeface="Cambria Math"/>
                          </a:rPr>
                          <m:t>𝑥</m:t>
                        </m:r>
                      </m:e>
                    </m:d>
                    <m:r>
                      <a:rPr lang="en-US" sz="1600" b="0" i="1" smtClean="0">
                        <a:solidFill>
                          <a:srgbClr val="292929"/>
                        </a:solidFill>
                        <a:latin typeface="Cambria Math"/>
                      </a:rPr>
                      <m:t>=</m:t>
                    </m:r>
                    <m:func>
                      <m:funcPr>
                        <m:ctrlPr>
                          <a:rPr lang="en-US" sz="1600" b="0" i="1" smtClean="0">
                            <a:solidFill>
                              <a:srgbClr val="292929"/>
                            </a:solidFill>
                            <a:latin typeface="Cambria Math"/>
                          </a:rPr>
                        </m:ctrlPr>
                      </m:funcPr>
                      <m:fName>
                        <m:r>
                          <m:rPr>
                            <m:sty m:val="p"/>
                          </m:rPr>
                          <a:rPr lang="en-US" sz="1600" b="0" i="0" smtClean="0">
                            <a:solidFill>
                              <a:srgbClr val="292929"/>
                            </a:solidFill>
                            <a:latin typeface="Cambria Math"/>
                          </a:rPr>
                          <m:t>exp</m:t>
                        </m:r>
                      </m:fName>
                      <m:e>
                        <m:d>
                          <m:dPr>
                            <m:ctrlPr>
                              <a:rPr lang="en-US" sz="1600" b="0" i="1" smtClean="0">
                                <a:solidFill>
                                  <a:srgbClr val="292929"/>
                                </a:solidFill>
                                <a:latin typeface="Cambria Math"/>
                              </a:rPr>
                            </m:ctrlPr>
                          </m:dPr>
                          <m:e>
                            <m:sSub>
                              <m:sSubPr>
                                <m:ctrlPr>
                                  <a:rPr lang="en-US" sz="1600" b="0" i="1" smtClean="0">
                                    <a:solidFill>
                                      <a:srgbClr val="292929"/>
                                    </a:solidFill>
                                    <a:latin typeface="Cambria Math"/>
                                  </a:rPr>
                                </m:ctrlPr>
                              </m:sSubPr>
                              <m:e>
                                <m:r>
                                  <a:rPr lang="en-US" sz="1600" b="0" i="1" smtClean="0">
                                    <a:solidFill>
                                      <a:srgbClr val="292929"/>
                                    </a:solidFill>
                                    <a:latin typeface="Cambria Math"/>
                                  </a:rPr>
                                  <m:t>𝑎</m:t>
                                </m:r>
                              </m:e>
                              <m:sub>
                                <m:r>
                                  <a:rPr lang="en-US" sz="1600" b="0" i="1" smtClean="0">
                                    <a:solidFill>
                                      <a:srgbClr val="292929"/>
                                    </a:solidFill>
                                    <a:latin typeface="Cambria Math"/>
                                  </a:rPr>
                                  <m:t>0</m:t>
                                </m:r>
                              </m:sub>
                            </m:sSub>
                            <m:r>
                              <a:rPr lang="en-US" sz="1600" b="0" i="1" smtClean="0">
                                <a:solidFill>
                                  <a:srgbClr val="292929"/>
                                </a:solidFill>
                                <a:latin typeface="Cambria Math"/>
                              </a:rPr>
                              <m:t>+</m:t>
                            </m:r>
                            <m:sSub>
                              <m:sSubPr>
                                <m:ctrlPr>
                                  <a:rPr lang="en-US" sz="1600" b="0" i="1" smtClean="0">
                                    <a:solidFill>
                                      <a:srgbClr val="292929"/>
                                    </a:solidFill>
                                    <a:latin typeface="Cambria Math"/>
                                  </a:rPr>
                                </m:ctrlPr>
                              </m:sSubPr>
                              <m:e>
                                <m:r>
                                  <a:rPr lang="en-US" sz="1600" b="0" i="1" smtClean="0">
                                    <a:solidFill>
                                      <a:srgbClr val="292929"/>
                                    </a:solidFill>
                                    <a:latin typeface="Cambria Math"/>
                                  </a:rPr>
                                  <m:t>𝑎</m:t>
                                </m:r>
                              </m:e>
                              <m:sub>
                                <m:r>
                                  <a:rPr lang="en-US" sz="1600" b="0" i="1" smtClean="0">
                                    <a:solidFill>
                                      <a:srgbClr val="292929"/>
                                    </a:solidFill>
                                    <a:latin typeface="Cambria Math"/>
                                  </a:rPr>
                                  <m:t>3</m:t>
                                </m:r>
                              </m:sub>
                            </m:sSub>
                            <m:rad>
                              <m:radPr>
                                <m:degHide m:val="on"/>
                                <m:ctrlPr>
                                  <a:rPr lang="en-US" sz="1600" b="0" i="1" smtClean="0">
                                    <a:solidFill>
                                      <a:srgbClr val="292929"/>
                                    </a:solidFill>
                                    <a:latin typeface="Cambria Math"/>
                                  </a:rPr>
                                </m:ctrlPr>
                              </m:radPr>
                              <m:deg/>
                              <m:e>
                                <m:r>
                                  <a:rPr lang="en-US" sz="1600" b="0" i="1" smtClean="0">
                                    <a:solidFill>
                                      <a:srgbClr val="292929"/>
                                    </a:solidFill>
                                    <a:latin typeface="Cambria Math"/>
                                  </a:rPr>
                                  <m:t>𝑥</m:t>
                                </m:r>
                              </m:e>
                            </m:rad>
                            <m:r>
                              <a:rPr lang="en-US" sz="1600" b="0" i="1" smtClean="0">
                                <a:solidFill>
                                  <a:srgbClr val="292929"/>
                                </a:solidFill>
                                <a:latin typeface="Cambria Math"/>
                              </a:rPr>
                              <m:t>+</m:t>
                            </m:r>
                            <m:sSub>
                              <m:sSubPr>
                                <m:ctrlPr>
                                  <a:rPr lang="en-US" sz="1600" b="0" i="1" smtClean="0">
                                    <a:solidFill>
                                      <a:srgbClr val="292929"/>
                                    </a:solidFill>
                                    <a:latin typeface="Cambria Math"/>
                                  </a:rPr>
                                </m:ctrlPr>
                              </m:sSubPr>
                              <m:e>
                                <m:r>
                                  <a:rPr lang="en-US" sz="1600" b="0" i="1" smtClean="0">
                                    <a:solidFill>
                                      <a:srgbClr val="292929"/>
                                    </a:solidFill>
                                    <a:latin typeface="Cambria Math"/>
                                  </a:rPr>
                                  <m:t>𝑎</m:t>
                                </m:r>
                              </m:e>
                              <m:sub>
                                <m:r>
                                  <a:rPr lang="en-US" sz="1600" b="0" i="1" smtClean="0">
                                    <a:solidFill>
                                      <a:srgbClr val="292929"/>
                                    </a:solidFill>
                                    <a:latin typeface="Cambria Math"/>
                                  </a:rPr>
                                  <m:t>4</m:t>
                                </m:r>
                              </m:sub>
                            </m:sSub>
                            <m:r>
                              <a:rPr lang="en-US" sz="1600" b="0" i="1" smtClean="0">
                                <a:solidFill>
                                  <a:srgbClr val="292929"/>
                                </a:solidFill>
                                <a:latin typeface="Cambria Math"/>
                              </a:rPr>
                              <m:t>𝑥</m:t>
                            </m:r>
                            <m:r>
                              <a:rPr lang="en-US" sz="1600" b="0" i="1" smtClean="0">
                                <a:solidFill>
                                  <a:srgbClr val="292929"/>
                                </a:solidFill>
                                <a:latin typeface="Cambria Math"/>
                              </a:rPr>
                              <m:t>+</m:t>
                            </m:r>
                            <m:sSub>
                              <m:sSubPr>
                                <m:ctrlPr>
                                  <a:rPr lang="en-US" sz="1600" b="0" i="1" smtClean="0">
                                    <a:solidFill>
                                      <a:srgbClr val="292929"/>
                                    </a:solidFill>
                                    <a:latin typeface="Cambria Math"/>
                                  </a:rPr>
                                </m:ctrlPr>
                              </m:sSubPr>
                              <m:e>
                                <m:r>
                                  <a:rPr lang="en-US" sz="1600" b="0" i="1" smtClean="0">
                                    <a:solidFill>
                                      <a:srgbClr val="292929"/>
                                    </a:solidFill>
                                    <a:latin typeface="Cambria Math"/>
                                  </a:rPr>
                                  <m:t>𝑎</m:t>
                                </m:r>
                              </m:e>
                              <m:sub>
                                <m:r>
                                  <a:rPr lang="en-US" sz="1600" b="0" i="1" smtClean="0">
                                    <a:solidFill>
                                      <a:srgbClr val="292929"/>
                                    </a:solidFill>
                                    <a:latin typeface="Cambria Math"/>
                                  </a:rPr>
                                  <m:t>5</m:t>
                                </m:r>
                              </m:sub>
                            </m:sSub>
                            <m:r>
                              <a:rPr lang="en-US" sz="1600" b="0" i="1" smtClean="0">
                                <a:solidFill>
                                  <a:srgbClr val="292929"/>
                                </a:solidFill>
                                <a:latin typeface="Cambria Math"/>
                              </a:rPr>
                              <m:t> </m:t>
                            </m:r>
                            <m:sSup>
                              <m:sSupPr>
                                <m:ctrlPr>
                                  <a:rPr lang="en-US" sz="1600" b="0" i="1" smtClean="0">
                                    <a:solidFill>
                                      <a:srgbClr val="292929"/>
                                    </a:solidFill>
                                    <a:latin typeface="Cambria Math"/>
                                  </a:rPr>
                                </m:ctrlPr>
                              </m:sSupPr>
                              <m:e>
                                <m:r>
                                  <a:rPr lang="en-US" sz="1600" b="0" i="1" smtClean="0">
                                    <a:solidFill>
                                      <a:srgbClr val="292929"/>
                                    </a:solidFill>
                                    <a:latin typeface="Cambria Math"/>
                                  </a:rPr>
                                  <m:t>𝑥</m:t>
                                </m:r>
                              </m:e>
                              <m:sup>
                                <m:r>
                                  <a:rPr lang="en-US" sz="1600" b="0" i="1" smtClean="0">
                                    <a:solidFill>
                                      <a:srgbClr val="292929"/>
                                    </a:solidFill>
                                    <a:latin typeface="Cambria Math"/>
                                  </a:rPr>
                                  <m:t>2</m:t>
                                </m:r>
                              </m:sup>
                            </m:sSup>
                          </m:e>
                        </m:d>
                      </m:e>
                    </m:func>
                  </m:oMath>
                </a14:m>
                <a:endParaRPr lang="en-US" sz="1600" b="0" i="1" dirty="0">
                  <a:solidFill>
                    <a:srgbClr val="292929"/>
                  </a:solidFill>
                </a:endParaRPr>
              </a:p>
              <a:p>
                <a:pPr lvl="1"/>
                <a:r>
                  <a:rPr lang="en-US" sz="1600" dirty="0">
                    <a:solidFill>
                      <a:srgbClr val="292929"/>
                    </a:solidFill>
                  </a:rPr>
                  <a:t>exponential form conveniently enforces positive definite behavior </a:t>
                </a:r>
              </a:p>
              <a:p>
                <a:pPr lvl="1"/>
                <a:r>
                  <a:rPr lang="en-US" sz="1600" dirty="0">
                    <a:solidFill>
                      <a:srgbClr val="292929"/>
                    </a:solidFill>
                  </a:rPr>
                  <a:t>but power law behaviors from a</a:t>
                </a:r>
                <a:r>
                  <a:rPr lang="en-US" sz="1600" baseline="-25000" dirty="0">
                    <a:solidFill>
                      <a:srgbClr val="292929"/>
                    </a:solidFill>
                  </a:rPr>
                  <a:t>1</a:t>
                </a:r>
                <a:r>
                  <a:rPr lang="en-US" sz="1600" dirty="0">
                    <a:solidFill>
                      <a:srgbClr val="292929"/>
                    </a:solidFill>
                  </a:rPr>
                  <a:t> and a</a:t>
                </a:r>
                <a:r>
                  <a:rPr lang="en-US" sz="1600" baseline="-25000" dirty="0">
                    <a:solidFill>
                      <a:srgbClr val="292929"/>
                    </a:solidFill>
                  </a:rPr>
                  <a:t>2</a:t>
                </a:r>
                <a:r>
                  <a:rPr lang="en-US" sz="1600" dirty="0">
                    <a:solidFill>
                      <a:srgbClr val="292929"/>
                    </a:solidFill>
                  </a:rPr>
                  <a:t> may not dominate</a:t>
                </a:r>
              </a:p>
              <a:p>
                <a:r>
                  <a:rPr lang="en-US" sz="1600" b="0" dirty="0">
                    <a:solidFill>
                      <a:srgbClr val="292929"/>
                    </a:solidFill>
                  </a:rPr>
                  <a:t>In CT14, </a:t>
                </a:r>
                <a14:m>
                  <m:oMath xmlns:m="http://schemas.openxmlformats.org/officeDocument/2006/math">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P</m:t>
                        </m:r>
                      </m:e>
                      <m:sub>
                        <m:r>
                          <m:rPr>
                            <m:sty m:val="p"/>
                          </m:rPr>
                          <a:rPr lang="en-US" sz="1600" b="0" i="0" smtClean="0">
                            <a:solidFill>
                              <a:srgbClr val="292929"/>
                            </a:solidFill>
                            <a:latin typeface="Cambria Math"/>
                          </a:rPr>
                          <m:t>a</m:t>
                        </m:r>
                      </m:sub>
                    </m:sSub>
                    <m:d>
                      <m:dPr>
                        <m:ctrlPr>
                          <a:rPr lang="en-US" sz="1600" b="0" i="1" smtClean="0">
                            <a:solidFill>
                              <a:srgbClr val="292929"/>
                            </a:solidFill>
                            <a:latin typeface="Cambria Math"/>
                          </a:rPr>
                        </m:ctrlPr>
                      </m:dPr>
                      <m:e>
                        <m:r>
                          <m:rPr>
                            <m:sty m:val="p"/>
                          </m:rPr>
                          <a:rPr lang="en-US" sz="1600" b="0" i="0" smtClean="0">
                            <a:solidFill>
                              <a:srgbClr val="292929"/>
                            </a:solidFill>
                            <a:latin typeface="Cambria Math"/>
                          </a:rPr>
                          <m:t>x</m:t>
                        </m:r>
                      </m:e>
                    </m:d>
                    <m:r>
                      <a:rPr lang="en-US" sz="1600" b="0" i="0" smtClean="0">
                        <a:solidFill>
                          <a:srgbClr val="292929"/>
                        </a:solidFill>
                        <a:latin typeface="Cambria Math"/>
                      </a:rPr>
                      <m:t>=</m:t>
                    </m:r>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G</m:t>
                        </m:r>
                      </m:e>
                      <m:sub>
                        <m:r>
                          <m:rPr>
                            <m:sty m:val="p"/>
                          </m:rPr>
                          <a:rPr lang="en-US" sz="1600" b="0" i="0" smtClean="0">
                            <a:solidFill>
                              <a:srgbClr val="292929"/>
                            </a:solidFill>
                            <a:latin typeface="Cambria Math"/>
                          </a:rPr>
                          <m:t>a</m:t>
                        </m:r>
                      </m:sub>
                    </m:sSub>
                    <m:d>
                      <m:dPr>
                        <m:ctrlPr>
                          <a:rPr lang="en-US" sz="1600" b="0" i="1" smtClean="0">
                            <a:solidFill>
                              <a:srgbClr val="292929"/>
                            </a:solidFill>
                            <a:latin typeface="Cambria Math"/>
                          </a:rPr>
                        </m:ctrlPr>
                      </m:dPr>
                      <m:e>
                        <m:r>
                          <m:rPr>
                            <m:sty m:val="p"/>
                          </m:rPr>
                          <a:rPr lang="en-US" sz="1600" b="0" i="0" smtClean="0">
                            <a:solidFill>
                              <a:srgbClr val="292929"/>
                            </a:solidFill>
                            <a:latin typeface="Cambria Math"/>
                          </a:rPr>
                          <m:t>x</m:t>
                        </m:r>
                      </m:e>
                    </m:d>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F</m:t>
                        </m:r>
                      </m:e>
                      <m:sub>
                        <m:r>
                          <m:rPr>
                            <m:sty m:val="p"/>
                          </m:rPr>
                          <a:rPr lang="en-US" sz="1600" b="0" i="0" smtClean="0">
                            <a:solidFill>
                              <a:srgbClr val="292929"/>
                            </a:solidFill>
                            <a:latin typeface="Cambria Math"/>
                          </a:rPr>
                          <m:t>a</m:t>
                        </m:r>
                      </m:sub>
                    </m:sSub>
                    <m:d>
                      <m:dPr>
                        <m:ctrlPr>
                          <a:rPr lang="en-US" sz="1600" b="0" i="1" smtClean="0">
                            <a:solidFill>
                              <a:srgbClr val="292929"/>
                            </a:solidFill>
                            <a:latin typeface="Cambria Math"/>
                          </a:rPr>
                        </m:ctrlPr>
                      </m:dPr>
                      <m:e>
                        <m:r>
                          <m:rPr>
                            <m:sty m:val="p"/>
                          </m:rPr>
                          <a:rPr lang="en-US" sz="1600" b="0" i="0" smtClean="0">
                            <a:solidFill>
                              <a:srgbClr val="292929"/>
                            </a:solidFill>
                            <a:latin typeface="Cambria Math"/>
                          </a:rPr>
                          <m:t>z</m:t>
                        </m:r>
                      </m:e>
                    </m:d>
                    <m:r>
                      <a:rPr lang="en-US" sz="1600" b="0" i="0" smtClean="0">
                        <a:solidFill>
                          <a:srgbClr val="292929"/>
                        </a:solidFill>
                        <a:latin typeface="Cambria Math"/>
                      </a:rPr>
                      <m:t>,</m:t>
                    </m:r>
                  </m:oMath>
                </a14:m>
                <a:r>
                  <a:rPr lang="en-US" sz="1600" b="0" dirty="0">
                    <a:solidFill>
                      <a:srgbClr val="292929"/>
                    </a:solidFill>
                  </a:rPr>
                  <a:t> where  </a:t>
                </a:r>
                <a14:m>
                  <m:oMath xmlns:m="http://schemas.openxmlformats.org/officeDocument/2006/math">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G</m:t>
                        </m:r>
                      </m:e>
                      <m:sub>
                        <m:r>
                          <m:rPr>
                            <m:sty m:val="p"/>
                          </m:rPr>
                          <a:rPr lang="en-US" sz="1600" b="0" i="0" smtClean="0">
                            <a:solidFill>
                              <a:srgbClr val="292929"/>
                            </a:solidFill>
                            <a:latin typeface="Cambria Math"/>
                          </a:rPr>
                          <m:t>a</m:t>
                        </m:r>
                      </m:sub>
                    </m:sSub>
                    <m:r>
                      <a:rPr lang="en-US" sz="1600" b="0" i="0" smtClean="0">
                        <a:solidFill>
                          <a:srgbClr val="292929"/>
                        </a:solidFill>
                        <a:latin typeface="Cambria Math"/>
                      </a:rPr>
                      <m:t>(</m:t>
                    </m:r>
                    <m:r>
                      <m:rPr>
                        <m:sty m:val="p"/>
                      </m:rPr>
                      <a:rPr lang="en-US" sz="1600" b="0" i="0" smtClean="0">
                        <a:solidFill>
                          <a:srgbClr val="292929"/>
                        </a:solidFill>
                        <a:latin typeface="Cambria Math"/>
                      </a:rPr>
                      <m:t>x</m:t>
                    </m:r>
                    <m:r>
                      <a:rPr lang="en-US" sz="1600" b="0" i="0" smtClean="0">
                        <a:solidFill>
                          <a:srgbClr val="292929"/>
                        </a:solidFill>
                        <a:latin typeface="Cambria Math"/>
                      </a:rPr>
                      <m:t>)</m:t>
                    </m:r>
                  </m:oMath>
                </a14:m>
                <a:r>
                  <a:rPr lang="en-US" sz="1600" b="0" dirty="0">
                    <a:solidFill>
                      <a:srgbClr val="292929"/>
                    </a:solidFill>
                  </a:rPr>
                  <a:t>  is a smooth factor</a:t>
                </a:r>
              </a:p>
              <a:p>
                <a:pPr lvl="1"/>
                <a14:m>
                  <m:oMath xmlns:m="http://schemas.openxmlformats.org/officeDocument/2006/math">
                    <m:r>
                      <m:rPr>
                        <m:sty m:val="p"/>
                      </m:rPr>
                      <a:rPr lang="en-US" sz="1600" b="0" i="0" smtClean="0">
                        <a:solidFill>
                          <a:srgbClr val="292929"/>
                        </a:solidFill>
                        <a:latin typeface="Cambria Math"/>
                      </a:rPr>
                      <m:t>z</m:t>
                    </m:r>
                    <m:r>
                      <a:rPr lang="en-US" sz="1600" b="0" i="0" smtClean="0">
                        <a:solidFill>
                          <a:srgbClr val="292929"/>
                        </a:solidFill>
                        <a:latin typeface="Cambria Math"/>
                      </a:rPr>
                      <m:t>=1−1</m:t>
                    </m:r>
                    <m:sSubSup>
                      <m:sSubSupPr>
                        <m:ctrlPr>
                          <a:rPr lang="en-US" sz="1600" b="0" i="1" smtClean="0">
                            <a:solidFill>
                              <a:srgbClr val="292929"/>
                            </a:solidFill>
                            <a:latin typeface="Cambria Math"/>
                          </a:rPr>
                        </m:ctrlPr>
                      </m:sSubSupPr>
                      <m:e>
                        <m:d>
                          <m:dPr>
                            <m:ctrlPr>
                              <a:rPr lang="en-US" sz="1600" b="0" i="1" smtClean="0">
                                <a:solidFill>
                                  <a:srgbClr val="292929"/>
                                </a:solidFill>
                                <a:latin typeface="Cambria Math"/>
                              </a:rPr>
                            </m:ctrlPr>
                          </m:dPr>
                          <m:e>
                            <m:r>
                              <a:rPr lang="en-US" sz="1600" b="0" i="0" smtClean="0">
                                <a:solidFill>
                                  <a:srgbClr val="292929"/>
                                </a:solidFill>
                                <a:latin typeface="Cambria Math"/>
                              </a:rPr>
                              <m:t>1−</m:t>
                            </m:r>
                            <m:rad>
                              <m:radPr>
                                <m:degHide m:val="on"/>
                                <m:ctrlPr>
                                  <a:rPr lang="en-US" sz="1600" b="0" i="1" smtClean="0">
                                    <a:solidFill>
                                      <a:srgbClr val="292929"/>
                                    </a:solidFill>
                                    <a:latin typeface="Cambria Math"/>
                                  </a:rPr>
                                </m:ctrlPr>
                              </m:radPr>
                              <m:deg/>
                              <m:e>
                                <m:r>
                                  <m:rPr>
                                    <m:sty m:val="p"/>
                                  </m:rPr>
                                  <a:rPr lang="en-US" sz="1600" b="0" i="0" smtClean="0">
                                    <a:solidFill>
                                      <a:srgbClr val="292929"/>
                                    </a:solidFill>
                                    <a:latin typeface="Cambria Math"/>
                                  </a:rPr>
                                  <m:t>x</m:t>
                                </m:r>
                              </m:e>
                            </m:rad>
                          </m:e>
                        </m:d>
                      </m:e>
                      <m:sub/>
                      <m:sup>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a</m:t>
                            </m:r>
                          </m:e>
                          <m:sub>
                            <m:r>
                              <a:rPr lang="en-US" sz="1600" b="0" i="0" smtClean="0">
                                <a:solidFill>
                                  <a:srgbClr val="292929"/>
                                </a:solidFill>
                                <a:latin typeface="Cambria Math"/>
                              </a:rPr>
                              <m:t>3</m:t>
                            </m:r>
                          </m:sub>
                        </m:sSub>
                      </m:sup>
                    </m:sSubSup>
                    <m:r>
                      <a:rPr lang="en-US" sz="1600" b="0" i="0" smtClean="0">
                        <a:solidFill>
                          <a:srgbClr val="292929"/>
                        </a:solidFill>
                        <a:latin typeface="Cambria Math"/>
                      </a:rPr>
                      <m:t> </m:t>
                    </m:r>
                  </m:oMath>
                </a14:m>
                <a:r>
                  <a:rPr lang="en-US" sz="1600" b="0" dirty="0">
                    <a:solidFill>
                      <a:srgbClr val="292929"/>
                    </a:solidFill>
                  </a:rPr>
                  <a:t> </a:t>
                </a:r>
                <a:r>
                  <a:rPr lang="en-US" sz="1600" dirty="0">
                    <a:solidFill>
                      <a:srgbClr val="292929"/>
                    </a:solidFill>
                  </a:rPr>
                  <a:t>preserves desired Regge-like behavior at low x and high x (with </a:t>
                </a:r>
                <a14:m>
                  <m:oMath xmlns:m="http://schemas.openxmlformats.org/officeDocument/2006/math">
                    <m:sSub>
                      <m:sSubPr>
                        <m:ctrlPr>
                          <a:rPr lang="en-US" sz="1600" b="0" i="1" smtClean="0">
                            <a:solidFill>
                              <a:srgbClr val="292929"/>
                            </a:solidFill>
                            <a:latin typeface="Cambria Math"/>
                          </a:rPr>
                        </m:ctrlPr>
                      </m:sSubPr>
                      <m:e>
                        <m:r>
                          <m:rPr>
                            <m:sty m:val="p"/>
                          </m:rPr>
                          <a:rPr lang="en-US" sz="1600" b="0" i="0" smtClean="0">
                            <a:solidFill>
                              <a:srgbClr val="292929"/>
                            </a:solidFill>
                            <a:latin typeface="Cambria Math"/>
                          </a:rPr>
                          <m:t>a</m:t>
                        </m:r>
                      </m:e>
                      <m:sub>
                        <m:r>
                          <a:rPr lang="en-US" sz="1600" b="0" i="0" smtClean="0">
                            <a:solidFill>
                              <a:srgbClr val="292929"/>
                            </a:solidFill>
                            <a:latin typeface="Cambria Math"/>
                          </a:rPr>
                          <m:t>3</m:t>
                        </m:r>
                      </m:sub>
                    </m:sSub>
                  </m:oMath>
                </a14:m>
                <a:r>
                  <a:rPr lang="en-US" sz="1600" dirty="0">
                    <a:solidFill>
                      <a:srgbClr val="292929"/>
                    </a:solidFill>
                  </a:rPr>
                  <a:t>&gt;0)</a:t>
                </a:r>
              </a:p>
              <a:p>
                <a:r>
                  <a:rPr lang="en-US" sz="1600" dirty="0">
                    <a:solidFill>
                      <a:srgbClr val="292929"/>
                    </a:solidFill>
                  </a:rPr>
                  <a:t>Express </a:t>
                </a:r>
                <a14:m>
                  <m:oMath xmlns:m="http://schemas.openxmlformats.org/officeDocument/2006/math">
                    <m:sSub>
                      <m:sSubPr>
                        <m:ctrlPr>
                          <a:rPr lang="en-US" sz="1600" b="0" i="1" smtClean="0">
                            <a:solidFill>
                              <a:srgbClr val="292929"/>
                            </a:solidFill>
                            <a:latin typeface="Cambria Math"/>
                          </a:rPr>
                        </m:ctrlPr>
                      </m:sSubPr>
                      <m:e>
                        <m:r>
                          <a:rPr lang="en-US" sz="1600" b="0" i="1" smtClean="0">
                            <a:solidFill>
                              <a:srgbClr val="292929"/>
                            </a:solidFill>
                            <a:latin typeface="Cambria Math"/>
                          </a:rPr>
                          <m:t>𝐹</m:t>
                        </m:r>
                      </m:e>
                      <m:sub>
                        <m:r>
                          <a:rPr lang="en-US" sz="1600" b="0" i="1" smtClean="0">
                            <a:solidFill>
                              <a:srgbClr val="292929"/>
                            </a:solidFill>
                            <a:latin typeface="Cambria Math"/>
                          </a:rPr>
                          <m:t>𝑎</m:t>
                        </m:r>
                      </m:sub>
                    </m:sSub>
                    <m:r>
                      <a:rPr lang="en-US" sz="1600" b="0" i="1" smtClean="0">
                        <a:solidFill>
                          <a:srgbClr val="292929"/>
                        </a:solidFill>
                        <a:latin typeface="Cambria Math"/>
                      </a:rPr>
                      <m:t>(</m:t>
                    </m:r>
                    <m:r>
                      <a:rPr lang="en-US" sz="1600" b="0" i="1" smtClean="0">
                        <a:solidFill>
                          <a:srgbClr val="292929"/>
                        </a:solidFill>
                        <a:latin typeface="Cambria Math"/>
                      </a:rPr>
                      <m:t>𝑧</m:t>
                    </m:r>
                    <m:r>
                      <a:rPr lang="en-US" sz="1600" b="0" i="1" smtClean="0">
                        <a:solidFill>
                          <a:srgbClr val="292929"/>
                        </a:solidFill>
                        <a:latin typeface="Cambria Math"/>
                      </a:rPr>
                      <m:t>)</m:t>
                    </m:r>
                  </m:oMath>
                </a14:m>
                <a:r>
                  <a:rPr lang="en-US" sz="1600" dirty="0">
                    <a:solidFill>
                      <a:srgbClr val="292929"/>
                    </a:solidFill>
                  </a:rPr>
                  <a:t> as a linear combination of Bernstein polynomials:</a:t>
                </a:r>
              </a:p>
              <a:p>
                <a:pPr marL="0" indent="0">
                  <a:buNone/>
                </a:pPr>
                <a:endParaRPr lang="en-US" sz="1600" dirty="0">
                  <a:solidFill>
                    <a:srgbClr val="292929"/>
                  </a:solidFill>
                </a:endParaRPr>
              </a:p>
              <a:p>
                <a:pPr marL="0" indent="0">
                  <a:buNone/>
                </a:pPr>
                <a14:m>
                  <m:oMathPara xmlns:m="http://schemas.openxmlformats.org/officeDocument/2006/math">
                    <m:oMathParaPr>
                      <m:jc m:val="centerGroup"/>
                    </m:oMathParaPr>
                    <m:oMath xmlns:m="http://schemas.openxmlformats.org/officeDocument/2006/math">
                      <m:sSup>
                        <m:sSupPr>
                          <m:ctrlPr>
                            <a:rPr lang="en-US" sz="1600" b="0" i="1" smtClean="0">
                              <a:solidFill>
                                <a:srgbClr val="292929"/>
                              </a:solidFill>
                              <a:latin typeface="Cambria Math"/>
                            </a:rPr>
                          </m:ctrlPr>
                        </m:sSupPr>
                        <m:e>
                          <m:r>
                            <a:rPr lang="en-US" sz="1600" b="0" i="1" smtClean="0">
                              <a:solidFill>
                                <a:srgbClr val="292929"/>
                              </a:solidFill>
                              <a:latin typeface="Cambria Math"/>
                            </a:rPr>
                            <m:t>𝑧</m:t>
                          </m:r>
                        </m:e>
                        <m:sup>
                          <m:r>
                            <a:rPr lang="en-US" sz="1600" b="0" i="1" smtClean="0">
                              <a:solidFill>
                                <a:srgbClr val="292929"/>
                              </a:solidFill>
                              <a:latin typeface="Cambria Math"/>
                            </a:rPr>
                            <m:t>4</m:t>
                          </m:r>
                        </m:sup>
                      </m:sSup>
                      <m:r>
                        <a:rPr lang="en-US" sz="1600" b="0" i="1" smtClean="0">
                          <a:solidFill>
                            <a:srgbClr val="292929"/>
                          </a:solidFill>
                          <a:latin typeface="Cambria Math"/>
                        </a:rPr>
                        <m:t>, 4</m:t>
                      </m:r>
                      <m:sSup>
                        <m:sSupPr>
                          <m:ctrlPr>
                            <a:rPr lang="en-US" sz="1600" b="0" i="1" smtClean="0">
                              <a:solidFill>
                                <a:srgbClr val="292929"/>
                              </a:solidFill>
                              <a:latin typeface="Cambria Math"/>
                            </a:rPr>
                          </m:ctrlPr>
                        </m:sSupPr>
                        <m:e>
                          <m:r>
                            <a:rPr lang="en-US" sz="1600" b="0" i="1" smtClean="0">
                              <a:solidFill>
                                <a:srgbClr val="292929"/>
                              </a:solidFill>
                              <a:latin typeface="Cambria Math"/>
                            </a:rPr>
                            <m:t>𝑧</m:t>
                          </m:r>
                        </m:e>
                        <m:sup>
                          <m:r>
                            <a:rPr lang="en-US" sz="1600" b="0" i="1" smtClean="0">
                              <a:solidFill>
                                <a:srgbClr val="292929"/>
                              </a:solidFill>
                              <a:latin typeface="Cambria Math"/>
                            </a:rPr>
                            <m:t>3</m:t>
                          </m:r>
                        </m:sup>
                      </m:sSup>
                      <m:d>
                        <m:dPr>
                          <m:ctrlPr>
                            <a:rPr lang="en-US" sz="1600" b="0" i="1" smtClean="0">
                              <a:solidFill>
                                <a:srgbClr val="292929"/>
                              </a:solidFill>
                              <a:latin typeface="Cambria Math"/>
                            </a:rPr>
                          </m:ctrlPr>
                        </m:dPr>
                        <m:e>
                          <m:r>
                            <a:rPr lang="en-US" sz="1600" b="0" i="1" smtClean="0">
                              <a:solidFill>
                                <a:srgbClr val="292929"/>
                              </a:solidFill>
                              <a:latin typeface="Cambria Math"/>
                            </a:rPr>
                            <m:t>1−</m:t>
                          </m:r>
                          <m:r>
                            <a:rPr lang="en-US" sz="1600" b="0" i="1" smtClean="0">
                              <a:solidFill>
                                <a:srgbClr val="292929"/>
                              </a:solidFill>
                              <a:latin typeface="Cambria Math"/>
                            </a:rPr>
                            <m:t>𝑧</m:t>
                          </m:r>
                        </m:e>
                      </m:d>
                      <m:r>
                        <a:rPr lang="en-US" sz="1600" b="0" i="1" smtClean="0">
                          <a:solidFill>
                            <a:srgbClr val="292929"/>
                          </a:solidFill>
                          <a:latin typeface="Cambria Math"/>
                        </a:rPr>
                        <m:t>, 6</m:t>
                      </m:r>
                      <m:sSup>
                        <m:sSupPr>
                          <m:ctrlPr>
                            <a:rPr lang="en-US" sz="1600" b="0" i="1" smtClean="0">
                              <a:solidFill>
                                <a:srgbClr val="292929"/>
                              </a:solidFill>
                              <a:latin typeface="Cambria Math"/>
                            </a:rPr>
                          </m:ctrlPr>
                        </m:sSupPr>
                        <m:e>
                          <m:r>
                            <a:rPr lang="en-US" sz="1600" b="0" i="1" smtClean="0">
                              <a:solidFill>
                                <a:srgbClr val="292929"/>
                              </a:solidFill>
                              <a:latin typeface="Cambria Math"/>
                            </a:rPr>
                            <m:t>𝑧</m:t>
                          </m:r>
                        </m:e>
                        <m:sup>
                          <m:r>
                            <a:rPr lang="en-US" sz="1600" b="0" i="1" smtClean="0">
                              <a:solidFill>
                                <a:srgbClr val="292929"/>
                              </a:solidFill>
                              <a:latin typeface="Cambria Math"/>
                            </a:rPr>
                            <m:t>2</m:t>
                          </m:r>
                        </m:sup>
                      </m:sSup>
                      <m:sSup>
                        <m:sSupPr>
                          <m:ctrlPr>
                            <a:rPr lang="en-US" sz="1600" b="0" i="1" smtClean="0">
                              <a:solidFill>
                                <a:srgbClr val="292929"/>
                              </a:solidFill>
                              <a:latin typeface="Cambria Math"/>
                            </a:rPr>
                          </m:ctrlPr>
                        </m:sSupPr>
                        <m:e>
                          <m:d>
                            <m:dPr>
                              <m:ctrlPr>
                                <a:rPr lang="en-US" sz="1600" b="0" i="1" smtClean="0">
                                  <a:solidFill>
                                    <a:srgbClr val="292929"/>
                                  </a:solidFill>
                                  <a:latin typeface="Cambria Math"/>
                                </a:rPr>
                              </m:ctrlPr>
                            </m:dPr>
                            <m:e>
                              <m:r>
                                <a:rPr lang="en-US" sz="1600" b="0" i="1" smtClean="0">
                                  <a:solidFill>
                                    <a:srgbClr val="292929"/>
                                  </a:solidFill>
                                  <a:latin typeface="Cambria Math"/>
                                </a:rPr>
                                <m:t>1−</m:t>
                              </m:r>
                              <m:r>
                                <a:rPr lang="en-US" sz="1600" b="0" i="1" smtClean="0">
                                  <a:solidFill>
                                    <a:srgbClr val="292929"/>
                                  </a:solidFill>
                                  <a:latin typeface="Cambria Math"/>
                                </a:rPr>
                                <m:t>𝑧</m:t>
                              </m:r>
                            </m:e>
                          </m:d>
                        </m:e>
                        <m:sup>
                          <m:r>
                            <a:rPr lang="en-US" sz="1600" b="0" i="1" smtClean="0">
                              <a:solidFill>
                                <a:srgbClr val="292929"/>
                              </a:solidFill>
                              <a:latin typeface="Cambria Math"/>
                            </a:rPr>
                            <m:t>2</m:t>
                          </m:r>
                        </m:sup>
                      </m:sSup>
                      <m:r>
                        <a:rPr lang="en-US" sz="1600" b="0" i="1" smtClean="0">
                          <a:solidFill>
                            <a:srgbClr val="292929"/>
                          </a:solidFill>
                          <a:latin typeface="Cambria Math"/>
                        </a:rPr>
                        <m:t> ,4</m:t>
                      </m:r>
                      <m:r>
                        <a:rPr lang="en-US" sz="1600" b="0" i="1" smtClean="0">
                          <a:solidFill>
                            <a:srgbClr val="292929"/>
                          </a:solidFill>
                          <a:latin typeface="Cambria Math"/>
                        </a:rPr>
                        <m:t>𝑧</m:t>
                      </m:r>
                      <m:sSup>
                        <m:sSupPr>
                          <m:ctrlPr>
                            <a:rPr lang="en-US" sz="1600" b="0" i="1" smtClean="0">
                              <a:solidFill>
                                <a:srgbClr val="292929"/>
                              </a:solidFill>
                              <a:latin typeface="Cambria Math"/>
                            </a:rPr>
                          </m:ctrlPr>
                        </m:sSupPr>
                        <m:e>
                          <m:d>
                            <m:dPr>
                              <m:ctrlPr>
                                <a:rPr lang="en-US" sz="1600" b="0" i="1" smtClean="0">
                                  <a:solidFill>
                                    <a:srgbClr val="292929"/>
                                  </a:solidFill>
                                  <a:latin typeface="Cambria Math"/>
                                </a:rPr>
                              </m:ctrlPr>
                            </m:dPr>
                            <m:e>
                              <m:r>
                                <a:rPr lang="en-US" sz="1600" b="0" i="1" smtClean="0">
                                  <a:solidFill>
                                    <a:srgbClr val="292929"/>
                                  </a:solidFill>
                                  <a:latin typeface="Cambria Math"/>
                                </a:rPr>
                                <m:t>1−</m:t>
                              </m:r>
                              <m:r>
                                <a:rPr lang="en-US" sz="1600" b="0" i="1" smtClean="0">
                                  <a:solidFill>
                                    <a:srgbClr val="292929"/>
                                  </a:solidFill>
                                  <a:latin typeface="Cambria Math"/>
                                </a:rPr>
                                <m:t>𝑧</m:t>
                              </m:r>
                            </m:e>
                          </m:d>
                        </m:e>
                        <m:sup>
                          <m:r>
                            <a:rPr lang="en-US" sz="1600" b="0" i="1" smtClean="0">
                              <a:solidFill>
                                <a:srgbClr val="292929"/>
                              </a:solidFill>
                              <a:latin typeface="Cambria Math"/>
                            </a:rPr>
                            <m:t>3</m:t>
                          </m:r>
                        </m:sup>
                      </m:sSup>
                      <m:r>
                        <a:rPr lang="en-US" sz="1600" b="0" i="1" smtClean="0">
                          <a:solidFill>
                            <a:srgbClr val="292929"/>
                          </a:solidFill>
                          <a:latin typeface="Cambria Math"/>
                        </a:rPr>
                        <m:t>,</m:t>
                      </m:r>
                      <m:sSup>
                        <m:sSupPr>
                          <m:ctrlPr>
                            <a:rPr lang="en-US" sz="1600" b="0" i="1" smtClean="0">
                              <a:solidFill>
                                <a:srgbClr val="292929"/>
                              </a:solidFill>
                              <a:latin typeface="Cambria Math"/>
                            </a:rPr>
                          </m:ctrlPr>
                        </m:sSupPr>
                        <m:e>
                          <m:d>
                            <m:dPr>
                              <m:ctrlPr>
                                <a:rPr lang="en-US" sz="1600" b="0" i="1" smtClean="0">
                                  <a:solidFill>
                                    <a:srgbClr val="292929"/>
                                  </a:solidFill>
                                  <a:latin typeface="Cambria Math"/>
                                </a:rPr>
                              </m:ctrlPr>
                            </m:dPr>
                            <m:e>
                              <m:r>
                                <a:rPr lang="en-US" sz="1600" b="0" i="1" smtClean="0">
                                  <a:solidFill>
                                    <a:srgbClr val="292929"/>
                                  </a:solidFill>
                                  <a:latin typeface="Cambria Math"/>
                                </a:rPr>
                                <m:t>1−</m:t>
                              </m:r>
                              <m:r>
                                <a:rPr lang="en-US" sz="1600" b="0" i="1" smtClean="0">
                                  <a:solidFill>
                                    <a:srgbClr val="292929"/>
                                  </a:solidFill>
                                  <a:latin typeface="Cambria Math"/>
                                </a:rPr>
                                <m:t>𝑧</m:t>
                              </m:r>
                            </m:e>
                          </m:d>
                        </m:e>
                        <m:sup>
                          <m:r>
                            <a:rPr lang="en-US" sz="1600" b="0" i="1" smtClean="0">
                              <a:solidFill>
                                <a:srgbClr val="292929"/>
                              </a:solidFill>
                              <a:latin typeface="Cambria Math"/>
                            </a:rPr>
                            <m:t>4</m:t>
                          </m:r>
                        </m:sup>
                      </m:sSup>
                      <m:r>
                        <a:rPr lang="en-US" sz="1600" b="0" i="1" smtClean="0">
                          <a:solidFill>
                            <a:srgbClr val="292929"/>
                          </a:solidFill>
                          <a:latin typeface="Cambria Math"/>
                        </a:rPr>
                        <m:t> </m:t>
                      </m:r>
                    </m:oMath>
                  </m:oMathPara>
                </a14:m>
                <a:endParaRPr lang="en-US" sz="1200" dirty="0">
                  <a:solidFill>
                    <a:srgbClr val="292929"/>
                  </a:solidFill>
                </a:endParaRPr>
              </a:p>
              <a:p>
                <a:pPr marL="0" indent="0">
                  <a:buNone/>
                </a:pPr>
                <a:endParaRPr lang="en-US" sz="1200" dirty="0">
                  <a:solidFill>
                    <a:srgbClr val="292929"/>
                  </a:solidFill>
                </a:endParaRPr>
              </a:p>
              <a:p>
                <a:pPr lvl="1"/>
                <a:r>
                  <a:rPr lang="en-US" sz="1600" dirty="0">
                    <a:solidFill>
                      <a:srgbClr val="292929"/>
                    </a:solidFill>
                  </a:rPr>
                  <a:t>each basis polynomial has a single peak, with peaks at different values of z; reduces correlations among parameters</a:t>
                </a: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434176" y="796925"/>
                <a:ext cx="8382000" cy="5624298"/>
              </a:xfrm>
              <a:blipFill>
                <a:blip r:embed="rId2"/>
                <a:stretch>
                  <a:fillRect l="-291" t="-325" r="-436"/>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2F5CD15-EFFF-47AB-BF6A-3BD232391A31}" type="slidenum">
              <a:rPr lang="en-GB" smtClean="0"/>
              <a:pPr fontAlgn="base">
                <a:spcBef>
                  <a:spcPct val="0"/>
                </a:spcBef>
                <a:spcAft>
                  <a:spcPct val="0"/>
                </a:spcAft>
                <a:defRPr/>
              </a:pPr>
              <a:t>20</a:t>
            </a:fld>
            <a:endParaRPr lang="en-GB" dirty="0"/>
          </a:p>
        </p:txBody>
      </p:sp>
    </p:spTree>
    <p:extLst>
      <p:ext uri="{BB962C8B-B14F-4D97-AF65-F5344CB8AC3E}">
        <p14:creationId xmlns:p14="http://schemas.microsoft.com/office/powerpoint/2010/main" val="185148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910" y="482284"/>
            <a:ext cx="8538210" cy="1114287"/>
          </a:xfrm>
        </p:spPr>
        <p:txBody>
          <a:bodyPr>
            <a:normAutofit/>
          </a:bodyPr>
          <a:lstStyle/>
          <a:p>
            <a:r>
              <a:rPr lang="en-US" dirty="0"/>
              <a:t>(N+1)-dim. perspective </a:t>
            </a:r>
            <a:br>
              <a:rPr lang="en-US" dirty="0"/>
            </a:br>
            <a:r>
              <a:rPr lang="en-US" dirty="0"/>
              <a:t>eliminates wrong N-dim. solutions</a:t>
            </a:r>
          </a:p>
        </p:txBody>
      </p:sp>
      <p:pic>
        <p:nvPicPr>
          <p:cNvPr id="1028" name="Picture 4" descr="http://media.techeblog.com/images/anamorphic-3d-illusions.jpg"/>
          <p:cNvPicPr>
            <a:picLocks noChangeAspect="1" noChangeArrowheads="1"/>
          </p:cNvPicPr>
          <p:nvPr/>
        </p:nvPicPr>
        <p:blipFill rotWithShape="1">
          <a:blip r:embed="rId2">
            <a:extLst>
              <a:ext uri="{28A0092B-C50C-407E-A947-70E740481C1C}">
                <a14:useLocalDpi xmlns:a14="http://schemas.microsoft.com/office/drawing/2010/main" val="0"/>
              </a:ext>
            </a:extLst>
          </a:blip>
          <a:srcRect l="-786" t="28444" r="1"/>
          <a:stretch/>
        </p:blipFill>
        <p:spPr bwMode="auto">
          <a:xfrm>
            <a:off x="1885950" y="1672046"/>
            <a:ext cx="5326380" cy="4224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85950" y="6169307"/>
            <a:ext cx="4108817" cy="369332"/>
          </a:xfrm>
          <a:prstGeom prst="rect">
            <a:avLst/>
          </a:prstGeom>
          <a:noFill/>
        </p:spPr>
        <p:txBody>
          <a:bodyPr wrap="none" rtlCol="0">
            <a:spAutoFit/>
          </a:bodyPr>
          <a:lstStyle/>
          <a:p>
            <a:r>
              <a:rPr lang="en-US" dirty="0"/>
              <a:t>It makes reality slightly less inaccurate</a:t>
            </a: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D596020-EEA9-4D3C-B87B-000380D57995}" type="slidenum">
              <a:rPr lang="en-GB" smtClean="0">
                <a:solidFill>
                  <a:srgbClr val="000000"/>
                </a:solidFill>
              </a:rPr>
              <a:pPr fontAlgn="base">
                <a:spcBef>
                  <a:spcPct val="0"/>
                </a:spcBef>
                <a:spcAft>
                  <a:spcPct val="0"/>
                </a:spcAft>
                <a:defRPr/>
              </a:pPr>
              <a:t>21</a:t>
            </a:fld>
            <a:endParaRPr lang="en-GB">
              <a:solidFill>
                <a:srgbClr val="000000"/>
              </a:solidFill>
            </a:endParaRP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000000"/>
                </a:solidFill>
              </a:rPr>
              <a:t>2017-06-01</a:t>
            </a: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000000"/>
                </a:solidFill>
              </a:rPr>
              <a:t>Pion/kaon structure workshop</a:t>
            </a:r>
            <a:endParaRPr lang="en-GB">
              <a:solidFill>
                <a:srgbClr val="000000"/>
              </a:solidFill>
            </a:endParaRPr>
          </a:p>
        </p:txBody>
      </p:sp>
    </p:spTree>
    <p:extLst>
      <p:ext uri="{BB962C8B-B14F-4D97-AF65-F5344CB8AC3E}">
        <p14:creationId xmlns:p14="http://schemas.microsoft.com/office/powerpoint/2010/main" val="3554603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22</a:t>
            </a:fld>
            <a:endParaRPr lang="en-GB" dirty="0"/>
          </a:p>
        </p:txBody>
      </p:sp>
      <p:grpSp>
        <p:nvGrpSpPr>
          <p:cNvPr id="8" name="Group 4"/>
          <p:cNvGrpSpPr>
            <a:grpSpLocks noChangeAspect="1"/>
          </p:cNvGrpSpPr>
          <p:nvPr/>
        </p:nvGrpSpPr>
        <p:grpSpPr bwMode="auto">
          <a:xfrm>
            <a:off x="785813" y="1117600"/>
            <a:ext cx="7439025" cy="4421188"/>
            <a:chOff x="495" y="704"/>
            <a:chExt cx="4686" cy="2785"/>
          </a:xfrm>
        </p:grpSpPr>
        <p:sp>
          <p:nvSpPr>
            <p:cNvPr id="9" name="AutoShape 3"/>
            <p:cNvSpPr>
              <a:spLocks noChangeAspect="1" noChangeArrowheads="1" noTextEdit="1"/>
            </p:cNvSpPr>
            <p:nvPr/>
          </p:nvSpPr>
          <p:spPr bwMode="auto">
            <a:xfrm>
              <a:off x="495" y="704"/>
              <a:ext cx="4686" cy="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495" y="704"/>
              <a:ext cx="4690" cy="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43211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a:xfrm>
                <a:off x="457200" y="274638"/>
                <a:ext cx="8229600" cy="685043"/>
              </a:xfrm>
            </p:spPr>
            <p:txBody>
              <a:bodyPr/>
              <a:lstStyle/>
              <a:p>
                <a:r>
                  <a:rPr lang="en-US" sz="2400" dirty="0"/>
                  <a:t>CJ15: DIS data for </a:t>
                </a:r>
                <a14:m>
                  <m:oMath xmlns:m="http://schemas.openxmlformats.org/officeDocument/2006/math">
                    <m:sSup>
                      <m:sSupPr>
                        <m:ctrlPr>
                          <a:rPr lang="en-US" sz="2400" b="0" i="1" smtClean="0">
                            <a:latin typeface="Cambria Math"/>
                          </a:rPr>
                        </m:ctrlPr>
                      </m:sSupPr>
                      <m:e>
                        <m:r>
                          <a:rPr lang="en-US" sz="2400" b="0" i="1" smtClean="0">
                            <a:latin typeface="Cambria Math" panose="02040503050406030204" pitchFamily="18" charset="0"/>
                          </a:rPr>
                          <m:t>𝑄</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&gt;1.3 </m:t>
                    </m:r>
                    <m:r>
                      <a:rPr lang="en-US" sz="2400" b="0" i="1" smtClean="0">
                        <a:latin typeface="Cambria Math" panose="02040503050406030204" pitchFamily="18" charset="0"/>
                      </a:rPr>
                      <m:t>𝐺𝑒</m:t>
                    </m:r>
                    <m:sSup>
                      <m:sSupPr>
                        <m:ctrlPr>
                          <a:rPr lang="en-US" sz="2400" b="0" i="1" smtClean="0">
                            <a:latin typeface="Cambria Math"/>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oMath>
                </a14:m>
                <a:r>
                  <a:rPr lang="en-US" sz="2400" dirty="0"/>
                  <a:t>, </a:t>
                </a:r>
                <a14:m>
                  <m:oMath xmlns:m="http://schemas.openxmlformats.org/officeDocument/2006/math">
                    <m:sSup>
                      <m:sSupPr>
                        <m:ctrlPr>
                          <a:rPr lang="en-US" sz="2400" b="0" i="1" smtClean="0">
                            <a:latin typeface="Cambria Math"/>
                          </a:rPr>
                        </m:ctrlPr>
                      </m:sSupPr>
                      <m:e>
                        <m:r>
                          <a:rPr lang="en-US" sz="2400" b="0" i="1" smtClean="0">
                            <a:latin typeface="Cambria Math" panose="02040503050406030204" pitchFamily="18" charset="0"/>
                          </a:rPr>
                          <m:t>𝑊</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&gt;3 </m:t>
                    </m:r>
                    <m:r>
                      <a:rPr lang="en-US" sz="2400" b="0" i="1" smtClean="0">
                        <a:latin typeface="Cambria Math" panose="02040503050406030204" pitchFamily="18" charset="0"/>
                      </a:rPr>
                      <m:t>𝐺𝑒</m:t>
                    </m:r>
                    <m:sSup>
                      <m:sSupPr>
                        <m:ctrlPr>
                          <a:rPr lang="en-US" sz="2400" b="0" i="1" smtClean="0">
                            <a:latin typeface="Cambria Math"/>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oMath>
                </a14:m>
                <a:r>
                  <a:rPr lang="en-US" dirty="0"/>
                  <a:t> </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xfrm>
                <a:off x="457200" y="274638"/>
                <a:ext cx="8229600" cy="685043"/>
              </a:xfrm>
              <a:blipFill>
                <a:blip r:embed="rId6"/>
                <a:stretch>
                  <a:fillRect b="-10714"/>
                </a:stretch>
              </a:blipFill>
            </p:spPr>
            <p:txBody>
              <a:bodyPr/>
              <a:lstStyle/>
              <a:p>
                <a:r>
                  <a:rPr lang="en-US">
                    <a:noFill/>
                  </a:rPr>
                  <a:t> </a:t>
                </a:r>
              </a:p>
            </p:txBody>
          </p:sp>
        </mc:Fallback>
      </mc:AlternateContent>
      <p:pic>
        <p:nvPicPr>
          <p:cNvPr id="21" name="Picture 2" descr="http://inspirehep.net/record/1206325/files/fig_DIS_ps_log.png"/>
          <p:cNvPicPr>
            <a:picLocks noChangeAspect="1" noChangeArrowheads="1"/>
          </p:cNvPicPr>
          <p:nvPr/>
        </p:nvPicPr>
        <p:blipFill rotWithShape="1">
          <a:blip r:embed="rId7">
            <a:extLst>
              <a:ext uri="{28A0092B-C50C-407E-A947-70E740481C1C}">
                <a14:useLocalDpi xmlns:a14="http://schemas.microsoft.com/office/drawing/2010/main" val="0"/>
              </a:ext>
            </a:extLst>
          </a:blip>
          <a:srcRect b="20395"/>
          <a:stretch/>
        </p:blipFill>
        <p:spPr bwMode="auto">
          <a:xfrm>
            <a:off x="161503" y="959681"/>
            <a:ext cx="4410497" cy="435229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3402957" y="3611301"/>
            <a:ext cx="1169043" cy="1400537"/>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1" name="TextBox 10"/>
              <p:cNvSpPr txBox="1"/>
              <p:nvPr/>
            </p:nvSpPr>
            <p:spPr>
              <a:xfrm>
                <a:off x="3229336" y="5073690"/>
                <a:ext cx="1516284" cy="923330"/>
              </a:xfrm>
              <a:prstGeom prst="rect">
                <a:avLst/>
              </a:prstGeom>
              <a:noFill/>
            </p:spPr>
            <p:txBody>
              <a:bodyPr wrap="square" rtlCol="0">
                <a:spAutoFit/>
              </a:bodyPr>
              <a:lstStyle/>
              <a:p>
                <a:r>
                  <a:rPr lang="en-US" dirty="0">
                    <a:solidFill>
                      <a:srgbClr val="FF0000"/>
                    </a:solidFill>
                  </a:rPr>
                  <a:t>Additional constraints on </a:t>
                </a:r>
                <a14:m>
                  <m:oMath xmlns:m="http://schemas.openxmlformats.org/officeDocument/2006/math">
                    <m:r>
                      <a:rPr lang="en-US" b="0" i="1" smtClean="0">
                        <a:solidFill>
                          <a:srgbClr val="FF0000"/>
                        </a:solidFill>
                        <a:latin typeface="Cambria Math" panose="02040503050406030204" pitchFamily="18" charset="0"/>
                      </a:rPr>
                      <m:t>𝑑</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𝑢</m:t>
                    </m:r>
                  </m:oMath>
                </a14:m>
                <a:endParaRPr lang="en-US"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229336" y="5073690"/>
                <a:ext cx="1516284" cy="923330"/>
              </a:xfrm>
              <a:prstGeom prst="rect">
                <a:avLst/>
              </a:prstGeom>
              <a:blipFill>
                <a:blip r:embed="rId8"/>
                <a:stretch>
                  <a:fillRect l="-3629" t="-3289" b="-9211"/>
                </a:stretch>
              </a:blipFill>
            </p:spPr>
            <p:txBody>
              <a:bodyPr/>
              <a:lstStyle/>
              <a:p>
                <a:r>
                  <a:rPr lang="en-US">
                    <a:noFill/>
                  </a:rPr>
                  <a:t> </a:t>
                </a:r>
              </a:p>
            </p:txBody>
          </p:sp>
        </mc:Fallback>
      </mc:AlternateContent>
      <p:grpSp>
        <p:nvGrpSpPr>
          <p:cNvPr id="14" name="Group 5"/>
          <p:cNvGrpSpPr>
            <a:grpSpLocks noChangeAspect="1"/>
          </p:cNvGrpSpPr>
          <p:nvPr/>
        </p:nvGrpSpPr>
        <p:grpSpPr bwMode="auto">
          <a:xfrm>
            <a:off x="4572000" y="1113762"/>
            <a:ext cx="3803650" cy="3079751"/>
            <a:chOff x="2880" y="687"/>
            <a:chExt cx="2396" cy="1940"/>
          </a:xfrm>
        </p:grpSpPr>
        <p:sp>
          <p:nvSpPr>
            <p:cNvPr id="15" name="AutoShape 4"/>
            <p:cNvSpPr>
              <a:spLocks noChangeAspect="1" noChangeArrowheads="1" noTextEdit="1"/>
            </p:cNvSpPr>
            <p:nvPr/>
          </p:nvSpPr>
          <p:spPr bwMode="auto">
            <a:xfrm>
              <a:off x="3078" y="818"/>
              <a:ext cx="2196" cy="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687"/>
              <a:ext cx="2396"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AutoShape 8"/>
          <p:cNvSpPr>
            <a:spLocks noChangeAspect="1" noChangeArrowheads="1" noTextEdit="1"/>
          </p:cNvSpPr>
          <p:nvPr/>
        </p:nvSpPr>
        <p:spPr bwMode="auto">
          <a:xfrm>
            <a:off x="5055183" y="3379807"/>
            <a:ext cx="3607874" cy="307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a:blip r:embed="rId10"/>
          <a:stretch>
            <a:fillRect/>
          </a:stretch>
        </p:blipFill>
        <p:spPr>
          <a:xfrm>
            <a:off x="4572000" y="3394196"/>
            <a:ext cx="3800475" cy="2614399"/>
          </a:xfrm>
          <a:prstGeom prst="rect">
            <a:avLst/>
          </a:prstGeom>
        </p:spPr>
      </p:pic>
      <p:pic>
        <p:nvPicPr>
          <p:cNvPr id="22" name="Picture 21"/>
          <p:cNvPicPr>
            <a:picLocks noChangeAspect="1"/>
          </p:cNvPicPr>
          <p:nvPr/>
        </p:nvPicPr>
        <p:blipFill>
          <a:blip r:embed="rId11"/>
          <a:stretch>
            <a:fillRect/>
          </a:stretch>
        </p:blipFill>
        <p:spPr>
          <a:xfrm>
            <a:off x="4348282" y="5891334"/>
            <a:ext cx="4481392" cy="371186"/>
          </a:xfrm>
          <a:prstGeom prst="rect">
            <a:avLst/>
          </a:prstGeom>
        </p:spPr>
      </p:pic>
      <p:sp>
        <p:nvSpPr>
          <p:cNvPr id="2" name="Date Placeholder 1"/>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23</a:t>
            </a:fld>
            <a:endParaRPr lang="en-GB" dirty="0"/>
          </a:p>
        </p:txBody>
      </p:sp>
    </p:spTree>
    <p:extLst>
      <p:ext uri="{BB962C8B-B14F-4D97-AF65-F5344CB8AC3E}">
        <p14:creationId xmlns:p14="http://schemas.microsoft.com/office/powerpoint/2010/main" val="2713018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971"/>
            <a:ext cx="8229600" cy="1143000"/>
          </a:xfrm>
        </p:spPr>
        <p:txBody>
          <a:bodyPr/>
          <a:lstStyle/>
          <a:p>
            <a:r>
              <a:rPr lang="en-US" dirty="0"/>
              <a:t>Flavor composition of PDFs</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24</a:t>
            </a:fld>
            <a:endParaRPr lang="en-GB" dirty="0"/>
          </a:p>
        </p:txBody>
      </p:sp>
    </p:spTree>
    <p:extLst>
      <p:ext uri="{BB962C8B-B14F-4D97-AF65-F5344CB8AC3E}">
        <p14:creationId xmlns:p14="http://schemas.microsoft.com/office/powerpoint/2010/main" val="403766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dirty="0"/>
              <a:t>SU(2) and charge symmetry breaking</a:t>
            </a:r>
          </a:p>
        </p:txBody>
      </p:sp>
      <mc:AlternateContent xmlns:mc="http://schemas.openxmlformats.org/markup-compatibility/2006" xmlns:a14="http://schemas.microsoft.com/office/drawing/2010/main">
        <mc:Choice Requires="a14">
          <p:sp>
            <p:nvSpPr>
              <p:cNvPr id="4" name="TextBox 3"/>
              <p:cNvSpPr txBox="1"/>
              <p:nvPr/>
            </p:nvSpPr>
            <p:spPr>
              <a:xfrm>
                <a:off x="425355" y="1752600"/>
                <a:ext cx="4682320" cy="4163127"/>
              </a:xfrm>
              <a:prstGeom prst="rect">
                <a:avLst/>
              </a:prstGeom>
              <a:noFill/>
            </p:spPr>
            <p:txBody>
              <a:bodyPr wrap="square" rtlCol="0">
                <a:spAutoFit/>
              </a:bodyPr>
              <a:lstStyle/>
              <a:p>
                <a14:m>
                  <m:oMath xmlns:m="http://schemas.openxmlformats.org/officeDocument/2006/math">
                    <m:acc>
                      <m:accPr>
                        <m:chr m:val="̅"/>
                        <m:ctrlPr>
                          <a:rPr lang="en-US" sz="2400" i="1">
                            <a:latin typeface="Cambria Math"/>
                          </a:rPr>
                        </m:ctrlPr>
                      </m:accPr>
                      <m:e>
                        <m:r>
                          <a:rPr lang="en-US" sz="2400" i="1">
                            <a:latin typeface="Cambria Math"/>
                          </a:rPr>
                          <m:t>𝑑</m:t>
                        </m:r>
                      </m:e>
                    </m:acc>
                    <m:d>
                      <m:dPr>
                        <m:ctrlPr>
                          <a:rPr lang="en-US" sz="2400" i="1" dirty="0">
                            <a:latin typeface="Cambria Math"/>
                          </a:rPr>
                        </m:ctrlPr>
                      </m:dPr>
                      <m:e>
                        <m:r>
                          <a:rPr lang="en-US" sz="2400" i="1" dirty="0">
                            <a:latin typeface="Cambria Math"/>
                          </a:rPr>
                          <m:t>𝑥</m:t>
                        </m:r>
                      </m:e>
                    </m:d>
                    <m:r>
                      <a:rPr lang="en-US" sz="2400" i="1" dirty="0">
                        <a:latin typeface="Cambria Math"/>
                      </a:rPr>
                      <m:t>≠</m:t>
                    </m:r>
                    <m:acc>
                      <m:accPr>
                        <m:chr m:val="̅"/>
                        <m:ctrlPr>
                          <a:rPr lang="en-US" sz="2400" i="1" dirty="0">
                            <a:latin typeface="Cambria Math"/>
                          </a:rPr>
                        </m:ctrlPr>
                      </m:accPr>
                      <m:e>
                        <m:r>
                          <a:rPr lang="en-US" sz="2400" i="1" dirty="0">
                            <a:latin typeface="Cambria Math"/>
                          </a:rPr>
                          <m:t>𝑢</m:t>
                        </m:r>
                      </m:e>
                    </m:acc>
                    <m:d>
                      <m:dPr>
                        <m:ctrlPr>
                          <a:rPr lang="en-US" sz="2400" i="1" dirty="0">
                            <a:latin typeface="Cambria Math"/>
                          </a:rPr>
                        </m:ctrlPr>
                      </m:dPr>
                      <m:e>
                        <m:r>
                          <a:rPr lang="en-US" sz="2400" i="1" dirty="0">
                            <a:latin typeface="Cambria Math"/>
                          </a:rPr>
                          <m:t>𝑥</m:t>
                        </m:r>
                      </m:e>
                    </m:d>
                    <m:r>
                      <a:rPr lang="en-US" sz="2400" b="0" i="0" dirty="0" smtClean="0">
                        <a:latin typeface="Cambria Math"/>
                      </a:rPr>
                      <m:t>,</m:t>
                    </m:r>
                  </m:oMath>
                </a14:m>
                <a:r>
                  <a:rPr lang="en-US" sz="2400" dirty="0"/>
                  <a:t> </a:t>
                </a:r>
                <a14:m>
                  <m:oMath xmlns:m="http://schemas.openxmlformats.org/officeDocument/2006/math">
                    <m:r>
                      <a:rPr lang="en-US" sz="2400" i="1">
                        <a:latin typeface="Cambria Math"/>
                      </a:rPr>
                      <m:t>𝑞</m:t>
                    </m:r>
                    <m:r>
                      <a:rPr lang="en-US" sz="2400" i="1" dirty="0">
                        <a:latin typeface="Cambria Math"/>
                      </a:rPr>
                      <m:t>(</m:t>
                    </m:r>
                    <m:r>
                      <a:rPr lang="en-US" sz="2400" i="1" dirty="0">
                        <a:latin typeface="Cambria Math"/>
                      </a:rPr>
                      <m:t>𝑥</m:t>
                    </m:r>
                    <m:r>
                      <a:rPr lang="en-US" sz="2400" i="1" dirty="0">
                        <a:latin typeface="Cambria Math"/>
                      </a:rPr>
                      <m:t>)≠</m:t>
                    </m:r>
                    <m:acc>
                      <m:accPr>
                        <m:chr m:val="̅"/>
                        <m:ctrlPr>
                          <a:rPr lang="en-US" sz="2400" i="1" dirty="0">
                            <a:latin typeface="Cambria Math"/>
                          </a:rPr>
                        </m:ctrlPr>
                      </m:accPr>
                      <m:e>
                        <m:r>
                          <a:rPr lang="en-US" sz="2400" i="1" dirty="0">
                            <a:latin typeface="Cambria Math"/>
                          </a:rPr>
                          <m:t>𝑞</m:t>
                        </m:r>
                      </m:e>
                    </m:acc>
                    <m:r>
                      <a:rPr lang="en-US" sz="2400" i="1" dirty="0">
                        <a:latin typeface="Cambria Math"/>
                      </a:rPr>
                      <m:t>(</m:t>
                    </m:r>
                    <m:r>
                      <a:rPr lang="en-US" sz="2400" i="1" dirty="0">
                        <a:latin typeface="Cambria Math"/>
                      </a:rPr>
                      <m:t>𝑥</m:t>
                    </m:r>
                    <m:r>
                      <a:rPr lang="en-US" sz="2400" i="1" dirty="0">
                        <a:latin typeface="Cambria Math"/>
                      </a:rPr>
                      <m:t>)</m:t>
                    </m:r>
                  </m:oMath>
                </a14:m>
                <a:endParaRPr lang="en-US" sz="2400" dirty="0"/>
              </a:p>
              <a:p>
                <a:endParaRPr lang="en-US" sz="2400" dirty="0"/>
              </a:p>
              <a:p>
                <a:r>
                  <a:rPr lang="en-US" sz="2400" dirty="0"/>
                  <a:t>May be caused by</a:t>
                </a:r>
              </a:p>
              <a:p>
                <a:pPr marL="342900" indent="-342900">
                  <a:buFont typeface="Arial" panose="020B0604020202020204" pitchFamily="34" charset="0"/>
                  <a:buChar char="•"/>
                </a:pPr>
                <a:r>
                  <a:rPr lang="en-US" sz="2400" dirty="0"/>
                  <a:t>DGLAP evolution</a:t>
                </a:r>
              </a:p>
              <a:p>
                <a:pPr marL="342900" indent="-342900">
                  <a:buFont typeface="Arial" panose="020B0604020202020204" pitchFamily="34" charset="0"/>
                  <a:buChar char="•"/>
                </a:pPr>
                <a:r>
                  <a:rPr lang="en-US" sz="2400" dirty="0"/>
                  <a:t>Fermi motion</a:t>
                </a:r>
              </a:p>
              <a:p>
                <a:pPr marL="342900" indent="-342900">
                  <a:buFont typeface="Arial" panose="020B0604020202020204" pitchFamily="34" charset="0"/>
                  <a:buChar char="•"/>
                </a:pPr>
                <a:r>
                  <a:rPr lang="en-US" sz="2400" dirty="0"/>
                  <a:t>Electromagnetic effects</a:t>
                </a:r>
              </a:p>
              <a:p>
                <a:pPr marL="342900" indent="-342900">
                  <a:buFont typeface="Arial" panose="020B0604020202020204" pitchFamily="34" charset="0"/>
                  <a:buChar char="•"/>
                </a:pPr>
                <a:r>
                  <a:rPr lang="en-US" sz="2400" dirty="0"/>
                  <a:t>Nonperturbative meson fluctuations</a:t>
                </a:r>
              </a:p>
              <a:p>
                <a:pPr marL="342900" indent="-342900">
                  <a:buFont typeface="Arial" panose="020B0604020202020204" pitchFamily="34" charset="0"/>
                  <a:buChar char="•"/>
                </a:pPr>
                <a:r>
                  <a:rPr lang="en-US" sz="2400" dirty="0"/>
                  <a:t>Chiral symmetry breaking</a:t>
                </a:r>
              </a:p>
              <a:p>
                <a:pPr marL="342900" indent="-342900">
                  <a:buFont typeface="Arial" panose="020B0604020202020204" pitchFamily="34" charset="0"/>
                  <a:buChar char="•"/>
                </a:pPr>
                <a:r>
                  <a:rPr lang="en-US" sz="2400" dirty="0" err="1"/>
                  <a:t>Instantons</a:t>
                </a:r>
                <a:endParaRPr lang="en-US" sz="2400" dirty="0"/>
              </a:p>
              <a:p>
                <a:pPr marL="342900" indent="-342900">
                  <a:buFont typeface="Arial" panose="020B0604020202020204" pitchFamily="34" charset="0"/>
                  <a:buChar char="•"/>
                </a:pPr>
                <a:r>
                  <a:rPr lang="en-US" sz="2400"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425355" y="1752600"/>
                <a:ext cx="4682320" cy="4163127"/>
              </a:xfrm>
              <a:prstGeom prst="rect">
                <a:avLst/>
              </a:prstGeom>
              <a:blipFill rotWithShape="1">
                <a:blip r:embed="rId2"/>
                <a:stretch>
                  <a:fillRect l="-2083" b="-2346"/>
                </a:stretch>
              </a:blipFill>
            </p:spPr>
            <p:txBody>
              <a:bodyPr/>
              <a:lstStyle/>
              <a:p>
                <a:r>
                  <a:rPr lang="en-US">
                    <a:noFill/>
                  </a:rPr>
                  <a:t> </a:t>
                </a:r>
              </a:p>
            </p:txBody>
          </p:sp>
        </mc:Fallback>
      </mc:AlternateContent>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892456" cy="402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25</a:t>
            </a:fld>
            <a:endParaRPr lang="en-GB" dirty="0"/>
          </a:p>
        </p:txBody>
      </p:sp>
    </p:spTree>
    <p:extLst>
      <p:ext uri="{BB962C8B-B14F-4D97-AF65-F5344CB8AC3E}">
        <p14:creationId xmlns:p14="http://schemas.microsoft.com/office/powerpoint/2010/main" val="1739458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90866" y="152400"/>
                <a:ext cx="8458200" cy="1143000"/>
              </a:xfrm>
            </p:spPr>
            <p:txBody>
              <a:bodyPr/>
              <a:lstStyle/>
              <a:p>
                <a:r>
                  <a:rPr lang="en-US" dirty="0"/>
                  <a:t>Extrinsic and intrinsic sea PDFs </a:t>
                </a:r>
                <a:br>
                  <a:rPr lang="en-US" dirty="0"/>
                </a:br>
                <a:r>
                  <a:rPr lang="en-US" sz="2400" dirty="0"/>
                  <a:t>(</a:t>
                </a:r>
                <a14:m>
                  <m:oMath xmlns:m="http://schemas.openxmlformats.org/officeDocument/2006/math">
                    <m:acc>
                      <m:accPr>
                        <m:chr m:val="̅"/>
                        <m:ctrlPr>
                          <a:rPr lang="en-US" sz="2400" b="0" i="1" smtClean="0">
                            <a:latin typeface="Cambria Math"/>
                          </a:rPr>
                        </m:ctrlPr>
                      </m:accPr>
                      <m:e>
                        <m:r>
                          <a:rPr lang="en-US" sz="2400" b="0" i="1" smtClean="0">
                            <a:latin typeface="Cambria Math"/>
                          </a:rPr>
                          <m:t>𝑞</m:t>
                        </m:r>
                      </m:e>
                    </m:acc>
                    <m:r>
                      <a:rPr lang="en-US" sz="2400" b="0" i="1" dirty="0" smtClean="0">
                        <a:latin typeface="Cambria Math"/>
                      </a:rPr>
                      <m:t>=</m:t>
                    </m:r>
                    <m:acc>
                      <m:accPr>
                        <m:chr m:val="̅"/>
                        <m:ctrlPr>
                          <a:rPr lang="en-US" sz="2400" b="0" i="1" dirty="0" smtClean="0">
                            <a:latin typeface="Cambria Math"/>
                          </a:rPr>
                        </m:ctrlPr>
                      </m:accPr>
                      <m:e>
                        <m:r>
                          <a:rPr lang="en-US" sz="2400" b="0" i="1" dirty="0" smtClean="0">
                            <a:latin typeface="Cambria Math"/>
                          </a:rPr>
                          <m:t>𝑢</m:t>
                        </m:r>
                      </m:e>
                    </m:acc>
                    <m:r>
                      <a:rPr lang="en-US" sz="2400" b="0" i="1" dirty="0" smtClean="0">
                        <a:latin typeface="Cambria Math"/>
                      </a:rPr>
                      <m:t>,</m:t>
                    </m:r>
                    <m:acc>
                      <m:accPr>
                        <m:chr m:val="̅"/>
                        <m:ctrlPr>
                          <a:rPr lang="en-US" sz="2400" b="0" i="1" dirty="0" smtClean="0">
                            <a:latin typeface="Cambria Math"/>
                          </a:rPr>
                        </m:ctrlPr>
                      </m:accPr>
                      <m:e>
                        <m:r>
                          <a:rPr lang="en-US" sz="2400" b="0" i="1" dirty="0" smtClean="0">
                            <a:latin typeface="Cambria Math"/>
                          </a:rPr>
                          <m:t>𝑑</m:t>
                        </m:r>
                      </m:e>
                    </m:acc>
                    <m:r>
                      <a:rPr lang="en-US" sz="2400" b="0" i="1" dirty="0" smtClean="0">
                        <a:latin typeface="Cambria Math"/>
                      </a:rPr>
                      <m:t>, </m:t>
                    </m:r>
                    <m:acc>
                      <m:accPr>
                        <m:chr m:val="̅"/>
                        <m:ctrlPr>
                          <a:rPr lang="en-US" sz="2400" b="0" i="1" dirty="0" smtClean="0">
                            <a:latin typeface="Cambria Math"/>
                          </a:rPr>
                        </m:ctrlPr>
                      </m:accPr>
                      <m:e>
                        <m:r>
                          <a:rPr lang="en-US" sz="2400" b="0" i="1" dirty="0" smtClean="0">
                            <a:latin typeface="Cambria Math"/>
                          </a:rPr>
                          <m:t>𝑠</m:t>
                        </m:r>
                      </m:e>
                    </m:acc>
                    <m:r>
                      <a:rPr lang="en-US" sz="2400" b="0" i="1" dirty="0" smtClean="0">
                        <a:latin typeface="Cambria Math"/>
                      </a:rPr>
                      <m:t>,</m:t>
                    </m:r>
                    <m:acc>
                      <m:accPr>
                        <m:chr m:val="̅"/>
                        <m:ctrlPr>
                          <a:rPr lang="en-US" sz="2400" b="0" i="1" dirty="0" smtClean="0">
                            <a:latin typeface="Cambria Math"/>
                          </a:rPr>
                        </m:ctrlPr>
                      </m:accPr>
                      <m:e>
                        <m:r>
                          <a:rPr lang="en-US" sz="2400" b="0" i="1" dirty="0" smtClean="0">
                            <a:latin typeface="Cambria Math"/>
                          </a:rPr>
                          <m:t>𝑐</m:t>
                        </m:r>
                      </m:e>
                    </m:acc>
                    <m:r>
                      <a:rPr lang="en-US" sz="2400" b="0" i="1" dirty="0" smtClean="0">
                        <a:latin typeface="Cambria Math"/>
                      </a:rPr>
                      <m:t>, </m:t>
                    </m:r>
                    <m:acc>
                      <m:accPr>
                        <m:chr m:val="̅"/>
                        <m:ctrlPr>
                          <a:rPr lang="en-US" sz="2400" b="0" i="1" dirty="0" smtClean="0">
                            <a:latin typeface="Cambria Math"/>
                          </a:rPr>
                        </m:ctrlPr>
                      </m:accPr>
                      <m:e>
                        <m:r>
                          <a:rPr lang="en-US" sz="2400" b="0" i="1" dirty="0" smtClean="0">
                            <a:latin typeface="Cambria Math"/>
                          </a:rPr>
                          <m:t>𝑏</m:t>
                        </m:r>
                      </m:e>
                    </m:acc>
                    <m:r>
                      <a:rPr lang="en-US" sz="2400" b="0" i="1" dirty="0" smtClean="0">
                        <a:latin typeface="Cambria Math"/>
                      </a:rPr>
                      <m:t>)</m:t>
                    </m:r>
                  </m:oMath>
                </a14:m>
                <a:endParaRPr lang="en-US"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90866" y="152400"/>
                <a:ext cx="8458200" cy="1143000"/>
              </a:xfrm>
              <a:blipFill rotWithShape="1">
                <a:blip r:embed="rId2"/>
                <a:stretch>
                  <a:fillRect b="-4787"/>
                </a:stretch>
              </a:blipFill>
            </p:spPr>
            <p:txBody>
              <a:bodyPr/>
              <a:lstStyle/>
              <a:p>
                <a:r>
                  <a:rPr lang="en-US">
                    <a:noFill/>
                  </a:rPr>
                  <a:t> </a:t>
                </a:r>
              </a:p>
            </p:txBody>
          </p:sp>
        </mc:Fallback>
      </mc:AlternateContent>
      <p:sp>
        <p:nvSpPr>
          <p:cNvPr id="5" name="TextBox 4"/>
          <p:cNvSpPr txBox="1"/>
          <p:nvPr/>
        </p:nvSpPr>
        <p:spPr>
          <a:xfrm>
            <a:off x="503270" y="1433034"/>
            <a:ext cx="7800881" cy="4093428"/>
          </a:xfrm>
          <a:prstGeom prst="rect">
            <a:avLst/>
          </a:prstGeom>
          <a:noFill/>
        </p:spPr>
        <p:txBody>
          <a:bodyPr wrap="square" rtlCol="0">
            <a:spAutoFit/>
          </a:bodyPr>
          <a:lstStyle/>
          <a:p>
            <a:r>
              <a:rPr lang="en-US" sz="2000" b="1" dirty="0"/>
              <a:t>“Extrinsic” sea</a:t>
            </a:r>
          </a:p>
          <a:p>
            <a:r>
              <a:rPr lang="en-US" sz="2000" dirty="0"/>
              <a:t>(maps on disconnected diagrams of lattice QCD for both</a:t>
            </a:r>
          </a:p>
          <a:p>
            <a:r>
              <a:rPr lang="en-US" sz="2000" dirty="0"/>
              <a:t>heavy and light flavors?)</a:t>
            </a:r>
          </a:p>
          <a:p>
            <a:endParaRPr lang="en-US" sz="2000" dirty="0"/>
          </a:p>
          <a:p>
            <a:endParaRPr lang="en-US" sz="2000" b="1" dirty="0"/>
          </a:p>
          <a:p>
            <a:endParaRPr lang="en-US" sz="2000" b="1" dirty="0"/>
          </a:p>
          <a:p>
            <a:endParaRPr lang="en-US" sz="2000" b="1" dirty="0"/>
          </a:p>
          <a:p>
            <a:endParaRPr lang="en-US" sz="2000" b="1" dirty="0"/>
          </a:p>
          <a:p>
            <a:r>
              <a:rPr lang="en-US" sz="2000" b="1" dirty="0"/>
              <a:t>“Intrinsic” sea </a:t>
            </a:r>
            <a:r>
              <a:rPr lang="en-US" sz="2000" dirty="0"/>
              <a:t>(excited </a:t>
            </a:r>
            <a:r>
              <a:rPr lang="en-US" sz="2000" dirty="0" err="1"/>
              <a:t>Fock</a:t>
            </a:r>
            <a:r>
              <a:rPr lang="en-US" sz="2000" dirty="0"/>
              <a:t> </a:t>
            </a:r>
          </a:p>
          <a:p>
            <a:r>
              <a:rPr lang="en-US" sz="2000" dirty="0" err="1"/>
              <a:t>nonpert</a:t>
            </a:r>
            <a:r>
              <a:rPr lang="en-US" sz="2000" dirty="0"/>
              <a:t>. states, maps on connected</a:t>
            </a:r>
          </a:p>
          <a:p>
            <a:r>
              <a:rPr lang="en-US" sz="2000" dirty="0"/>
              <a:t>diagrams of lattice QCD?)</a:t>
            </a:r>
          </a:p>
          <a:p>
            <a:endParaRPr lang="en-US" sz="2000" dirty="0"/>
          </a:p>
          <a:p>
            <a:endParaRPr lang="en-US" sz="2000" dirty="0"/>
          </a:p>
        </p:txBody>
      </p:sp>
      <p:grpSp>
        <p:nvGrpSpPr>
          <p:cNvPr id="3" name="Group 2"/>
          <p:cNvGrpSpPr/>
          <p:nvPr/>
        </p:nvGrpSpPr>
        <p:grpSpPr>
          <a:xfrm>
            <a:off x="858684" y="2356828"/>
            <a:ext cx="2070857" cy="1391445"/>
            <a:chOff x="3664993" y="1353458"/>
            <a:chExt cx="2070857" cy="1391445"/>
          </a:xfrm>
        </p:grpSpPr>
        <p:cxnSp>
          <p:nvCxnSpPr>
            <p:cNvPr id="31" name="Straight Arrow Connector 30"/>
            <p:cNvCxnSpPr/>
            <p:nvPr/>
          </p:nvCxnSpPr>
          <p:spPr bwMode="auto">
            <a:xfrm>
              <a:off x="3817393" y="2592503"/>
              <a:ext cx="972404"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810000" y="2114831"/>
              <a:ext cx="979796"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Freeform 25"/>
            <p:cNvSpPr/>
            <p:nvPr/>
          </p:nvSpPr>
          <p:spPr bwMode="auto">
            <a:xfrm rot="19729505">
              <a:off x="4275341" y="1856961"/>
              <a:ext cx="504967" cy="177519"/>
            </a:xfrm>
            <a:custGeom>
              <a:avLst/>
              <a:gdLst>
                <a:gd name="connsiteX0" fmla="*/ 0 w 668740"/>
                <a:gd name="connsiteY0" fmla="*/ 177519 h 177519"/>
                <a:gd name="connsiteX1" fmla="*/ 150125 w 668740"/>
                <a:gd name="connsiteY1" fmla="*/ 98 h 177519"/>
                <a:gd name="connsiteX2" fmla="*/ 327546 w 668740"/>
                <a:gd name="connsiteY2" fmla="*/ 150224 h 177519"/>
                <a:gd name="connsiteX3" fmla="*/ 504967 w 668740"/>
                <a:gd name="connsiteY3" fmla="*/ 98 h 177519"/>
                <a:gd name="connsiteX4" fmla="*/ 668740 w 668740"/>
                <a:gd name="connsiteY4" fmla="*/ 177519 h 177519"/>
                <a:gd name="connsiteX5" fmla="*/ 668740 w 668740"/>
                <a:gd name="connsiteY5" fmla="*/ 177519 h 177519"/>
                <a:gd name="connsiteX0" fmla="*/ 0 w 668740"/>
                <a:gd name="connsiteY0" fmla="*/ 177519 h 177519"/>
                <a:gd name="connsiteX1" fmla="*/ 150125 w 668740"/>
                <a:gd name="connsiteY1" fmla="*/ 98 h 177519"/>
                <a:gd name="connsiteX2" fmla="*/ 327546 w 668740"/>
                <a:gd name="connsiteY2" fmla="*/ 150224 h 177519"/>
                <a:gd name="connsiteX3" fmla="*/ 504967 w 668740"/>
                <a:gd name="connsiteY3" fmla="*/ 98 h 177519"/>
                <a:gd name="connsiteX4" fmla="*/ 668740 w 668740"/>
                <a:gd name="connsiteY4" fmla="*/ 177519 h 177519"/>
                <a:gd name="connsiteX0" fmla="*/ 0 w 504967"/>
                <a:gd name="connsiteY0" fmla="*/ 177519 h 177519"/>
                <a:gd name="connsiteX1" fmla="*/ 150125 w 504967"/>
                <a:gd name="connsiteY1" fmla="*/ 98 h 177519"/>
                <a:gd name="connsiteX2" fmla="*/ 327546 w 504967"/>
                <a:gd name="connsiteY2" fmla="*/ 150224 h 177519"/>
                <a:gd name="connsiteX3" fmla="*/ 504967 w 504967"/>
                <a:gd name="connsiteY3" fmla="*/ 98 h 177519"/>
              </a:gdLst>
              <a:ahLst/>
              <a:cxnLst>
                <a:cxn ang="0">
                  <a:pos x="connsiteX0" y="connsiteY0"/>
                </a:cxn>
                <a:cxn ang="0">
                  <a:pos x="connsiteX1" y="connsiteY1"/>
                </a:cxn>
                <a:cxn ang="0">
                  <a:pos x="connsiteX2" y="connsiteY2"/>
                </a:cxn>
                <a:cxn ang="0">
                  <a:pos x="connsiteX3" y="connsiteY3"/>
                </a:cxn>
              </a:cxnLst>
              <a:rect l="l" t="t" r="r" b="b"/>
              <a:pathLst>
                <a:path w="504967" h="177519">
                  <a:moveTo>
                    <a:pt x="0" y="177519"/>
                  </a:moveTo>
                  <a:cubicBezTo>
                    <a:pt x="47767" y="91083"/>
                    <a:pt x="95534" y="4647"/>
                    <a:pt x="150125" y="98"/>
                  </a:cubicBezTo>
                  <a:cubicBezTo>
                    <a:pt x="204716" y="-4451"/>
                    <a:pt x="268406" y="150224"/>
                    <a:pt x="327546" y="150224"/>
                  </a:cubicBezTo>
                  <a:cubicBezTo>
                    <a:pt x="386686" y="150224"/>
                    <a:pt x="448101" y="-4451"/>
                    <a:pt x="504967" y="98"/>
                  </a:cubicBezTo>
                </a:path>
              </a:pathLst>
            </a:cu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effectLst/>
                <a:latin typeface="Century Gothic" pitchFamily="34" charset="0"/>
              </a:endParaRPr>
            </a:p>
          </p:txBody>
        </p:sp>
        <p:cxnSp>
          <p:nvCxnSpPr>
            <p:cNvPr id="28" name="Straight Arrow Connector 27"/>
            <p:cNvCxnSpPr/>
            <p:nvPr/>
          </p:nvCxnSpPr>
          <p:spPr bwMode="auto">
            <a:xfrm>
              <a:off x="3817392" y="2363903"/>
              <a:ext cx="972404"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9"/>
            <p:cNvSpPr/>
            <p:nvPr/>
          </p:nvSpPr>
          <p:spPr bwMode="auto">
            <a:xfrm>
              <a:off x="3664993" y="1906703"/>
              <a:ext cx="304800" cy="838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pitchFamily="34" charset="0"/>
              </a:endParaRPr>
            </a:p>
          </p:txBody>
        </p:sp>
        <p:cxnSp>
          <p:nvCxnSpPr>
            <p:cNvPr id="32" name="Straight Arrow Connector 31"/>
            <p:cNvCxnSpPr/>
            <p:nvPr/>
          </p:nvCxnSpPr>
          <p:spPr bwMode="auto">
            <a:xfrm>
              <a:off x="4637396" y="1744766"/>
              <a:ext cx="381000" cy="200954"/>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a:off x="4964942" y="1913877"/>
              <a:ext cx="381000" cy="200954"/>
            </a:xfrm>
            <a:prstGeom prst="straightConnector1">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flipH="1">
              <a:off x="5046703" y="1451641"/>
              <a:ext cx="308337" cy="161937"/>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a:off x="4718324" y="1538125"/>
              <a:ext cx="437118" cy="200954"/>
            </a:xfrm>
            <a:prstGeom prst="straightConnector1">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0724" name="TextBox 30723"/>
                <p:cNvSpPr txBox="1"/>
                <p:nvPr/>
              </p:nvSpPr>
              <p:spPr>
                <a:xfrm>
                  <a:off x="5355040" y="1353458"/>
                  <a:ext cx="380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rPr>
                            </m:ctrlPr>
                          </m:accPr>
                          <m:e>
                            <m:r>
                              <a:rPr lang="en-US" b="0" i="1" smtClean="0">
                                <a:latin typeface="Cambria Math"/>
                              </a:rPr>
                              <m:t>𝑞</m:t>
                            </m:r>
                          </m:e>
                        </m:acc>
                      </m:oMath>
                    </m:oMathPara>
                  </a14:m>
                  <a:endParaRPr lang="en-US" dirty="0"/>
                </a:p>
              </p:txBody>
            </p:sp>
          </mc:Choice>
          <mc:Fallback xmlns="">
            <p:sp>
              <p:nvSpPr>
                <p:cNvPr id="30724" name="TextBox 30723"/>
                <p:cNvSpPr txBox="1">
                  <a:spLocks noRot="1" noChangeAspect="1" noMove="1" noResize="1" noEditPoints="1" noAdjustHandles="1" noChangeArrowheads="1" noChangeShapeType="1" noTextEdit="1"/>
                </p:cNvSpPr>
                <p:nvPr/>
              </p:nvSpPr>
              <p:spPr>
                <a:xfrm>
                  <a:off x="5355040" y="1353458"/>
                  <a:ext cx="380810" cy="369332"/>
                </a:xfrm>
                <a:prstGeom prst="rect">
                  <a:avLst/>
                </a:prstGeom>
                <a:blipFill rotWithShape="1">
                  <a:blip r:embed="rId4"/>
                  <a:stretch>
                    <a:fillRect b="-10000"/>
                  </a:stretch>
                </a:blipFill>
              </p:spPr>
              <p:txBody>
                <a:bodyPr/>
                <a:lstStyle/>
                <a:p>
                  <a:r>
                    <a:rPr lang="en-US">
                      <a:noFill/>
                    </a:rPr>
                    <a:t> </a:t>
                  </a:r>
                </a:p>
              </p:txBody>
            </p:sp>
          </mc:Fallback>
        </mc:AlternateContent>
        <p:sp>
          <p:nvSpPr>
            <p:cNvPr id="30732" name="TextBox 30731"/>
            <p:cNvSpPr txBox="1"/>
            <p:nvPr/>
          </p:nvSpPr>
          <p:spPr>
            <a:xfrm>
              <a:off x="3677503" y="2114831"/>
              <a:ext cx="341760" cy="369332"/>
            </a:xfrm>
            <a:prstGeom prst="rect">
              <a:avLst/>
            </a:prstGeom>
            <a:noFill/>
          </p:spPr>
          <p:txBody>
            <a:bodyPr wrap="none" rtlCol="0">
              <a:spAutoFit/>
            </a:bodyPr>
            <a:lstStyle/>
            <a:p>
              <a:r>
                <a:rPr lang="en-US" dirty="0"/>
                <a:t>p</a:t>
              </a:r>
            </a:p>
          </p:txBody>
        </p:sp>
      </p:grpSp>
      <p:grpSp>
        <p:nvGrpSpPr>
          <p:cNvPr id="6" name="Group 5"/>
          <p:cNvGrpSpPr/>
          <p:nvPr/>
        </p:nvGrpSpPr>
        <p:grpSpPr>
          <a:xfrm>
            <a:off x="789504" y="4878134"/>
            <a:ext cx="1559629" cy="1070111"/>
            <a:chOff x="2960337" y="4838518"/>
            <a:chExt cx="1559629" cy="1070111"/>
          </a:xfrm>
        </p:grpSpPr>
        <p:grpSp>
          <p:nvGrpSpPr>
            <p:cNvPr id="30731" name="Group 30730"/>
            <p:cNvGrpSpPr/>
            <p:nvPr/>
          </p:nvGrpSpPr>
          <p:grpSpPr>
            <a:xfrm>
              <a:off x="2960337" y="4838518"/>
              <a:ext cx="1053331" cy="1005824"/>
              <a:chOff x="-1535879" y="5138621"/>
              <a:chExt cx="1053331" cy="1005824"/>
            </a:xfrm>
          </p:grpSpPr>
          <p:cxnSp>
            <p:nvCxnSpPr>
              <p:cNvPr id="42" name="Straight Arrow Connector 41"/>
              <p:cNvCxnSpPr/>
              <p:nvPr/>
            </p:nvCxnSpPr>
            <p:spPr bwMode="auto">
              <a:xfrm>
                <a:off x="-1410286" y="5649010"/>
                <a:ext cx="489898"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a:off x="-1390872" y="5341430"/>
                <a:ext cx="489898"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a:off x="-1390872" y="5486400"/>
                <a:ext cx="489898"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p:nvPr/>
            </p:nvCxnSpPr>
            <p:spPr bwMode="auto">
              <a:xfrm>
                <a:off x="-965362" y="5649010"/>
                <a:ext cx="462513" cy="0"/>
              </a:xfrm>
              <a:prstGeom prst="straightConnector1">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flipH="1">
                <a:off x="-945060" y="6012592"/>
                <a:ext cx="46251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a:off x="-974203" y="5487312"/>
                <a:ext cx="462513" cy="0"/>
              </a:xfrm>
              <a:prstGeom prst="straightConnector1">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945061" y="5327782"/>
                <a:ext cx="462513" cy="0"/>
              </a:xfrm>
              <a:prstGeom prst="straightConnector1">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1434959" y="5839400"/>
                <a:ext cx="489898"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1014805" y="5839400"/>
                <a:ext cx="462513" cy="0"/>
              </a:xfrm>
              <a:prstGeom prst="straightConnector1">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a:off x="-1363487" y="6012592"/>
                <a:ext cx="462513" cy="0"/>
              </a:xfrm>
              <a:prstGeom prst="straightConnector1">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Oval 45"/>
              <p:cNvSpPr/>
              <p:nvPr/>
            </p:nvSpPr>
            <p:spPr bwMode="auto">
              <a:xfrm>
                <a:off x="-1535879" y="5138621"/>
                <a:ext cx="304800" cy="100582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pitchFamily="34" charset="0"/>
                </a:endParaRPr>
              </a:p>
            </p:txBody>
          </p:sp>
        </p:grpSp>
        <mc:AlternateContent xmlns:mc="http://schemas.openxmlformats.org/markup-compatibility/2006" xmlns:a14="http://schemas.microsoft.com/office/drawing/2010/main">
          <mc:Choice Requires="a14">
            <p:sp>
              <p:nvSpPr>
                <p:cNvPr id="63" name="TextBox 62"/>
                <p:cNvSpPr txBox="1"/>
                <p:nvPr/>
              </p:nvSpPr>
              <p:spPr>
                <a:xfrm>
                  <a:off x="4139156" y="5539297"/>
                  <a:ext cx="3808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rPr>
                            </m:ctrlPr>
                          </m:accPr>
                          <m:e>
                            <m:r>
                              <a:rPr lang="en-US" b="0" i="1" smtClean="0">
                                <a:latin typeface="Cambria Math"/>
                              </a:rPr>
                              <m:t>𝑞</m:t>
                            </m:r>
                          </m:e>
                        </m:acc>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4139156" y="5539297"/>
                  <a:ext cx="380810" cy="369332"/>
                </a:xfrm>
                <a:prstGeom prst="rect">
                  <a:avLst/>
                </a:prstGeom>
                <a:blipFill rotWithShape="1">
                  <a:blip r:embed="rId5"/>
                  <a:stretch>
                    <a:fillRect b="-10000"/>
                  </a:stretch>
                </a:blipFill>
              </p:spPr>
              <p:txBody>
                <a:bodyPr/>
                <a:lstStyle/>
                <a:p>
                  <a:r>
                    <a:rPr lang="en-US">
                      <a:noFill/>
                    </a:rPr>
                    <a:t> </a:t>
                  </a:r>
                </a:p>
              </p:txBody>
            </p:sp>
          </mc:Fallback>
        </mc:AlternateContent>
        <p:sp>
          <p:nvSpPr>
            <p:cNvPr id="66" name="TextBox 65"/>
            <p:cNvSpPr txBox="1"/>
            <p:nvPr/>
          </p:nvSpPr>
          <p:spPr>
            <a:xfrm>
              <a:off x="2964446" y="5169965"/>
              <a:ext cx="341760" cy="369332"/>
            </a:xfrm>
            <a:prstGeom prst="rect">
              <a:avLst/>
            </a:prstGeom>
            <a:noFill/>
          </p:spPr>
          <p:txBody>
            <a:bodyPr wrap="none" rtlCol="0">
              <a:spAutoFit/>
            </a:bodyPr>
            <a:lstStyle/>
            <a:p>
              <a:r>
                <a:rPr lang="en-US" dirty="0"/>
                <a:t>p</a:t>
              </a:r>
            </a:p>
          </p:txBody>
        </p:sp>
      </p:grpSp>
      <p:grpSp>
        <p:nvGrpSpPr>
          <p:cNvPr id="19" name="Group 18"/>
          <p:cNvGrpSpPr/>
          <p:nvPr/>
        </p:nvGrpSpPr>
        <p:grpSpPr>
          <a:xfrm>
            <a:off x="5552238" y="2405970"/>
            <a:ext cx="3362148" cy="3352801"/>
            <a:chOff x="5552238" y="2405970"/>
            <a:chExt cx="3362148" cy="3352801"/>
          </a:xfrm>
        </p:grpSpPr>
        <p:sp>
          <p:nvSpPr>
            <p:cNvPr id="4" name="Rectangle 3"/>
            <p:cNvSpPr/>
            <p:nvPr/>
          </p:nvSpPr>
          <p:spPr bwMode="auto">
            <a:xfrm>
              <a:off x="5552238" y="2405970"/>
              <a:ext cx="3362148" cy="3352801"/>
            </a:xfrm>
            <a:prstGeom prst="rect">
              <a:avLst/>
            </a:prstGeom>
            <a:solidFill>
              <a:srgbClr val="FFCC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pitchFamily="34" charset="0"/>
              </a:endParaRPr>
            </a:p>
          </p:txBody>
        </p:sp>
        <p:cxnSp>
          <p:nvCxnSpPr>
            <p:cNvPr id="8" name="Straight Connector 7"/>
            <p:cNvCxnSpPr/>
            <p:nvPr/>
          </p:nvCxnSpPr>
          <p:spPr bwMode="auto">
            <a:xfrm>
              <a:off x="5933238" y="2939370"/>
              <a:ext cx="76200" cy="2286000"/>
            </a:xfrm>
            <a:prstGeom prst="line">
              <a:avLst/>
            </a:prstGeom>
            <a:solidFill>
              <a:schemeClr val="accent1"/>
            </a:solidFill>
            <a:ln w="25400" cap="flat" cmpd="sng" algn="ctr">
              <a:solidFill>
                <a:srgbClr val="29292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6009438" y="5225370"/>
              <a:ext cx="2590800" cy="0"/>
            </a:xfrm>
            <a:prstGeom prst="line">
              <a:avLst/>
            </a:prstGeom>
            <a:solidFill>
              <a:schemeClr val="accent1"/>
            </a:solidFill>
            <a:ln w="25400" cap="flat" cmpd="sng" algn="ctr">
              <a:solidFill>
                <a:srgbClr val="29292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8446189" y="5258560"/>
              <a:ext cx="308098" cy="400110"/>
            </a:xfrm>
            <a:prstGeom prst="rect">
              <a:avLst/>
            </a:prstGeom>
          </p:spPr>
          <p:txBody>
            <a:bodyPr wrap="none">
              <a:spAutoFit/>
            </a:bodyPr>
            <a:lstStyle/>
            <a:p>
              <a:pPr lvl="0"/>
              <a:r>
                <a:rPr lang="en-US" sz="2000" dirty="0">
                  <a:solidFill>
                    <a:srgbClr val="292929"/>
                  </a:solidFill>
                </a:rPr>
                <a:t>x</a:t>
              </a:r>
            </a:p>
          </p:txBody>
        </p:sp>
        <p:sp>
          <p:nvSpPr>
            <p:cNvPr id="15" name="Rectangle 14"/>
            <p:cNvSpPr/>
            <p:nvPr/>
          </p:nvSpPr>
          <p:spPr>
            <a:xfrm>
              <a:off x="6695238" y="5349770"/>
              <a:ext cx="540533" cy="400110"/>
            </a:xfrm>
            <a:prstGeom prst="rect">
              <a:avLst/>
            </a:prstGeom>
          </p:spPr>
          <p:txBody>
            <a:bodyPr wrap="none">
              <a:spAutoFit/>
            </a:bodyPr>
            <a:lstStyle/>
            <a:p>
              <a:pPr lvl="0"/>
              <a:r>
                <a:rPr lang="en-US" sz="2000" dirty="0">
                  <a:solidFill>
                    <a:srgbClr val="292929"/>
                  </a:solidFill>
                </a:rPr>
                <a:t>0.1</a:t>
              </a:r>
            </a:p>
          </p:txBody>
        </p:sp>
        <mc:AlternateContent xmlns:mc="http://schemas.openxmlformats.org/markup-compatibility/2006" xmlns:a14="http://schemas.microsoft.com/office/drawing/2010/main">
          <mc:Choice Requires="a14">
            <p:sp>
              <p:nvSpPr>
                <p:cNvPr id="16" name="Rectangle 15"/>
                <p:cNvSpPr/>
                <p:nvPr/>
              </p:nvSpPr>
              <p:spPr>
                <a:xfrm>
                  <a:off x="5605959" y="2562921"/>
                  <a:ext cx="756425" cy="40011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acc>
                          <m:accPr>
                            <m:chr m:val="̅"/>
                            <m:ctrlPr>
                              <a:rPr lang="en-US" sz="2000" b="0" i="1" dirty="0" smtClean="0">
                                <a:solidFill>
                                  <a:srgbClr val="292929"/>
                                </a:solidFill>
                                <a:latin typeface="Cambria Math"/>
                              </a:rPr>
                            </m:ctrlPr>
                          </m:accPr>
                          <m:e>
                            <m:r>
                              <a:rPr lang="en-US" sz="2000" i="1" dirty="0" smtClean="0">
                                <a:solidFill>
                                  <a:srgbClr val="292929"/>
                                </a:solidFill>
                                <a:latin typeface="Cambria Math"/>
                              </a:rPr>
                              <m:t>𝑞</m:t>
                            </m:r>
                          </m:e>
                        </m:acc>
                        <m:r>
                          <a:rPr lang="en-US" sz="2000" i="1" dirty="0" smtClean="0">
                            <a:solidFill>
                              <a:srgbClr val="292929"/>
                            </a:solidFill>
                            <a:latin typeface="Cambria Math"/>
                          </a:rPr>
                          <m:t>(</m:t>
                        </m:r>
                        <m:r>
                          <a:rPr lang="en-US" sz="2000" i="1" dirty="0" smtClean="0">
                            <a:solidFill>
                              <a:srgbClr val="292929"/>
                            </a:solidFill>
                            <a:latin typeface="Cambria Math"/>
                          </a:rPr>
                          <m:t>𝑥</m:t>
                        </m:r>
                        <m:r>
                          <a:rPr lang="en-US" sz="2000" i="1" dirty="0" smtClean="0">
                            <a:solidFill>
                              <a:srgbClr val="292929"/>
                            </a:solidFill>
                            <a:latin typeface="Cambria Math"/>
                          </a:rPr>
                          <m:t>)</m:t>
                        </m:r>
                      </m:oMath>
                    </m:oMathPara>
                  </a14:m>
                  <a:endParaRPr lang="en-US" sz="2000" dirty="0">
                    <a:solidFill>
                      <a:srgbClr val="292929"/>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605959" y="2562921"/>
                  <a:ext cx="756425" cy="400110"/>
                </a:xfrm>
                <a:prstGeom prst="rect">
                  <a:avLst/>
                </a:prstGeom>
                <a:blipFill rotWithShape="1">
                  <a:blip r:embed="rId6"/>
                  <a:stretch>
                    <a:fillRect b="-16667"/>
                  </a:stretch>
                </a:blipFill>
              </p:spPr>
              <p:txBody>
                <a:bodyPr/>
                <a:lstStyle/>
                <a:p>
                  <a:r>
                    <a:rPr lang="en-US">
                      <a:noFill/>
                    </a:rPr>
                    <a:t> </a:t>
                  </a:r>
                </a:p>
              </p:txBody>
            </p:sp>
          </mc:Fallback>
        </mc:AlternateContent>
        <p:sp>
          <p:nvSpPr>
            <p:cNvPr id="14" name="Freeform 13"/>
            <p:cNvSpPr/>
            <p:nvPr/>
          </p:nvSpPr>
          <p:spPr bwMode="auto">
            <a:xfrm>
              <a:off x="6092461" y="3903881"/>
              <a:ext cx="2565779" cy="1283959"/>
            </a:xfrm>
            <a:custGeom>
              <a:avLst/>
              <a:gdLst>
                <a:gd name="connsiteX0" fmla="*/ 0 w 2156346"/>
                <a:gd name="connsiteY0" fmla="*/ 1143115 h 1143115"/>
                <a:gd name="connsiteX1" fmla="*/ 518615 w 2156346"/>
                <a:gd name="connsiteY1" fmla="*/ 856512 h 1143115"/>
                <a:gd name="connsiteX2" fmla="*/ 805218 w 2156346"/>
                <a:gd name="connsiteY2" fmla="*/ 337897 h 1143115"/>
                <a:gd name="connsiteX3" fmla="*/ 1241946 w 2156346"/>
                <a:gd name="connsiteY3" fmla="*/ 23998 h 1143115"/>
                <a:gd name="connsiteX4" fmla="*/ 1460311 w 2156346"/>
                <a:gd name="connsiteY4" fmla="*/ 92237 h 1143115"/>
                <a:gd name="connsiteX5" fmla="*/ 1965278 w 2156346"/>
                <a:gd name="connsiteY5" fmla="*/ 651795 h 1143115"/>
                <a:gd name="connsiteX6" fmla="*/ 2088108 w 2156346"/>
                <a:gd name="connsiteY6" fmla="*/ 1088523 h 1143115"/>
                <a:gd name="connsiteX7" fmla="*/ 2142699 w 2156346"/>
                <a:gd name="connsiteY7" fmla="*/ 1102171 h 1143115"/>
                <a:gd name="connsiteX8" fmla="*/ 2142699 w 2156346"/>
                <a:gd name="connsiteY8" fmla="*/ 1102171 h 1143115"/>
                <a:gd name="connsiteX9" fmla="*/ 2156346 w 2156346"/>
                <a:gd name="connsiteY9" fmla="*/ 1020285 h 1143115"/>
                <a:gd name="connsiteX0" fmla="*/ 0 w 2429301"/>
                <a:gd name="connsiteY0" fmla="*/ 1306888 h 1306888"/>
                <a:gd name="connsiteX1" fmla="*/ 791570 w 2429301"/>
                <a:gd name="connsiteY1" fmla="*/ 856512 h 1306888"/>
                <a:gd name="connsiteX2" fmla="*/ 1078173 w 2429301"/>
                <a:gd name="connsiteY2" fmla="*/ 337897 h 1306888"/>
                <a:gd name="connsiteX3" fmla="*/ 1514901 w 2429301"/>
                <a:gd name="connsiteY3" fmla="*/ 23998 h 1306888"/>
                <a:gd name="connsiteX4" fmla="*/ 1733266 w 2429301"/>
                <a:gd name="connsiteY4" fmla="*/ 92237 h 1306888"/>
                <a:gd name="connsiteX5" fmla="*/ 2238233 w 2429301"/>
                <a:gd name="connsiteY5" fmla="*/ 651795 h 1306888"/>
                <a:gd name="connsiteX6" fmla="*/ 2361063 w 2429301"/>
                <a:gd name="connsiteY6" fmla="*/ 1088523 h 1306888"/>
                <a:gd name="connsiteX7" fmla="*/ 2415654 w 2429301"/>
                <a:gd name="connsiteY7" fmla="*/ 1102171 h 1306888"/>
                <a:gd name="connsiteX8" fmla="*/ 2415654 w 2429301"/>
                <a:gd name="connsiteY8" fmla="*/ 1102171 h 1306888"/>
                <a:gd name="connsiteX9" fmla="*/ 2429301 w 2429301"/>
                <a:gd name="connsiteY9" fmla="*/ 1020285 h 1306888"/>
                <a:gd name="connsiteX0" fmla="*/ 0 w 2429301"/>
                <a:gd name="connsiteY0" fmla="*/ 1306888 h 1306888"/>
                <a:gd name="connsiteX1" fmla="*/ 791570 w 2429301"/>
                <a:gd name="connsiteY1" fmla="*/ 692739 h 1306888"/>
                <a:gd name="connsiteX2" fmla="*/ 1078173 w 2429301"/>
                <a:gd name="connsiteY2" fmla="*/ 337897 h 1306888"/>
                <a:gd name="connsiteX3" fmla="*/ 1514901 w 2429301"/>
                <a:gd name="connsiteY3" fmla="*/ 23998 h 1306888"/>
                <a:gd name="connsiteX4" fmla="*/ 1733266 w 2429301"/>
                <a:gd name="connsiteY4" fmla="*/ 92237 h 1306888"/>
                <a:gd name="connsiteX5" fmla="*/ 2238233 w 2429301"/>
                <a:gd name="connsiteY5" fmla="*/ 651795 h 1306888"/>
                <a:gd name="connsiteX6" fmla="*/ 2361063 w 2429301"/>
                <a:gd name="connsiteY6" fmla="*/ 1088523 h 1306888"/>
                <a:gd name="connsiteX7" fmla="*/ 2415654 w 2429301"/>
                <a:gd name="connsiteY7" fmla="*/ 1102171 h 1306888"/>
                <a:gd name="connsiteX8" fmla="*/ 2415654 w 2429301"/>
                <a:gd name="connsiteY8" fmla="*/ 1102171 h 1306888"/>
                <a:gd name="connsiteX9" fmla="*/ 2429301 w 2429301"/>
                <a:gd name="connsiteY9" fmla="*/ 1020285 h 1306888"/>
                <a:gd name="connsiteX0" fmla="*/ 0 w 2429301"/>
                <a:gd name="connsiteY0" fmla="*/ 1284226 h 1284226"/>
                <a:gd name="connsiteX1" fmla="*/ 791570 w 2429301"/>
                <a:gd name="connsiteY1" fmla="*/ 670077 h 1284226"/>
                <a:gd name="connsiteX2" fmla="*/ 1078173 w 2429301"/>
                <a:gd name="connsiteY2" fmla="*/ 315235 h 1284226"/>
                <a:gd name="connsiteX3" fmla="*/ 1514901 w 2429301"/>
                <a:gd name="connsiteY3" fmla="*/ 1336 h 1284226"/>
                <a:gd name="connsiteX4" fmla="*/ 2006222 w 2429301"/>
                <a:gd name="connsiteY4" fmla="*/ 219701 h 1284226"/>
                <a:gd name="connsiteX5" fmla="*/ 2238233 w 2429301"/>
                <a:gd name="connsiteY5" fmla="*/ 629133 h 1284226"/>
                <a:gd name="connsiteX6" fmla="*/ 2361063 w 2429301"/>
                <a:gd name="connsiteY6" fmla="*/ 1065861 h 1284226"/>
                <a:gd name="connsiteX7" fmla="*/ 2415654 w 2429301"/>
                <a:gd name="connsiteY7" fmla="*/ 1079509 h 1284226"/>
                <a:gd name="connsiteX8" fmla="*/ 2415654 w 2429301"/>
                <a:gd name="connsiteY8" fmla="*/ 1079509 h 1284226"/>
                <a:gd name="connsiteX9" fmla="*/ 2429301 w 2429301"/>
                <a:gd name="connsiteY9" fmla="*/ 997623 h 1284226"/>
                <a:gd name="connsiteX0" fmla="*/ 0 w 2470244"/>
                <a:gd name="connsiteY0" fmla="*/ 1284226 h 1284226"/>
                <a:gd name="connsiteX1" fmla="*/ 791570 w 2470244"/>
                <a:gd name="connsiteY1" fmla="*/ 670077 h 1284226"/>
                <a:gd name="connsiteX2" fmla="*/ 1078173 w 2470244"/>
                <a:gd name="connsiteY2" fmla="*/ 315235 h 1284226"/>
                <a:gd name="connsiteX3" fmla="*/ 1514901 w 2470244"/>
                <a:gd name="connsiteY3" fmla="*/ 1336 h 1284226"/>
                <a:gd name="connsiteX4" fmla="*/ 2006222 w 2470244"/>
                <a:gd name="connsiteY4" fmla="*/ 219701 h 1284226"/>
                <a:gd name="connsiteX5" fmla="*/ 2238233 w 2470244"/>
                <a:gd name="connsiteY5" fmla="*/ 629133 h 1284226"/>
                <a:gd name="connsiteX6" fmla="*/ 2361063 w 2470244"/>
                <a:gd name="connsiteY6" fmla="*/ 1065861 h 1284226"/>
                <a:gd name="connsiteX7" fmla="*/ 2415654 w 2470244"/>
                <a:gd name="connsiteY7" fmla="*/ 1079509 h 1284226"/>
                <a:gd name="connsiteX8" fmla="*/ 2415654 w 2470244"/>
                <a:gd name="connsiteY8" fmla="*/ 1079509 h 1284226"/>
                <a:gd name="connsiteX9" fmla="*/ 2470244 w 2470244"/>
                <a:gd name="connsiteY9" fmla="*/ 1243283 h 1284226"/>
                <a:gd name="connsiteX0" fmla="*/ 0 w 2920620"/>
                <a:gd name="connsiteY0" fmla="*/ 1284226 h 1461647"/>
                <a:gd name="connsiteX1" fmla="*/ 791570 w 2920620"/>
                <a:gd name="connsiteY1" fmla="*/ 670077 h 1461647"/>
                <a:gd name="connsiteX2" fmla="*/ 1078173 w 2920620"/>
                <a:gd name="connsiteY2" fmla="*/ 315235 h 1461647"/>
                <a:gd name="connsiteX3" fmla="*/ 1514901 w 2920620"/>
                <a:gd name="connsiteY3" fmla="*/ 1336 h 1461647"/>
                <a:gd name="connsiteX4" fmla="*/ 2006222 w 2920620"/>
                <a:gd name="connsiteY4" fmla="*/ 219701 h 1461647"/>
                <a:gd name="connsiteX5" fmla="*/ 2238233 w 2920620"/>
                <a:gd name="connsiteY5" fmla="*/ 629133 h 1461647"/>
                <a:gd name="connsiteX6" fmla="*/ 2361063 w 2920620"/>
                <a:gd name="connsiteY6" fmla="*/ 1065861 h 1461647"/>
                <a:gd name="connsiteX7" fmla="*/ 2415654 w 2920620"/>
                <a:gd name="connsiteY7" fmla="*/ 1079509 h 1461647"/>
                <a:gd name="connsiteX8" fmla="*/ 2415654 w 2920620"/>
                <a:gd name="connsiteY8" fmla="*/ 1079509 h 1461647"/>
                <a:gd name="connsiteX9" fmla="*/ 2920620 w 2920620"/>
                <a:gd name="connsiteY9" fmla="*/ 1461647 h 1461647"/>
                <a:gd name="connsiteX0" fmla="*/ 0 w 2920620"/>
                <a:gd name="connsiteY0" fmla="*/ 1284226 h 1461647"/>
                <a:gd name="connsiteX1" fmla="*/ 791570 w 2920620"/>
                <a:gd name="connsiteY1" fmla="*/ 670077 h 1461647"/>
                <a:gd name="connsiteX2" fmla="*/ 1078173 w 2920620"/>
                <a:gd name="connsiteY2" fmla="*/ 315235 h 1461647"/>
                <a:gd name="connsiteX3" fmla="*/ 1514901 w 2920620"/>
                <a:gd name="connsiteY3" fmla="*/ 1336 h 1461647"/>
                <a:gd name="connsiteX4" fmla="*/ 2006222 w 2920620"/>
                <a:gd name="connsiteY4" fmla="*/ 219701 h 1461647"/>
                <a:gd name="connsiteX5" fmla="*/ 2238233 w 2920620"/>
                <a:gd name="connsiteY5" fmla="*/ 629133 h 1461647"/>
                <a:gd name="connsiteX6" fmla="*/ 2361063 w 2920620"/>
                <a:gd name="connsiteY6" fmla="*/ 1065861 h 1461647"/>
                <a:gd name="connsiteX7" fmla="*/ 2415654 w 2920620"/>
                <a:gd name="connsiteY7" fmla="*/ 1079509 h 1461647"/>
                <a:gd name="connsiteX8" fmla="*/ 2552131 w 2920620"/>
                <a:gd name="connsiteY8" fmla="*/ 1038566 h 1461647"/>
                <a:gd name="connsiteX9" fmla="*/ 2920620 w 2920620"/>
                <a:gd name="connsiteY9" fmla="*/ 1461647 h 1461647"/>
                <a:gd name="connsiteX0" fmla="*/ 0 w 2920620"/>
                <a:gd name="connsiteY0" fmla="*/ 1284226 h 1461647"/>
                <a:gd name="connsiteX1" fmla="*/ 791570 w 2920620"/>
                <a:gd name="connsiteY1" fmla="*/ 670077 h 1461647"/>
                <a:gd name="connsiteX2" fmla="*/ 1078173 w 2920620"/>
                <a:gd name="connsiteY2" fmla="*/ 315235 h 1461647"/>
                <a:gd name="connsiteX3" fmla="*/ 1514901 w 2920620"/>
                <a:gd name="connsiteY3" fmla="*/ 1336 h 1461647"/>
                <a:gd name="connsiteX4" fmla="*/ 2006222 w 2920620"/>
                <a:gd name="connsiteY4" fmla="*/ 219701 h 1461647"/>
                <a:gd name="connsiteX5" fmla="*/ 2238233 w 2920620"/>
                <a:gd name="connsiteY5" fmla="*/ 629133 h 1461647"/>
                <a:gd name="connsiteX6" fmla="*/ 2470245 w 2920620"/>
                <a:gd name="connsiteY6" fmla="*/ 902088 h 1461647"/>
                <a:gd name="connsiteX7" fmla="*/ 2415654 w 2920620"/>
                <a:gd name="connsiteY7" fmla="*/ 1079509 h 1461647"/>
                <a:gd name="connsiteX8" fmla="*/ 2552131 w 2920620"/>
                <a:gd name="connsiteY8" fmla="*/ 1038566 h 1461647"/>
                <a:gd name="connsiteX9" fmla="*/ 2920620 w 2920620"/>
                <a:gd name="connsiteY9" fmla="*/ 1461647 h 1461647"/>
                <a:gd name="connsiteX0" fmla="*/ 0 w 2920620"/>
                <a:gd name="connsiteY0" fmla="*/ 1284226 h 1461647"/>
                <a:gd name="connsiteX1" fmla="*/ 791570 w 2920620"/>
                <a:gd name="connsiteY1" fmla="*/ 670077 h 1461647"/>
                <a:gd name="connsiteX2" fmla="*/ 1078173 w 2920620"/>
                <a:gd name="connsiteY2" fmla="*/ 315235 h 1461647"/>
                <a:gd name="connsiteX3" fmla="*/ 1514901 w 2920620"/>
                <a:gd name="connsiteY3" fmla="*/ 1336 h 1461647"/>
                <a:gd name="connsiteX4" fmla="*/ 2006222 w 2920620"/>
                <a:gd name="connsiteY4" fmla="*/ 219701 h 1461647"/>
                <a:gd name="connsiteX5" fmla="*/ 2238233 w 2920620"/>
                <a:gd name="connsiteY5" fmla="*/ 629133 h 1461647"/>
                <a:gd name="connsiteX6" fmla="*/ 2470245 w 2920620"/>
                <a:gd name="connsiteY6" fmla="*/ 902088 h 1461647"/>
                <a:gd name="connsiteX7" fmla="*/ 2415654 w 2920620"/>
                <a:gd name="connsiteY7" fmla="*/ 1079509 h 1461647"/>
                <a:gd name="connsiteX8" fmla="*/ 2647665 w 2920620"/>
                <a:gd name="connsiteY8" fmla="*/ 1147749 h 1461647"/>
                <a:gd name="connsiteX9" fmla="*/ 2920620 w 2920620"/>
                <a:gd name="connsiteY9" fmla="*/ 1461647 h 1461647"/>
                <a:gd name="connsiteX0" fmla="*/ 0 w 2920620"/>
                <a:gd name="connsiteY0" fmla="*/ 1284226 h 1461647"/>
                <a:gd name="connsiteX1" fmla="*/ 791570 w 2920620"/>
                <a:gd name="connsiteY1" fmla="*/ 670077 h 1461647"/>
                <a:gd name="connsiteX2" fmla="*/ 1078173 w 2920620"/>
                <a:gd name="connsiteY2" fmla="*/ 315235 h 1461647"/>
                <a:gd name="connsiteX3" fmla="*/ 1514901 w 2920620"/>
                <a:gd name="connsiteY3" fmla="*/ 1336 h 1461647"/>
                <a:gd name="connsiteX4" fmla="*/ 2006222 w 2920620"/>
                <a:gd name="connsiteY4" fmla="*/ 219701 h 1461647"/>
                <a:gd name="connsiteX5" fmla="*/ 2238233 w 2920620"/>
                <a:gd name="connsiteY5" fmla="*/ 629133 h 1461647"/>
                <a:gd name="connsiteX6" fmla="*/ 2470245 w 2920620"/>
                <a:gd name="connsiteY6" fmla="*/ 902088 h 1461647"/>
                <a:gd name="connsiteX7" fmla="*/ 2702257 w 2920620"/>
                <a:gd name="connsiteY7" fmla="*/ 1052214 h 1461647"/>
                <a:gd name="connsiteX8" fmla="*/ 2647665 w 2920620"/>
                <a:gd name="connsiteY8" fmla="*/ 1147749 h 1461647"/>
                <a:gd name="connsiteX9" fmla="*/ 2920620 w 2920620"/>
                <a:gd name="connsiteY9" fmla="*/ 1461647 h 1461647"/>
                <a:gd name="connsiteX0" fmla="*/ 0 w 2920620"/>
                <a:gd name="connsiteY0" fmla="*/ 1284226 h 1461647"/>
                <a:gd name="connsiteX1" fmla="*/ 791570 w 2920620"/>
                <a:gd name="connsiteY1" fmla="*/ 670077 h 1461647"/>
                <a:gd name="connsiteX2" fmla="*/ 1078173 w 2920620"/>
                <a:gd name="connsiteY2" fmla="*/ 315235 h 1461647"/>
                <a:gd name="connsiteX3" fmla="*/ 1514901 w 2920620"/>
                <a:gd name="connsiteY3" fmla="*/ 1336 h 1461647"/>
                <a:gd name="connsiteX4" fmla="*/ 2006222 w 2920620"/>
                <a:gd name="connsiteY4" fmla="*/ 219701 h 1461647"/>
                <a:gd name="connsiteX5" fmla="*/ 2238233 w 2920620"/>
                <a:gd name="connsiteY5" fmla="*/ 629133 h 1461647"/>
                <a:gd name="connsiteX6" fmla="*/ 2470245 w 2920620"/>
                <a:gd name="connsiteY6" fmla="*/ 902088 h 1461647"/>
                <a:gd name="connsiteX7" fmla="*/ 2565779 w 2920620"/>
                <a:gd name="connsiteY7" fmla="*/ 1243283 h 1461647"/>
                <a:gd name="connsiteX8" fmla="*/ 2647665 w 2920620"/>
                <a:gd name="connsiteY8" fmla="*/ 1147749 h 1461647"/>
                <a:gd name="connsiteX9" fmla="*/ 2920620 w 2920620"/>
                <a:gd name="connsiteY9" fmla="*/ 1461647 h 1461647"/>
                <a:gd name="connsiteX0" fmla="*/ 0 w 2647665"/>
                <a:gd name="connsiteY0" fmla="*/ 1284226 h 1284226"/>
                <a:gd name="connsiteX1" fmla="*/ 791570 w 2647665"/>
                <a:gd name="connsiteY1" fmla="*/ 670077 h 1284226"/>
                <a:gd name="connsiteX2" fmla="*/ 1078173 w 2647665"/>
                <a:gd name="connsiteY2" fmla="*/ 315235 h 1284226"/>
                <a:gd name="connsiteX3" fmla="*/ 1514901 w 2647665"/>
                <a:gd name="connsiteY3" fmla="*/ 1336 h 1284226"/>
                <a:gd name="connsiteX4" fmla="*/ 2006222 w 2647665"/>
                <a:gd name="connsiteY4" fmla="*/ 219701 h 1284226"/>
                <a:gd name="connsiteX5" fmla="*/ 2238233 w 2647665"/>
                <a:gd name="connsiteY5" fmla="*/ 629133 h 1284226"/>
                <a:gd name="connsiteX6" fmla="*/ 2470245 w 2647665"/>
                <a:gd name="connsiteY6" fmla="*/ 902088 h 1284226"/>
                <a:gd name="connsiteX7" fmla="*/ 2565779 w 2647665"/>
                <a:gd name="connsiteY7" fmla="*/ 1243283 h 1284226"/>
                <a:gd name="connsiteX8" fmla="*/ 2647665 w 2647665"/>
                <a:gd name="connsiteY8" fmla="*/ 1147749 h 1284226"/>
                <a:gd name="connsiteX0" fmla="*/ 0 w 2756847"/>
                <a:gd name="connsiteY0" fmla="*/ 1284226 h 1516239"/>
                <a:gd name="connsiteX1" fmla="*/ 791570 w 2756847"/>
                <a:gd name="connsiteY1" fmla="*/ 670077 h 1516239"/>
                <a:gd name="connsiteX2" fmla="*/ 1078173 w 2756847"/>
                <a:gd name="connsiteY2" fmla="*/ 315235 h 1516239"/>
                <a:gd name="connsiteX3" fmla="*/ 1514901 w 2756847"/>
                <a:gd name="connsiteY3" fmla="*/ 1336 h 1516239"/>
                <a:gd name="connsiteX4" fmla="*/ 2006222 w 2756847"/>
                <a:gd name="connsiteY4" fmla="*/ 219701 h 1516239"/>
                <a:gd name="connsiteX5" fmla="*/ 2238233 w 2756847"/>
                <a:gd name="connsiteY5" fmla="*/ 629133 h 1516239"/>
                <a:gd name="connsiteX6" fmla="*/ 2470245 w 2756847"/>
                <a:gd name="connsiteY6" fmla="*/ 902088 h 1516239"/>
                <a:gd name="connsiteX7" fmla="*/ 2565779 w 2756847"/>
                <a:gd name="connsiteY7" fmla="*/ 1243283 h 1516239"/>
                <a:gd name="connsiteX8" fmla="*/ 2756847 w 2756847"/>
                <a:gd name="connsiteY8" fmla="*/ 1516239 h 1516239"/>
                <a:gd name="connsiteX0" fmla="*/ 0 w 2565779"/>
                <a:gd name="connsiteY0" fmla="*/ 1284226 h 1284226"/>
                <a:gd name="connsiteX1" fmla="*/ 791570 w 2565779"/>
                <a:gd name="connsiteY1" fmla="*/ 670077 h 1284226"/>
                <a:gd name="connsiteX2" fmla="*/ 1078173 w 2565779"/>
                <a:gd name="connsiteY2" fmla="*/ 315235 h 1284226"/>
                <a:gd name="connsiteX3" fmla="*/ 1514901 w 2565779"/>
                <a:gd name="connsiteY3" fmla="*/ 1336 h 1284226"/>
                <a:gd name="connsiteX4" fmla="*/ 2006222 w 2565779"/>
                <a:gd name="connsiteY4" fmla="*/ 219701 h 1284226"/>
                <a:gd name="connsiteX5" fmla="*/ 2238233 w 2565779"/>
                <a:gd name="connsiteY5" fmla="*/ 629133 h 1284226"/>
                <a:gd name="connsiteX6" fmla="*/ 2470245 w 2565779"/>
                <a:gd name="connsiteY6" fmla="*/ 902088 h 1284226"/>
                <a:gd name="connsiteX7" fmla="*/ 2565779 w 2565779"/>
                <a:gd name="connsiteY7" fmla="*/ 1243283 h 1284226"/>
                <a:gd name="connsiteX0" fmla="*/ 0 w 2565779"/>
                <a:gd name="connsiteY0" fmla="*/ 1284226 h 1284226"/>
                <a:gd name="connsiteX1" fmla="*/ 791570 w 2565779"/>
                <a:gd name="connsiteY1" fmla="*/ 670077 h 1284226"/>
                <a:gd name="connsiteX2" fmla="*/ 1078173 w 2565779"/>
                <a:gd name="connsiteY2" fmla="*/ 315235 h 1284226"/>
                <a:gd name="connsiteX3" fmla="*/ 1514901 w 2565779"/>
                <a:gd name="connsiteY3" fmla="*/ 1336 h 1284226"/>
                <a:gd name="connsiteX4" fmla="*/ 2006222 w 2565779"/>
                <a:gd name="connsiteY4" fmla="*/ 219701 h 1284226"/>
                <a:gd name="connsiteX5" fmla="*/ 2238233 w 2565779"/>
                <a:gd name="connsiteY5" fmla="*/ 629133 h 1284226"/>
                <a:gd name="connsiteX6" fmla="*/ 2347415 w 2565779"/>
                <a:gd name="connsiteY6" fmla="*/ 943031 h 1284226"/>
                <a:gd name="connsiteX7" fmla="*/ 2565779 w 2565779"/>
                <a:gd name="connsiteY7" fmla="*/ 1243283 h 1284226"/>
                <a:gd name="connsiteX0" fmla="*/ 0 w 2565779"/>
                <a:gd name="connsiteY0" fmla="*/ 1283863 h 1283863"/>
                <a:gd name="connsiteX1" fmla="*/ 791570 w 2565779"/>
                <a:gd name="connsiteY1" fmla="*/ 669714 h 1283863"/>
                <a:gd name="connsiteX2" fmla="*/ 1078173 w 2565779"/>
                <a:gd name="connsiteY2" fmla="*/ 314872 h 1283863"/>
                <a:gd name="connsiteX3" fmla="*/ 1514901 w 2565779"/>
                <a:gd name="connsiteY3" fmla="*/ 973 h 1283863"/>
                <a:gd name="connsiteX4" fmla="*/ 2006222 w 2565779"/>
                <a:gd name="connsiteY4" fmla="*/ 219338 h 1283863"/>
                <a:gd name="connsiteX5" fmla="*/ 2033517 w 2565779"/>
                <a:gd name="connsiteY5" fmla="*/ 301223 h 1283863"/>
                <a:gd name="connsiteX6" fmla="*/ 2238233 w 2565779"/>
                <a:gd name="connsiteY6" fmla="*/ 628770 h 1283863"/>
                <a:gd name="connsiteX7" fmla="*/ 2347415 w 2565779"/>
                <a:gd name="connsiteY7" fmla="*/ 942668 h 1283863"/>
                <a:gd name="connsiteX8" fmla="*/ 2565779 w 2565779"/>
                <a:gd name="connsiteY8" fmla="*/ 1242920 h 1283863"/>
                <a:gd name="connsiteX0" fmla="*/ 0 w 2565779"/>
                <a:gd name="connsiteY0" fmla="*/ 1283863 h 1283863"/>
                <a:gd name="connsiteX1" fmla="*/ 791570 w 2565779"/>
                <a:gd name="connsiteY1" fmla="*/ 669714 h 1283863"/>
                <a:gd name="connsiteX2" fmla="*/ 1078173 w 2565779"/>
                <a:gd name="connsiteY2" fmla="*/ 314872 h 1283863"/>
                <a:gd name="connsiteX3" fmla="*/ 1514901 w 2565779"/>
                <a:gd name="connsiteY3" fmla="*/ 973 h 1283863"/>
                <a:gd name="connsiteX4" fmla="*/ 2006222 w 2565779"/>
                <a:gd name="connsiteY4" fmla="*/ 219338 h 1283863"/>
                <a:gd name="connsiteX5" fmla="*/ 2033517 w 2565779"/>
                <a:gd name="connsiteY5" fmla="*/ 301223 h 1283863"/>
                <a:gd name="connsiteX6" fmla="*/ 2169994 w 2565779"/>
                <a:gd name="connsiteY6" fmla="*/ 697008 h 1283863"/>
                <a:gd name="connsiteX7" fmla="*/ 2347415 w 2565779"/>
                <a:gd name="connsiteY7" fmla="*/ 942668 h 1283863"/>
                <a:gd name="connsiteX8" fmla="*/ 2565779 w 2565779"/>
                <a:gd name="connsiteY8" fmla="*/ 1242920 h 1283863"/>
                <a:gd name="connsiteX0" fmla="*/ 0 w 2565779"/>
                <a:gd name="connsiteY0" fmla="*/ 1283863 h 1283863"/>
                <a:gd name="connsiteX1" fmla="*/ 791570 w 2565779"/>
                <a:gd name="connsiteY1" fmla="*/ 669714 h 1283863"/>
                <a:gd name="connsiteX2" fmla="*/ 1078173 w 2565779"/>
                <a:gd name="connsiteY2" fmla="*/ 314872 h 1283863"/>
                <a:gd name="connsiteX3" fmla="*/ 1514901 w 2565779"/>
                <a:gd name="connsiteY3" fmla="*/ 973 h 1283863"/>
                <a:gd name="connsiteX4" fmla="*/ 1856096 w 2565779"/>
                <a:gd name="connsiteY4" fmla="*/ 219338 h 1283863"/>
                <a:gd name="connsiteX5" fmla="*/ 2033517 w 2565779"/>
                <a:gd name="connsiteY5" fmla="*/ 301223 h 1283863"/>
                <a:gd name="connsiteX6" fmla="*/ 2169994 w 2565779"/>
                <a:gd name="connsiteY6" fmla="*/ 697008 h 1283863"/>
                <a:gd name="connsiteX7" fmla="*/ 2347415 w 2565779"/>
                <a:gd name="connsiteY7" fmla="*/ 942668 h 1283863"/>
                <a:gd name="connsiteX8" fmla="*/ 2565779 w 2565779"/>
                <a:gd name="connsiteY8" fmla="*/ 1242920 h 1283863"/>
                <a:gd name="connsiteX0" fmla="*/ 0 w 2565779"/>
                <a:gd name="connsiteY0" fmla="*/ 1283959 h 1283959"/>
                <a:gd name="connsiteX1" fmla="*/ 791570 w 2565779"/>
                <a:gd name="connsiteY1" fmla="*/ 669810 h 1283959"/>
                <a:gd name="connsiteX2" fmla="*/ 1078173 w 2565779"/>
                <a:gd name="connsiteY2" fmla="*/ 314968 h 1283959"/>
                <a:gd name="connsiteX3" fmla="*/ 1514901 w 2565779"/>
                <a:gd name="connsiteY3" fmla="*/ 1069 h 1283959"/>
                <a:gd name="connsiteX4" fmla="*/ 1856096 w 2565779"/>
                <a:gd name="connsiteY4" fmla="*/ 219434 h 1283959"/>
                <a:gd name="connsiteX5" fmla="*/ 1992573 w 2565779"/>
                <a:gd name="connsiteY5" fmla="*/ 410501 h 1283959"/>
                <a:gd name="connsiteX6" fmla="*/ 2169994 w 2565779"/>
                <a:gd name="connsiteY6" fmla="*/ 697104 h 1283959"/>
                <a:gd name="connsiteX7" fmla="*/ 2347415 w 2565779"/>
                <a:gd name="connsiteY7" fmla="*/ 942764 h 1283959"/>
                <a:gd name="connsiteX8" fmla="*/ 2565779 w 2565779"/>
                <a:gd name="connsiteY8" fmla="*/ 1243016 h 128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779" h="1283959">
                  <a:moveTo>
                    <a:pt x="0" y="1283959"/>
                  </a:moveTo>
                  <a:cubicBezTo>
                    <a:pt x="192206" y="1207759"/>
                    <a:pt x="611874" y="831309"/>
                    <a:pt x="791570" y="669810"/>
                  </a:cubicBezTo>
                  <a:cubicBezTo>
                    <a:pt x="971266" y="508311"/>
                    <a:pt x="957618" y="426425"/>
                    <a:pt x="1078173" y="314968"/>
                  </a:cubicBezTo>
                  <a:cubicBezTo>
                    <a:pt x="1198728" y="203511"/>
                    <a:pt x="1385247" y="16991"/>
                    <a:pt x="1514901" y="1069"/>
                  </a:cubicBezTo>
                  <a:cubicBezTo>
                    <a:pt x="1644555" y="-14853"/>
                    <a:pt x="1776484" y="151195"/>
                    <a:pt x="1856096" y="219434"/>
                  </a:cubicBezTo>
                  <a:cubicBezTo>
                    <a:pt x="1935708" y="287673"/>
                    <a:pt x="1953905" y="342262"/>
                    <a:pt x="1992573" y="410501"/>
                  </a:cubicBezTo>
                  <a:cubicBezTo>
                    <a:pt x="2031242" y="478740"/>
                    <a:pt x="2110854" y="608394"/>
                    <a:pt x="2169994" y="697104"/>
                  </a:cubicBezTo>
                  <a:cubicBezTo>
                    <a:pt x="2229134" y="785814"/>
                    <a:pt x="2281451" y="851779"/>
                    <a:pt x="2347415" y="942764"/>
                  </a:cubicBezTo>
                  <a:cubicBezTo>
                    <a:pt x="2413379" y="1033749"/>
                    <a:pt x="2518012" y="1140658"/>
                    <a:pt x="2565779" y="1243016"/>
                  </a:cubicBezTo>
                </a:path>
              </a:pathLst>
            </a:custGeom>
            <a:noFill/>
            <a:ln w="2857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accent6"/>
                </a:solidFill>
                <a:effectLst/>
                <a:latin typeface="Century Gothic"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b="1" dirty="0">
                <a:solidFill>
                  <a:schemeClr val="accent6"/>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accent6"/>
                </a:solidFill>
                <a:effectLst/>
                <a:latin typeface="Century Gothic"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b="1" dirty="0">
                  <a:solidFill>
                    <a:schemeClr val="accent6"/>
                  </a:solidFill>
                </a:rPr>
                <a:t>        </a:t>
              </a:r>
              <a:r>
                <a:rPr kumimoji="0" lang="en-US" sz="1800" b="1" i="0" u="none" strike="noStrike" cap="none" normalizeH="0" baseline="0" dirty="0">
                  <a:ln>
                    <a:noFill/>
                  </a:ln>
                  <a:solidFill>
                    <a:schemeClr val="accent6"/>
                  </a:solidFill>
                  <a:effectLst/>
                  <a:latin typeface="Century Gothic" pitchFamily="34" charset="0"/>
                </a:rPr>
                <a:t>Intrinsic</a:t>
              </a:r>
            </a:p>
          </p:txBody>
        </p:sp>
        <p:sp>
          <p:nvSpPr>
            <p:cNvPr id="17" name="Freeform 16"/>
            <p:cNvSpPr/>
            <p:nvPr/>
          </p:nvSpPr>
          <p:spPr bwMode="auto">
            <a:xfrm>
              <a:off x="6147053" y="3031491"/>
              <a:ext cx="2519952" cy="2115884"/>
            </a:xfrm>
            <a:custGeom>
              <a:avLst/>
              <a:gdLst>
                <a:gd name="connsiteX0" fmla="*/ 0 w 2600908"/>
                <a:gd name="connsiteY0" fmla="*/ 0 h 2061804"/>
                <a:gd name="connsiteX1" fmla="*/ 286603 w 2600908"/>
                <a:gd name="connsiteY1" fmla="*/ 423081 h 2061804"/>
                <a:gd name="connsiteX2" fmla="*/ 668741 w 2600908"/>
                <a:gd name="connsiteY2" fmla="*/ 1037230 h 2061804"/>
                <a:gd name="connsiteX3" fmla="*/ 1351129 w 2600908"/>
                <a:gd name="connsiteY3" fmla="*/ 1596788 h 2061804"/>
                <a:gd name="connsiteX4" fmla="*/ 1937982 w 2600908"/>
                <a:gd name="connsiteY4" fmla="*/ 1787857 h 2061804"/>
                <a:gd name="connsiteX5" fmla="*/ 2538484 w 2600908"/>
                <a:gd name="connsiteY5" fmla="*/ 2019869 h 2061804"/>
                <a:gd name="connsiteX6" fmla="*/ 2552132 w 2600908"/>
                <a:gd name="connsiteY6" fmla="*/ 2060812 h 2061804"/>
                <a:gd name="connsiteX0" fmla="*/ 0 w 2601838"/>
                <a:gd name="connsiteY0" fmla="*/ 0 h 2061293"/>
                <a:gd name="connsiteX1" fmla="*/ 286603 w 2601838"/>
                <a:gd name="connsiteY1" fmla="*/ 423081 h 2061293"/>
                <a:gd name="connsiteX2" fmla="*/ 668741 w 2601838"/>
                <a:gd name="connsiteY2" fmla="*/ 1037230 h 2061293"/>
                <a:gd name="connsiteX3" fmla="*/ 1351129 w 2601838"/>
                <a:gd name="connsiteY3" fmla="*/ 1596788 h 2061293"/>
                <a:gd name="connsiteX4" fmla="*/ 1924334 w 2601838"/>
                <a:gd name="connsiteY4" fmla="*/ 1828800 h 2061293"/>
                <a:gd name="connsiteX5" fmla="*/ 2538484 w 2601838"/>
                <a:gd name="connsiteY5" fmla="*/ 2019869 h 2061293"/>
                <a:gd name="connsiteX6" fmla="*/ 2552132 w 2601838"/>
                <a:gd name="connsiteY6" fmla="*/ 2060812 h 2061293"/>
                <a:gd name="connsiteX0" fmla="*/ 0 w 2547247"/>
                <a:gd name="connsiteY0" fmla="*/ 0 h 2115884"/>
                <a:gd name="connsiteX1" fmla="*/ 232012 w 2547247"/>
                <a:gd name="connsiteY1" fmla="*/ 477672 h 2115884"/>
                <a:gd name="connsiteX2" fmla="*/ 614150 w 2547247"/>
                <a:gd name="connsiteY2" fmla="*/ 1091821 h 2115884"/>
                <a:gd name="connsiteX3" fmla="*/ 1296538 w 2547247"/>
                <a:gd name="connsiteY3" fmla="*/ 1651379 h 2115884"/>
                <a:gd name="connsiteX4" fmla="*/ 1869743 w 2547247"/>
                <a:gd name="connsiteY4" fmla="*/ 1883391 h 2115884"/>
                <a:gd name="connsiteX5" fmla="*/ 2483893 w 2547247"/>
                <a:gd name="connsiteY5" fmla="*/ 2074460 h 2115884"/>
                <a:gd name="connsiteX6" fmla="*/ 2497541 w 2547247"/>
                <a:gd name="connsiteY6" fmla="*/ 2115403 h 2115884"/>
                <a:gd name="connsiteX0" fmla="*/ 0 w 2519952"/>
                <a:gd name="connsiteY0" fmla="*/ 0 h 2115884"/>
                <a:gd name="connsiteX1" fmla="*/ 204717 w 2519952"/>
                <a:gd name="connsiteY1" fmla="*/ 477672 h 2115884"/>
                <a:gd name="connsiteX2" fmla="*/ 586855 w 2519952"/>
                <a:gd name="connsiteY2" fmla="*/ 1091821 h 2115884"/>
                <a:gd name="connsiteX3" fmla="*/ 1269243 w 2519952"/>
                <a:gd name="connsiteY3" fmla="*/ 1651379 h 2115884"/>
                <a:gd name="connsiteX4" fmla="*/ 1842448 w 2519952"/>
                <a:gd name="connsiteY4" fmla="*/ 1883391 h 2115884"/>
                <a:gd name="connsiteX5" fmla="*/ 2456598 w 2519952"/>
                <a:gd name="connsiteY5" fmla="*/ 2074460 h 2115884"/>
                <a:gd name="connsiteX6" fmla="*/ 2470246 w 2519952"/>
                <a:gd name="connsiteY6" fmla="*/ 2115403 h 21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952" h="2115884">
                  <a:moveTo>
                    <a:pt x="0" y="0"/>
                  </a:moveTo>
                  <a:cubicBezTo>
                    <a:pt x="87573" y="125104"/>
                    <a:pt x="106908" y="295702"/>
                    <a:pt x="204717" y="477672"/>
                  </a:cubicBezTo>
                  <a:cubicBezTo>
                    <a:pt x="302526" y="659642"/>
                    <a:pt x="409434" y="896203"/>
                    <a:pt x="586855" y="1091821"/>
                  </a:cubicBezTo>
                  <a:cubicBezTo>
                    <a:pt x="764276" y="1287439"/>
                    <a:pt x="1059978" y="1519451"/>
                    <a:pt x="1269243" y="1651379"/>
                  </a:cubicBezTo>
                  <a:cubicBezTo>
                    <a:pt x="1478509" y="1783307"/>
                    <a:pt x="1644556" y="1812878"/>
                    <a:pt x="1842448" y="1883391"/>
                  </a:cubicBezTo>
                  <a:cubicBezTo>
                    <a:pt x="2040340" y="1953904"/>
                    <a:pt x="2351965" y="2035791"/>
                    <a:pt x="2456598" y="2074460"/>
                  </a:cubicBezTo>
                  <a:cubicBezTo>
                    <a:pt x="2561231" y="2113129"/>
                    <a:pt x="2514601" y="2117678"/>
                    <a:pt x="2470246" y="2115403"/>
                  </a:cubicBezTo>
                </a:path>
              </a:pathLst>
            </a:custGeom>
            <a:noFill/>
            <a:ln w="28575" cap="flat" cmpd="sng" algn="ctr">
              <a:solidFill>
                <a:srgbClr val="FF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entury Gothic" pitchFamily="34" charset="0"/>
                </a:rPr>
                <a:t>   </a:t>
              </a:r>
              <a:r>
                <a:rPr kumimoji="0" lang="en-US" sz="1800" b="0" i="0" u="none" strike="noStrike" cap="none" normalizeH="0" baseline="0" dirty="0">
                  <a:ln>
                    <a:noFill/>
                  </a:ln>
                  <a:solidFill>
                    <a:srgbClr val="FF3399"/>
                  </a:solidFill>
                  <a:effectLst/>
                  <a:latin typeface="Century Gothic" pitchFamily="34" charset="0"/>
                </a:rPr>
                <a:t>Extrinsic</a:t>
              </a:r>
            </a:p>
          </p:txBody>
        </p:sp>
        <p:sp>
          <p:nvSpPr>
            <p:cNvPr id="13" name="Freeform 12"/>
            <p:cNvSpPr/>
            <p:nvPr/>
          </p:nvSpPr>
          <p:spPr bwMode="auto">
            <a:xfrm>
              <a:off x="6175717" y="3024554"/>
              <a:ext cx="2433711" cy="1997612"/>
            </a:xfrm>
            <a:custGeom>
              <a:avLst/>
              <a:gdLst>
                <a:gd name="connsiteX0" fmla="*/ 0 w 2433711"/>
                <a:gd name="connsiteY0" fmla="*/ 0 h 1997612"/>
                <a:gd name="connsiteX1" fmla="*/ 182880 w 2433711"/>
                <a:gd name="connsiteY1" fmla="*/ 422031 h 1997612"/>
                <a:gd name="connsiteX2" fmla="*/ 182880 w 2433711"/>
                <a:gd name="connsiteY2" fmla="*/ 422031 h 1997612"/>
                <a:gd name="connsiteX3" fmla="*/ 379828 w 2433711"/>
                <a:gd name="connsiteY3" fmla="*/ 717452 h 1997612"/>
                <a:gd name="connsiteX4" fmla="*/ 661181 w 2433711"/>
                <a:gd name="connsiteY4" fmla="*/ 970671 h 1997612"/>
                <a:gd name="connsiteX5" fmla="*/ 970671 w 2433711"/>
                <a:gd name="connsiteY5" fmla="*/ 858129 h 1997612"/>
                <a:gd name="connsiteX6" fmla="*/ 1294228 w 2433711"/>
                <a:gd name="connsiteY6" fmla="*/ 604911 h 1997612"/>
                <a:gd name="connsiteX7" fmla="*/ 1603717 w 2433711"/>
                <a:gd name="connsiteY7" fmla="*/ 534572 h 1997612"/>
                <a:gd name="connsiteX8" fmla="*/ 1927274 w 2433711"/>
                <a:gd name="connsiteY8" fmla="*/ 858129 h 1997612"/>
                <a:gd name="connsiteX9" fmla="*/ 2053883 w 2433711"/>
                <a:gd name="connsiteY9" fmla="*/ 1266092 h 1997612"/>
                <a:gd name="connsiteX10" fmla="*/ 2250831 w 2433711"/>
                <a:gd name="connsiteY10" fmla="*/ 1744394 h 1997612"/>
                <a:gd name="connsiteX11" fmla="*/ 2433711 w 2433711"/>
                <a:gd name="connsiteY11" fmla="*/ 1997612 h 1997612"/>
                <a:gd name="connsiteX0" fmla="*/ 0 w 2433711"/>
                <a:gd name="connsiteY0" fmla="*/ 0 h 1997612"/>
                <a:gd name="connsiteX1" fmla="*/ 182880 w 2433711"/>
                <a:gd name="connsiteY1" fmla="*/ 422031 h 1997612"/>
                <a:gd name="connsiteX2" fmla="*/ 182880 w 2433711"/>
                <a:gd name="connsiteY2" fmla="*/ 422031 h 1997612"/>
                <a:gd name="connsiteX3" fmla="*/ 379828 w 2433711"/>
                <a:gd name="connsiteY3" fmla="*/ 717452 h 1997612"/>
                <a:gd name="connsiteX4" fmla="*/ 661181 w 2433711"/>
                <a:gd name="connsiteY4" fmla="*/ 970671 h 1997612"/>
                <a:gd name="connsiteX5" fmla="*/ 970671 w 2433711"/>
                <a:gd name="connsiteY5" fmla="*/ 858129 h 1997612"/>
                <a:gd name="connsiteX6" fmla="*/ 1294228 w 2433711"/>
                <a:gd name="connsiteY6" fmla="*/ 604911 h 1997612"/>
                <a:gd name="connsiteX7" fmla="*/ 1603717 w 2433711"/>
                <a:gd name="connsiteY7" fmla="*/ 534572 h 1997612"/>
                <a:gd name="connsiteX8" fmla="*/ 1814733 w 2433711"/>
                <a:gd name="connsiteY8" fmla="*/ 829994 h 1997612"/>
                <a:gd name="connsiteX9" fmla="*/ 2053883 w 2433711"/>
                <a:gd name="connsiteY9" fmla="*/ 1266092 h 1997612"/>
                <a:gd name="connsiteX10" fmla="*/ 2250831 w 2433711"/>
                <a:gd name="connsiteY10" fmla="*/ 1744394 h 1997612"/>
                <a:gd name="connsiteX11" fmla="*/ 2433711 w 2433711"/>
                <a:gd name="connsiteY11" fmla="*/ 1997612 h 1997612"/>
                <a:gd name="connsiteX0" fmla="*/ 0 w 2433711"/>
                <a:gd name="connsiteY0" fmla="*/ 0 h 1997612"/>
                <a:gd name="connsiteX1" fmla="*/ 182880 w 2433711"/>
                <a:gd name="connsiteY1" fmla="*/ 422031 h 1997612"/>
                <a:gd name="connsiteX2" fmla="*/ 182880 w 2433711"/>
                <a:gd name="connsiteY2" fmla="*/ 422031 h 1997612"/>
                <a:gd name="connsiteX3" fmla="*/ 379828 w 2433711"/>
                <a:gd name="connsiteY3" fmla="*/ 717452 h 1997612"/>
                <a:gd name="connsiteX4" fmla="*/ 661181 w 2433711"/>
                <a:gd name="connsiteY4" fmla="*/ 970671 h 1997612"/>
                <a:gd name="connsiteX5" fmla="*/ 970671 w 2433711"/>
                <a:gd name="connsiteY5" fmla="*/ 858129 h 1997612"/>
                <a:gd name="connsiteX6" fmla="*/ 1294228 w 2433711"/>
                <a:gd name="connsiteY6" fmla="*/ 604911 h 1997612"/>
                <a:gd name="connsiteX7" fmla="*/ 1547446 w 2433711"/>
                <a:gd name="connsiteY7" fmla="*/ 422030 h 1997612"/>
                <a:gd name="connsiteX8" fmla="*/ 1814733 w 2433711"/>
                <a:gd name="connsiteY8" fmla="*/ 829994 h 1997612"/>
                <a:gd name="connsiteX9" fmla="*/ 2053883 w 2433711"/>
                <a:gd name="connsiteY9" fmla="*/ 1266092 h 1997612"/>
                <a:gd name="connsiteX10" fmla="*/ 2250831 w 2433711"/>
                <a:gd name="connsiteY10" fmla="*/ 1744394 h 1997612"/>
                <a:gd name="connsiteX11" fmla="*/ 2433711 w 2433711"/>
                <a:gd name="connsiteY11" fmla="*/ 1997612 h 1997612"/>
                <a:gd name="connsiteX0" fmla="*/ 0 w 2433711"/>
                <a:gd name="connsiteY0" fmla="*/ 0 h 1997612"/>
                <a:gd name="connsiteX1" fmla="*/ 182880 w 2433711"/>
                <a:gd name="connsiteY1" fmla="*/ 422031 h 1997612"/>
                <a:gd name="connsiteX2" fmla="*/ 182880 w 2433711"/>
                <a:gd name="connsiteY2" fmla="*/ 422031 h 1997612"/>
                <a:gd name="connsiteX3" fmla="*/ 379828 w 2433711"/>
                <a:gd name="connsiteY3" fmla="*/ 717452 h 1997612"/>
                <a:gd name="connsiteX4" fmla="*/ 661181 w 2433711"/>
                <a:gd name="connsiteY4" fmla="*/ 970671 h 1997612"/>
                <a:gd name="connsiteX5" fmla="*/ 970671 w 2433711"/>
                <a:gd name="connsiteY5" fmla="*/ 858129 h 1997612"/>
                <a:gd name="connsiteX6" fmla="*/ 1223889 w 2433711"/>
                <a:gd name="connsiteY6" fmla="*/ 520504 h 1997612"/>
                <a:gd name="connsiteX7" fmla="*/ 1547446 w 2433711"/>
                <a:gd name="connsiteY7" fmla="*/ 422030 h 1997612"/>
                <a:gd name="connsiteX8" fmla="*/ 1814733 w 2433711"/>
                <a:gd name="connsiteY8" fmla="*/ 829994 h 1997612"/>
                <a:gd name="connsiteX9" fmla="*/ 2053883 w 2433711"/>
                <a:gd name="connsiteY9" fmla="*/ 1266092 h 1997612"/>
                <a:gd name="connsiteX10" fmla="*/ 2250831 w 2433711"/>
                <a:gd name="connsiteY10" fmla="*/ 1744394 h 1997612"/>
                <a:gd name="connsiteX11" fmla="*/ 2433711 w 2433711"/>
                <a:gd name="connsiteY11" fmla="*/ 1997612 h 1997612"/>
                <a:gd name="connsiteX0" fmla="*/ 0 w 2433711"/>
                <a:gd name="connsiteY0" fmla="*/ 0 h 1997612"/>
                <a:gd name="connsiteX1" fmla="*/ 182880 w 2433711"/>
                <a:gd name="connsiteY1" fmla="*/ 422031 h 1997612"/>
                <a:gd name="connsiteX2" fmla="*/ 182880 w 2433711"/>
                <a:gd name="connsiteY2" fmla="*/ 422031 h 1997612"/>
                <a:gd name="connsiteX3" fmla="*/ 379828 w 2433711"/>
                <a:gd name="connsiteY3" fmla="*/ 717452 h 1997612"/>
                <a:gd name="connsiteX4" fmla="*/ 661181 w 2433711"/>
                <a:gd name="connsiteY4" fmla="*/ 970671 h 1997612"/>
                <a:gd name="connsiteX5" fmla="*/ 970671 w 2433711"/>
                <a:gd name="connsiteY5" fmla="*/ 858129 h 1997612"/>
                <a:gd name="connsiteX6" fmla="*/ 1237957 w 2433711"/>
                <a:gd name="connsiteY6" fmla="*/ 576775 h 1997612"/>
                <a:gd name="connsiteX7" fmla="*/ 1547446 w 2433711"/>
                <a:gd name="connsiteY7" fmla="*/ 422030 h 1997612"/>
                <a:gd name="connsiteX8" fmla="*/ 1814733 w 2433711"/>
                <a:gd name="connsiteY8" fmla="*/ 829994 h 1997612"/>
                <a:gd name="connsiteX9" fmla="*/ 2053883 w 2433711"/>
                <a:gd name="connsiteY9" fmla="*/ 1266092 h 1997612"/>
                <a:gd name="connsiteX10" fmla="*/ 2250831 w 2433711"/>
                <a:gd name="connsiteY10" fmla="*/ 1744394 h 1997612"/>
                <a:gd name="connsiteX11" fmla="*/ 2433711 w 2433711"/>
                <a:gd name="connsiteY11" fmla="*/ 1997612 h 1997612"/>
                <a:gd name="connsiteX0" fmla="*/ 0 w 2433711"/>
                <a:gd name="connsiteY0" fmla="*/ 0 h 1997612"/>
                <a:gd name="connsiteX1" fmla="*/ 182880 w 2433711"/>
                <a:gd name="connsiteY1" fmla="*/ 422031 h 1997612"/>
                <a:gd name="connsiteX2" fmla="*/ 182880 w 2433711"/>
                <a:gd name="connsiteY2" fmla="*/ 422031 h 1997612"/>
                <a:gd name="connsiteX3" fmla="*/ 379828 w 2433711"/>
                <a:gd name="connsiteY3" fmla="*/ 717452 h 1997612"/>
                <a:gd name="connsiteX4" fmla="*/ 661181 w 2433711"/>
                <a:gd name="connsiteY4" fmla="*/ 970671 h 1997612"/>
                <a:gd name="connsiteX5" fmla="*/ 970671 w 2433711"/>
                <a:gd name="connsiteY5" fmla="*/ 858129 h 1997612"/>
                <a:gd name="connsiteX6" fmla="*/ 1237957 w 2433711"/>
                <a:gd name="connsiteY6" fmla="*/ 576775 h 1997612"/>
                <a:gd name="connsiteX7" fmla="*/ 1547446 w 2433711"/>
                <a:gd name="connsiteY7" fmla="*/ 422030 h 1997612"/>
                <a:gd name="connsiteX8" fmla="*/ 1814733 w 2433711"/>
                <a:gd name="connsiteY8" fmla="*/ 829994 h 1997612"/>
                <a:gd name="connsiteX9" fmla="*/ 2053883 w 2433711"/>
                <a:gd name="connsiteY9" fmla="*/ 1266092 h 1997612"/>
                <a:gd name="connsiteX10" fmla="*/ 2264899 w 2433711"/>
                <a:gd name="connsiteY10" fmla="*/ 1659988 h 1997612"/>
                <a:gd name="connsiteX11" fmla="*/ 2433711 w 2433711"/>
                <a:gd name="connsiteY11" fmla="*/ 1997612 h 1997612"/>
                <a:gd name="connsiteX0" fmla="*/ 0 w 2433711"/>
                <a:gd name="connsiteY0" fmla="*/ 0 h 1997612"/>
                <a:gd name="connsiteX1" fmla="*/ 182880 w 2433711"/>
                <a:gd name="connsiteY1" fmla="*/ 422031 h 1997612"/>
                <a:gd name="connsiteX2" fmla="*/ 182880 w 2433711"/>
                <a:gd name="connsiteY2" fmla="*/ 422031 h 1997612"/>
                <a:gd name="connsiteX3" fmla="*/ 379828 w 2433711"/>
                <a:gd name="connsiteY3" fmla="*/ 717452 h 1997612"/>
                <a:gd name="connsiteX4" fmla="*/ 661181 w 2433711"/>
                <a:gd name="connsiteY4" fmla="*/ 970671 h 1997612"/>
                <a:gd name="connsiteX5" fmla="*/ 970671 w 2433711"/>
                <a:gd name="connsiteY5" fmla="*/ 858129 h 1997612"/>
                <a:gd name="connsiteX6" fmla="*/ 1237957 w 2433711"/>
                <a:gd name="connsiteY6" fmla="*/ 576775 h 1997612"/>
                <a:gd name="connsiteX7" fmla="*/ 1547446 w 2433711"/>
                <a:gd name="connsiteY7" fmla="*/ 422030 h 1997612"/>
                <a:gd name="connsiteX8" fmla="*/ 1871004 w 2433711"/>
                <a:gd name="connsiteY8" fmla="*/ 787791 h 1997612"/>
                <a:gd name="connsiteX9" fmla="*/ 2053883 w 2433711"/>
                <a:gd name="connsiteY9" fmla="*/ 1266092 h 1997612"/>
                <a:gd name="connsiteX10" fmla="*/ 2264899 w 2433711"/>
                <a:gd name="connsiteY10" fmla="*/ 1659988 h 1997612"/>
                <a:gd name="connsiteX11" fmla="*/ 2433711 w 2433711"/>
                <a:gd name="connsiteY11" fmla="*/ 1997612 h 19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711" h="1997612">
                  <a:moveTo>
                    <a:pt x="0" y="0"/>
                  </a:moveTo>
                  <a:lnTo>
                    <a:pt x="182880" y="422031"/>
                  </a:lnTo>
                  <a:lnTo>
                    <a:pt x="182880" y="422031"/>
                  </a:lnTo>
                  <a:cubicBezTo>
                    <a:pt x="215705" y="471268"/>
                    <a:pt x="300111" y="626012"/>
                    <a:pt x="379828" y="717452"/>
                  </a:cubicBezTo>
                  <a:cubicBezTo>
                    <a:pt x="459545" y="808892"/>
                    <a:pt x="562707" y="947225"/>
                    <a:pt x="661181" y="970671"/>
                  </a:cubicBezTo>
                  <a:cubicBezTo>
                    <a:pt x="759655" y="994117"/>
                    <a:pt x="874542" y="923778"/>
                    <a:pt x="970671" y="858129"/>
                  </a:cubicBezTo>
                  <a:cubicBezTo>
                    <a:pt x="1066800" y="792480"/>
                    <a:pt x="1141828" y="649458"/>
                    <a:pt x="1237957" y="576775"/>
                  </a:cubicBezTo>
                  <a:cubicBezTo>
                    <a:pt x="1334086" y="504092"/>
                    <a:pt x="1441938" y="386861"/>
                    <a:pt x="1547446" y="422030"/>
                  </a:cubicBezTo>
                  <a:cubicBezTo>
                    <a:pt x="1652954" y="457199"/>
                    <a:pt x="1786598" y="647114"/>
                    <a:pt x="1871004" y="787791"/>
                  </a:cubicBezTo>
                  <a:cubicBezTo>
                    <a:pt x="1955410" y="928468"/>
                    <a:pt x="1988234" y="1120726"/>
                    <a:pt x="2053883" y="1266092"/>
                  </a:cubicBezTo>
                  <a:cubicBezTo>
                    <a:pt x="2119532" y="1411458"/>
                    <a:pt x="2201594" y="1538068"/>
                    <a:pt x="2264899" y="1659988"/>
                  </a:cubicBezTo>
                  <a:cubicBezTo>
                    <a:pt x="2328204" y="1781908"/>
                    <a:pt x="2373923" y="1931963"/>
                    <a:pt x="2433711" y="1997612"/>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TextBox 17"/>
            <p:cNvSpPr txBox="1"/>
            <p:nvPr/>
          </p:nvSpPr>
          <p:spPr>
            <a:xfrm>
              <a:off x="7999163" y="3367273"/>
              <a:ext cx="755124" cy="369332"/>
            </a:xfrm>
            <a:prstGeom prst="rect">
              <a:avLst/>
            </a:prstGeom>
            <a:noFill/>
          </p:spPr>
          <p:txBody>
            <a:bodyPr wrap="square" rtlCol="0">
              <a:spAutoFit/>
            </a:bodyPr>
            <a:lstStyle/>
            <a:p>
              <a:r>
                <a:rPr lang="en-US" dirty="0"/>
                <a:t>Total</a:t>
              </a:r>
            </a:p>
          </p:txBody>
        </p:sp>
      </p:grpSp>
      <p:sp>
        <p:nvSpPr>
          <p:cNvPr id="21" name="Date Placeholder 20"/>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23" name="Footer Placeholder 2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24" name="Slide Number Placeholder 23"/>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26</a:t>
            </a:fld>
            <a:endParaRPr lang="en-GB" dirty="0"/>
          </a:p>
        </p:txBody>
      </p:sp>
    </p:spTree>
    <p:extLst>
      <p:ext uri="{BB962C8B-B14F-4D97-AF65-F5344CB8AC3E}">
        <p14:creationId xmlns:p14="http://schemas.microsoft.com/office/powerpoint/2010/main" val="704117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66" y="152400"/>
            <a:ext cx="8458200" cy="1143000"/>
          </a:xfrm>
        </p:spPr>
        <p:txBody>
          <a:bodyPr/>
          <a:lstStyle/>
          <a:p>
            <a:r>
              <a:rPr lang="en-US" dirty="0"/>
              <a:t>Extrinsic and intrinsic sea PDFs</a:t>
            </a:r>
          </a:p>
        </p:txBody>
      </p:sp>
      <p:sp>
        <p:nvSpPr>
          <p:cNvPr id="41" name="TextBox 40"/>
          <p:cNvSpPr txBox="1"/>
          <p:nvPr/>
        </p:nvSpPr>
        <p:spPr>
          <a:xfrm>
            <a:off x="5200334" y="5810858"/>
            <a:ext cx="3315331" cy="307777"/>
          </a:xfrm>
          <a:prstGeom prst="rect">
            <a:avLst/>
          </a:prstGeom>
          <a:noFill/>
        </p:spPr>
        <p:txBody>
          <a:bodyPr wrap="none" rtlCol="0">
            <a:spAutoFit/>
          </a:bodyPr>
          <a:lstStyle/>
          <a:p>
            <a:r>
              <a:rPr lang="en-US" sz="1400" dirty="0"/>
              <a:t>Liu, Chang, Cheng, </a:t>
            </a:r>
            <a:r>
              <a:rPr lang="en-US" sz="1400" dirty="0" err="1"/>
              <a:t>Peng</a:t>
            </a:r>
            <a:r>
              <a:rPr lang="en-US" sz="1400" dirty="0"/>
              <a:t>, 1206.4339</a:t>
            </a:r>
          </a:p>
        </p:txBody>
      </p:sp>
      <mc:AlternateContent xmlns:mc="http://schemas.openxmlformats.org/markup-compatibility/2006" xmlns:a14="http://schemas.microsoft.com/office/drawing/2010/main">
        <mc:Choice Requires="a14">
          <p:sp>
            <p:nvSpPr>
              <p:cNvPr id="7" name="TextBox 6"/>
              <p:cNvSpPr txBox="1"/>
              <p:nvPr/>
            </p:nvSpPr>
            <p:spPr>
              <a:xfrm>
                <a:off x="674713" y="2565399"/>
                <a:ext cx="2962873" cy="1577804"/>
              </a:xfrm>
              <a:prstGeom prst="rect">
                <a:avLst/>
              </a:prstGeom>
              <a:noFill/>
            </p:spPr>
            <p:txBody>
              <a:bodyPr wrap="square" rtlCol="0">
                <a:spAutoFit/>
              </a:bodyPr>
              <a:lstStyle/>
              <a:p>
                <a:r>
                  <a:rPr lang="en-US" sz="2400" dirty="0"/>
                  <a:t>Smooth </a:t>
                </a:r>
                <a14:m>
                  <m:oMath xmlns:m="http://schemas.openxmlformats.org/officeDocument/2006/math">
                    <m:acc>
                      <m:accPr>
                        <m:chr m:val="̅"/>
                        <m:ctrlPr>
                          <a:rPr lang="en-US" sz="2400" b="0" i="1" smtClean="0">
                            <a:latin typeface="Cambria Math"/>
                          </a:rPr>
                        </m:ctrlPr>
                      </m:accPr>
                      <m:e>
                        <m:r>
                          <a:rPr lang="en-US" sz="2400" b="0" i="1" smtClean="0">
                            <a:latin typeface="Cambria Math"/>
                          </a:rPr>
                          <m:t>𝑢</m:t>
                        </m:r>
                      </m:e>
                    </m:acc>
                    <m:r>
                      <a:rPr lang="en-US" sz="2400" b="0" i="1" dirty="0" smtClean="0">
                        <a:latin typeface="Cambria Math"/>
                      </a:rPr>
                      <m:t>+</m:t>
                    </m:r>
                    <m:acc>
                      <m:accPr>
                        <m:chr m:val="̅"/>
                        <m:ctrlPr>
                          <a:rPr lang="en-US" sz="2400" b="0" i="1" smtClean="0">
                            <a:latin typeface="Cambria Math"/>
                          </a:rPr>
                        </m:ctrlPr>
                      </m:accPr>
                      <m:e>
                        <m:r>
                          <a:rPr lang="en-US" sz="2400" b="0" i="1" smtClean="0">
                            <a:latin typeface="Cambria Math"/>
                          </a:rPr>
                          <m:t> </m:t>
                        </m:r>
                        <m:r>
                          <a:rPr lang="en-US" sz="2400" b="0" i="1" smtClean="0">
                            <a:latin typeface="Cambria Math"/>
                          </a:rPr>
                          <m:t>𝑑</m:t>
                        </m:r>
                      </m:e>
                    </m:acc>
                  </m:oMath>
                </a14:m>
                <a:r>
                  <a:rPr lang="en-US" sz="2400" dirty="0"/>
                  <a:t> </a:t>
                </a:r>
                <a:r>
                  <a:rPr lang="en-US" sz="2400" dirty="0" err="1"/>
                  <a:t>parametrizations</a:t>
                </a:r>
                <a:r>
                  <a:rPr lang="en-US" sz="2400" dirty="0"/>
                  <a:t> can hide existence of two components</a:t>
                </a:r>
              </a:p>
            </p:txBody>
          </p:sp>
        </mc:Choice>
        <mc:Fallback xmlns="">
          <p:sp>
            <p:nvSpPr>
              <p:cNvPr id="7" name="TextBox 6"/>
              <p:cNvSpPr txBox="1">
                <a:spLocks noRot="1" noChangeAspect="1" noMove="1" noResize="1" noEditPoints="1" noAdjustHandles="1" noChangeArrowheads="1" noChangeShapeType="1" noTextEdit="1"/>
              </p:cNvSpPr>
              <p:nvPr/>
            </p:nvSpPr>
            <p:spPr>
              <a:xfrm>
                <a:off x="674713" y="2565399"/>
                <a:ext cx="2962873" cy="1577804"/>
              </a:xfrm>
              <a:prstGeom prst="rect">
                <a:avLst/>
              </a:prstGeom>
              <a:blipFill>
                <a:blip r:embed="rId2"/>
                <a:stretch>
                  <a:fillRect l="-3292" t="-2317" b="-8108"/>
                </a:stretch>
              </a:blipFill>
            </p:spPr>
            <p:txBody>
              <a:bodyPr/>
              <a:lstStyle/>
              <a:p>
                <a:r>
                  <a:rPr lang="en-US">
                    <a:noFill/>
                  </a:rPr>
                  <a:t> </a:t>
                </a:r>
              </a:p>
            </p:txBody>
          </p:sp>
        </mc:Fallback>
      </mc:AlternateContent>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586" y="955098"/>
            <a:ext cx="5277814" cy="407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27</a:t>
            </a:fld>
            <a:endParaRPr lang="en-GB" dirty="0"/>
          </a:p>
        </p:txBody>
      </p:sp>
    </p:spTree>
    <p:extLst>
      <p:ext uri="{BB962C8B-B14F-4D97-AF65-F5344CB8AC3E}">
        <p14:creationId xmlns:p14="http://schemas.microsoft.com/office/powerpoint/2010/main" val="2954777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990600"/>
          </a:xfrm>
        </p:spPr>
        <p:txBody>
          <a:bodyPr/>
          <a:lstStyle/>
          <a:p>
            <a:r>
              <a:rPr lang="en-US" sz="3200" dirty="0"/>
              <a:t>(Dis)connected topologies in lattice QCD</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781799" cy="449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49358" y="5943600"/>
            <a:ext cx="3315331" cy="307777"/>
          </a:xfrm>
          <a:prstGeom prst="rect">
            <a:avLst/>
          </a:prstGeom>
          <a:noFill/>
        </p:spPr>
        <p:txBody>
          <a:bodyPr wrap="none" rtlCol="0">
            <a:spAutoFit/>
          </a:bodyPr>
          <a:lstStyle/>
          <a:p>
            <a:r>
              <a:rPr lang="en-US" sz="1400" dirty="0"/>
              <a:t>Liu, Chang, Cheng, </a:t>
            </a:r>
            <a:r>
              <a:rPr lang="en-US" sz="1400" dirty="0" err="1"/>
              <a:t>Peng</a:t>
            </a:r>
            <a:r>
              <a:rPr lang="en-US" sz="1400" dirty="0"/>
              <a:t>, 1206.4339</a:t>
            </a:r>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28</a:t>
            </a:fld>
            <a:endParaRPr lang="en-GB" dirty="0"/>
          </a:p>
        </p:txBody>
      </p:sp>
    </p:spTree>
    <p:extLst>
      <p:ext uri="{BB962C8B-B14F-4D97-AF65-F5344CB8AC3E}">
        <p14:creationId xmlns:p14="http://schemas.microsoft.com/office/powerpoint/2010/main" val="2524549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9919" y="173038"/>
            <a:ext cx="8669437" cy="799419"/>
          </a:xfrm>
        </p:spPr>
        <p:txBody>
          <a:bodyPr/>
          <a:lstStyle/>
          <a:p>
            <a:r>
              <a:rPr lang="en-US" dirty="0"/>
              <a:t>PDFs with fitted charm or intrinsic charm (IC)</a:t>
            </a:r>
          </a:p>
        </p:txBody>
      </p:sp>
      <p:sp>
        <p:nvSpPr>
          <p:cNvPr id="2" name="Date Placeholder 1"/>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FE0F3EA-F3E4-450E-8EF1-55128E22BD4D}" type="slidenum">
              <a:rPr lang="en-GB" smtClean="0"/>
              <a:pPr fontAlgn="base">
                <a:spcBef>
                  <a:spcPct val="0"/>
                </a:spcBef>
                <a:spcAft>
                  <a:spcPct val="0"/>
                </a:spcAft>
                <a:defRPr/>
              </a:pPr>
              <a:t>29</a:t>
            </a:fld>
            <a:endParaRPr lang="en-GB"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6000"/>
                    </a14:imgEffect>
                  </a14:imgLayer>
                </a14:imgProps>
              </a:ext>
              <a:ext uri="{28A0092B-C50C-407E-A947-70E740481C1C}">
                <a14:useLocalDpi xmlns:a14="http://schemas.microsoft.com/office/drawing/2010/main" val="0"/>
              </a:ext>
            </a:extLst>
          </a:blip>
          <a:srcRect/>
          <a:stretch>
            <a:fillRect/>
          </a:stretch>
        </p:blipFill>
        <p:spPr bwMode="auto">
          <a:xfrm>
            <a:off x="4644798" y="3192171"/>
            <a:ext cx="4329566" cy="325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396989" y="928915"/>
                <a:ext cx="3846285" cy="2308324"/>
              </a:xfrm>
              <a:prstGeom prst="rect">
                <a:avLst/>
              </a:prstGeom>
              <a:noFill/>
            </p:spPr>
            <p:txBody>
              <a:bodyPr wrap="square" rtlCol="0">
                <a:spAutoFit/>
              </a:bodyPr>
              <a:lstStyle/>
              <a:p>
                <a:r>
                  <a:rPr lang="en-US" dirty="0"/>
                  <a:t>Several studies conclude that IC may carry no more than 1% of the proton’s momentum</a:t>
                </a:r>
              </a:p>
              <a:p>
                <a:endParaRPr lang="en-US" dirty="0"/>
              </a:p>
              <a:p>
                <a:r>
                  <a:rPr lang="en-US" dirty="0"/>
                  <a:t>Constraints depend on data selection (e.g., on whether the EMC </a:t>
                </a:r>
                <a14:m>
                  <m:oMath xmlns:m="http://schemas.openxmlformats.org/officeDocument/2006/math">
                    <m:sSubSup>
                      <m:sSubSupPr>
                        <m:ctrlPr>
                          <a:rPr lang="en-US" b="0" i="1" smtClean="0">
                            <a:latin typeface="Cambria Math"/>
                          </a:rPr>
                        </m:ctrlPr>
                      </m:sSubSupPr>
                      <m:e>
                        <m:r>
                          <a:rPr lang="en-US" b="0" i="1" smtClean="0">
                            <a:latin typeface="Cambria Math"/>
                          </a:rPr>
                          <m:t>𝐹</m:t>
                        </m:r>
                      </m:e>
                      <m:sub>
                        <m:r>
                          <a:rPr lang="en-US" b="0" i="1" smtClean="0">
                            <a:latin typeface="Cambria Math"/>
                          </a:rPr>
                          <m:t>2</m:t>
                        </m:r>
                      </m:sub>
                      <m:sup>
                        <m:r>
                          <a:rPr lang="en-US" b="0" i="1" smtClean="0">
                            <a:latin typeface="Cambria Math"/>
                          </a:rPr>
                          <m:t>𝑐</m:t>
                        </m:r>
                      </m:sup>
                    </m:sSubSup>
                  </m:oMath>
                </a14:m>
                <a:r>
                  <a:rPr lang="en-US" dirty="0"/>
                  <a:t>  data are included) and methodology (CTEQ vs. NNPDF)  </a:t>
                </a:r>
              </a:p>
            </p:txBody>
          </p:sp>
        </mc:Choice>
        <mc:Fallback xmlns="">
          <p:sp>
            <p:nvSpPr>
              <p:cNvPr id="6" name="TextBox 5"/>
              <p:cNvSpPr txBox="1">
                <a:spLocks noRot="1" noChangeAspect="1" noMove="1" noResize="1" noEditPoints="1" noAdjustHandles="1" noChangeArrowheads="1" noChangeShapeType="1" noTextEdit="1"/>
              </p:cNvSpPr>
              <p:nvPr/>
            </p:nvSpPr>
            <p:spPr>
              <a:xfrm>
                <a:off x="396989" y="928915"/>
                <a:ext cx="3846285" cy="2308324"/>
              </a:xfrm>
              <a:prstGeom prst="rect">
                <a:avLst/>
              </a:prstGeom>
              <a:blipFill rotWithShape="1">
                <a:blip r:embed="rId4"/>
                <a:stretch>
                  <a:fillRect l="-1268" t="-1319" r="-2219" b="-3166"/>
                </a:stretch>
              </a:blipFill>
            </p:spPr>
            <p:txBody>
              <a:bodyPr/>
              <a:lstStyle/>
              <a:p>
                <a:r>
                  <a:rPr lang="en-US">
                    <a:noFill/>
                  </a:rPr>
                  <a:t> </a:t>
                </a:r>
              </a:p>
            </p:txBody>
          </p:sp>
        </mc:Fallback>
      </mc:AlternateContent>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434" y="742092"/>
            <a:ext cx="3990294" cy="2573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67160" y="1204686"/>
            <a:ext cx="1838965" cy="461665"/>
          </a:xfrm>
          <a:prstGeom prst="rect">
            <a:avLst/>
          </a:prstGeom>
          <a:solidFill>
            <a:schemeClr val="bg1"/>
          </a:solidFill>
        </p:spPr>
        <p:txBody>
          <a:bodyPr wrap="none" rtlCol="0">
            <a:spAutoFit/>
          </a:bodyPr>
          <a:lstStyle/>
          <a:p>
            <a:r>
              <a:rPr lang="en-US" sz="1200" dirty="0"/>
              <a:t>Jimenez-Delgado et al., </a:t>
            </a:r>
          </a:p>
          <a:p>
            <a:r>
              <a:rPr lang="en-US" sz="1200" dirty="0"/>
              <a:t>1408.1708 </a:t>
            </a:r>
          </a:p>
        </p:txBody>
      </p:sp>
      <p:sp>
        <p:nvSpPr>
          <p:cNvPr id="8" name="TextBox 7"/>
          <p:cNvSpPr txBox="1"/>
          <p:nvPr/>
        </p:nvSpPr>
        <p:spPr>
          <a:xfrm>
            <a:off x="5457372" y="4140253"/>
            <a:ext cx="1480456" cy="276999"/>
          </a:xfrm>
          <a:prstGeom prst="rect">
            <a:avLst/>
          </a:prstGeom>
          <a:noFill/>
        </p:spPr>
        <p:txBody>
          <a:bodyPr wrap="square" rtlCol="0">
            <a:spAutoFit/>
          </a:bodyPr>
          <a:lstStyle/>
          <a:p>
            <a:r>
              <a:rPr lang="en-US" sz="1200" dirty="0"/>
              <a:t>arXiv:1605.06515</a:t>
            </a:r>
          </a:p>
        </p:txBody>
      </p:sp>
      <p:pic>
        <p:nvPicPr>
          <p:cNvPr id="4101" name="Picture 5"/>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0" y="3130915"/>
            <a:ext cx="4644797" cy="331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885800" y="3370810"/>
            <a:ext cx="692818" cy="307777"/>
          </a:xfrm>
          <a:prstGeom prst="rect">
            <a:avLst/>
          </a:prstGeom>
          <a:solidFill>
            <a:schemeClr val="bg1"/>
          </a:solidFill>
        </p:spPr>
        <p:txBody>
          <a:bodyPr wrap="none" rtlCol="0">
            <a:spAutoFit/>
          </a:bodyPr>
          <a:lstStyle/>
          <a:p>
            <a:r>
              <a:rPr lang="en-US" sz="1400" b="1" dirty="0">
                <a:solidFill>
                  <a:srgbClr val="FF0000"/>
                </a:solidFill>
              </a:rPr>
              <a:t>NNLO</a:t>
            </a:r>
          </a:p>
        </p:txBody>
      </p:sp>
      <p:sp>
        <p:nvSpPr>
          <p:cNvPr id="14" name="TextBox 13"/>
          <p:cNvSpPr txBox="1"/>
          <p:nvPr/>
        </p:nvSpPr>
        <p:spPr>
          <a:xfrm>
            <a:off x="6528093" y="930400"/>
            <a:ext cx="562975" cy="307777"/>
          </a:xfrm>
          <a:prstGeom prst="rect">
            <a:avLst/>
          </a:prstGeom>
          <a:solidFill>
            <a:schemeClr val="bg1"/>
          </a:solidFill>
        </p:spPr>
        <p:txBody>
          <a:bodyPr wrap="none" rtlCol="0">
            <a:spAutoFit/>
          </a:bodyPr>
          <a:lstStyle/>
          <a:p>
            <a:r>
              <a:rPr lang="en-US" sz="1400" b="1" dirty="0">
                <a:solidFill>
                  <a:srgbClr val="FF0000"/>
                </a:solidFill>
              </a:rPr>
              <a:t>NLO</a:t>
            </a:r>
          </a:p>
        </p:txBody>
      </p:sp>
      <p:sp>
        <p:nvSpPr>
          <p:cNvPr id="16" name="TextBox 15"/>
          <p:cNvSpPr txBox="1"/>
          <p:nvPr/>
        </p:nvSpPr>
        <p:spPr>
          <a:xfrm>
            <a:off x="6265642" y="3830987"/>
            <a:ext cx="562975" cy="307777"/>
          </a:xfrm>
          <a:prstGeom prst="rect">
            <a:avLst/>
          </a:prstGeom>
          <a:solidFill>
            <a:schemeClr val="bg1"/>
          </a:solidFill>
        </p:spPr>
        <p:txBody>
          <a:bodyPr wrap="none" rtlCol="0">
            <a:spAutoFit/>
          </a:bodyPr>
          <a:lstStyle/>
          <a:p>
            <a:r>
              <a:rPr lang="en-US" sz="1400" b="1" dirty="0">
                <a:solidFill>
                  <a:srgbClr val="FF0000"/>
                </a:solidFill>
              </a:rPr>
              <a:t>NLO</a:t>
            </a:r>
          </a:p>
        </p:txBody>
      </p:sp>
      <p:sp>
        <p:nvSpPr>
          <p:cNvPr id="17" name="TextBox 16"/>
          <p:cNvSpPr txBox="1"/>
          <p:nvPr/>
        </p:nvSpPr>
        <p:spPr>
          <a:xfrm>
            <a:off x="1297972" y="6171409"/>
            <a:ext cx="2029844" cy="276999"/>
          </a:xfrm>
          <a:prstGeom prst="rect">
            <a:avLst/>
          </a:prstGeom>
          <a:noFill/>
        </p:spPr>
        <p:txBody>
          <a:bodyPr wrap="square" rtlCol="0">
            <a:spAutoFit/>
          </a:bodyPr>
          <a:lstStyle/>
          <a:p>
            <a:r>
              <a:rPr lang="en-US" sz="1200" b="1" dirty="0" err="1"/>
              <a:t>PoS</a:t>
            </a:r>
            <a:r>
              <a:rPr lang="en-US" sz="1200" b="1" dirty="0"/>
              <a:t> DIS2015 (2015) 166</a:t>
            </a:r>
            <a:r>
              <a:rPr lang="en-US" sz="1200" dirty="0"/>
              <a:t> </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Tree>
    <p:extLst>
      <p:ext uri="{BB962C8B-B14F-4D97-AF65-F5344CB8AC3E}">
        <p14:creationId xmlns:p14="http://schemas.microsoft.com/office/powerpoint/2010/main" val="262272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13534"/>
            <a:ext cx="8229600" cy="652462"/>
          </a:xfrm>
        </p:spPr>
        <p:txBody>
          <a:bodyPr/>
          <a:lstStyle/>
          <a:p>
            <a:pPr algn="l"/>
            <a:r>
              <a:rPr lang="en-US" dirty="0"/>
              <a:t>Global analysis of PDFs is a vast</a:t>
            </a:r>
            <a:br>
              <a:rPr lang="en-US" dirty="0"/>
            </a:br>
            <a:r>
              <a:rPr lang="en-US" dirty="0"/>
              <a:t>research subject</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3</a:t>
            </a:fld>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44476470"/>
              </p:ext>
            </p:extLst>
          </p:nvPr>
        </p:nvGraphicFramePr>
        <p:xfrm>
          <a:off x="2236076" y="962025"/>
          <a:ext cx="8483600" cy="528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47146" y="4060199"/>
            <a:ext cx="3678620" cy="2031325"/>
          </a:xfrm>
          <a:prstGeom prst="rect">
            <a:avLst/>
          </a:prstGeom>
          <a:noFill/>
        </p:spPr>
        <p:txBody>
          <a:bodyPr wrap="square" rtlCol="0">
            <a:spAutoFit/>
          </a:bodyPr>
          <a:lstStyle/>
          <a:p>
            <a:r>
              <a:rPr lang="en-US" i="1" dirty="0"/>
              <a:t>“All you really need to know </a:t>
            </a:r>
          </a:p>
          <a:p>
            <a:r>
              <a:rPr lang="en-US" i="1" dirty="0"/>
              <a:t>for the moment is that the </a:t>
            </a:r>
            <a:r>
              <a:rPr lang="en-US" b="1" i="1" dirty="0"/>
              <a:t>[PDF –P.N.] </a:t>
            </a:r>
            <a:r>
              <a:rPr lang="en-US" i="1" dirty="0"/>
              <a:t>universe is a lot more complicated than you might think, even if you start from a position of thinking it’s pretty damn complicated in the first place.”</a:t>
            </a:r>
          </a:p>
        </p:txBody>
      </p:sp>
    </p:spTree>
    <p:extLst>
      <p:ext uri="{BB962C8B-B14F-4D97-AF65-F5344CB8AC3E}">
        <p14:creationId xmlns:p14="http://schemas.microsoft.com/office/powerpoint/2010/main" val="2729537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419" y="299299"/>
            <a:ext cx="8794123" cy="594456"/>
          </a:xfrm>
        </p:spPr>
        <p:txBody>
          <a:bodyPr/>
          <a:lstStyle/>
          <a:p>
            <a:r>
              <a:rPr lang="en-US" sz="2800" dirty="0">
                <a:solidFill>
                  <a:srgbClr val="0000FF"/>
                </a:solidFill>
              </a:rPr>
              <a:t>PDF fits may include a ``fitted charm’’ PDF</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792480" y="1106693"/>
                <a:ext cx="7707406" cy="1362187"/>
              </a:xfrm>
            </p:spPr>
            <p:txBody>
              <a:bodyPr/>
              <a:lstStyle/>
              <a:p>
                <a:pPr marL="0" indent="0">
                  <a:buNone/>
                </a:pPr>
                <a:r>
                  <a:rPr lang="en-US" dirty="0" smtClean="0"/>
                  <a:t>``Fitted charm’’ = ``nonperturbative charm’’ </a:t>
                </a:r>
              </a:p>
              <a:p>
                <a:pPr marL="0" indent="0">
                  <a:buNone/>
                </a:pPr>
                <a:r>
                  <a:rPr lang="en-US" dirty="0"/>
                  <a:t>                           + other (possibly not universal) </a:t>
                </a:r>
              </a:p>
              <a:p>
                <a:pPr marL="0" indent="0">
                  <a:buNone/>
                </a:pPr>
                <a:r>
                  <a:rPr lang="en-US" dirty="0"/>
                  <a:t>               </a:t>
                </a:r>
                <a:r>
                  <a:rPr lang="en-US" dirty="0" smtClean="0"/>
                  <a:t>               </a:t>
                </a:r>
                <a:r>
                  <a:rPr lang="en-US" dirty="0"/>
                  <a:t>higher </a:t>
                </a:r>
                <a:r>
                  <a:rPr lang="en-US" dirty="0" smtClean="0"/>
                  <a:t>O(</a:t>
                </a:r>
                <a14:m>
                  <m:oMath xmlns:m="http://schemas.openxmlformats.org/officeDocument/2006/math">
                    <m:sSub>
                      <m:sSubPr>
                        <m:ctrlPr>
                          <a:rPr lang="en-US" b="0" i="1" smtClean="0">
                            <a:latin typeface="Cambria Math"/>
                          </a:rPr>
                        </m:ctrlPr>
                      </m:sSubPr>
                      <m:e>
                        <m:r>
                          <a:rPr lang="en-US" b="0" i="1" smtClean="0">
                            <a:latin typeface="Cambria Math"/>
                          </a:rPr>
                          <m:t>𝛼</m:t>
                        </m:r>
                      </m:e>
                      <m:sub>
                        <m:r>
                          <a:rPr lang="en-US" b="0" i="1" smtClean="0">
                            <a:latin typeface="Cambria Math"/>
                          </a:rPr>
                          <m:t>𝑠</m:t>
                        </m:r>
                      </m:sub>
                    </m:sSub>
                  </m:oMath>
                </a14:m>
                <a:r>
                  <a:rPr lang="en-US" dirty="0" smtClean="0"/>
                  <a:t>) </a:t>
                </a:r>
                <a:r>
                  <a:rPr lang="en-US" dirty="0"/>
                  <a:t>/ h</a:t>
                </a:r>
                <a:r>
                  <a:rPr lang="en-US" dirty="0" smtClean="0"/>
                  <a:t>igher </a:t>
                </a:r>
                <a:r>
                  <a:rPr lang="en-US" dirty="0"/>
                  <a:t>power terms</a:t>
                </a:r>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792480" y="1106693"/>
                <a:ext cx="7707406" cy="1362187"/>
              </a:xfrm>
              <a:blipFill rotWithShape="1">
                <a:blip r:embed="rId2"/>
                <a:stretch>
                  <a:fillRect l="-1266" t="-3139" b="-896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51EACD6-A525-4B49-8009-7F09B4461B46}" type="slidenum">
              <a:rPr lang="en-US" smtClean="0"/>
              <a:t>30</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662940" y="2754630"/>
                <a:ext cx="7908255" cy="369332"/>
              </a:xfrm>
              <a:prstGeom prst="rect">
                <a:avLst/>
              </a:prstGeom>
              <a:noFill/>
            </p:spPr>
            <p:txBody>
              <a:bodyPr wrap="none" rtlCol="0">
                <a:spAutoFit/>
              </a:bodyPr>
              <a:lstStyle/>
              <a:p>
                <a:r>
                  <a:rPr lang="en-US" dirty="0" smtClean="0"/>
                  <a:t>QCD factorization theorem for DIS structure function </a:t>
                </a:r>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𝑄</m:t>
                    </m:r>
                    <m:r>
                      <a:rPr lang="en-US" b="0" i="1" smtClean="0">
                        <a:latin typeface="Cambria Math"/>
                      </a:rPr>
                      <m:t>)</m:t>
                    </m:r>
                  </m:oMath>
                </a14:m>
                <a:r>
                  <a:rPr lang="en-US" dirty="0" smtClean="0"/>
                  <a:t> [Collins, 1998]:</a:t>
                </a:r>
              </a:p>
            </p:txBody>
          </p:sp>
        </mc:Choice>
        <mc:Fallback xmlns="">
          <p:sp>
            <p:nvSpPr>
              <p:cNvPr id="3" name="TextBox 2"/>
              <p:cNvSpPr txBox="1">
                <a:spLocks noRot="1" noChangeAspect="1" noMove="1" noResize="1" noEditPoints="1" noAdjustHandles="1" noChangeArrowheads="1" noChangeShapeType="1" noTextEdit="1"/>
              </p:cNvSpPr>
              <p:nvPr/>
            </p:nvSpPr>
            <p:spPr>
              <a:xfrm>
                <a:off x="662940" y="2754630"/>
                <a:ext cx="7908255" cy="369332"/>
              </a:xfrm>
              <a:prstGeom prst="rect">
                <a:avLst/>
              </a:prstGeom>
              <a:blipFill rotWithShape="1">
                <a:blip r:embed="rId3"/>
                <a:stretch>
                  <a:fillRect l="-694" t="-8333" b="-26667"/>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785" y="3123962"/>
            <a:ext cx="67151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775569" y="3947994"/>
                <a:ext cx="7025193" cy="369332"/>
              </a:xfrm>
              <a:prstGeom prst="rect">
                <a:avLst/>
              </a:prstGeom>
              <a:noFill/>
            </p:spPr>
            <p:txBody>
              <a:bodyPr wrap="none" rtlCol="0">
                <a:spAutoFit/>
              </a:bodyPr>
              <a:lstStyle/>
              <a:p>
                <a:r>
                  <a:rPr lang="en-US" dirty="0" smtClean="0"/>
                  <a:t>The PDF fits implement this formula up to (N)NLO (</a:t>
                </a:r>
                <a14:m>
                  <m:oMath xmlns:m="http://schemas.openxmlformats.org/officeDocument/2006/math">
                    <m:sSub>
                      <m:sSubPr>
                        <m:ctrlPr>
                          <a:rPr lang="en-US" b="0" i="1" smtClean="0">
                            <a:latin typeface="Cambria Math"/>
                          </a:rPr>
                        </m:ctrlPr>
                      </m:sSubPr>
                      <m:e>
                        <m:r>
                          <a:rPr lang="en-US" b="0" i="1" smtClean="0">
                            <a:latin typeface="Cambria Math"/>
                          </a:rPr>
                          <m:t>𝑁</m:t>
                        </m:r>
                      </m:e>
                      <m:sub>
                        <m:r>
                          <a:rPr lang="en-US" b="0" i="1" smtClean="0">
                            <a:latin typeface="Cambria Math"/>
                          </a:rPr>
                          <m:t>𝑜𝑟𝑑</m:t>
                        </m:r>
                      </m:sub>
                    </m:sSub>
                    <m:r>
                      <a:rPr lang="en-US" b="0" i="1" smtClean="0">
                        <a:latin typeface="Cambria Math"/>
                      </a:rPr>
                      <m:t>=1</m:t>
                    </m:r>
                  </m:oMath>
                </a14:m>
                <a:r>
                  <a:rPr lang="en-US" dirty="0" smtClean="0"/>
                  <a:t> or 2):</a:t>
                </a:r>
              </a:p>
            </p:txBody>
          </p:sp>
        </mc:Choice>
        <mc:Fallback xmlns="">
          <p:sp>
            <p:nvSpPr>
              <p:cNvPr id="8" name="TextBox 7"/>
              <p:cNvSpPr txBox="1">
                <a:spLocks noRot="1" noChangeAspect="1" noMove="1" noResize="1" noEditPoints="1" noAdjustHandles="1" noChangeArrowheads="1" noChangeShapeType="1" noTextEdit="1"/>
              </p:cNvSpPr>
              <p:nvPr/>
            </p:nvSpPr>
            <p:spPr>
              <a:xfrm>
                <a:off x="775569" y="3947994"/>
                <a:ext cx="7025193" cy="369332"/>
              </a:xfrm>
              <a:prstGeom prst="rect">
                <a:avLst/>
              </a:prstGeom>
              <a:blipFill rotWithShape="1">
                <a:blip r:embed="rId5"/>
                <a:stretch>
                  <a:fillRect l="-694" t="-8333" b="-26667"/>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2310" y="4317326"/>
            <a:ext cx="5562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297180" y="3310771"/>
                <a:ext cx="1507336" cy="369332"/>
              </a:xfrm>
              <a:prstGeom prst="rect">
                <a:avLst/>
              </a:prstGeom>
              <a:noFill/>
            </p:spPr>
            <p:txBody>
              <a:bodyPr wrap="none" rtlCol="0">
                <a:spAutoFit/>
              </a:bodyPr>
              <a:lstStyle/>
              <a:p>
                <a:r>
                  <a:rPr lang="en-US" dirty="0" smtClean="0">
                    <a:solidFill>
                      <a:srgbClr val="C00000"/>
                    </a:solidFill>
                  </a:rPr>
                  <a:t>All </a:t>
                </a:r>
                <a14:m>
                  <m:oMath xmlns:m="http://schemas.openxmlformats.org/officeDocument/2006/math">
                    <m:sSub>
                      <m:sSubPr>
                        <m:ctrlPr>
                          <a:rPr lang="en-US" b="0" i="1" smtClean="0">
                            <a:solidFill>
                              <a:srgbClr val="C00000"/>
                            </a:solidFill>
                            <a:latin typeface="Cambria Math"/>
                          </a:rPr>
                        </m:ctrlPr>
                      </m:sSubPr>
                      <m:e>
                        <m:r>
                          <a:rPr lang="en-US" b="0" i="1" smtClean="0">
                            <a:solidFill>
                              <a:srgbClr val="C00000"/>
                            </a:solidFill>
                            <a:latin typeface="Cambria Math"/>
                          </a:rPr>
                          <m:t>𝛼</m:t>
                        </m:r>
                      </m:e>
                      <m:sub>
                        <m:r>
                          <a:rPr lang="en-US" b="0" i="1" smtClean="0">
                            <a:solidFill>
                              <a:srgbClr val="C00000"/>
                            </a:solidFill>
                            <a:latin typeface="Cambria Math"/>
                          </a:rPr>
                          <m:t>𝑠</m:t>
                        </m:r>
                      </m:sub>
                    </m:sSub>
                    <m:r>
                      <a:rPr lang="en-US" b="0" i="1" smtClean="0">
                        <a:solidFill>
                          <a:srgbClr val="C00000"/>
                        </a:solidFill>
                        <a:latin typeface="Cambria Math"/>
                      </a:rPr>
                      <m:t> </m:t>
                    </m:r>
                  </m:oMath>
                </a14:m>
                <a:r>
                  <a:rPr lang="en-US" dirty="0" smtClean="0">
                    <a:solidFill>
                      <a:srgbClr val="C00000"/>
                    </a:solidFill>
                  </a:rPr>
                  <a:t>orders:</a:t>
                </a:r>
                <a:endParaRPr lang="en-US" dirty="0">
                  <a:solidFill>
                    <a:srgbClr val="C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7180" y="3310771"/>
                <a:ext cx="1507336" cy="369332"/>
              </a:xfrm>
              <a:prstGeom prst="rect">
                <a:avLst/>
              </a:prstGeom>
              <a:blipFill rotWithShape="1">
                <a:blip r:embed="rId7"/>
                <a:stretch>
                  <a:fillRect l="-3644" t="-8197" r="-2834" b="-24590"/>
                </a:stretch>
              </a:blipFill>
            </p:spPr>
            <p:txBody>
              <a:bodyPr/>
              <a:lstStyle/>
              <a:p>
                <a:r>
                  <a:rPr lang="en-US">
                    <a:noFill/>
                  </a:rPr>
                  <a:t> </a:t>
                </a:r>
              </a:p>
            </p:txBody>
          </p:sp>
        </mc:Fallback>
      </mc:AlternateContent>
      <p:sp>
        <p:nvSpPr>
          <p:cNvPr id="11" name="TextBox 10"/>
          <p:cNvSpPr txBox="1"/>
          <p:nvPr/>
        </p:nvSpPr>
        <p:spPr>
          <a:xfrm>
            <a:off x="425049" y="4527947"/>
            <a:ext cx="1069524" cy="369332"/>
          </a:xfrm>
          <a:prstGeom prst="rect">
            <a:avLst/>
          </a:prstGeom>
          <a:noFill/>
        </p:spPr>
        <p:txBody>
          <a:bodyPr wrap="none" rtlCol="0">
            <a:spAutoFit/>
          </a:bodyPr>
          <a:lstStyle/>
          <a:p>
            <a:r>
              <a:rPr lang="en-US" dirty="0" smtClean="0">
                <a:solidFill>
                  <a:srgbClr val="C00000"/>
                </a:solidFill>
              </a:rPr>
              <a:t>PDF fits:</a:t>
            </a:r>
            <a:endParaRPr lang="en-US"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308013" y="5140882"/>
                <a:ext cx="8430212" cy="1063048"/>
              </a:xfrm>
              <a:prstGeom prst="rect">
                <a:avLst/>
              </a:prstGeom>
              <a:solidFill>
                <a:srgbClr val="FFFF99"/>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solidFill>
                      <a:schemeClr val="tx1"/>
                    </a:solidFill>
                  </a:rPr>
                  <a:t>The perturbative charm PDF component cancels at </a:t>
                </a:r>
                <a14:m>
                  <m:oMath xmlns:m="http://schemas.openxmlformats.org/officeDocument/2006/math">
                    <m:r>
                      <a:rPr lang="en-US" b="0" i="1" smtClean="0">
                        <a:solidFill>
                          <a:schemeClr val="tx1"/>
                        </a:solidFill>
                        <a:latin typeface="Cambria Math"/>
                      </a:rPr>
                      <m:t>𝑄</m:t>
                    </m:r>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𝑚</m:t>
                        </m:r>
                      </m:e>
                      <m:sub>
                        <m:r>
                          <a:rPr lang="en-US" b="0" i="1" smtClean="0">
                            <a:solidFill>
                              <a:schemeClr val="tx1"/>
                            </a:solidFill>
                            <a:latin typeface="Cambria Math"/>
                          </a:rPr>
                          <m:t>𝑐</m:t>
                        </m:r>
                      </m:sub>
                    </m:sSub>
                    <m:r>
                      <a:rPr lang="en-US" b="0" i="1" smtClean="0">
                        <a:solidFill>
                          <a:schemeClr val="tx1"/>
                        </a:solidFill>
                        <a:latin typeface="Cambria Math"/>
                      </a:rPr>
                      <m:t> </m:t>
                    </m:r>
                  </m:oMath>
                </a14:m>
                <a:r>
                  <a:rPr lang="en-US" dirty="0" smtClean="0">
                    <a:solidFill>
                      <a:schemeClr val="tx1"/>
                    </a:solidFill>
                  </a:rPr>
                  <a:t> up to a higher order</a:t>
                </a:r>
              </a:p>
              <a:p>
                <a:endParaRPr lang="en-US" sz="800" dirty="0">
                  <a:solidFill>
                    <a:schemeClr val="tx1"/>
                  </a:solidFill>
                </a:endParaRPr>
              </a:p>
              <a:p>
                <a:r>
                  <a:rPr lang="en-US" dirty="0">
                    <a:solidFill>
                      <a:schemeClr val="tx1"/>
                    </a:solidFill>
                  </a:rPr>
                  <a:t>The ‘fitted charm component’ may approximate for </a:t>
                </a:r>
                <a:r>
                  <a:rPr lang="en-US" dirty="0" smtClean="0">
                    <a:solidFill>
                      <a:schemeClr val="tx1"/>
                    </a:solidFill>
                  </a:rPr>
                  <a:t>missing terms of orders </a:t>
                </a:r>
                <a14:m>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𝛼</m:t>
                        </m:r>
                      </m:e>
                      <m:sub>
                        <m:r>
                          <a:rPr lang="en-US" b="0" i="1" smtClean="0">
                            <a:solidFill>
                              <a:schemeClr val="tx1"/>
                            </a:solidFill>
                            <a:latin typeface="Cambria Math"/>
                          </a:rPr>
                          <m:t>𝑠</m:t>
                        </m:r>
                      </m:sub>
                      <m:sup>
                        <m:r>
                          <a:rPr lang="en-US" b="0" i="1" smtClean="0">
                            <a:solidFill>
                              <a:schemeClr val="tx1"/>
                            </a:solidFill>
                            <a:latin typeface="Cambria Math"/>
                          </a:rPr>
                          <m:t>𝑝</m:t>
                        </m:r>
                      </m:sup>
                    </m:sSubSup>
                  </m:oMath>
                </a14:m>
                <a:r>
                  <a:rPr lang="en-US" dirty="0" smtClean="0">
                    <a:solidFill>
                      <a:schemeClr val="tx1"/>
                    </a:solidFill>
                  </a:rPr>
                  <a:t> with </a:t>
                </a:r>
                <a14:m>
                  <m:oMath xmlns:m="http://schemas.openxmlformats.org/officeDocument/2006/math">
                    <m:r>
                      <a:rPr lang="en-US" b="0" i="1" smtClean="0">
                        <a:solidFill>
                          <a:schemeClr val="tx1"/>
                        </a:solidFill>
                        <a:latin typeface="Cambria Math"/>
                      </a:rPr>
                      <m:t>𝑝</m:t>
                    </m:r>
                    <m:r>
                      <a:rPr lang="en-US" b="0" i="1" smtClean="0">
                        <a:solidFill>
                          <a:schemeClr val="tx1"/>
                        </a:solidFill>
                        <a:latin typeface="Cambria Math"/>
                      </a:rPr>
                      <m:t>&gt;</m:t>
                    </m:r>
                    <m:sSub>
                      <m:sSubPr>
                        <m:ctrlPr>
                          <a:rPr lang="en-US" b="0" i="1" smtClean="0">
                            <a:solidFill>
                              <a:schemeClr val="tx1"/>
                            </a:solidFill>
                            <a:latin typeface="Cambria Math"/>
                          </a:rPr>
                        </m:ctrlPr>
                      </m:sSubPr>
                      <m:e>
                        <m:r>
                          <a:rPr lang="en-US" b="0" i="1" smtClean="0">
                            <a:solidFill>
                              <a:schemeClr val="tx1"/>
                            </a:solidFill>
                            <a:latin typeface="Cambria Math"/>
                          </a:rPr>
                          <m:t>𝑁</m:t>
                        </m:r>
                      </m:e>
                      <m:sub>
                        <m:r>
                          <a:rPr lang="en-US" b="0" i="1" smtClean="0">
                            <a:solidFill>
                              <a:schemeClr val="tx1"/>
                            </a:solidFill>
                            <a:latin typeface="Cambria Math"/>
                          </a:rPr>
                          <m:t>𝑜𝑟𝑑</m:t>
                        </m:r>
                      </m:sub>
                    </m:sSub>
                  </m:oMath>
                </a14:m>
                <a:r>
                  <a:rPr lang="en-US" dirty="0" smtClean="0">
                    <a:solidFill>
                      <a:schemeClr val="tx1"/>
                    </a:solidFill>
                  </a:rPr>
                  <a:t>, or </a:t>
                </a:r>
                <a14:m>
                  <m:oMath xmlns:m="http://schemas.openxmlformats.org/officeDocument/2006/math">
                    <m:sSup>
                      <m:sSupPr>
                        <m:ctrlPr>
                          <a:rPr lang="en-US" b="0" i="1" dirty="0" smtClean="0">
                            <a:solidFill>
                              <a:schemeClr val="tx1"/>
                            </a:solidFill>
                            <a:latin typeface="Cambria Math"/>
                          </a:rPr>
                        </m:ctrlPr>
                      </m:sSupPr>
                      <m:e>
                        <m:r>
                          <m:rPr>
                            <m:sty m:val="p"/>
                          </m:rPr>
                          <a:rPr lang="en-US" b="0" i="0" dirty="0" smtClean="0">
                            <a:solidFill>
                              <a:schemeClr val="tx1"/>
                            </a:solidFill>
                            <a:latin typeface="Cambria Math"/>
                          </a:rPr>
                          <m:t>Λ</m:t>
                        </m:r>
                      </m:e>
                      <m:sup>
                        <m:r>
                          <a:rPr lang="en-US" b="0" i="1" dirty="0" smtClean="0">
                            <a:solidFill>
                              <a:schemeClr val="tx1"/>
                            </a:solidFill>
                            <a:latin typeface="Cambria Math"/>
                          </a:rPr>
                          <m:t>2</m:t>
                        </m:r>
                      </m:sup>
                    </m:sSup>
                    <m:r>
                      <a:rPr lang="en-US" b="0" i="1" dirty="0" smtClean="0">
                        <a:solidFill>
                          <a:schemeClr val="tx1"/>
                        </a:solidFill>
                        <a:latin typeface="Cambria Math"/>
                      </a:rPr>
                      <m:t>/</m:t>
                    </m:r>
                    <m:sSubSup>
                      <m:sSubSupPr>
                        <m:ctrlPr>
                          <a:rPr lang="en-US" b="0" i="1" dirty="0" smtClean="0">
                            <a:solidFill>
                              <a:schemeClr val="tx1"/>
                            </a:solidFill>
                            <a:latin typeface="Cambria Math"/>
                          </a:rPr>
                        </m:ctrlPr>
                      </m:sSubSupPr>
                      <m:e>
                        <m:r>
                          <a:rPr lang="en-US" b="0" i="1" dirty="0" smtClean="0">
                            <a:solidFill>
                              <a:schemeClr val="tx1"/>
                            </a:solidFill>
                            <a:latin typeface="Cambria Math"/>
                          </a:rPr>
                          <m:t>𝑚</m:t>
                        </m:r>
                      </m:e>
                      <m:sub>
                        <m:r>
                          <a:rPr lang="en-US" b="0" i="1" dirty="0" smtClean="0">
                            <a:solidFill>
                              <a:schemeClr val="tx1"/>
                            </a:solidFill>
                            <a:latin typeface="Cambria Math"/>
                          </a:rPr>
                          <m:t>𝑐</m:t>
                        </m:r>
                      </m:sub>
                      <m:sup>
                        <m:r>
                          <a:rPr lang="en-US" b="0" i="1" dirty="0" smtClean="0">
                            <a:solidFill>
                              <a:schemeClr val="tx1"/>
                            </a:solidFill>
                            <a:latin typeface="Cambria Math"/>
                          </a:rPr>
                          <m:t>2</m:t>
                        </m:r>
                      </m:sup>
                    </m:sSubSup>
                  </m:oMath>
                </a14:m>
                <a:r>
                  <a:rPr lang="en-US" dirty="0" smtClean="0">
                    <a:solidFill>
                      <a:schemeClr val="tx1"/>
                    </a:solidFill>
                  </a:rPr>
                  <a:t>, or </a:t>
                </a:r>
                <a14:m>
                  <m:oMath xmlns:m="http://schemas.openxmlformats.org/officeDocument/2006/math">
                    <m:f>
                      <m:fPr>
                        <m:type m:val="lin"/>
                        <m:ctrlPr>
                          <a:rPr lang="en-US" i="1" dirty="0" smtClean="0">
                            <a:solidFill>
                              <a:schemeClr val="tx1"/>
                            </a:solidFill>
                            <a:latin typeface="Cambria Math"/>
                          </a:rPr>
                        </m:ctrlPr>
                      </m:fPr>
                      <m:num>
                        <m:sSup>
                          <m:sSupPr>
                            <m:ctrlPr>
                              <a:rPr lang="en-US" b="0" i="1" dirty="0" smtClean="0">
                                <a:solidFill>
                                  <a:schemeClr val="tx1"/>
                                </a:solidFill>
                                <a:latin typeface="Cambria Math"/>
                              </a:rPr>
                            </m:ctrlPr>
                          </m:sSupPr>
                          <m:e>
                            <m:r>
                              <m:rPr>
                                <m:sty m:val="p"/>
                              </m:rPr>
                              <a:rPr lang="en-US" b="0" i="0" dirty="0" smtClean="0">
                                <a:solidFill>
                                  <a:schemeClr val="tx1"/>
                                </a:solidFill>
                                <a:latin typeface="Cambria Math"/>
                              </a:rPr>
                              <m:t>Λ</m:t>
                            </m:r>
                          </m:e>
                          <m:sup>
                            <m:r>
                              <a:rPr lang="en-US" b="0" i="1" dirty="0" smtClean="0">
                                <a:solidFill>
                                  <a:schemeClr val="tx1"/>
                                </a:solidFill>
                                <a:latin typeface="Cambria Math"/>
                              </a:rPr>
                              <m:t>2</m:t>
                            </m:r>
                          </m:sup>
                        </m:sSup>
                      </m:num>
                      <m:den>
                        <m:sSup>
                          <m:sSupPr>
                            <m:ctrlPr>
                              <a:rPr lang="en-US" b="0" i="1" dirty="0" smtClean="0">
                                <a:solidFill>
                                  <a:schemeClr val="tx1"/>
                                </a:solidFill>
                                <a:latin typeface="Cambria Math"/>
                              </a:rPr>
                            </m:ctrlPr>
                          </m:sSupPr>
                          <m:e>
                            <m:r>
                              <a:rPr lang="en-US" b="0" i="1" dirty="0" smtClean="0">
                                <a:solidFill>
                                  <a:schemeClr val="tx1"/>
                                </a:solidFill>
                                <a:latin typeface="Cambria Math"/>
                              </a:rPr>
                              <m:t>𝑄</m:t>
                            </m:r>
                          </m:e>
                          <m:sup>
                            <m:r>
                              <a:rPr lang="en-US" b="0" i="1" dirty="0" smtClean="0">
                                <a:solidFill>
                                  <a:schemeClr val="tx1"/>
                                </a:solidFill>
                                <a:latin typeface="Cambria Math"/>
                              </a:rPr>
                              <m:t>2</m:t>
                            </m:r>
                          </m:sup>
                        </m:sSup>
                      </m:den>
                    </m:f>
                  </m:oMath>
                </a14:m>
                <a:endParaRPr lang="en-US" dirty="0" smtClean="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08013" y="5140882"/>
                <a:ext cx="8430212" cy="1063048"/>
              </a:xfrm>
              <a:prstGeom prst="rect">
                <a:avLst/>
              </a:prstGeom>
              <a:blipFill rotWithShape="1">
                <a:blip r:embed="rId8"/>
                <a:stretch>
                  <a:fillRect l="-505" t="-1676" b="-58659"/>
                </a:stretch>
              </a:blipFill>
            </p:spPr>
            <p:txBody>
              <a:bodyPr/>
              <a:lstStyle/>
              <a:p>
                <a:r>
                  <a:rPr lang="en-US">
                    <a:noFill/>
                  </a:rPr>
                  <a:t> </a:t>
                </a:r>
              </a:p>
            </p:txBody>
          </p:sp>
        </mc:Fallback>
      </mc:AlternateContent>
      <p:cxnSp>
        <p:nvCxnSpPr>
          <p:cNvPr id="9" name="Straight Arrow Connector 8"/>
          <p:cNvCxnSpPr/>
          <p:nvPr/>
        </p:nvCxnSpPr>
        <p:spPr bwMode="auto">
          <a:xfrm flipH="1">
            <a:off x="5623560" y="4434840"/>
            <a:ext cx="194310" cy="9310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H="1">
            <a:off x="7888868" y="4481393"/>
            <a:ext cx="180712" cy="7405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9" name="Date Placeholder 18"/>
          <p:cNvSpPr>
            <a:spLocks noGrp="1"/>
          </p:cNvSpPr>
          <p:nvPr>
            <p:ph type="dt" sz="half" idx="10"/>
          </p:nvPr>
        </p:nvSpPr>
        <p:spPr/>
        <p:txBody>
          <a:bodyPr/>
          <a:lstStyle/>
          <a:p>
            <a:r>
              <a:rPr lang="en-US" smtClean="0"/>
              <a:t>2017-05-31</a:t>
            </a:r>
            <a:endParaRPr lang="en-US"/>
          </a:p>
        </p:txBody>
      </p:sp>
      <p:sp>
        <p:nvSpPr>
          <p:cNvPr id="20" name="Footer Placeholder 19"/>
          <p:cNvSpPr>
            <a:spLocks noGrp="1"/>
          </p:cNvSpPr>
          <p:nvPr>
            <p:ph type="ftr" sz="quarter" idx="11"/>
          </p:nvPr>
        </p:nvSpPr>
        <p:spPr/>
        <p:txBody>
          <a:bodyPr/>
          <a:lstStyle/>
          <a:p>
            <a:r>
              <a:rPr lang="en-US" dirty="0" smtClean="0"/>
              <a:t>P. Nadolsky, </a:t>
            </a:r>
            <a:r>
              <a:rPr lang="en-US" dirty="0" err="1" smtClean="0"/>
              <a:t>LoopFest</a:t>
            </a:r>
            <a:r>
              <a:rPr lang="en-US" dirty="0" smtClean="0"/>
              <a:t> 2017</a:t>
            </a:r>
            <a:endParaRPr lang="en-US" dirty="0"/>
          </a:p>
        </p:txBody>
      </p:sp>
    </p:spTree>
    <p:extLst>
      <p:ext uri="{BB962C8B-B14F-4D97-AF65-F5344CB8AC3E}">
        <p14:creationId xmlns:p14="http://schemas.microsoft.com/office/powerpoint/2010/main" val="2551402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70" y="629147"/>
            <a:ext cx="8601075" cy="277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85" y="3167885"/>
            <a:ext cx="8176645" cy="273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47639"/>
            <a:ext cx="8229600" cy="465439"/>
          </a:xfrm>
        </p:spPr>
        <p:txBody>
          <a:bodyPr/>
          <a:lstStyle/>
          <a:p>
            <a:r>
              <a:rPr lang="en-US" dirty="0"/>
              <a:t>In-depth study of CT14 IC fits </a:t>
            </a:r>
            <a:r>
              <a:rPr lang="en-US" sz="1400" dirty="0"/>
              <a:t>(T.-J. </a:t>
            </a:r>
            <a:r>
              <a:rPr lang="en-US" sz="1400" dirty="0" err="1"/>
              <a:t>Hou</a:t>
            </a:r>
            <a:r>
              <a:rPr lang="en-US" sz="1400" dirty="0"/>
              <a:t>)</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C7C7C3E7-B95B-433C-B684-E665F01F2779}" type="slidenum">
              <a:rPr lang="en-GB" smtClean="0"/>
              <a:pPr fontAlgn="base">
                <a:spcBef>
                  <a:spcPct val="0"/>
                </a:spcBef>
                <a:spcAft>
                  <a:spcPct val="0"/>
                </a:spcAft>
                <a:defRPr/>
              </a:pPr>
              <a:t>31</a:t>
            </a:fld>
            <a:endParaRPr lang="en-GB" dirty="0"/>
          </a:p>
        </p:txBody>
      </p:sp>
      <mc:AlternateContent xmlns:mc="http://schemas.openxmlformats.org/markup-compatibility/2006" xmlns:a14="http://schemas.microsoft.com/office/drawing/2010/main">
        <mc:Choice Requires="a14">
          <p:sp>
            <p:nvSpPr>
              <p:cNvPr id="7" name="Rectangle 6"/>
              <p:cNvSpPr/>
              <p:nvPr/>
            </p:nvSpPr>
            <p:spPr>
              <a:xfrm>
                <a:off x="150270" y="5782855"/>
                <a:ext cx="8549230" cy="923330"/>
              </a:xfrm>
              <a:prstGeom prst="rect">
                <a:avLst/>
              </a:prstGeom>
            </p:spPr>
            <p:txBody>
              <a:bodyPr wrap="square">
                <a:spAutoFit/>
              </a:bodyPr>
              <a:lstStyle/>
              <a:p>
                <a:r>
                  <a:rPr lang="en-US" dirty="0"/>
                  <a:t>For the Brodsky-Hoyer-Peterson-Sakai (BHPS)  parametrization, </a:t>
                </a:r>
              </a:p>
              <a:p>
                <a:r>
                  <a:rPr lang="en-US" dirty="0"/>
                  <a:t>a </a:t>
                </a:r>
                <a:r>
                  <a:rPr lang="en-US" b="1" dirty="0"/>
                  <a:t>marginally</a:t>
                </a:r>
                <a:r>
                  <a:rPr lang="en-US" dirty="0"/>
                  <a:t> better </a:t>
                </a:r>
                <a14:m>
                  <m:oMath xmlns:m="http://schemas.openxmlformats.org/officeDocument/2006/math">
                    <m:sSup>
                      <m:sSupPr>
                        <m:ctrlPr>
                          <a:rPr lang="en-US" i="1">
                            <a:latin typeface="Cambria Math"/>
                          </a:rPr>
                        </m:ctrlPr>
                      </m:sSupPr>
                      <m:e>
                        <m:r>
                          <a:rPr lang="en-US" i="1">
                            <a:latin typeface="Cambria Math"/>
                          </a:rPr>
                          <m:t>𝜒</m:t>
                        </m:r>
                      </m:e>
                      <m:sup>
                        <m:r>
                          <a:rPr lang="en-US" i="1">
                            <a:latin typeface="Cambria Math"/>
                          </a:rPr>
                          <m:t>2</m:t>
                        </m:r>
                      </m:sup>
                    </m:sSup>
                    <m:r>
                      <a:rPr lang="en-US" i="1">
                        <a:latin typeface="Cambria Math"/>
                      </a:rPr>
                      <m:t>  </m:t>
                    </m:r>
                  </m:oMath>
                </a14:m>
                <a:r>
                  <a:rPr lang="en-US" dirty="0"/>
                  <a:t> for IC with </a:t>
                </a:r>
                <a14:m>
                  <m:oMath xmlns:m="http://schemas.openxmlformats.org/officeDocument/2006/math">
                    <m:sSub>
                      <m:sSubPr>
                        <m:ctrlPr>
                          <a:rPr lang="en-US" i="1">
                            <a:latin typeface="Cambria Math"/>
                          </a:rPr>
                        </m:ctrlPr>
                      </m:sSubPr>
                      <m:e>
                        <m:d>
                          <m:dPr>
                            <m:begChr m:val="〈"/>
                            <m:endChr m:val="〉"/>
                            <m:ctrlPr>
                              <a:rPr lang="en-US" i="1">
                                <a:latin typeface="Cambria Math"/>
                              </a:rPr>
                            </m:ctrlPr>
                          </m:dPr>
                          <m:e>
                            <m:r>
                              <a:rPr lang="en-US" i="1">
                                <a:latin typeface="Cambria Math"/>
                              </a:rPr>
                              <m:t>𝑥</m:t>
                            </m:r>
                          </m:e>
                        </m:d>
                      </m:e>
                      <m:sub>
                        <m:r>
                          <a:rPr lang="en-US" i="1">
                            <a:latin typeface="Cambria Math"/>
                          </a:rPr>
                          <m:t>𝐼𝐶</m:t>
                        </m:r>
                      </m:sub>
                    </m:sSub>
                    <m:r>
                      <a:rPr lang="en-US" i="1">
                        <a:latin typeface="Cambria Math"/>
                      </a:rPr>
                      <m:t>≈1%</m:t>
                    </m:r>
                  </m:oMath>
                </a14:m>
                <a:endParaRPr lang="en-US" dirty="0"/>
              </a:p>
              <a:p>
                <a:r>
                  <a:rPr lang="en-US" dirty="0"/>
                  <a:t>For SEA parametrization, IC with </a:t>
                </a:r>
                <a14:m>
                  <m:oMath xmlns:m="http://schemas.openxmlformats.org/officeDocument/2006/math">
                    <m:sSub>
                      <m:sSubPr>
                        <m:ctrlPr>
                          <a:rPr lang="en-US" i="1">
                            <a:latin typeface="Cambria Math"/>
                          </a:rPr>
                        </m:ctrlPr>
                      </m:sSubPr>
                      <m:e>
                        <m:d>
                          <m:dPr>
                            <m:begChr m:val="〈"/>
                            <m:endChr m:val="〉"/>
                            <m:ctrlPr>
                              <a:rPr lang="en-US" i="1">
                                <a:latin typeface="Cambria Math"/>
                              </a:rPr>
                            </m:ctrlPr>
                          </m:dPr>
                          <m:e>
                            <m:r>
                              <a:rPr lang="en-US" i="1">
                                <a:latin typeface="Cambria Math"/>
                              </a:rPr>
                              <m:t>𝑥</m:t>
                            </m:r>
                          </m:e>
                        </m:d>
                      </m:e>
                      <m:sub>
                        <m:r>
                          <a:rPr lang="en-US" i="1">
                            <a:latin typeface="Cambria Math"/>
                          </a:rPr>
                          <m:t>𝐼𝐶</m:t>
                        </m:r>
                      </m:sub>
                    </m:sSub>
                    <m:r>
                      <a:rPr lang="en-US" b="0" i="1" smtClean="0">
                        <a:latin typeface="Cambria Math"/>
                      </a:rPr>
                      <m:t>≈</m:t>
                    </m:r>
                    <m:r>
                      <a:rPr lang="en-US" i="1">
                        <a:latin typeface="Cambria Math"/>
                      </a:rPr>
                      <m:t>1.5%</m:t>
                    </m:r>
                  </m:oMath>
                </a14:m>
                <a:r>
                  <a:rPr lang="en-US" dirty="0"/>
                  <a:t>  is allowed within uncertainty</a:t>
                </a:r>
              </a:p>
            </p:txBody>
          </p:sp>
        </mc:Choice>
        <mc:Fallback xmlns="">
          <p:sp>
            <p:nvSpPr>
              <p:cNvPr id="7" name="Rectangle 6"/>
              <p:cNvSpPr>
                <a:spLocks noRot="1" noChangeAspect="1" noMove="1" noResize="1" noEditPoints="1" noAdjustHandles="1" noChangeArrowheads="1" noChangeShapeType="1" noTextEdit="1"/>
              </p:cNvSpPr>
              <p:nvPr/>
            </p:nvSpPr>
            <p:spPr>
              <a:xfrm>
                <a:off x="150270" y="5782855"/>
                <a:ext cx="8549230" cy="923330"/>
              </a:xfrm>
              <a:prstGeom prst="rect">
                <a:avLst/>
              </a:prstGeom>
              <a:blipFill rotWithShape="1">
                <a:blip r:embed="rId4"/>
                <a:stretch>
                  <a:fillRect l="-642" t="-3311"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173531" y="2778045"/>
                <a:ext cx="1867437" cy="523220"/>
              </a:xfrm>
              <a:prstGeom prst="rect">
                <a:avLst/>
              </a:prstGeom>
              <a:solidFill>
                <a:srgbClr val="FFFF99"/>
              </a:solidFill>
            </p:spPr>
            <p:txBody>
              <a:bodyPr wrap="square" rtlCol="0">
                <a:spAutoFit/>
              </a:bodyPr>
              <a:lstStyle/>
              <a:p>
                <a:pPr algn="r"/>
                <a:r>
                  <a:rPr lang="en-US" sz="1400" dirty="0"/>
                  <a:t>11849: </a:t>
                </a:r>
                <a14:m>
                  <m:oMath xmlns:m="http://schemas.openxmlformats.org/officeDocument/2006/math">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0</m:t>
                        </m:r>
                      </m:sub>
                    </m:sSub>
                    <m:r>
                      <a:rPr lang="en-US" sz="1400" b="0" i="1" smtClean="0">
                        <a:latin typeface="Cambria Math"/>
                      </a:rPr>
                      <m:t>=1 </m:t>
                    </m:r>
                  </m:oMath>
                </a14:m>
                <a:r>
                  <a:rPr lang="en-US" sz="1400" dirty="0"/>
                  <a:t>GeV, MMHT-like </a:t>
                </a:r>
                <a14:m>
                  <m:oMath xmlns:m="http://schemas.openxmlformats.org/officeDocument/2006/math">
                    <m:r>
                      <a:rPr lang="en-US" sz="1400" b="0" i="1" smtClean="0">
                        <a:latin typeface="Cambria Math"/>
                      </a:rPr>
                      <m:t>𝑔</m:t>
                    </m:r>
                    <m:r>
                      <a:rPr lang="en-US" sz="1400" b="0" i="1" smtClean="0">
                        <a:latin typeface="Cambria Math"/>
                      </a:rPr>
                      <m:t>(</m:t>
                    </m:r>
                    <m:r>
                      <a:rPr lang="en-US" sz="1400" b="0" i="1" smtClean="0">
                        <a:latin typeface="Cambria Math"/>
                      </a:rPr>
                      <m:t>𝑥</m:t>
                    </m:r>
                    <m:r>
                      <a:rPr lang="en-US" sz="1400" b="0" i="1" smtClean="0">
                        <a:latin typeface="Cambria Math"/>
                      </a:rPr>
                      <m:t>,</m:t>
                    </m:r>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0</m:t>
                        </m:r>
                      </m:sub>
                    </m:sSub>
                    <m:r>
                      <a:rPr lang="en-US" sz="1400" b="0" i="1" smtClean="0">
                        <a:latin typeface="Cambria Math"/>
                      </a:rPr>
                      <m:t>)</m:t>
                    </m:r>
                  </m:oMath>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7173531" y="2778045"/>
                <a:ext cx="1867437" cy="523220"/>
              </a:xfrm>
              <a:prstGeom prst="rect">
                <a:avLst/>
              </a:prstGeom>
              <a:blipFill rotWithShape="1">
                <a:blip r:embed="rId5"/>
                <a:stretch>
                  <a:fillRect t="-1163" r="-3922" b="-10465"/>
                </a:stretch>
              </a:blipFill>
            </p:spPr>
            <p:txBody>
              <a:bodyPr/>
              <a:lstStyle/>
              <a:p>
                <a:r>
                  <a:rPr lang="en-US">
                    <a:noFill/>
                  </a:rPr>
                  <a:t> </a:t>
                </a:r>
              </a:p>
            </p:txBody>
          </p:sp>
        </mc:Fallback>
      </mc:AlternateContent>
    </p:spTree>
    <p:extLst>
      <p:ext uri="{BB962C8B-B14F-4D97-AF65-F5344CB8AC3E}">
        <p14:creationId xmlns:p14="http://schemas.microsoft.com/office/powerpoint/2010/main" val="1286848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184485"/>
            <a:ext cx="8229600" cy="536731"/>
          </a:xfrm>
        </p:spPr>
        <p:txBody>
          <a:bodyPr/>
          <a:lstStyle/>
          <a:p>
            <a:r>
              <a:rPr lang="en-US" sz="2800" dirty="0"/>
              <a:t>What is intrinsic charm, according to QCD theory?</a:t>
            </a:r>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C7C7C3E7-B95B-433C-B684-E665F01F2779}" type="slidenum">
              <a:rPr lang="en-GB" smtClean="0"/>
              <a:pPr fontAlgn="base">
                <a:spcBef>
                  <a:spcPct val="0"/>
                </a:spcBef>
                <a:spcAft>
                  <a:spcPct val="0"/>
                </a:spcAft>
                <a:defRPr/>
              </a:pPr>
              <a:t>32</a:t>
            </a:fld>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412123" y="798491"/>
                <a:ext cx="8512935" cy="5566909"/>
              </a:xfrm>
              <a:prstGeom prst="rect">
                <a:avLst/>
              </a:prstGeom>
              <a:noFill/>
            </p:spPr>
            <p:txBody>
              <a:bodyPr wrap="square" rtlCol="0">
                <a:spAutoFit/>
              </a:bodyPr>
              <a:lstStyle/>
              <a:p>
                <a:r>
                  <a:rPr lang="en-US" dirty="0"/>
                  <a:t>The ACOT family of schemes used by CTEQ fits are uniquely suited for establishing physical properties of the “intrinsic charm”.  </a:t>
                </a:r>
              </a:p>
              <a:p>
                <a:pPr marL="285750" indent="-285750">
                  <a:buFont typeface="Arial" panose="020B0604020202020204" pitchFamily="34" charset="0"/>
                  <a:buChar char="•"/>
                </a:pPr>
                <a:r>
                  <a:rPr lang="en-US" dirty="0"/>
                  <a:t>The FFN scheme and ACOT schemes are proved by the QCD factorization theorem with explicit power counting of scattering contributions at </a:t>
                </a:r>
                <a14:m>
                  <m:oMath xmlns:m="http://schemas.openxmlformats.org/officeDocument/2006/math">
                    <m:sSup>
                      <m:sSupPr>
                        <m:ctrlPr>
                          <a:rPr lang="en-US" b="0" i="1" smtClean="0">
                            <a:latin typeface="Cambria Math"/>
                          </a:rPr>
                        </m:ctrlPr>
                      </m:sSupPr>
                      <m:e>
                        <m:r>
                          <a:rPr lang="en-US" b="0" i="1" smtClean="0">
                            <a:latin typeface="Cambria Math"/>
                          </a:rPr>
                          <m:t>𝑝</m:t>
                        </m:r>
                      </m:e>
                      <m:sup>
                        <m:r>
                          <a:rPr lang="en-US" b="0" i="1" smtClean="0">
                            <a:latin typeface="Cambria Math"/>
                          </a:rPr>
                          <m:t>+</m:t>
                        </m:r>
                      </m:sup>
                    </m:sSup>
                    <m:r>
                      <a:rPr lang="en-US" b="0" i="1" smtClean="0">
                        <a:latin typeface="Cambria Math"/>
                      </a:rPr>
                      <m:t>→∞</m:t>
                    </m:r>
                  </m:oMath>
                </a14:m>
                <a:endParaRPr lang="en-US" dirty="0"/>
              </a:p>
              <a:p>
                <a:pPr marL="285750" indent="-285750">
                  <a:buFont typeface="Arial" panose="020B0604020202020204" pitchFamily="34" charset="0"/>
                  <a:buChar char="•"/>
                </a:pPr>
                <a:r>
                  <a:rPr lang="en-US" dirty="0"/>
                  <a:t>Factorization for another GM-VFN scheme (FONLL, TR’,…) can be demonstrated, e.g., by reducing to a counterpart ACOT scheme order by order in </a:t>
                </a:r>
                <a14:m>
                  <m:oMath xmlns:m="http://schemas.openxmlformats.org/officeDocument/2006/math">
                    <m:sSub>
                      <m:sSubPr>
                        <m:ctrlPr>
                          <a:rPr lang="en-US" b="0" i="1" smtClean="0">
                            <a:latin typeface="Cambria Math"/>
                          </a:rPr>
                        </m:ctrlPr>
                      </m:sSubPr>
                      <m:e>
                        <m:r>
                          <a:rPr lang="en-US" b="0" i="1" smtClean="0">
                            <a:latin typeface="Cambria Math"/>
                          </a:rPr>
                          <m:t>𝛼</m:t>
                        </m:r>
                      </m:e>
                      <m:sub>
                        <m:r>
                          <a:rPr lang="en-US" b="0" i="1" smtClean="0">
                            <a:latin typeface="Cambria Math"/>
                          </a:rPr>
                          <m:t>𝑠</m:t>
                        </m:r>
                      </m:sub>
                    </m:sSub>
                  </m:oMath>
                </a14:m>
                <a:endParaRPr lang="en-US" b="0" dirty="0"/>
              </a:p>
              <a:p>
                <a:r>
                  <a:rPr lang="en-US" dirty="0"/>
                  <a:t>At </a:t>
                </a:r>
                <a14:m>
                  <m:oMath xmlns:m="http://schemas.openxmlformats.org/officeDocument/2006/math">
                    <m:sSup>
                      <m:sSupPr>
                        <m:ctrlPr>
                          <a:rPr lang="en-US" b="0" i="1" smtClean="0">
                            <a:latin typeface="Cambria Math"/>
                          </a:rPr>
                        </m:ctrlPr>
                      </m:sSupPr>
                      <m:e>
                        <m:r>
                          <a:rPr lang="en-US" b="0" i="1" smtClean="0">
                            <a:latin typeface="Cambria Math"/>
                          </a:rPr>
                          <m:t>𝑄</m:t>
                        </m:r>
                      </m:e>
                      <m:sup>
                        <m:r>
                          <a:rPr lang="en-US" b="0" i="1" smtClean="0">
                            <a:latin typeface="Cambria Math"/>
                          </a:rPr>
                          <m:t>2</m:t>
                        </m:r>
                      </m:sup>
                    </m:sSup>
                    <m:r>
                      <a:rPr lang="en-US" b="0" i="1" smtClean="0">
                        <a:latin typeface="Cambria Math"/>
                      </a:rPr>
                      <m:t> ≈</m:t>
                    </m:r>
                    <m:sSubSup>
                      <m:sSubSupPr>
                        <m:ctrlPr>
                          <a:rPr lang="en-US" b="0" i="1" smtClean="0">
                            <a:latin typeface="Cambria Math"/>
                          </a:rPr>
                        </m:ctrlPr>
                      </m:sSubSupPr>
                      <m:e>
                        <m:r>
                          <a:rPr lang="en-US" b="0" i="1" smtClean="0">
                            <a:latin typeface="Cambria Math"/>
                          </a:rPr>
                          <m:t>𝑚</m:t>
                        </m:r>
                      </m:e>
                      <m:sub>
                        <m:r>
                          <a:rPr lang="en-US" b="0" i="1" smtClean="0">
                            <a:latin typeface="Cambria Math"/>
                          </a:rPr>
                          <m:t>𝑐</m:t>
                        </m:r>
                      </m:sub>
                      <m:sup>
                        <m:r>
                          <a:rPr lang="en-US" b="0" i="1" smtClean="0">
                            <a:latin typeface="Cambria Math"/>
                          </a:rPr>
                          <m:t>2</m:t>
                        </m:r>
                      </m:sup>
                    </m:sSubSup>
                    <m:r>
                      <a:rPr lang="en-US" b="0" i="1" smtClean="0">
                        <a:latin typeface="Cambria Math"/>
                      </a:rPr>
                      <m:t> </m:t>
                    </m:r>
                    <m:r>
                      <a:rPr lang="en-US" b="0" i="0" smtClean="0">
                        <a:latin typeface="Cambria Math"/>
                      </a:rPr>
                      <m:t>, </m:t>
                    </m:r>
                  </m:oMath>
                </a14:m>
                <a:r>
                  <a:rPr lang="en-US" b="0" dirty="0"/>
                  <a:t>the ACOT </a:t>
                </a:r>
                <a14:m>
                  <m:oMath xmlns:m="http://schemas.openxmlformats.org/officeDocument/2006/math">
                    <m:sSub>
                      <m:sSubPr>
                        <m:ctrlPr>
                          <a:rPr lang="en-US" b="0" i="1" smtClean="0">
                            <a:latin typeface="Cambria Math"/>
                          </a:rPr>
                        </m:ctrlPr>
                      </m:sSubPr>
                      <m:e>
                        <m:r>
                          <a:rPr lang="en-US" b="0" i="1" smtClean="0">
                            <a:latin typeface="Cambria Math"/>
                          </a:rPr>
                          <m:t>𝑁</m:t>
                        </m:r>
                      </m:e>
                      <m:sub>
                        <m:r>
                          <a:rPr lang="en-US" b="0" i="1" smtClean="0">
                            <a:latin typeface="Cambria Math"/>
                          </a:rPr>
                          <m:t>𝑓</m:t>
                        </m:r>
                      </m:sub>
                    </m:sSub>
                    <m:r>
                      <a:rPr lang="en-US" b="0" i="1" smtClean="0">
                        <a:latin typeface="Cambria Math"/>
                      </a:rPr>
                      <m:t>=4  </m:t>
                    </m:r>
                  </m:oMath>
                </a14:m>
                <a:r>
                  <a:rPr lang="en-US" b="0" dirty="0"/>
                  <a:t>scheme reduces to the </a:t>
                </a:r>
                <a14:m>
                  <m:oMath xmlns:m="http://schemas.openxmlformats.org/officeDocument/2006/math">
                    <m:sSub>
                      <m:sSubPr>
                        <m:ctrlPr>
                          <a:rPr lang="en-US" b="0" i="1" smtClean="0">
                            <a:latin typeface="Cambria Math"/>
                          </a:rPr>
                        </m:ctrlPr>
                      </m:sSubPr>
                      <m:e>
                        <m:r>
                          <a:rPr lang="en-US" b="0" i="1" smtClean="0">
                            <a:latin typeface="Cambria Math"/>
                          </a:rPr>
                          <m:t>𝑁</m:t>
                        </m:r>
                      </m:e>
                      <m:sub>
                        <m:r>
                          <a:rPr lang="en-US" b="0" i="1" smtClean="0">
                            <a:latin typeface="Cambria Math"/>
                          </a:rPr>
                          <m:t>𝑓</m:t>
                        </m:r>
                      </m:sub>
                    </m:sSub>
                    <m:r>
                      <a:rPr lang="en-US" b="0" i="1" smtClean="0">
                        <a:latin typeface="Cambria Math"/>
                      </a:rPr>
                      <m:t>=3 </m:t>
                    </m:r>
                  </m:oMath>
                </a14:m>
                <a:r>
                  <a:rPr lang="en-US" b="0" dirty="0"/>
                  <a:t>  scheme, order by order in </a:t>
                </a:r>
                <a14:m>
                  <m:oMath xmlns:m="http://schemas.openxmlformats.org/officeDocument/2006/math">
                    <m:sSub>
                      <m:sSubPr>
                        <m:ctrlPr>
                          <a:rPr lang="en-US" b="0" i="1" smtClean="0">
                            <a:latin typeface="Cambria Math"/>
                          </a:rPr>
                        </m:ctrlPr>
                      </m:sSubPr>
                      <m:e>
                        <m:r>
                          <a:rPr lang="en-US" b="0" i="1" smtClean="0">
                            <a:latin typeface="Cambria Math"/>
                          </a:rPr>
                          <m:t>𝛼</m:t>
                        </m:r>
                      </m:e>
                      <m:sub>
                        <m:r>
                          <a:rPr lang="en-US" b="0" i="1" smtClean="0">
                            <a:latin typeface="Cambria Math"/>
                          </a:rPr>
                          <m:t>𝑠</m:t>
                        </m:r>
                      </m:sub>
                    </m:sSub>
                  </m:oMath>
                </a14:m>
                <a:endParaRPr lang="en-US" b="0" dirty="0"/>
              </a:p>
              <a:p>
                <a:r>
                  <a:rPr lang="en-US" dirty="0"/>
                  <a:t>In the </a:t>
                </a:r>
                <a14:m>
                  <m:oMath xmlns:m="http://schemas.openxmlformats.org/officeDocument/2006/math">
                    <m:sSub>
                      <m:sSubPr>
                        <m:ctrlPr>
                          <a:rPr lang="en-US" b="0" i="1" smtClean="0">
                            <a:latin typeface="Cambria Math"/>
                          </a:rPr>
                        </m:ctrlPr>
                      </m:sSubPr>
                      <m:e>
                        <m:r>
                          <a:rPr lang="en-US" b="0" i="1" smtClean="0">
                            <a:latin typeface="Cambria Math"/>
                          </a:rPr>
                          <m:t>𝑁</m:t>
                        </m:r>
                      </m:e>
                      <m:sub>
                        <m:r>
                          <a:rPr lang="en-US" b="0" i="1" smtClean="0">
                            <a:latin typeface="Cambria Math"/>
                          </a:rPr>
                          <m:t>𝑓</m:t>
                        </m:r>
                      </m:sub>
                    </m:sSub>
                    <m:r>
                      <a:rPr lang="en-US" b="0" i="1" smtClean="0">
                        <a:latin typeface="Cambria Math"/>
                      </a:rPr>
                      <m:t>=3</m:t>
                    </m:r>
                  </m:oMath>
                </a14:m>
                <a:r>
                  <a:rPr lang="en-US" dirty="0"/>
                  <a:t> scheme, (Collins 1998) proved that, at </a:t>
                </a:r>
                <a14:m>
                  <m:oMath xmlns:m="http://schemas.openxmlformats.org/officeDocument/2006/math">
                    <m:sSup>
                      <m:sSupPr>
                        <m:ctrlPr>
                          <a:rPr lang="en-US" b="0" i="1" smtClean="0">
                            <a:latin typeface="Cambria Math"/>
                          </a:rPr>
                        </m:ctrlPr>
                      </m:sSupPr>
                      <m:e>
                        <m:r>
                          <a:rPr lang="en-US" b="0" i="1" smtClean="0">
                            <a:latin typeface="Cambria Math"/>
                          </a:rPr>
                          <m:t>𝑄</m:t>
                        </m:r>
                      </m:e>
                      <m:sup>
                        <m:r>
                          <a:rPr lang="en-US" b="0" i="1" smtClean="0">
                            <a:latin typeface="Cambria Math"/>
                          </a:rPr>
                          <m:t>2</m:t>
                        </m:r>
                      </m:sup>
                    </m:sSup>
                    <m:r>
                      <a:rPr lang="en-US" b="0" i="1" smtClean="0">
                        <a:latin typeface="Cambria Math"/>
                      </a:rPr>
                      <m:t>≈</m:t>
                    </m:r>
                    <m:sSubSup>
                      <m:sSubSupPr>
                        <m:ctrlPr>
                          <a:rPr lang="en-US" b="0" i="1" smtClean="0">
                            <a:latin typeface="Cambria Math"/>
                          </a:rPr>
                        </m:ctrlPr>
                      </m:sSubSupPr>
                      <m:e>
                        <m:r>
                          <a:rPr lang="en-US" b="0" i="1" smtClean="0">
                            <a:latin typeface="Cambria Math"/>
                          </a:rPr>
                          <m:t>𝑚</m:t>
                        </m:r>
                      </m:e>
                      <m:sub>
                        <m:r>
                          <a:rPr lang="en-US" b="0" i="1" smtClean="0">
                            <a:latin typeface="Cambria Math"/>
                          </a:rPr>
                          <m:t>𝑐</m:t>
                        </m:r>
                      </m:sub>
                      <m:sup>
                        <m:r>
                          <a:rPr lang="en-US" b="0" i="1" smtClean="0">
                            <a:latin typeface="Cambria Math"/>
                          </a:rPr>
                          <m:t>2</m:t>
                        </m:r>
                      </m:sup>
                    </m:sSubSup>
                    <m:r>
                      <a:rPr lang="en-US" b="0" i="1" smtClean="0">
                        <a:latin typeface="Cambria Math"/>
                      </a:rPr>
                      <m:t> </m:t>
                    </m:r>
                  </m:oMath>
                </a14:m>
                <a:r>
                  <a:rPr lang="en-US" dirty="0"/>
                  <a:t>,  </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𝐹</m:t>
                          </m:r>
                        </m:e>
                        <m:sub>
                          <m:r>
                            <a:rPr lang="en-US" b="0" i="1" smtClean="0">
                              <a:latin typeface="Cambria Math"/>
                            </a:rPr>
                            <m:t>2</m:t>
                          </m:r>
                        </m:sub>
                      </m:sSub>
                      <m:d>
                        <m:dPr>
                          <m:ctrlPr>
                            <a:rPr lang="en-US" b="0" i="1" smtClean="0">
                              <a:latin typeface="Cambria Math"/>
                            </a:rPr>
                          </m:ctrlPr>
                        </m:dPr>
                        <m:e>
                          <m:r>
                            <a:rPr lang="en-US" b="0" i="1" smtClean="0">
                              <a:latin typeface="Cambria Math"/>
                            </a:rPr>
                            <m:t>𝑥</m:t>
                          </m:r>
                          <m:r>
                            <a:rPr lang="en-US" b="0" i="1" smtClean="0">
                              <a:latin typeface="Cambria Math"/>
                            </a:rPr>
                            <m:t>,</m:t>
                          </m:r>
                          <m:sSup>
                            <m:sSupPr>
                              <m:ctrlPr>
                                <a:rPr lang="en-US" b="0" i="1" smtClean="0">
                                  <a:latin typeface="Cambria Math"/>
                                </a:rPr>
                              </m:ctrlPr>
                            </m:sSupPr>
                            <m:e>
                              <m:r>
                                <a:rPr lang="en-US" b="0" i="1" smtClean="0">
                                  <a:latin typeface="Cambria Math"/>
                                </a:rPr>
                                <m:t>𝑄</m:t>
                              </m:r>
                            </m:e>
                            <m:sup>
                              <m:r>
                                <a:rPr lang="en-US" b="0" i="1" smtClean="0">
                                  <a:latin typeface="Cambria Math"/>
                                </a:rPr>
                                <m:t>2</m:t>
                              </m:r>
                            </m:sup>
                          </m:sSup>
                          <m:r>
                            <a:rPr lang="en-US" b="0" i="1" smtClean="0">
                              <a:latin typeface="Cambria Math"/>
                            </a:rPr>
                            <m:t> </m:t>
                          </m:r>
                        </m:e>
                      </m:d>
                      <m:r>
                        <a:rPr lang="en-US" b="0" i="1" smtClean="0">
                          <a:latin typeface="Cambria Math"/>
                        </a:rPr>
                        <m:t>=</m:t>
                      </m:r>
                      <m:limLow>
                        <m:limLowPr>
                          <m:ctrlPr>
                            <a:rPr lang="en-US" b="0" i="1" smtClean="0">
                              <a:latin typeface="Cambria Math"/>
                            </a:rPr>
                          </m:ctrlPr>
                        </m:limLowPr>
                        <m:e>
                          <m:groupChr>
                            <m:groupChrPr>
                              <m:chr m:val="⏟"/>
                              <m:ctrlPr>
                                <a:rPr lang="en-US" b="0" i="1" smtClean="0">
                                  <a:latin typeface="Cambria Math"/>
                                </a:rPr>
                              </m:ctrlPr>
                            </m:groupChrPr>
                            <m:e>
                              <m:nary>
                                <m:naryPr>
                                  <m:chr m:val="∑"/>
                                  <m:supHide m:val="on"/>
                                  <m:ctrlPr>
                                    <a:rPr lang="en-US" i="1">
                                      <a:latin typeface="Cambria Math"/>
                                    </a:rPr>
                                  </m:ctrlPr>
                                </m:naryPr>
                                <m:sub>
                                  <m:r>
                                    <a:rPr lang="en-US" i="1">
                                      <a:latin typeface="Cambria Math"/>
                                    </a:rPr>
                                    <m:t>𝑎</m:t>
                                  </m:r>
                                  <m:r>
                                    <a:rPr lang="en-US" i="1">
                                      <a:latin typeface="Cambria Math"/>
                                    </a:rPr>
                                    <m:t>=</m:t>
                                  </m:r>
                                  <m:r>
                                    <a:rPr lang="en-US" i="1">
                                      <a:latin typeface="Cambria Math"/>
                                    </a:rPr>
                                    <m:t>𝑢</m:t>
                                  </m:r>
                                  <m:r>
                                    <a:rPr lang="en-US" i="1">
                                      <a:latin typeface="Cambria Math"/>
                                    </a:rPr>
                                    <m:t>,</m:t>
                                  </m:r>
                                  <m:r>
                                    <a:rPr lang="en-US" i="1">
                                      <a:latin typeface="Cambria Math"/>
                                    </a:rPr>
                                    <m:t>𝑑</m:t>
                                  </m:r>
                                  <m:r>
                                    <a:rPr lang="en-US" i="1">
                                      <a:latin typeface="Cambria Math"/>
                                    </a:rPr>
                                    <m:t>,</m:t>
                                  </m:r>
                                  <m:r>
                                    <a:rPr lang="en-US" i="1">
                                      <a:latin typeface="Cambria Math"/>
                                    </a:rPr>
                                    <m:t>𝑠</m:t>
                                  </m:r>
                                  <m:r>
                                    <a:rPr lang="en-US" i="1">
                                      <a:latin typeface="Cambria Math"/>
                                    </a:rPr>
                                    <m:t>,</m:t>
                                  </m:r>
                                  <m:r>
                                    <a:rPr lang="en-US" i="1">
                                      <a:latin typeface="Cambria Math"/>
                                    </a:rPr>
                                    <m:t>𝑔</m:t>
                                  </m:r>
                                </m:sub>
                                <m:sup/>
                                <m:e>
                                  <m:nary>
                                    <m:naryPr>
                                      <m:ctrlPr>
                                        <a:rPr lang="en-US" i="1">
                                          <a:latin typeface="Cambria Math"/>
                                        </a:rPr>
                                      </m:ctrlPr>
                                    </m:naryPr>
                                    <m:sub>
                                      <m:r>
                                        <m:rPr>
                                          <m:brk m:alnAt="23"/>
                                        </m:rPr>
                                        <a:rPr lang="en-US" i="1">
                                          <a:latin typeface="Cambria Math"/>
                                        </a:rPr>
                                        <m:t>𝑥</m:t>
                                      </m:r>
                                    </m:sub>
                                    <m:sup>
                                      <m:r>
                                        <a:rPr lang="en-US" i="1">
                                          <a:latin typeface="Cambria Math"/>
                                        </a:rPr>
                                        <m:t>1</m:t>
                                      </m:r>
                                    </m:sup>
                                    <m:e>
                                      <m:f>
                                        <m:fPr>
                                          <m:ctrlPr>
                                            <a:rPr lang="en-US" i="1">
                                              <a:latin typeface="Cambria Math"/>
                                            </a:rPr>
                                          </m:ctrlPr>
                                        </m:fPr>
                                        <m:num>
                                          <m:r>
                                            <a:rPr lang="en-US" i="1">
                                              <a:latin typeface="Cambria Math"/>
                                            </a:rPr>
                                            <m:t>𝑑𝑧</m:t>
                                          </m:r>
                                        </m:num>
                                        <m:den>
                                          <m:r>
                                            <a:rPr lang="en-US" i="1">
                                              <a:latin typeface="Cambria Math"/>
                                            </a:rPr>
                                            <m:t>𝑧</m:t>
                                          </m:r>
                                        </m:den>
                                      </m:f>
                                      <m:r>
                                        <a:rPr lang="en-US" i="1">
                                          <a:latin typeface="Cambria Math"/>
                                        </a:rPr>
                                        <m:t> </m:t>
                                      </m:r>
                                      <m:sSub>
                                        <m:sSubPr>
                                          <m:ctrlPr>
                                            <a:rPr lang="en-US" i="1">
                                              <a:latin typeface="Cambria Math"/>
                                            </a:rPr>
                                          </m:ctrlPr>
                                        </m:sSubPr>
                                        <m:e>
                                          <m:r>
                                            <a:rPr lang="en-US" i="1">
                                              <a:latin typeface="Cambria Math"/>
                                            </a:rPr>
                                            <m:t>𝐶</m:t>
                                          </m:r>
                                        </m:e>
                                        <m:sub>
                                          <m:r>
                                            <a:rPr lang="en-US" i="1">
                                              <a:latin typeface="Cambria Math"/>
                                            </a:rPr>
                                            <m:t>𝑎</m:t>
                                          </m:r>
                                        </m:sub>
                                      </m:sSub>
                                      <m:d>
                                        <m:dPr>
                                          <m:ctrlPr>
                                            <a:rPr lang="en-US" i="1">
                                              <a:latin typeface="Cambria Math"/>
                                            </a:rPr>
                                          </m:ctrlPr>
                                        </m:dPr>
                                        <m:e>
                                          <m:f>
                                            <m:fPr>
                                              <m:ctrlPr>
                                                <a:rPr lang="en-US" i="1">
                                                  <a:latin typeface="Cambria Math"/>
                                                </a:rPr>
                                              </m:ctrlPr>
                                            </m:fPr>
                                            <m:num>
                                              <m:r>
                                                <a:rPr lang="en-US" i="1">
                                                  <a:latin typeface="Cambria Math"/>
                                                </a:rPr>
                                                <m:t>𝑥</m:t>
                                              </m:r>
                                            </m:num>
                                            <m:den>
                                              <m:r>
                                                <a:rPr lang="en-US" i="1">
                                                  <a:latin typeface="Cambria Math"/>
                                                </a:rPr>
                                                <m:t>𝑧</m:t>
                                              </m:r>
                                            </m:den>
                                          </m:f>
                                          <m:r>
                                            <a:rPr lang="en-US" i="1">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𝑚</m:t>
                                                  </m:r>
                                                </m:e>
                                                <m:sub>
                                                  <m:r>
                                                    <a:rPr lang="en-US" i="1">
                                                      <a:latin typeface="Cambria Math"/>
                                                    </a:rPr>
                                                    <m:t>𝑐</m:t>
                                                  </m:r>
                                                </m:sub>
                                                <m:sup>
                                                  <m:r>
                                                    <a:rPr lang="en-US" i="1">
                                                      <a:latin typeface="Cambria Math"/>
                                                    </a:rPr>
                                                    <m:t>2</m:t>
                                                  </m:r>
                                                </m:sup>
                                              </m:sSubSup>
                                            </m:num>
                                            <m:den>
                                              <m:sSup>
                                                <m:sSupPr>
                                                  <m:ctrlPr>
                                                    <a:rPr lang="en-US" i="1">
                                                      <a:latin typeface="Cambria Math"/>
                                                    </a:rPr>
                                                  </m:ctrlPr>
                                                </m:sSupPr>
                                                <m:e>
                                                  <m:r>
                                                    <a:rPr lang="en-US" i="1">
                                                      <a:latin typeface="Cambria Math"/>
                                                    </a:rPr>
                                                    <m:t>𝑄</m:t>
                                                  </m:r>
                                                </m:e>
                                                <m:sup>
                                                  <m:r>
                                                    <a:rPr lang="en-US" i="1">
                                                      <a:latin typeface="Cambria Math"/>
                                                    </a:rPr>
                                                    <m:t>2</m:t>
                                                  </m:r>
                                                </m:sup>
                                              </m:sSup>
                                            </m:den>
                                          </m:f>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𝜇</m:t>
                                                  </m:r>
                                                </m:e>
                                                <m:sup>
                                                  <m:r>
                                                    <a:rPr lang="en-US" i="1">
                                                      <a:latin typeface="Cambria Math"/>
                                                    </a:rPr>
                                                    <m:t>2</m:t>
                                                  </m:r>
                                                </m:sup>
                                              </m:sSup>
                                            </m:num>
                                            <m:den>
                                              <m:sSup>
                                                <m:sSupPr>
                                                  <m:ctrlPr>
                                                    <a:rPr lang="en-US" i="1">
                                                      <a:latin typeface="Cambria Math"/>
                                                    </a:rPr>
                                                  </m:ctrlPr>
                                                </m:sSupPr>
                                                <m:e>
                                                  <m:r>
                                                    <a:rPr lang="en-US" i="1">
                                                      <a:latin typeface="Cambria Math"/>
                                                    </a:rPr>
                                                    <m:t>𝑄</m:t>
                                                  </m:r>
                                                </m:e>
                                                <m:sup>
                                                  <m:r>
                                                    <a:rPr lang="en-US" i="1">
                                                      <a:latin typeface="Cambria Math"/>
                                                    </a:rPr>
                                                    <m:t>2</m:t>
                                                  </m:r>
                                                </m:sup>
                                              </m:sSup>
                                            </m:den>
                                          </m:f>
                                          <m:r>
                                            <a:rPr lang="en-US" i="1">
                                              <a:latin typeface="Cambria Math"/>
                                            </a:rPr>
                                            <m:t> </m:t>
                                          </m:r>
                                        </m:e>
                                      </m:d>
                                      <m:sSub>
                                        <m:sSubPr>
                                          <m:ctrlPr>
                                            <a:rPr lang="en-US" i="1">
                                              <a:latin typeface="Cambria Math"/>
                                            </a:rPr>
                                          </m:ctrlPr>
                                        </m:sSubPr>
                                        <m:e>
                                          <m:r>
                                            <a:rPr lang="en-US" i="1">
                                              <a:latin typeface="Cambria Math"/>
                                            </a:rPr>
                                            <m:t>𝑓</m:t>
                                          </m:r>
                                        </m:e>
                                        <m:sub>
                                          <m:r>
                                            <a:rPr lang="en-US" i="1">
                                              <a:latin typeface="Cambria Math"/>
                                            </a:rPr>
                                            <m:t>𝑎</m:t>
                                          </m:r>
                                        </m:sub>
                                      </m:sSub>
                                      <m:r>
                                        <a:rPr lang="en-US" i="1">
                                          <a:latin typeface="Cambria Math"/>
                                        </a:rPr>
                                        <m:t>(</m:t>
                                      </m:r>
                                      <m:r>
                                        <a:rPr lang="en-US" i="1">
                                          <a:latin typeface="Cambria Math"/>
                                        </a:rPr>
                                        <m:t>𝑧</m:t>
                                      </m:r>
                                      <m:r>
                                        <a:rPr lang="en-US" i="1">
                                          <a:latin typeface="Cambria Math"/>
                                        </a:rPr>
                                        <m:t>,</m:t>
                                      </m:r>
                                      <m:sSup>
                                        <m:sSupPr>
                                          <m:ctrlPr>
                                            <a:rPr lang="en-US" i="1">
                                              <a:latin typeface="Cambria Math"/>
                                            </a:rPr>
                                          </m:ctrlPr>
                                        </m:sSupPr>
                                        <m:e>
                                          <m:r>
                                            <a:rPr lang="en-US" i="1">
                                              <a:latin typeface="Cambria Math"/>
                                            </a:rPr>
                                            <m:t>𝜇</m:t>
                                          </m:r>
                                        </m:e>
                                        <m:sup>
                                          <m:r>
                                            <a:rPr lang="en-US" i="1">
                                              <a:latin typeface="Cambria Math"/>
                                            </a:rPr>
                                            <m:t>2</m:t>
                                          </m:r>
                                        </m:sup>
                                      </m:sSup>
                                      <m:r>
                                        <a:rPr lang="en-US" i="1">
                                          <a:latin typeface="Cambria Math"/>
                                        </a:rPr>
                                        <m:t>)</m:t>
                                      </m:r>
                                    </m:e>
                                  </m:nary>
                                </m:e>
                              </m:nary>
                            </m:e>
                          </m:groupChr>
                        </m:e>
                        <m:lim>
                          <m:r>
                            <m:rPr>
                              <m:nor/>
                            </m:rPr>
                            <a:rPr lang="en-US" b="0" i="0" smtClean="0">
                              <a:latin typeface="Cambria Math"/>
                            </a:rPr>
                            <m:t>leading</m:t>
                          </m:r>
                          <m:r>
                            <m:rPr>
                              <m:nor/>
                            </m:rPr>
                            <a:rPr lang="en-US" b="0" i="0" smtClean="0">
                              <a:latin typeface="Cambria Math"/>
                            </a:rPr>
                            <m:t> </m:t>
                          </m:r>
                          <m:r>
                            <m:rPr>
                              <m:nor/>
                            </m:rPr>
                            <a:rPr lang="en-US" b="0" i="0" smtClean="0">
                              <a:latin typeface="Cambria Math"/>
                            </a:rPr>
                            <m:t>power</m:t>
                          </m:r>
                          <m:r>
                            <m:rPr>
                              <m:nor/>
                            </m:rPr>
                            <a:rPr lang="en-US" b="0" i="0" smtClean="0">
                              <a:latin typeface="Cambria Math"/>
                            </a:rPr>
                            <m:t> (</m:t>
                          </m:r>
                          <m:r>
                            <m:rPr>
                              <m:nor/>
                            </m:rPr>
                            <a:rPr lang="en-US" b="0" i="0" smtClean="0">
                              <a:latin typeface="Cambria Math"/>
                            </a:rPr>
                            <m:t>l</m:t>
                          </m:r>
                          <m:r>
                            <m:rPr>
                              <m:nor/>
                            </m:rPr>
                            <a:rPr lang="en-US" b="0" i="0" smtClean="0">
                              <a:latin typeface="Cambria Math"/>
                            </a:rPr>
                            <m:t>.</m:t>
                          </m:r>
                          <m:r>
                            <m:rPr>
                              <m:nor/>
                            </m:rPr>
                            <a:rPr lang="en-US" b="0" i="0" smtClean="0">
                              <a:latin typeface="Cambria Math"/>
                            </a:rPr>
                            <m:t>p</m:t>
                          </m:r>
                          <m:r>
                            <m:rPr>
                              <m:nor/>
                            </m:rPr>
                            <a:rPr lang="en-US" b="0" i="0" smtClean="0">
                              <a:latin typeface="Cambria Math"/>
                            </a:rPr>
                            <m:t>.)</m:t>
                          </m:r>
                        </m:lim>
                      </m:limLow>
                      <m:r>
                        <a:rPr lang="en-US" b="0" i="1" smtClean="0">
                          <a:latin typeface="Cambria Math"/>
                        </a:rPr>
                        <m:t>+</m:t>
                      </m:r>
                      <m:r>
                        <a:rPr lang="en-US" b="0" i="1" smtClean="0">
                          <a:latin typeface="Cambria Math"/>
                        </a:rPr>
                        <m:t>𝑂</m:t>
                      </m:r>
                      <m:r>
                        <a:rPr lang="en-US" b="0" i="1" smtClean="0">
                          <a:latin typeface="Cambria Math"/>
                        </a:rPr>
                        <m:t>(</m:t>
                      </m:r>
                      <m:sSup>
                        <m:sSupPr>
                          <m:ctrlPr>
                            <a:rPr lang="en-US" b="0" i="1" smtClean="0">
                              <a:latin typeface="Cambria Math"/>
                            </a:rPr>
                          </m:ctrlPr>
                        </m:sSupPr>
                        <m:e>
                          <m:r>
                            <m:rPr>
                              <m:sty m:val="p"/>
                            </m:rPr>
                            <a:rPr lang="en-US" b="0" i="0" smtClean="0">
                              <a:latin typeface="Cambria Math"/>
                            </a:rPr>
                            <m:t>Λ</m:t>
                          </m:r>
                        </m:e>
                        <m:sup>
                          <m:r>
                            <a:rPr lang="en-US" b="0" i="1" smtClean="0">
                              <a:latin typeface="Cambria Math"/>
                            </a:rPr>
                            <m:t>2</m:t>
                          </m:r>
                        </m:sup>
                      </m:sSup>
                      <m:r>
                        <a:rPr lang="en-US" b="0" i="1" smtClean="0">
                          <a:latin typeface="Cambria Math"/>
                        </a:rPr>
                        <m:t>)</m:t>
                      </m:r>
                    </m:oMath>
                  </m:oMathPara>
                </a14:m>
                <a:endParaRPr lang="en-US" dirty="0"/>
              </a:p>
              <a:p>
                <a:pPr marL="285750" indent="-285750">
                  <a:buFontTx/>
                  <a:buChar char="-"/>
                </a:pPr>
                <a:r>
                  <a:rPr lang="en-US" dirty="0"/>
                  <a:t>The </a:t>
                </a:r>
                <a:r>
                  <a:rPr lang="en-US" dirty="0" err="1"/>
                  <a:t>l.p.</a:t>
                </a:r>
                <a:r>
                  <a:rPr lang="en-US" dirty="0"/>
                  <a:t> term contains charm propagators only in the coefficient functions, sums only over light-flavor PDFs</a:t>
                </a:r>
              </a:p>
              <a:p>
                <a14:m>
                  <m:oMath xmlns:m="http://schemas.openxmlformats.org/officeDocument/2006/math">
                    <m:r>
                      <a:rPr lang="en-US" b="1" i="1" smtClean="0">
                        <a:latin typeface="Cambria Math"/>
                      </a:rPr>
                      <m:t>⇒ </m:t>
                    </m:r>
                  </m:oMath>
                </a14:m>
                <a:r>
                  <a:rPr lang="en-US" b="1" dirty="0"/>
                  <a:t> In either the </a:t>
                </a:r>
                <a14:m>
                  <m:oMath xmlns:m="http://schemas.openxmlformats.org/officeDocument/2006/math">
                    <m:sSub>
                      <m:sSubPr>
                        <m:ctrlPr>
                          <a:rPr lang="en-US" b="1" i="1" smtClean="0">
                            <a:latin typeface="Cambria Math"/>
                          </a:rPr>
                        </m:ctrlPr>
                      </m:sSubPr>
                      <m:e>
                        <m:r>
                          <a:rPr lang="en-US" b="1" i="1" smtClean="0">
                            <a:latin typeface="Cambria Math"/>
                          </a:rPr>
                          <m:t>𝑵</m:t>
                        </m:r>
                      </m:e>
                      <m:sub>
                        <m:r>
                          <a:rPr lang="en-US" b="1" i="1" smtClean="0">
                            <a:latin typeface="Cambria Math"/>
                          </a:rPr>
                          <m:t>𝒇</m:t>
                        </m:r>
                      </m:sub>
                    </m:sSub>
                    <m:r>
                      <a:rPr lang="en-US" b="1" i="1" smtClean="0">
                        <a:latin typeface="Cambria Math"/>
                      </a:rPr>
                      <m:t>=</m:t>
                    </m:r>
                    <m:r>
                      <a:rPr lang="en-US" b="1" i="1" smtClean="0">
                        <a:latin typeface="Cambria Math"/>
                      </a:rPr>
                      <m:t>𝟑</m:t>
                    </m:r>
                    <m:r>
                      <a:rPr lang="en-US" b="1" i="1" smtClean="0">
                        <a:latin typeface="Cambria Math"/>
                      </a:rPr>
                      <m:t>  </m:t>
                    </m:r>
                  </m:oMath>
                </a14:m>
                <a:r>
                  <a:rPr lang="en-US" b="1" dirty="0"/>
                  <a:t>scheme or ACOT scheme at </a:t>
                </a:r>
                <a14:m>
                  <m:oMath xmlns:m="http://schemas.openxmlformats.org/officeDocument/2006/math">
                    <m:sSup>
                      <m:sSupPr>
                        <m:ctrlPr>
                          <a:rPr lang="en-US" b="1" i="1" smtClean="0">
                            <a:latin typeface="Cambria Math"/>
                          </a:rPr>
                        </m:ctrlPr>
                      </m:sSupPr>
                      <m:e>
                        <m:r>
                          <a:rPr lang="en-US" b="1" i="1" smtClean="0">
                            <a:latin typeface="Cambria Math"/>
                          </a:rPr>
                          <m:t>𝑸</m:t>
                        </m:r>
                      </m:e>
                      <m:sup>
                        <m:r>
                          <a:rPr lang="en-US" b="1" i="1" smtClean="0">
                            <a:latin typeface="Cambria Math"/>
                          </a:rPr>
                          <m:t>𝟐</m:t>
                        </m:r>
                      </m:sup>
                    </m:sSup>
                    <m:r>
                      <a:rPr lang="en-US" b="1" i="1" smtClean="0">
                        <a:latin typeface="Cambria Math"/>
                      </a:rPr>
                      <m:t>≈</m:t>
                    </m:r>
                    <m:sSubSup>
                      <m:sSubSupPr>
                        <m:ctrlPr>
                          <a:rPr lang="en-US" b="1" i="1" smtClean="0">
                            <a:latin typeface="Cambria Math"/>
                          </a:rPr>
                        </m:ctrlPr>
                      </m:sSubSupPr>
                      <m:e>
                        <m:r>
                          <a:rPr lang="en-US" b="1" i="1" smtClean="0">
                            <a:latin typeface="Cambria Math"/>
                          </a:rPr>
                          <m:t>𝒎</m:t>
                        </m:r>
                      </m:e>
                      <m:sub>
                        <m:r>
                          <a:rPr lang="en-US" b="1" i="1" smtClean="0">
                            <a:latin typeface="Cambria Math"/>
                          </a:rPr>
                          <m:t>𝒄</m:t>
                        </m:r>
                      </m:sub>
                      <m:sup>
                        <m:r>
                          <a:rPr lang="en-US" b="1" i="1" smtClean="0">
                            <a:latin typeface="Cambria Math"/>
                          </a:rPr>
                          <m:t>𝟐</m:t>
                        </m:r>
                      </m:sup>
                    </m:sSubSup>
                  </m:oMath>
                </a14:m>
                <a:r>
                  <a:rPr lang="en-US" b="1" dirty="0"/>
                  <a:t> and </a:t>
                </a:r>
                <a14:m>
                  <m:oMath xmlns:m="http://schemas.openxmlformats.org/officeDocument/2006/math">
                    <m:r>
                      <a:rPr lang="en-US" b="1" i="1" smtClean="0">
                        <a:latin typeface="Cambria Math"/>
                      </a:rPr>
                      <m:t>𝑶</m:t>
                    </m:r>
                    <m:r>
                      <a:rPr lang="en-US" b="1" i="1" smtClean="0">
                        <a:latin typeface="Cambria Math"/>
                      </a:rPr>
                      <m:t>(</m:t>
                    </m:r>
                    <m:sSubSup>
                      <m:sSubSupPr>
                        <m:ctrlPr>
                          <a:rPr lang="en-US" b="1" i="1" smtClean="0">
                            <a:latin typeface="Cambria Math"/>
                          </a:rPr>
                        </m:ctrlPr>
                      </m:sSubSupPr>
                      <m:e>
                        <m:r>
                          <a:rPr lang="en-US" b="1" i="1" smtClean="0">
                            <a:latin typeface="Cambria Math"/>
                          </a:rPr>
                          <m:t>𝜶</m:t>
                        </m:r>
                      </m:e>
                      <m:sub>
                        <m:r>
                          <a:rPr lang="en-US" b="1" i="1" smtClean="0">
                            <a:latin typeface="Cambria Math"/>
                          </a:rPr>
                          <m:t>𝒔</m:t>
                        </m:r>
                      </m:sub>
                      <m:sup>
                        <m:r>
                          <a:rPr lang="en-US" b="1" i="1" smtClean="0">
                            <a:latin typeface="Cambria Math"/>
                          </a:rPr>
                          <m:t>𝒏</m:t>
                        </m:r>
                      </m:sup>
                    </m:sSubSup>
                    <m:r>
                      <a:rPr lang="en-US" b="1" i="1" smtClean="0">
                        <a:latin typeface="Cambria Math"/>
                      </a:rPr>
                      <m:t>)</m:t>
                    </m:r>
                  </m:oMath>
                </a14:m>
                <a:r>
                  <a:rPr lang="en-US" b="1" dirty="0"/>
                  <a:t>,  the phenomenological IC term is composed of </a:t>
                </a:r>
                <a14:m>
                  <m:oMath xmlns:m="http://schemas.openxmlformats.org/officeDocument/2006/math">
                    <m:r>
                      <a:rPr lang="en-US" b="1" i="0" smtClean="0">
                        <a:latin typeface="Cambria Math"/>
                      </a:rPr>
                      <m:t> </m:t>
                    </m:r>
                    <m:r>
                      <a:rPr lang="en-US" b="1" i="1" smtClean="0">
                        <a:latin typeface="Cambria Math"/>
                      </a:rPr>
                      <m:t>𝑶</m:t>
                    </m:r>
                    <m:r>
                      <a:rPr lang="en-US" b="1" i="1" smtClean="0">
                        <a:latin typeface="Cambria Math"/>
                      </a:rPr>
                      <m:t>(</m:t>
                    </m:r>
                    <m:sSubSup>
                      <m:sSubSupPr>
                        <m:ctrlPr>
                          <a:rPr lang="en-US" b="1" i="1" smtClean="0">
                            <a:latin typeface="Cambria Math"/>
                          </a:rPr>
                        </m:ctrlPr>
                      </m:sSubSupPr>
                      <m:e>
                        <m:r>
                          <a:rPr lang="en-US" b="1" i="1" smtClean="0">
                            <a:latin typeface="Cambria Math"/>
                          </a:rPr>
                          <m:t>𝜶</m:t>
                        </m:r>
                      </m:e>
                      <m:sub>
                        <m:r>
                          <a:rPr lang="en-US" b="1" i="1" smtClean="0">
                            <a:latin typeface="Cambria Math"/>
                          </a:rPr>
                          <m:t>𝒔</m:t>
                        </m:r>
                      </m:sub>
                      <m:sup>
                        <m:r>
                          <a:rPr lang="en-US" b="1" i="1" smtClean="0">
                            <a:latin typeface="Cambria Math"/>
                          </a:rPr>
                          <m:t>𝒏</m:t>
                        </m:r>
                        <m:r>
                          <a:rPr lang="en-US" b="1" i="1" smtClean="0">
                            <a:latin typeface="Cambria Math"/>
                          </a:rPr>
                          <m:t>+</m:t>
                        </m:r>
                        <m:r>
                          <a:rPr lang="en-US" b="1" i="1" smtClean="0">
                            <a:latin typeface="Cambria Math"/>
                          </a:rPr>
                          <m:t>𝟏</m:t>
                        </m:r>
                      </m:sup>
                    </m:sSubSup>
                    <m:r>
                      <a:rPr lang="en-US" b="1" i="1" smtClean="0">
                        <a:latin typeface="Cambria Math"/>
                      </a:rPr>
                      <m:t>) </m:t>
                    </m:r>
                  </m:oMath>
                </a14:m>
                <a:r>
                  <a:rPr lang="en-US" b="1" dirty="0"/>
                  <a:t> </a:t>
                </a:r>
                <a:r>
                  <a:rPr lang="en-US" b="1" dirty="0" err="1"/>
                  <a:t>l.p.</a:t>
                </a:r>
                <a:r>
                  <a:rPr lang="en-US" b="1" dirty="0"/>
                  <a:t> terms and </a:t>
                </a:r>
                <a14:m>
                  <m:oMath xmlns:m="http://schemas.openxmlformats.org/officeDocument/2006/math">
                    <m:r>
                      <a:rPr lang="en-US" b="1" i="1" smtClean="0">
                        <a:latin typeface="Cambria Math"/>
                      </a:rPr>
                      <m:t>𝑶</m:t>
                    </m:r>
                    <m:r>
                      <a:rPr lang="en-US" b="1" i="1" smtClean="0">
                        <a:latin typeface="Cambria Math"/>
                      </a:rPr>
                      <m:t>(</m:t>
                    </m:r>
                    <m:f>
                      <m:fPr>
                        <m:ctrlPr>
                          <a:rPr lang="en-US" b="1" i="1" smtClean="0">
                            <a:latin typeface="Cambria Math"/>
                          </a:rPr>
                        </m:ctrlPr>
                      </m:fPr>
                      <m:num>
                        <m:sSup>
                          <m:sSupPr>
                            <m:ctrlPr>
                              <a:rPr lang="en-US" b="1" i="1" smtClean="0">
                                <a:latin typeface="Cambria Math"/>
                              </a:rPr>
                            </m:ctrlPr>
                          </m:sSupPr>
                          <m:e>
                            <m:r>
                              <a:rPr lang="en-US" b="1" i="0" smtClean="0">
                                <a:latin typeface="Cambria Math"/>
                              </a:rPr>
                              <m:t>𝚲</m:t>
                            </m:r>
                          </m:e>
                          <m:sup>
                            <m:r>
                              <a:rPr lang="en-US" b="1" i="1" smtClean="0">
                                <a:latin typeface="Cambria Math"/>
                              </a:rPr>
                              <m:t>𝟐</m:t>
                            </m:r>
                          </m:sup>
                        </m:sSup>
                      </m:num>
                      <m:den>
                        <m:sSubSup>
                          <m:sSubSupPr>
                            <m:ctrlPr>
                              <a:rPr lang="en-US" b="1" i="1" smtClean="0">
                                <a:latin typeface="Cambria Math"/>
                              </a:rPr>
                            </m:ctrlPr>
                          </m:sSubSupPr>
                          <m:e>
                            <m:r>
                              <a:rPr lang="en-US" b="1" i="1" smtClean="0">
                                <a:latin typeface="Cambria Math"/>
                              </a:rPr>
                              <m:t>𝒎</m:t>
                            </m:r>
                          </m:e>
                          <m:sub>
                            <m:r>
                              <a:rPr lang="en-US" b="1" i="1" smtClean="0">
                                <a:latin typeface="Cambria Math"/>
                              </a:rPr>
                              <m:t>𝒄</m:t>
                            </m:r>
                          </m:sub>
                          <m:sup>
                            <m:r>
                              <a:rPr lang="en-US" b="1" i="1" smtClean="0">
                                <a:latin typeface="Cambria Math"/>
                              </a:rPr>
                              <m:t>𝟐</m:t>
                            </m:r>
                          </m:sup>
                        </m:sSubSup>
                      </m:den>
                    </m:f>
                    <m:r>
                      <a:rPr lang="en-US" b="1" i="1" smtClean="0">
                        <a:latin typeface="Cambria Math"/>
                      </a:rPr>
                      <m:t>)</m:t>
                    </m:r>
                  </m:oMath>
                </a14:m>
                <a:r>
                  <a:rPr lang="en-US" b="1" dirty="0"/>
                  <a:t>  terms</a:t>
                </a:r>
              </a:p>
            </p:txBody>
          </p:sp>
        </mc:Choice>
        <mc:Fallback xmlns="">
          <p:sp>
            <p:nvSpPr>
              <p:cNvPr id="7" name="TextBox 6"/>
              <p:cNvSpPr txBox="1">
                <a:spLocks noRot="1" noChangeAspect="1" noMove="1" noResize="1" noEditPoints="1" noAdjustHandles="1" noChangeArrowheads="1" noChangeShapeType="1" noTextEdit="1"/>
              </p:cNvSpPr>
              <p:nvPr/>
            </p:nvSpPr>
            <p:spPr>
              <a:xfrm>
                <a:off x="412123" y="798491"/>
                <a:ext cx="8512935" cy="5566909"/>
              </a:xfrm>
              <a:prstGeom prst="rect">
                <a:avLst/>
              </a:prstGeom>
              <a:blipFill rotWithShape="1">
                <a:blip r:embed="rId2"/>
                <a:stretch>
                  <a:fillRect l="-645" t="-548" r="-1074" b="-876"/>
                </a:stretch>
              </a:blipFill>
            </p:spPr>
            <p:txBody>
              <a:bodyPr/>
              <a:lstStyle/>
              <a:p>
                <a:r>
                  <a:rPr lang="en-US">
                    <a:noFill/>
                  </a:rPr>
                  <a:t> </a:t>
                </a:r>
              </a:p>
            </p:txBody>
          </p:sp>
        </mc:Fallback>
      </mc:AlternateContent>
    </p:spTree>
    <p:extLst>
      <p:ext uri="{BB962C8B-B14F-4D97-AF65-F5344CB8AC3E}">
        <p14:creationId xmlns:p14="http://schemas.microsoft.com/office/powerpoint/2010/main" val="2403969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170060"/>
                <a:ext cx="9011734" cy="579256"/>
              </a:xfrm>
            </p:spPr>
            <p:txBody>
              <a:bodyPr/>
              <a:lstStyle/>
              <a:p>
                <a:r>
                  <a:rPr lang="en-US" sz="2400" dirty="0"/>
                  <a:t>Charm scattering contributions at </a:t>
                </a:r>
                <a14:m>
                  <m:oMath xmlns:m="http://schemas.openxmlformats.org/officeDocument/2006/math">
                    <m:sSup>
                      <m:sSupPr>
                        <m:ctrlPr>
                          <a:rPr lang="en-US" sz="2400" b="0" i="1" smtClean="0">
                            <a:latin typeface="Cambria Math"/>
                          </a:rPr>
                        </m:ctrlPr>
                      </m:sSupPr>
                      <m:e>
                        <m:r>
                          <a:rPr lang="en-US" sz="2400" b="0" i="1" smtClean="0">
                            <a:latin typeface="Cambria Math"/>
                          </a:rPr>
                          <m:t>𝑄</m:t>
                        </m:r>
                      </m:e>
                      <m:sup>
                        <m:r>
                          <a:rPr lang="en-US" sz="2400" b="0" i="1" smtClean="0">
                            <a:latin typeface="Cambria Math"/>
                          </a:rPr>
                          <m:t>2</m:t>
                        </m:r>
                      </m:sup>
                    </m:sSup>
                    <m:r>
                      <a:rPr lang="en-US" sz="2400" b="0" i="1" smtClean="0">
                        <a:latin typeface="Cambria Math"/>
                      </a:rPr>
                      <m:t>≈</m:t>
                    </m:r>
                    <m:sSubSup>
                      <m:sSubSupPr>
                        <m:ctrlPr>
                          <a:rPr lang="en-US" sz="2400" b="0" i="1" smtClean="0">
                            <a:latin typeface="Cambria Math"/>
                          </a:rPr>
                        </m:ctrlPr>
                      </m:sSubSupPr>
                      <m:e>
                        <m:r>
                          <a:rPr lang="en-US" sz="2400" b="0" i="1" smtClean="0">
                            <a:latin typeface="Cambria Math"/>
                          </a:rPr>
                          <m:t>𝑚</m:t>
                        </m:r>
                      </m:e>
                      <m:sub>
                        <m:r>
                          <a:rPr lang="en-US" sz="2400" b="0" i="1" smtClean="0">
                            <a:latin typeface="Cambria Math"/>
                          </a:rPr>
                          <m:t>𝑐</m:t>
                        </m:r>
                      </m:sub>
                      <m:sup>
                        <m:r>
                          <a:rPr lang="en-US" sz="2400" b="0" i="1" smtClean="0">
                            <a:latin typeface="Cambria Math"/>
                          </a:rPr>
                          <m:t>2</m:t>
                        </m:r>
                      </m:sup>
                    </m:sSubSup>
                  </m:oMath>
                </a14:m>
                <a:r>
                  <a:rPr lang="en-US" sz="1600" dirty="0"/>
                  <a:t>, </a:t>
                </a:r>
                <a:r>
                  <a:rPr lang="en-US" sz="2400" dirty="0"/>
                  <a:t>sample diagrams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170060"/>
                <a:ext cx="9011734" cy="579256"/>
              </a:xfrm>
              <a:blipFill rotWithShape="1">
                <a:blip r:embed="rId2"/>
                <a:stretch>
                  <a:fillRect b="-1473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fontAlgn="base">
              <a:spcBef>
                <a:spcPct val="0"/>
              </a:spcBef>
              <a:spcAft>
                <a:spcPct val="0"/>
              </a:spcAft>
              <a:defRPr/>
            </a:pPr>
            <a:fld id="{C7C7C3E7-B95B-433C-B684-E665F01F2779}" type="slidenum">
              <a:rPr lang="en-GB" smtClean="0"/>
              <a:pPr fontAlgn="base">
                <a:spcBef>
                  <a:spcPct val="0"/>
                </a:spcBef>
                <a:spcAft>
                  <a:spcPct val="0"/>
                </a:spcAft>
                <a:defRPr/>
              </a:pPr>
              <a:t>33</a:t>
            </a:fld>
            <a:endParaRPr lang="en-GB" dirty="0"/>
          </a:p>
        </p:txBody>
      </p:sp>
      <p:pic>
        <p:nvPicPr>
          <p:cNvPr id="8"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1000"/>
                    </a14:imgEffect>
                  </a14:imgLayer>
                </a14:imgProps>
              </a:ext>
              <a:ext uri="{28A0092B-C50C-407E-A947-70E740481C1C}">
                <a14:useLocalDpi xmlns:a14="http://schemas.microsoft.com/office/drawing/2010/main" val="0"/>
              </a:ext>
            </a:extLst>
          </a:blip>
          <a:srcRect/>
          <a:stretch>
            <a:fillRect/>
          </a:stretch>
        </p:blipFill>
        <p:spPr bwMode="auto">
          <a:xfrm>
            <a:off x="362765" y="1004499"/>
            <a:ext cx="2957828" cy="149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a:off x="344839" y="2975961"/>
            <a:ext cx="2993680" cy="149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6062" y="635167"/>
            <a:ext cx="3271234" cy="369332"/>
          </a:xfrm>
          <a:prstGeom prst="rect">
            <a:avLst/>
          </a:prstGeom>
          <a:noFill/>
        </p:spPr>
        <p:txBody>
          <a:bodyPr wrap="square" rtlCol="0">
            <a:spAutoFit/>
          </a:bodyPr>
          <a:lstStyle/>
          <a:p>
            <a:r>
              <a:rPr lang="en-US" b="1" dirty="0"/>
              <a:t>Leading-power charm</a:t>
            </a:r>
          </a:p>
        </p:txBody>
      </p:sp>
      <mc:AlternateContent xmlns:mc="http://schemas.openxmlformats.org/markup-compatibility/2006" xmlns:a14="http://schemas.microsoft.com/office/drawing/2010/main">
        <mc:Choice Requires="a14">
          <p:sp>
            <p:nvSpPr>
              <p:cNvPr id="11" name="TextBox 10"/>
              <p:cNvSpPr txBox="1"/>
              <p:nvPr/>
            </p:nvSpPr>
            <p:spPr>
              <a:xfrm>
                <a:off x="252218" y="4718764"/>
                <a:ext cx="8597663" cy="1948931"/>
              </a:xfrm>
              <a:prstGeom prst="rect">
                <a:avLst/>
              </a:prstGeom>
              <a:solidFill>
                <a:srgbClr val="FFFF99"/>
              </a:solidFill>
            </p:spPr>
            <p:txBody>
              <a:bodyPr wrap="square" rtlCol="0">
                <a:spAutoFit/>
              </a:bodyPr>
              <a:lstStyle/>
              <a:p>
                <a:r>
                  <a:rPr lang="en-US" b="1" dirty="0"/>
                  <a:t>Consequences for interpretation of IC PDFs</a:t>
                </a:r>
              </a:p>
              <a:p>
                <a:r>
                  <a:rPr lang="en-US" dirty="0"/>
                  <a:t>The phenomenological IC PDF is a model for </a:t>
                </a:r>
                <a14:m>
                  <m:oMath xmlns:m="http://schemas.openxmlformats.org/officeDocument/2006/math">
                    <m:r>
                      <a:rPr lang="en-US" b="0">
                        <a:latin typeface="Cambria Math"/>
                      </a:rPr>
                      <m:t> </m:t>
                    </m:r>
                    <m:r>
                      <a:rPr lang="en-US" b="0" i="1">
                        <a:latin typeface="Cambria Math"/>
                      </a:rPr>
                      <m:t>𝑂</m:t>
                    </m:r>
                    <m:r>
                      <a:rPr lang="en-US" b="0" i="1">
                        <a:latin typeface="Cambria Math"/>
                      </a:rPr>
                      <m:t>(</m:t>
                    </m:r>
                    <m:sSubSup>
                      <m:sSubSupPr>
                        <m:ctrlPr>
                          <a:rPr lang="en-US" i="1">
                            <a:latin typeface="Cambria Math"/>
                          </a:rPr>
                        </m:ctrlPr>
                      </m:sSubSupPr>
                      <m:e>
                        <m:r>
                          <a:rPr lang="en-US" b="0" i="1">
                            <a:latin typeface="Cambria Math"/>
                          </a:rPr>
                          <m:t>𝛼</m:t>
                        </m:r>
                      </m:e>
                      <m:sub>
                        <m:r>
                          <a:rPr lang="en-US" b="0" i="1">
                            <a:latin typeface="Cambria Math"/>
                          </a:rPr>
                          <m:t>𝑠</m:t>
                        </m:r>
                      </m:sub>
                      <m:sup>
                        <m:r>
                          <a:rPr lang="en-US" b="0" i="1">
                            <a:latin typeface="Cambria Math"/>
                          </a:rPr>
                          <m:t>𝑛</m:t>
                        </m:r>
                        <m:r>
                          <a:rPr lang="en-US" b="0" i="1">
                            <a:latin typeface="Cambria Math"/>
                          </a:rPr>
                          <m:t>+1</m:t>
                        </m:r>
                      </m:sup>
                    </m:sSubSup>
                    <m:r>
                      <a:rPr lang="en-US" b="0" i="1">
                        <a:latin typeface="Cambria Math"/>
                      </a:rPr>
                      <m:t>) </m:t>
                    </m:r>
                  </m:oMath>
                </a14:m>
                <a:r>
                  <a:rPr lang="en-US" dirty="0"/>
                  <a:t> </a:t>
                </a:r>
                <a:r>
                  <a:rPr lang="en-US" dirty="0" err="1"/>
                  <a:t>l.p.</a:t>
                </a:r>
                <a:r>
                  <a:rPr lang="en-US" dirty="0"/>
                  <a:t> and </a:t>
                </a:r>
                <a14:m>
                  <m:oMath xmlns:m="http://schemas.openxmlformats.org/officeDocument/2006/math">
                    <m:r>
                      <a:rPr lang="en-US" b="0" i="1">
                        <a:latin typeface="Cambria Math"/>
                      </a:rPr>
                      <m:t>𝑂</m:t>
                    </m:r>
                    <m:r>
                      <a:rPr lang="en-US" b="0" i="1">
                        <a:latin typeface="Cambria Math"/>
                      </a:rPr>
                      <m:t>(</m:t>
                    </m:r>
                    <m:f>
                      <m:fPr>
                        <m:ctrlPr>
                          <a:rPr lang="en-US" i="1">
                            <a:latin typeface="Cambria Math"/>
                          </a:rPr>
                        </m:ctrlPr>
                      </m:fPr>
                      <m:num>
                        <m:sSup>
                          <m:sSupPr>
                            <m:ctrlPr>
                              <a:rPr lang="en-US" i="1">
                                <a:latin typeface="Cambria Math"/>
                              </a:rPr>
                            </m:ctrlPr>
                          </m:sSupPr>
                          <m:e>
                            <m:r>
                              <m:rPr>
                                <m:sty m:val="p"/>
                              </m:rPr>
                              <a:rPr lang="en-US" b="0" i="1">
                                <a:latin typeface="Cambria Math"/>
                              </a:rPr>
                              <m:t>Λ</m:t>
                            </m:r>
                          </m:e>
                          <m:sup>
                            <m:r>
                              <a:rPr lang="en-US" b="0" i="1">
                                <a:latin typeface="Cambria Math"/>
                              </a:rPr>
                              <m:t>2</m:t>
                            </m:r>
                          </m:sup>
                        </m:sSup>
                      </m:num>
                      <m:den>
                        <m:sSubSup>
                          <m:sSubSupPr>
                            <m:ctrlPr>
                              <a:rPr lang="en-US" i="1">
                                <a:latin typeface="Cambria Math"/>
                              </a:rPr>
                            </m:ctrlPr>
                          </m:sSubSupPr>
                          <m:e>
                            <m:r>
                              <a:rPr lang="en-US" b="0" i="1">
                                <a:latin typeface="Cambria Math"/>
                              </a:rPr>
                              <m:t>𝑚</m:t>
                            </m:r>
                          </m:e>
                          <m:sub>
                            <m:r>
                              <a:rPr lang="en-US" b="0" i="1">
                                <a:latin typeface="Cambria Math"/>
                              </a:rPr>
                              <m:t>𝑐</m:t>
                            </m:r>
                          </m:sub>
                          <m:sup>
                            <m:r>
                              <a:rPr lang="en-US" b="0" i="1">
                                <a:latin typeface="Cambria Math"/>
                              </a:rPr>
                              <m:t>2</m:t>
                            </m:r>
                          </m:sup>
                        </m:sSubSup>
                      </m:den>
                    </m:f>
                    <m:r>
                      <a:rPr lang="en-US" b="0" i="1">
                        <a:latin typeface="Cambria Math"/>
                      </a:rPr>
                      <m:t>)</m:t>
                    </m:r>
                  </m:oMath>
                </a14:m>
                <a:r>
                  <a:rPr lang="en-US" dirty="0"/>
                  <a:t> scattering terms. The standard formalism does not tell us how to factorize the IC contributions into hard perturbative and universal nonperturbative parts. Nevertheless, the CT14 NNLO IC PDFs can be used for first estimates of sensitivity of LHC cross sections to charm scattering contributions beyond </a:t>
                </a:r>
                <a:r>
                  <a:rPr lang="en-US" dirty="0" err="1"/>
                  <a:t>l.p.</a:t>
                </a:r>
                <a:r>
                  <a:rPr lang="en-US" dirty="0"/>
                  <a:t> QCD. </a:t>
                </a:r>
                <a:r>
                  <a:rPr lang="en-US" b="1" dirty="0"/>
                  <a:t>[If used with caution!]</a:t>
                </a:r>
              </a:p>
            </p:txBody>
          </p:sp>
        </mc:Choice>
        <mc:Fallback xmlns="">
          <p:sp>
            <p:nvSpPr>
              <p:cNvPr id="11" name="TextBox 10"/>
              <p:cNvSpPr txBox="1">
                <a:spLocks noRot="1" noChangeAspect="1" noMove="1" noResize="1" noEditPoints="1" noAdjustHandles="1" noChangeArrowheads="1" noChangeShapeType="1" noTextEdit="1"/>
              </p:cNvSpPr>
              <p:nvPr/>
            </p:nvSpPr>
            <p:spPr>
              <a:xfrm>
                <a:off x="252218" y="4718764"/>
                <a:ext cx="8597663" cy="1948931"/>
              </a:xfrm>
              <a:prstGeom prst="rect">
                <a:avLst/>
              </a:prstGeom>
              <a:blipFill rotWithShape="1">
                <a:blip r:embed="rId7"/>
                <a:stretch>
                  <a:fillRect l="-567" t="-1563" r="-1063" b="-4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38520" y="806901"/>
                <a:ext cx="5511362" cy="2076979"/>
              </a:xfrm>
              <a:prstGeom prst="rect">
                <a:avLst/>
              </a:prstGeom>
              <a:noFill/>
            </p:spPr>
            <p:txBody>
              <a:bodyPr wrap="square" rtlCol="0">
                <a:spAutoFit/>
              </a:bodyPr>
              <a:lstStyle/>
              <a:p>
                <a:pPr marL="285750" indent="-285750">
                  <a:buFont typeface="Arial" panose="020B0604020202020204" pitchFamily="34" charset="0"/>
                  <a:buChar char="•"/>
                </a:pPr>
                <a:r>
                  <a:rPr lang="en-US" dirty="0"/>
                  <a:t>Single-parton scattering</a:t>
                </a:r>
              </a:p>
              <a:p>
                <a:pPr marL="285750" indent="-285750">
                  <a:buFont typeface="Arial" panose="020B0604020202020204" pitchFamily="34" charset="0"/>
                  <a:buChar char="•"/>
                </a:pPr>
                <a:r>
                  <a:rPr lang="en-US" dirty="0"/>
                  <a:t>Of order </a:t>
                </a:r>
                <a14:m>
                  <m:oMath xmlns:m="http://schemas.openxmlformats.org/officeDocument/2006/math">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sSubSup>
                                  <m:sSubSupPr>
                                    <m:ctrlPr>
                                      <a:rPr lang="en-US" b="0" i="1" smtClean="0">
                                        <a:latin typeface="Cambria Math"/>
                                      </a:rPr>
                                    </m:ctrlPr>
                                  </m:sSubSupPr>
                                  <m:e>
                                    <m:r>
                                      <a:rPr lang="en-US" b="0" i="1" smtClean="0">
                                        <a:latin typeface="Cambria Math"/>
                                      </a:rPr>
                                      <m:t>𝑚</m:t>
                                    </m:r>
                                  </m:e>
                                  <m:sub>
                                    <m:r>
                                      <a:rPr lang="en-US" b="0" i="1" smtClean="0">
                                        <a:latin typeface="Cambria Math"/>
                                      </a:rPr>
                                      <m:t>𝑐</m:t>
                                    </m:r>
                                  </m:sub>
                                  <m:sup>
                                    <m:r>
                                      <a:rPr lang="en-US" b="0" i="1" smtClean="0">
                                        <a:latin typeface="Cambria Math"/>
                                      </a:rPr>
                                      <m:t>2</m:t>
                                    </m:r>
                                  </m:sup>
                                </m:sSubSup>
                              </m:num>
                              <m:den>
                                <m:sSup>
                                  <m:sSupPr>
                                    <m:ctrlPr>
                                      <a:rPr lang="en-US" b="0" i="1" smtClean="0">
                                        <a:latin typeface="Cambria Math"/>
                                      </a:rPr>
                                    </m:ctrlPr>
                                  </m:sSupPr>
                                  <m:e>
                                    <m:r>
                                      <a:rPr lang="en-US" b="0" i="1" smtClean="0">
                                        <a:latin typeface="Cambria Math"/>
                                      </a:rPr>
                                      <m:t>𝑄</m:t>
                                    </m:r>
                                  </m:e>
                                  <m:sup>
                                    <m:r>
                                      <a:rPr lang="en-US" b="0" i="1" smtClean="0">
                                        <a:latin typeface="Cambria Math"/>
                                      </a:rPr>
                                      <m:t>2</m:t>
                                    </m:r>
                                  </m:sup>
                                </m:sSup>
                              </m:den>
                            </m:f>
                          </m:e>
                        </m:d>
                      </m:e>
                      <m:sup>
                        <m:r>
                          <a:rPr lang="en-US" b="0" i="1" smtClean="0">
                            <a:latin typeface="Cambria Math"/>
                          </a:rPr>
                          <m:t>𝑘</m:t>
                        </m:r>
                      </m:sup>
                    </m:sSup>
                    <m:r>
                      <a:rPr lang="en-US" b="0" i="1" smtClean="0">
                        <a:latin typeface="Cambria Math"/>
                      </a:rPr>
                      <m:t> </m:t>
                    </m:r>
                  </m:oMath>
                </a14:m>
                <a:r>
                  <a:rPr lang="en-US" dirty="0"/>
                  <a:t> </a:t>
                </a:r>
              </a:p>
              <a:p>
                <a:pPr marL="285750" indent="-285750">
                  <a:buFont typeface="Arial" panose="020B0604020202020204" pitchFamily="34" charset="0"/>
                  <a:buChar char="•"/>
                </a:pPr>
                <a:r>
                  <a:rPr lang="en-US" dirty="0"/>
                  <a:t>All-order </a:t>
                </a:r>
                <a14:m>
                  <m:oMath xmlns:m="http://schemas.openxmlformats.org/officeDocument/2006/math">
                    <m:bar>
                      <m:barPr>
                        <m:pos m:val="top"/>
                        <m:ctrlPr>
                          <a:rPr lang="en-US" b="0" i="1" smtClean="0">
                            <a:latin typeface="Cambria Math"/>
                          </a:rPr>
                        </m:ctrlPr>
                      </m:barPr>
                      <m:e>
                        <m:r>
                          <a:rPr lang="en-US" b="0" i="1" smtClean="0">
                            <a:latin typeface="Cambria Math"/>
                          </a:rPr>
                          <m:t>𝑀𝑆</m:t>
                        </m:r>
                      </m:e>
                    </m:bar>
                  </m:oMath>
                </a14:m>
                <a:r>
                  <a:rPr lang="en-US" dirty="0"/>
                  <a:t> formalism to factorize into hard cross sections and light-parton PDFs</a:t>
                </a:r>
              </a:p>
              <a:p>
                <a:pPr marL="285750" indent="-285750">
                  <a:buFont typeface="Arial" panose="020B0604020202020204" pitchFamily="34" charset="0"/>
                  <a:buChar char="•"/>
                </a:pPr>
                <a:r>
                  <a:rPr lang="en-US" dirty="0"/>
                  <a:t>When matched onto the </a:t>
                </a:r>
                <a14:m>
                  <m:oMath xmlns:m="http://schemas.openxmlformats.org/officeDocument/2006/math">
                    <m:sSub>
                      <m:sSubPr>
                        <m:ctrlPr>
                          <a:rPr lang="en-US" b="0" i="1" smtClean="0">
                            <a:latin typeface="Cambria Math"/>
                          </a:rPr>
                        </m:ctrlPr>
                      </m:sSubPr>
                      <m:e>
                        <m:r>
                          <a:rPr lang="en-US" b="0" i="1" smtClean="0">
                            <a:latin typeface="Cambria Math"/>
                          </a:rPr>
                          <m:t>𝑁</m:t>
                        </m:r>
                      </m:e>
                      <m:sub>
                        <m:r>
                          <a:rPr lang="en-US" b="0" i="1" smtClean="0">
                            <a:latin typeface="Cambria Math"/>
                          </a:rPr>
                          <m:t>𝑓</m:t>
                        </m:r>
                      </m:sub>
                    </m:sSub>
                    <m:r>
                      <a:rPr lang="en-US" b="0" i="1" smtClean="0">
                        <a:latin typeface="Cambria Math"/>
                      </a:rPr>
                      <m:t>=4</m:t>
                    </m:r>
                  </m:oMath>
                </a14:m>
                <a:r>
                  <a:rPr lang="en-US" dirty="0"/>
                  <a:t>  scheme, gives rise to </a:t>
                </a:r>
                <a:r>
                  <a:rPr lang="en-US" b="1" dirty="0"/>
                  <a:t>process-independent</a:t>
                </a:r>
                <a:r>
                  <a:rPr lang="en-US" dirty="0"/>
                  <a:t> charm PDFs</a:t>
                </a:r>
              </a:p>
            </p:txBody>
          </p:sp>
        </mc:Choice>
        <mc:Fallback xmlns="">
          <p:sp>
            <p:nvSpPr>
              <p:cNvPr id="9" name="TextBox 8"/>
              <p:cNvSpPr txBox="1">
                <a:spLocks noRot="1" noChangeAspect="1" noMove="1" noResize="1" noEditPoints="1" noAdjustHandles="1" noChangeArrowheads="1" noChangeShapeType="1" noTextEdit="1"/>
              </p:cNvSpPr>
              <p:nvPr/>
            </p:nvSpPr>
            <p:spPr>
              <a:xfrm>
                <a:off x="3338520" y="806901"/>
                <a:ext cx="5511362" cy="2076979"/>
              </a:xfrm>
              <a:prstGeom prst="rect">
                <a:avLst/>
              </a:prstGeom>
              <a:blipFill rotWithShape="1">
                <a:blip r:embed="rId8"/>
                <a:stretch>
                  <a:fillRect l="-774" t="-1466" b="-2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77296" y="2975960"/>
                <a:ext cx="5550794" cy="1791901"/>
              </a:xfrm>
              <a:prstGeom prst="rect">
                <a:avLst/>
              </a:prstGeom>
              <a:noFill/>
            </p:spPr>
            <p:txBody>
              <a:bodyPr wrap="square" rtlCol="0">
                <a:spAutoFit/>
              </a:bodyPr>
              <a:lstStyle/>
              <a:p>
                <a:pPr marL="285750" indent="-285750">
                  <a:buFont typeface="Arial" panose="020B0604020202020204" pitchFamily="34" charset="0"/>
                  <a:buChar char="•"/>
                </a:pPr>
                <a:r>
                  <a:rPr lang="en-US" dirty="0"/>
                  <a:t>Multi-parton scattering</a:t>
                </a:r>
              </a:p>
              <a:p>
                <a:pPr marL="285750" indent="-285750">
                  <a:buFont typeface="Arial" panose="020B0604020202020204" pitchFamily="34" charset="0"/>
                  <a:buChar char="•"/>
                </a:pPr>
                <a:r>
                  <a:rPr lang="en-US" dirty="0"/>
                  <a:t>Of order </a:t>
                </a:r>
                <a14:m>
                  <m:oMath xmlns:m="http://schemas.openxmlformats.org/officeDocument/2006/math">
                    <m:sSup>
                      <m:sSupPr>
                        <m:ctrlPr>
                          <a:rPr lang="en-US" b="0" i="1" smtClean="0">
                            <a:latin typeface="Cambria Math"/>
                          </a:rPr>
                        </m:ctrlPr>
                      </m:sSupPr>
                      <m:e>
                        <m:d>
                          <m:dPr>
                            <m:ctrlPr>
                              <a:rPr lang="en-US" b="0" i="1" smtClean="0">
                                <a:latin typeface="Cambria Math"/>
                              </a:rPr>
                            </m:ctrlPr>
                          </m:dPr>
                          <m:e>
                            <m:sSup>
                              <m:sSupPr>
                                <m:ctrlPr>
                                  <a:rPr lang="en-US" b="0" i="1" smtClean="0">
                                    <a:latin typeface="Cambria Math"/>
                                  </a:rPr>
                                </m:ctrlPr>
                              </m:sSupPr>
                              <m:e>
                                <m:r>
                                  <m:rPr>
                                    <m:sty m:val="p"/>
                                  </m:rPr>
                                  <a:rPr lang="en-US" b="0" i="0" smtClean="0">
                                    <a:latin typeface="Cambria Math"/>
                                  </a:rPr>
                                  <m:t>Λ</m:t>
                                </m:r>
                              </m:e>
                              <m:sup>
                                <m:r>
                                  <a:rPr lang="en-US" b="0" i="1" smtClean="0">
                                    <a:latin typeface="Cambria Math"/>
                                  </a:rPr>
                                  <m:t>2</m:t>
                                </m:r>
                              </m:sup>
                            </m:sSup>
                            <m:r>
                              <a:rPr lang="en-US" b="0" i="1" smtClean="0">
                                <a:latin typeface="Cambria Math"/>
                              </a:rPr>
                              <m:t>/</m:t>
                            </m:r>
                            <m:sSubSup>
                              <m:sSubSupPr>
                                <m:ctrlPr>
                                  <a:rPr lang="en-US" b="0" i="1" smtClean="0">
                                    <a:latin typeface="Cambria Math"/>
                                  </a:rPr>
                                </m:ctrlPr>
                              </m:sSubSupPr>
                              <m:e>
                                <m:r>
                                  <a:rPr lang="en-US" b="0" i="1" smtClean="0">
                                    <a:latin typeface="Cambria Math"/>
                                  </a:rPr>
                                  <m:t>𝑚</m:t>
                                </m:r>
                              </m:e>
                              <m:sub>
                                <m:r>
                                  <a:rPr lang="en-US" b="0" i="1" smtClean="0">
                                    <a:latin typeface="Cambria Math"/>
                                  </a:rPr>
                                  <m:t>𝑐</m:t>
                                </m:r>
                              </m:sub>
                              <m:sup>
                                <m:r>
                                  <a:rPr lang="en-US" b="0" i="1" smtClean="0">
                                    <a:latin typeface="Cambria Math"/>
                                  </a:rPr>
                                  <m:t>2</m:t>
                                </m:r>
                              </m:sup>
                            </m:sSubSup>
                          </m:e>
                        </m:d>
                      </m:e>
                      <m:sup>
                        <m:r>
                          <a:rPr lang="en-US" b="0" i="1" smtClean="0">
                            <a:latin typeface="Cambria Math"/>
                          </a:rPr>
                          <m:t>𝑘</m:t>
                        </m:r>
                      </m:sup>
                    </m:sSup>
                    <m:r>
                      <a:rPr lang="en-US" b="0" i="1" smtClean="0">
                        <a:latin typeface="Cambria Math"/>
                      </a:rPr>
                      <m:t> </m:t>
                    </m:r>
                  </m:oMath>
                </a14:m>
                <a:endParaRPr lang="en-US" dirty="0"/>
              </a:p>
              <a:p>
                <a:pPr marL="285750" indent="-285750">
                  <a:buFont typeface="Arial" panose="020B0604020202020204" pitchFamily="34" charset="0"/>
                  <a:buChar char="•"/>
                </a:pPr>
                <a:r>
                  <a:rPr lang="en-US" dirty="0"/>
                  <a:t>A power-suppressed correction to the factorized QCD cross section </a:t>
                </a:r>
              </a:p>
              <a:p>
                <a:pPr marL="285750" indent="-285750">
                  <a:buFont typeface="Arial" panose="020B0604020202020204" pitchFamily="34" charset="0"/>
                  <a:buChar char="•"/>
                </a:pPr>
                <a:r>
                  <a:rPr lang="en-US" dirty="0"/>
                  <a:t>Currently not covered by the </a:t>
                </a:r>
                <a14:m>
                  <m:oMath xmlns:m="http://schemas.openxmlformats.org/officeDocument/2006/math">
                    <m:bar>
                      <m:barPr>
                        <m:pos m:val="top"/>
                        <m:ctrlPr>
                          <a:rPr lang="en-US" b="0" i="1" smtClean="0">
                            <a:latin typeface="Cambria Math"/>
                          </a:rPr>
                        </m:ctrlPr>
                      </m:barPr>
                      <m:e>
                        <m:r>
                          <a:rPr lang="en-US" b="0" i="1" smtClean="0">
                            <a:latin typeface="Cambria Math"/>
                          </a:rPr>
                          <m:t>𝑀𝑆</m:t>
                        </m:r>
                      </m:e>
                    </m:bar>
                  </m:oMath>
                </a14:m>
                <a:r>
                  <a:rPr lang="en-US" dirty="0"/>
                  <a:t>  factorization theorem;  “</a:t>
                </a:r>
                <a:r>
                  <a:rPr lang="en-US" b="1" dirty="0"/>
                  <a:t>IC PDF”</a:t>
                </a:r>
                <a:r>
                  <a:rPr lang="en-US" dirty="0"/>
                  <a:t> </a:t>
                </a:r>
                <a:r>
                  <a:rPr lang="en-US" b="1" dirty="0"/>
                  <a:t>can be process-dependent</a:t>
                </a:r>
              </a:p>
            </p:txBody>
          </p:sp>
        </mc:Choice>
        <mc:Fallback xmlns="">
          <p:sp>
            <p:nvSpPr>
              <p:cNvPr id="13" name="TextBox 12"/>
              <p:cNvSpPr txBox="1">
                <a:spLocks noRot="1" noChangeAspect="1" noMove="1" noResize="1" noEditPoints="1" noAdjustHandles="1" noChangeArrowheads="1" noChangeShapeType="1" noTextEdit="1"/>
              </p:cNvSpPr>
              <p:nvPr/>
            </p:nvSpPr>
            <p:spPr>
              <a:xfrm>
                <a:off x="3477296" y="2975960"/>
                <a:ext cx="5550794" cy="1791901"/>
              </a:xfrm>
              <a:prstGeom prst="rect">
                <a:avLst/>
              </a:prstGeom>
              <a:blipFill rotWithShape="1">
                <a:blip r:embed="rId9"/>
                <a:stretch>
                  <a:fillRect l="-659" t="-1701" b="-4762"/>
                </a:stretch>
              </a:blipFill>
            </p:spPr>
            <p:txBody>
              <a:bodyPr/>
              <a:lstStyle/>
              <a:p>
                <a:r>
                  <a:rPr lang="en-US">
                    <a:noFill/>
                  </a:rPr>
                  <a:t> </a:t>
                </a:r>
              </a:p>
            </p:txBody>
          </p:sp>
        </mc:Fallback>
      </mc:AlternateContent>
      <p:sp>
        <p:nvSpPr>
          <p:cNvPr id="14" name="TextBox 13"/>
          <p:cNvSpPr txBox="1"/>
          <p:nvPr/>
        </p:nvSpPr>
        <p:spPr>
          <a:xfrm>
            <a:off x="294058" y="2635337"/>
            <a:ext cx="4099797" cy="369332"/>
          </a:xfrm>
          <a:prstGeom prst="rect">
            <a:avLst/>
          </a:prstGeom>
          <a:noFill/>
        </p:spPr>
        <p:txBody>
          <a:bodyPr wrap="square" rtlCol="0">
            <a:spAutoFit/>
          </a:bodyPr>
          <a:lstStyle/>
          <a:p>
            <a:r>
              <a:rPr lang="en-US" b="1" dirty="0"/>
              <a:t>Fitted (intrinsic) charm</a:t>
            </a:r>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Tree>
    <p:extLst>
      <p:ext uri="{BB962C8B-B14F-4D97-AF65-F5344CB8AC3E}">
        <p14:creationId xmlns:p14="http://schemas.microsoft.com/office/powerpoint/2010/main" val="2677559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C7C7C3E7-B95B-433C-B684-E665F01F2779}" type="slidenum">
              <a:rPr lang="en-GB" smtClean="0"/>
              <a:pPr fontAlgn="base">
                <a:spcBef>
                  <a:spcPct val="0"/>
                </a:spcBef>
                <a:spcAft>
                  <a:spcPct val="0"/>
                </a:spcAft>
                <a:defRPr/>
              </a:pPr>
              <a:t>34</a:t>
            </a:fld>
            <a:endParaRPr lang="en-GB" dirty="0"/>
          </a:p>
        </p:txBody>
      </p:sp>
      <p:grpSp>
        <p:nvGrpSpPr>
          <p:cNvPr id="7" name="Group 4"/>
          <p:cNvGrpSpPr>
            <a:grpSpLocks noChangeAspect="1"/>
          </p:cNvGrpSpPr>
          <p:nvPr/>
        </p:nvGrpSpPr>
        <p:grpSpPr bwMode="auto">
          <a:xfrm>
            <a:off x="457200" y="149225"/>
            <a:ext cx="8355013" cy="5900738"/>
            <a:chOff x="288" y="94"/>
            <a:chExt cx="5263" cy="3717"/>
          </a:xfrm>
        </p:grpSpPr>
        <p:sp>
          <p:nvSpPr>
            <p:cNvPr id="8" name="AutoShape 3"/>
            <p:cNvSpPr>
              <a:spLocks noChangeAspect="1" noChangeArrowheads="1" noTextEdit="1"/>
            </p:cNvSpPr>
            <p:nvPr/>
          </p:nvSpPr>
          <p:spPr bwMode="auto">
            <a:xfrm>
              <a:off x="288" y="94"/>
              <a:ext cx="5263" cy="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94"/>
              <a:ext cx="5267" cy="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7832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6061"/>
          </a:xfrm>
        </p:spPr>
        <p:txBody>
          <a:bodyPr/>
          <a:lstStyle/>
          <a:p>
            <a:r>
              <a:rPr lang="en-US" sz="2800" dirty="0"/>
              <a:t>Frequently asked </a:t>
            </a:r>
            <a:r>
              <a:rPr lang="en-US" sz="2800" dirty="0" smtClean="0"/>
              <a:t>questions</a:t>
            </a:r>
            <a:endParaRPr lang="en-US" sz="2800" dirty="0"/>
          </a:p>
        </p:txBody>
      </p:sp>
      <p:sp>
        <p:nvSpPr>
          <p:cNvPr id="3" name="Content Placeholder 2"/>
          <p:cNvSpPr>
            <a:spLocks noGrp="1"/>
          </p:cNvSpPr>
          <p:nvPr>
            <p:ph idx="1"/>
          </p:nvPr>
        </p:nvSpPr>
        <p:spPr>
          <a:xfrm>
            <a:off x="457200" y="960699"/>
            <a:ext cx="8229600" cy="4525963"/>
          </a:xfrm>
        </p:spPr>
        <p:txBody>
          <a:bodyPr/>
          <a:lstStyle/>
          <a:p>
            <a:pPr marL="0" indent="0">
              <a:buNone/>
            </a:pPr>
            <a:endParaRPr lang="en-US" dirty="0"/>
          </a:p>
          <a:p>
            <a:pPr marL="457200" indent="-457200">
              <a:buFont typeface="+mj-lt"/>
              <a:buAutoNum type="arabicPeriod"/>
            </a:pPr>
            <a:r>
              <a:rPr lang="en-US" b="1" dirty="0" smtClean="0"/>
              <a:t>What is the meaning (definition) of my PDF? </a:t>
            </a:r>
            <a:endParaRPr lang="en-US" b="1" dirty="0"/>
          </a:p>
          <a:p>
            <a:pPr marL="457200" indent="-457200">
              <a:buFont typeface="+mj-lt"/>
              <a:buAutoNum type="arabicPeriod"/>
            </a:pPr>
            <a:r>
              <a:rPr lang="en-US" b="1" dirty="0" smtClean="0"/>
              <a:t>Do I measure what I claim to be measuring?</a:t>
            </a:r>
          </a:p>
          <a:p>
            <a:pPr marL="457200" indent="-457200">
              <a:buFont typeface="+mj-lt"/>
              <a:buAutoNum type="arabicPeriod"/>
            </a:pPr>
            <a:r>
              <a:rPr lang="en-US" b="1" dirty="0" smtClean="0"/>
              <a:t>How large are higher-order contributions?</a:t>
            </a:r>
            <a:endParaRPr lang="en-US" b="1" dirty="0"/>
          </a:p>
          <a:p>
            <a:pPr marL="457200" indent="-457200">
              <a:buFont typeface="+mj-lt"/>
              <a:buAutoNum type="arabicPeriod"/>
            </a:pPr>
            <a:r>
              <a:rPr lang="en-US" b="1" dirty="0"/>
              <a:t>How should the PDF uncertainties be estimated</a:t>
            </a:r>
            <a:r>
              <a:rPr lang="en-US" b="1" dirty="0" smtClean="0"/>
              <a:t>?</a:t>
            </a:r>
          </a:p>
          <a:p>
            <a:pPr marL="457200" indent="-457200">
              <a:buFont typeface="+mj-lt"/>
              <a:buAutoNum type="arabicPeriod"/>
            </a:pPr>
            <a:r>
              <a:rPr lang="en-US" b="1" smtClean="0"/>
              <a:t>How much am </a:t>
            </a:r>
            <a:r>
              <a:rPr lang="en-US" b="1" dirty="0" smtClean="0"/>
              <a:t>I biased by my parametrization of PDFs?</a:t>
            </a:r>
            <a:endParaRPr lang="en-US" b="1" dirty="0"/>
          </a:p>
          <a:p>
            <a:pPr marL="457200" indent="-457200">
              <a:buFont typeface="+mj-lt"/>
              <a:buAutoNum type="arabicPeriod"/>
            </a:pPr>
            <a:r>
              <a:rPr lang="en-US" b="1" dirty="0"/>
              <a:t>Are there hidden PDF uncertainties</a:t>
            </a:r>
            <a:r>
              <a:rPr lang="en-US" b="1" dirty="0" smtClean="0"/>
              <a:t>?</a:t>
            </a:r>
          </a:p>
          <a:p>
            <a:pPr marL="457200" indent="-457200">
              <a:buFont typeface="+mj-lt"/>
              <a:buAutoNum type="arabicPeriod"/>
            </a:pPr>
            <a:endParaRPr lang="en-US" b="1" dirty="0"/>
          </a:p>
          <a:p>
            <a:pPr marL="0" indent="0">
              <a:buNone/>
            </a:pPr>
            <a:r>
              <a:rPr lang="en-US" b="1" dirty="0" smtClean="0"/>
              <a:t>A</a:t>
            </a:r>
            <a:r>
              <a:rPr lang="en-US" dirty="0" smtClean="0"/>
              <a:t>ll these questions must be addressed when trying to measure the pion and kaon PDFs</a:t>
            </a:r>
            <a:endParaRPr lang="en-US" b="1" dirty="0"/>
          </a:p>
          <a:p>
            <a:endParaRPr lang="en-US" b="1" dirty="0"/>
          </a:p>
          <a:p>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GB" smtClean="0"/>
              <a:t>Pion/kaon structure workshop</a:t>
            </a:r>
            <a:endParaRPr lang="en-GB" dirty="0"/>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35</a:t>
            </a:fld>
            <a:endParaRPr lang="en-GB" dirty="0"/>
          </a:p>
        </p:txBody>
      </p:sp>
    </p:spTree>
    <p:extLst>
      <p:ext uri="{BB962C8B-B14F-4D97-AF65-F5344CB8AC3E}">
        <p14:creationId xmlns:p14="http://schemas.microsoft.com/office/powerpoint/2010/main" val="371786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6493" t="4575" r="4270" b="10885"/>
          <a:stretch/>
        </p:blipFill>
        <p:spPr>
          <a:xfrm>
            <a:off x="1117136" y="845814"/>
            <a:ext cx="6907576" cy="4362680"/>
          </a:xfrm>
          <a:prstGeom prst="rect">
            <a:avLst/>
          </a:prstGeom>
        </p:spPr>
      </p:pic>
      <p:sp>
        <p:nvSpPr>
          <p:cNvPr id="2" name="Title 1"/>
          <p:cNvSpPr>
            <a:spLocks noGrp="1"/>
          </p:cNvSpPr>
          <p:nvPr>
            <p:ph type="title"/>
          </p:nvPr>
        </p:nvSpPr>
        <p:spPr>
          <a:xfrm>
            <a:off x="456124" y="153749"/>
            <a:ext cx="8229600" cy="1143000"/>
          </a:xfrm>
        </p:spPr>
        <p:txBody>
          <a:bodyPr/>
          <a:lstStyle/>
          <a:p>
            <a:r>
              <a:rPr lang="en-US" dirty="0"/>
              <a:t>Today’s situation in the </a:t>
            </a:r>
            <a:r>
              <a:rPr lang="en-US" dirty="0" err="1" smtClean="0"/>
              <a:t>unpolarized</a:t>
            </a:r>
            <a:r>
              <a:rPr lang="en-US" dirty="0" smtClean="0"/>
              <a:t> PDF </a:t>
            </a:r>
            <a:r>
              <a:rPr lang="en-US" dirty="0"/>
              <a:t>analysis is reminiscent of early 1990’s</a:t>
            </a:r>
          </a:p>
        </p:txBody>
      </p:sp>
      <p:sp>
        <p:nvSpPr>
          <p:cNvPr id="5" name="Date Placeholder 4"/>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2F5CD15-EFFF-47AB-BF6A-3BD232391A31}" type="slidenum">
              <a:rPr lang="en-GB" smtClean="0"/>
              <a:pPr fontAlgn="base">
                <a:spcBef>
                  <a:spcPct val="0"/>
                </a:spcBef>
                <a:spcAft>
                  <a:spcPct val="0"/>
                </a:spcAft>
                <a:defRPr/>
              </a:pPr>
              <a:t>4</a:t>
            </a:fld>
            <a:endParaRPr lang="en-GB" dirty="0"/>
          </a:p>
        </p:txBody>
      </p:sp>
      <mc:AlternateContent xmlns:mc="http://schemas.openxmlformats.org/markup-compatibility/2006" xmlns:a14="http://schemas.microsoft.com/office/drawing/2010/main">
        <mc:Choice Requires="a14">
          <p:sp>
            <p:nvSpPr>
              <p:cNvPr id="9" name="TextBox 8"/>
              <p:cNvSpPr txBox="1"/>
              <p:nvPr/>
            </p:nvSpPr>
            <p:spPr>
              <a:xfrm>
                <a:off x="5356258" y="2232771"/>
                <a:ext cx="1966949" cy="1938992"/>
              </a:xfrm>
              <a:prstGeom prst="rect">
                <a:avLst/>
              </a:prstGeom>
              <a:noFill/>
            </p:spPr>
            <p:txBody>
              <a:bodyPr wrap="none" rtlCol="0">
                <a:spAutoFit/>
              </a:bodyPr>
              <a:lstStyle/>
              <a:p>
                <a:pPr algn="ctr"/>
                <a:r>
                  <a:rPr lang="en-US" sz="2400" dirty="0"/>
                  <a:t>Beautiful</a:t>
                </a:r>
              </a:p>
              <a:p>
                <a:pPr algn="ctr"/>
                <a:r>
                  <a:rPr lang="en-US" sz="2400" dirty="0"/>
                  <a:t>precise </a:t>
                </a:r>
              </a:p>
              <a:p>
                <a:pPr algn="ctr"/>
                <a:r>
                  <a:rPr lang="en-US" sz="2400" dirty="0"/>
                  <a:t>new </a:t>
                </a:r>
              </a:p>
              <a:p>
                <a:pPr algn="ctr"/>
                <a:r>
                  <a:rPr lang="en-US" sz="2400" dirty="0"/>
                  <a:t>calculations</a:t>
                </a:r>
              </a:p>
              <a:p>
                <a:pPr algn="ctr"/>
                <a:r>
                  <a:rPr lang="en-US" sz="2400" dirty="0"/>
                  <a:t>(NNLO in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𝑠</m:t>
                        </m:r>
                      </m:sub>
                    </m:sSub>
                  </m:oMath>
                </a14:m>
                <a:r>
                  <a:rPr lang="en-US" sz="24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5356258" y="2232771"/>
                <a:ext cx="1966949" cy="1938992"/>
              </a:xfrm>
              <a:prstGeom prst="rect">
                <a:avLst/>
              </a:prstGeom>
              <a:blipFill>
                <a:blip r:embed="rId3"/>
                <a:stretch>
                  <a:fillRect l="-4658" t="-2201" r="-4037" b="-6604"/>
                </a:stretch>
              </a:blipFill>
            </p:spPr>
            <p:txBody>
              <a:bodyPr/>
              <a:lstStyle/>
              <a:p>
                <a:r>
                  <a:rPr lang="en-US">
                    <a:noFill/>
                  </a:rPr>
                  <a:t> </a:t>
                </a:r>
              </a:p>
            </p:txBody>
          </p:sp>
        </mc:Fallback>
      </mc:AlternateContent>
      <p:sp>
        <p:nvSpPr>
          <p:cNvPr id="10" name="TextBox 9"/>
          <p:cNvSpPr txBox="1"/>
          <p:nvPr/>
        </p:nvSpPr>
        <p:spPr>
          <a:xfrm>
            <a:off x="1941519" y="2570657"/>
            <a:ext cx="2222083" cy="1569660"/>
          </a:xfrm>
          <a:prstGeom prst="rect">
            <a:avLst/>
          </a:prstGeom>
          <a:noFill/>
        </p:spPr>
        <p:txBody>
          <a:bodyPr wrap="none" rtlCol="0">
            <a:spAutoFit/>
          </a:bodyPr>
          <a:lstStyle/>
          <a:p>
            <a:pPr algn="ctr"/>
            <a:r>
              <a:rPr lang="en-US" sz="2400" dirty="0"/>
              <a:t>Beautiful</a:t>
            </a:r>
          </a:p>
          <a:p>
            <a:pPr algn="ctr"/>
            <a:r>
              <a:rPr lang="en-US" sz="2400" dirty="0"/>
              <a:t>precise </a:t>
            </a:r>
          </a:p>
          <a:p>
            <a:pPr algn="ctr"/>
            <a:r>
              <a:rPr lang="en-US" sz="2400" dirty="0"/>
              <a:t>new </a:t>
            </a:r>
          </a:p>
          <a:p>
            <a:pPr algn="ctr"/>
            <a:r>
              <a:rPr lang="en-US" sz="2400" dirty="0"/>
              <a:t>measurements</a:t>
            </a:r>
          </a:p>
        </p:txBody>
      </p:sp>
      <p:sp>
        <p:nvSpPr>
          <p:cNvPr id="11" name="TextBox 10"/>
          <p:cNvSpPr txBox="1"/>
          <p:nvPr/>
        </p:nvSpPr>
        <p:spPr>
          <a:xfrm>
            <a:off x="4276741" y="2333480"/>
            <a:ext cx="814647" cy="1938992"/>
          </a:xfrm>
          <a:prstGeom prst="rect">
            <a:avLst/>
          </a:prstGeom>
          <a:noFill/>
        </p:spPr>
        <p:txBody>
          <a:bodyPr wrap="none" rtlCol="0">
            <a:spAutoFit/>
          </a:bodyPr>
          <a:lstStyle/>
          <a:p>
            <a:pPr algn="ctr"/>
            <a:r>
              <a:rPr lang="en-US" sz="2400" b="1" dirty="0"/>
              <a:t>C</a:t>
            </a:r>
          </a:p>
          <a:p>
            <a:pPr algn="ctr"/>
            <a:r>
              <a:rPr lang="en-US" sz="2400" b="1" dirty="0"/>
              <a:t>   H</a:t>
            </a:r>
          </a:p>
          <a:p>
            <a:pPr algn="ctr"/>
            <a:r>
              <a:rPr lang="en-US" sz="2400" b="1" dirty="0"/>
              <a:t>A</a:t>
            </a:r>
          </a:p>
          <a:p>
            <a:pPr algn="ctr"/>
            <a:r>
              <a:rPr lang="en-US" sz="2400" b="1" dirty="0"/>
              <a:t>O</a:t>
            </a:r>
          </a:p>
          <a:p>
            <a:pPr algn="ctr"/>
            <a:r>
              <a:rPr lang="en-US" sz="2400" b="1" dirty="0"/>
              <a:t>     S</a:t>
            </a:r>
          </a:p>
        </p:txBody>
      </p:sp>
      <p:sp>
        <p:nvSpPr>
          <p:cNvPr id="12" name="Up Arrow 11"/>
          <p:cNvSpPr/>
          <p:nvPr/>
        </p:nvSpPr>
        <p:spPr bwMode="auto">
          <a:xfrm>
            <a:off x="4684064" y="4537903"/>
            <a:ext cx="273526" cy="429658"/>
          </a:xfrm>
          <a:prstGeom prst="upArrow">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TextBox 12"/>
          <p:cNvSpPr txBox="1"/>
          <p:nvPr/>
        </p:nvSpPr>
        <p:spPr>
          <a:xfrm>
            <a:off x="3894495" y="5208494"/>
            <a:ext cx="2126190" cy="646331"/>
          </a:xfrm>
          <a:prstGeom prst="rect">
            <a:avLst/>
          </a:prstGeom>
          <a:noFill/>
        </p:spPr>
        <p:txBody>
          <a:bodyPr wrap="square" rtlCol="0">
            <a:spAutoFit/>
          </a:bodyPr>
          <a:lstStyle/>
          <a:p>
            <a:pPr algn="ctr"/>
            <a:r>
              <a:rPr lang="en-US" dirty="0"/>
              <a:t>An interesting spot</a:t>
            </a:r>
          </a:p>
          <a:p>
            <a:pPr algn="ctr"/>
            <a:r>
              <a:rPr lang="en-US" dirty="0"/>
              <a:t>to be</a:t>
            </a:r>
          </a:p>
        </p:txBody>
      </p:sp>
      <p:sp>
        <p:nvSpPr>
          <p:cNvPr id="3" name="TextBox 2"/>
          <p:cNvSpPr txBox="1"/>
          <p:nvPr/>
        </p:nvSpPr>
        <p:spPr>
          <a:xfrm>
            <a:off x="6461432" y="5589480"/>
            <a:ext cx="1941557" cy="369332"/>
          </a:xfrm>
          <a:prstGeom prst="rect">
            <a:avLst/>
          </a:prstGeom>
          <a:noFill/>
        </p:spPr>
        <p:txBody>
          <a:bodyPr wrap="none" rtlCol="0">
            <a:spAutoFit/>
          </a:bodyPr>
          <a:lstStyle/>
          <a:p>
            <a:r>
              <a:rPr lang="en-US" dirty="0" smtClean="0"/>
              <a:t>Definitive Guide?</a:t>
            </a:r>
            <a:endParaRPr lang="en-US" dirty="0"/>
          </a:p>
        </p:txBody>
      </p:sp>
      <p:sp>
        <p:nvSpPr>
          <p:cNvPr id="14" name="TextBox 13"/>
          <p:cNvSpPr txBox="1"/>
          <p:nvPr/>
        </p:nvSpPr>
        <p:spPr>
          <a:xfrm>
            <a:off x="1248514" y="5610792"/>
            <a:ext cx="2159566" cy="369332"/>
          </a:xfrm>
          <a:prstGeom prst="rect">
            <a:avLst/>
          </a:prstGeom>
          <a:noFill/>
        </p:spPr>
        <p:txBody>
          <a:bodyPr wrap="none" rtlCol="0">
            <a:spAutoFit/>
          </a:bodyPr>
          <a:lstStyle/>
          <a:p>
            <a:r>
              <a:rPr lang="en-US" dirty="0" smtClean="0"/>
              <a:t>Inaccurate Reality?</a:t>
            </a:r>
            <a:endParaRPr lang="en-US" dirty="0"/>
          </a:p>
        </p:txBody>
      </p:sp>
    </p:spTree>
    <p:extLst>
      <p:ext uri="{BB962C8B-B14F-4D97-AF65-F5344CB8AC3E}">
        <p14:creationId xmlns:p14="http://schemas.microsoft.com/office/powerpoint/2010/main" val="389011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4010" y="4261856"/>
            <a:ext cx="7048982" cy="369332"/>
          </a:xfrm>
          <a:prstGeom prst="rect">
            <a:avLst/>
          </a:prstGeom>
          <a:noFill/>
        </p:spPr>
        <p:txBody>
          <a:bodyPr wrap="square" rtlCol="0">
            <a:spAutoFit/>
          </a:bodyPr>
          <a:lstStyle/>
          <a:p>
            <a:r>
              <a:rPr lang="en-US" dirty="0"/>
              <a:t> </a:t>
            </a:r>
          </a:p>
        </p:txBody>
      </p:sp>
      <mc:AlternateContent xmlns:mc="http://schemas.openxmlformats.org/markup-compatibility/2006">
        <mc:Choice xmlns:a14="http://schemas.microsoft.com/office/drawing/2010/main" Requires="a14">
          <p:sp>
            <p:nvSpPr>
              <p:cNvPr id="13" name="TextBox 12"/>
              <p:cNvSpPr txBox="1"/>
              <p:nvPr/>
            </p:nvSpPr>
            <p:spPr>
              <a:xfrm>
                <a:off x="567882" y="3483927"/>
                <a:ext cx="5451918" cy="3080139"/>
              </a:xfrm>
              <a:prstGeom prst="rect">
                <a:avLst/>
              </a:prstGeom>
              <a:noFill/>
            </p:spPr>
            <p:txBody>
              <a:bodyPr wrap="square" rtlCol="0">
                <a:spAutoFit/>
              </a:bodyPr>
              <a:lstStyle/>
              <a:p>
                <a:r>
                  <a:rPr lang="en-US" sz="2400" b="1" dirty="0" smtClean="0"/>
                  <a:t>Unpolarized collinear</a:t>
                </a:r>
                <a:r>
                  <a:rPr lang="en-US" sz="2400" dirty="0"/>
                  <a:t> </a:t>
                </a:r>
                <a:r>
                  <a:rPr lang="en-US" sz="2400" b="1" dirty="0" err="1"/>
                  <a:t>parton</a:t>
                </a:r>
                <a:r>
                  <a:rPr lang="en-US" sz="2400" b="1" dirty="0"/>
                  <a:t> distributions</a:t>
                </a:r>
                <a:r>
                  <a:rPr lang="en-US" sz="2400" dirty="0"/>
                  <a:t>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𝑝</m:t>
                        </m:r>
                      </m:sub>
                    </m:sSub>
                    <m:d>
                      <m:dPr>
                        <m:ctrlPr>
                          <a:rPr lang="en-US" sz="2400" b="0" i="1" smtClean="0">
                            <a:latin typeface="Cambria Math"/>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a:rPr>
                          <m:t>𝑄</m:t>
                        </m:r>
                      </m:e>
                    </m:d>
                    <m:r>
                      <a:rPr lang="en-US" sz="2400" b="0" i="1" smtClean="0">
                        <a:latin typeface="Cambria Math" panose="02040503050406030204" pitchFamily="18" charset="0"/>
                      </a:rPr>
                      <m:t>  </m:t>
                    </m:r>
                  </m:oMath>
                </a14:m>
                <a:r>
                  <a:rPr lang="en-US" sz="2400" dirty="0"/>
                  <a:t>are associated with probabilities for finding a </a:t>
                </a:r>
                <a:r>
                  <a:rPr lang="en-US" sz="2400" dirty="0" err="1"/>
                  <a:t>parton</a:t>
                </a:r>
                <a:r>
                  <a:rPr lang="en-US" sz="2400" dirty="0"/>
                  <a:t> </a:t>
                </a:r>
                <a14:m>
                  <m:oMath xmlns:m="http://schemas.openxmlformats.org/officeDocument/2006/math">
                    <m:r>
                      <a:rPr lang="en-US" sz="2400" b="0" i="1" smtClean="0">
                        <a:latin typeface="Cambria Math" panose="02040503050406030204" pitchFamily="18" charset="0"/>
                      </a:rPr>
                      <m:t>𝑎</m:t>
                    </m:r>
                  </m:oMath>
                </a14:m>
                <a:r>
                  <a:rPr lang="en-US" sz="2400" dirty="0"/>
                  <a:t> with the “+” momentum component </a:t>
                </a:r>
                <a14:m>
                  <m:oMath xmlns:m="http://schemas.openxmlformats.org/officeDocument/2006/math">
                    <m:r>
                      <a:rPr lang="en-US" sz="2400" b="0" i="1" smtClean="0">
                        <a:latin typeface="Cambria Math" panose="02040503050406030204" pitchFamily="18" charset="0"/>
                      </a:rPr>
                      <m:t>𝑥</m:t>
                    </m:r>
                    <m:sSup>
                      <m:sSupPr>
                        <m:ctrlPr>
                          <a:rPr lang="en-US" sz="2400" b="0" i="1" smtClean="0">
                            <a:latin typeface="Cambria Math"/>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oMath>
                </a14:m>
                <a:r>
                  <a:rPr lang="en-US" sz="2400" dirty="0"/>
                  <a:t> in a proton with the “+” component </a:t>
                </a:r>
                <a14:m>
                  <m:oMath xmlns:m="http://schemas.openxmlformats.org/officeDocument/2006/math">
                    <m:sSup>
                      <m:sSupPr>
                        <m:ctrlPr>
                          <a:rPr lang="en-US" sz="2400" b="0" i="1" smtClean="0">
                            <a:latin typeface="Cambria Math"/>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oMath>
                </a14:m>
                <a:r>
                  <a:rPr lang="en-US" sz="2400" dirty="0"/>
                  <a:t>, at a resolution scale </a:t>
                </a:r>
                <a14:m>
                  <m:oMath xmlns:m="http://schemas.openxmlformats.org/officeDocument/2006/math">
                    <m:r>
                      <a:rPr lang="en-US" sz="2400" b="0" i="1" smtClean="0">
                        <a:latin typeface="Cambria Math"/>
                      </a:rPr>
                      <m:t>𝑄</m:t>
                    </m:r>
                    <m:r>
                      <a:rPr lang="en-US" sz="2400" b="0" i="1" smtClean="0">
                        <a:latin typeface="Cambria Math" panose="02040503050406030204" pitchFamily="18" charset="0"/>
                      </a:rPr>
                      <m:t>, </m:t>
                    </m:r>
                  </m:oMath>
                </a14:m>
                <a:r>
                  <a:rPr lang="en-US" sz="2400" dirty="0"/>
                  <a:t> for  </a:t>
                </a:r>
                <a14:m>
                  <m:oMath xmlns:m="http://schemas.openxmlformats.org/officeDocument/2006/math">
                    <m:sSup>
                      <m:sSupPr>
                        <m:ctrlPr>
                          <a:rPr lang="en-US" sz="2400" b="0" i="1" smtClean="0">
                            <a:latin typeface="Cambria Math"/>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oMath>
                </a14:m>
                <a:endParaRPr lang="en-US" sz="2400" dirty="0"/>
              </a:p>
              <a:p>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567882" y="3483927"/>
                <a:ext cx="5451918" cy="3080139"/>
              </a:xfrm>
              <a:prstGeom prst="rect">
                <a:avLst/>
              </a:prstGeom>
              <a:blipFill rotWithShape="1">
                <a:blip r:embed="rId2"/>
                <a:stretch>
                  <a:fillRect l="-1676" t="-1386" r="-2793"/>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a:off x="6406457" y="3448654"/>
            <a:ext cx="2142170" cy="2365068"/>
          </a:xfrm>
          <a:prstGeom prst="rect">
            <a:avLst/>
          </a:prstGeom>
        </p:spPr>
      </p:pic>
      <p:sp>
        <p:nvSpPr>
          <p:cNvPr id="7" name="Date Placeholder 6"/>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GB" smtClean="0"/>
              <a:t>Pion/kaon structure workshop</a:t>
            </a:r>
            <a:endParaRPr lang="en-GB" dirty="0"/>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F311BA8A-B252-41B4-9EBD-47EF7D1734B1}" type="slidenum">
              <a:rPr lang="en-GB" smtClean="0"/>
              <a:pPr fontAlgn="base">
                <a:spcBef>
                  <a:spcPct val="0"/>
                </a:spcBef>
                <a:spcAft>
                  <a:spcPct val="0"/>
                </a:spcAft>
                <a:defRPr/>
              </a:pPr>
              <a:t>5</a:t>
            </a:fld>
            <a:endParaRPr lang="en-GB" dirty="0"/>
          </a:p>
        </p:txBody>
      </p:sp>
      <mc:AlternateContent xmlns:mc="http://schemas.openxmlformats.org/markup-compatibility/2006">
        <mc:Choice xmlns:a14="http://schemas.microsoft.com/office/drawing/2010/main" Requires="a14">
          <p:sp>
            <p:nvSpPr>
              <p:cNvPr id="5" name="TextBox 4"/>
              <p:cNvSpPr txBox="1"/>
              <p:nvPr/>
            </p:nvSpPr>
            <p:spPr>
              <a:xfrm>
                <a:off x="2732690" y="1439917"/>
                <a:ext cx="3289169" cy="9978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5400" b="0" i="1" smtClean="0">
                              <a:latin typeface="Cambria Math"/>
                            </a:rPr>
                          </m:ctrlPr>
                        </m:sSubPr>
                        <m:e>
                          <m:r>
                            <a:rPr lang="en-US" sz="5400" b="0" i="1" smtClean="0">
                              <a:latin typeface="Cambria Math" panose="02040503050406030204" pitchFamily="18" charset="0"/>
                            </a:rPr>
                            <m:t>𝑓</m:t>
                          </m:r>
                        </m:e>
                        <m:sub>
                          <m:r>
                            <a:rPr lang="en-US" sz="5400" b="0" i="1" smtClean="0">
                              <a:latin typeface="Cambria Math" panose="02040503050406030204" pitchFamily="18" charset="0"/>
                            </a:rPr>
                            <m:t>𝑎</m:t>
                          </m:r>
                          <m:r>
                            <a:rPr lang="en-US" sz="5400" b="0" i="1" smtClean="0">
                              <a:latin typeface="Cambria Math" panose="02040503050406030204" pitchFamily="18" charset="0"/>
                            </a:rPr>
                            <m:t>/</m:t>
                          </m:r>
                          <m:r>
                            <a:rPr lang="en-US" sz="5400" b="0" i="1" smtClean="0">
                              <a:latin typeface="Cambria Math" panose="02040503050406030204" pitchFamily="18" charset="0"/>
                            </a:rPr>
                            <m:t>𝑝</m:t>
                          </m:r>
                        </m:sub>
                      </m:sSub>
                      <m:r>
                        <a:rPr lang="en-US" sz="5400" b="0" i="1" smtClean="0">
                          <a:latin typeface="Cambria Math" panose="02040503050406030204" pitchFamily="18" charset="0"/>
                        </a:rPr>
                        <m:t>(</m:t>
                      </m:r>
                      <m:r>
                        <a:rPr lang="en-US" sz="5400" b="0" i="1" smtClean="0">
                          <a:latin typeface="Cambria Math" panose="02040503050406030204" pitchFamily="18" charset="0"/>
                        </a:rPr>
                        <m:t>𝑥</m:t>
                      </m:r>
                      <m:r>
                        <a:rPr lang="en-US" sz="5400" b="0" i="1" smtClean="0">
                          <a:latin typeface="Cambria Math" panose="02040503050406030204" pitchFamily="18" charset="0"/>
                        </a:rPr>
                        <m:t>,</m:t>
                      </m:r>
                      <m:r>
                        <a:rPr lang="en-US" sz="5400" b="0" i="1" smtClean="0">
                          <a:latin typeface="Cambria Math"/>
                        </a:rPr>
                        <m:t>𝑄</m:t>
                      </m:r>
                      <m:r>
                        <a:rPr lang="en-US" sz="5400" b="0" i="1" smtClean="0">
                          <a:latin typeface="Cambria Math" panose="02040503050406030204" pitchFamily="18" charset="0"/>
                        </a:rPr>
                        <m:t>)</m:t>
                      </m:r>
                    </m:oMath>
                  </m:oMathPara>
                </a14:m>
                <a:endParaRPr lang="en-US" sz="5400" dirty="0"/>
              </a:p>
            </p:txBody>
          </p:sp>
        </mc:Choice>
        <mc:Fallback>
          <p:sp>
            <p:nvSpPr>
              <p:cNvPr id="5" name="TextBox 4"/>
              <p:cNvSpPr txBox="1">
                <a:spLocks noRot="1" noChangeAspect="1" noMove="1" noResize="1" noEditPoints="1" noAdjustHandles="1" noChangeArrowheads="1" noChangeShapeType="1" noTextEdit="1"/>
              </p:cNvSpPr>
              <p:nvPr/>
            </p:nvSpPr>
            <p:spPr>
              <a:xfrm>
                <a:off x="2732690" y="1439917"/>
                <a:ext cx="3289169" cy="997837"/>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1386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2F5CD15-EFFF-47AB-BF6A-3BD232391A31}" type="slidenum">
              <a:rPr lang="en-GB" smtClean="0"/>
              <a:pPr fontAlgn="base">
                <a:spcBef>
                  <a:spcPct val="0"/>
                </a:spcBef>
                <a:spcAft>
                  <a:spcPct val="0"/>
                </a:spcAft>
                <a:defRPr/>
              </a:pPr>
              <a:t>6</a:t>
            </a:fld>
            <a:endParaRPr lang="en-GB" dirty="0"/>
          </a:p>
        </p:txBody>
      </p:sp>
      <p:sp>
        <p:nvSpPr>
          <p:cNvPr id="8" name="TextBox 7"/>
          <p:cNvSpPr txBox="1"/>
          <p:nvPr/>
        </p:nvSpPr>
        <p:spPr>
          <a:xfrm>
            <a:off x="5277111" y="1560676"/>
            <a:ext cx="2074607" cy="1077218"/>
          </a:xfrm>
          <a:prstGeom prst="rect">
            <a:avLst/>
          </a:prstGeom>
          <a:noFill/>
        </p:spPr>
        <p:txBody>
          <a:bodyPr wrap="none" rtlCol="0">
            <a:spAutoFit/>
          </a:bodyPr>
          <a:lstStyle/>
          <a:p>
            <a:r>
              <a:rPr lang="en-US" sz="3200" dirty="0">
                <a:solidFill>
                  <a:srgbClr val="CC0000"/>
                </a:solidFill>
                <a:latin typeface="Impact" panose="020B0806030902050204" pitchFamily="34" charset="0"/>
              </a:rPr>
              <a:t>asymptotic</a:t>
            </a:r>
          </a:p>
          <a:p>
            <a:pPr algn="r"/>
            <a:r>
              <a:rPr lang="en-US" sz="3200" dirty="0">
                <a:solidFill>
                  <a:srgbClr val="CC0000"/>
                </a:solidFill>
                <a:latin typeface="Impact" panose="020B0806030902050204" pitchFamily="34" charset="0"/>
              </a:rPr>
              <a:t>freedom</a:t>
            </a:r>
          </a:p>
        </p:txBody>
      </p:sp>
      <p:grpSp>
        <p:nvGrpSpPr>
          <p:cNvPr id="2" name="Group 1"/>
          <p:cNvGrpSpPr/>
          <p:nvPr/>
        </p:nvGrpSpPr>
        <p:grpSpPr>
          <a:xfrm>
            <a:off x="1524000" y="1560676"/>
            <a:ext cx="5827718" cy="2544817"/>
            <a:chOff x="1575088" y="1499804"/>
            <a:chExt cx="5827718" cy="2544817"/>
          </a:xfrm>
        </p:grpSpPr>
        <p:sp>
          <p:nvSpPr>
            <p:cNvPr id="9" name="TextBox 8"/>
            <p:cNvSpPr txBox="1"/>
            <p:nvPr/>
          </p:nvSpPr>
          <p:spPr>
            <a:xfrm>
              <a:off x="1575088" y="1499804"/>
              <a:ext cx="2334293" cy="584775"/>
            </a:xfrm>
            <a:prstGeom prst="rect">
              <a:avLst/>
            </a:prstGeom>
            <a:noFill/>
          </p:spPr>
          <p:txBody>
            <a:bodyPr wrap="none" rtlCol="0">
              <a:spAutoFit/>
            </a:bodyPr>
            <a:lstStyle/>
            <a:p>
              <a:r>
                <a:rPr lang="en-US" sz="3200" dirty="0">
                  <a:latin typeface="Impact" panose="020B0806030902050204" pitchFamily="34" charset="0"/>
                </a:rPr>
                <a:t>confinement</a:t>
              </a:r>
            </a:p>
          </p:txBody>
        </p:sp>
        <p:sp>
          <p:nvSpPr>
            <p:cNvPr id="10" name="TextBox 9"/>
            <p:cNvSpPr txBox="1"/>
            <p:nvPr/>
          </p:nvSpPr>
          <p:spPr>
            <a:xfrm>
              <a:off x="3145633" y="2471660"/>
              <a:ext cx="2585964" cy="646331"/>
            </a:xfrm>
            <a:prstGeom prst="rect">
              <a:avLst/>
            </a:prstGeom>
            <a:noFill/>
          </p:spPr>
          <p:txBody>
            <a:bodyPr wrap="none" rtlCol="0">
              <a:spAutoFit/>
            </a:bodyPr>
            <a:lstStyle/>
            <a:p>
              <a:r>
                <a:rPr lang="en-US" sz="3600" dirty="0">
                  <a:gradFill>
                    <a:gsLst>
                      <a:gs pos="0">
                        <a:schemeClr val="tx1"/>
                      </a:gs>
                      <a:gs pos="100000">
                        <a:srgbClr val="C00000"/>
                      </a:gs>
                    </a:gsLst>
                    <a:lin ang="0" scaled="1"/>
                  </a:gradFill>
                  <a:latin typeface="Impact" panose="020B0806030902050204" pitchFamily="34" charset="0"/>
                </a:rPr>
                <a:t>factorization</a:t>
              </a:r>
            </a:p>
          </p:txBody>
        </p:sp>
        <p:sp>
          <p:nvSpPr>
            <p:cNvPr id="11" name="TextBox 10"/>
            <p:cNvSpPr txBox="1"/>
            <p:nvPr/>
          </p:nvSpPr>
          <p:spPr>
            <a:xfrm>
              <a:off x="5409953" y="2967403"/>
              <a:ext cx="1992853" cy="1077218"/>
            </a:xfrm>
            <a:prstGeom prst="rect">
              <a:avLst/>
            </a:prstGeom>
            <a:noFill/>
          </p:spPr>
          <p:txBody>
            <a:bodyPr wrap="none" rtlCol="0">
              <a:spAutoFit/>
            </a:bodyPr>
            <a:lstStyle/>
            <a:p>
              <a:pPr algn="r"/>
              <a:r>
                <a:rPr lang="en-US" sz="3200" dirty="0">
                  <a:solidFill>
                    <a:srgbClr val="CC3300"/>
                  </a:solidFill>
                  <a:latin typeface="Impact" panose="020B0806030902050204" pitchFamily="34" charset="0"/>
                </a:rPr>
                <a:t>scale </a:t>
              </a:r>
            </a:p>
            <a:p>
              <a:r>
                <a:rPr lang="en-US" sz="3200" dirty="0">
                  <a:solidFill>
                    <a:srgbClr val="CC3300"/>
                  </a:solidFill>
                  <a:latin typeface="Impact" panose="020B0806030902050204" pitchFamily="34" charset="0"/>
                </a:rPr>
                <a:t>invariance</a:t>
              </a:r>
            </a:p>
          </p:txBody>
        </p:sp>
        <p:sp>
          <p:nvSpPr>
            <p:cNvPr id="12" name="TextBox 11"/>
            <p:cNvSpPr txBox="1"/>
            <p:nvPr/>
          </p:nvSpPr>
          <p:spPr>
            <a:xfrm>
              <a:off x="1731710" y="3323923"/>
              <a:ext cx="2206245" cy="584775"/>
            </a:xfrm>
            <a:prstGeom prst="rect">
              <a:avLst/>
            </a:prstGeom>
            <a:noFill/>
          </p:spPr>
          <p:txBody>
            <a:bodyPr wrap="none" rtlCol="0">
              <a:spAutoFit/>
            </a:bodyPr>
            <a:lstStyle/>
            <a:p>
              <a:r>
                <a:rPr lang="en-US" sz="3200" dirty="0">
                  <a:latin typeface="Impact" panose="020B0806030902050204" pitchFamily="34" charset="0"/>
                </a:rPr>
                <a:t>universality</a:t>
              </a:r>
            </a:p>
          </p:txBody>
        </p:sp>
      </p:grpSp>
      <p:sp>
        <p:nvSpPr>
          <p:cNvPr id="13" name="TextBox 12"/>
          <p:cNvSpPr txBox="1"/>
          <p:nvPr/>
        </p:nvSpPr>
        <p:spPr>
          <a:xfrm>
            <a:off x="1357462" y="456756"/>
            <a:ext cx="6967959" cy="461665"/>
          </a:xfrm>
          <a:prstGeom prst="rect">
            <a:avLst/>
          </a:prstGeom>
          <a:noFill/>
        </p:spPr>
        <p:txBody>
          <a:bodyPr wrap="square" rtlCol="0">
            <a:spAutoFit/>
          </a:bodyPr>
          <a:lstStyle/>
          <a:p>
            <a:r>
              <a:rPr lang="en-US" sz="2400" dirty="0"/>
              <a:t>High-energy hadronic cross sections in QCD</a:t>
            </a:r>
          </a:p>
        </p:txBody>
      </p:sp>
      <p:sp>
        <p:nvSpPr>
          <p:cNvPr id="14" name="Left-Right Arrow 13"/>
          <p:cNvSpPr/>
          <p:nvPr/>
        </p:nvSpPr>
        <p:spPr bwMode="auto">
          <a:xfrm>
            <a:off x="3269315" y="4238925"/>
            <a:ext cx="2236424" cy="561860"/>
          </a:xfrm>
          <a:prstGeom prst="leftRightArrow">
            <a:avLst/>
          </a:prstGeom>
          <a:gradFill flip="none" rotWithShape="1">
            <a:gsLst>
              <a:gs pos="0">
                <a:schemeClr val="tx1"/>
              </a:gs>
              <a:gs pos="100000">
                <a:srgbClr val="C00000"/>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1387482" y="4839307"/>
            <a:ext cx="2406636" cy="461665"/>
          </a:xfrm>
          <a:prstGeom prst="rect">
            <a:avLst/>
          </a:prstGeom>
          <a:noFill/>
        </p:spPr>
        <p:txBody>
          <a:bodyPr wrap="square" rtlCol="0">
            <a:spAutoFit/>
          </a:bodyPr>
          <a:lstStyle/>
          <a:p>
            <a:r>
              <a:rPr lang="en-US" sz="2400" dirty="0"/>
              <a:t>Long distances</a:t>
            </a:r>
          </a:p>
        </p:txBody>
      </p:sp>
      <p:sp>
        <p:nvSpPr>
          <p:cNvPr id="16" name="TextBox 15"/>
          <p:cNvSpPr txBox="1"/>
          <p:nvPr/>
        </p:nvSpPr>
        <p:spPr>
          <a:xfrm>
            <a:off x="5151973" y="4862870"/>
            <a:ext cx="2406636" cy="461665"/>
          </a:xfrm>
          <a:prstGeom prst="rect">
            <a:avLst/>
          </a:prstGeom>
          <a:noFill/>
        </p:spPr>
        <p:txBody>
          <a:bodyPr wrap="square" rtlCol="0">
            <a:spAutoFit/>
          </a:bodyPr>
          <a:lstStyle/>
          <a:p>
            <a:r>
              <a:rPr lang="en-US" sz="2400" dirty="0"/>
              <a:t>Short distances</a:t>
            </a:r>
          </a:p>
        </p:txBody>
      </p:sp>
    </p:spTree>
    <p:extLst>
      <p:ext uri="{BB962C8B-B14F-4D97-AF65-F5344CB8AC3E}">
        <p14:creationId xmlns:p14="http://schemas.microsoft.com/office/powerpoint/2010/main" val="47640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FE0F3EA-F3E4-450E-8EF1-55128E22BD4D}" type="slidenum">
              <a:rPr lang="en-GB" smtClean="0"/>
              <a:pPr fontAlgn="base">
                <a:spcBef>
                  <a:spcPct val="0"/>
                </a:spcBef>
                <a:spcAft>
                  <a:spcPct val="0"/>
                </a:spcAft>
                <a:defRPr/>
              </a:pPr>
              <a:t>7</a:t>
            </a:fld>
            <a:endParaRPr lang="en-GB" dirty="0"/>
          </a:p>
        </p:txBody>
      </p:sp>
      <p:grpSp>
        <p:nvGrpSpPr>
          <p:cNvPr id="12" name="Group 8"/>
          <p:cNvGrpSpPr>
            <a:grpSpLocks noChangeAspect="1"/>
          </p:cNvGrpSpPr>
          <p:nvPr/>
        </p:nvGrpSpPr>
        <p:grpSpPr bwMode="auto">
          <a:xfrm>
            <a:off x="266700" y="300038"/>
            <a:ext cx="8251825" cy="3171825"/>
            <a:chOff x="168" y="189"/>
            <a:chExt cx="5198" cy="1998"/>
          </a:xfrm>
        </p:grpSpPr>
        <p:sp>
          <p:nvSpPr>
            <p:cNvPr id="13" name="AutoShape 7"/>
            <p:cNvSpPr>
              <a:spLocks noChangeAspect="1" noChangeArrowheads="1" noTextEdit="1"/>
            </p:cNvSpPr>
            <p:nvPr/>
          </p:nvSpPr>
          <p:spPr bwMode="auto">
            <a:xfrm>
              <a:off x="168" y="189"/>
              <a:ext cx="5198"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189"/>
              <a:ext cx="5203"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2"/>
          <p:cNvGrpSpPr>
            <a:grpSpLocks noChangeAspect="1"/>
          </p:cNvGrpSpPr>
          <p:nvPr/>
        </p:nvGrpSpPr>
        <p:grpSpPr bwMode="auto">
          <a:xfrm>
            <a:off x="266700" y="3647258"/>
            <a:ext cx="7573433" cy="2430509"/>
            <a:chOff x="168" y="2192"/>
            <a:chExt cx="4970" cy="1595"/>
          </a:xfrm>
        </p:grpSpPr>
        <p:sp>
          <p:nvSpPr>
            <p:cNvPr id="16" name="AutoShape 11"/>
            <p:cNvSpPr>
              <a:spLocks noChangeAspect="1" noChangeArrowheads="1" noTextEdit="1"/>
            </p:cNvSpPr>
            <p:nvPr/>
          </p:nvSpPr>
          <p:spPr bwMode="auto">
            <a:xfrm>
              <a:off x="168" y="2192"/>
              <a:ext cx="4970" cy="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2192"/>
              <a:ext cx="4975" cy="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993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FE0F3EA-F3E4-450E-8EF1-55128E22BD4D}" type="slidenum">
              <a:rPr lang="en-GB" smtClean="0"/>
              <a:pPr fontAlgn="base">
                <a:spcBef>
                  <a:spcPct val="0"/>
                </a:spcBef>
                <a:spcAft>
                  <a:spcPct val="0"/>
                </a:spcAft>
                <a:defRPr/>
              </a:pPr>
              <a:t>8</a:t>
            </a:fld>
            <a:endParaRPr lang="en-GB" dirty="0"/>
          </a:p>
        </p:txBody>
      </p:sp>
      <p:grpSp>
        <p:nvGrpSpPr>
          <p:cNvPr id="12" name="Group 8"/>
          <p:cNvGrpSpPr>
            <a:grpSpLocks noChangeAspect="1"/>
          </p:cNvGrpSpPr>
          <p:nvPr/>
        </p:nvGrpSpPr>
        <p:grpSpPr bwMode="auto">
          <a:xfrm>
            <a:off x="266700" y="300038"/>
            <a:ext cx="8251825" cy="3171825"/>
            <a:chOff x="168" y="189"/>
            <a:chExt cx="5198" cy="1998"/>
          </a:xfrm>
        </p:grpSpPr>
        <p:sp>
          <p:nvSpPr>
            <p:cNvPr id="13" name="AutoShape 7"/>
            <p:cNvSpPr>
              <a:spLocks noChangeAspect="1" noChangeArrowheads="1" noTextEdit="1"/>
            </p:cNvSpPr>
            <p:nvPr/>
          </p:nvSpPr>
          <p:spPr bwMode="auto">
            <a:xfrm>
              <a:off x="168" y="189"/>
              <a:ext cx="5198"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189"/>
              <a:ext cx="5203"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
          <p:cNvGrpSpPr>
            <a:grpSpLocks noChangeAspect="1"/>
          </p:cNvGrpSpPr>
          <p:nvPr/>
        </p:nvGrpSpPr>
        <p:grpSpPr bwMode="auto">
          <a:xfrm>
            <a:off x="266700" y="3471863"/>
            <a:ext cx="6286500" cy="1720850"/>
            <a:chOff x="168" y="2187"/>
            <a:chExt cx="3960" cy="1084"/>
          </a:xfrm>
        </p:grpSpPr>
        <p:sp>
          <p:nvSpPr>
            <p:cNvPr id="7" name="AutoShape 3"/>
            <p:cNvSpPr>
              <a:spLocks noChangeAspect="1" noChangeArrowheads="1" noTextEdit="1"/>
            </p:cNvSpPr>
            <p:nvPr/>
          </p:nvSpPr>
          <p:spPr bwMode="auto">
            <a:xfrm>
              <a:off x="168" y="2187"/>
              <a:ext cx="3960"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2187"/>
              <a:ext cx="3965"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707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r>
              <a:rPr lang="en-US" smtClean="0"/>
              <a:t>2017-06-01</a:t>
            </a:r>
            <a:endParaRPr lang="en-GB" dirty="0"/>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Pion/kaon structure workshop</a:t>
            </a:r>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FE0F3EA-F3E4-450E-8EF1-55128E22BD4D}" type="slidenum">
              <a:rPr lang="en-GB" smtClean="0"/>
              <a:pPr fontAlgn="base">
                <a:spcBef>
                  <a:spcPct val="0"/>
                </a:spcBef>
                <a:spcAft>
                  <a:spcPct val="0"/>
                </a:spcAft>
                <a:defRPr/>
              </a:pPr>
              <a:t>9</a:t>
            </a:fld>
            <a:endParaRPr lang="en-GB" dirty="0"/>
          </a:p>
        </p:txBody>
      </p:sp>
      <p:grpSp>
        <p:nvGrpSpPr>
          <p:cNvPr id="12" name="Group 8"/>
          <p:cNvGrpSpPr>
            <a:grpSpLocks noChangeAspect="1"/>
          </p:cNvGrpSpPr>
          <p:nvPr/>
        </p:nvGrpSpPr>
        <p:grpSpPr bwMode="auto">
          <a:xfrm>
            <a:off x="266700" y="300038"/>
            <a:ext cx="8251825" cy="3171825"/>
            <a:chOff x="168" y="189"/>
            <a:chExt cx="5198" cy="1998"/>
          </a:xfrm>
        </p:grpSpPr>
        <p:sp>
          <p:nvSpPr>
            <p:cNvPr id="13" name="AutoShape 7"/>
            <p:cNvSpPr>
              <a:spLocks noChangeAspect="1" noChangeArrowheads="1" noTextEdit="1"/>
            </p:cNvSpPr>
            <p:nvPr/>
          </p:nvSpPr>
          <p:spPr bwMode="auto">
            <a:xfrm>
              <a:off x="168" y="189"/>
              <a:ext cx="5198"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189"/>
              <a:ext cx="5203"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
          <p:cNvGrpSpPr>
            <a:grpSpLocks noChangeAspect="1"/>
          </p:cNvGrpSpPr>
          <p:nvPr/>
        </p:nvGrpSpPr>
        <p:grpSpPr bwMode="auto">
          <a:xfrm>
            <a:off x="266700" y="3652838"/>
            <a:ext cx="7121525" cy="1647825"/>
            <a:chOff x="168" y="2301"/>
            <a:chExt cx="4486" cy="1038"/>
          </a:xfrm>
        </p:grpSpPr>
        <p:sp>
          <p:nvSpPr>
            <p:cNvPr id="9" name="AutoShape 3"/>
            <p:cNvSpPr>
              <a:spLocks noChangeAspect="1" noChangeArrowheads="1" noTextEdit="1"/>
            </p:cNvSpPr>
            <p:nvPr/>
          </p:nvSpPr>
          <p:spPr bwMode="auto">
            <a:xfrm>
              <a:off x="168" y="2301"/>
              <a:ext cx="4486"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168" y="2301"/>
              <a:ext cx="4490"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528691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18679</TotalTime>
  <Words>2309</Words>
  <Application>Microsoft Office PowerPoint</Application>
  <PresentationFormat>On-screen Show (4:3)</PresentationFormat>
  <Paragraphs>332</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The complete Hitchhiker’s Guide to unpolarized Parton Distribution Functions </vt:lpstr>
      <vt:lpstr>CTEQ-TEA (Tung et al.) working group</vt:lpstr>
      <vt:lpstr>Global analysis of PDFs is a vast research subject</vt:lpstr>
      <vt:lpstr>Today’s situation in the unpolarized PDF analysis is reminiscent of early 1990’s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Perturbative QCD loop revolution</vt:lpstr>
      <vt:lpstr>PowerPoint Presentation</vt:lpstr>
      <vt:lpstr>Concepts of perturbative QCD at the LHC   </vt:lpstr>
      <vt:lpstr>Classes of PDFs</vt:lpstr>
      <vt:lpstr>PowerPoint Presentation</vt:lpstr>
      <vt:lpstr>Map of experiments as a function of x  and Q</vt:lpstr>
      <vt:lpstr>CT14: parametrization forms</vt:lpstr>
      <vt:lpstr>(N+1)-dim. perspective  eliminates wrong N-dim. solutions</vt:lpstr>
      <vt:lpstr>PowerPoint Presentation</vt:lpstr>
      <vt:lpstr>CJ15: DIS data for Q^2&gt;1.3 GeV^2  , W^2&gt;3 GeV^2   </vt:lpstr>
      <vt:lpstr>Flavor composition of PDFs</vt:lpstr>
      <vt:lpstr>SU(2) and charge symmetry breaking</vt:lpstr>
      <vt:lpstr>Extrinsic and intrinsic sea PDFs  (q ̅=u ̅,d ̅, s ̅,c ̅, b ̅)</vt:lpstr>
      <vt:lpstr>Extrinsic and intrinsic sea PDFs</vt:lpstr>
      <vt:lpstr>(Dis)connected topologies in lattice QCD</vt:lpstr>
      <vt:lpstr>PDFs with fitted charm or intrinsic charm (IC)</vt:lpstr>
      <vt:lpstr>PDF fits may include a ``fitted charm’’ PDF</vt:lpstr>
      <vt:lpstr>In-depth study of CT14 IC fits (T.-J. Hou)</vt:lpstr>
      <vt:lpstr>What is intrinsic charm, according to QCD theory?</vt:lpstr>
      <vt:lpstr>Charm scattering contributions at Q^2≈m_c^2, sample diagrams</vt:lpstr>
      <vt:lpstr>PowerPoint Presentation</vt:lpstr>
      <vt:lpstr>Frequently asked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perspective  eliminates wrong solutions</dc:title>
  <dc:creator>Nadolsky, Pavel</dc:creator>
  <cp:lastModifiedBy>Pavel Nadolsky</cp:lastModifiedBy>
  <cp:revision>312</cp:revision>
  <dcterms:created xsi:type="dcterms:W3CDTF">2016-04-03T12:53:53Z</dcterms:created>
  <dcterms:modified xsi:type="dcterms:W3CDTF">2017-06-01T17:05:26Z</dcterms:modified>
</cp:coreProperties>
</file>