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476" r:id="rId3"/>
    <p:sldId id="271" r:id="rId4"/>
    <p:sldId id="475" r:id="rId5"/>
    <p:sldId id="375" r:id="rId6"/>
    <p:sldId id="449" r:id="rId7"/>
    <p:sldId id="341" r:id="rId8"/>
    <p:sldId id="319" r:id="rId9"/>
    <p:sldId id="331" r:id="rId10"/>
    <p:sldId id="333" r:id="rId11"/>
    <p:sldId id="334" r:id="rId12"/>
    <p:sldId id="337" r:id="rId13"/>
    <p:sldId id="339" r:id="rId14"/>
    <p:sldId id="477" r:id="rId15"/>
    <p:sldId id="307" r:id="rId16"/>
    <p:sldId id="457" r:id="rId17"/>
    <p:sldId id="466" r:id="rId18"/>
    <p:sldId id="465" r:id="rId19"/>
    <p:sldId id="453" r:id="rId20"/>
    <p:sldId id="387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A7CF8B"/>
    <a:srgbClr val="FFD85B"/>
    <a:srgbClr val="B366FF"/>
    <a:srgbClr val="1A6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" y="3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8813E-00FD-4116-A335-AA18AC93100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1FF9-95F9-45C4-B202-EB675C861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8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A43B1-B5A7-4980-A8FD-A647AFBDF8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49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Change the purple color. Near perfect detection, that’s all.</a:t>
            </a: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F8F19D-D6BF-4848-A71E-6681E8EAA3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2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Spin dependence force, transverse: naturally gives a antiferromagnetic interaction. Make it clear the laser hits the ion chain.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58435-383E-4183-BB0B-50814E0C1C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6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58435-383E-4183-BB0B-50814E0C1C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6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58435-383E-4183-BB0B-50814E0C1C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laser beams that set up the spin-spin interactions, we can use the same tools for quantum computing. </a:t>
            </a:r>
          </a:p>
          <a:p>
            <a:r>
              <a:rPr lang="en-US" dirty="0"/>
              <a:t>Put the nature cover, remove the </a:t>
            </a:r>
            <a:r>
              <a:rPr lang="en-US" dirty="0" err="1"/>
              <a:t>arxiv</a:t>
            </a:r>
            <a:r>
              <a:rPr lang="en-US" dirty="0"/>
              <a:t> citations.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53E04-2BB9-4797-9574-142729FAB8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0DE0-C827-4023-955B-5104AEF8B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C0F72-D258-4E5B-B34E-097274F9F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05E3B-1A03-4548-8A16-EC836FE8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825-35C1-4A73-94DE-B464FF2E71DE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014C-B74A-4951-AF22-87F387AF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3DCF4-5447-404E-B807-B91822A4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C55B-2388-465A-B114-DFA1035B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F62FB-7170-4E84-9B73-F40501FFE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8B14-DC68-4CEA-A542-22EF528D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9492-27A1-4A73-A3FD-E5588A128D59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AF25-0F23-45B7-9581-2A450575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962F2-3B3C-4819-A16A-E4BE848B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4ED49-9659-4F70-8F14-5F1C4B587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2CA1F-0D2D-449F-982F-CCEDBA273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9A784-0FD9-4357-A5A6-3FF90435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ADCF-1ECB-419D-88BB-882EC95F62AB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9687-753C-4AD3-868C-64F6978F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56BB6-674A-472B-B855-7F1A48AA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55FC-5D19-446E-9ABD-6CC1A0D0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7DCD-7143-4C45-AC69-915AD43D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1C86-80DC-4CF8-AAC3-D54E2944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F96A-8BFC-4C12-9ED4-7F223ACDC58D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16FFF-9249-4630-99CE-FF71F725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61DD-CBC9-451C-BA12-D2D666D7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32A9-A30A-4094-A29D-68D8BBE5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92A48-D49E-4D0C-B5C2-B88D9812A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D9B7-3E95-4207-AF08-D58559E3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9D8E-0BC2-443F-925B-D922EC439D76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93934-42B9-4EA2-83CF-8CE986AF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9C213-C84A-48A4-9BD1-7D1DD23F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A191-C1FA-4661-85B1-E35E87C9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0AD6-7538-49D9-968D-CC52F81DE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8923-5185-4AAD-8C49-60B7D18EB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39929-B2AF-418B-B3DE-1F605C6F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06DA-8AF2-4855-A3EF-21CBA3ED11FF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A910-A26B-47A4-AF6D-1D3420D6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C7FB0-8DC9-42A2-AB00-1A0A428B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574B-339A-4A1F-9BDA-AB6E8489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E8CF5-F07E-4391-85CE-EBB470DF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BD7B5-A4E8-4AC4-A423-05DE2C4C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3B0F2-559B-4641-8BF9-65843A73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A9EA5-C541-4726-970F-BB35D01D5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553FB-BF6E-417A-B73A-9C1EE257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BA3B-C4A0-4201-9546-C1F05445EA16}" type="datetime1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91FB3-D463-44AC-88D4-B2DA0E22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90720-4C2B-43B6-90F9-2A48446A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3317-0078-4734-B9A5-D73FB434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0A4EF-2C3D-413F-8847-10D6DA38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F803-3AA5-4ADC-9B89-7F5EF9D27E15}" type="datetime1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C9308-7FB9-4A35-B8CA-8BA5EF19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68A15-B057-49B5-A0A6-5887F0A4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53897-CA9E-47EA-AA5C-B5F7A393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E063-12E3-4913-AAD6-A0C4D127C5CB}" type="datetime1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096AB-F563-4DB1-8AE0-7513F21C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5B69F-4710-4951-9F7A-6D94F224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82CB-86A5-432F-8702-5B2C6001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03EB2-9A5F-4050-A760-5796AD7C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232E0-6160-4DE7-BD84-5A0773466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BE6EA-6E95-4A5A-B36A-D3A48144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5712-9174-4290-B79A-4A7C1BE73B3D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F064C-06D6-4AAC-9500-CF74304B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87519-F3C2-48CD-8F36-01009509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34C08-FEA4-493F-8106-A4E07B5E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10A0E-AD3B-4BA8-8B08-E8C4F576F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87389-AC55-4CF4-A90B-1C65A885A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1F945-BD4B-4493-94CD-8A414587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1327-C85C-499A-824E-24B72BFD267C}" type="datetime1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273AD-2266-42D2-AB62-93C9FEE1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A500B-F3CC-4460-B715-CE8758BA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87B51-4554-4359-B363-B2DFCDB4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851C3-B516-4654-8736-E5949271A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FBAE9-B75F-4022-8ADF-64A5FA8F0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F3E5-30E4-499F-9968-C05D1A00A9C1}" type="datetime1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1CB5-2547-4AA2-822E-D0C05D58D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598A-259C-42EF-9484-61C5C1391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2C29-5B33-416F-B820-1670B480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5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18" Type="http://schemas.openxmlformats.org/officeDocument/2006/relationships/image" Target="../media/image53.jpeg"/><Relationship Id="rId3" Type="http://schemas.openxmlformats.org/officeDocument/2006/relationships/image" Target="../media/image41.png"/><Relationship Id="rId7" Type="http://schemas.openxmlformats.org/officeDocument/2006/relationships/image" Target="../media/image5.gif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90.png"/><Relationship Id="rId5" Type="http://schemas.openxmlformats.org/officeDocument/2006/relationships/image" Target="../media/image250.png"/><Relationship Id="rId10" Type="http://schemas.openxmlformats.org/officeDocument/2006/relationships/image" Target="../media/image280.png"/><Relationship Id="rId4" Type="http://schemas.openxmlformats.org/officeDocument/2006/relationships/image" Target="../media/image240.png"/><Relationship Id="rId9" Type="http://schemas.openxmlformats.org/officeDocument/2006/relationships/image" Target="../media/image2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umbnails-visually.netdna-ssl.com/world-airline-routes-map_5091826b7f654_w1500.jpg">
            <a:extLst>
              <a:ext uri="{FF2B5EF4-FFF2-40B4-BE49-F238E27FC236}">
                <a16:creationId xmlns:a16="http://schemas.microsoft.com/office/drawing/2014/main" id="{D7D79094-E72E-4745-8826-DD619CC9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colorTemperature colorTemp="6442"/>
                    </a14:imgEffect>
                    <a14:imgEffect>
                      <a14:saturation sat="40000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216" b="10407"/>
          <a:stretch/>
        </p:blipFill>
        <p:spPr bwMode="auto">
          <a:xfrm>
            <a:off x="-95840" y="-52828"/>
            <a:ext cx="12322206" cy="81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568A8F-C8DF-43EF-98C0-3483E7CAB16C}"/>
              </a:ext>
            </a:extLst>
          </p:cNvPr>
          <p:cNvSpPr/>
          <p:nvPr/>
        </p:nvSpPr>
        <p:spPr>
          <a:xfrm>
            <a:off x="-250745" y="-371839"/>
            <a:ext cx="12477111" cy="85493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491" y="2173243"/>
            <a:ext cx="10161917" cy="13902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+mn-lt"/>
                <a:cs typeface="Helvetica" panose="020B0604020202020204" pitchFamily="34" charset="0"/>
              </a:rPr>
              <a:t>Our-of-equilibrium Spin systems with a Quantum Simulator</a:t>
            </a:r>
            <a:endParaRPr lang="en-US" sz="4000" b="1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9835" y="3764794"/>
            <a:ext cx="7644145" cy="17174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b="1" dirty="0">
                <a:cs typeface="Helvetica" panose="020B0604020202020204" pitchFamily="34" charset="0"/>
              </a:rPr>
              <a:t>Jiehang Zhang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600" b="1" dirty="0">
                <a:cs typeface="Helvetica" panose="020B0604020202020204" pitchFamily="34" charset="0"/>
              </a:rPr>
              <a:t>NPQI workshop,  Mar. 30, 2018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600" dirty="0">
                <a:cs typeface="Helvetica" panose="020B0604020202020204" pitchFamily="34" charset="0"/>
              </a:rPr>
              <a:t>Christopher Monroe group,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sz="1600" dirty="0">
                <a:cs typeface="Helvetica" panose="020B0604020202020204" pitchFamily="34" charset="0"/>
              </a:rPr>
              <a:t>University of Maryland</a:t>
            </a:r>
          </a:p>
        </p:txBody>
      </p:sp>
      <p:pic>
        <p:nvPicPr>
          <p:cNvPr id="4" name="Picture 3" descr="nist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153" y="412145"/>
            <a:ext cx="2067564" cy="54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Q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79" y="269943"/>
            <a:ext cx="3524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WELCOME1"/>
          <p:cNvPicPr>
            <a:picLocks noChangeAspect="1" noChangeArrowheads="1"/>
          </p:cNvPicPr>
          <p:nvPr/>
        </p:nvPicPr>
        <p:blipFill>
          <a:blip r:embed="rId7" cstate="print"/>
          <a:srcRect r="76556"/>
          <a:stretch>
            <a:fillRect/>
          </a:stretch>
        </p:blipFill>
        <p:spPr bwMode="auto">
          <a:xfrm>
            <a:off x="1779917" y="5701682"/>
            <a:ext cx="1057114" cy="9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bionews-tx.com/wp-content/uploads/2014/01/AFOSR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57" y="5660481"/>
            <a:ext cx="2584413" cy="10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SF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18" y="5543330"/>
            <a:ext cx="2087945" cy="11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FC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52" y="5548565"/>
            <a:ext cx="2407040" cy="12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0" name="Picture 2" descr="http://www.mse.umd.edu/sites/default/files/images/logos/umd-ball-knockou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582" y="20593"/>
            <a:ext cx="1351598" cy="13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25168-1CB1-4D33-B81F-1575CF6CF1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072" y="5272511"/>
            <a:ext cx="9606756" cy="2365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CBD95-2760-4175-A693-F896BCF5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703AC0-594B-41F6-8630-DBE56A8187AD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27066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A69095-9C90-471B-AC20-447CDB26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8" y="2879485"/>
            <a:ext cx="10163175" cy="3714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53EDF9-2F0A-4CD6-9EF7-1AFE7376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31" y="279503"/>
            <a:ext cx="1069078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Helvetica" panose="020B0604020202020204" pitchFamily="34" charset="0"/>
              </a:rPr>
              <a:t>Post-quench domain distributions.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189" y="5461347"/>
            <a:ext cx="544882" cy="64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3ED7D-EC9D-4D4F-8167-AB36CF69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89" y="2343870"/>
            <a:ext cx="10201275" cy="381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0255EA-CC9A-459D-B1B4-F8932B880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858" y="3545679"/>
            <a:ext cx="1666875" cy="60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F1479-E279-48FE-91EE-4BEE3F0B1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87" y="3463674"/>
            <a:ext cx="5158740" cy="3040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735611-5E6D-4BD8-80ED-2C723E08BBFF}"/>
              </a:ext>
            </a:extLst>
          </p:cNvPr>
          <p:cNvSpPr/>
          <p:nvPr/>
        </p:nvSpPr>
        <p:spPr>
          <a:xfrm>
            <a:off x="3528725" y="2897435"/>
            <a:ext cx="1478996" cy="3361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679303-D714-45EC-A46D-4E04CC55CB19}"/>
              </a:ext>
            </a:extLst>
          </p:cNvPr>
          <p:cNvCxnSpPr>
            <a:cxnSpLocks/>
          </p:cNvCxnSpPr>
          <p:nvPr/>
        </p:nvCxnSpPr>
        <p:spPr>
          <a:xfrm flipH="1" flipV="1">
            <a:off x="4114800" y="3233566"/>
            <a:ext cx="297640" cy="1320023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B967B5-FC53-46A5-B0C8-5C42AC857D13}"/>
              </a:ext>
            </a:extLst>
          </p:cNvPr>
          <p:cNvSpPr txBox="1"/>
          <p:nvPr/>
        </p:nvSpPr>
        <p:spPr>
          <a:xfrm>
            <a:off x="302886" y="1834846"/>
            <a:ext cx="1526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cs typeface="Helvetica" panose="020B0604020202020204" pitchFamily="34" charset="0"/>
              </a:rPr>
              <a:t>Initial state: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9B48B-0F81-413C-96C1-34F9B1C4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7A200E-E14B-46DC-BD7B-D18684E7FBB2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335769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7C9FC-AAAC-49C3-AECF-DFF71DEA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52" y="3330111"/>
            <a:ext cx="5173980" cy="3032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53EDF9-2F0A-4CD6-9EF7-1AFE7376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31" y="279503"/>
            <a:ext cx="1069078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Helvetica" panose="020B0604020202020204" pitchFamily="34" charset="0"/>
              </a:rPr>
              <a:t>Post-quench domain distributions.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189" y="5461347"/>
            <a:ext cx="544882" cy="64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3ED7D-EC9D-4D4F-8167-AB36CF69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89" y="2343870"/>
            <a:ext cx="10201275" cy="381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679303-D714-45EC-A46D-4E04CC55CB19}"/>
              </a:ext>
            </a:extLst>
          </p:cNvPr>
          <p:cNvCxnSpPr>
            <a:cxnSpLocks/>
          </p:cNvCxnSpPr>
          <p:nvPr/>
        </p:nvCxnSpPr>
        <p:spPr>
          <a:xfrm flipH="1" flipV="1">
            <a:off x="5026132" y="3164724"/>
            <a:ext cx="465384" cy="1186347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A9EED5A-0629-4BAD-A5A3-2F40EDFF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23" y="2852450"/>
            <a:ext cx="10153650" cy="319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41AA77-82F9-4E25-AE8F-A0D74F445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344" y="3731556"/>
            <a:ext cx="1619250" cy="5048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735611-5E6D-4BD8-80ED-2C723E08BBFF}"/>
              </a:ext>
            </a:extLst>
          </p:cNvPr>
          <p:cNvSpPr/>
          <p:nvPr/>
        </p:nvSpPr>
        <p:spPr>
          <a:xfrm>
            <a:off x="3688287" y="2866750"/>
            <a:ext cx="1564910" cy="279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4C5C1A-2B40-4E9C-8E5B-EA0FCBA2CD7F}"/>
              </a:ext>
            </a:extLst>
          </p:cNvPr>
          <p:cNvSpPr/>
          <p:nvPr/>
        </p:nvSpPr>
        <p:spPr>
          <a:xfrm>
            <a:off x="5491516" y="2871170"/>
            <a:ext cx="1381826" cy="274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47384-9250-4EFE-82D2-78136B63EA02}"/>
              </a:ext>
            </a:extLst>
          </p:cNvPr>
          <p:cNvSpPr txBox="1"/>
          <p:nvPr/>
        </p:nvSpPr>
        <p:spPr>
          <a:xfrm>
            <a:off x="302886" y="1834846"/>
            <a:ext cx="1526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cs typeface="Helvetica" panose="020B0604020202020204" pitchFamily="34" charset="0"/>
              </a:rPr>
              <a:t>Initial state: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ED23B-A55B-4BA5-92A1-69F7C38A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0957B9-A389-4B36-A1B6-7E989664337E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85619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518D-51F6-4F0D-8500-EA8AEC24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Helvetica" panose="020B0604020202020204" pitchFamily="34" charset="0"/>
              </a:rPr>
              <a:t>Distribution of large domains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F2344-7F66-4A69-8AA9-C2D1009A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213"/>
            <a:ext cx="12192000" cy="23635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7E874-2D9E-4CBE-893F-88A03E7A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2A2A1-46EF-4C44-8C2C-0BD17D43DDC9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366455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518D-51F6-4F0D-8500-EA8AEC24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Helvetica" panose="020B0604020202020204" pitchFamily="34" charset="0"/>
              </a:rPr>
              <a:t>Distribution of large domains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F2344-7F66-4A69-8AA9-C2D1009A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7213"/>
            <a:ext cx="12192000" cy="23635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6E17F3-1358-43C6-BEC2-71D8B2C74B99}"/>
              </a:ext>
            </a:extLst>
          </p:cNvPr>
          <p:cNvSpPr/>
          <p:nvPr/>
        </p:nvSpPr>
        <p:spPr>
          <a:xfrm>
            <a:off x="0" y="231918"/>
            <a:ext cx="12192000" cy="4771103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A4F9D-B65E-4D7B-9E1D-72BAB83A6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46" y="14379"/>
            <a:ext cx="4912668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33949-A965-4DB9-8E4C-10D38899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6AF59-95FB-4AB6-BBE5-799F3EC9DD6E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0739E-EEA5-42C5-94B8-999A8DC298BC}"/>
              </a:ext>
            </a:extLst>
          </p:cNvPr>
          <p:cNvSpPr txBox="1"/>
          <p:nvPr/>
        </p:nvSpPr>
        <p:spPr>
          <a:xfrm>
            <a:off x="8446698" y="5136228"/>
            <a:ext cx="307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Colored dots correspond to the domain statistics shown before</a:t>
            </a:r>
          </a:p>
        </p:txBody>
      </p:sp>
    </p:spTree>
    <p:extLst>
      <p:ext uri="{BB962C8B-B14F-4D97-AF65-F5344CB8AC3E}">
        <p14:creationId xmlns:p14="http://schemas.microsoft.com/office/powerpoint/2010/main" val="234939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8605-3F25-49FA-87CF-40883900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many-body chaos?</a:t>
            </a:r>
            <a:br>
              <a:rPr lang="en-US" dirty="0"/>
            </a:br>
            <a:r>
              <a:rPr lang="en-US" dirty="0"/>
              <a:t>Thermalization?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10F-3CB8-4AA7-AD6B-46E91C25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14</a:t>
            </a:fld>
            <a:endParaRPr lang="en-US"/>
          </a:p>
        </p:txBody>
      </p:sp>
      <p:pic>
        <p:nvPicPr>
          <p:cNvPr id="9218" name="Picture 2" descr="Image result for quantum thermalization">
            <a:extLst>
              <a:ext uri="{FF2B5EF4-FFF2-40B4-BE49-F238E27FC236}">
                <a16:creationId xmlns:a16="http://schemas.microsoft.com/office/drawing/2014/main" id="{45B1F7A0-5E24-499E-840F-DD64F8AC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9764"/>
            <a:ext cx="4440832" cy="31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07A7D-6BB9-43EA-9C63-C88070C2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40" y="1874349"/>
            <a:ext cx="3700803" cy="39721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D7D1A0-1891-42D2-BC2B-1B6C5AD94741}"/>
              </a:ext>
            </a:extLst>
          </p:cNvPr>
          <p:cNvSpPr/>
          <p:nvPr/>
        </p:nvSpPr>
        <p:spPr>
          <a:xfrm>
            <a:off x="793448" y="5854089"/>
            <a:ext cx="4726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 Bollinger group:</a:t>
            </a:r>
          </a:p>
          <a:p>
            <a:r>
              <a:rPr lang="en-US" dirty="0"/>
              <a:t>M. </a:t>
            </a:r>
            <a:r>
              <a:rPr lang="en-US" dirty="0" err="1"/>
              <a:t>Gärttner</a:t>
            </a:r>
            <a:r>
              <a:rPr lang="en-US" dirty="0"/>
              <a:t>, et al., Nat. Phys. 13, 781-785 (2017)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CF730-5F9F-440F-AAA3-75C8A001A953}"/>
              </a:ext>
            </a:extLst>
          </p:cNvPr>
          <p:cNvSpPr txBox="1"/>
          <p:nvPr/>
        </p:nvSpPr>
        <p:spPr>
          <a:xfrm>
            <a:off x="6454889" y="5846544"/>
            <a:ext cx="4155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 Greiner group:</a:t>
            </a:r>
          </a:p>
          <a:p>
            <a:r>
              <a:rPr lang="en-US" dirty="0"/>
              <a:t>Kaufman, et al., 353(6301) 794-800 (2016)</a:t>
            </a:r>
          </a:p>
        </p:txBody>
      </p:sp>
    </p:spTree>
    <p:extLst>
      <p:ext uri="{BB962C8B-B14F-4D97-AF65-F5344CB8AC3E}">
        <p14:creationId xmlns:p14="http://schemas.microsoft.com/office/powerpoint/2010/main" val="159043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6"/>
            <a:ext cx="8229600" cy="65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+mn-lt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4" name="Picture 3" descr="nis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9357" y="5701154"/>
            <a:ext cx="1389519" cy="36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WELCOME1"/>
          <p:cNvPicPr>
            <a:picLocks noChangeAspect="1" noChangeArrowheads="1"/>
          </p:cNvPicPr>
          <p:nvPr/>
        </p:nvPicPr>
        <p:blipFill>
          <a:blip r:embed="rId4" cstate="print"/>
          <a:srcRect r="76556"/>
          <a:stretch>
            <a:fillRect/>
          </a:stretch>
        </p:blipFill>
        <p:spPr bwMode="auto">
          <a:xfrm>
            <a:off x="9608003" y="5806634"/>
            <a:ext cx="1057114" cy="9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NSF_tran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115" y="5815721"/>
            <a:ext cx="912825" cy="9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5964" y="2570742"/>
            <a:ext cx="185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QSIM Team</a:t>
            </a:r>
          </a:p>
          <a:p>
            <a:r>
              <a:rPr lang="en-US" sz="1600" dirty="0"/>
              <a:t>PI: Chris Monroe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964" y="3223946"/>
            <a:ext cx="2069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Post-docs: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Jiehang Zhang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Paul Hess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Guido Pagano</a:t>
            </a: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3269" y="4415296"/>
            <a:ext cx="206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Graduate Students: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Antonis</a:t>
            </a:r>
            <a:r>
              <a:rPr lang="en-US" sz="1600" dirty="0"/>
              <a:t> </a:t>
            </a:r>
            <a:r>
              <a:rPr lang="en-US" sz="1600" dirty="0" err="1"/>
              <a:t>Kyprianidis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Patrick Becker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Kate Collins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Harvey Kaplan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Wen Lin Tan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11849" y="3540615"/>
            <a:ext cx="2247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Theory Collaborations: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Norman Yao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Alexey </a:t>
            </a:r>
            <a:r>
              <a:rPr lang="en-US" sz="1600" dirty="0" err="1"/>
              <a:t>Gorshkov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Zhe</a:t>
            </a:r>
            <a:r>
              <a:rPr lang="en-US" sz="1600" dirty="0"/>
              <a:t>-Xuan Gong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Mohammad </a:t>
            </a:r>
            <a:r>
              <a:rPr lang="en-US" sz="1600" dirty="0" err="1"/>
              <a:t>Hafezi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Andrew Childs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Andrew Potter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Ashvin</a:t>
            </a:r>
            <a:r>
              <a:rPr lang="en-US" sz="1600" b="1" dirty="0"/>
              <a:t> </a:t>
            </a:r>
            <a:r>
              <a:rPr lang="en-US" sz="1600" dirty="0"/>
              <a:t>Vishwanath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5058" name="Picture 2" descr="JQI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4" y="5984956"/>
            <a:ext cx="2851393" cy="6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bionews-tx.com/wp-content/uploads/2014/01/AFOS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43" y="4683336"/>
            <a:ext cx="2049557" cy="8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nsaseal_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5827" y="5840333"/>
            <a:ext cx="833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Logo_with_b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3698" y="6260522"/>
            <a:ext cx="1147782" cy="4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DARPA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237" y="1104123"/>
            <a:ext cx="2108953" cy="10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10" y="4702662"/>
            <a:ext cx="1394665" cy="56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3575" y="6526326"/>
            <a:ext cx="2057400" cy="365125"/>
          </a:xfrm>
        </p:spPr>
        <p:txBody>
          <a:bodyPr/>
          <a:lstStyle/>
          <a:p>
            <a:fld id="{55801921-3139-4364-AF29-F5F0868E102D}" type="slidenum">
              <a:rPr lang="en-US" smtClean="0"/>
              <a:t>15</a:t>
            </a:fld>
            <a:endParaRPr lang="en-US" dirty="0"/>
          </a:p>
        </p:txBody>
      </p:sp>
      <p:pic>
        <p:nvPicPr>
          <p:cNvPr id="25" name="Picture 2" descr="http://www.mse.umd.edu/sites/default/files/images/logos/umd-ball-knockou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43" y="5885393"/>
            <a:ext cx="843153" cy="8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1" y="818330"/>
            <a:ext cx="5624955" cy="37518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3C7ED3-580F-4A3B-81AE-96DE6EE44343}"/>
              </a:ext>
            </a:extLst>
          </p:cNvPr>
          <p:cNvSpPr/>
          <p:nvPr/>
        </p:nvSpPr>
        <p:spPr>
          <a:xfrm>
            <a:off x="5148355" y="1989512"/>
            <a:ext cx="279430" cy="28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guido pagano">
            <a:extLst>
              <a:ext uri="{FF2B5EF4-FFF2-40B4-BE49-F238E27FC236}">
                <a16:creationId xmlns:a16="http://schemas.microsoft.com/office/drawing/2014/main" id="{2CE2F88E-6011-447C-BEFD-FB566118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09" y="3345291"/>
            <a:ext cx="852922" cy="8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hysics.berkeley.edu/sites/default/files/styles/bio/public/_/bio/normanyao_0.jpg?itok=ur5P5uKi">
            <a:extLst>
              <a:ext uri="{FF2B5EF4-FFF2-40B4-BE49-F238E27FC236}">
                <a16:creationId xmlns:a16="http://schemas.microsoft.com/office/drawing/2014/main" id="{316AC837-3217-4EC8-B7CE-CD956348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88" y="2288959"/>
            <a:ext cx="781971" cy="10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he-Xuan Gong">
            <a:extLst>
              <a:ext uri="{FF2B5EF4-FFF2-40B4-BE49-F238E27FC236}">
                <a16:creationId xmlns:a16="http://schemas.microsoft.com/office/drawing/2014/main" id="{EDE45DDB-F904-4707-AD15-D8F9DF18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97" y="2299586"/>
            <a:ext cx="981941" cy="9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alexey gorshkov">
            <a:extLst>
              <a:ext uri="{FF2B5EF4-FFF2-40B4-BE49-F238E27FC236}">
                <a16:creationId xmlns:a16="http://schemas.microsoft.com/office/drawing/2014/main" id="{4D97BE6F-0072-410E-B4DE-AFE5C518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07" y="2297407"/>
            <a:ext cx="944557" cy="9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665611B-ABD7-4E44-9734-B61E0982AF13}"/>
              </a:ext>
            </a:extLst>
          </p:cNvPr>
          <p:cNvSpPr/>
          <p:nvPr/>
        </p:nvSpPr>
        <p:spPr>
          <a:xfrm>
            <a:off x="3954101" y="2031072"/>
            <a:ext cx="279430" cy="288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09E57-BE67-4A68-AC3D-0739A6C31272}"/>
              </a:ext>
            </a:extLst>
          </p:cNvPr>
          <p:cNvSpPr/>
          <p:nvPr/>
        </p:nvSpPr>
        <p:spPr>
          <a:xfrm>
            <a:off x="7764087" y="1751215"/>
            <a:ext cx="465513" cy="526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935E3F-7AA4-4D3D-8D8B-47A7AC3A40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3635" y="4413363"/>
            <a:ext cx="1135991" cy="8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6B8466-DEDA-40FE-9DA5-C47E8ACC4090}"/>
              </a:ext>
            </a:extLst>
          </p:cNvPr>
          <p:cNvGrpSpPr/>
          <p:nvPr/>
        </p:nvGrpSpPr>
        <p:grpSpPr>
          <a:xfrm>
            <a:off x="2585049" y="1051516"/>
            <a:ext cx="5408762" cy="4689700"/>
            <a:chOff x="2964611" y="747623"/>
            <a:chExt cx="6065626" cy="525923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C669952-9DD7-4A97-A667-8D575D98ECA8}"/>
                </a:ext>
              </a:extLst>
            </p:cNvPr>
            <p:cNvSpPr/>
            <p:nvPr/>
          </p:nvSpPr>
          <p:spPr>
            <a:xfrm>
              <a:off x="3969819" y="1765540"/>
              <a:ext cx="3915931" cy="3375803"/>
            </a:xfrm>
            <a:prstGeom prst="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B663DF-7A11-4EAE-8F21-DCE7D495CE64}"/>
                </a:ext>
              </a:extLst>
            </p:cNvPr>
            <p:cNvSpPr/>
            <p:nvPr/>
          </p:nvSpPr>
          <p:spPr>
            <a:xfrm>
              <a:off x="4646763" y="747623"/>
              <a:ext cx="2334883" cy="224286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CAA37E-52F1-4BB0-8BD4-0BEF85860B10}"/>
                </a:ext>
              </a:extLst>
            </p:cNvPr>
            <p:cNvSpPr/>
            <p:nvPr/>
          </p:nvSpPr>
          <p:spPr>
            <a:xfrm>
              <a:off x="2964611" y="3754438"/>
              <a:ext cx="2334883" cy="2242868"/>
            </a:xfrm>
            <a:prstGeom prst="ellipse">
              <a:avLst/>
            </a:prstGeom>
            <a:solidFill>
              <a:srgbClr val="FFD85B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BB5402-2B2D-4695-BB0E-17E69E63CCDC}"/>
                </a:ext>
              </a:extLst>
            </p:cNvPr>
            <p:cNvSpPr txBox="1"/>
            <p:nvPr/>
          </p:nvSpPr>
          <p:spPr>
            <a:xfrm>
              <a:off x="4658951" y="1126635"/>
              <a:ext cx="2374441" cy="173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Quantum</a:t>
              </a:r>
            </a:p>
            <a:p>
              <a:pPr algn="ctr"/>
              <a:r>
                <a:rPr lang="en-US" sz="2400" b="1" dirty="0"/>
                <a:t>Many-body</a:t>
              </a:r>
            </a:p>
            <a:p>
              <a:pPr algn="ctr"/>
              <a:r>
                <a:rPr lang="en-US" sz="2400" b="1" dirty="0"/>
                <a:t>Physics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5C09FB-7109-4469-B161-C2750EA35D90}"/>
                </a:ext>
              </a:extLst>
            </p:cNvPr>
            <p:cNvSpPr/>
            <p:nvPr/>
          </p:nvSpPr>
          <p:spPr>
            <a:xfrm>
              <a:off x="6616460" y="3763993"/>
              <a:ext cx="2334883" cy="2242868"/>
            </a:xfrm>
            <a:prstGeom prst="ellipse">
              <a:avLst/>
            </a:prstGeom>
            <a:solidFill>
              <a:srgbClr val="A7CF8B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9549D-BF04-4D66-B0DD-5C9518263718}"/>
                </a:ext>
              </a:extLst>
            </p:cNvPr>
            <p:cNvSpPr txBox="1"/>
            <p:nvPr/>
          </p:nvSpPr>
          <p:spPr>
            <a:xfrm>
              <a:off x="3017055" y="4407234"/>
              <a:ext cx="2229993" cy="1197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Statistical</a:t>
              </a:r>
            </a:p>
            <a:p>
              <a:pPr algn="ctr"/>
              <a:r>
                <a:rPr lang="en-US" sz="2400" b="1" dirty="0"/>
                <a:t>Mechanics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B20086-BB56-47DF-8B2B-5A1CA49FED83}"/>
                </a:ext>
              </a:extLst>
            </p:cNvPr>
            <p:cNvSpPr txBox="1"/>
            <p:nvPr/>
          </p:nvSpPr>
          <p:spPr>
            <a:xfrm>
              <a:off x="6566338" y="4444865"/>
              <a:ext cx="2463899" cy="1197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Information</a:t>
              </a:r>
            </a:p>
            <a:p>
              <a:pPr algn="ctr"/>
              <a:r>
                <a:rPr lang="en-US" sz="2400" b="1" dirty="0"/>
                <a:t>Science</a:t>
              </a:r>
            </a:p>
          </p:txBody>
        </p:sp>
      </p:grpSp>
      <p:pic>
        <p:nvPicPr>
          <p:cNvPr id="21" name="Picture 2" descr="http://thumbnails-visually.netdna-ssl.com/world-airline-routes-map_5091826b7f654_w1500.jpg">
            <a:extLst>
              <a:ext uri="{FF2B5EF4-FFF2-40B4-BE49-F238E27FC236}">
                <a16:creationId xmlns:a16="http://schemas.microsoft.com/office/drawing/2014/main" id="{83118388-CFCA-4A4F-94FA-58655198E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6" b="10407"/>
          <a:stretch/>
        </p:blipFill>
        <p:spPr bwMode="auto">
          <a:xfrm>
            <a:off x="-130206" y="-673930"/>
            <a:ext cx="12322206" cy="81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61964-1C5D-498B-9C9C-6988A3F57130}"/>
              </a:ext>
            </a:extLst>
          </p:cNvPr>
          <p:cNvSpPr txBox="1"/>
          <p:nvPr/>
        </p:nvSpPr>
        <p:spPr>
          <a:xfrm>
            <a:off x="4042729" y="3103916"/>
            <a:ext cx="3508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2A6A4-C394-4C12-A362-FBAE11AA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D545C-358F-4CC5-8442-CD0612D2BA4D}"/>
              </a:ext>
            </a:extLst>
          </p:cNvPr>
          <p:cNvSpPr txBox="1">
            <a:spLocks/>
          </p:cNvSpPr>
          <p:nvPr/>
        </p:nvSpPr>
        <p:spPr>
          <a:xfrm>
            <a:off x="881658" y="2690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Arbitrary interactions:</a:t>
            </a:r>
          </a:p>
          <a:p>
            <a:r>
              <a:rPr lang="en-US" dirty="0"/>
              <a:t>normal mode addressing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C53CC-A252-4B60-89CB-32AC7229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70" y="1655375"/>
            <a:ext cx="9056936" cy="35262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52547B-A537-41A8-87E1-041B7CAFD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28" y="5377838"/>
            <a:ext cx="10810656" cy="1412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781314-43C7-4F84-A2A0-CD2D32871B4A}"/>
              </a:ext>
            </a:extLst>
          </p:cNvPr>
          <p:cNvSpPr/>
          <p:nvPr/>
        </p:nvSpPr>
        <p:spPr>
          <a:xfrm>
            <a:off x="1216348" y="2011680"/>
            <a:ext cx="1043526" cy="26648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7205C2-4D56-4372-A43F-F99A2C089F02}"/>
              </a:ext>
            </a:extLst>
          </p:cNvPr>
          <p:cNvGrpSpPr/>
          <p:nvPr/>
        </p:nvGrpSpPr>
        <p:grpSpPr>
          <a:xfrm>
            <a:off x="5501045" y="2288641"/>
            <a:ext cx="1494115" cy="386223"/>
            <a:chOff x="5896954" y="3163093"/>
            <a:chExt cx="2112603" cy="546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F7D39C-DD8E-470F-92A5-F8FD6FD19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6954" y="3163093"/>
              <a:ext cx="491490" cy="546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13F171-0E1F-45C6-841F-F6ED2DD24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147" y="3163093"/>
              <a:ext cx="491490" cy="5461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3A8F7D-CC9E-4769-B259-F427A81A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4420" y="3163093"/>
              <a:ext cx="491490" cy="546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2450B3-4EC6-4208-A5EF-695373631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8830" y="3163093"/>
              <a:ext cx="491490" cy="5461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F2EC12-8AF8-475A-AA4F-048BA2EFB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067" y="3163093"/>
              <a:ext cx="491490" cy="5461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43BD28-58E2-4FF2-B2E7-51AAD6527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7" y="2036933"/>
            <a:ext cx="313314" cy="348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E1393F-65CB-4ECF-8D3E-882B0C027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47" y="2036933"/>
            <a:ext cx="313314" cy="348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6F4866-A96A-4514-B183-426868171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234" y="2036933"/>
            <a:ext cx="313314" cy="3481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5914D6-66BD-4F1D-8927-B7F3263E6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87" y="2045823"/>
            <a:ext cx="313314" cy="3481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6D0D13-B45E-4DC4-BBE8-8C7E1A179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78" y="2052173"/>
            <a:ext cx="313314" cy="34812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40399C-298F-4990-B1DB-96B0E706B089}"/>
              </a:ext>
            </a:extLst>
          </p:cNvPr>
          <p:cNvCxnSpPr>
            <a:stCxn id="10" idx="1"/>
          </p:cNvCxnSpPr>
          <p:nvPr/>
        </p:nvCxnSpPr>
        <p:spPr>
          <a:xfrm flipH="1">
            <a:off x="5036821" y="2481753"/>
            <a:ext cx="464224" cy="1776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C1FE62-502A-454D-87EF-CA4525438ACB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770548" y="2210996"/>
            <a:ext cx="319251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875252-31BE-4633-BBF0-E901E0C08803}"/>
              </a:ext>
            </a:extLst>
          </p:cNvPr>
          <p:cNvGrpSpPr/>
          <p:nvPr/>
        </p:nvGrpSpPr>
        <p:grpSpPr>
          <a:xfrm>
            <a:off x="282845" y="4872743"/>
            <a:ext cx="1629775" cy="421291"/>
            <a:chOff x="5896954" y="3163093"/>
            <a:chExt cx="2112603" cy="5461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6A1E2ED-446A-4872-A807-CAEBD9A3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6954" y="3163093"/>
              <a:ext cx="491490" cy="5461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907D78-7A22-4518-AA53-62C1595BB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8147" y="3163093"/>
              <a:ext cx="491490" cy="5461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36548A-AD3F-4D45-9FF7-AE295AD2F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4420" y="3163093"/>
              <a:ext cx="491490" cy="5461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3AAF921-0E0F-45B8-A5E6-536EC29D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8830" y="3163093"/>
              <a:ext cx="491490" cy="5461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7DD360-61A8-4CD1-8AE8-3D23DE11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067" y="3163093"/>
              <a:ext cx="491490" cy="546100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7A9BE4-BF7C-4A03-89D7-23043C2DB37B}"/>
              </a:ext>
            </a:extLst>
          </p:cNvPr>
          <p:cNvCxnSpPr>
            <a:cxnSpLocks/>
          </p:cNvCxnSpPr>
          <p:nvPr/>
        </p:nvCxnSpPr>
        <p:spPr>
          <a:xfrm flipV="1">
            <a:off x="1925041" y="3770512"/>
            <a:ext cx="1085059" cy="10487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B219870-B8A0-4655-B0DB-74127AA41368}"/>
              </a:ext>
            </a:extLst>
          </p:cNvPr>
          <p:cNvCxnSpPr>
            <a:cxnSpLocks/>
          </p:cNvCxnSpPr>
          <p:nvPr/>
        </p:nvCxnSpPr>
        <p:spPr>
          <a:xfrm flipH="1">
            <a:off x="3401674" y="3949630"/>
            <a:ext cx="2346223" cy="154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11D4C6B-F2F0-401F-BBC5-7E2689220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951" y="3753655"/>
            <a:ext cx="313314" cy="348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529F3A-DB29-4C25-81C1-4A0F8AF73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566" y="3753654"/>
            <a:ext cx="313314" cy="3481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161AF0-4F1C-4406-A480-41C0C05D2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590" y="3753654"/>
            <a:ext cx="313314" cy="3481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841676-0ED9-473A-A5AA-13FE378B6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336" y="3753655"/>
            <a:ext cx="313314" cy="3481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F6AC77-F09C-477A-84FA-83DD7CA36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413" y="3753654"/>
            <a:ext cx="313314" cy="3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2871 L 0.00052 4.4444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7384 L -1.66667E-6 0.0682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3981 L 2.08333E-6 0.0398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7385 L -3.95833E-6 0.06828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3981 L -4.16667E-7 0.03982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4000" decel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16 L 0.04636 0.0004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4.81481E-6 L 0.01745 -0.00024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2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047 L 0.01458 4.81481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0023 L 0.01433 0.00069 " pathEditMode="relative" rAng="0" ptsTypes="AA">
                                      <p:cBhvr>
                                        <p:cTn id="72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accel="2000" de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0069 L 0.00924 0.00023 " pathEditMode="relative" rAng="0" ptsTypes="AA">
                                      <p:cBhvr>
                                        <p:cTn id="74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5553-B6C2-47F7-8173-5E8805C4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err="1"/>
              <a:t>Motional</a:t>
            </a:r>
            <a:r>
              <a:rPr lang="es-PE" dirty="0"/>
              <a:t> </a:t>
            </a:r>
            <a:r>
              <a:rPr lang="es-PE" dirty="0" err="1"/>
              <a:t>mode</a:t>
            </a:r>
            <a:r>
              <a:rPr lang="es-PE" dirty="0"/>
              <a:t> </a:t>
            </a:r>
            <a:r>
              <a:rPr lang="es-PE" dirty="0" err="1"/>
              <a:t>spectrum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100 </a:t>
            </a:r>
            <a:r>
              <a:rPr lang="es-PE" dirty="0" err="1"/>
              <a:t>ions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1BFED5-29C1-4129-BBEC-C813EE2B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754" y="5385706"/>
            <a:ext cx="10805890" cy="1421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86AB7-8228-4617-9C6D-BA02D3A17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55" y="1631352"/>
            <a:ext cx="8584972" cy="3551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9411" y="2011680"/>
            <a:ext cx="1004338" cy="27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70BD-4666-46FA-AB1E-016AA0BD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Helvetica" panose="020B0604020202020204" pitchFamily="34" charset="0"/>
              </a:rPr>
              <a:t>Theory at the all-to-all limit (</a:t>
            </a:r>
            <a:r>
              <a:rPr lang="el-GR" dirty="0">
                <a:latin typeface="+mn-lt"/>
                <a:cs typeface="Helvetica" panose="020B0604020202020204" pitchFamily="34" charset="0"/>
              </a:rPr>
              <a:t>α</a:t>
            </a:r>
            <a:r>
              <a:rPr lang="en-US" dirty="0">
                <a:latin typeface="+mn-lt"/>
                <a:cs typeface="Helvetica" panose="020B0604020202020204" pitchFamily="34" charset="0"/>
              </a:rPr>
              <a:t> = 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ECE8A-6171-42BC-9A4C-203CF404D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3118"/>
            <a:ext cx="5759012" cy="4260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FEC1B-1FFC-4A54-97C4-CCF11D5D466D}"/>
              </a:ext>
            </a:extLst>
          </p:cNvPr>
          <p:cNvSpPr txBox="1"/>
          <p:nvPr/>
        </p:nvSpPr>
        <p:spPr>
          <a:xfrm>
            <a:off x="6859792" y="2620703"/>
            <a:ext cx="4276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</a:rPr>
              <a:t>Special point where a permutation symmetry exist, i.e. all spins are interchangeable.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Helvetica" panose="020B0604020202020204" pitchFamily="34" charset="0"/>
              </a:rPr>
              <a:t>Phase transition manifested in logarithmic “dip” in the second order correlation.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Helvetica" panose="020B0604020202020204" pitchFamily="34" charset="0"/>
              </a:rPr>
              <a:t>α</a:t>
            </a:r>
            <a:r>
              <a:rPr lang="en-US" dirty="0">
                <a:cs typeface="Helvetica" panose="020B0604020202020204" pitchFamily="34" charset="0"/>
              </a:rPr>
              <a:t> ≠ 0 remains an open question.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86EBF-0430-49A8-9B92-6E6538DF2B49}"/>
              </a:ext>
            </a:extLst>
          </p:cNvPr>
          <p:cNvSpPr/>
          <p:nvPr/>
        </p:nvSpPr>
        <p:spPr>
          <a:xfrm>
            <a:off x="8073344" y="6260001"/>
            <a:ext cx="3926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J. Zhang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da-DK" sz="1600" dirty="0">
                <a:cs typeface="Times New Roman" panose="02020603050405020304" pitchFamily="18" charset="0"/>
              </a:rPr>
              <a:t>arXiv 1708.01044 </a:t>
            </a:r>
            <a:r>
              <a:rPr lang="en-US" sz="1600" dirty="0">
                <a:cs typeface="Times New Roman" panose="02020603050405020304" pitchFamily="18" charset="0"/>
              </a:rPr>
              <a:t>(2017), Nature, in press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45084-CF8D-4270-AD0C-8B0A9C45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4DA1-F5A1-496C-83C5-E9B30CD0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74" y="378188"/>
            <a:ext cx="914182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The exponential beast: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two rules of quantum mechanics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FFFAD-5EAD-4DF5-8D4A-A7CEA6E62C78}"/>
              </a:ext>
            </a:extLst>
          </p:cNvPr>
          <p:cNvGrpSpPr/>
          <p:nvPr/>
        </p:nvGrpSpPr>
        <p:grpSpPr>
          <a:xfrm>
            <a:off x="6443932" y="1871932"/>
            <a:ext cx="5411370" cy="4341603"/>
            <a:chOff x="6443932" y="1871932"/>
            <a:chExt cx="5411370" cy="43416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60BA96-C0D8-4C49-8576-C15D1B265465}"/>
                </a:ext>
              </a:extLst>
            </p:cNvPr>
            <p:cNvSpPr txBox="1"/>
            <p:nvPr/>
          </p:nvSpPr>
          <p:spPr>
            <a:xfrm>
              <a:off x="6443932" y="1871932"/>
              <a:ext cx="54113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Rule #2: </a:t>
              </a:r>
            </a:p>
            <a:p>
              <a:endParaRPr lang="en-US" sz="2200" dirty="0"/>
            </a:p>
            <a:p>
              <a:r>
                <a:rPr lang="en-US" sz="2200" dirty="0"/>
                <a:t>Rule #1 only works when you’re not looking.</a:t>
              </a:r>
            </a:p>
          </p:txBody>
        </p:sp>
        <p:pic>
          <p:nvPicPr>
            <p:cNvPr id="9220" name="Picture 4" descr="https://upload.wikimedia.org/wikipedia/commons/thumb/6/6d/Niels_Bohr.jpg/220px-Niels_Bohr.jpg">
              <a:extLst>
                <a:ext uri="{FF2B5EF4-FFF2-40B4-BE49-F238E27FC236}">
                  <a16:creationId xmlns:a16="http://schemas.microsoft.com/office/drawing/2014/main" id="{8BBF2A67-2C7E-45B6-B753-F25EAF23D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45" y="3251260"/>
              <a:ext cx="2095500" cy="296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3B15AA-D33E-4EB8-8842-82C969D9D6C9}"/>
                </a:ext>
              </a:extLst>
            </p:cNvPr>
            <p:cNvSpPr txBox="1"/>
            <p:nvPr/>
          </p:nvSpPr>
          <p:spPr>
            <a:xfrm>
              <a:off x="9005778" y="3801140"/>
              <a:ext cx="21625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Niels Bohr:</a:t>
              </a:r>
            </a:p>
            <a:p>
              <a:endParaRPr lang="en-US" dirty="0"/>
            </a:p>
            <a:p>
              <a:r>
                <a:rPr lang="en-US" dirty="0"/>
                <a:t>“We are all agreed that your theory is crazy.”	    (1958)</a:t>
              </a: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504544-020F-4AC2-B532-DFD3790F2BDB}"/>
              </a:ext>
            </a:extLst>
          </p:cNvPr>
          <p:cNvGrpSpPr/>
          <p:nvPr/>
        </p:nvGrpSpPr>
        <p:grpSpPr>
          <a:xfrm>
            <a:off x="1170318" y="1871932"/>
            <a:ext cx="4577751" cy="4341603"/>
            <a:chOff x="1170318" y="1871932"/>
            <a:chExt cx="4577751" cy="43416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D456D8-DF6F-4BD7-A3EC-BA33D36477BD}"/>
                </a:ext>
              </a:extLst>
            </p:cNvPr>
            <p:cNvSpPr txBox="1"/>
            <p:nvPr/>
          </p:nvSpPr>
          <p:spPr>
            <a:xfrm>
              <a:off x="1170318" y="1871932"/>
              <a:ext cx="457775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Rule # 1:</a:t>
              </a:r>
            </a:p>
            <a:p>
              <a:endParaRPr lang="en-US" sz="2200" dirty="0"/>
            </a:p>
            <a:p>
              <a:r>
                <a:rPr lang="en-US" sz="2200" dirty="0"/>
                <a:t>The Hilbert space scales exponentially.</a:t>
              </a:r>
            </a:p>
            <a:p>
              <a:endParaRPr lang="en-US" sz="2200" dirty="0"/>
            </a:p>
            <a:p>
              <a:endParaRPr lang="en-US" sz="22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52C3F5-C284-4A0F-BFFA-58328B9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94" y="3233607"/>
              <a:ext cx="2277275" cy="2979928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6675C-EB7F-474D-8A3A-C4DB73B1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4A326C-4279-42E2-9235-D38B0A64EE95}"/>
              </a:ext>
            </a:extLst>
          </p:cNvPr>
          <p:cNvSpPr txBox="1"/>
          <p:nvPr/>
        </p:nvSpPr>
        <p:spPr>
          <a:xfrm>
            <a:off x="2220583" y="747423"/>
            <a:ext cx="59950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cs typeface="Helvetica" panose="020B0604020202020204" pitchFamily="34" charset="0"/>
              </a:rPr>
              <a:t>Spin detection:</a:t>
            </a:r>
          </a:p>
          <a:p>
            <a:r>
              <a:rPr lang="en-US" sz="3000" dirty="0">
                <a:cs typeface="Helvetica" panose="020B0604020202020204" pitchFamily="34" charset="0"/>
              </a:rPr>
              <a:t>High-resolution fluorescence imaging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A6B75-2362-457C-BA40-45EBA5407824}"/>
              </a:ext>
            </a:extLst>
          </p:cNvPr>
          <p:cNvSpPr txBox="1"/>
          <p:nvPr/>
        </p:nvSpPr>
        <p:spPr>
          <a:xfrm>
            <a:off x="2125782" y="3063768"/>
            <a:ext cx="6885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Ion positions are determined by illuminating the chain for less than 20 </a:t>
            </a:r>
            <a:r>
              <a:rPr lang="en-US" sz="2000" dirty="0" err="1">
                <a:cs typeface="Helvetica" panose="020B0604020202020204" pitchFamily="34" charset="0"/>
              </a:rPr>
              <a:t>ms.</a:t>
            </a:r>
            <a:endParaRPr lang="en-US" sz="2000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State of </a:t>
            </a:r>
            <a:r>
              <a:rPr lang="en-US" sz="2000" b="1" i="1" dirty="0">
                <a:cs typeface="Helvetica" panose="020B0604020202020204" pitchFamily="34" charset="0"/>
              </a:rPr>
              <a:t>each spin</a:t>
            </a:r>
            <a:r>
              <a:rPr lang="en-US" sz="2000" dirty="0">
                <a:cs typeface="Helvetica" panose="020B0604020202020204" pitchFamily="34" charset="0"/>
              </a:rPr>
              <a:t> is then measured in 300 </a:t>
            </a:r>
            <a:r>
              <a:rPr lang="el-GR" sz="2000" dirty="0">
                <a:cs typeface="Helvetica" panose="020B0604020202020204" pitchFamily="34" charset="0"/>
              </a:rPr>
              <a:t>μ</a:t>
            </a:r>
            <a:r>
              <a:rPr lang="en-US" sz="2000" dirty="0">
                <a:cs typeface="Helvetica" panose="020B0604020202020204" pitchFamily="34" charset="0"/>
              </a:rPr>
              <a:t>s detection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cs typeface="Helvetica" panose="020B0604020202020204" pitchFamily="34" charset="0"/>
              </a:rPr>
              <a:t>All many-body correlations available in a single shot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74549"/>
          <a:stretch/>
        </p:blipFill>
        <p:spPr bwMode="auto">
          <a:xfrm>
            <a:off x="6042374" y="5562548"/>
            <a:ext cx="4818569" cy="67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8118" y="5713325"/>
            <a:ext cx="287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cs typeface="Helvetica" panose="020B0604020202020204" pitchFamily="34" charset="0"/>
              </a:rPr>
              <a:t>eg</a:t>
            </a:r>
            <a:r>
              <a:rPr lang="en-US" dirty="0">
                <a:cs typeface="Helvetica" panose="020B0604020202020204" pitchFamily="34" charset="0"/>
              </a:rPr>
              <a:t>: AFM ordering of 14 spins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9396" y="6235786"/>
            <a:ext cx="3645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R. Islam, </a:t>
            </a:r>
            <a:r>
              <a:rPr lang="en-US" sz="1600" i="1" dirty="0">
                <a:solidFill>
                  <a:srgbClr val="333333"/>
                </a:solidFill>
                <a:cs typeface="Times New Roman" panose="02020603050405020304" pitchFamily="18" charset="0"/>
              </a:rPr>
              <a:t>et al.</a:t>
            </a:r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333333"/>
                </a:solidFill>
                <a:cs typeface="Times New Roman" panose="02020603050405020304" pitchFamily="18" charset="0"/>
              </a:rPr>
              <a:t>Science</a:t>
            </a:r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333333"/>
                </a:solidFill>
                <a:cs typeface="Times New Roman" panose="02020603050405020304" pitchFamily="18" charset="0"/>
              </a:rPr>
              <a:t>340</a:t>
            </a:r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, 583 (2013)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B8899-8A7D-4752-BE4A-A9E66212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1317" y="2201480"/>
            <a:ext cx="9606756" cy="2365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F0649-7DEF-4E50-A202-8B55C9DB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2875-566D-45A0-A5A5-A7A3F411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probabilities for 16 spins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78A4-AF61-4048-B44F-A6694F20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35" y="1550582"/>
            <a:ext cx="4297269" cy="51226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8B90E9-4DC2-400C-9160-64DA14407868}"/>
              </a:ext>
            </a:extLst>
          </p:cNvPr>
          <p:cNvSpPr/>
          <p:nvPr/>
        </p:nvSpPr>
        <p:spPr>
          <a:xfrm>
            <a:off x="6272617" y="6303897"/>
            <a:ext cx="5826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"/>
              </a:rPr>
              <a:t>K. </a:t>
            </a:r>
            <a:r>
              <a:rPr lang="en-US" dirty="0" err="1">
                <a:latin typeface="CMR10"/>
              </a:rPr>
              <a:t>Naja</a:t>
            </a:r>
            <a:r>
              <a:rPr lang="en-US" dirty="0">
                <a:latin typeface="CMR10"/>
              </a:rPr>
              <a:t> and M. A. </a:t>
            </a:r>
            <a:r>
              <a:rPr lang="en-US" dirty="0" err="1">
                <a:latin typeface="CMR10"/>
              </a:rPr>
              <a:t>Rajabpour</a:t>
            </a:r>
            <a:r>
              <a:rPr lang="en-US" dirty="0">
                <a:latin typeface="CMR10"/>
              </a:rPr>
              <a:t>, Phys. Rev. B </a:t>
            </a:r>
            <a:r>
              <a:rPr lang="en-US" dirty="0">
                <a:latin typeface="CMBX10"/>
              </a:rPr>
              <a:t>93</a:t>
            </a:r>
            <a:r>
              <a:rPr lang="en-US" dirty="0">
                <a:latin typeface="CMR10"/>
              </a:rPr>
              <a:t>, 125139 (2016).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88735-6B89-46FB-901D-FA65FF66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62" y="51915"/>
            <a:ext cx="9589278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4000" baseline="30000" dirty="0">
              <a:cs typeface="Helvetica" panose="020B0604020202020204" pitchFamily="34" charset="0"/>
            </a:endParaRPr>
          </a:p>
          <a:p>
            <a:pPr lvl="2"/>
            <a:r>
              <a:rPr lang="en-US" sz="3600" baseline="30000" dirty="0">
                <a:cs typeface="Helvetica" panose="020B0604020202020204" pitchFamily="34" charset="0"/>
              </a:rPr>
              <a:t>171</a:t>
            </a:r>
            <a:r>
              <a:rPr lang="en-US" sz="3600" dirty="0">
                <a:cs typeface="Helvetica" panose="020B0604020202020204" pitchFamily="34" charset="0"/>
              </a:rPr>
              <a:t>Yb</a:t>
            </a:r>
            <a:r>
              <a:rPr lang="en-US" sz="3600" baseline="30000" dirty="0">
                <a:cs typeface="Helvetica" panose="020B0604020202020204" pitchFamily="34" charset="0"/>
              </a:rPr>
              <a:t>+ </a:t>
            </a:r>
            <a:r>
              <a:rPr lang="en-US" sz="3600" dirty="0">
                <a:cs typeface="Helvetica" panose="020B0604020202020204" pitchFamily="34" charset="0"/>
              </a:rPr>
              <a:t>hyperfine clock qubits.</a:t>
            </a:r>
          </a:p>
        </p:txBody>
      </p:sp>
      <p:pic>
        <p:nvPicPr>
          <p:cNvPr id="57" name="Picture 17" descr="DSCF0018"/>
          <p:cNvPicPr>
            <a:picLocks noChangeAspect="1" noChangeArrowheads="1"/>
          </p:cNvPicPr>
          <p:nvPr/>
        </p:nvPicPr>
        <p:blipFill>
          <a:blip r:embed="rId3" cstate="print"/>
          <a:srcRect l="9639" t="6613" r="9036" b="12471"/>
          <a:stretch>
            <a:fillRect/>
          </a:stretch>
        </p:blipFill>
        <p:spPr bwMode="auto">
          <a:xfrm>
            <a:off x="6726000" y="3598996"/>
            <a:ext cx="3768990" cy="281291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8527692" y="5006137"/>
            <a:ext cx="167349" cy="9029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9" name="Group 37"/>
          <p:cNvGrpSpPr/>
          <p:nvPr/>
        </p:nvGrpSpPr>
        <p:grpSpPr>
          <a:xfrm>
            <a:off x="7468005" y="4696693"/>
            <a:ext cx="908050" cy="704254"/>
            <a:chOff x="5885679" y="4572000"/>
            <a:chExt cx="990600" cy="804862"/>
          </a:xfrm>
        </p:grpSpPr>
        <p:sp>
          <p:nvSpPr>
            <p:cNvPr id="60" name="Line 87"/>
            <p:cNvSpPr>
              <a:spLocks noChangeShapeType="1"/>
            </p:cNvSpPr>
            <p:nvPr/>
          </p:nvSpPr>
          <p:spPr bwMode="auto">
            <a:xfrm>
              <a:off x="6819900" y="4572000"/>
              <a:ext cx="0" cy="381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88"/>
            <p:cNvSpPr>
              <a:spLocks noChangeShapeType="1"/>
            </p:cNvSpPr>
            <p:nvPr/>
          </p:nvSpPr>
          <p:spPr bwMode="auto">
            <a:xfrm rot="10800000">
              <a:off x="6819900" y="4995862"/>
              <a:ext cx="0" cy="381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Text Box 89"/>
            <p:cNvSpPr txBox="1">
              <a:spLocks noChangeArrowheads="1"/>
            </p:cNvSpPr>
            <p:nvPr/>
          </p:nvSpPr>
          <p:spPr bwMode="auto">
            <a:xfrm>
              <a:off x="5885679" y="4736802"/>
              <a:ext cx="990600" cy="42209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b="1" dirty="0">
                  <a:solidFill>
                    <a:schemeClr val="bg1"/>
                  </a:solidFill>
                  <a:ea typeface="MS PGothic" pitchFamily="34" charset="-128"/>
                </a:rPr>
                <a:t>200</a:t>
              </a:r>
              <a:r>
                <a:rPr lang="en-US" altLang="zh-TW" b="1" dirty="0">
                  <a:solidFill>
                    <a:schemeClr val="bg1"/>
                  </a:solidFill>
                  <a:ea typeface="MS PGothic" pitchFamily="34" charset="-128"/>
                  <a:sym typeface="Symbol" pitchFamily="18" charset="2"/>
                </a:rPr>
                <a:t></a:t>
              </a:r>
              <a:r>
                <a:rPr lang="en-US" altLang="zh-TW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altLang="zh-TW" sz="24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64" name="Line 10"/>
          <p:cNvSpPr>
            <a:spLocks noChangeShapeType="1"/>
          </p:cNvSpPr>
          <p:nvPr/>
        </p:nvSpPr>
        <p:spPr bwMode="auto">
          <a:xfrm flipH="1">
            <a:off x="8784811" y="2101032"/>
            <a:ext cx="2623065" cy="2839512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1921-3139-4364-AF29-F5F0868E102D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B61A30-AEFA-4412-8758-AE2E38637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04" y="1802150"/>
            <a:ext cx="9606756" cy="23656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35EED659-C31B-4CC4-BFB0-97A3187A8028}"/>
              </a:ext>
            </a:extLst>
          </p:cNvPr>
          <p:cNvGrpSpPr/>
          <p:nvPr/>
        </p:nvGrpSpPr>
        <p:grpSpPr>
          <a:xfrm>
            <a:off x="1203722" y="2704880"/>
            <a:ext cx="4767971" cy="3651470"/>
            <a:chOff x="392812" y="3002360"/>
            <a:chExt cx="4767971" cy="3651470"/>
          </a:xfrm>
          <a:noFill/>
        </p:grpSpPr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2AAEF42A-BBF9-433D-BADC-D00EEB9EF42D}"/>
                </a:ext>
              </a:extLst>
            </p:cNvPr>
            <p:cNvSpPr/>
            <p:nvPr/>
          </p:nvSpPr>
          <p:spPr>
            <a:xfrm>
              <a:off x="392812" y="3002360"/>
              <a:ext cx="4496450" cy="3651469"/>
            </a:xfrm>
            <a:prstGeom prst="roundRect">
              <a:avLst>
                <a:gd name="adj" fmla="val 11069"/>
              </a:avLst>
            </a:prstGeom>
            <a:grp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56">
              <a:extLst>
                <a:ext uri="{FF2B5EF4-FFF2-40B4-BE49-F238E27FC236}">
                  <a16:creationId xmlns:a16="http://schemas.microsoft.com/office/drawing/2014/main" id="{95216D51-3FC4-41C7-BD07-761A88FB4D6E}"/>
                </a:ext>
              </a:extLst>
            </p:cNvPr>
            <p:cNvGrpSpPr/>
            <p:nvPr/>
          </p:nvGrpSpPr>
          <p:grpSpPr>
            <a:xfrm>
              <a:off x="400606" y="3248226"/>
              <a:ext cx="4760177" cy="3405604"/>
              <a:chOff x="203200" y="2754314"/>
              <a:chExt cx="5192921" cy="3892118"/>
            </a:xfrm>
            <a:grpFill/>
          </p:grpSpPr>
          <p:sp>
            <p:nvSpPr>
              <p:cNvPr id="74" name="Line 3">
                <a:extLst>
                  <a:ext uri="{FF2B5EF4-FFF2-40B4-BE49-F238E27FC236}">
                    <a16:creationId xmlns:a16="http://schemas.microsoft.com/office/drawing/2014/main" id="{B867C02E-B7C1-44D1-B091-25F02E15D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200" y="57150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4">
                <a:extLst>
                  <a:ext uri="{FF2B5EF4-FFF2-40B4-BE49-F238E27FC236}">
                    <a16:creationId xmlns:a16="http://schemas.microsoft.com/office/drawing/2014/main" id="{FB3C41F7-675F-4974-A55F-3F1FDF9D9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800" y="56388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Line 5">
                <a:extLst>
                  <a:ext uri="{FF2B5EF4-FFF2-40B4-BE49-F238E27FC236}">
                    <a16:creationId xmlns:a16="http://schemas.microsoft.com/office/drawing/2014/main" id="{92DEF674-A1A8-435B-9105-7393BF503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400" y="55626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Line 6">
                <a:extLst>
                  <a:ext uri="{FF2B5EF4-FFF2-40B4-BE49-F238E27FC236}">
                    <a16:creationId xmlns:a16="http://schemas.microsoft.com/office/drawing/2014/main" id="{CBFE1ADE-2766-43C3-8D6F-EBE34F689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800" y="62484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Line 7">
                <a:extLst>
                  <a:ext uri="{FF2B5EF4-FFF2-40B4-BE49-F238E27FC236}">
                    <a16:creationId xmlns:a16="http://schemas.microsoft.com/office/drawing/2014/main" id="{C60264CD-8583-42F7-BD0E-F666F0C39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800" y="33528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Line 8">
                <a:extLst>
                  <a:ext uri="{FF2B5EF4-FFF2-40B4-BE49-F238E27FC236}">
                    <a16:creationId xmlns:a16="http://schemas.microsoft.com/office/drawing/2014/main" id="{BED4CFAC-1440-48BA-B906-9CB93F6E5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800" y="30480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Line 9">
                <a:extLst>
                  <a:ext uri="{FF2B5EF4-FFF2-40B4-BE49-F238E27FC236}">
                    <a16:creationId xmlns:a16="http://schemas.microsoft.com/office/drawing/2014/main" id="{F14CDC63-62BB-4790-AA04-C22FE7EEF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400" y="30480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Line 10">
                <a:extLst>
                  <a:ext uri="{FF2B5EF4-FFF2-40B4-BE49-F238E27FC236}">
                    <a16:creationId xmlns:a16="http://schemas.microsoft.com/office/drawing/2014/main" id="{A1BD2AA6-405A-4052-9D3F-4083C1D09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200" y="3048000"/>
                <a:ext cx="838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11">
                <a:extLst>
                  <a:ext uri="{FF2B5EF4-FFF2-40B4-BE49-F238E27FC236}">
                    <a16:creationId xmlns:a16="http://schemas.microsoft.com/office/drawing/2014/main" id="{1D84258D-BEE7-4F36-B17E-15D0E26D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0800" y="5638800"/>
                <a:ext cx="0" cy="60960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Text Box 13">
                <a:extLst>
                  <a:ext uri="{FF2B5EF4-FFF2-40B4-BE49-F238E27FC236}">
                    <a16:creationId xmlns:a16="http://schemas.microsoft.com/office/drawing/2014/main" id="{81E00587-21C6-4CC7-B2B4-60C232371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00" y="5715000"/>
                <a:ext cx="838200" cy="4220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aseline="30000" dirty="0"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cs typeface="Arial" panose="020B0604020202020204" pitchFamily="34" charset="0"/>
                  </a:rPr>
                  <a:t>S</a:t>
                </a:r>
                <a:r>
                  <a:rPr lang="en-US" baseline="-25000" dirty="0">
                    <a:cs typeface="Arial" panose="020B0604020202020204" pitchFamily="34" charset="0"/>
                  </a:rPr>
                  <a:t>1/2</a:t>
                </a:r>
              </a:p>
            </p:txBody>
          </p:sp>
          <p:sp>
            <p:nvSpPr>
              <p:cNvPr id="86" name="Text Box 14">
                <a:extLst>
                  <a:ext uri="{FF2B5EF4-FFF2-40B4-BE49-F238E27FC236}">
                    <a16:creationId xmlns:a16="http://schemas.microsoft.com/office/drawing/2014/main" id="{E9B25BD1-99A2-4345-8FED-E221C0F77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00" y="2971800"/>
                <a:ext cx="838200" cy="4220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aseline="30000" dirty="0"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cs typeface="Arial" panose="020B0604020202020204" pitchFamily="34" charset="0"/>
                  </a:rPr>
                  <a:t>P</a:t>
                </a:r>
                <a:r>
                  <a:rPr lang="en-US" baseline="-25000" dirty="0">
                    <a:cs typeface="Arial" panose="020B0604020202020204" pitchFamily="34" charset="0"/>
                  </a:rPr>
                  <a:t>1/2</a:t>
                </a:r>
              </a:p>
            </p:txBody>
          </p:sp>
          <p:sp>
            <p:nvSpPr>
              <p:cNvPr id="89" name="Line 19">
                <a:extLst>
                  <a:ext uri="{FF2B5EF4-FFF2-40B4-BE49-F238E27FC236}">
                    <a16:creationId xmlns:a16="http://schemas.microsoft.com/office/drawing/2014/main" id="{9DA03CD8-CD20-48C1-BF6A-FB56C5D5D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3000" y="3352800"/>
                <a:ext cx="979488" cy="2174875"/>
              </a:xfrm>
              <a:prstGeom prst="line">
                <a:avLst/>
              </a:prstGeom>
              <a:ln>
                <a:solidFill>
                  <a:srgbClr val="1A66EE"/>
                </a:solidFill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90" name="Line 20">
                <a:extLst>
                  <a:ext uri="{FF2B5EF4-FFF2-40B4-BE49-F238E27FC236}">
                    <a16:creationId xmlns:a16="http://schemas.microsoft.com/office/drawing/2014/main" id="{55D9E486-AC11-46EF-ABB2-26A9ED3F2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3000" y="3352800"/>
                <a:ext cx="0" cy="2238375"/>
              </a:xfrm>
              <a:prstGeom prst="line">
                <a:avLst/>
              </a:prstGeom>
              <a:grpFill/>
              <a:ln w="19050">
                <a:solidFill>
                  <a:srgbClr val="1A66E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91" name="Line 21">
                <a:extLst>
                  <a:ext uri="{FF2B5EF4-FFF2-40B4-BE49-F238E27FC236}">
                    <a16:creationId xmlns:a16="http://schemas.microsoft.com/office/drawing/2014/main" id="{B6916630-3AE0-44C7-9220-FB3D05B18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013" y="3352800"/>
                <a:ext cx="890587" cy="2327275"/>
              </a:xfrm>
              <a:prstGeom prst="line">
                <a:avLst/>
              </a:prstGeom>
              <a:ln>
                <a:solidFill>
                  <a:srgbClr val="1A66EE"/>
                </a:solidFill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80B9B985-1DE3-4349-B110-DC8DB3969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400" y="3352800"/>
                <a:ext cx="1066800" cy="2209800"/>
              </a:xfrm>
              <a:custGeom>
                <a:avLst/>
                <a:gdLst>
                  <a:gd name="T0" fmla="*/ 0 w 696"/>
                  <a:gd name="T1" fmla="*/ 0 h 1344"/>
                  <a:gd name="T2" fmla="*/ 2147483647 w 696"/>
                  <a:gd name="T3" fmla="*/ 2147483647 h 1344"/>
                  <a:gd name="T4" fmla="*/ 2147483647 w 696"/>
                  <a:gd name="T5" fmla="*/ 2147483647 h 1344"/>
                  <a:gd name="T6" fmla="*/ 2147483647 w 696"/>
                  <a:gd name="T7" fmla="*/ 2147483647 h 1344"/>
                  <a:gd name="T8" fmla="*/ 2147483647 w 696"/>
                  <a:gd name="T9" fmla="*/ 2147483647 h 1344"/>
                  <a:gd name="T10" fmla="*/ 2147483647 w 696"/>
                  <a:gd name="T11" fmla="*/ 2147483647 h 1344"/>
                  <a:gd name="T12" fmla="*/ 2147483647 w 696"/>
                  <a:gd name="T13" fmla="*/ 2147483647 h 1344"/>
                  <a:gd name="T14" fmla="*/ 2147483647 w 696"/>
                  <a:gd name="T15" fmla="*/ 2147483647 h 1344"/>
                  <a:gd name="T16" fmla="*/ 2147483647 w 696"/>
                  <a:gd name="T17" fmla="*/ 2147483647 h 1344"/>
                  <a:gd name="T18" fmla="*/ 2147483647 w 696"/>
                  <a:gd name="T19" fmla="*/ 2147483647 h 1344"/>
                  <a:gd name="T20" fmla="*/ 2147483647 w 696"/>
                  <a:gd name="T21" fmla="*/ 2147483647 h 13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6"/>
                  <a:gd name="T34" fmla="*/ 0 h 1344"/>
                  <a:gd name="T35" fmla="*/ 696 w 696"/>
                  <a:gd name="T36" fmla="*/ 1344 h 13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6" h="1344">
                    <a:moveTo>
                      <a:pt x="0" y="0"/>
                    </a:moveTo>
                    <a:cubicBezTo>
                      <a:pt x="40" y="28"/>
                      <a:pt x="80" y="56"/>
                      <a:pt x="96" y="96"/>
                    </a:cubicBezTo>
                    <a:cubicBezTo>
                      <a:pt x="112" y="136"/>
                      <a:pt x="72" y="200"/>
                      <a:pt x="96" y="240"/>
                    </a:cubicBezTo>
                    <a:cubicBezTo>
                      <a:pt x="120" y="280"/>
                      <a:pt x="216" y="288"/>
                      <a:pt x="240" y="336"/>
                    </a:cubicBezTo>
                    <a:cubicBezTo>
                      <a:pt x="264" y="384"/>
                      <a:pt x="216" y="472"/>
                      <a:pt x="240" y="528"/>
                    </a:cubicBezTo>
                    <a:cubicBezTo>
                      <a:pt x="264" y="584"/>
                      <a:pt x="360" y="616"/>
                      <a:pt x="384" y="672"/>
                    </a:cubicBezTo>
                    <a:cubicBezTo>
                      <a:pt x="408" y="728"/>
                      <a:pt x="360" y="808"/>
                      <a:pt x="384" y="864"/>
                    </a:cubicBezTo>
                    <a:cubicBezTo>
                      <a:pt x="408" y="920"/>
                      <a:pt x="504" y="952"/>
                      <a:pt x="528" y="1008"/>
                    </a:cubicBezTo>
                    <a:cubicBezTo>
                      <a:pt x="552" y="1064"/>
                      <a:pt x="504" y="1160"/>
                      <a:pt x="528" y="1200"/>
                    </a:cubicBezTo>
                    <a:cubicBezTo>
                      <a:pt x="552" y="1240"/>
                      <a:pt x="648" y="1224"/>
                      <a:pt x="672" y="1248"/>
                    </a:cubicBezTo>
                    <a:cubicBezTo>
                      <a:pt x="696" y="1272"/>
                      <a:pt x="672" y="1328"/>
                      <a:pt x="672" y="1344"/>
                    </a:cubicBezTo>
                  </a:path>
                </a:pathLst>
              </a:custGeom>
              <a:ln>
                <a:solidFill>
                  <a:srgbClr val="1A66EE"/>
                </a:solidFill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96" name="Freeform 23">
                <a:extLst>
                  <a:ext uri="{FF2B5EF4-FFF2-40B4-BE49-F238E27FC236}">
                    <a16:creationId xmlns:a16="http://schemas.microsoft.com/office/drawing/2014/main" id="{AB5259C3-E789-4DFF-B613-063613C40EC8}"/>
                  </a:ext>
                </a:extLst>
              </p:cNvPr>
              <p:cNvSpPr>
                <a:spLocks/>
              </p:cNvSpPr>
              <p:nvPr/>
            </p:nvSpPr>
            <p:spPr bwMode="auto">
              <a:xfrm rot="300384">
                <a:off x="1382713" y="3352800"/>
                <a:ext cx="638175" cy="2297113"/>
              </a:xfrm>
              <a:custGeom>
                <a:avLst/>
                <a:gdLst>
                  <a:gd name="T0" fmla="*/ 2147483647 w 608"/>
                  <a:gd name="T1" fmla="*/ 0 h 1440"/>
                  <a:gd name="T2" fmla="*/ 2147483647 w 608"/>
                  <a:gd name="T3" fmla="*/ 2147483647 h 1440"/>
                  <a:gd name="T4" fmla="*/ 2147483647 w 608"/>
                  <a:gd name="T5" fmla="*/ 2147483647 h 1440"/>
                  <a:gd name="T6" fmla="*/ 2147483647 w 608"/>
                  <a:gd name="T7" fmla="*/ 2147483647 h 1440"/>
                  <a:gd name="T8" fmla="*/ 2147483647 w 608"/>
                  <a:gd name="T9" fmla="*/ 2147483647 h 1440"/>
                  <a:gd name="T10" fmla="*/ 2147483647 w 608"/>
                  <a:gd name="T11" fmla="*/ 2147483647 h 1440"/>
                  <a:gd name="T12" fmla="*/ 2147483647 w 608"/>
                  <a:gd name="T13" fmla="*/ 2147483647 h 1440"/>
                  <a:gd name="T14" fmla="*/ 2147483647 w 608"/>
                  <a:gd name="T15" fmla="*/ 2147483647 h 1440"/>
                  <a:gd name="T16" fmla="*/ 2147483647 w 608"/>
                  <a:gd name="T17" fmla="*/ 2147483647 h 1440"/>
                  <a:gd name="T18" fmla="*/ 2147483647 w 608"/>
                  <a:gd name="T19" fmla="*/ 2147483647 h 1440"/>
                  <a:gd name="T20" fmla="*/ 2147483647 w 608"/>
                  <a:gd name="T21" fmla="*/ 2147483647 h 14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8"/>
                  <a:gd name="T34" fmla="*/ 0 h 1440"/>
                  <a:gd name="T35" fmla="*/ 608 w 608"/>
                  <a:gd name="T36" fmla="*/ 1440 h 14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8" h="1440">
                    <a:moveTo>
                      <a:pt x="608" y="0"/>
                    </a:moveTo>
                    <a:cubicBezTo>
                      <a:pt x="544" y="24"/>
                      <a:pt x="480" y="48"/>
                      <a:pt x="464" y="96"/>
                    </a:cubicBezTo>
                    <a:cubicBezTo>
                      <a:pt x="448" y="144"/>
                      <a:pt x="528" y="240"/>
                      <a:pt x="512" y="288"/>
                    </a:cubicBezTo>
                    <a:cubicBezTo>
                      <a:pt x="496" y="336"/>
                      <a:pt x="384" y="336"/>
                      <a:pt x="368" y="384"/>
                    </a:cubicBezTo>
                    <a:cubicBezTo>
                      <a:pt x="352" y="432"/>
                      <a:pt x="440" y="528"/>
                      <a:pt x="416" y="576"/>
                    </a:cubicBezTo>
                    <a:cubicBezTo>
                      <a:pt x="392" y="624"/>
                      <a:pt x="240" y="624"/>
                      <a:pt x="224" y="672"/>
                    </a:cubicBezTo>
                    <a:cubicBezTo>
                      <a:pt x="208" y="720"/>
                      <a:pt x="336" y="816"/>
                      <a:pt x="320" y="864"/>
                    </a:cubicBezTo>
                    <a:cubicBezTo>
                      <a:pt x="304" y="912"/>
                      <a:pt x="144" y="912"/>
                      <a:pt x="128" y="960"/>
                    </a:cubicBezTo>
                    <a:cubicBezTo>
                      <a:pt x="112" y="1008"/>
                      <a:pt x="240" y="1112"/>
                      <a:pt x="224" y="1152"/>
                    </a:cubicBezTo>
                    <a:cubicBezTo>
                      <a:pt x="208" y="1192"/>
                      <a:pt x="64" y="1152"/>
                      <a:pt x="32" y="1200"/>
                    </a:cubicBezTo>
                    <a:cubicBezTo>
                      <a:pt x="0" y="1248"/>
                      <a:pt x="16" y="1344"/>
                      <a:pt x="32" y="1440"/>
                    </a:cubicBezTo>
                  </a:path>
                </a:pathLst>
              </a:custGeom>
              <a:ln>
                <a:solidFill>
                  <a:srgbClr val="1A66EE"/>
                </a:solidFill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98" name="Freeform 24">
                <a:extLst>
                  <a:ext uri="{FF2B5EF4-FFF2-40B4-BE49-F238E27FC236}">
                    <a16:creationId xmlns:a16="http://schemas.microsoft.com/office/drawing/2014/main" id="{9A07E77B-612D-4531-A284-9E4845ED4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800" y="3352800"/>
                <a:ext cx="177800" cy="2193925"/>
              </a:xfrm>
              <a:custGeom>
                <a:avLst/>
                <a:gdLst>
                  <a:gd name="T0" fmla="*/ 2147483647 w 152"/>
                  <a:gd name="T1" fmla="*/ 0 h 1440"/>
                  <a:gd name="T2" fmla="*/ 2147483647 w 152"/>
                  <a:gd name="T3" fmla="*/ 2147483647 h 1440"/>
                  <a:gd name="T4" fmla="*/ 2147483647 w 152"/>
                  <a:gd name="T5" fmla="*/ 2147483647 h 1440"/>
                  <a:gd name="T6" fmla="*/ 2147483647 w 152"/>
                  <a:gd name="T7" fmla="*/ 2147483647 h 1440"/>
                  <a:gd name="T8" fmla="*/ 2147483647 w 152"/>
                  <a:gd name="T9" fmla="*/ 2147483647 h 1440"/>
                  <a:gd name="T10" fmla="*/ 2147483647 w 152"/>
                  <a:gd name="T11" fmla="*/ 2147483647 h 1440"/>
                  <a:gd name="T12" fmla="*/ 2147483647 w 152"/>
                  <a:gd name="T13" fmla="*/ 2147483647 h 1440"/>
                  <a:gd name="T14" fmla="*/ 2147483647 w 152"/>
                  <a:gd name="T15" fmla="*/ 2147483647 h 1440"/>
                  <a:gd name="T16" fmla="*/ 0 w 152"/>
                  <a:gd name="T17" fmla="*/ 2147483647 h 1440"/>
                  <a:gd name="T18" fmla="*/ 2147483647 w 152"/>
                  <a:gd name="T19" fmla="*/ 2147483647 h 14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2"/>
                  <a:gd name="T31" fmla="*/ 0 h 1440"/>
                  <a:gd name="T32" fmla="*/ 152 w 152"/>
                  <a:gd name="T33" fmla="*/ 1440 h 14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2" h="1440">
                    <a:moveTo>
                      <a:pt x="96" y="0"/>
                    </a:moveTo>
                    <a:cubicBezTo>
                      <a:pt x="124" y="68"/>
                      <a:pt x="152" y="136"/>
                      <a:pt x="144" y="192"/>
                    </a:cubicBezTo>
                    <a:cubicBezTo>
                      <a:pt x="136" y="248"/>
                      <a:pt x="48" y="280"/>
                      <a:pt x="48" y="336"/>
                    </a:cubicBezTo>
                    <a:cubicBezTo>
                      <a:pt x="48" y="392"/>
                      <a:pt x="144" y="472"/>
                      <a:pt x="144" y="528"/>
                    </a:cubicBezTo>
                    <a:cubicBezTo>
                      <a:pt x="144" y="584"/>
                      <a:pt x="48" y="616"/>
                      <a:pt x="48" y="672"/>
                    </a:cubicBezTo>
                    <a:cubicBezTo>
                      <a:pt x="48" y="728"/>
                      <a:pt x="144" y="808"/>
                      <a:pt x="144" y="864"/>
                    </a:cubicBezTo>
                    <a:cubicBezTo>
                      <a:pt x="144" y="920"/>
                      <a:pt x="48" y="960"/>
                      <a:pt x="48" y="1008"/>
                    </a:cubicBezTo>
                    <a:cubicBezTo>
                      <a:pt x="48" y="1056"/>
                      <a:pt x="152" y="1104"/>
                      <a:pt x="144" y="1152"/>
                    </a:cubicBezTo>
                    <a:cubicBezTo>
                      <a:pt x="136" y="1200"/>
                      <a:pt x="0" y="1248"/>
                      <a:pt x="0" y="1296"/>
                    </a:cubicBezTo>
                    <a:cubicBezTo>
                      <a:pt x="0" y="1344"/>
                      <a:pt x="120" y="1416"/>
                      <a:pt x="144" y="1440"/>
                    </a:cubicBezTo>
                  </a:path>
                </a:pathLst>
              </a:custGeom>
              <a:ln>
                <a:solidFill>
                  <a:srgbClr val="1A66EE"/>
                </a:solidFill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99" name="Text Box 25">
                <a:extLst>
                  <a:ext uri="{FF2B5EF4-FFF2-40B4-BE49-F238E27FC236}">
                    <a16:creationId xmlns:a16="http://schemas.microsoft.com/office/drawing/2014/main" id="{4188AA41-98A5-40A8-9193-B73E0A79F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945" y="4194175"/>
                <a:ext cx="1049338" cy="3869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>
                        <a:lumMod val="95000"/>
                      </a:schemeClr>
                    </a:solidFill>
                    <a:cs typeface="Arial" panose="020B0604020202020204" pitchFamily="34" charset="0"/>
                  </a:rPr>
                  <a:t>369.5 nm</a:t>
                </a:r>
              </a:p>
            </p:txBody>
          </p:sp>
          <p:sp>
            <p:nvSpPr>
              <p:cNvPr id="100" name="Text Box 27">
                <a:extLst>
                  <a:ext uri="{FF2B5EF4-FFF2-40B4-BE49-F238E27FC236}">
                    <a16:creationId xmlns:a16="http://schemas.microsoft.com/office/drawing/2014/main" id="{51E06018-B801-42F7-82CA-E16D0D557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199" y="5748871"/>
                <a:ext cx="1509922" cy="66831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cs typeface="Arial" panose="020B0604020202020204" pitchFamily="34" charset="0"/>
                  </a:rPr>
                  <a:t>12.</a:t>
                </a:r>
                <a:r>
                  <a:rPr lang="en-US" altLang="zh-CN" sz="1600" dirty="0">
                    <a:cs typeface="Arial" panose="020B0604020202020204" pitchFamily="34" charset="0"/>
                  </a:rPr>
                  <a:t>648231</a:t>
                </a:r>
                <a:r>
                  <a:rPr lang="en-US" sz="1600" dirty="0">
                    <a:cs typeface="Arial" panose="020B0604020202020204" pitchFamily="34" charset="0"/>
                  </a:rPr>
                  <a:t> GHz</a:t>
                </a:r>
              </a:p>
            </p:txBody>
          </p:sp>
          <p:sp>
            <p:nvSpPr>
              <p:cNvPr id="105" name="Text Box 60">
                <a:extLst>
                  <a:ext uri="{FF2B5EF4-FFF2-40B4-BE49-F238E27FC236}">
                    <a16:creationId xmlns:a16="http://schemas.microsoft.com/office/drawing/2014/main" id="{49B5B4ED-BC0D-4500-8197-F126C4271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225" y="6259513"/>
                <a:ext cx="572185" cy="3869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cs typeface="Arial" panose="020B0604020202020204" pitchFamily="34" charset="0"/>
                    <a:sym typeface="Symbol" pitchFamily="18" charset="2"/>
                  </a:rPr>
                  <a:t>|</a:t>
                </a:r>
                <a:r>
                  <a:rPr lang="en-US" sz="1600" baseline="-25000" dirty="0">
                    <a:cs typeface="Arial" panose="020B0604020202020204" pitchFamily="34" charset="0"/>
                    <a:sym typeface="Symbol" pitchFamily="18" charset="2"/>
                  </a:rPr>
                  <a:t>z</a:t>
                </a:r>
                <a:r>
                  <a:rPr lang="en-US" sz="1600" dirty="0">
                    <a:cs typeface="Arial" panose="020B0604020202020204" pitchFamily="34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108" name="TextBox 124">
                <a:extLst>
                  <a:ext uri="{FF2B5EF4-FFF2-40B4-BE49-F238E27FC236}">
                    <a16:creationId xmlns:a16="http://schemas.microsoft.com/office/drawing/2014/main" id="{7E0376DE-0945-4582-ADC0-9D90AC3E2E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5334000"/>
                <a:ext cx="570436" cy="4220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anose="020B0604020202020204" pitchFamily="34" charset="0"/>
                  </a:rPr>
                  <a:t>F=1</a:t>
                </a:r>
              </a:p>
            </p:txBody>
          </p:sp>
          <p:sp>
            <p:nvSpPr>
              <p:cNvPr id="110" name="TextBox 125">
                <a:extLst>
                  <a:ext uri="{FF2B5EF4-FFF2-40B4-BE49-F238E27FC236}">
                    <a16:creationId xmlns:a16="http://schemas.microsoft.com/office/drawing/2014/main" id="{7D636A32-9F3A-40C1-8FCE-B7346D8B7C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848" y="6096000"/>
                <a:ext cx="530215" cy="3869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cs typeface="Arial" panose="020B0604020202020204" pitchFamily="34" charset="0"/>
                  </a:rPr>
                  <a:t>F=0</a:t>
                </a:r>
              </a:p>
            </p:txBody>
          </p:sp>
          <p:sp>
            <p:nvSpPr>
              <p:cNvPr id="113" name="TextBox 126">
                <a:extLst>
                  <a:ext uri="{FF2B5EF4-FFF2-40B4-BE49-F238E27FC236}">
                    <a16:creationId xmlns:a16="http://schemas.microsoft.com/office/drawing/2014/main" id="{D8239943-9987-474E-ABA0-8C583C3AF3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800" y="2754314"/>
                <a:ext cx="530215" cy="3869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cs typeface="Arial" panose="020B0604020202020204" pitchFamily="34" charset="0"/>
                  </a:rPr>
                  <a:t>F=1</a:t>
                </a:r>
              </a:p>
            </p:txBody>
          </p:sp>
          <p:sp>
            <p:nvSpPr>
              <p:cNvPr id="114" name="TextBox 127">
                <a:extLst>
                  <a:ext uri="{FF2B5EF4-FFF2-40B4-BE49-F238E27FC236}">
                    <a16:creationId xmlns:a16="http://schemas.microsoft.com/office/drawing/2014/main" id="{69D2ECFC-1391-4333-B1A0-772D78DB6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6400" y="3200400"/>
                <a:ext cx="530215" cy="3869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cs typeface="Arial" panose="020B0604020202020204" pitchFamily="34" charset="0"/>
                  </a:rPr>
                  <a:t>F=0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87B12E6-6671-4898-8721-670640DAC488}"/>
                  </a:ext>
                </a:extLst>
              </p:cNvPr>
              <p:cNvSpPr/>
              <p:nvPr/>
            </p:nvSpPr>
            <p:spPr>
              <a:xfrm>
                <a:off x="1261732" y="5606901"/>
                <a:ext cx="228600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53AF0E6-D8C3-4DF5-AB4E-BA0E3901BFED}"/>
                  </a:ext>
                </a:extLst>
              </p:cNvPr>
              <p:cNvSpPr/>
              <p:nvPr/>
            </p:nvSpPr>
            <p:spPr>
              <a:xfrm>
                <a:off x="2307266" y="5530701"/>
                <a:ext cx="228600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61">
                <a:extLst>
                  <a:ext uri="{FF2B5EF4-FFF2-40B4-BE49-F238E27FC236}">
                    <a16:creationId xmlns:a16="http://schemas.microsoft.com/office/drawing/2014/main" id="{3A4AB84E-12E9-4D68-BC1A-113EEF246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513" y="5638800"/>
                <a:ext cx="572185" cy="3869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cs typeface="Arial" panose="020B0604020202020204" pitchFamily="34" charset="0"/>
                    <a:sym typeface="Symbol" pitchFamily="18" charset="2"/>
                  </a:rPr>
                  <a:t>|</a:t>
                </a:r>
                <a:r>
                  <a:rPr lang="en-US" sz="1600" baseline="-25000" dirty="0">
                    <a:cs typeface="Arial" panose="020B0604020202020204" pitchFamily="34" charset="0"/>
                    <a:sym typeface="Symbol" pitchFamily="18" charset="2"/>
                  </a:rPr>
                  <a:t>z</a:t>
                </a:r>
                <a:r>
                  <a:rPr lang="en-US" sz="1600" dirty="0">
                    <a:cs typeface="Arial" panose="020B0604020202020204" pitchFamily="34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54AA4A3-BC71-4F73-B923-6775D1FE0D76}"/>
                  </a:ext>
                </a:extLst>
              </p:cNvPr>
              <p:cNvSpPr/>
              <p:nvPr/>
            </p:nvSpPr>
            <p:spPr>
              <a:xfrm>
                <a:off x="3257103" y="5452732"/>
                <a:ext cx="228600" cy="228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44" name="Picture 2">
            <a:extLst>
              <a:ext uri="{FF2B5EF4-FFF2-40B4-BE49-F238E27FC236}">
                <a16:creationId xmlns:a16="http://schemas.microsoft.com/office/drawing/2014/main" id="{2D2B63DC-852D-4B20-8793-F8AA861DF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74549"/>
          <a:stretch/>
        </p:blipFill>
        <p:spPr bwMode="auto">
          <a:xfrm>
            <a:off x="6243634" y="2127272"/>
            <a:ext cx="4818569" cy="67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5968FE9-573C-4774-AFC9-000DC529D06F}"/>
              </a:ext>
            </a:extLst>
          </p:cNvPr>
          <p:cNvSpPr txBox="1"/>
          <p:nvPr/>
        </p:nvSpPr>
        <p:spPr>
          <a:xfrm>
            <a:off x="3109378" y="2278049"/>
            <a:ext cx="287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cs typeface="Helvetica" panose="020B0604020202020204" pitchFamily="34" charset="0"/>
              </a:rPr>
              <a:t>eg</a:t>
            </a:r>
            <a:r>
              <a:rPr lang="en-US" dirty="0">
                <a:cs typeface="Helvetica" panose="020B0604020202020204" pitchFamily="34" charset="0"/>
              </a:rPr>
              <a:t>: AFM ordering of 14 spins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76D676-DAE8-47A4-9B56-03BC140EE903}"/>
              </a:ext>
            </a:extLst>
          </p:cNvPr>
          <p:cNvSpPr/>
          <p:nvPr/>
        </p:nvSpPr>
        <p:spPr>
          <a:xfrm>
            <a:off x="6970656" y="2800510"/>
            <a:ext cx="3645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R. Islam, </a:t>
            </a:r>
            <a:r>
              <a:rPr lang="en-US" sz="1600" i="1" dirty="0">
                <a:solidFill>
                  <a:srgbClr val="333333"/>
                </a:solidFill>
                <a:cs typeface="Times New Roman" panose="02020603050405020304" pitchFamily="18" charset="0"/>
              </a:rPr>
              <a:t>et al.</a:t>
            </a:r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333333"/>
                </a:solidFill>
                <a:cs typeface="Times New Roman" panose="02020603050405020304" pitchFamily="18" charset="0"/>
              </a:rPr>
              <a:t>Science</a:t>
            </a:r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333333"/>
                </a:solidFill>
                <a:cs typeface="Times New Roman" panose="02020603050405020304" pitchFamily="18" charset="0"/>
              </a:rPr>
              <a:t>340</a:t>
            </a:r>
            <a:r>
              <a:rPr lang="en-US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, 583 (2013)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47" name="Line 9">
            <a:extLst>
              <a:ext uri="{FF2B5EF4-FFF2-40B4-BE49-F238E27FC236}">
                <a16:creationId xmlns:a16="http://schemas.microsoft.com/office/drawing/2014/main" id="{688A5775-5E7F-401F-89E2-22600844BE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7961" y="2265391"/>
            <a:ext cx="2629725" cy="2740060"/>
          </a:xfrm>
          <a:prstGeom prst="line">
            <a:avLst/>
          </a:prstGeom>
          <a:ln w="254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/>
          <p:cNvSpPr txBox="1"/>
          <p:nvPr/>
        </p:nvSpPr>
        <p:spPr>
          <a:xfrm>
            <a:off x="4208103" y="3864699"/>
            <a:ext cx="424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Long-range </a:t>
            </a:r>
            <a:r>
              <a:rPr lang="en-US" sz="2000" dirty="0" err="1">
                <a:cs typeface="Helvetica" panose="020B0604020202020204" pitchFamily="34" charset="0"/>
              </a:rPr>
              <a:t>Ising</a:t>
            </a:r>
            <a:r>
              <a:rPr lang="en-US" sz="2000" dirty="0">
                <a:cs typeface="Helvetica" panose="020B0604020202020204" pitchFamily="34" charset="0"/>
              </a:rPr>
              <a:t> interactions from spin-dependent dipole forces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312" y="6356350"/>
            <a:ext cx="2743200" cy="365125"/>
          </a:xfrm>
        </p:spPr>
        <p:txBody>
          <a:bodyPr/>
          <a:lstStyle/>
          <a:p>
            <a:fld id="{55801921-3139-4364-AF29-F5F0868E102D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72279" y="3979081"/>
                <a:ext cx="2032007" cy="73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279" y="3979081"/>
                <a:ext cx="2032007" cy="739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993212" y="4006748"/>
                <a:ext cx="1248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0&lt;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&lt;3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212" y="4006748"/>
                <a:ext cx="1248547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65190" y="4388675"/>
                <a:ext cx="883512" cy="39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~ kHz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190" y="4388675"/>
                <a:ext cx="883512" cy="392800"/>
              </a:xfrm>
              <a:prstGeom prst="rect">
                <a:avLst/>
              </a:prstGeom>
              <a:blipFill>
                <a:blip r:embed="rId6"/>
                <a:stretch>
                  <a:fillRect l="-1379" t="-9375" r="-413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34826" y="4997536"/>
            <a:ext cx="56268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Helvetica" panose="020B0604020202020204" pitchFamily="34" charset="0"/>
              </a:rPr>
              <a:t>Transverse fields by asymmetric detuning of force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3969" y="1883541"/>
            <a:ext cx="3135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Helvetica" panose="020B0604020202020204" pitchFamily="34" charset="0"/>
              </a:rPr>
              <a:t>Transverse field </a:t>
            </a:r>
            <a:r>
              <a:rPr lang="en-US" sz="2000" b="1" dirty="0" err="1">
                <a:solidFill>
                  <a:srgbClr val="C00000"/>
                </a:solidFill>
                <a:cs typeface="Helvetica" panose="020B0604020202020204" pitchFamily="34" charset="0"/>
              </a:rPr>
              <a:t>Ising</a:t>
            </a:r>
            <a:r>
              <a:rPr lang="en-US" sz="2000" b="1" dirty="0">
                <a:solidFill>
                  <a:srgbClr val="C00000"/>
                </a:solidFill>
                <a:cs typeface="Helvetica" panose="020B0604020202020204" pitchFamily="34" charset="0"/>
              </a:rPr>
              <a:t> model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E6A762E-865C-403F-ADE3-C67447795E86}"/>
              </a:ext>
            </a:extLst>
          </p:cNvPr>
          <p:cNvSpPr txBox="1">
            <a:spLocks/>
          </p:cNvSpPr>
          <p:nvPr/>
        </p:nvSpPr>
        <p:spPr>
          <a:xfrm>
            <a:off x="4068462" y="706773"/>
            <a:ext cx="7886700" cy="98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  <a:cs typeface="Helvetica" panose="020B0604020202020204" pitchFamily="34" charset="0"/>
              </a:rPr>
              <a:t>Effective Hamiltonian:</a:t>
            </a:r>
          </a:p>
          <a:p>
            <a:r>
              <a:rPr lang="en-US" sz="3200" dirty="0">
                <a:latin typeface="+mn-lt"/>
                <a:cs typeface="Helvetica" panose="020B0604020202020204" pitchFamily="34" charset="0"/>
              </a:rPr>
              <a:t>Global interactions and individual addressing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D6FD59-40A6-4DAC-80CA-2205AA3BBB38}"/>
              </a:ext>
            </a:extLst>
          </p:cNvPr>
          <p:cNvSpPr/>
          <p:nvPr/>
        </p:nvSpPr>
        <p:spPr>
          <a:xfrm>
            <a:off x="1225030" y="51419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C2E195-B110-47AA-A729-AB861DF58BE5}"/>
                  </a:ext>
                </a:extLst>
              </p:cNvPr>
              <p:cNvSpPr txBox="1"/>
              <p:nvPr/>
            </p:nvSpPr>
            <p:spPr>
              <a:xfrm>
                <a:off x="4662166" y="2392314"/>
                <a:ext cx="2684068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C2E195-B110-47AA-A729-AB861DF5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66" y="2392314"/>
                <a:ext cx="2684068" cy="1030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E57E7A-3976-4711-BBEA-C3DCA3E54BD2}"/>
                  </a:ext>
                </a:extLst>
              </p:cNvPr>
              <p:cNvSpPr/>
              <p:nvPr/>
            </p:nvSpPr>
            <p:spPr>
              <a:xfrm>
                <a:off x="7237267" y="2458652"/>
                <a:ext cx="1497718" cy="91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E57E7A-3976-4711-BBEA-C3DCA3E54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67" y="2458652"/>
                <a:ext cx="1497718" cy="913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82B47D-2B0F-4C4D-A9E9-D8D1D4F0A286}"/>
                  </a:ext>
                </a:extLst>
              </p:cNvPr>
              <p:cNvSpPr/>
              <p:nvPr/>
            </p:nvSpPr>
            <p:spPr>
              <a:xfrm>
                <a:off x="8496916" y="2464847"/>
                <a:ext cx="1511632" cy="91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82B47D-2B0F-4C4D-A9E9-D8D1D4F0A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916" y="2464847"/>
                <a:ext cx="1511632" cy="9138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7ABE4DEB-7109-4BE9-BE61-2CA522B758AA}"/>
              </a:ext>
            </a:extLst>
          </p:cNvPr>
          <p:cNvSpPr/>
          <p:nvPr/>
        </p:nvSpPr>
        <p:spPr>
          <a:xfrm>
            <a:off x="4234826" y="5508297"/>
            <a:ext cx="524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Helvetica" panose="020B0604020202020204" pitchFamily="34" charset="0"/>
              </a:rPr>
              <a:t>Individual local field via Stark shifts: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prstClr val="black"/>
                </a:solidFill>
                <a:cs typeface="Helvetica" panose="020B0604020202020204" pitchFamily="34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cs typeface="Helvetica" panose="020B0604020202020204" pitchFamily="34" charset="0"/>
              </a:rPr>
              <a:t>A. C. Lee, JZ, </a:t>
            </a:r>
            <a:r>
              <a:rPr lang="en-US" sz="1600" i="1" dirty="0">
                <a:solidFill>
                  <a:prstClr val="black"/>
                </a:solidFill>
                <a:cs typeface="Helvetica" panose="020B0604020202020204" pitchFamily="34" charset="0"/>
              </a:rPr>
              <a:t>et al.</a:t>
            </a:r>
            <a:r>
              <a:rPr lang="en-US" sz="1600" dirty="0">
                <a:solidFill>
                  <a:prstClr val="black"/>
                </a:solidFill>
                <a:cs typeface="Helvetica" panose="020B0604020202020204" pitchFamily="34" charset="0"/>
              </a:rPr>
              <a:t>, </a:t>
            </a:r>
            <a:r>
              <a:rPr lang="en-US" sz="1600" dirty="0"/>
              <a:t>Phys. Rev. A </a:t>
            </a:r>
            <a:r>
              <a:rPr lang="en-US" sz="1600" b="1" dirty="0"/>
              <a:t>94</a:t>
            </a:r>
            <a:r>
              <a:rPr lang="en-US" sz="1600" dirty="0"/>
              <a:t>, 042308</a:t>
            </a:r>
            <a:r>
              <a:rPr lang="en-US" sz="1600" dirty="0">
                <a:solidFill>
                  <a:prstClr val="black"/>
                </a:solidFill>
                <a:cs typeface="Helvetica" panose="020B0604020202020204" pitchFamily="34" charset="0"/>
              </a:rPr>
              <a:t> (2016)</a:t>
            </a:r>
            <a:endParaRPr lang="en-US" sz="1600" dirty="0"/>
          </a:p>
        </p:txBody>
      </p:sp>
      <p:grpSp>
        <p:nvGrpSpPr>
          <p:cNvPr id="37" name="Group 69"/>
          <p:cNvGrpSpPr>
            <a:grpSpLocks/>
          </p:cNvGrpSpPr>
          <p:nvPr/>
        </p:nvGrpSpPr>
        <p:grpSpPr bwMode="auto">
          <a:xfrm>
            <a:off x="672491" y="1857415"/>
            <a:ext cx="2875476" cy="95987"/>
            <a:chOff x="891" y="1747"/>
            <a:chExt cx="3475" cy="116"/>
          </a:xfrm>
        </p:grpSpPr>
        <p:sp>
          <p:nvSpPr>
            <p:cNvPr id="38" name="Oval 70"/>
            <p:cNvSpPr>
              <a:spLocks noChangeAspect="1" noChangeArrowheads="1"/>
            </p:cNvSpPr>
            <p:nvPr/>
          </p:nvSpPr>
          <p:spPr bwMode="auto">
            <a:xfrm>
              <a:off x="2625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71"/>
            <p:cNvSpPr>
              <a:spLocks noChangeAspect="1" noChangeArrowheads="1"/>
            </p:cNvSpPr>
            <p:nvPr/>
          </p:nvSpPr>
          <p:spPr bwMode="auto">
            <a:xfrm>
              <a:off x="2751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val 72"/>
            <p:cNvSpPr>
              <a:spLocks noChangeAspect="1" noChangeArrowheads="1"/>
            </p:cNvSpPr>
            <p:nvPr/>
          </p:nvSpPr>
          <p:spPr bwMode="auto">
            <a:xfrm>
              <a:off x="2880" y="174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Oval 73"/>
            <p:cNvSpPr>
              <a:spLocks noChangeAspect="1" noChangeArrowheads="1"/>
            </p:cNvSpPr>
            <p:nvPr/>
          </p:nvSpPr>
          <p:spPr bwMode="auto">
            <a:xfrm>
              <a:off x="3009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Oval 74"/>
            <p:cNvSpPr>
              <a:spLocks noChangeAspect="1" noChangeArrowheads="1"/>
            </p:cNvSpPr>
            <p:nvPr/>
          </p:nvSpPr>
          <p:spPr bwMode="auto">
            <a:xfrm>
              <a:off x="3141" y="174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val 75"/>
            <p:cNvSpPr>
              <a:spLocks noChangeAspect="1" noChangeArrowheads="1"/>
            </p:cNvSpPr>
            <p:nvPr/>
          </p:nvSpPr>
          <p:spPr bwMode="auto">
            <a:xfrm>
              <a:off x="3282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Oval 76"/>
            <p:cNvSpPr>
              <a:spLocks noChangeAspect="1" noChangeArrowheads="1"/>
            </p:cNvSpPr>
            <p:nvPr/>
          </p:nvSpPr>
          <p:spPr bwMode="auto">
            <a:xfrm>
              <a:off x="3429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val 77"/>
            <p:cNvSpPr>
              <a:spLocks noChangeAspect="1" noChangeArrowheads="1"/>
            </p:cNvSpPr>
            <p:nvPr/>
          </p:nvSpPr>
          <p:spPr bwMode="auto">
            <a:xfrm>
              <a:off x="3576" y="174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Oval 78"/>
            <p:cNvSpPr>
              <a:spLocks noChangeAspect="1" noChangeArrowheads="1"/>
            </p:cNvSpPr>
            <p:nvPr/>
          </p:nvSpPr>
          <p:spPr bwMode="auto">
            <a:xfrm>
              <a:off x="3732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val 79"/>
            <p:cNvSpPr>
              <a:spLocks noChangeAspect="1" noChangeArrowheads="1"/>
            </p:cNvSpPr>
            <p:nvPr/>
          </p:nvSpPr>
          <p:spPr bwMode="auto">
            <a:xfrm>
              <a:off x="3891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Oval 80"/>
            <p:cNvSpPr>
              <a:spLocks noChangeAspect="1" noChangeArrowheads="1"/>
            </p:cNvSpPr>
            <p:nvPr/>
          </p:nvSpPr>
          <p:spPr bwMode="auto">
            <a:xfrm>
              <a:off x="4065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val 81"/>
            <p:cNvSpPr>
              <a:spLocks noChangeAspect="1" noChangeArrowheads="1"/>
            </p:cNvSpPr>
            <p:nvPr/>
          </p:nvSpPr>
          <p:spPr bwMode="auto">
            <a:xfrm>
              <a:off x="4251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Oval 82"/>
            <p:cNvSpPr>
              <a:spLocks noChangeAspect="1" noChangeArrowheads="1"/>
            </p:cNvSpPr>
            <p:nvPr/>
          </p:nvSpPr>
          <p:spPr bwMode="auto">
            <a:xfrm flipH="1">
              <a:off x="2517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Oval 83"/>
            <p:cNvSpPr>
              <a:spLocks noChangeAspect="1" noChangeArrowheads="1"/>
            </p:cNvSpPr>
            <p:nvPr/>
          </p:nvSpPr>
          <p:spPr bwMode="auto">
            <a:xfrm flipH="1">
              <a:off x="2391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Oval 84"/>
            <p:cNvSpPr>
              <a:spLocks noChangeAspect="1" noChangeArrowheads="1"/>
            </p:cNvSpPr>
            <p:nvPr/>
          </p:nvSpPr>
          <p:spPr bwMode="auto">
            <a:xfrm flipH="1">
              <a:off x="2262" y="174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Oval 85"/>
            <p:cNvSpPr>
              <a:spLocks noChangeAspect="1" noChangeArrowheads="1"/>
            </p:cNvSpPr>
            <p:nvPr/>
          </p:nvSpPr>
          <p:spPr bwMode="auto">
            <a:xfrm flipH="1">
              <a:off x="2133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Oval 86"/>
            <p:cNvSpPr>
              <a:spLocks noChangeAspect="1" noChangeArrowheads="1"/>
            </p:cNvSpPr>
            <p:nvPr/>
          </p:nvSpPr>
          <p:spPr bwMode="auto">
            <a:xfrm flipH="1">
              <a:off x="2001" y="174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Oval 87"/>
            <p:cNvSpPr>
              <a:spLocks noChangeAspect="1" noChangeArrowheads="1"/>
            </p:cNvSpPr>
            <p:nvPr/>
          </p:nvSpPr>
          <p:spPr bwMode="auto">
            <a:xfrm flipH="1">
              <a:off x="1860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Oval 88"/>
            <p:cNvSpPr>
              <a:spLocks noChangeAspect="1" noChangeArrowheads="1"/>
            </p:cNvSpPr>
            <p:nvPr/>
          </p:nvSpPr>
          <p:spPr bwMode="auto">
            <a:xfrm flipH="1">
              <a:off x="1713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Oval 89"/>
            <p:cNvSpPr>
              <a:spLocks noChangeAspect="1" noChangeArrowheads="1"/>
            </p:cNvSpPr>
            <p:nvPr/>
          </p:nvSpPr>
          <p:spPr bwMode="auto">
            <a:xfrm flipH="1">
              <a:off x="1566" y="174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Oval 90"/>
            <p:cNvSpPr>
              <a:spLocks noChangeAspect="1" noChangeArrowheads="1"/>
            </p:cNvSpPr>
            <p:nvPr/>
          </p:nvSpPr>
          <p:spPr bwMode="auto">
            <a:xfrm flipH="1">
              <a:off x="1410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val 91"/>
            <p:cNvSpPr>
              <a:spLocks noChangeAspect="1" noChangeArrowheads="1"/>
            </p:cNvSpPr>
            <p:nvPr/>
          </p:nvSpPr>
          <p:spPr bwMode="auto">
            <a:xfrm flipH="1">
              <a:off x="1251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Oval 92"/>
            <p:cNvSpPr>
              <a:spLocks noChangeAspect="1" noChangeArrowheads="1"/>
            </p:cNvSpPr>
            <p:nvPr/>
          </p:nvSpPr>
          <p:spPr bwMode="auto">
            <a:xfrm flipH="1">
              <a:off x="1077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Oval 93"/>
            <p:cNvSpPr>
              <a:spLocks noChangeAspect="1" noChangeArrowheads="1"/>
            </p:cNvSpPr>
            <p:nvPr/>
          </p:nvSpPr>
          <p:spPr bwMode="auto">
            <a:xfrm flipH="1">
              <a:off x="891" y="1748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1473478" y="1978701"/>
            <a:ext cx="1175740" cy="1288896"/>
          </a:xfrm>
          <a:prstGeom prst="triangle">
            <a:avLst/>
          </a:prstGeom>
          <a:gradFill flip="none" rotWithShape="1">
            <a:gsLst>
              <a:gs pos="0">
                <a:srgbClr val="B366FF">
                  <a:tint val="66000"/>
                  <a:satMod val="160000"/>
                </a:srgbClr>
              </a:gs>
              <a:gs pos="50000">
                <a:srgbClr val="B366FF">
                  <a:tint val="44500"/>
                  <a:satMod val="160000"/>
                </a:srgbClr>
              </a:gs>
              <a:gs pos="100000">
                <a:srgbClr val="B3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1488025" y="3475281"/>
            <a:ext cx="1166677" cy="2363578"/>
          </a:xfrm>
          <a:prstGeom prst="triangle">
            <a:avLst/>
          </a:prstGeom>
          <a:gradFill flip="none" rotWithShape="1">
            <a:gsLst>
              <a:gs pos="0">
                <a:srgbClr val="B366FF">
                  <a:tint val="66000"/>
                  <a:satMod val="160000"/>
                </a:srgbClr>
              </a:gs>
              <a:gs pos="50000">
                <a:srgbClr val="B366FF">
                  <a:tint val="44500"/>
                  <a:satMod val="160000"/>
                </a:srgbClr>
              </a:gs>
              <a:gs pos="100000">
                <a:srgbClr val="B3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85435" y="3207181"/>
            <a:ext cx="1777003" cy="32225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/>
          </p:cNvSpPr>
          <p:nvPr/>
        </p:nvSpPr>
        <p:spPr>
          <a:xfrm>
            <a:off x="1603020" y="38863"/>
            <a:ext cx="4606736" cy="98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422" y="1090686"/>
            <a:ext cx="403621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Adiabatic processes [1]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    </a:t>
            </a:r>
            <a:r>
              <a:rPr lang="en-US" sz="2000" dirty="0"/>
              <a:t>Frustrated ground states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Many-body spectroscopy [2]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00FF"/>
                </a:solidFill>
              </a:rPr>
              <a:t>    </a:t>
            </a:r>
            <a:r>
              <a:rPr lang="en-US" sz="2000" dirty="0"/>
              <a:t>Probing low-lying excited states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Spin-1 simulation [3]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00FF"/>
                </a:solidFill>
              </a:rPr>
              <a:t>    </a:t>
            </a:r>
            <a:r>
              <a:rPr lang="en-US" sz="2000" dirty="0"/>
              <a:t>Interacting “qutrits”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87784" y="21197"/>
            <a:ext cx="4606736" cy="98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Dynamical problems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7277" y="5033643"/>
            <a:ext cx="58277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600" dirty="0"/>
              <a:t>[1] P. Richerme, </a:t>
            </a:r>
            <a:r>
              <a:rPr lang="da-DK" sz="1600" i="1" dirty="0"/>
              <a:t>et al.</a:t>
            </a:r>
            <a:r>
              <a:rPr lang="da-DK" sz="1600" dirty="0"/>
              <a:t>, </a:t>
            </a:r>
            <a:r>
              <a:rPr lang="en-US" sz="1600" i="1" dirty="0"/>
              <a:t>Nature</a:t>
            </a:r>
            <a:r>
              <a:rPr lang="en-US" sz="1600" dirty="0"/>
              <a:t> </a:t>
            </a:r>
            <a:r>
              <a:rPr lang="en-US" sz="1600" b="1" dirty="0"/>
              <a:t>511</a:t>
            </a:r>
            <a:r>
              <a:rPr lang="en-US" sz="1600" dirty="0"/>
              <a:t>, 198–201 (2014).</a:t>
            </a:r>
            <a:endParaRPr lang="da-DK" sz="1600" dirty="0"/>
          </a:p>
          <a:p>
            <a:pPr>
              <a:lnSpc>
                <a:spcPct val="120000"/>
              </a:lnSpc>
            </a:pPr>
            <a:r>
              <a:rPr lang="da-DK" sz="1600" dirty="0"/>
              <a:t>[2] J. Smith, </a:t>
            </a:r>
            <a:r>
              <a:rPr lang="da-DK" sz="1600" i="1" dirty="0"/>
              <a:t>et al.</a:t>
            </a:r>
            <a:r>
              <a:rPr lang="da-DK" sz="1600" dirty="0"/>
              <a:t>, </a:t>
            </a:r>
            <a:r>
              <a:rPr lang="fr-FR" sz="1600" i="1" dirty="0"/>
              <a:t>Nat. Phys.</a:t>
            </a:r>
            <a:r>
              <a:rPr lang="fr-FR" sz="1600" dirty="0"/>
              <a:t> </a:t>
            </a:r>
            <a:r>
              <a:rPr lang="fr-FR" sz="1600" b="1" dirty="0"/>
              <a:t>12</a:t>
            </a:r>
            <a:r>
              <a:rPr lang="fr-FR" sz="1600" dirty="0"/>
              <a:t>, 907–911 (2016).</a:t>
            </a:r>
            <a:endParaRPr lang="da-DK" sz="1600" dirty="0"/>
          </a:p>
          <a:p>
            <a:pPr>
              <a:lnSpc>
                <a:spcPct val="120000"/>
              </a:lnSpc>
            </a:pPr>
            <a:r>
              <a:rPr lang="da-DK" sz="1600" dirty="0"/>
              <a:t>[3] B. Neyenhuis, JZ </a:t>
            </a:r>
            <a:r>
              <a:rPr lang="da-DK" sz="1600" i="1" dirty="0"/>
              <a:t>et al., </a:t>
            </a:r>
            <a:r>
              <a:rPr lang="en-US" sz="1600" i="1" dirty="0"/>
              <a:t>Science Advances</a:t>
            </a:r>
            <a:r>
              <a:rPr lang="en-US" sz="1600" dirty="0"/>
              <a:t> </a:t>
            </a:r>
            <a:r>
              <a:rPr lang="en-US" sz="1600" b="1" dirty="0"/>
              <a:t>3</a:t>
            </a:r>
            <a:r>
              <a:rPr lang="en-US" sz="1600" dirty="0"/>
              <a:t>(8), e1700672 (2017).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[4] JZ,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  <a:p>
            <a:pPr>
              <a:lnSpc>
                <a:spcPct val="120000"/>
              </a:lnSpc>
            </a:pPr>
            <a:r>
              <a:rPr lang="da-DK" sz="1600" dirty="0"/>
              <a:t>[5] JZ </a:t>
            </a:r>
            <a:r>
              <a:rPr lang="da-DK" sz="1600" i="1" dirty="0"/>
              <a:t>et al., </a:t>
            </a:r>
            <a:r>
              <a:rPr lang="en-US" sz="1600" i="1" dirty="0"/>
              <a:t>Nature</a:t>
            </a:r>
            <a:r>
              <a:rPr lang="en-US" sz="1600" dirty="0"/>
              <a:t> </a:t>
            </a:r>
            <a:r>
              <a:rPr lang="en-US" sz="1600" b="1" dirty="0"/>
              <a:t>543</a:t>
            </a:r>
            <a:r>
              <a:rPr lang="en-US" sz="1600" dirty="0"/>
              <a:t>, 217–220 (2017).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1712" y="5503081"/>
            <a:ext cx="381014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[1] R. Islam, </a:t>
            </a:r>
            <a:r>
              <a:rPr lang="en-US" sz="1600" i="1" dirty="0"/>
              <a:t>et al.</a:t>
            </a:r>
            <a:r>
              <a:rPr lang="en-US" sz="1600" dirty="0"/>
              <a:t>, Science </a:t>
            </a:r>
            <a:r>
              <a:rPr lang="en-US" sz="1600" b="1" dirty="0"/>
              <a:t>340</a:t>
            </a:r>
            <a:r>
              <a:rPr lang="en-US" sz="1600" dirty="0"/>
              <a:t>, 583 (2013). 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[2] C. Senko, </a:t>
            </a:r>
            <a:r>
              <a:rPr lang="en-US" sz="1600" i="1" dirty="0"/>
              <a:t>et al.</a:t>
            </a:r>
            <a:r>
              <a:rPr lang="en-US" sz="1600" dirty="0"/>
              <a:t>, Science </a:t>
            </a:r>
            <a:r>
              <a:rPr lang="en-US" sz="1600" b="1" dirty="0"/>
              <a:t>345</a:t>
            </a:r>
            <a:r>
              <a:rPr lang="en-US" sz="1600" dirty="0"/>
              <a:t>, 430 (2014).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[3] C. Senko, </a:t>
            </a:r>
            <a:r>
              <a:rPr lang="en-US" sz="1600" i="1" dirty="0"/>
              <a:t>et al.</a:t>
            </a:r>
            <a:r>
              <a:rPr lang="en-US" sz="1600" dirty="0"/>
              <a:t>, PRX </a:t>
            </a:r>
            <a:r>
              <a:rPr lang="en-US" sz="1600" b="1" dirty="0"/>
              <a:t>5</a:t>
            </a:r>
            <a:r>
              <a:rPr lang="en-US" sz="1600" dirty="0"/>
              <a:t>, 021026 (2015).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21134" y="414338"/>
            <a:ext cx="0" cy="5993606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97088" y="6356350"/>
            <a:ext cx="2743200" cy="365125"/>
          </a:xfrm>
        </p:spPr>
        <p:txBody>
          <a:bodyPr/>
          <a:lstStyle/>
          <a:p>
            <a:fld id="{55801921-3139-4364-AF29-F5F0868E102D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2958" y="851326"/>
            <a:ext cx="5297801" cy="385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Correlation propagation [1]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Lieb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-Robinson bounds</a:t>
            </a:r>
            <a:endParaRPr lang="en-US" sz="2200" dirty="0">
              <a:solidFill>
                <a:srgbClr val="1A66EE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Failures of quantum thermalization [2,3]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000" dirty="0"/>
              <a:t>     Localization and Prethermalization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Dynamical phase transition [4]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200" dirty="0">
                <a:solidFill>
                  <a:srgbClr val="0000FF"/>
                </a:solidFill>
              </a:rPr>
              <a:t>    </a:t>
            </a:r>
            <a:r>
              <a:rPr lang="en-US" sz="2000" dirty="0"/>
              <a:t> 50+ qubit quantum simulator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en-US" sz="2000" dirty="0"/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Discrete time crystal [5]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200" dirty="0"/>
              <a:t>     </a:t>
            </a:r>
            <a:r>
              <a:rPr lang="en-US" sz="2000" dirty="0"/>
              <a:t>A novel driven phase of matter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0CE074-DE1A-450A-8C21-65B738AFD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74549"/>
          <a:stretch/>
        </p:blipFill>
        <p:spPr bwMode="auto">
          <a:xfrm>
            <a:off x="2978355" y="1885060"/>
            <a:ext cx="2424230" cy="33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onzeroBspectrumWithLabels.png">
            <a:extLst>
              <a:ext uri="{FF2B5EF4-FFF2-40B4-BE49-F238E27FC236}">
                <a16:creationId xmlns:a16="http://schemas.microsoft.com/office/drawing/2014/main" id="{5319143E-BC0E-4C68-AA47-B7C5EABD59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6897" y="2789669"/>
            <a:ext cx="1005688" cy="102580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820C78E-B12D-4DEA-82B4-8BEA37C14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 t="50000"/>
          <a:stretch/>
        </p:blipFill>
        <p:spPr bwMode="auto">
          <a:xfrm>
            <a:off x="3780685" y="4075038"/>
            <a:ext cx="1657441" cy="11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BC726E70-A966-48C3-9421-36C4D0BB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1866" y="622461"/>
            <a:ext cx="1151712" cy="109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http://iontrap.umd.edu/wp-content/uploads/2017/12/53ionrowsB-1024x630.jpg">
            <a:extLst>
              <a:ext uri="{FF2B5EF4-FFF2-40B4-BE49-F238E27FC236}">
                <a16:creationId xmlns:a16="http://schemas.microsoft.com/office/drawing/2014/main" id="{F125A68C-A406-4676-B505-AB7C25A9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163" y="2583551"/>
            <a:ext cx="1566239" cy="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BE0290-F021-438C-9EB4-7114A8E64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92" y="3817046"/>
            <a:ext cx="1086110" cy="14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/>
          </p:cNvSpPr>
          <p:nvPr/>
        </p:nvSpPr>
        <p:spPr>
          <a:xfrm>
            <a:off x="1603020" y="38863"/>
            <a:ext cx="4606736" cy="98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422" y="1090686"/>
            <a:ext cx="403621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Adiabatic processes [1]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Frustrated ground states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Many-body spectroscopy [2]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Probing low-lying excited states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Spin-1 simulation [3]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Interacting “qutrits”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87784" y="21197"/>
            <a:ext cx="4606736" cy="98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 problems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7277" y="5033643"/>
            <a:ext cx="58277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[1] P. Richerme, </a:t>
            </a:r>
            <a:r>
              <a:rPr lang="da-DK" sz="16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Nature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511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 198–201 (2014).</a:t>
            </a:r>
            <a:endParaRPr lang="da-DK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[2] J. Smith, </a:t>
            </a:r>
            <a:r>
              <a:rPr lang="da-DK" sz="16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Nat. Phys.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</a:rPr>
              <a:t>12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, 907–911 (2016).</a:t>
            </a:r>
            <a:endParaRPr lang="da-DK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[3] B. Neyenhuis, JZ </a:t>
            </a:r>
            <a:r>
              <a:rPr lang="da-DK" sz="1600" i="1" dirty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Science Advances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(8), e1700672 (2017).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[4] JZ,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  <a:p>
            <a:pPr>
              <a:lnSpc>
                <a:spcPct val="120000"/>
              </a:lnSpc>
            </a:pPr>
            <a:r>
              <a:rPr lang="da-DK" sz="1600" dirty="0">
                <a:solidFill>
                  <a:schemeClr val="bg2">
                    <a:lumMod val="75000"/>
                  </a:schemeClr>
                </a:solidFill>
              </a:rPr>
              <a:t>[5] JZ </a:t>
            </a:r>
            <a:r>
              <a:rPr lang="da-DK" sz="1600" i="1" dirty="0">
                <a:solidFill>
                  <a:schemeClr val="bg2">
                    <a:lumMod val="75000"/>
                  </a:schemeClr>
                </a:solidFill>
              </a:rPr>
              <a:t>et al., </a:t>
            </a:r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Nature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543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 217–220 (2017).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3893" y="5548741"/>
            <a:ext cx="381014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[1] R. Islam,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Science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340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583 (2013). 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[2] C. Senko,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Science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345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430 (2014).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[3] C. Senko,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PRX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021026 (2015).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21134" y="414338"/>
            <a:ext cx="0" cy="5993606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97088" y="6356350"/>
            <a:ext cx="2743200" cy="365125"/>
          </a:xfrm>
        </p:spPr>
        <p:txBody>
          <a:bodyPr/>
          <a:lstStyle/>
          <a:p>
            <a:fld id="{55801921-3139-4364-AF29-F5F0868E102D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2958" y="851326"/>
            <a:ext cx="5297801" cy="385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Correlation propagation [1]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Lieb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-Robinson bounds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Failures of quantum thermalization [2,3]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 Localization and Prethermalization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A66EE"/>
                </a:solidFill>
              </a:rPr>
              <a:t>Dynamical phase transition [4]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200" dirty="0">
                <a:solidFill>
                  <a:srgbClr val="0000FF"/>
                </a:solidFill>
              </a:rPr>
              <a:t>    </a:t>
            </a:r>
            <a:r>
              <a:rPr lang="en-US" sz="2000" dirty="0"/>
              <a:t> 50+ qubit quantum simulator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en-US" sz="2000" dirty="0"/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Discrete time crystal [5]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 novel driven phase of matter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0CE074-DE1A-450A-8C21-65B738AFD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74549"/>
          <a:stretch/>
        </p:blipFill>
        <p:spPr bwMode="auto">
          <a:xfrm>
            <a:off x="2978355" y="1885060"/>
            <a:ext cx="2424230" cy="33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onzeroBspectrumWithLabels.png">
            <a:extLst>
              <a:ext uri="{FF2B5EF4-FFF2-40B4-BE49-F238E27FC236}">
                <a16:creationId xmlns:a16="http://schemas.microsoft.com/office/drawing/2014/main" id="{5319143E-BC0E-4C68-AA47-B7C5EABD5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6897" y="2789669"/>
            <a:ext cx="1005688" cy="102580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820C78E-B12D-4DEA-82B4-8BEA37C14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 t="50000"/>
          <a:stretch/>
        </p:blipFill>
        <p:spPr bwMode="auto">
          <a:xfrm>
            <a:off x="3780685" y="4075038"/>
            <a:ext cx="1657441" cy="11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BC726E70-A966-48C3-9421-36C4D0BB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71866" y="622461"/>
            <a:ext cx="1151712" cy="109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http://iontrap.umd.edu/wp-content/uploads/2017/12/53ionrowsB-1024x630.jpg">
            <a:extLst>
              <a:ext uri="{FF2B5EF4-FFF2-40B4-BE49-F238E27FC236}">
                <a16:creationId xmlns:a16="http://schemas.microsoft.com/office/drawing/2014/main" id="{F125A68C-A406-4676-B505-AB7C25A9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163" y="2583551"/>
            <a:ext cx="1566239" cy="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BE0290-F021-438C-9EB4-7114A8E649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92" y="3817046"/>
            <a:ext cx="1086110" cy="14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EDF9-2F0A-4CD6-9EF7-1AFE7376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32" y="404861"/>
            <a:ext cx="62464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Helvetica" panose="020B0604020202020204" pitchFamily="34" charset="0"/>
              </a:rPr>
              <a:t>Dynamical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1178" y="622514"/>
                <a:ext cx="3674211" cy="1035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𝐵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178" y="622514"/>
                <a:ext cx="3674211" cy="10356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EC3FA2-E6F6-486B-B2CF-2C66877A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944" y="2231851"/>
            <a:ext cx="3553094" cy="3632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6A058-A5CF-428E-A9CE-AD72F41E3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26" y="2231851"/>
            <a:ext cx="6231453" cy="34099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A6C664-0F7D-4083-AD22-5833AFBABBE4}"/>
              </a:ext>
            </a:extLst>
          </p:cNvPr>
          <p:cNvCxnSpPr/>
          <p:nvPr/>
        </p:nvCxnSpPr>
        <p:spPr>
          <a:xfrm>
            <a:off x="7742903" y="1658119"/>
            <a:ext cx="15264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432596-90FF-457C-9BE9-CA0618B85502}"/>
              </a:ext>
            </a:extLst>
          </p:cNvPr>
          <p:cNvCxnSpPr/>
          <p:nvPr/>
        </p:nvCxnSpPr>
        <p:spPr>
          <a:xfrm>
            <a:off x="9726561" y="1658119"/>
            <a:ext cx="102882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BF158-2CB9-4CA6-82A0-45261466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C3485-907C-4238-A009-2CCCF98BAC5C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409366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54DA-1C87-465A-B6C9-0CB5D64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51" y="1659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Helvetica" panose="020B0604020202020204" pitchFamily="34" charset="0"/>
              </a:rPr>
              <a:t>Dynamical phase transitions:</a:t>
            </a:r>
            <a:br>
              <a:rPr lang="en-US" sz="4000" dirty="0">
                <a:latin typeface="+mn-lt"/>
                <a:cs typeface="Helvetica" panose="020B0604020202020204" pitchFamily="34" charset="0"/>
              </a:rPr>
            </a:br>
            <a:r>
              <a:rPr lang="en-US" sz="3600" dirty="0">
                <a:latin typeface="+mn-lt"/>
                <a:cs typeface="Helvetica" panose="020B0604020202020204" pitchFamily="34" charset="0"/>
              </a:rPr>
              <a:t>Second order correlations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AE80C-DFFC-46C1-9A0F-E15BB3DD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5" y="2160033"/>
            <a:ext cx="2388870" cy="267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B22BB-5613-4AF9-9D38-DBE5E34A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49" y="2210475"/>
            <a:ext cx="2320290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88376" y="882299"/>
                <a:ext cx="1886944" cy="859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76" y="882299"/>
                <a:ext cx="1886944" cy="8597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9C68979-C397-4D0D-8988-CA9EB05D3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03" y="2207862"/>
            <a:ext cx="2301240" cy="264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0B6476-37E9-4F19-99D6-8A75D002A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918" y="2230722"/>
            <a:ext cx="2316480" cy="26174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0AFFF-93E4-4B1B-B150-D94F34BB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3DBB06-DFAD-4FC5-9FA2-3654D9F7DAF1}"/>
                  </a:ext>
                </a:extLst>
              </p:cNvPr>
              <p:cNvSpPr/>
              <p:nvPr/>
            </p:nvSpPr>
            <p:spPr>
              <a:xfrm>
                <a:off x="8811417" y="583866"/>
                <a:ext cx="279762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Helvetica" panose="020B0604020202020204" pitchFamily="34" charset="0"/>
                  </a:rPr>
                  <a:t>Evolution up to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 (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 ~ 5</m:t>
                    </m:r>
                  </m:oMath>
                </a14:m>
                <a:endParaRPr lang="en-US" dirty="0">
                  <a:cs typeface="Helvetica" panose="020B0604020202020204" pitchFamily="34" charset="0"/>
                </a:endParaRPr>
              </a:p>
              <a:p>
                <a:r>
                  <a:rPr lang="en-US" dirty="0">
                    <a:cs typeface="Helvetica" panose="020B0604020202020204" pitchFamily="34" charset="0"/>
                  </a:rPr>
                  <a:t>Interaction decay exponent</a:t>
                </a:r>
              </a:p>
              <a:p>
                <a:r>
                  <a:rPr lang="el-GR" b="1" dirty="0">
                    <a:cs typeface="Helvetica" panose="020B0604020202020204" pitchFamily="34" charset="0"/>
                  </a:rPr>
                  <a:t>α</a:t>
                </a:r>
                <a:r>
                  <a:rPr lang="en-US" b="1" dirty="0">
                    <a:cs typeface="Helvetica" panose="020B0604020202020204" pitchFamily="34" charset="0"/>
                  </a:rPr>
                  <a:t> </a:t>
                </a:r>
                <a:r>
                  <a:rPr lang="el-GR" b="1" dirty="0">
                    <a:cs typeface="Helvetica" panose="020B0604020202020204" pitchFamily="34" charset="0"/>
                  </a:rPr>
                  <a:t>≈</a:t>
                </a:r>
                <a:r>
                  <a:rPr lang="en-US" b="1" dirty="0">
                    <a:cs typeface="Helvetica" panose="020B0604020202020204" pitchFamily="34" charset="0"/>
                  </a:rPr>
                  <a:t> 0.9</a:t>
                </a:r>
                <a:r>
                  <a:rPr lang="en-US" dirty="0">
                    <a:cs typeface="Helvetica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3DBB06-DFAD-4FC5-9FA2-3654D9F7D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417" y="583866"/>
                <a:ext cx="2797625" cy="923330"/>
              </a:xfrm>
              <a:prstGeom prst="rect">
                <a:avLst/>
              </a:prstGeom>
              <a:blipFill>
                <a:blip r:embed="rId7"/>
                <a:stretch>
                  <a:fillRect l="-174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0976B17-468E-4342-83A4-83E0F018194E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8123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53EDF9-2F0A-4CD6-9EF7-1AFE7376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31" y="279503"/>
            <a:ext cx="10690789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Helvetica" panose="020B0604020202020204" pitchFamily="34" charset="0"/>
              </a:rPr>
              <a:t>Post-quench domain distributions.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189" y="5461347"/>
            <a:ext cx="544882" cy="64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886" y="1834846"/>
            <a:ext cx="1526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cs typeface="Helvetica" panose="020B0604020202020204" pitchFamily="34" charset="0"/>
              </a:rPr>
              <a:t>Initial state: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3ED7D-EC9D-4D4F-8167-AB36CF69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9" y="2343870"/>
            <a:ext cx="1020127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13CB8F-C5FE-40F4-A231-6AB40D254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8" y="2852566"/>
            <a:ext cx="10167938" cy="38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12A477-2A72-408E-9249-CEFAD9F3F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503" y="3778228"/>
            <a:ext cx="1790700" cy="514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634692-9914-453A-8EA7-AEC220ADB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05" y="3463674"/>
            <a:ext cx="5273040" cy="304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0735611-5E6D-4BD8-80ED-2C723E08BBFF}"/>
              </a:ext>
            </a:extLst>
          </p:cNvPr>
          <p:cNvSpPr/>
          <p:nvPr/>
        </p:nvSpPr>
        <p:spPr>
          <a:xfrm>
            <a:off x="2632587" y="2897435"/>
            <a:ext cx="4800600" cy="2912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679303-D714-45EC-A46D-4E04CC55CB19}"/>
              </a:ext>
            </a:extLst>
          </p:cNvPr>
          <p:cNvCxnSpPr>
            <a:cxnSpLocks/>
          </p:cNvCxnSpPr>
          <p:nvPr/>
        </p:nvCxnSpPr>
        <p:spPr>
          <a:xfrm flipV="1">
            <a:off x="4114800" y="3233566"/>
            <a:ext cx="0" cy="161105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06343-582C-4B39-ACA2-1B3C1F99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2C29-5B33-416F-B820-1670B4805704}" type="slidenum">
              <a:rPr lang="en-US" smtClean="0"/>
              <a:t>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FB712A-0919-4DF6-8929-FCDFD8ADA2E7}"/>
              </a:ext>
            </a:extLst>
          </p:cNvPr>
          <p:cNvSpPr/>
          <p:nvPr/>
        </p:nvSpPr>
        <p:spPr>
          <a:xfrm>
            <a:off x="8061985" y="6125716"/>
            <a:ext cx="39265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cs typeface="Times New Roman" panose="02020603050405020304" pitchFamily="18" charset="0"/>
              </a:rPr>
              <a:t>JZ </a:t>
            </a:r>
            <a:r>
              <a:rPr lang="da-DK" sz="1600" i="1" dirty="0">
                <a:cs typeface="Times New Roman" panose="02020603050405020304" pitchFamily="18" charset="0"/>
              </a:rPr>
              <a:t>et al., </a:t>
            </a:r>
            <a:r>
              <a:rPr lang="en-US" sz="1600" i="1" dirty="0">
                <a:cs typeface="Times New Roman" panose="02020603050405020304" pitchFamily="18" charset="0"/>
              </a:rPr>
              <a:t>Nature</a:t>
            </a:r>
            <a:r>
              <a:rPr lang="en-US" sz="1600" dirty="0">
                <a:cs typeface="Times New Roman" panose="02020603050405020304" pitchFamily="18" charset="0"/>
              </a:rPr>
              <a:t>,</a:t>
            </a:r>
            <a:r>
              <a:rPr lang="en-US" sz="1600" b="1" dirty="0"/>
              <a:t> 551</a:t>
            </a:r>
            <a:r>
              <a:rPr lang="en-US" sz="1600" dirty="0"/>
              <a:t>, 601–604 (2017).</a:t>
            </a:r>
          </a:p>
        </p:txBody>
      </p:sp>
    </p:spTree>
    <p:extLst>
      <p:ext uri="{BB962C8B-B14F-4D97-AF65-F5344CB8AC3E}">
        <p14:creationId xmlns:p14="http://schemas.microsoft.com/office/powerpoint/2010/main" val="414774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76342</TotalTime>
  <Words>866</Words>
  <Application>Microsoft Office PowerPoint</Application>
  <PresentationFormat>Widescreen</PresentationFormat>
  <Paragraphs>209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CMBX10</vt:lpstr>
      <vt:lpstr>CMR10</vt:lpstr>
      <vt:lpstr>等线</vt:lpstr>
      <vt:lpstr>MS PGothic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Office Theme</vt:lpstr>
      <vt:lpstr>Our-of-equilibrium Spin systems with a Quantum Simulator</vt:lpstr>
      <vt:lpstr>The exponential beast: two rules of quantum mechanics</vt:lpstr>
      <vt:lpstr>PowerPoint Presentation</vt:lpstr>
      <vt:lpstr>PowerPoint Presentation</vt:lpstr>
      <vt:lpstr>PowerPoint Presentation</vt:lpstr>
      <vt:lpstr>PowerPoint Presentation</vt:lpstr>
      <vt:lpstr>Dynamical phase transition</vt:lpstr>
      <vt:lpstr>Dynamical phase transitions: Second order correlations</vt:lpstr>
      <vt:lpstr>Post-quench domain distributions.</vt:lpstr>
      <vt:lpstr>Post-quench domain distributions.</vt:lpstr>
      <vt:lpstr>Post-quench domain distributions.</vt:lpstr>
      <vt:lpstr>Distribution of large domains</vt:lpstr>
      <vt:lpstr>Distribution of large domains</vt:lpstr>
      <vt:lpstr>Quantum many-body chaos? Thermalization?</vt:lpstr>
      <vt:lpstr>Acknowledgements</vt:lpstr>
      <vt:lpstr>PowerPoint Presentation</vt:lpstr>
      <vt:lpstr>PowerPoint Presentation</vt:lpstr>
      <vt:lpstr>Motional mode spectrum for 100 ions</vt:lpstr>
      <vt:lpstr>Theory at the all-to-all limit (α = 0)</vt:lpstr>
      <vt:lpstr>PowerPoint Presentation</vt:lpstr>
      <vt:lpstr>Formation probabilities for 16 spins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Jiehang Zhang</dc:creator>
  <cp:lastModifiedBy>Jiehang Zhang</cp:lastModifiedBy>
  <cp:revision>426</cp:revision>
  <dcterms:created xsi:type="dcterms:W3CDTF">2017-08-02T18:43:27Z</dcterms:created>
  <dcterms:modified xsi:type="dcterms:W3CDTF">2018-03-30T12:55:49Z</dcterms:modified>
</cp:coreProperties>
</file>