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28"/>
  </p:notesMasterIdLst>
  <p:sldIdLst>
    <p:sldId id="613" r:id="rId2"/>
    <p:sldId id="743" r:id="rId3"/>
    <p:sldId id="742" r:id="rId4"/>
    <p:sldId id="720" r:id="rId5"/>
    <p:sldId id="745" r:id="rId6"/>
    <p:sldId id="746" r:id="rId7"/>
    <p:sldId id="717" r:id="rId8"/>
    <p:sldId id="716" r:id="rId9"/>
    <p:sldId id="616" r:id="rId10"/>
    <p:sldId id="642" r:id="rId11"/>
    <p:sldId id="619" r:id="rId12"/>
    <p:sldId id="643" r:id="rId13"/>
    <p:sldId id="618" r:id="rId14"/>
    <p:sldId id="644" r:id="rId15"/>
    <p:sldId id="645" r:id="rId16"/>
    <p:sldId id="646" r:id="rId17"/>
    <p:sldId id="647" r:id="rId18"/>
    <p:sldId id="382" r:id="rId19"/>
    <p:sldId id="384" r:id="rId20"/>
    <p:sldId id="748" r:id="rId21"/>
    <p:sldId id="414" r:id="rId22"/>
    <p:sldId id="429" r:id="rId23"/>
    <p:sldId id="718" r:id="rId24"/>
    <p:sldId id="639" r:id="rId25"/>
    <p:sldId id="749" r:id="rId26"/>
    <p:sldId id="747" r:id="rId2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2D8A"/>
    <a:srgbClr val="000000"/>
    <a:srgbClr val="8A0000"/>
    <a:srgbClr val="CC0066"/>
    <a:srgbClr val="D60093"/>
    <a:srgbClr val="F3F3F3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3" autoAdjust="0"/>
    <p:restoredTop sz="87123" autoAdjust="0"/>
  </p:normalViewPr>
  <p:slideViewPr>
    <p:cSldViewPr>
      <p:cViewPr>
        <p:scale>
          <a:sx n="163" d="100"/>
          <a:sy n="163" d="100"/>
        </p:scale>
        <p:origin x="144" y="-8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576" cy="3657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10" Type="http://schemas.openxmlformats.org/officeDocument/2006/relationships/image" Target="../media/image62.wmf"/><Relationship Id="rId4" Type="http://schemas.openxmlformats.org/officeDocument/2006/relationships/image" Target="../media/image56.wmf"/><Relationship Id="rId9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54.wmf"/><Relationship Id="rId1" Type="http://schemas.openxmlformats.org/officeDocument/2006/relationships/image" Target="../media/image55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FontTx/>
              <a:buNone/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FontTx/>
              <a:buNone/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FontTx/>
              <a:buNone/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FontTx/>
              <a:buNone/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C803914-F8AF-4DDD-86F8-FFC23C68D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20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</a:t>
            </a:r>
            <a:r>
              <a:rPr lang="en-US" baseline="0" dirty="0"/>
              <a:t> was described in previous talks, we have a nice multimode CQED architecture with multiple photonic qubits over which we have </a:t>
            </a:r>
            <a:r>
              <a:rPr lang="en-US" baseline="0" dirty="0" err="1"/>
              <a:t>multimplexed</a:t>
            </a:r>
            <a:r>
              <a:rPr lang="en-US" baseline="0" dirty="0"/>
              <a:t> control using a single flux tunable </a:t>
            </a:r>
            <a:r>
              <a:rPr lang="en-US" baseline="0" dirty="0" err="1"/>
              <a:t>transmon</a:t>
            </a:r>
            <a:r>
              <a:rPr lang="en-US" baseline="0" dirty="0"/>
              <a:t> qubit. In this talk we describe how we perform multiplexed state characterization. This is necessary because we have I </a:t>
            </a:r>
            <a:r>
              <a:rPr lang="en-US" baseline="0" dirty="0" err="1"/>
              <a:t>transmon</a:t>
            </a:r>
            <a:r>
              <a:rPr lang="en-US" baseline="0" dirty="0"/>
              <a:t>, and therefore one measurement channel.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In this talk we will describe how we use our toolbox of single of and two-qubit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87C0C-E31E-48D4-9312-844D2976FF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84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master</a:t>
            </a:r>
            <a:r>
              <a:rPr lang="en-US" baseline="0" dirty="0"/>
              <a:t> equation simulation, we estimate that the qubit and channel decay loss, and qubit dephasing loss each accounts for half of the infidelity.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32407-CAEC-4D04-97A5-BB40F5C75C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86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87C0C-E31E-48D4-9312-844D2976FF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21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87C0C-E31E-48D4-9312-844D2976FF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51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87C0C-E31E-48D4-9312-844D2976FFD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79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87C0C-E31E-48D4-9312-844D2976FFD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9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87C0C-E31E-48D4-9312-844D2976FFD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10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87C0C-E31E-48D4-9312-844D2976FFD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74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simultaneously</a:t>
            </a:r>
            <a:r>
              <a:rPr lang="en-US" baseline="0" dirty="0"/>
              <a:t> turn on both sideband pulses with equal amplitude, till the photon is maximally transferred from one side to another. This scheme has two advantages: one, the transfer time is shorter than two complete sideband pi pulses,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32407-CAEC-4D04-97A5-BB40F5C75C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7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Similarly, the dephasing of the sender qubit also leads to some population residue not</a:t>
            </a:r>
            <a:r>
              <a:rPr lang="en-US" baseline="0" dirty="0"/>
              <a:t> transferred</a:t>
            </a:r>
            <a:r>
              <a:rPr lang="en-US" dirty="0"/>
              <a:t>.</a:t>
            </a:r>
            <a:r>
              <a:rPr lang="en-US" baseline="0" dirty="0"/>
              <a:t> Numerical simulation shows that the total qubit dephasing loss contributes to a 15% and a 14% infidelity in these two transfer processes.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32407-CAEC-4D04-97A5-BB40F5C75C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91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B4EA4-338F-41C0-A107-B17A71399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7573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B736B-826B-4C22-94E9-B50073FC7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6906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52400"/>
            <a:ext cx="22098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4770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37B42-EB6F-4CDE-9679-70F4CD483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247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7C31D-1C91-4796-BF32-1D21EA325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19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B2CA2-3349-4255-97F9-E35EC8A39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375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3434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3434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66D76-8C26-4B9B-A5B6-D56B45D3B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983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6C7B9-E708-4637-8F23-73CC90F07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848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28AAB-43CB-47A0-AEB5-1ABCC7311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4969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EDB5E-45C4-4A13-B788-7FEBDFE5F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2559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78FAD-48F3-40F2-82E2-E088875CD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9302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74635-5520-44F5-BEAC-EF5F1B05E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07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 flipH="1">
            <a:off x="0" y="2185988"/>
            <a:ext cx="219075" cy="4672012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chemeClr val="bg1">
                  <a:alpha val="0"/>
                </a:schemeClr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82562" y="152400"/>
            <a:ext cx="8303069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90600"/>
            <a:ext cx="8839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400800"/>
            <a:ext cx="640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400800"/>
            <a:ext cx="1143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6C1B108-5DC8-4367-A73E-138FFFA75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0" y="6464300"/>
            <a:ext cx="9144000" cy="3937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255588" y="685800"/>
            <a:ext cx="8303196" cy="7302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3B0000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/>
          </a:p>
        </p:txBody>
      </p:sp>
      <p:pic>
        <p:nvPicPr>
          <p:cNvPr id="1034" name="Picture 11" descr="University of Chicago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632" y="76200"/>
            <a:ext cx="556768" cy="6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41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0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38/s41467-017-02046-6" TargetMode="Externa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59.wmf"/><Relationship Id="rId3" Type="http://schemas.openxmlformats.org/officeDocument/2006/relationships/slideLayout" Target="../slideLayouts/slideLayout2.xml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7.bin"/><Relationship Id="rId25" Type="http://schemas.openxmlformats.org/officeDocument/2006/relationships/image" Target="../media/image63.emf"/><Relationship Id="rId2" Type="http://schemas.openxmlformats.org/officeDocument/2006/relationships/tags" Target="../tags/tag1.xml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62.w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8.bin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57.wmf"/><Relationship Id="rId22" Type="http://schemas.openxmlformats.org/officeDocument/2006/relationships/image" Target="../media/image6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oleObject" Target="../embeddings/oleObject15.bin"/><Relationship Id="rId18" Type="http://schemas.openxmlformats.org/officeDocument/2006/relationships/oleObject" Target="../embeddings/oleObject18.bin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20.bin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55.wmf"/><Relationship Id="rId5" Type="http://schemas.openxmlformats.org/officeDocument/2006/relationships/image" Target="../media/image68.png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66.wmf"/><Relationship Id="rId4" Type="http://schemas.openxmlformats.org/officeDocument/2006/relationships/image" Target="../media/image67.png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oleObject" Target="../embeddings/oleObject26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4.wmf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2.bin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55.wmf"/><Relationship Id="rId15" Type="http://schemas.openxmlformats.org/officeDocument/2006/relationships/image" Target="../media/image72.emf"/><Relationship Id="rId10" Type="http://schemas.openxmlformats.org/officeDocument/2006/relationships/image" Target="../media/image69.wmf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7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72.emf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²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94944" y="1965960"/>
            <a:ext cx="7772400" cy="1370869"/>
          </a:xfrm>
        </p:spPr>
        <p:txBody>
          <a:bodyPr/>
          <a:lstStyle/>
          <a:p>
            <a:pPr algn="ctr"/>
            <a:r>
              <a:rPr lang="en-US" i="0" dirty="0">
                <a:solidFill>
                  <a:srgbClr val="FFFFFF"/>
                </a:solidFill>
              </a:rPr>
              <a:t>Modular Superconducting Quantum Computing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7999"/>
            <a:ext cx="9144000" cy="2429257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dobe Garamond Pro" pitchFamily="18" charset="0"/>
              </a:rPr>
              <a:t>Srivatsan</a:t>
            </a:r>
            <a:r>
              <a:rPr lang="en-US" sz="2400" b="1" dirty="0">
                <a:solidFill>
                  <a:schemeClr val="bg1"/>
                </a:solidFill>
                <a:latin typeface="Adobe Garamond Pro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dobe Garamond Pro" pitchFamily="18" charset="0"/>
              </a:rPr>
              <a:t>Chakram</a:t>
            </a:r>
            <a:r>
              <a:rPr lang="en-US" sz="2400" b="1" dirty="0">
                <a:solidFill>
                  <a:schemeClr val="bg1"/>
                </a:solidFill>
                <a:latin typeface="Adobe Garamond Pro" pitchFamily="18" charset="0"/>
              </a:rPr>
              <a:t>, Alex Ma</a:t>
            </a:r>
            <a:r>
              <a:rPr lang="en-US" b="1" dirty="0">
                <a:solidFill>
                  <a:schemeClr val="bg1"/>
                </a:solidFill>
                <a:latin typeface="Adobe Garamond Pro" pitchFamily="18" charset="0"/>
              </a:rPr>
              <a:t>, Yao Lu, Ravi </a:t>
            </a:r>
            <a:r>
              <a:rPr lang="en-US" sz="2400" b="1" dirty="0" err="1">
                <a:solidFill>
                  <a:schemeClr val="bg1"/>
                </a:solidFill>
                <a:latin typeface="Adobe Garamond Pro" pitchFamily="18" charset="0"/>
              </a:rPr>
              <a:t>Naik</a:t>
            </a:r>
            <a:r>
              <a:rPr lang="en-US" sz="2400" b="1" dirty="0">
                <a:solidFill>
                  <a:schemeClr val="bg1"/>
                </a:solidFill>
                <a:latin typeface="Adobe Garamond Pro" pitchFamily="18" charset="0"/>
              </a:rPr>
              <a:t>, Nelson Leung, </a:t>
            </a:r>
            <a:r>
              <a:rPr lang="en-US" sz="2400" b="1" dirty="0" err="1">
                <a:solidFill>
                  <a:schemeClr val="bg1"/>
                </a:solidFill>
                <a:latin typeface="Adobe Garamond Pro" pitchFamily="18" charset="0"/>
              </a:rPr>
              <a:t>Clai</a:t>
            </a:r>
            <a:r>
              <a:rPr lang="en-US" sz="2400" b="1" dirty="0">
                <a:solidFill>
                  <a:schemeClr val="bg1"/>
                </a:solidFill>
                <a:latin typeface="Adobe Garamond Pro" pitchFamily="18" charset="0"/>
              </a:rPr>
              <a:t> Owens, Brendan </a:t>
            </a:r>
            <a:r>
              <a:rPr lang="en-US" sz="2400" b="1" dirty="0" err="1">
                <a:solidFill>
                  <a:schemeClr val="bg1"/>
                </a:solidFill>
                <a:latin typeface="Adobe Garamond Pro" pitchFamily="18" charset="0"/>
              </a:rPr>
              <a:t>Saxberg</a:t>
            </a:r>
            <a:r>
              <a:rPr lang="en-US" sz="2400" b="1" dirty="0">
                <a:solidFill>
                  <a:schemeClr val="bg1"/>
                </a:solidFill>
                <a:latin typeface="Adobe Garamond Pro" pitchFamily="18" charset="0"/>
              </a:rPr>
              <a:t>, Nate Earnest, Abigail </a:t>
            </a:r>
            <a:r>
              <a:rPr lang="en-US" sz="2400" b="1" dirty="0" err="1">
                <a:solidFill>
                  <a:schemeClr val="bg1"/>
                </a:solidFill>
                <a:latin typeface="Adobe Garamond Pro" pitchFamily="18" charset="0"/>
              </a:rPr>
              <a:t>Shearrow</a:t>
            </a:r>
            <a:r>
              <a:rPr lang="en-US" sz="2400" b="1" dirty="0">
                <a:solidFill>
                  <a:schemeClr val="bg1"/>
                </a:solidFill>
                <a:latin typeface="Adobe Garamond Pro" pitchFamily="18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Adobe Garamond Pro" pitchFamily="18" charset="0"/>
              </a:rPr>
              <a:t>Jens Koch</a:t>
            </a:r>
            <a:endParaRPr lang="en-US" sz="2400" b="1" dirty="0">
              <a:solidFill>
                <a:schemeClr val="bg1"/>
              </a:solidFill>
              <a:latin typeface="Adobe Garamond Pro" pitchFamily="18" charset="0"/>
            </a:endParaRPr>
          </a:p>
          <a:p>
            <a:endParaRPr lang="en-US" sz="2400" b="1" dirty="0">
              <a:solidFill>
                <a:schemeClr val="bg1"/>
              </a:solidFill>
              <a:latin typeface="Adobe Garamond Pro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dobe Garamond Pro" pitchFamily="18" charset="0"/>
              </a:rPr>
              <a:t>David Schuster</a:t>
            </a:r>
            <a:r>
              <a:rPr lang="en-US" sz="2400" dirty="0">
                <a:solidFill>
                  <a:schemeClr val="bg1"/>
                </a:solidFill>
                <a:latin typeface="Adobe Garamond Pro" pitchFamily="18" charset="0"/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  <a:latin typeface="Adobe Garamond Pro" pitchFamily="18" charset="0"/>
              </a:rPr>
              <a:t>Department of Physics and James Franck Institute, University of Chicago</a:t>
            </a:r>
          </a:p>
        </p:txBody>
      </p:sp>
      <p:pic>
        <p:nvPicPr>
          <p:cNvPr id="1026" name="Picture 2" descr="E:\Downloads\logo\RGB PNG\logo.rgb.revers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7" y="5956771"/>
            <a:ext cx="2590799" cy="520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71600" y="4355293"/>
            <a:ext cx="6400800" cy="978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  <a:latin typeface="Adobe Garamond Pro" pitchFamily="18" charset="0"/>
            </a:endParaRPr>
          </a:p>
        </p:txBody>
      </p:sp>
      <p:pic>
        <p:nvPicPr>
          <p:cNvPr id="1029" name="Picture 5" descr="S:\Multimode Paper 2016\Stimulated Vacuum Rabi Oscillations horizontal no label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1" t="5348" r="1378" b="12625"/>
          <a:stretch/>
        </p:blipFill>
        <p:spPr bwMode="auto">
          <a:xfrm>
            <a:off x="-1" y="-152400"/>
            <a:ext cx="9144001" cy="2617366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E:\Downloads\slablogo_tran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16" y="5455146"/>
            <a:ext cx="2045369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ro.g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928616"/>
            <a:ext cx="990600" cy="990600"/>
          </a:xfrm>
          <a:prstGeom prst="rect">
            <a:avLst/>
          </a:prstGeom>
        </p:spPr>
      </p:pic>
      <p:pic>
        <p:nvPicPr>
          <p:cNvPr id="7" name="Picture 6" descr="packard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919216"/>
            <a:ext cx="1828800" cy="69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2317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an FM radio work?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1143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Carrier Frequency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600" y="1295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Modulation signal</a:t>
            </a:r>
          </a:p>
        </p:txBody>
      </p:sp>
      <p:pic>
        <p:nvPicPr>
          <p:cNvPr id="8" name="Picture 7" descr="sayanyt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6" y="356616"/>
            <a:ext cx="2631440" cy="3759200"/>
          </a:xfrm>
          <a:prstGeom prst="rect">
            <a:avLst/>
          </a:prstGeom>
        </p:spPr>
      </p:pic>
      <p:pic>
        <p:nvPicPr>
          <p:cNvPr id="9" name="Picture 8" descr="Amfm3-en-d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84" y="4087368"/>
            <a:ext cx="3089940" cy="2414016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2002536"/>
            <a:ext cx="4711700" cy="1143000"/>
          </a:xfrm>
          <a:prstGeom prst="rect">
            <a:avLst/>
          </a:prstGeom>
        </p:spPr>
      </p:pic>
      <p:pic>
        <p:nvPicPr>
          <p:cNvPr id="11" name="Picture 10" descr="HqzPgZeM4qizL2DFUFIWmafIjNiAURmcAgKAYnQEAgqJoAABBUTQAgKAoGgBAUBQNACAoigYAENQP+9wiyKfUVH4AAAAASUVORK5CYII=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65576"/>
            <a:ext cx="4140200" cy="29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186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176" r="34338"/>
          <a:stretch/>
        </p:blipFill>
        <p:spPr>
          <a:xfrm>
            <a:off x="685800" y="2667000"/>
            <a:ext cx="2808376" cy="300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Stimulated Vacuum Rabi Oscillations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0702"/>
          <a:stretch/>
        </p:blipFill>
        <p:spPr>
          <a:xfrm>
            <a:off x="4038600" y="1014984"/>
            <a:ext cx="4823891" cy="2449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3378200" cy="63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1217"/>
          <a:stretch/>
        </p:blipFill>
        <p:spPr>
          <a:xfrm>
            <a:off x="4495800" y="3730308"/>
            <a:ext cx="4153647" cy="27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5046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330620" y="719836"/>
            <a:ext cx="2480686" cy="2441141"/>
            <a:chOff x="4857459" y="3200401"/>
            <a:chExt cx="3600741" cy="354334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5704" y="3335422"/>
              <a:ext cx="3142496" cy="283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019799" y="6252327"/>
              <a:ext cx="2362199" cy="491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dobe Garamond Pro" pitchFamily="18" charset="0"/>
                </a:rPr>
                <a:t>Transmon State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3922067" y="4135793"/>
              <a:ext cx="2362200" cy="49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dobe Garamond Pro" pitchFamily="18" charset="0"/>
                </a:rPr>
                <a:t>Multimode State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451639" y="2370105"/>
            <a:ext cx="91440" cy="9144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01189" y="1537588"/>
            <a:ext cx="91440" cy="9144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-2460000">
            <a:off x="2427912" y="1956054"/>
            <a:ext cx="1097280" cy="91440"/>
          </a:xfrm>
          <a:custGeom>
            <a:avLst/>
            <a:gdLst>
              <a:gd name="connsiteX0" fmla="*/ 0 w 1683317"/>
              <a:gd name="connsiteY0" fmla="*/ 98099 h 192063"/>
              <a:gd name="connsiteX1" fmla="*/ 112497 w 1683317"/>
              <a:gd name="connsiteY1" fmla="*/ 98099 h 192063"/>
              <a:gd name="connsiteX2" fmla="*/ 193264 w 1683317"/>
              <a:gd name="connsiteY2" fmla="*/ 5793 h 192063"/>
              <a:gd name="connsiteX3" fmla="*/ 380759 w 1683317"/>
              <a:gd name="connsiteY3" fmla="*/ 190404 h 192063"/>
              <a:gd name="connsiteX4" fmla="*/ 559601 w 1683317"/>
              <a:gd name="connsiteY4" fmla="*/ 24 h 192063"/>
              <a:gd name="connsiteX5" fmla="*/ 741327 w 1683317"/>
              <a:gd name="connsiteY5" fmla="*/ 175981 h 192063"/>
              <a:gd name="connsiteX6" fmla="*/ 920169 w 1683317"/>
              <a:gd name="connsiteY6" fmla="*/ 5793 h 192063"/>
              <a:gd name="connsiteX7" fmla="*/ 1110549 w 1683317"/>
              <a:gd name="connsiteY7" fmla="*/ 190404 h 192063"/>
              <a:gd name="connsiteX8" fmla="*/ 1286506 w 1683317"/>
              <a:gd name="connsiteY8" fmla="*/ 8678 h 192063"/>
              <a:gd name="connsiteX9" fmla="*/ 1465347 w 1683317"/>
              <a:gd name="connsiteY9" fmla="*/ 190404 h 192063"/>
              <a:gd name="connsiteX10" fmla="*/ 1554768 w 1683317"/>
              <a:gd name="connsiteY10" fmla="*/ 98099 h 192063"/>
              <a:gd name="connsiteX11" fmla="*/ 1670150 w 1683317"/>
              <a:gd name="connsiteY11" fmla="*/ 86561 h 192063"/>
              <a:gd name="connsiteX12" fmla="*/ 1675919 w 1683317"/>
              <a:gd name="connsiteY12" fmla="*/ 86561 h 19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3317" h="192063">
                <a:moveTo>
                  <a:pt x="0" y="98099"/>
                </a:moveTo>
                <a:cubicBezTo>
                  <a:pt x="40143" y="105791"/>
                  <a:pt x="80286" y="113483"/>
                  <a:pt x="112497" y="98099"/>
                </a:cubicBezTo>
                <a:cubicBezTo>
                  <a:pt x="144708" y="82715"/>
                  <a:pt x="148554" y="-9591"/>
                  <a:pt x="193264" y="5793"/>
                </a:cubicBezTo>
                <a:cubicBezTo>
                  <a:pt x="237974" y="21177"/>
                  <a:pt x="319703" y="191365"/>
                  <a:pt x="380759" y="190404"/>
                </a:cubicBezTo>
                <a:cubicBezTo>
                  <a:pt x="441815" y="189443"/>
                  <a:pt x="499506" y="2428"/>
                  <a:pt x="559601" y="24"/>
                </a:cubicBezTo>
                <a:cubicBezTo>
                  <a:pt x="619696" y="-2380"/>
                  <a:pt x="681232" y="175020"/>
                  <a:pt x="741327" y="175981"/>
                </a:cubicBezTo>
                <a:cubicBezTo>
                  <a:pt x="801422" y="176943"/>
                  <a:pt x="858632" y="3389"/>
                  <a:pt x="920169" y="5793"/>
                </a:cubicBezTo>
                <a:cubicBezTo>
                  <a:pt x="981706" y="8197"/>
                  <a:pt x="1049493" y="189923"/>
                  <a:pt x="1110549" y="190404"/>
                </a:cubicBezTo>
                <a:cubicBezTo>
                  <a:pt x="1171605" y="190885"/>
                  <a:pt x="1227373" y="8678"/>
                  <a:pt x="1286506" y="8678"/>
                </a:cubicBezTo>
                <a:cubicBezTo>
                  <a:pt x="1345639" y="8678"/>
                  <a:pt x="1420637" y="175501"/>
                  <a:pt x="1465347" y="190404"/>
                </a:cubicBezTo>
                <a:cubicBezTo>
                  <a:pt x="1510057" y="205307"/>
                  <a:pt x="1520634" y="115406"/>
                  <a:pt x="1554768" y="98099"/>
                </a:cubicBezTo>
                <a:cubicBezTo>
                  <a:pt x="1588902" y="80792"/>
                  <a:pt x="1649958" y="88484"/>
                  <a:pt x="1670150" y="86561"/>
                </a:cubicBezTo>
                <a:cubicBezTo>
                  <a:pt x="1690342" y="84638"/>
                  <a:pt x="1683130" y="85599"/>
                  <a:pt x="1675919" y="86561"/>
                </a:cubicBezTo>
              </a:path>
            </a:pathLst>
          </a:custGeom>
          <a:noFill/>
          <a:ln w="190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8" name="Straight Connector 2047"/>
          <p:cNvCxnSpPr/>
          <p:nvPr/>
        </p:nvCxnSpPr>
        <p:spPr>
          <a:xfrm>
            <a:off x="3122107" y="1060832"/>
            <a:ext cx="64008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2451639" y="2370105"/>
            <a:ext cx="91440" cy="9144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396427" y="1015112"/>
            <a:ext cx="91440" cy="9144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401189" y="1537588"/>
            <a:ext cx="91440" cy="9144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Arc 2061"/>
          <p:cNvSpPr/>
          <p:nvPr/>
        </p:nvSpPr>
        <p:spPr>
          <a:xfrm>
            <a:off x="2807944" y="971773"/>
            <a:ext cx="274320" cy="274320"/>
          </a:xfrm>
          <a:prstGeom prst="arc">
            <a:avLst>
              <a:gd name="adj1" fmla="val 12284704"/>
              <a:gd name="adj2" fmla="val 20251588"/>
            </a:avLst>
          </a:prstGeom>
          <a:ln w="190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c 62"/>
          <p:cNvSpPr/>
          <p:nvPr/>
        </p:nvSpPr>
        <p:spPr>
          <a:xfrm rot="10800000">
            <a:off x="2812722" y="872236"/>
            <a:ext cx="274320" cy="274320"/>
          </a:xfrm>
          <a:prstGeom prst="arc">
            <a:avLst>
              <a:gd name="adj1" fmla="val 12284704"/>
              <a:gd name="adj2" fmla="val 20251588"/>
            </a:avLst>
          </a:prstGeom>
          <a:ln w="190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396296" y="1015112"/>
            <a:ext cx="91440" cy="91440"/>
          </a:xfrm>
          <a:prstGeom prst="ellipse">
            <a:avLst/>
          </a:prstGeom>
          <a:solidFill>
            <a:srgbClr val="00B050">
              <a:alpha val="50196"/>
            </a:srgbClr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428779" y="1009396"/>
            <a:ext cx="91440" cy="91440"/>
          </a:xfrm>
          <a:prstGeom prst="ellipse">
            <a:avLst/>
          </a:prstGeom>
          <a:solidFill>
            <a:srgbClr val="00B050">
              <a:alpha val="50196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6" name="Picture 9" descr="S:\Multimode Paper 2016\Stimulated Vacuum Rabi Oscillations slice pp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0" y="3233292"/>
            <a:ext cx="3982436" cy="2439544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71" name="Straight Arrow Connector 2070"/>
          <p:cNvCxnSpPr/>
          <p:nvPr/>
        </p:nvCxnSpPr>
        <p:spPr>
          <a:xfrm flipH="1">
            <a:off x="8506249" y="4855464"/>
            <a:ext cx="637751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576741" y="4855464"/>
            <a:ext cx="609600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Stimulated Vacuum Rabi Oscillations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924" y="5851544"/>
            <a:ext cx="8775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We use a parametric drive to stimulate a vacuum </a:t>
            </a:r>
            <a:r>
              <a:rPr lang="en-US"/>
              <a:t>Rabi Oscillation with any mode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Address many modes with just a single </a:t>
            </a:r>
            <a:r>
              <a:rPr lang="en-US" dirty="0" err="1"/>
              <a:t>transmon</a:t>
            </a:r>
            <a:r>
              <a:rPr lang="en-US" dirty="0"/>
              <a:t> and set of controls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6453C-FF8B-714F-99B4-B49570838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720" y="1146556"/>
            <a:ext cx="3283612" cy="48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03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30" grpId="0" animBg="1"/>
      <p:bldP spid="50" grpId="0" animBg="1"/>
      <p:bldP spid="58" grpId="0" animBg="1"/>
      <p:bldP spid="59" grpId="0" animBg="1"/>
      <p:bldP spid="2062" grpId="0" animBg="1"/>
      <p:bldP spid="63" grpId="0" animBg="1"/>
      <p:bldP spid="64" grpId="0" animBg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43434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latin typeface="Adobe Garamond Pro" panose="020205020605060204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55706"/>
            <a:ext cx="8839200" cy="3828000"/>
          </a:xfrm>
          <a:prstGeom prst="rect">
            <a:avLst/>
          </a:prstGeom>
        </p:spPr>
      </p:pic>
      <p:pic>
        <p:nvPicPr>
          <p:cNvPr id="6" name="Picture 5" descr="Screen Shot 2016-08-09 at 10.55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81200"/>
            <a:ext cx="3543300" cy="1061357"/>
          </a:xfrm>
          <a:prstGeom prst="rect">
            <a:avLst/>
          </a:prstGeom>
        </p:spPr>
      </p:pic>
      <p:pic>
        <p:nvPicPr>
          <p:cNvPr id="8" name="Picture 7" descr="Screen Shot 2016-08-09 at 10.54.5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2244213" cy="21082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657600" y="1276947"/>
            <a:ext cx="715432" cy="704253"/>
            <a:chOff x="7652808" y="1613641"/>
            <a:chExt cx="1020232" cy="100429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534" y="1613641"/>
              <a:ext cx="426781" cy="99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652808" y="1624443"/>
              <a:ext cx="1020232" cy="993488"/>
            </a:xfrm>
            <a:prstGeom prst="rect">
              <a:avLst/>
            </a:prstGeom>
            <a:solidFill>
              <a:srgbClr val="FFC00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51487" y="1295400"/>
            <a:ext cx="706313" cy="687798"/>
            <a:chOff x="7666568" y="2359312"/>
            <a:chExt cx="1020232" cy="99348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26417" y="2506686"/>
              <a:ext cx="866255" cy="70389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666568" y="2359312"/>
              <a:ext cx="1020232" cy="993488"/>
            </a:xfrm>
            <a:prstGeom prst="rect">
              <a:avLst/>
            </a:prstGeom>
            <a:solidFill>
              <a:srgbClr val="0070C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10200" y="1295400"/>
            <a:ext cx="715432" cy="704253"/>
            <a:chOff x="7652808" y="1613641"/>
            <a:chExt cx="1020232" cy="100429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534" y="1613641"/>
              <a:ext cx="426781" cy="99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652808" y="1624443"/>
              <a:ext cx="1020232" cy="993488"/>
            </a:xfrm>
            <a:prstGeom prst="rect">
              <a:avLst/>
            </a:prstGeom>
            <a:solidFill>
              <a:srgbClr val="FFC00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657600" y="914400"/>
            <a:ext cx="72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72462" y="914400"/>
            <a:ext cx="72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95800" y="649069"/>
            <a:ext cx="77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Qubit</a:t>
            </a:r>
          </a:p>
          <a:p>
            <a:r>
              <a:rPr lang="en-US" dirty="0"/>
              <a:t>rotate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12954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Qubit: &gt;98%</a:t>
            </a:r>
          </a:p>
          <a:p>
            <a:endParaRPr lang="en-US" dirty="0"/>
          </a:p>
          <a:p>
            <a:r>
              <a:rPr lang="en-US" dirty="0"/>
              <a:t>Cavity mode </a:t>
            </a:r>
          </a:p>
          <a:p>
            <a:r>
              <a:rPr lang="en-US" dirty="0"/>
              <a:t>Fidelity: 90-97%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Benchmarking of light</a:t>
            </a:r>
          </a:p>
        </p:txBody>
      </p:sp>
    </p:spTree>
    <p:extLst>
      <p:ext uri="{BB962C8B-B14F-4D97-AF65-F5344CB8AC3E}">
        <p14:creationId xmlns:p14="http://schemas.microsoft.com/office/powerpoint/2010/main" val="1604376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33600"/>
            <a:ext cx="4243922" cy="340312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447800" y="5124650"/>
            <a:ext cx="114300" cy="114300"/>
          </a:xfrm>
          <a:prstGeom prst="ellipse">
            <a:avLst/>
          </a:prstGeom>
          <a:solidFill>
            <a:srgbClr val="0070C0">
              <a:alpha val="50196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47800" y="3895825"/>
            <a:ext cx="114300" cy="114300"/>
          </a:xfrm>
          <a:prstGeom prst="ellipse">
            <a:avLst/>
          </a:prstGeom>
          <a:solidFill>
            <a:srgbClr val="FF000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47800" y="3552925"/>
            <a:ext cx="114300" cy="114300"/>
          </a:xfrm>
          <a:prstGeom prst="ellipse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47800" y="2324100"/>
            <a:ext cx="114300" cy="114300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38400" y="4257975"/>
            <a:ext cx="114300" cy="114300"/>
          </a:xfrm>
          <a:prstGeom prst="ellipse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438400" y="3009900"/>
            <a:ext cx="114300" cy="114300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67100" y="3485950"/>
            <a:ext cx="114300" cy="114300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61362" y="2209800"/>
            <a:ext cx="596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C00000"/>
                </a:solidFill>
                <a:latin typeface="Adobe Garamond Pro" panose="02020502060506020403" pitchFamily="18" charset="0"/>
              </a:rPr>
              <a:t>CZ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676400" y="2438400"/>
            <a:ext cx="685800" cy="57150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676400" y="3657600"/>
            <a:ext cx="685800" cy="57150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45554" y="3086100"/>
            <a:ext cx="521546" cy="3998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895225" y="3049888"/>
            <a:ext cx="571875" cy="436062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676400" y="2438400"/>
            <a:ext cx="685800" cy="57150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676400" y="3657600"/>
            <a:ext cx="685800" cy="57150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61" y="2743200"/>
            <a:ext cx="515039" cy="3867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032881"/>
            <a:ext cx="515039" cy="3867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6" y="2188545"/>
            <a:ext cx="412031" cy="3196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8079" y="2917208"/>
            <a:ext cx="494438" cy="4021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285" y="2780381"/>
            <a:ext cx="3282939" cy="5390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multimode gate</a:t>
            </a:r>
          </a:p>
        </p:txBody>
      </p:sp>
    </p:spTree>
    <p:extLst>
      <p:ext uri="{BB962C8B-B14F-4D97-AF65-F5344CB8AC3E}">
        <p14:creationId xmlns:p14="http://schemas.microsoft.com/office/powerpoint/2010/main" val="4143163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17" grpId="3" animBg="1"/>
      <p:bldP spid="24" grpId="0" animBg="1"/>
      <p:bldP spid="24" grpId="1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33600"/>
            <a:ext cx="4243922" cy="340312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447800" y="5124650"/>
            <a:ext cx="114300" cy="114300"/>
          </a:xfrm>
          <a:prstGeom prst="ellipse">
            <a:avLst/>
          </a:prstGeom>
          <a:solidFill>
            <a:srgbClr val="0070C0">
              <a:alpha val="50196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47800" y="3895825"/>
            <a:ext cx="114300" cy="114300"/>
          </a:xfrm>
          <a:prstGeom prst="ellipse">
            <a:avLst/>
          </a:prstGeom>
          <a:solidFill>
            <a:srgbClr val="FF000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47800" y="3552925"/>
            <a:ext cx="114300" cy="114300"/>
          </a:xfrm>
          <a:prstGeom prst="ellipse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47800" y="2324100"/>
            <a:ext cx="114300" cy="114300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38400" y="4257975"/>
            <a:ext cx="114300" cy="114300"/>
          </a:xfrm>
          <a:prstGeom prst="ellipse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438400" y="3009900"/>
            <a:ext cx="114300" cy="114300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67100" y="3485950"/>
            <a:ext cx="114300" cy="114300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61362" y="2209800"/>
            <a:ext cx="596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C00000"/>
                </a:solidFill>
                <a:latin typeface="Adobe Garamond Pro" panose="02020502060506020403" pitchFamily="18" charset="0"/>
              </a:rPr>
              <a:t>CZ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676400" y="2438400"/>
            <a:ext cx="685800" cy="57150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676400" y="3657600"/>
            <a:ext cx="685800" cy="57150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45554" y="3086100"/>
            <a:ext cx="507108" cy="3998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938513" y="3076875"/>
            <a:ext cx="557062" cy="43795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676400" y="2438400"/>
            <a:ext cx="685800" cy="57150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676400" y="3657600"/>
            <a:ext cx="685800" cy="57150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61" y="2743200"/>
            <a:ext cx="515039" cy="3867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032881"/>
            <a:ext cx="515039" cy="386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079" y="2917208"/>
            <a:ext cx="494438" cy="4021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285" y="2780381"/>
            <a:ext cx="3282939" cy="53901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07074" y="3610075"/>
            <a:ext cx="1079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C00000"/>
                </a:solidFill>
                <a:latin typeface="Adobe Garamond Pro" panose="02020502060506020403" pitchFamily="18" charset="0"/>
              </a:rPr>
              <a:t>CNOT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4208201"/>
            <a:ext cx="4298512" cy="592399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 rot="8757964">
            <a:off x="2478496" y="3906760"/>
            <a:ext cx="987379" cy="45719"/>
          </a:xfrm>
          <a:custGeom>
            <a:avLst/>
            <a:gdLst>
              <a:gd name="connsiteX0" fmla="*/ 0 w 1683317"/>
              <a:gd name="connsiteY0" fmla="*/ 98099 h 192063"/>
              <a:gd name="connsiteX1" fmla="*/ 112497 w 1683317"/>
              <a:gd name="connsiteY1" fmla="*/ 98099 h 192063"/>
              <a:gd name="connsiteX2" fmla="*/ 193264 w 1683317"/>
              <a:gd name="connsiteY2" fmla="*/ 5793 h 192063"/>
              <a:gd name="connsiteX3" fmla="*/ 380759 w 1683317"/>
              <a:gd name="connsiteY3" fmla="*/ 190404 h 192063"/>
              <a:gd name="connsiteX4" fmla="*/ 559601 w 1683317"/>
              <a:gd name="connsiteY4" fmla="*/ 24 h 192063"/>
              <a:gd name="connsiteX5" fmla="*/ 741327 w 1683317"/>
              <a:gd name="connsiteY5" fmla="*/ 175981 h 192063"/>
              <a:gd name="connsiteX6" fmla="*/ 920169 w 1683317"/>
              <a:gd name="connsiteY6" fmla="*/ 5793 h 192063"/>
              <a:gd name="connsiteX7" fmla="*/ 1110549 w 1683317"/>
              <a:gd name="connsiteY7" fmla="*/ 190404 h 192063"/>
              <a:gd name="connsiteX8" fmla="*/ 1286506 w 1683317"/>
              <a:gd name="connsiteY8" fmla="*/ 8678 h 192063"/>
              <a:gd name="connsiteX9" fmla="*/ 1465347 w 1683317"/>
              <a:gd name="connsiteY9" fmla="*/ 190404 h 192063"/>
              <a:gd name="connsiteX10" fmla="*/ 1554768 w 1683317"/>
              <a:gd name="connsiteY10" fmla="*/ 98099 h 192063"/>
              <a:gd name="connsiteX11" fmla="*/ 1670150 w 1683317"/>
              <a:gd name="connsiteY11" fmla="*/ 86561 h 192063"/>
              <a:gd name="connsiteX12" fmla="*/ 1675919 w 1683317"/>
              <a:gd name="connsiteY12" fmla="*/ 86561 h 19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3317" h="192063">
                <a:moveTo>
                  <a:pt x="0" y="98099"/>
                </a:moveTo>
                <a:cubicBezTo>
                  <a:pt x="40143" y="105791"/>
                  <a:pt x="80286" y="113483"/>
                  <a:pt x="112497" y="98099"/>
                </a:cubicBezTo>
                <a:cubicBezTo>
                  <a:pt x="144708" y="82715"/>
                  <a:pt x="148554" y="-9591"/>
                  <a:pt x="193264" y="5793"/>
                </a:cubicBezTo>
                <a:cubicBezTo>
                  <a:pt x="237974" y="21177"/>
                  <a:pt x="319703" y="191365"/>
                  <a:pt x="380759" y="190404"/>
                </a:cubicBezTo>
                <a:cubicBezTo>
                  <a:pt x="441815" y="189443"/>
                  <a:pt x="499506" y="2428"/>
                  <a:pt x="559601" y="24"/>
                </a:cubicBezTo>
                <a:cubicBezTo>
                  <a:pt x="619696" y="-2380"/>
                  <a:pt x="681232" y="175020"/>
                  <a:pt x="741327" y="175981"/>
                </a:cubicBezTo>
                <a:cubicBezTo>
                  <a:pt x="801422" y="176943"/>
                  <a:pt x="858632" y="3389"/>
                  <a:pt x="920169" y="5793"/>
                </a:cubicBezTo>
                <a:cubicBezTo>
                  <a:pt x="981706" y="8197"/>
                  <a:pt x="1049493" y="189923"/>
                  <a:pt x="1110549" y="190404"/>
                </a:cubicBezTo>
                <a:cubicBezTo>
                  <a:pt x="1171605" y="190885"/>
                  <a:pt x="1227373" y="8678"/>
                  <a:pt x="1286506" y="8678"/>
                </a:cubicBezTo>
                <a:cubicBezTo>
                  <a:pt x="1345639" y="8678"/>
                  <a:pt x="1420637" y="175501"/>
                  <a:pt x="1465347" y="190404"/>
                </a:cubicBezTo>
                <a:cubicBezTo>
                  <a:pt x="1510057" y="205307"/>
                  <a:pt x="1520634" y="115406"/>
                  <a:pt x="1554768" y="98099"/>
                </a:cubicBezTo>
                <a:cubicBezTo>
                  <a:pt x="1588902" y="80792"/>
                  <a:pt x="1649958" y="88484"/>
                  <a:pt x="1670150" y="86561"/>
                </a:cubicBezTo>
                <a:cubicBezTo>
                  <a:pt x="1690342" y="84638"/>
                  <a:pt x="1683130" y="85599"/>
                  <a:pt x="1675919" y="8656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  <a:headEnd type="stealth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467100" y="3495575"/>
            <a:ext cx="114300" cy="114300"/>
          </a:xfrm>
          <a:prstGeom prst="ellipse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438400" y="4248350"/>
            <a:ext cx="114300" cy="114300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3901106"/>
            <a:ext cx="391430" cy="366094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2438400" y="3009900"/>
            <a:ext cx="114300" cy="114300"/>
          </a:xfrm>
          <a:prstGeom prst="ellipse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447800" y="3552925"/>
            <a:ext cx="114300" cy="114300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457025" y="2324100"/>
            <a:ext cx="114300" cy="114300"/>
          </a:xfrm>
          <a:prstGeom prst="ellipse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multimode gate</a:t>
            </a:r>
          </a:p>
        </p:txBody>
      </p:sp>
    </p:spTree>
    <p:extLst>
      <p:ext uri="{BB962C8B-B14F-4D97-AF65-F5344CB8AC3E}">
        <p14:creationId xmlns:p14="http://schemas.microsoft.com/office/powerpoint/2010/main" val="1958966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17" grpId="3" animBg="1"/>
      <p:bldP spid="24" grpId="0" animBg="1"/>
      <p:bldP spid="24" grpId="1" animBg="1"/>
      <p:bldP spid="30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84" y="2143225"/>
            <a:ext cx="4161516" cy="333093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447800" y="5124650"/>
            <a:ext cx="114300" cy="114300"/>
          </a:xfrm>
          <a:prstGeom prst="ellipse">
            <a:avLst/>
          </a:prstGeom>
          <a:solidFill>
            <a:srgbClr val="0070C0">
              <a:alpha val="50196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47800" y="3895825"/>
            <a:ext cx="114300" cy="114300"/>
          </a:xfrm>
          <a:prstGeom prst="ellipse">
            <a:avLst/>
          </a:prstGeom>
          <a:solidFill>
            <a:srgbClr val="FF000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47800" y="3552925"/>
            <a:ext cx="114300" cy="114300"/>
          </a:xfrm>
          <a:prstGeom prst="ellipse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47800" y="2324100"/>
            <a:ext cx="114300" cy="114300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19600" y="2464664"/>
            <a:ext cx="464760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dobe Garamond Pro" panose="02020502060506020403" pitchFamily="18" charset="0"/>
              </a:rPr>
              <a:t>Dispersive shift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dobe Garamond Pro" panose="02020502060506020403" pitchFamily="18" charset="0"/>
              </a:rPr>
              <a:t>Stimulated AC Stark shift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dobe Garamond Pro" panose="02020502060506020403" pitchFamily="18" charset="0"/>
              </a:rPr>
              <a:t>Qubit DC offset during Gate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dobe Garamond Pro" panose="02020502060506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dobe Garamond Pro" panose="02020502060506020403" pitchFamily="18" charset="0"/>
              </a:rPr>
              <a:t>Working to model, compensate these higher order terms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dobe Garamond Pro" panose="02020502060506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dobe Garamond Pro" panose="02020502060506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dobe Garamond Pro" panose="02020502060506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dobe Garamond Pro" panose="02020502060506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dobe Garamond Pro" panose="02020502060506020403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91625" y="2780901"/>
            <a:ext cx="903975" cy="429123"/>
            <a:chOff x="2133600" y="2780901"/>
            <a:chExt cx="675375" cy="429123"/>
          </a:xfrm>
        </p:grpSpPr>
        <p:sp>
          <p:nvSpPr>
            <p:cNvPr id="22" name="Rectangle 21"/>
            <p:cNvSpPr/>
            <p:nvPr/>
          </p:nvSpPr>
          <p:spPr>
            <a:xfrm>
              <a:off x="2133600" y="2780901"/>
              <a:ext cx="675375" cy="114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133600" y="3095325"/>
              <a:ext cx="675375" cy="114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10000"/>
            <a:ext cx="412031" cy="3196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multimode gate</a:t>
            </a:r>
          </a:p>
        </p:txBody>
      </p:sp>
    </p:spTree>
    <p:extLst>
      <p:ext uri="{BB962C8B-B14F-4D97-AF65-F5344CB8AC3E}">
        <p14:creationId xmlns:p14="http://schemas.microsoft.com/office/powerpoint/2010/main" val="3645245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2400" y="990600"/>
            <a:ext cx="4368975" cy="4119265"/>
            <a:chOff x="4551452" y="2205335"/>
            <a:chExt cx="4368975" cy="41192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452" y="2520842"/>
              <a:ext cx="4368975" cy="380375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56562" y="2205335"/>
              <a:ext cx="596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solidFill>
                    <a:srgbClr val="C00000"/>
                  </a:solidFill>
                  <a:latin typeface="Adobe Garamond Pro" panose="02020502060506020403" pitchFamily="18" charset="0"/>
                </a:rPr>
                <a:t>CZ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tomography of multimode gates</a:t>
            </a:r>
          </a:p>
        </p:txBody>
      </p:sp>
      <p:pic>
        <p:nvPicPr>
          <p:cNvPr id="2" name="Picture 1" descr="CZ_gate_contrast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/>
          <a:stretch/>
        </p:blipFill>
        <p:spPr>
          <a:xfrm>
            <a:off x="4455537" y="2057400"/>
            <a:ext cx="4688462" cy="2697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55626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800" dirty="0"/>
              <a:t>Fidelity </a:t>
            </a:r>
            <a:r>
              <a:rPr lang="en-US" sz="2800"/>
              <a:t>~80% </a:t>
            </a:r>
            <a:r>
              <a:rPr lang="en-US" sz="2800" dirty="0"/>
              <a:t>for gate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08440"/>
            <a:ext cx="10022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5A5A5A"/>
                </a:solidFill>
                <a:latin typeface="Helvetica Neue" charset="0"/>
              </a:rPr>
              <a:t>Random access quantum information processors. </a:t>
            </a:r>
            <a:r>
              <a:rPr lang="en-US" u="sng" dirty="0">
                <a:hlinkClick r:id="rId5"/>
              </a:rPr>
              <a:t>Nat. Comm. 8, 1904 (2017)</a:t>
            </a:r>
            <a:endParaRPr lang="en-US" b="0" i="0" dirty="0">
              <a:solidFill>
                <a:srgbClr val="5A5A5A"/>
              </a:solidFill>
              <a:effectLst/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3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1204AB-F2C6-C548-8C80-57A54F3E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680"/>
            <a:ext cx="9144000" cy="394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Shuttling single photons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AD93D-D1ED-B34C-9D51-CEC9BA28494A}"/>
              </a:ext>
            </a:extLst>
          </p:cNvPr>
          <p:cNvSpPr txBox="1"/>
          <p:nvPr/>
        </p:nvSpPr>
        <p:spPr>
          <a:xfrm>
            <a:off x="182563" y="4917194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3366FF"/>
                </a:solidFill>
              </a:rPr>
              <a:t>Readout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A82681-191C-754B-895E-41B8A27594AF}"/>
              </a:ext>
            </a:extLst>
          </p:cNvPr>
          <p:cNvSpPr/>
          <p:nvPr/>
        </p:nvSpPr>
        <p:spPr bwMode="auto">
          <a:xfrm flipV="1">
            <a:off x="329184" y="4047220"/>
            <a:ext cx="2267712" cy="369332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A3C4B0-8D81-F742-A827-0EA0ABDBDB05}"/>
              </a:ext>
            </a:extLst>
          </p:cNvPr>
          <p:cNvSpPr/>
          <p:nvPr/>
        </p:nvSpPr>
        <p:spPr bwMode="auto">
          <a:xfrm flipV="1">
            <a:off x="339118" y="1600197"/>
            <a:ext cx="2257778" cy="2447022"/>
          </a:xfrm>
          <a:prstGeom prst="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C820FC-9051-884B-BE32-A65C339F70B3}"/>
              </a:ext>
            </a:extLst>
          </p:cNvPr>
          <p:cNvSpPr/>
          <p:nvPr/>
        </p:nvSpPr>
        <p:spPr bwMode="auto">
          <a:xfrm flipV="1">
            <a:off x="339118" y="1230865"/>
            <a:ext cx="2267712" cy="369332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D2AF9-022E-D54F-8B76-AFE69D4C1F6F}"/>
              </a:ext>
            </a:extLst>
          </p:cNvPr>
          <p:cNvSpPr txBox="1"/>
          <p:nvPr/>
        </p:nvSpPr>
        <p:spPr>
          <a:xfrm>
            <a:off x="182563" y="5440414"/>
            <a:ext cx="3459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660066"/>
                </a:solidFill>
              </a:rPr>
              <a:t>Multimode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B68E9-96EE-2449-884E-EC2851BEDDC6}"/>
              </a:ext>
            </a:extLst>
          </p:cNvPr>
          <p:cNvSpPr txBox="1"/>
          <p:nvPr/>
        </p:nvSpPr>
        <p:spPr>
          <a:xfrm>
            <a:off x="182563" y="5904115"/>
            <a:ext cx="290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Communication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26489C-77E7-C443-8439-27C1C0F4FE48}"/>
              </a:ext>
            </a:extLst>
          </p:cNvPr>
          <p:cNvSpPr txBox="1"/>
          <p:nvPr/>
        </p:nvSpPr>
        <p:spPr>
          <a:xfrm>
            <a:off x="5010912" y="5001768"/>
            <a:ext cx="3474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Everything is accessed with sideband swaps.  </a:t>
            </a:r>
          </a:p>
          <a:p>
            <a:endParaRPr lang="en-US" dirty="0"/>
          </a:p>
          <a:p>
            <a:r>
              <a:rPr lang="en-US" dirty="0"/>
              <a:t>Communication looks just like memory!</a:t>
            </a:r>
          </a:p>
        </p:txBody>
      </p:sp>
    </p:spTree>
    <p:extLst>
      <p:ext uri="{BB962C8B-B14F-4D97-AF65-F5344CB8AC3E}">
        <p14:creationId xmlns:p14="http://schemas.microsoft.com/office/powerpoint/2010/main" val="3858806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loss communication channel</a:t>
            </a:r>
          </a:p>
        </p:txBody>
      </p:sp>
      <p:pic>
        <p:nvPicPr>
          <p:cNvPr id="4" name="Picture 3" descr="1 (1)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1"/>
          <a:stretch/>
        </p:blipFill>
        <p:spPr>
          <a:xfrm>
            <a:off x="304800" y="2750820"/>
            <a:ext cx="2413000" cy="3816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256615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T1: 550ns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7001" y="255371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T2*: 1us</a:t>
            </a:r>
          </a:p>
        </p:txBody>
      </p:sp>
      <p:pic>
        <p:nvPicPr>
          <p:cNvPr id="10" name="Picture 9" descr="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2" t="53426" r="46628"/>
          <a:stretch/>
        </p:blipFill>
        <p:spPr>
          <a:xfrm>
            <a:off x="2687674" y="2674619"/>
            <a:ext cx="1507460" cy="3151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61D9A8-2FA2-3241-88B0-5FAACD57F1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63"/>
          <a:stretch/>
        </p:blipFill>
        <p:spPr>
          <a:xfrm>
            <a:off x="4718304" y="2375861"/>
            <a:ext cx="3276854" cy="419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0F21A2-5D4E-D34B-ABA6-8A7D6CA53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5982"/>
            <a:ext cx="3986784" cy="20529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454D36-1D68-5648-BF2D-B7A6D5463E25}"/>
              </a:ext>
            </a:extLst>
          </p:cNvPr>
          <p:cNvSpPr/>
          <p:nvPr/>
        </p:nvSpPr>
        <p:spPr bwMode="auto">
          <a:xfrm>
            <a:off x="453821" y="4754510"/>
            <a:ext cx="2084832" cy="693682"/>
          </a:xfrm>
          <a:prstGeom prst="rect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07B65-DD84-2C45-8665-7FD6294F5D0C}"/>
              </a:ext>
            </a:extLst>
          </p:cNvPr>
          <p:cNvSpPr txBox="1"/>
          <p:nvPr/>
        </p:nvSpPr>
        <p:spPr>
          <a:xfrm>
            <a:off x="4499934" y="835026"/>
            <a:ext cx="3875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as 3 modes in series</a:t>
            </a:r>
          </a:p>
          <a:p>
            <a:r>
              <a:rPr lang="en-US" dirty="0" err="1"/>
              <a:t>Comm</a:t>
            </a:r>
            <a:r>
              <a:rPr lang="en-US" dirty="0"/>
              <a:t> – cable – </a:t>
            </a:r>
            <a:r>
              <a:rPr lang="en-US" dirty="0" err="1"/>
              <a:t>Comm</a:t>
            </a:r>
            <a:endParaRPr lang="en-US" dirty="0"/>
          </a:p>
          <a:p>
            <a:endParaRPr lang="en-US" dirty="0"/>
          </a:p>
          <a:p>
            <a:r>
              <a:rPr lang="en-US" dirty="0"/>
              <a:t>Dark mode is protected against loss in cable!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40838D-CD4A-5441-9D80-A356B3E54D21}"/>
              </a:ext>
            </a:extLst>
          </p:cNvPr>
          <p:cNvSpPr txBox="1"/>
          <p:nvPr/>
        </p:nvSpPr>
        <p:spPr>
          <a:xfrm>
            <a:off x="7782814" y="4737746"/>
            <a:ext cx="142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= 550ns</a:t>
            </a:r>
          </a:p>
        </p:txBody>
      </p:sp>
    </p:spTree>
    <p:extLst>
      <p:ext uri="{BB962C8B-B14F-4D97-AF65-F5344CB8AC3E}">
        <p14:creationId xmlns:p14="http://schemas.microsoft.com/office/powerpoint/2010/main" val="1866447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173736"/>
            <a:ext cx="8229600" cy="594307"/>
          </a:xfrm>
        </p:spPr>
        <p:txBody>
          <a:bodyPr>
            <a:normAutofit/>
          </a:bodyPr>
          <a:lstStyle/>
          <a:p>
            <a:r>
              <a:rPr lang="en-US" dirty="0" err="1"/>
              <a:t>Schoelkopf’s</a:t>
            </a:r>
            <a:r>
              <a:rPr lang="en-US" dirty="0"/>
              <a:t> law – Coherence 10x every 3 </a:t>
            </a:r>
            <a:r>
              <a:rPr lang="en-US" dirty="0" err="1"/>
              <a:t>yrs</a:t>
            </a:r>
            <a:r>
              <a:rPr lang="en-US" dirty="0"/>
              <a:t>!</a:t>
            </a:r>
          </a:p>
        </p:txBody>
      </p:sp>
      <p:pic>
        <p:nvPicPr>
          <p:cNvPr id="4" name="Picture 2" descr="C:\Users\Rob\Documents\Presentations\IARPA Review 2012\CoherenceLawWithErrorRatesNoGoal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" y="762000"/>
            <a:ext cx="8731250" cy="5603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76400" y="1295400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Quantum Error Correction threshold?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7461504" y="2039112"/>
            <a:ext cx="146304" cy="1463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²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889988" y="749402"/>
            <a:ext cx="146304" cy="1463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²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83295" y="672279"/>
            <a:ext cx="1478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Heavy </a:t>
            </a:r>
            <a:r>
              <a:rPr lang="en-US" sz="1600" dirty="0" err="1"/>
              <a:t>fluxonium</a:t>
            </a:r>
            <a:endParaRPr lang="en-US" sz="1600" dirty="0"/>
          </a:p>
          <a:p>
            <a:r>
              <a:rPr lang="en-US" sz="1600" dirty="0"/>
              <a:t>(</a:t>
            </a:r>
            <a:r>
              <a:rPr lang="en-US" sz="1600" dirty="0" err="1"/>
              <a:t>chicago</a:t>
            </a:r>
            <a:r>
              <a:rPr lang="en-US" sz="1600" dirty="0"/>
              <a:t>)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H="1" flipV="1">
            <a:off x="8025282" y="864648"/>
            <a:ext cx="292608" cy="100137"/>
          </a:xfrm>
          <a:prstGeom prst="line">
            <a:avLst/>
          </a:prstGeom>
          <a:solidFill>
            <a:srgbClr val="F3F3F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/>
        </p:spPr>
      </p:cxnSp>
      <p:sp>
        <p:nvSpPr>
          <p:cNvPr id="15" name="Rectangle 14"/>
          <p:cNvSpPr/>
          <p:nvPr/>
        </p:nvSpPr>
        <p:spPr bwMode="auto">
          <a:xfrm>
            <a:off x="7461504" y="2346350"/>
            <a:ext cx="109728" cy="1316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²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915554" y="3356735"/>
            <a:ext cx="109728" cy="1316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²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693408" y="606492"/>
            <a:ext cx="109728" cy="1316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²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608" y="6208776"/>
            <a:ext cx="380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</a:t>
            </a:r>
            <a:r>
              <a:rPr lang="en-US"/>
              <a:t>the threshold of error correction!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84064" y="6217785"/>
            <a:ext cx="3968496" cy="36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Reason to believe we can get to &gt;1s!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19895A-2873-7444-94B9-4F82349F939D}"/>
              </a:ext>
            </a:extLst>
          </p:cNvPr>
          <p:cNvSpPr/>
          <p:nvPr/>
        </p:nvSpPr>
        <p:spPr bwMode="auto">
          <a:xfrm>
            <a:off x="8011299" y="1369991"/>
            <a:ext cx="146304" cy="14630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²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9ECA51-A5AD-8340-9DD1-B9DF01EF1839}"/>
              </a:ext>
            </a:extLst>
          </p:cNvPr>
          <p:cNvSpPr txBox="1"/>
          <p:nvPr/>
        </p:nvSpPr>
        <p:spPr>
          <a:xfrm>
            <a:off x="7839734" y="1863414"/>
            <a:ext cx="14996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2D </a:t>
            </a:r>
            <a:r>
              <a:rPr lang="en-US" sz="1600" dirty="0" err="1"/>
              <a:t>transmon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IBM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294D79-6221-6644-87F0-3A220BA312DC}"/>
              </a:ext>
            </a:extLst>
          </p:cNvPr>
          <p:cNvCxnSpPr/>
          <p:nvPr/>
        </p:nvCxnSpPr>
        <p:spPr bwMode="auto">
          <a:xfrm flipV="1">
            <a:off x="7901571" y="1552871"/>
            <a:ext cx="146304" cy="292608"/>
          </a:xfrm>
          <a:prstGeom prst="line">
            <a:avLst/>
          </a:prstGeom>
          <a:solidFill>
            <a:srgbClr val="F3F3F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CAE9011-9DD8-1344-9F00-36AAA47378FE}"/>
              </a:ext>
            </a:extLst>
          </p:cNvPr>
          <p:cNvSpPr/>
          <p:nvPr/>
        </p:nvSpPr>
        <p:spPr bwMode="auto">
          <a:xfrm>
            <a:off x="8011299" y="1677229"/>
            <a:ext cx="109728" cy="13167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²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9758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Bi-directional photon transfer</a:t>
            </a:r>
          </a:p>
        </p:txBody>
      </p:sp>
      <p:cxnSp>
        <p:nvCxnSpPr>
          <p:cNvPr id="70" name="Straight Connector 69"/>
          <p:cNvCxnSpPr>
            <a:cxnSpLocks/>
          </p:cNvCxnSpPr>
          <p:nvPr/>
        </p:nvCxnSpPr>
        <p:spPr bwMode="auto">
          <a:xfrm>
            <a:off x="1619984" y="1880632"/>
            <a:ext cx="2225040" cy="0"/>
          </a:xfrm>
          <a:prstGeom prst="line">
            <a:avLst/>
          </a:prstGeom>
          <a:solidFill>
            <a:srgbClr val="F3F3F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grpSp>
        <p:nvGrpSpPr>
          <p:cNvPr id="71" name="Group 70"/>
          <p:cNvGrpSpPr/>
          <p:nvPr/>
        </p:nvGrpSpPr>
        <p:grpSpPr>
          <a:xfrm>
            <a:off x="1772384" y="1459221"/>
            <a:ext cx="228600" cy="421412"/>
            <a:chOff x="1295400" y="1373722"/>
            <a:chExt cx="228600" cy="422612"/>
          </a:xfrm>
        </p:grpSpPr>
        <p:cxnSp>
          <p:nvCxnSpPr>
            <p:cNvPr id="72" name="Straight Connector 71"/>
            <p:cNvCxnSpPr/>
            <p:nvPr/>
          </p:nvCxnSpPr>
          <p:spPr bwMode="auto">
            <a:xfrm flipV="1">
              <a:off x="1295400" y="1373722"/>
              <a:ext cx="0" cy="42261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73" name="Straight Connector 72"/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74" name="Straight Connector 73"/>
            <p:cNvCxnSpPr/>
            <p:nvPr/>
          </p:nvCxnSpPr>
          <p:spPr bwMode="auto">
            <a:xfrm flipV="1">
              <a:off x="1524000" y="1373722"/>
              <a:ext cx="0" cy="41850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grpSp>
        <p:nvGrpSpPr>
          <p:cNvPr id="75" name="Group 74"/>
          <p:cNvGrpSpPr/>
          <p:nvPr/>
        </p:nvGrpSpPr>
        <p:grpSpPr>
          <a:xfrm>
            <a:off x="2153383" y="1457554"/>
            <a:ext cx="838199" cy="423081"/>
            <a:chOff x="1295400" y="1372049"/>
            <a:chExt cx="228600" cy="424285"/>
          </a:xfrm>
        </p:grpSpPr>
        <p:cxnSp>
          <p:nvCxnSpPr>
            <p:cNvPr id="76" name="Straight Connector 75"/>
            <p:cNvCxnSpPr/>
            <p:nvPr/>
          </p:nvCxnSpPr>
          <p:spPr bwMode="auto">
            <a:xfrm flipV="1">
              <a:off x="1295400" y="1373722"/>
              <a:ext cx="0" cy="42261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1524000" y="1372049"/>
              <a:ext cx="0" cy="420175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cxnSp>
        <p:nvCxnSpPr>
          <p:cNvPr id="79" name="Straight Connector 78"/>
          <p:cNvCxnSpPr>
            <a:cxnSpLocks/>
          </p:cNvCxnSpPr>
          <p:nvPr/>
        </p:nvCxnSpPr>
        <p:spPr bwMode="auto">
          <a:xfrm>
            <a:off x="1619984" y="2598976"/>
            <a:ext cx="2225040" cy="0"/>
          </a:xfrm>
          <a:prstGeom prst="line">
            <a:avLst/>
          </a:prstGeom>
          <a:solidFill>
            <a:srgbClr val="F3F3F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grpSp>
        <p:nvGrpSpPr>
          <p:cNvPr id="80" name="Group 79"/>
          <p:cNvGrpSpPr/>
          <p:nvPr/>
        </p:nvGrpSpPr>
        <p:grpSpPr>
          <a:xfrm>
            <a:off x="3007487" y="2166754"/>
            <a:ext cx="837537" cy="423079"/>
            <a:chOff x="1295400" y="1372050"/>
            <a:chExt cx="228600" cy="424284"/>
          </a:xfrm>
        </p:grpSpPr>
        <p:cxnSp>
          <p:nvCxnSpPr>
            <p:cNvPr id="81" name="Straight Connector 80"/>
            <p:cNvCxnSpPr/>
            <p:nvPr/>
          </p:nvCxnSpPr>
          <p:spPr bwMode="auto">
            <a:xfrm flipV="1">
              <a:off x="1295400" y="1372050"/>
              <a:ext cx="0" cy="424284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1524000" y="1372050"/>
              <a:ext cx="0" cy="420174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sp>
        <p:nvSpPr>
          <p:cNvPr id="98" name="TextBox 97"/>
          <p:cNvSpPr txBox="1"/>
          <p:nvPr/>
        </p:nvSpPr>
        <p:spPr>
          <a:xfrm>
            <a:off x="513300" y="1580945"/>
            <a:ext cx="103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Qubit 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13300" y="2264798"/>
            <a:ext cx="103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Qubit 2</a:t>
            </a:r>
          </a:p>
        </p:txBody>
      </p:sp>
      <p:graphicFrame>
        <p:nvGraphicFramePr>
          <p:cNvPr id="102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934442"/>
              </p:ext>
            </p:extLst>
          </p:nvPr>
        </p:nvGraphicFramePr>
        <p:xfrm>
          <a:off x="3309310" y="1969521"/>
          <a:ext cx="195262" cy="18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9" name="Equation" r:id="rId5" imgW="164880" imgH="164880" progId="Equation.DSMT4">
                  <p:embed/>
                </p:oleObj>
              </mc:Choice>
              <mc:Fallback>
                <p:oleObj name="Equation" r:id="rId5" imgW="164880" imgH="164880" progId="Equation.DSMT4">
                  <p:embed/>
                  <p:pic>
                    <p:nvPicPr>
                      <p:cNvPr id="102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310" y="1969521"/>
                        <a:ext cx="195262" cy="185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" name="Object 1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612141"/>
              </p:ext>
            </p:extLst>
          </p:nvPr>
        </p:nvGraphicFramePr>
        <p:xfrm>
          <a:off x="2474851" y="1262571"/>
          <a:ext cx="195262" cy="18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" name="Equation" r:id="rId7" imgW="164880" imgH="164880" progId="Equation.DSMT4">
                  <p:embed/>
                </p:oleObj>
              </mc:Choice>
              <mc:Fallback>
                <p:oleObj name="Equation" r:id="rId7" imgW="164880" imgH="164880" progId="Equation.DSMT4">
                  <p:embed/>
                  <p:pic>
                    <p:nvPicPr>
                      <p:cNvPr id="103" name="Object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851" y="1262571"/>
                        <a:ext cx="195262" cy="185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82617"/>
              </p:ext>
            </p:extLst>
          </p:nvPr>
        </p:nvGraphicFramePr>
        <p:xfrm>
          <a:off x="1756510" y="1199945"/>
          <a:ext cx="269875" cy="270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" name="Equation" r:id="rId9" imgW="228600" imgH="241200" progId="Equation.DSMT4">
                  <p:embed/>
                </p:oleObj>
              </mc:Choice>
              <mc:Fallback>
                <p:oleObj name="Equation" r:id="rId9" imgW="228600" imgH="241200" progId="Equation.DSMT4">
                  <p:embed/>
                  <p:pic>
                    <p:nvPicPr>
                      <p:cNvPr id="106" name="Object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6510" y="1199945"/>
                        <a:ext cx="269875" cy="2706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Straight Arrow Connector 37"/>
          <p:cNvCxnSpPr/>
          <p:nvPr/>
        </p:nvCxnSpPr>
        <p:spPr bwMode="auto">
          <a:xfrm flipV="1">
            <a:off x="1875988" y="4020018"/>
            <a:ext cx="314721" cy="528267"/>
          </a:xfrm>
          <a:prstGeom prst="straightConnector1">
            <a:avLst/>
          </a:prstGeom>
          <a:solidFill>
            <a:srgbClr val="F3F3F3"/>
          </a:solidFill>
          <a:ln w="31750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</p:cxnSp>
      <p:cxnSp>
        <p:nvCxnSpPr>
          <p:cNvPr id="39" name="Straight Arrow Connector 38"/>
          <p:cNvCxnSpPr/>
          <p:nvPr/>
        </p:nvCxnSpPr>
        <p:spPr bwMode="auto">
          <a:xfrm flipH="1" flipV="1">
            <a:off x="2550491" y="4020018"/>
            <a:ext cx="315370" cy="528267"/>
          </a:xfrm>
          <a:prstGeom prst="straightConnector1">
            <a:avLst/>
          </a:prstGeom>
          <a:solidFill>
            <a:srgbClr val="F3F3F3"/>
          </a:solidFill>
          <a:ln w="3175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</p:cxn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842633"/>
              </p:ext>
            </p:extLst>
          </p:nvPr>
        </p:nvGraphicFramePr>
        <p:xfrm>
          <a:off x="1740562" y="4132456"/>
          <a:ext cx="191429" cy="19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2" name="Equation" r:id="rId11" imgW="164880" imgH="164880" progId="Equation.DSMT4">
                  <p:embed/>
                </p:oleObj>
              </mc:Choice>
              <mc:Fallback>
                <p:oleObj name="Equation" r:id="rId11" imgW="164880" imgH="164880" progId="Equation.DSMT4">
                  <p:embed/>
                  <p:pic>
                    <p:nvPicPr>
                      <p:cNvPr id="4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0562" y="4132456"/>
                        <a:ext cx="191429" cy="198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713650"/>
              </p:ext>
            </p:extLst>
          </p:nvPr>
        </p:nvGraphicFramePr>
        <p:xfrm>
          <a:off x="2792522" y="4132456"/>
          <a:ext cx="191428" cy="19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3" name="Equation" r:id="rId13" imgW="164880" imgH="164880" progId="Equation.DSMT4">
                  <p:embed/>
                </p:oleObj>
              </mc:Choice>
              <mc:Fallback>
                <p:oleObj name="Equation" r:id="rId13" imgW="164880" imgH="164880" progId="Equation.DSMT4">
                  <p:embed/>
                  <p:pic>
                    <p:nvPicPr>
                      <p:cNvPr id="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2522" y="4132456"/>
                        <a:ext cx="191428" cy="198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5" name="Straight Connector 44"/>
          <p:cNvCxnSpPr/>
          <p:nvPr/>
        </p:nvCxnSpPr>
        <p:spPr bwMode="auto">
          <a:xfrm>
            <a:off x="1412266" y="4559513"/>
            <a:ext cx="716661" cy="0"/>
          </a:xfrm>
          <a:prstGeom prst="line">
            <a:avLst/>
          </a:prstGeom>
          <a:solidFill>
            <a:srgbClr val="F3F3F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46" name="Straight Connector 45"/>
          <p:cNvCxnSpPr/>
          <p:nvPr/>
        </p:nvCxnSpPr>
        <p:spPr bwMode="auto">
          <a:xfrm>
            <a:off x="2592649" y="4559513"/>
            <a:ext cx="716661" cy="0"/>
          </a:xfrm>
          <a:prstGeom prst="line">
            <a:avLst/>
          </a:prstGeom>
          <a:solidFill>
            <a:srgbClr val="F3F3F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47" name="Straight Connector 46"/>
          <p:cNvCxnSpPr/>
          <p:nvPr/>
        </p:nvCxnSpPr>
        <p:spPr bwMode="auto">
          <a:xfrm>
            <a:off x="2002457" y="4007156"/>
            <a:ext cx="716661" cy="0"/>
          </a:xfrm>
          <a:prstGeom prst="line">
            <a:avLst/>
          </a:prstGeom>
          <a:solidFill>
            <a:srgbClr val="F3F3F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002457" y="5107713"/>
            <a:ext cx="716661" cy="0"/>
          </a:xfrm>
          <a:prstGeom prst="line">
            <a:avLst/>
          </a:prstGeom>
          <a:solidFill>
            <a:srgbClr val="F3F3F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664225"/>
              </p:ext>
            </p:extLst>
          </p:nvPr>
        </p:nvGraphicFramePr>
        <p:xfrm>
          <a:off x="666649" y="4394224"/>
          <a:ext cx="587375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4" name="Equation" r:id="rId15" imgW="507960" imgH="253800" progId="Equation.DSMT4">
                  <p:embed/>
                </p:oleObj>
              </mc:Choice>
              <mc:Fallback>
                <p:oleObj name="Equation" r:id="rId15" imgW="507960" imgH="2538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649" y="4394224"/>
                        <a:ext cx="587375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57415"/>
              </p:ext>
            </p:extLst>
          </p:nvPr>
        </p:nvGraphicFramePr>
        <p:xfrm>
          <a:off x="2055712" y="5140349"/>
          <a:ext cx="631825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5" name="Equation" r:id="rId17" imgW="545760" imgH="253800" progId="Equation.DSMT4">
                  <p:embed/>
                </p:oleObj>
              </mc:Choice>
              <mc:Fallback>
                <p:oleObj name="Equation" r:id="rId17" imgW="545760" imgH="2538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712" y="5140349"/>
                        <a:ext cx="631825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790554"/>
              </p:ext>
            </p:extLst>
          </p:nvPr>
        </p:nvGraphicFramePr>
        <p:xfrm>
          <a:off x="3486049" y="4395810"/>
          <a:ext cx="58737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6" name="Equation" r:id="rId19" imgW="507960" imgH="253800" progId="Equation.DSMT4">
                  <p:embed/>
                </p:oleObj>
              </mc:Choice>
              <mc:Fallback>
                <p:oleObj name="Equation" r:id="rId19" imgW="507960" imgH="2538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049" y="4395810"/>
                        <a:ext cx="587375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069021"/>
              </p:ext>
            </p:extLst>
          </p:nvPr>
        </p:nvGraphicFramePr>
        <p:xfrm>
          <a:off x="2092224" y="3668735"/>
          <a:ext cx="601663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7" name="Equation" r:id="rId21" imgW="520560" imgH="253800" progId="Equation.DSMT4">
                  <p:embed/>
                </p:oleObj>
              </mc:Choice>
              <mc:Fallback>
                <p:oleObj name="Equation" r:id="rId21" imgW="520560" imgH="2538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2224" y="3668735"/>
                        <a:ext cx="601663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159752"/>
              </p:ext>
            </p:extLst>
          </p:nvPr>
        </p:nvGraphicFramePr>
        <p:xfrm>
          <a:off x="1412266" y="6190290"/>
          <a:ext cx="1846262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8" name="Equation" r:id="rId23" imgW="1600200" imgH="253800" progId="Equation.DSMT4">
                  <p:embed/>
                </p:oleObj>
              </mc:Choice>
              <mc:Fallback>
                <p:oleObj name="Equation" r:id="rId23" imgW="1600200" imgH="2538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266" y="6190290"/>
                        <a:ext cx="1846262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" name="Picture 8" descr="D:\Mathematica notebooks\ODE87solver_python\ipynb_data\communication\Copy of Blank Diagram - Page 1 (1).emf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6" y="1123746"/>
            <a:ext cx="3754212" cy="209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5644373" y="1428546"/>
            <a:ext cx="137626" cy="538793"/>
            <a:chOff x="5569985" y="971550"/>
            <a:chExt cx="137626" cy="538793"/>
          </a:xfrm>
        </p:grpSpPr>
        <p:sp>
          <p:nvSpPr>
            <p:cNvPr id="69" name="Freeform 68"/>
            <p:cNvSpPr/>
            <p:nvPr/>
          </p:nvSpPr>
          <p:spPr bwMode="auto">
            <a:xfrm rot="5400000">
              <a:off x="5469255" y="1072280"/>
              <a:ext cx="339085" cy="137626"/>
            </a:xfrm>
            <a:custGeom>
              <a:avLst/>
              <a:gdLst>
                <a:gd name="connsiteX0" fmla="*/ 0 w 6865620"/>
                <a:gd name="connsiteY0" fmla="*/ 1981200 h 2009308"/>
                <a:gd name="connsiteX1" fmla="*/ 464820 w 6865620"/>
                <a:gd name="connsiteY1" fmla="*/ 7620 h 2009308"/>
                <a:gd name="connsiteX2" fmla="*/ 914400 w 6865620"/>
                <a:gd name="connsiteY2" fmla="*/ 1981200 h 2009308"/>
                <a:gd name="connsiteX3" fmla="*/ 1371600 w 6865620"/>
                <a:gd name="connsiteY3" fmla="*/ 7620 h 2009308"/>
                <a:gd name="connsiteX4" fmla="*/ 1828800 w 6865620"/>
                <a:gd name="connsiteY4" fmla="*/ 1981200 h 2009308"/>
                <a:gd name="connsiteX5" fmla="*/ 2286000 w 6865620"/>
                <a:gd name="connsiteY5" fmla="*/ 0 h 2009308"/>
                <a:gd name="connsiteX6" fmla="*/ 2750820 w 6865620"/>
                <a:gd name="connsiteY6" fmla="*/ 1988820 h 2009308"/>
                <a:gd name="connsiteX7" fmla="*/ 3208020 w 6865620"/>
                <a:gd name="connsiteY7" fmla="*/ 0 h 2009308"/>
                <a:gd name="connsiteX8" fmla="*/ 3657600 w 6865620"/>
                <a:gd name="connsiteY8" fmla="*/ 1981200 h 2009308"/>
                <a:gd name="connsiteX9" fmla="*/ 4122420 w 6865620"/>
                <a:gd name="connsiteY9" fmla="*/ 0 h 2009308"/>
                <a:gd name="connsiteX10" fmla="*/ 4579620 w 6865620"/>
                <a:gd name="connsiteY10" fmla="*/ 1981200 h 2009308"/>
                <a:gd name="connsiteX11" fmla="*/ 5044440 w 6865620"/>
                <a:gd name="connsiteY11" fmla="*/ 7620 h 2009308"/>
                <a:gd name="connsiteX12" fmla="*/ 5501640 w 6865620"/>
                <a:gd name="connsiteY12" fmla="*/ 1988820 h 2009308"/>
                <a:gd name="connsiteX13" fmla="*/ 5958840 w 6865620"/>
                <a:gd name="connsiteY13" fmla="*/ 0 h 2009308"/>
                <a:gd name="connsiteX14" fmla="*/ 6408420 w 6865620"/>
                <a:gd name="connsiteY14" fmla="*/ 1981200 h 2009308"/>
                <a:gd name="connsiteX15" fmla="*/ 6865620 w 6865620"/>
                <a:gd name="connsiteY15" fmla="*/ 982980 h 200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5620" h="2009308">
                  <a:moveTo>
                    <a:pt x="0" y="1981200"/>
                  </a:moveTo>
                  <a:cubicBezTo>
                    <a:pt x="156210" y="994410"/>
                    <a:pt x="312420" y="7620"/>
                    <a:pt x="464820" y="7620"/>
                  </a:cubicBezTo>
                  <a:cubicBezTo>
                    <a:pt x="617220" y="7620"/>
                    <a:pt x="763270" y="1981200"/>
                    <a:pt x="914400" y="1981200"/>
                  </a:cubicBezTo>
                  <a:cubicBezTo>
                    <a:pt x="1065530" y="1981200"/>
                    <a:pt x="1219200" y="7620"/>
                    <a:pt x="1371600" y="7620"/>
                  </a:cubicBezTo>
                  <a:cubicBezTo>
                    <a:pt x="1524000" y="7620"/>
                    <a:pt x="1676400" y="1982470"/>
                    <a:pt x="1828800" y="1981200"/>
                  </a:cubicBezTo>
                  <a:cubicBezTo>
                    <a:pt x="1981200" y="1979930"/>
                    <a:pt x="2132330" y="-1270"/>
                    <a:pt x="2286000" y="0"/>
                  </a:cubicBezTo>
                  <a:cubicBezTo>
                    <a:pt x="2439670" y="1270"/>
                    <a:pt x="2597150" y="1988820"/>
                    <a:pt x="2750820" y="1988820"/>
                  </a:cubicBezTo>
                  <a:cubicBezTo>
                    <a:pt x="2904490" y="1988820"/>
                    <a:pt x="3056890" y="1270"/>
                    <a:pt x="3208020" y="0"/>
                  </a:cubicBezTo>
                  <a:cubicBezTo>
                    <a:pt x="3359150" y="-1270"/>
                    <a:pt x="3505200" y="1981200"/>
                    <a:pt x="3657600" y="1981200"/>
                  </a:cubicBezTo>
                  <a:cubicBezTo>
                    <a:pt x="3810000" y="1981200"/>
                    <a:pt x="3968750" y="0"/>
                    <a:pt x="4122420" y="0"/>
                  </a:cubicBezTo>
                  <a:cubicBezTo>
                    <a:pt x="4276090" y="0"/>
                    <a:pt x="4425950" y="1979930"/>
                    <a:pt x="4579620" y="1981200"/>
                  </a:cubicBezTo>
                  <a:cubicBezTo>
                    <a:pt x="4733290" y="1982470"/>
                    <a:pt x="4890770" y="6350"/>
                    <a:pt x="5044440" y="7620"/>
                  </a:cubicBezTo>
                  <a:cubicBezTo>
                    <a:pt x="5198110" y="8890"/>
                    <a:pt x="5349240" y="1990090"/>
                    <a:pt x="5501640" y="1988820"/>
                  </a:cubicBezTo>
                  <a:cubicBezTo>
                    <a:pt x="5654040" y="1987550"/>
                    <a:pt x="5807710" y="1270"/>
                    <a:pt x="5958840" y="0"/>
                  </a:cubicBezTo>
                  <a:cubicBezTo>
                    <a:pt x="6109970" y="-1270"/>
                    <a:pt x="6257290" y="1817370"/>
                    <a:pt x="6408420" y="1981200"/>
                  </a:cubicBezTo>
                  <a:cubicBezTo>
                    <a:pt x="6559550" y="2145030"/>
                    <a:pt x="6712585" y="1564005"/>
                    <a:pt x="6865620" y="982980"/>
                  </a:cubicBezTo>
                </a:path>
              </a:pathLst>
            </a:cu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Char char="²"/>
              </a:pPr>
              <a:endParaRPr lang="en-US">
                <a:latin typeface="Arial" charset="0"/>
              </a:endParaRPr>
            </a:p>
          </p:txBody>
        </p:sp>
        <p:sp>
          <p:nvSpPr>
            <p:cNvPr id="84" name="Isosceles Triangle 83"/>
            <p:cNvSpPr/>
            <p:nvPr/>
          </p:nvSpPr>
          <p:spPr bwMode="auto">
            <a:xfrm rot="10800000">
              <a:off x="5600697" y="1328165"/>
              <a:ext cx="106914" cy="182178"/>
            </a:xfrm>
            <a:prstGeom prst="triangl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Char char="²"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099562" y="1428546"/>
            <a:ext cx="137626" cy="528071"/>
            <a:chOff x="5569985" y="971550"/>
            <a:chExt cx="137626" cy="528071"/>
          </a:xfrm>
        </p:grpSpPr>
        <p:sp>
          <p:nvSpPr>
            <p:cNvPr id="89" name="Freeform 88"/>
            <p:cNvSpPr/>
            <p:nvPr/>
          </p:nvSpPr>
          <p:spPr bwMode="auto">
            <a:xfrm rot="5400000">
              <a:off x="5469255" y="1072280"/>
              <a:ext cx="339085" cy="137626"/>
            </a:xfrm>
            <a:custGeom>
              <a:avLst/>
              <a:gdLst>
                <a:gd name="connsiteX0" fmla="*/ 0 w 6865620"/>
                <a:gd name="connsiteY0" fmla="*/ 1981200 h 2009308"/>
                <a:gd name="connsiteX1" fmla="*/ 464820 w 6865620"/>
                <a:gd name="connsiteY1" fmla="*/ 7620 h 2009308"/>
                <a:gd name="connsiteX2" fmla="*/ 914400 w 6865620"/>
                <a:gd name="connsiteY2" fmla="*/ 1981200 h 2009308"/>
                <a:gd name="connsiteX3" fmla="*/ 1371600 w 6865620"/>
                <a:gd name="connsiteY3" fmla="*/ 7620 h 2009308"/>
                <a:gd name="connsiteX4" fmla="*/ 1828800 w 6865620"/>
                <a:gd name="connsiteY4" fmla="*/ 1981200 h 2009308"/>
                <a:gd name="connsiteX5" fmla="*/ 2286000 w 6865620"/>
                <a:gd name="connsiteY5" fmla="*/ 0 h 2009308"/>
                <a:gd name="connsiteX6" fmla="*/ 2750820 w 6865620"/>
                <a:gd name="connsiteY6" fmla="*/ 1988820 h 2009308"/>
                <a:gd name="connsiteX7" fmla="*/ 3208020 w 6865620"/>
                <a:gd name="connsiteY7" fmla="*/ 0 h 2009308"/>
                <a:gd name="connsiteX8" fmla="*/ 3657600 w 6865620"/>
                <a:gd name="connsiteY8" fmla="*/ 1981200 h 2009308"/>
                <a:gd name="connsiteX9" fmla="*/ 4122420 w 6865620"/>
                <a:gd name="connsiteY9" fmla="*/ 0 h 2009308"/>
                <a:gd name="connsiteX10" fmla="*/ 4579620 w 6865620"/>
                <a:gd name="connsiteY10" fmla="*/ 1981200 h 2009308"/>
                <a:gd name="connsiteX11" fmla="*/ 5044440 w 6865620"/>
                <a:gd name="connsiteY11" fmla="*/ 7620 h 2009308"/>
                <a:gd name="connsiteX12" fmla="*/ 5501640 w 6865620"/>
                <a:gd name="connsiteY12" fmla="*/ 1988820 h 2009308"/>
                <a:gd name="connsiteX13" fmla="*/ 5958840 w 6865620"/>
                <a:gd name="connsiteY13" fmla="*/ 0 h 2009308"/>
                <a:gd name="connsiteX14" fmla="*/ 6408420 w 6865620"/>
                <a:gd name="connsiteY14" fmla="*/ 1981200 h 2009308"/>
                <a:gd name="connsiteX15" fmla="*/ 6865620 w 6865620"/>
                <a:gd name="connsiteY15" fmla="*/ 982980 h 200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65620" h="2009308">
                  <a:moveTo>
                    <a:pt x="0" y="1981200"/>
                  </a:moveTo>
                  <a:cubicBezTo>
                    <a:pt x="156210" y="994410"/>
                    <a:pt x="312420" y="7620"/>
                    <a:pt x="464820" y="7620"/>
                  </a:cubicBezTo>
                  <a:cubicBezTo>
                    <a:pt x="617220" y="7620"/>
                    <a:pt x="763270" y="1981200"/>
                    <a:pt x="914400" y="1981200"/>
                  </a:cubicBezTo>
                  <a:cubicBezTo>
                    <a:pt x="1065530" y="1981200"/>
                    <a:pt x="1219200" y="7620"/>
                    <a:pt x="1371600" y="7620"/>
                  </a:cubicBezTo>
                  <a:cubicBezTo>
                    <a:pt x="1524000" y="7620"/>
                    <a:pt x="1676400" y="1982470"/>
                    <a:pt x="1828800" y="1981200"/>
                  </a:cubicBezTo>
                  <a:cubicBezTo>
                    <a:pt x="1981200" y="1979930"/>
                    <a:pt x="2132330" y="-1270"/>
                    <a:pt x="2286000" y="0"/>
                  </a:cubicBezTo>
                  <a:cubicBezTo>
                    <a:pt x="2439670" y="1270"/>
                    <a:pt x="2597150" y="1988820"/>
                    <a:pt x="2750820" y="1988820"/>
                  </a:cubicBezTo>
                  <a:cubicBezTo>
                    <a:pt x="2904490" y="1988820"/>
                    <a:pt x="3056890" y="1270"/>
                    <a:pt x="3208020" y="0"/>
                  </a:cubicBezTo>
                  <a:cubicBezTo>
                    <a:pt x="3359150" y="-1270"/>
                    <a:pt x="3505200" y="1981200"/>
                    <a:pt x="3657600" y="1981200"/>
                  </a:cubicBezTo>
                  <a:cubicBezTo>
                    <a:pt x="3810000" y="1981200"/>
                    <a:pt x="3968750" y="0"/>
                    <a:pt x="4122420" y="0"/>
                  </a:cubicBezTo>
                  <a:cubicBezTo>
                    <a:pt x="4276090" y="0"/>
                    <a:pt x="4425950" y="1979930"/>
                    <a:pt x="4579620" y="1981200"/>
                  </a:cubicBezTo>
                  <a:cubicBezTo>
                    <a:pt x="4733290" y="1982470"/>
                    <a:pt x="4890770" y="6350"/>
                    <a:pt x="5044440" y="7620"/>
                  </a:cubicBezTo>
                  <a:cubicBezTo>
                    <a:pt x="5198110" y="8890"/>
                    <a:pt x="5349240" y="1990090"/>
                    <a:pt x="5501640" y="1988820"/>
                  </a:cubicBezTo>
                  <a:cubicBezTo>
                    <a:pt x="5654040" y="1987550"/>
                    <a:pt x="5807710" y="1270"/>
                    <a:pt x="5958840" y="0"/>
                  </a:cubicBezTo>
                  <a:cubicBezTo>
                    <a:pt x="6109970" y="-1270"/>
                    <a:pt x="6257290" y="1817370"/>
                    <a:pt x="6408420" y="1981200"/>
                  </a:cubicBezTo>
                  <a:cubicBezTo>
                    <a:pt x="6559550" y="2145030"/>
                    <a:pt x="6712585" y="1564005"/>
                    <a:pt x="6865620" y="982980"/>
                  </a:cubicBezTo>
                </a:path>
              </a:pathLst>
            </a:cu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Char char="²"/>
              </a:pPr>
              <a:endParaRPr lang="en-US">
                <a:latin typeface="Arial" charset="0"/>
              </a:endParaRPr>
            </a:p>
          </p:txBody>
        </p:sp>
        <p:sp>
          <p:nvSpPr>
            <p:cNvPr id="90" name="Isosceles Triangle 89"/>
            <p:cNvSpPr/>
            <p:nvPr/>
          </p:nvSpPr>
          <p:spPr bwMode="auto">
            <a:xfrm rot="10800000">
              <a:off x="5600696" y="1328165"/>
              <a:ext cx="79113" cy="171456"/>
            </a:xfrm>
            <a:prstGeom prst="triangl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Char char="²"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91" name="Oval 90"/>
          <p:cNvSpPr>
            <a:spLocks noChangeAspect="1"/>
          </p:cNvSpPr>
          <p:nvPr/>
        </p:nvSpPr>
        <p:spPr bwMode="auto">
          <a:xfrm>
            <a:off x="2253226" y="4959043"/>
            <a:ext cx="236795" cy="28388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>
              <a:latin typeface="Arial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144F6FD-22A7-A449-9018-0259AC694A2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74212" y="4618110"/>
            <a:ext cx="396332" cy="456968"/>
          </a:xfrm>
          <a:prstGeom prst="straightConnector1">
            <a:avLst/>
          </a:prstGeom>
          <a:solidFill>
            <a:srgbClr val="F3F3F3"/>
          </a:solidFill>
          <a:ln w="317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E2D6BD0-F4B8-BB40-B4EE-CBCBB1E75466}"/>
              </a:ext>
            </a:extLst>
          </p:cNvPr>
          <p:cNvSpPr txBox="1"/>
          <p:nvPr/>
        </p:nvSpPr>
        <p:spPr>
          <a:xfrm>
            <a:off x="4791168" y="3808753"/>
            <a:ext cx="3511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Put single photon in sender</a:t>
            </a:r>
          </a:p>
          <a:p>
            <a:pPr marL="342900" indent="-342900"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2. Swap into “dark” mode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3. Swap into receiver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CD6B22-7BE0-2145-A3A9-7A7FCEDE1D5C}"/>
              </a:ext>
            </a:extLst>
          </p:cNvPr>
          <p:cNvSpPr txBox="1"/>
          <p:nvPr/>
        </p:nvSpPr>
        <p:spPr>
          <a:xfrm>
            <a:off x="4791168" y="5701331"/>
            <a:ext cx="351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speed things up by sending and receiving simultaneously.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56365087"/>
      </p:ext>
    </p:extLst>
  </p:cSld>
  <p:clrMapOvr>
    <a:masterClrMapping/>
  </p:clrMapOvr>
  <p:transition advTm="8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-0.06962 -0.0761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38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8 -0.07894 L -0.00729 -0.15787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395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15787 L 0.05521 -0.07778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09705 7.40741E-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-0.09705 -4.44444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1" grpId="2" animBg="1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Mathematica notebooks\ODE87solver_python\ipynb_data\communication\transfer_2to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67" y="2340864"/>
            <a:ext cx="3392238" cy="247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Mathematica notebooks\ODE87solver_python\ipynb_data\communication\transfer_1to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" y="2340864"/>
            <a:ext cx="3392239" cy="247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photon transfer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362455" y="28003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eg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334767" y="28003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gg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401567" y="28003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ge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2334767" y="40195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ee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5382767" y="28003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ge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355079" y="28003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gg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7421879" y="28003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eg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355079" y="40195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23815" y="4908971"/>
            <a:ext cx="47030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to 1 fidelity: P</a:t>
            </a:r>
            <a:r>
              <a:rPr lang="en-US" baseline="-25000" dirty="0"/>
              <a:t>eg0 </a:t>
            </a:r>
            <a:r>
              <a:rPr lang="zh-CN" altLang="en-US" dirty="0"/>
              <a:t>≈ </a:t>
            </a:r>
            <a:r>
              <a:rPr lang="en-US" dirty="0"/>
              <a:t>62 %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 mechanism: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qubit and channel decay: P</a:t>
            </a:r>
            <a:r>
              <a:rPr lang="en-US" baseline="-25000" dirty="0"/>
              <a:t>gg0 </a:t>
            </a:r>
            <a:r>
              <a:rPr lang="zh-CN" altLang="en-US" dirty="0"/>
              <a:t>≈</a:t>
            </a:r>
            <a:r>
              <a:rPr lang="en-US" altLang="zh-CN" dirty="0"/>
              <a:t> 24%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qubit  dephasing:</a:t>
            </a:r>
            <a:r>
              <a:rPr lang="en-US" dirty="0"/>
              <a:t> P</a:t>
            </a:r>
            <a:r>
              <a:rPr lang="en-US" baseline="-25000" dirty="0"/>
              <a:t>gg1</a:t>
            </a:r>
            <a:r>
              <a:rPr lang="en-US" altLang="zh-CN" dirty="0"/>
              <a:t>+</a:t>
            </a:r>
            <a:r>
              <a:rPr lang="en-US" dirty="0"/>
              <a:t> P</a:t>
            </a:r>
            <a:r>
              <a:rPr lang="en-US" baseline="-25000" dirty="0"/>
              <a:t>eg0 </a:t>
            </a:r>
            <a:r>
              <a:rPr lang="zh-CN" altLang="en-US" dirty="0"/>
              <a:t>≈ </a:t>
            </a:r>
            <a:r>
              <a:rPr lang="en-US" altLang="zh-CN" dirty="0"/>
              <a:t>14% 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6576" y="4888004"/>
            <a:ext cx="4952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to 2 fidelity: P</a:t>
            </a:r>
            <a:r>
              <a:rPr lang="en-US" baseline="-25000" dirty="0"/>
              <a:t>ge0 </a:t>
            </a:r>
            <a:r>
              <a:rPr lang="zh-CN" altLang="en-US" dirty="0"/>
              <a:t>≈ </a:t>
            </a:r>
            <a:r>
              <a:rPr lang="en-US" dirty="0"/>
              <a:t>61 %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 mechanism: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qubit and channel decay: P</a:t>
            </a:r>
            <a:r>
              <a:rPr lang="en-US" baseline="-25000" dirty="0"/>
              <a:t>gg0 </a:t>
            </a:r>
            <a:r>
              <a:rPr lang="zh-CN" altLang="en-US" dirty="0"/>
              <a:t>≈</a:t>
            </a:r>
            <a:r>
              <a:rPr lang="en-US" altLang="zh-CN" dirty="0"/>
              <a:t> 24%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qubit  dephasing:</a:t>
            </a:r>
            <a:r>
              <a:rPr lang="en-US" dirty="0"/>
              <a:t> P</a:t>
            </a:r>
            <a:r>
              <a:rPr lang="en-US" baseline="-25000" dirty="0"/>
              <a:t>gg1</a:t>
            </a:r>
            <a:r>
              <a:rPr lang="en-US" altLang="zh-CN" dirty="0"/>
              <a:t>+</a:t>
            </a:r>
            <a:r>
              <a:rPr lang="en-US" dirty="0"/>
              <a:t> P</a:t>
            </a:r>
            <a:r>
              <a:rPr lang="en-US" baseline="-25000" dirty="0"/>
              <a:t>eg0 </a:t>
            </a:r>
            <a:r>
              <a:rPr lang="zh-CN" altLang="en-US" dirty="0"/>
              <a:t>≈ </a:t>
            </a:r>
            <a:r>
              <a:rPr lang="en-US" altLang="zh-CN" dirty="0"/>
              <a:t>15%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9" name="Oval 28"/>
          <p:cNvSpPr/>
          <p:nvPr/>
        </p:nvSpPr>
        <p:spPr bwMode="auto">
          <a:xfrm>
            <a:off x="3588854" y="3455076"/>
            <a:ext cx="304800" cy="519351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7653527" y="3378876"/>
            <a:ext cx="304800" cy="519351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602735" y="3870366"/>
            <a:ext cx="304800" cy="519351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55165" y="3650218"/>
            <a:ext cx="58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gg1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49767" y="3650218"/>
            <a:ext cx="58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gg1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55165" y="4031218"/>
            <a:ext cx="58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eg0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49767" y="4031218"/>
            <a:ext cx="58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ge0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7668767" y="3943518"/>
            <a:ext cx="304800" cy="519351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>
              <a:latin typeface="Arial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446F1F-5FA1-CF47-B32C-CAB4FC00AB7E}"/>
              </a:ext>
            </a:extLst>
          </p:cNvPr>
          <p:cNvCxnSpPr/>
          <p:nvPr/>
        </p:nvCxnSpPr>
        <p:spPr bwMode="auto">
          <a:xfrm>
            <a:off x="1743236" y="1445083"/>
            <a:ext cx="1676400" cy="0"/>
          </a:xfrm>
          <a:prstGeom prst="line">
            <a:avLst/>
          </a:prstGeom>
          <a:solidFill>
            <a:srgbClr val="F3F3F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B6DC83-356D-F242-B6A1-2884730F2C2D}"/>
              </a:ext>
            </a:extLst>
          </p:cNvPr>
          <p:cNvGrpSpPr/>
          <p:nvPr/>
        </p:nvGrpSpPr>
        <p:grpSpPr>
          <a:xfrm>
            <a:off x="1895636" y="1023672"/>
            <a:ext cx="228600" cy="421412"/>
            <a:chOff x="1295400" y="1373722"/>
            <a:chExt cx="228600" cy="42261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94FF994-9934-0042-A8BA-112927F17941}"/>
                </a:ext>
              </a:extLst>
            </p:cNvPr>
            <p:cNvCxnSpPr/>
            <p:nvPr/>
          </p:nvCxnSpPr>
          <p:spPr bwMode="auto">
            <a:xfrm flipV="1">
              <a:off x="1295400" y="1373722"/>
              <a:ext cx="0" cy="42261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0A47AE6-1CC5-184C-AC06-DD6C3BD154D8}"/>
                </a:ext>
              </a:extLst>
            </p:cNvPr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55833E9-6EC4-DD4F-939E-7418E09D6D0B}"/>
                </a:ext>
              </a:extLst>
            </p:cNvPr>
            <p:cNvCxnSpPr/>
            <p:nvPr/>
          </p:nvCxnSpPr>
          <p:spPr bwMode="auto">
            <a:xfrm flipV="1">
              <a:off x="1524000" y="1373722"/>
              <a:ext cx="0" cy="41850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9E6731-8F14-9448-89C3-78A20002E1B3}"/>
              </a:ext>
            </a:extLst>
          </p:cNvPr>
          <p:cNvGrpSpPr/>
          <p:nvPr/>
        </p:nvGrpSpPr>
        <p:grpSpPr>
          <a:xfrm>
            <a:off x="2276636" y="1022005"/>
            <a:ext cx="838200" cy="423081"/>
            <a:chOff x="1295400" y="1372049"/>
            <a:chExt cx="228600" cy="42428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AF7075C-5A77-1045-9009-097E2FF11F06}"/>
                </a:ext>
              </a:extLst>
            </p:cNvPr>
            <p:cNvCxnSpPr/>
            <p:nvPr/>
          </p:nvCxnSpPr>
          <p:spPr bwMode="auto">
            <a:xfrm flipV="1">
              <a:off x="1295400" y="1373722"/>
              <a:ext cx="0" cy="42261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3A54855-DEAA-CC48-A913-BCD898AFA70A}"/>
                </a:ext>
              </a:extLst>
            </p:cNvPr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3F6000-0A3F-BA49-8561-19B68F3CF032}"/>
                </a:ext>
              </a:extLst>
            </p:cNvPr>
            <p:cNvCxnSpPr/>
            <p:nvPr/>
          </p:nvCxnSpPr>
          <p:spPr bwMode="auto">
            <a:xfrm flipV="1">
              <a:off x="1524000" y="1372049"/>
              <a:ext cx="0" cy="420175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44B342-E791-2146-9104-BC2D6E7B5BFC}"/>
              </a:ext>
            </a:extLst>
          </p:cNvPr>
          <p:cNvCxnSpPr/>
          <p:nvPr/>
        </p:nvCxnSpPr>
        <p:spPr bwMode="auto">
          <a:xfrm>
            <a:off x="1743236" y="2163427"/>
            <a:ext cx="1676400" cy="0"/>
          </a:xfrm>
          <a:prstGeom prst="line">
            <a:avLst/>
          </a:prstGeom>
          <a:solidFill>
            <a:srgbClr val="F3F3F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8CE844F-60CD-3F42-AC36-0C98B92AFE82}"/>
              </a:ext>
            </a:extLst>
          </p:cNvPr>
          <p:cNvGrpSpPr/>
          <p:nvPr/>
        </p:nvGrpSpPr>
        <p:grpSpPr>
          <a:xfrm>
            <a:off x="2276636" y="1740350"/>
            <a:ext cx="838200" cy="423079"/>
            <a:chOff x="1295400" y="1372050"/>
            <a:chExt cx="228600" cy="424284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700A16E-CC7C-6F40-B82C-A4DD6AE482DA}"/>
                </a:ext>
              </a:extLst>
            </p:cNvPr>
            <p:cNvCxnSpPr/>
            <p:nvPr/>
          </p:nvCxnSpPr>
          <p:spPr bwMode="auto">
            <a:xfrm flipV="1">
              <a:off x="1295400" y="1372050"/>
              <a:ext cx="0" cy="424284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A55A8C6-1896-4341-8C3B-AA12848B4FB9}"/>
                </a:ext>
              </a:extLst>
            </p:cNvPr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F2D296-F40F-A44A-927B-082554AB5E0A}"/>
                </a:ext>
              </a:extLst>
            </p:cNvPr>
            <p:cNvCxnSpPr/>
            <p:nvPr/>
          </p:nvCxnSpPr>
          <p:spPr bwMode="auto">
            <a:xfrm flipV="1">
              <a:off x="1524000" y="1372050"/>
              <a:ext cx="0" cy="420174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7D4ED7A-2950-7A48-8E15-2D191846E578}"/>
              </a:ext>
            </a:extLst>
          </p:cNvPr>
          <p:cNvSpPr txBox="1"/>
          <p:nvPr/>
        </p:nvSpPr>
        <p:spPr>
          <a:xfrm>
            <a:off x="523704" y="1145396"/>
            <a:ext cx="114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Qubit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EF8FCD-E4F7-D943-8347-DA2640C6E499}"/>
              </a:ext>
            </a:extLst>
          </p:cNvPr>
          <p:cNvSpPr txBox="1"/>
          <p:nvPr/>
        </p:nvSpPr>
        <p:spPr>
          <a:xfrm>
            <a:off x="503916" y="1829249"/>
            <a:ext cx="116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Qubit 2</a:t>
            </a:r>
          </a:p>
        </p:txBody>
      </p: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39C460EE-E0EA-C340-B14D-9CF153E8B3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710875"/>
              </p:ext>
            </p:extLst>
          </p:nvPr>
        </p:nvGraphicFramePr>
        <p:xfrm>
          <a:off x="2614774" y="1521068"/>
          <a:ext cx="195262" cy="18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5" name="Equation" r:id="rId6" imgW="164880" imgH="164880" progId="Equation.DSMT4">
                  <p:embed/>
                </p:oleObj>
              </mc:Choice>
              <mc:Fallback>
                <p:oleObj name="Equation" r:id="rId6" imgW="164880" imgH="164880" progId="Equation.DSMT4">
                  <p:embed/>
                  <p:pic>
                    <p:nvPicPr>
                      <p:cNvPr id="109" name="Object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4774" y="1521068"/>
                        <a:ext cx="195262" cy="185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CEF32E79-2AAC-8F42-9948-AAB0065CCF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100841"/>
              </p:ext>
            </p:extLst>
          </p:nvPr>
        </p:nvGraphicFramePr>
        <p:xfrm>
          <a:off x="2614774" y="803971"/>
          <a:ext cx="195262" cy="18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6" name="Equation" r:id="rId8" imgW="164880" imgH="164880" progId="Equation.DSMT4">
                  <p:embed/>
                </p:oleObj>
              </mc:Choice>
              <mc:Fallback>
                <p:oleObj name="Equation" r:id="rId8" imgW="164880" imgH="164880" progId="Equation.DSMT4">
                  <p:embed/>
                  <p:pic>
                    <p:nvPicPr>
                      <p:cNvPr id="110" name="Object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4774" y="803971"/>
                        <a:ext cx="195262" cy="185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96C0723F-CE2D-434C-B2FF-736CA18A18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442499"/>
              </p:ext>
            </p:extLst>
          </p:nvPr>
        </p:nvGraphicFramePr>
        <p:xfrm>
          <a:off x="1879762" y="764396"/>
          <a:ext cx="269875" cy="270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7" name="Equation" r:id="rId10" imgW="228600" imgH="241200" progId="Equation.DSMT4">
                  <p:embed/>
                </p:oleObj>
              </mc:Choice>
              <mc:Fallback>
                <p:oleObj name="Equation" r:id="rId10" imgW="228600" imgH="241200" progId="Equation.DSMT4">
                  <p:embed/>
                  <p:pic>
                    <p:nvPicPr>
                      <p:cNvPr id="113" name="Object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762" y="764396"/>
                        <a:ext cx="269875" cy="2706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D5497B3-DABA-3D48-98D8-BB1EBA5D7B5F}"/>
              </a:ext>
            </a:extLst>
          </p:cNvPr>
          <p:cNvCxnSpPr/>
          <p:nvPr/>
        </p:nvCxnSpPr>
        <p:spPr bwMode="auto">
          <a:xfrm>
            <a:off x="5781836" y="1433224"/>
            <a:ext cx="1676400" cy="0"/>
          </a:xfrm>
          <a:prstGeom prst="line">
            <a:avLst/>
          </a:prstGeom>
          <a:solidFill>
            <a:srgbClr val="F3F3F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92D2F6C-C325-ED44-A603-B074A944EECA}"/>
              </a:ext>
            </a:extLst>
          </p:cNvPr>
          <p:cNvGrpSpPr/>
          <p:nvPr/>
        </p:nvGrpSpPr>
        <p:grpSpPr>
          <a:xfrm>
            <a:off x="6315236" y="1008998"/>
            <a:ext cx="838200" cy="420624"/>
            <a:chOff x="1295400" y="1370899"/>
            <a:chExt cx="228600" cy="42182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89431A2-47DB-844C-8906-C30DE01BC24A}"/>
                </a:ext>
              </a:extLst>
            </p:cNvPr>
            <p:cNvCxnSpPr/>
            <p:nvPr/>
          </p:nvCxnSpPr>
          <p:spPr bwMode="auto">
            <a:xfrm flipV="1">
              <a:off x="1295400" y="1370899"/>
              <a:ext cx="0" cy="42182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4FCBCF1-8822-C743-A830-33AF6269D152}"/>
                </a:ext>
              </a:extLst>
            </p:cNvPr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D20FACA-A981-3048-9B85-8F4ED7BC2C8E}"/>
                </a:ext>
              </a:extLst>
            </p:cNvPr>
            <p:cNvCxnSpPr/>
            <p:nvPr/>
          </p:nvCxnSpPr>
          <p:spPr bwMode="auto">
            <a:xfrm flipV="1">
              <a:off x="1524000" y="1370899"/>
              <a:ext cx="0" cy="42182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764DD0F-6E90-714A-8209-3CC06C822845}"/>
              </a:ext>
            </a:extLst>
          </p:cNvPr>
          <p:cNvCxnSpPr/>
          <p:nvPr/>
        </p:nvCxnSpPr>
        <p:spPr bwMode="auto">
          <a:xfrm>
            <a:off x="5781836" y="2151568"/>
            <a:ext cx="1676400" cy="0"/>
          </a:xfrm>
          <a:prstGeom prst="line">
            <a:avLst/>
          </a:prstGeom>
          <a:solidFill>
            <a:srgbClr val="F3F3F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FA4876D-8E53-8C48-8E7E-FE412967CBE9}"/>
              </a:ext>
            </a:extLst>
          </p:cNvPr>
          <p:cNvGrpSpPr/>
          <p:nvPr/>
        </p:nvGrpSpPr>
        <p:grpSpPr>
          <a:xfrm>
            <a:off x="5934236" y="1731374"/>
            <a:ext cx="228600" cy="420624"/>
            <a:chOff x="1295400" y="1374943"/>
            <a:chExt cx="228600" cy="421822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ACF1F19-0833-ED4E-B7D0-CCA14F2E0AF6}"/>
                </a:ext>
              </a:extLst>
            </p:cNvPr>
            <p:cNvCxnSpPr/>
            <p:nvPr/>
          </p:nvCxnSpPr>
          <p:spPr bwMode="auto">
            <a:xfrm flipV="1">
              <a:off x="1295400" y="1374943"/>
              <a:ext cx="0" cy="42182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A53B52B-416B-D544-8A98-BE446EAD1CDD}"/>
                </a:ext>
              </a:extLst>
            </p:cNvPr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4A7855-ECA5-7841-A154-5D7BF0D46D03}"/>
                </a:ext>
              </a:extLst>
            </p:cNvPr>
            <p:cNvCxnSpPr/>
            <p:nvPr/>
          </p:nvCxnSpPr>
          <p:spPr bwMode="auto">
            <a:xfrm flipV="1">
              <a:off x="1524000" y="1374943"/>
              <a:ext cx="0" cy="42182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7C4120D-BAE6-F14E-8952-4A63A46842B7}"/>
              </a:ext>
            </a:extLst>
          </p:cNvPr>
          <p:cNvGrpSpPr/>
          <p:nvPr/>
        </p:nvGrpSpPr>
        <p:grpSpPr>
          <a:xfrm>
            <a:off x="6315236" y="1731374"/>
            <a:ext cx="838200" cy="420194"/>
            <a:chOff x="1295400" y="1374943"/>
            <a:chExt cx="228600" cy="42139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94B1A02-99D8-E843-BCE6-9B609C9E7045}"/>
                </a:ext>
              </a:extLst>
            </p:cNvPr>
            <p:cNvCxnSpPr/>
            <p:nvPr/>
          </p:nvCxnSpPr>
          <p:spPr bwMode="auto">
            <a:xfrm flipV="1">
              <a:off x="1295400" y="1374943"/>
              <a:ext cx="0" cy="421390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BFF6930-8D13-174C-AACC-6F4B21E521D1}"/>
                </a:ext>
              </a:extLst>
            </p:cNvPr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D6AC437-3B26-4346-AA87-174369781165}"/>
                </a:ext>
              </a:extLst>
            </p:cNvPr>
            <p:cNvCxnSpPr/>
            <p:nvPr/>
          </p:nvCxnSpPr>
          <p:spPr bwMode="auto">
            <a:xfrm flipV="1">
              <a:off x="1524000" y="1374943"/>
              <a:ext cx="0" cy="41728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3A58B73-9BA1-4E4A-A199-F3F617283709}"/>
              </a:ext>
            </a:extLst>
          </p:cNvPr>
          <p:cNvSpPr txBox="1"/>
          <p:nvPr/>
        </p:nvSpPr>
        <p:spPr>
          <a:xfrm>
            <a:off x="4635663" y="1145396"/>
            <a:ext cx="106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Qubit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490C504-E6CF-FC44-9D63-3AEE295A9164}"/>
              </a:ext>
            </a:extLst>
          </p:cNvPr>
          <p:cNvSpPr txBox="1"/>
          <p:nvPr/>
        </p:nvSpPr>
        <p:spPr>
          <a:xfrm>
            <a:off x="4629363" y="1829249"/>
            <a:ext cx="107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Qubit 2</a:t>
            </a:r>
          </a:p>
        </p:txBody>
      </p:sp>
      <p:graphicFrame>
        <p:nvGraphicFramePr>
          <p:cNvPr id="66" name="Object 65">
            <a:extLst>
              <a:ext uri="{FF2B5EF4-FFF2-40B4-BE49-F238E27FC236}">
                <a16:creationId xmlns:a16="http://schemas.microsoft.com/office/drawing/2014/main" id="{CB08C0D9-70C0-6341-8CCD-9DA32E1E76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532142"/>
              </p:ext>
            </p:extLst>
          </p:nvPr>
        </p:nvGraphicFramePr>
        <p:xfrm>
          <a:off x="6608130" y="795721"/>
          <a:ext cx="195262" cy="18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8" name="Equation" r:id="rId12" imgW="164885" imgH="164885" progId="Equation.DSMT4">
                  <p:embed/>
                </p:oleObj>
              </mc:Choice>
              <mc:Fallback>
                <p:oleObj name="Equation" r:id="rId12" imgW="164885" imgH="164885" progId="Equation.DSMT4">
                  <p:embed/>
                  <p:pic>
                    <p:nvPicPr>
                      <p:cNvPr id="9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8130" y="795721"/>
                        <a:ext cx="195262" cy="185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>
            <a:extLst>
              <a:ext uri="{FF2B5EF4-FFF2-40B4-BE49-F238E27FC236}">
                <a16:creationId xmlns:a16="http://schemas.microsoft.com/office/drawing/2014/main" id="{6710DE05-3FF3-2449-9941-F36C837B2C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173914"/>
              </p:ext>
            </p:extLst>
          </p:nvPr>
        </p:nvGraphicFramePr>
        <p:xfrm>
          <a:off x="6620036" y="1506929"/>
          <a:ext cx="195262" cy="18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9" name="Equation" r:id="rId13" imgW="164880" imgH="164880" progId="Equation.DSMT4">
                  <p:embed/>
                </p:oleObj>
              </mc:Choice>
              <mc:Fallback>
                <p:oleObj name="Equation" r:id="rId13" imgW="164880" imgH="164880" progId="Equation.DSMT4">
                  <p:embed/>
                  <p:pic>
                    <p:nvPicPr>
                      <p:cNvPr id="91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0036" y="1506929"/>
                        <a:ext cx="195262" cy="185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>
            <a:extLst>
              <a:ext uri="{FF2B5EF4-FFF2-40B4-BE49-F238E27FC236}">
                <a16:creationId xmlns:a16="http://schemas.microsoft.com/office/drawing/2014/main" id="{7442697B-188E-BE43-A486-87207EC713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754899"/>
              </p:ext>
            </p:extLst>
          </p:nvPr>
        </p:nvGraphicFramePr>
        <p:xfrm>
          <a:off x="5931062" y="1484304"/>
          <a:ext cx="269875" cy="270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0" name="Equation" r:id="rId14" imgW="228600" imgH="241200" progId="Equation.DSMT4">
                  <p:embed/>
                </p:oleObj>
              </mc:Choice>
              <mc:Fallback>
                <p:oleObj name="Equation" r:id="rId14" imgW="228600" imgH="241200" progId="Equation.DSMT4">
                  <p:embed/>
                  <p:pic>
                    <p:nvPicPr>
                      <p:cNvPr id="92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1062" y="1484304"/>
                        <a:ext cx="269875" cy="2706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" name="Group 68">
            <a:extLst>
              <a:ext uri="{FF2B5EF4-FFF2-40B4-BE49-F238E27FC236}">
                <a16:creationId xmlns:a16="http://schemas.microsoft.com/office/drawing/2014/main" id="{2DBE529F-48EC-1949-BB67-999FF322C318}"/>
              </a:ext>
            </a:extLst>
          </p:cNvPr>
          <p:cNvGrpSpPr/>
          <p:nvPr/>
        </p:nvGrpSpPr>
        <p:grpSpPr>
          <a:xfrm>
            <a:off x="3419637" y="1040643"/>
            <a:ext cx="420439" cy="486071"/>
            <a:chOff x="3657600" y="1018881"/>
            <a:chExt cx="420439" cy="48606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2134F20-EEDF-DC4C-B08C-EAA3F6123429}"/>
                </a:ext>
              </a:extLst>
            </p:cNvPr>
            <p:cNvSpPr/>
            <p:nvPr/>
          </p:nvSpPr>
          <p:spPr bwMode="auto">
            <a:xfrm>
              <a:off x="3657600" y="1018881"/>
              <a:ext cx="420439" cy="369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Char char="²"/>
              </a:pPr>
              <a:endParaRPr lang="en-US">
                <a:latin typeface="Arial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BBADA41-4A77-AC46-B4DC-76FDAB3B2617}"/>
                </a:ext>
              </a:extLst>
            </p:cNvPr>
            <p:cNvGrpSpPr/>
            <p:nvPr/>
          </p:nvGrpSpPr>
          <p:grpSpPr>
            <a:xfrm>
              <a:off x="3667079" y="1045906"/>
              <a:ext cx="401479" cy="459044"/>
              <a:chOff x="3667079" y="1045906"/>
              <a:chExt cx="401479" cy="459044"/>
            </a:xfrm>
          </p:grpSpPr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FEB88C5C-A3B1-FB4A-8D55-71B3DF608645}"/>
                  </a:ext>
                </a:extLst>
              </p:cNvPr>
              <p:cNvSpPr/>
              <p:nvPr/>
            </p:nvSpPr>
            <p:spPr bwMode="auto">
              <a:xfrm rot="16200000">
                <a:off x="3698587" y="1134979"/>
                <a:ext cx="338463" cy="401479"/>
              </a:xfrm>
              <a:prstGeom prst="arc">
                <a:avLst>
                  <a:gd name="adj1" fmla="val 17536103"/>
                  <a:gd name="adj2" fmla="val 4263735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buFont typeface="Wingdings" pitchFamily="2" charset="2"/>
                  <a:buChar char="²"/>
                </a:pPr>
                <a:endParaRPr lang="en-US">
                  <a:latin typeface="Arial" charset="0"/>
                </a:endParaRP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33E18781-CF8A-E744-90BF-5DFC7B7C9D55}"/>
                  </a:ext>
                </a:extLst>
              </p:cNvPr>
              <p:cNvCxnSpPr/>
              <p:nvPr/>
            </p:nvCxnSpPr>
            <p:spPr bwMode="auto">
              <a:xfrm flipV="1">
                <a:off x="3862053" y="1045906"/>
                <a:ext cx="52053" cy="306644"/>
              </a:xfrm>
              <a:prstGeom prst="straightConnector1">
                <a:avLst/>
              </a:prstGeom>
              <a:solidFill>
                <a:srgbClr val="F3F3F3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</p:cxn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7F165F1-91C5-F643-856D-1C6E7BD1BA98}"/>
              </a:ext>
            </a:extLst>
          </p:cNvPr>
          <p:cNvGrpSpPr/>
          <p:nvPr/>
        </p:nvGrpSpPr>
        <p:grpSpPr>
          <a:xfrm>
            <a:off x="3419635" y="1762704"/>
            <a:ext cx="420439" cy="486071"/>
            <a:chOff x="3657600" y="1018881"/>
            <a:chExt cx="420439" cy="48606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AF67F57-B1CB-ED4B-A619-CF6D5947EC1B}"/>
                </a:ext>
              </a:extLst>
            </p:cNvPr>
            <p:cNvSpPr/>
            <p:nvPr/>
          </p:nvSpPr>
          <p:spPr bwMode="auto">
            <a:xfrm>
              <a:off x="3657600" y="1018881"/>
              <a:ext cx="420439" cy="369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Char char="²"/>
              </a:pPr>
              <a:endParaRPr lang="en-US">
                <a:latin typeface="Arial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8E23BA7-C9F0-3F4B-BF29-9FA1DAEAAAEB}"/>
                </a:ext>
              </a:extLst>
            </p:cNvPr>
            <p:cNvGrpSpPr/>
            <p:nvPr/>
          </p:nvGrpSpPr>
          <p:grpSpPr>
            <a:xfrm>
              <a:off x="3667079" y="1045906"/>
              <a:ext cx="401479" cy="459044"/>
              <a:chOff x="3667079" y="1045906"/>
              <a:chExt cx="401479" cy="459044"/>
            </a:xfrm>
          </p:grpSpPr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26BB0028-CE4A-2A4E-B263-A3E56B815719}"/>
                  </a:ext>
                </a:extLst>
              </p:cNvPr>
              <p:cNvSpPr/>
              <p:nvPr/>
            </p:nvSpPr>
            <p:spPr bwMode="auto">
              <a:xfrm rot="16200000">
                <a:off x="3698587" y="1134979"/>
                <a:ext cx="338463" cy="401479"/>
              </a:xfrm>
              <a:prstGeom prst="arc">
                <a:avLst>
                  <a:gd name="adj1" fmla="val 17536103"/>
                  <a:gd name="adj2" fmla="val 4263735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buFont typeface="Wingdings" pitchFamily="2" charset="2"/>
                  <a:buChar char="²"/>
                </a:pPr>
                <a:endParaRPr lang="en-US">
                  <a:latin typeface="Arial" charset="0"/>
                </a:endParaRP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23B77A21-C217-1C4E-82AA-603B83199672}"/>
                  </a:ext>
                </a:extLst>
              </p:cNvPr>
              <p:cNvCxnSpPr/>
              <p:nvPr/>
            </p:nvCxnSpPr>
            <p:spPr bwMode="auto">
              <a:xfrm flipV="1">
                <a:off x="3862053" y="1045906"/>
                <a:ext cx="52053" cy="306644"/>
              </a:xfrm>
              <a:prstGeom prst="straightConnector1">
                <a:avLst/>
              </a:prstGeom>
              <a:solidFill>
                <a:srgbClr val="F3F3F3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</p:cxn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3277C5D-137B-D74A-920C-7185CA7DC746}"/>
              </a:ext>
            </a:extLst>
          </p:cNvPr>
          <p:cNvGrpSpPr/>
          <p:nvPr/>
        </p:nvGrpSpPr>
        <p:grpSpPr>
          <a:xfrm>
            <a:off x="7458236" y="1031184"/>
            <a:ext cx="420439" cy="486071"/>
            <a:chOff x="3657600" y="1018881"/>
            <a:chExt cx="420439" cy="486069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978D53-C02A-1F43-A6F1-FDE15C51271F}"/>
                </a:ext>
              </a:extLst>
            </p:cNvPr>
            <p:cNvSpPr/>
            <p:nvPr/>
          </p:nvSpPr>
          <p:spPr bwMode="auto">
            <a:xfrm>
              <a:off x="3657600" y="1018881"/>
              <a:ext cx="420439" cy="369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Char char="²"/>
              </a:pPr>
              <a:endParaRPr lang="en-US">
                <a:latin typeface="Arial" charset="0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4D1930B-6541-6948-B169-AF054809A3E9}"/>
                </a:ext>
              </a:extLst>
            </p:cNvPr>
            <p:cNvGrpSpPr/>
            <p:nvPr/>
          </p:nvGrpSpPr>
          <p:grpSpPr>
            <a:xfrm>
              <a:off x="3667079" y="1045906"/>
              <a:ext cx="401479" cy="459044"/>
              <a:chOff x="3667079" y="1045906"/>
              <a:chExt cx="401479" cy="459044"/>
            </a:xfrm>
          </p:grpSpPr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id="{99697D6D-49E2-694D-A865-CC7BE2BF2EF1}"/>
                  </a:ext>
                </a:extLst>
              </p:cNvPr>
              <p:cNvSpPr/>
              <p:nvPr/>
            </p:nvSpPr>
            <p:spPr bwMode="auto">
              <a:xfrm rot="16200000">
                <a:off x="3698587" y="1134979"/>
                <a:ext cx="338463" cy="401479"/>
              </a:xfrm>
              <a:prstGeom prst="arc">
                <a:avLst>
                  <a:gd name="adj1" fmla="val 17536103"/>
                  <a:gd name="adj2" fmla="val 4263735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buFont typeface="Wingdings" pitchFamily="2" charset="2"/>
                  <a:buChar char="²"/>
                </a:pPr>
                <a:endParaRPr lang="en-US">
                  <a:latin typeface="Arial" charset="0"/>
                </a:endParaRP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2CCF3ED9-DE02-2B45-BBA3-F67CD7952F44}"/>
                  </a:ext>
                </a:extLst>
              </p:cNvPr>
              <p:cNvCxnSpPr/>
              <p:nvPr/>
            </p:nvCxnSpPr>
            <p:spPr bwMode="auto">
              <a:xfrm flipV="1">
                <a:off x="3862053" y="1045906"/>
                <a:ext cx="52053" cy="306644"/>
              </a:xfrm>
              <a:prstGeom prst="straightConnector1">
                <a:avLst/>
              </a:prstGeom>
              <a:solidFill>
                <a:srgbClr val="F3F3F3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</p:cxn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E8AE337-BC8E-F14E-9BCC-A151CAC3B476}"/>
              </a:ext>
            </a:extLst>
          </p:cNvPr>
          <p:cNvGrpSpPr/>
          <p:nvPr/>
        </p:nvGrpSpPr>
        <p:grpSpPr>
          <a:xfrm>
            <a:off x="7458232" y="1753560"/>
            <a:ext cx="420439" cy="486071"/>
            <a:chOff x="3657600" y="1018881"/>
            <a:chExt cx="420439" cy="48606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14BF7F5-CFF3-4D4A-B0CB-8DDD1E52169A}"/>
                </a:ext>
              </a:extLst>
            </p:cNvPr>
            <p:cNvSpPr/>
            <p:nvPr/>
          </p:nvSpPr>
          <p:spPr bwMode="auto">
            <a:xfrm>
              <a:off x="3657600" y="1018881"/>
              <a:ext cx="420439" cy="369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Char char="²"/>
              </a:pPr>
              <a:endParaRPr lang="en-US">
                <a:latin typeface="Arial" charset="0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B5309DF-FF61-2949-B45E-E5205D6E6234}"/>
                </a:ext>
              </a:extLst>
            </p:cNvPr>
            <p:cNvGrpSpPr/>
            <p:nvPr/>
          </p:nvGrpSpPr>
          <p:grpSpPr>
            <a:xfrm>
              <a:off x="3667079" y="1045906"/>
              <a:ext cx="401479" cy="459044"/>
              <a:chOff x="3667079" y="1045906"/>
              <a:chExt cx="401479" cy="459044"/>
            </a:xfrm>
          </p:grpSpPr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B38B3AEC-C022-5143-847C-28E7D0504C7A}"/>
                  </a:ext>
                </a:extLst>
              </p:cNvPr>
              <p:cNvSpPr/>
              <p:nvPr/>
            </p:nvSpPr>
            <p:spPr bwMode="auto">
              <a:xfrm rot="16200000">
                <a:off x="3698587" y="1134979"/>
                <a:ext cx="338463" cy="401479"/>
              </a:xfrm>
              <a:prstGeom prst="arc">
                <a:avLst>
                  <a:gd name="adj1" fmla="val 17536103"/>
                  <a:gd name="adj2" fmla="val 4263735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buFont typeface="Wingdings" pitchFamily="2" charset="2"/>
                  <a:buChar char="²"/>
                </a:pPr>
                <a:endParaRPr lang="en-US">
                  <a:latin typeface="Arial" charset="0"/>
                </a:endParaRP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8384AEC9-EC9F-584C-85E1-5B1D0C39F17C}"/>
                  </a:ext>
                </a:extLst>
              </p:cNvPr>
              <p:cNvCxnSpPr/>
              <p:nvPr/>
            </p:nvCxnSpPr>
            <p:spPr bwMode="auto">
              <a:xfrm flipV="1">
                <a:off x="3862053" y="1045906"/>
                <a:ext cx="52053" cy="306644"/>
              </a:xfrm>
              <a:prstGeom prst="straightConnector1">
                <a:avLst/>
              </a:prstGeom>
              <a:solidFill>
                <a:srgbClr val="F3F3F3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</p:cxn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56CC94E-90B1-F34E-A427-83E6C44716A4}"/>
              </a:ext>
            </a:extLst>
          </p:cNvPr>
          <p:cNvGrpSpPr/>
          <p:nvPr/>
        </p:nvGrpSpPr>
        <p:grpSpPr>
          <a:xfrm>
            <a:off x="2285782" y="1173590"/>
            <a:ext cx="829055" cy="171450"/>
            <a:chOff x="2523745" y="1165750"/>
            <a:chExt cx="829055" cy="171450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A9F1DBCD-DE3D-0748-BCB4-2EDFD6835FB4}"/>
                </a:ext>
              </a:extLst>
            </p:cNvPr>
            <p:cNvCxnSpPr/>
            <p:nvPr/>
          </p:nvCxnSpPr>
          <p:spPr bwMode="auto">
            <a:xfrm flipH="1">
              <a:off x="2523745" y="1243585"/>
              <a:ext cx="295655" cy="0"/>
            </a:xfrm>
            <a:prstGeom prst="straightConnector1">
              <a:avLst/>
            </a:prstGeom>
            <a:solidFill>
              <a:srgbClr val="F3F3F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</p:cxnSp>
        <p:graphicFrame>
          <p:nvGraphicFramePr>
            <p:cNvPr id="91" name="Object 90">
              <a:extLst>
                <a:ext uri="{FF2B5EF4-FFF2-40B4-BE49-F238E27FC236}">
                  <a16:creationId xmlns:a16="http://schemas.microsoft.com/office/drawing/2014/main" id="{20448E04-1DF2-3F4C-977B-DDD8DA9D245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881312" y="1165750"/>
            <a:ext cx="104775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1" name="Equation" r:id="rId16" imgW="88560" imgH="152280" progId="Equation.DSMT4">
                    <p:embed/>
                  </p:oleObj>
                </mc:Choice>
                <mc:Fallback>
                  <p:oleObj name="Equation" r:id="rId16" imgW="88560" imgH="152280" progId="Equation.DSMT4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312" y="1165750"/>
                          <a:ext cx="104775" cy="171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E348784C-6B50-434C-AB5E-6CD2036086C3}"/>
                </a:ext>
              </a:extLst>
            </p:cNvPr>
            <p:cNvCxnSpPr/>
            <p:nvPr/>
          </p:nvCxnSpPr>
          <p:spPr bwMode="auto">
            <a:xfrm>
              <a:off x="3048000" y="1243585"/>
              <a:ext cx="304800" cy="0"/>
            </a:xfrm>
            <a:prstGeom prst="straightConnector1">
              <a:avLst/>
            </a:prstGeom>
            <a:solidFill>
              <a:srgbClr val="F3F3F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0AD7ACD-A329-0549-A028-A3F385601582}"/>
              </a:ext>
            </a:extLst>
          </p:cNvPr>
          <p:cNvGrpSpPr/>
          <p:nvPr/>
        </p:nvGrpSpPr>
        <p:grpSpPr>
          <a:xfrm>
            <a:off x="2285782" y="1888346"/>
            <a:ext cx="829055" cy="171450"/>
            <a:chOff x="2523745" y="1165750"/>
            <a:chExt cx="829055" cy="171450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8EFF7E6D-D063-AC42-B7ED-5CDF0C9978E2}"/>
                </a:ext>
              </a:extLst>
            </p:cNvPr>
            <p:cNvCxnSpPr/>
            <p:nvPr/>
          </p:nvCxnSpPr>
          <p:spPr bwMode="auto">
            <a:xfrm flipH="1">
              <a:off x="2523745" y="1243585"/>
              <a:ext cx="295655" cy="0"/>
            </a:xfrm>
            <a:prstGeom prst="straightConnector1">
              <a:avLst/>
            </a:prstGeom>
            <a:solidFill>
              <a:srgbClr val="F3F3F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</p:cxnSp>
        <p:graphicFrame>
          <p:nvGraphicFramePr>
            <p:cNvPr id="95" name="Object 94">
              <a:extLst>
                <a:ext uri="{FF2B5EF4-FFF2-40B4-BE49-F238E27FC236}">
                  <a16:creationId xmlns:a16="http://schemas.microsoft.com/office/drawing/2014/main" id="{F795D85E-C8A4-C347-AA25-D058D62ACC14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881312" y="1165750"/>
            <a:ext cx="104775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2" name="Equation" r:id="rId18" imgW="88560" imgH="152280" progId="Equation.DSMT4">
                    <p:embed/>
                  </p:oleObj>
                </mc:Choice>
                <mc:Fallback>
                  <p:oleObj name="Equation" r:id="rId18" imgW="88560" imgH="152280" progId="Equation.DSMT4">
                    <p:embed/>
                    <p:pic>
                      <p:nvPicPr>
                        <p:cNvPr id="164" name="Object 1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312" y="1165750"/>
                          <a:ext cx="104775" cy="171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99ABA81-C238-4A4B-8F1F-04796DBD4C0D}"/>
                </a:ext>
              </a:extLst>
            </p:cNvPr>
            <p:cNvCxnSpPr/>
            <p:nvPr/>
          </p:nvCxnSpPr>
          <p:spPr bwMode="auto">
            <a:xfrm>
              <a:off x="3048000" y="1243585"/>
              <a:ext cx="304800" cy="0"/>
            </a:xfrm>
            <a:prstGeom prst="straightConnector1">
              <a:avLst/>
            </a:prstGeom>
            <a:solidFill>
              <a:srgbClr val="F3F3F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23DC242-34E1-AD4F-8EB9-D2D56EF98BE7}"/>
              </a:ext>
            </a:extLst>
          </p:cNvPr>
          <p:cNvGrpSpPr/>
          <p:nvPr/>
        </p:nvGrpSpPr>
        <p:grpSpPr>
          <a:xfrm>
            <a:off x="6324382" y="1173590"/>
            <a:ext cx="829055" cy="171450"/>
            <a:chOff x="2523745" y="1165750"/>
            <a:chExt cx="829055" cy="171450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F3C5571-7DB8-C443-9BA9-B898AA86B482}"/>
                </a:ext>
              </a:extLst>
            </p:cNvPr>
            <p:cNvCxnSpPr/>
            <p:nvPr/>
          </p:nvCxnSpPr>
          <p:spPr bwMode="auto">
            <a:xfrm flipH="1">
              <a:off x="2523745" y="1243585"/>
              <a:ext cx="295655" cy="0"/>
            </a:xfrm>
            <a:prstGeom prst="straightConnector1">
              <a:avLst/>
            </a:prstGeom>
            <a:solidFill>
              <a:srgbClr val="F3F3F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</p:cxnSp>
        <p:graphicFrame>
          <p:nvGraphicFramePr>
            <p:cNvPr id="99" name="Object 98">
              <a:extLst>
                <a:ext uri="{FF2B5EF4-FFF2-40B4-BE49-F238E27FC236}">
                  <a16:creationId xmlns:a16="http://schemas.microsoft.com/office/drawing/2014/main" id="{A492D6BE-05D9-854C-9891-FB1BD8F23D6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881312" y="1165750"/>
            <a:ext cx="104775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3" name="Equation" r:id="rId20" imgW="88560" imgH="152280" progId="Equation.DSMT4">
                    <p:embed/>
                  </p:oleObj>
                </mc:Choice>
                <mc:Fallback>
                  <p:oleObj name="Equation" r:id="rId20" imgW="88560" imgH="152280" progId="Equation.DSMT4">
                    <p:embed/>
                    <p:pic>
                      <p:nvPicPr>
                        <p:cNvPr id="168" name="Object 1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312" y="1165750"/>
                          <a:ext cx="104775" cy="171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C402ADCB-11D3-274F-8819-29C9C470ACD6}"/>
                </a:ext>
              </a:extLst>
            </p:cNvPr>
            <p:cNvCxnSpPr/>
            <p:nvPr/>
          </p:nvCxnSpPr>
          <p:spPr bwMode="auto">
            <a:xfrm>
              <a:off x="3048000" y="1243585"/>
              <a:ext cx="304800" cy="0"/>
            </a:xfrm>
            <a:prstGeom prst="straightConnector1">
              <a:avLst/>
            </a:prstGeom>
            <a:solidFill>
              <a:srgbClr val="F3F3F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4950F8C-52E5-C64F-8A2A-9E766BD10E6E}"/>
              </a:ext>
            </a:extLst>
          </p:cNvPr>
          <p:cNvGrpSpPr/>
          <p:nvPr/>
        </p:nvGrpSpPr>
        <p:grpSpPr>
          <a:xfrm>
            <a:off x="6324382" y="1888346"/>
            <a:ext cx="829055" cy="171450"/>
            <a:chOff x="2523745" y="1165750"/>
            <a:chExt cx="829055" cy="171450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E7232D04-33BE-434D-AB1A-B1D88CA80467}"/>
                </a:ext>
              </a:extLst>
            </p:cNvPr>
            <p:cNvCxnSpPr/>
            <p:nvPr/>
          </p:nvCxnSpPr>
          <p:spPr bwMode="auto">
            <a:xfrm flipH="1">
              <a:off x="2523745" y="1243585"/>
              <a:ext cx="295655" cy="0"/>
            </a:xfrm>
            <a:prstGeom prst="straightConnector1">
              <a:avLst/>
            </a:prstGeom>
            <a:solidFill>
              <a:srgbClr val="F3F3F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</p:cxnSp>
        <p:graphicFrame>
          <p:nvGraphicFramePr>
            <p:cNvPr id="103" name="Object 102">
              <a:extLst>
                <a:ext uri="{FF2B5EF4-FFF2-40B4-BE49-F238E27FC236}">
                  <a16:creationId xmlns:a16="http://schemas.microsoft.com/office/drawing/2014/main" id="{69212644-0C19-9941-9FF4-19D090A5CF0E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881312" y="1165750"/>
            <a:ext cx="104775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4" name="Equation" r:id="rId21" imgW="88560" imgH="152280" progId="Equation.DSMT4">
                    <p:embed/>
                  </p:oleObj>
                </mc:Choice>
                <mc:Fallback>
                  <p:oleObj name="Equation" r:id="rId21" imgW="88560" imgH="152280" progId="Equation.DSMT4">
                    <p:embed/>
                    <p:pic>
                      <p:nvPicPr>
                        <p:cNvPr id="172" name="Object 1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312" y="1165750"/>
                          <a:ext cx="104775" cy="171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AE917686-E58A-1E48-9A18-8B22221E990E}"/>
                </a:ext>
              </a:extLst>
            </p:cNvPr>
            <p:cNvCxnSpPr/>
            <p:nvPr/>
          </p:nvCxnSpPr>
          <p:spPr bwMode="auto">
            <a:xfrm>
              <a:off x="3048000" y="1243585"/>
              <a:ext cx="304800" cy="0"/>
            </a:xfrm>
            <a:prstGeom prst="straightConnector1">
              <a:avLst/>
            </a:prstGeom>
            <a:solidFill>
              <a:srgbClr val="F3F3F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</p:cxnSp>
      </p:grpSp>
    </p:spTree>
    <p:extLst>
      <p:ext uri="{BB962C8B-B14F-4D97-AF65-F5344CB8AC3E}">
        <p14:creationId xmlns:p14="http://schemas.microsoft.com/office/powerpoint/2010/main" val="2926511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21" grpId="0"/>
      <p:bldP spid="29" grpId="0" animBg="1"/>
      <p:bldP spid="30" grpId="0" animBg="1"/>
      <p:bldP spid="22" grpId="0" animBg="1"/>
      <p:bldP spid="25" grpId="0"/>
      <p:bldP spid="27" grpId="0"/>
      <p:bldP spid="28" grpId="0"/>
      <p:bldP spid="32" grpId="0"/>
      <p:bldP spid="36" grpId="0" animBg="1"/>
      <p:bldP spid="45" grpId="0"/>
      <p:bldP spid="46" grpId="0"/>
      <p:bldP spid="64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 state generation</a:t>
            </a: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1645920" y="2217959"/>
            <a:ext cx="1676400" cy="0"/>
          </a:xfrm>
          <a:prstGeom prst="line">
            <a:avLst/>
          </a:prstGeom>
          <a:solidFill>
            <a:srgbClr val="F3F3F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grpSp>
        <p:nvGrpSpPr>
          <p:cNvPr id="71" name="Group 70"/>
          <p:cNvGrpSpPr/>
          <p:nvPr/>
        </p:nvGrpSpPr>
        <p:grpSpPr>
          <a:xfrm>
            <a:off x="1798320" y="1796548"/>
            <a:ext cx="228600" cy="421412"/>
            <a:chOff x="1295400" y="1373722"/>
            <a:chExt cx="228600" cy="422612"/>
          </a:xfrm>
        </p:grpSpPr>
        <p:cxnSp>
          <p:nvCxnSpPr>
            <p:cNvPr id="72" name="Straight Connector 71"/>
            <p:cNvCxnSpPr/>
            <p:nvPr/>
          </p:nvCxnSpPr>
          <p:spPr bwMode="auto">
            <a:xfrm flipV="1">
              <a:off x="1295400" y="1373722"/>
              <a:ext cx="0" cy="42261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73" name="Straight Connector 72"/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74" name="Straight Connector 73"/>
            <p:cNvCxnSpPr/>
            <p:nvPr/>
          </p:nvCxnSpPr>
          <p:spPr bwMode="auto">
            <a:xfrm flipV="1">
              <a:off x="1524000" y="1373722"/>
              <a:ext cx="0" cy="41850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cxnSp>
        <p:nvCxnSpPr>
          <p:cNvPr id="79" name="Straight Connector 78"/>
          <p:cNvCxnSpPr/>
          <p:nvPr/>
        </p:nvCxnSpPr>
        <p:spPr bwMode="auto">
          <a:xfrm>
            <a:off x="1645920" y="2936303"/>
            <a:ext cx="1676400" cy="0"/>
          </a:xfrm>
          <a:prstGeom prst="line">
            <a:avLst/>
          </a:prstGeom>
          <a:solidFill>
            <a:srgbClr val="F3F3F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98" name="TextBox 97"/>
          <p:cNvSpPr txBox="1"/>
          <p:nvPr/>
        </p:nvSpPr>
        <p:spPr>
          <a:xfrm>
            <a:off x="546969" y="1918272"/>
            <a:ext cx="102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Qubit 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46969" y="2602125"/>
            <a:ext cx="102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Qubit 2</a:t>
            </a:r>
          </a:p>
        </p:txBody>
      </p:sp>
      <p:graphicFrame>
        <p:nvGraphicFramePr>
          <p:cNvPr id="106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145763"/>
              </p:ext>
            </p:extLst>
          </p:nvPr>
        </p:nvGraphicFramePr>
        <p:xfrm>
          <a:off x="1782446" y="1537272"/>
          <a:ext cx="269875" cy="270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5" name="Equation" r:id="rId4" imgW="228600" imgH="241200" progId="Equation.DSMT4">
                  <p:embed/>
                </p:oleObj>
              </mc:Choice>
              <mc:Fallback>
                <p:oleObj name="Equation" r:id="rId4" imgW="228600" imgH="241200" progId="Equation.DSMT4">
                  <p:embed/>
                  <p:pic>
                    <p:nvPicPr>
                      <p:cNvPr id="106" name="Object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2446" y="1537272"/>
                        <a:ext cx="269875" cy="2706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2179320" y="2513226"/>
            <a:ext cx="668062" cy="423079"/>
            <a:chOff x="1295400" y="1372050"/>
            <a:chExt cx="228600" cy="424284"/>
          </a:xfrm>
        </p:grpSpPr>
        <p:cxnSp>
          <p:nvCxnSpPr>
            <p:cNvPr id="33" name="Straight Connector 32"/>
            <p:cNvCxnSpPr/>
            <p:nvPr/>
          </p:nvCxnSpPr>
          <p:spPr bwMode="auto">
            <a:xfrm flipV="1">
              <a:off x="1295400" y="1372050"/>
              <a:ext cx="0" cy="424284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V="1">
              <a:off x="1524000" y="1372050"/>
              <a:ext cx="0" cy="420174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grpSp>
        <p:nvGrpSpPr>
          <p:cNvPr id="38" name="Group 37"/>
          <p:cNvGrpSpPr/>
          <p:nvPr/>
        </p:nvGrpSpPr>
        <p:grpSpPr>
          <a:xfrm>
            <a:off x="2179320" y="1794881"/>
            <a:ext cx="310896" cy="423081"/>
            <a:chOff x="1295400" y="1372049"/>
            <a:chExt cx="228600" cy="424285"/>
          </a:xfrm>
        </p:grpSpPr>
        <p:cxnSp>
          <p:nvCxnSpPr>
            <p:cNvPr id="39" name="Straight Connector 38"/>
            <p:cNvCxnSpPr/>
            <p:nvPr/>
          </p:nvCxnSpPr>
          <p:spPr bwMode="auto">
            <a:xfrm flipV="1">
              <a:off x="1295400" y="1373722"/>
              <a:ext cx="0" cy="42261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41" name="Straight Connector 40"/>
            <p:cNvCxnSpPr/>
            <p:nvPr/>
          </p:nvCxnSpPr>
          <p:spPr bwMode="auto">
            <a:xfrm flipV="1">
              <a:off x="1524000" y="1372049"/>
              <a:ext cx="0" cy="420175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953134"/>
              </p:ext>
            </p:extLst>
          </p:nvPr>
        </p:nvGraphicFramePr>
        <p:xfrm>
          <a:off x="2255520" y="1576961"/>
          <a:ext cx="195262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6" name="Equation" r:id="rId6" imgW="164885" imgH="164885" progId="Equation.DSMT4">
                  <p:embed/>
                </p:oleObj>
              </mc:Choice>
              <mc:Fallback>
                <p:oleObj name="Equation" r:id="rId6" imgW="164885" imgH="164885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5520" y="1576961"/>
                        <a:ext cx="195262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947360"/>
              </p:ext>
            </p:extLst>
          </p:nvPr>
        </p:nvGraphicFramePr>
        <p:xfrm>
          <a:off x="2407920" y="2299273"/>
          <a:ext cx="195262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7" name="Equation" r:id="rId8" imgW="164885" imgH="164885" progId="Equation.DSMT4">
                  <p:embed/>
                </p:oleObj>
              </mc:Choice>
              <mc:Fallback>
                <p:oleObj name="Equation" r:id="rId8" imgW="164885" imgH="164885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7920" y="2299273"/>
                        <a:ext cx="195262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" name="Group 51"/>
          <p:cNvGrpSpPr/>
          <p:nvPr/>
        </p:nvGrpSpPr>
        <p:grpSpPr>
          <a:xfrm>
            <a:off x="3017520" y="1791018"/>
            <a:ext cx="228600" cy="421412"/>
            <a:chOff x="1295400" y="1373722"/>
            <a:chExt cx="228600" cy="422612"/>
          </a:xfrm>
        </p:grpSpPr>
        <p:cxnSp>
          <p:nvCxnSpPr>
            <p:cNvPr id="53" name="Straight Connector 52"/>
            <p:cNvCxnSpPr/>
            <p:nvPr/>
          </p:nvCxnSpPr>
          <p:spPr bwMode="auto">
            <a:xfrm flipV="1">
              <a:off x="1295400" y="1373722"/>
              <a:ext cx="0" cy="42261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54" name="Straight Connector 53"/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55" name="Straight Connector 54"/>
            <p:cNvCxnSpPr/>
            <p:nvPr/>
          </p:nvCxnSpPr>
          <p:spPr bwMode="auto">
            <a:xfrm flipV="1">
              <a:off x="1524000" y="1373722"/>
              <a:ext cx="0" cy="41850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grpSp>
        <p:nvGrpSpPr>
          <p:cNvPr id="56" name="Group 55"/>
          <p:cNvGrpSpPr/>
          <p:nvPr/>
        </p:nvGrpSpPr>
        <p:grpSpPr>
          <a:xfrm>
            <a:off x="3017520" y="2513394"/>
            <a:ext cx="228600" cy="421412"/>
            <a:chOff x="1295400" y="1373722"/>
            <a:chExt cx="228600" cy="422612"/>
          </a:xfrm>
        </p:grpSpPr>
        <p:cxnSp>
          <p:nvCxnSpPr>
            <p:cNvPr id="57" name="Straight Connector 56"/>
            <p:cNvCxnSpPr/>
            <p:nvPr/>
          </p:nvCxnSpPr>
          <p:spPr bwMode="auto">
            <a:xfrm flipV="1">
              <a:off x="1295400" y="1373722"/>
              <a:ext cx="0" cy="42261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58" name="Straight Connector 57"/>
            <p:cNvCxnSpPr/>
            <p:nvPr/>
          </p:nvCxnSpPr>
          <p:spPr bwMode="auto">
            <a:xfrm flipV="1">
              <a:off x="1295400" y="1383942"/>
              <a:ext cx="228600" cy="1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59" name="Straight Connector 58"/>
            <p:cNvCxnSpPr/>
            <p:nvPr/>
          </p:nvCxnSpPr>
          <p:spPr bwMode="auto">
            <a:xfrm flipV="1">
              <a:off x="1524000" y="1373722"/>
              <a:ext cx="0" cy="418502"/>
            </a:xfrm>
            <a:prstGeom prst="line">
              <a:avLst/>
            </a:prstGeom>
            <a:solidFill>
              <a:srgbClr val="F3F3F3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62001" y="3684588"/>
          <a:ext cx="406082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8" name="Equation" r:id="rId9" imgW="2298600" imgH="253800" progId="Equation.DSMT4">
                  <p:embed/>
                </p:oleObj>
              </mc:Choice>
              <mc:Fallback>
                <p:oleObj name="Equation" r:id="rId9" imgW="2298600" imgH="2538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1" y="3684588"/>
                        <a:ext cx="406082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457202" y="3733800"/>
            <a:ext cx="4952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Loss mechanism: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qubit and channel decay: 0.1</a:t>
            </a:r>
            <a:endParaRPr lang="en-US" altLang="zh-CN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qubit  dephasing:</a:t>
            </a:r>
            <a:r>
              <a:rPr lang="en-US" sz="2000" dirty="0"/>
              <a:t> 0.1</a:t>
            </a:r>
            <a:r>
              <a:rPr lang="en-US" altLang="zh-CN" sz="2000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3322321" y="1813519"/>
            <a:ext cx="420439" cy="486071"/>
            <a:chOff x="3657600" y="1018881"/>
            <a:chExt cx="420439" cy="486069"/>
          </a:xfrm>
        </p:grpSpPr>
        <p:sp>
          <p:nvSpPr>
            <p:cNvPr id="45" name="Rectangle 44"/>
            <p:cNvSpPr/>
            <p:nvPr/>
          </p:nvSpPr>
          <p:spPr bwMode="auto">
            <a:xfrm>
              <a:off x="3657600" y="1018881"/>
              <a:ext cx="420439" cy="369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Char char="²"/>
              </a:pPr>
              <a:endParaRPr lang="en-US">
                <a:latin typeface="Arial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667079" y="1045906"/>
              <a:ext cx="401479" cy="459044"/>
              <a:chOff x="3667079" y="1045906"/>
              <a:chExt cx="401479" cy="459044"/>
            </a:xfrm>
          </p:grpSpPr>
          <p:sp>
            <p:nvSpPr>
              <p:cNvPr id="47" name="Arc 46"/>
              <p:cNvSpPr/>
              <p:nvPr/>
            </p:nvSpPr>
            <p:spPr bwMode="auto">
              <a:xfrm rot="16200000">
                <a:off x="3698587" y="1134979"/>
                <a:ext cx="338463" cy="401479"/>
              </a:xfrm>
              <a:prstGeom prst="arc">
                <a:avLst>
                  <a:gd name="adj1" fmla="val 17536103"/>
                  <a:gd name="adj2" fmla="val 4263735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buFont typeface="Wingdings" pitchFamily="2" charset="2"/>
                  <a:buChar char="²"/>
                </a:pPr>
                <a:endParaRPr lang="en-US">
                  <a:latin typeface="Arial" charset="0"/>
                </a:endParaRP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 bwMode="auto">
              <a:xfrm flipV="1">
                <a:off x="3862053" y="1045906"/>
                <a:ext cx="52053" cy="306644"/>
              </a:xfrm>
              <a:prstGeom prst="straightConnector1">
                <a:avLst/>
              </a:prstGeom>
              <a:solidFill>
                <a:srgbClr val="F3F3F3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</p:cxnSp>
        </p:grpSp>
      </p:grpSp>
      <p:grpSp>
        <p:nvGrpSpPr>
          <p:cNvPr id="49" name="Group 48"/>
          <p:cNvGrpSpPr/>
          <p:nvPr/>
        </p:nvGrpSpPr>
        <p:grpSpPr>
          <a:xfrm>
            <a:off x="3322319" y="2535580"/>
            <a:ext cx="420439" cy="486071"/>
            <a:chOff x="3657600" y="1018881"/>
            <a:chExt cx="420439" cy="486069"/>
          </a:xfrm>
        </p:grpSpPr>
        <p:sp>
          <p:nvSpPr>
            <p:cNvPr id="50" name="Rectangle 49"/>
            <p:cNvSpPr/>
            <p:nvPr/>
          </p:nvSpPr>
          <p:spPr bwMode="auto">
            <a:xfrm>
              <a:off x="3657600" y="1018881"/>
              <a:ext cx="420439" cy="369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Char char="²"/>
              </a:pPr>
              <a:endParaRPr lang="en-US">
                <a:latin typeface="Arial" charset="0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667079" y="1045906"/>
              <a:ext cx="401479" cy="459044"/>
              <a:chOff x="3667079" y="1045906"/>
              <a:chExt cx="401479" cy="459044"/>
            </a:xfrm>
          </p:grpSpPr>
          <p:sp>
            <p:nvSpPr>
              <p:cNvPr id="60" name="Arc 59"/>
              <p:cNvSpPr/>
              <p:nvPr/>
            </p:nvSpPr>
            <p:spPr bwMode="auto">
              <a:xfrm rot="16200000">
                <a:off x="3698587" y="1134979"/>
                <a:ext cx="338463" cy="401479"/>
              </a:xfrm>
              <a:prstGeom prst="arc">
                <a:avLst>
                  <a:gd name="adj1" fmla="val 17536103"/>
                  <a:gd name="adj2" fmla="val 4263735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buFont typeface="Wingdings" pitchFamily="2" charset="2"/>
                  <a:buChar char="²"/>
                </a:pPr>
                <a:endParaRPr lang="en-US">
                  <a:latin typeface="Arial" charset="0"/>
                </a:endParaRPr>
              </a:p>
            </p:txBody>
          </p:sp>
          <p:cxnSp>
            <p:nvCxnSpPr>
              <p:cNvPr id="61" name="Straight Arrow Connector 60"/>
              <p:cNvCxnSpPr/>
              <p:nvPr/>
            </p:nvCxnSpPr>
            <p:spPr bwMode="auto">
              <a:xfrm flipV="1">
                <a:off x="3862053" y="1045906"/>
                <a:ext cx="52053" cy="306644"/>
              </a:xfrm>
              <a:prstGeom prst="straightConnector1">
                <a:avLst/>
              </a:prstGeom>
              <a:solidFill>
                <a:srgbClr val="F3F3F3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</p:cxnSp>
        </p:grpSp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217255"/>
              </p:ext>
            </p:extLst>
          </p:nvPr>
        </p:nvGraphicFramePr>
        <p:xfrm>
          <a:off x="3019109" y="1543623"/>
          <a:ext cx="2254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9" name="Equation" r:id="rId11" imgW="190440" imgH="228600" progId="Equation.DSMT4">
                  <p:embed/>
                </p:oleObj>
              </mc:Choice>
              <mc:Fallback>
                <p:oleObj name="Equation" r:id="rId11" imgW="19044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109" y="1543623"/>
                        <a:ext cx="225425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828108"/>
              </p:ext>
            </p:extLst>
          </p:nvPr>
        </p:nvGraphicFramePr>
        <p:xfrm>
          <a:off x="3028633" y="2270698"/>
          <a:ext cx="2413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0" name="Equation" r:id="rId13" imgW="203040" imgH="228600" progId="Equation.DSMT4">
                  <p:embed/>
                </p:oleObj>
              </mc:Choice>
              <mc:Fallback>
                <p:oleObj name="Equation" r:id="rId13" imgW="203040" imgH="2286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633" y="2270698"/>
                        <a:ext cx="241300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Picture 2" descr="D:\Mathematica notebooks\ODE87solver_python\ipynb_data\communication\Bell_Exp.emf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/>
          <a:stretch/>
        </p:blipFill>
        <p:spPr bwMode="auto">
          <a:xfrm>
            <a:off x="5061352" y="808037"/>
            <a:ext cx="3134021" cy="28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S:\_Data\171206 - Communication\figures\paper\den_mat_correlators.em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41" y="3721608"/>
            <a:ext cx="2959383" cy="27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0F57B5-0549-1444-9E37-66E647307DCA}"/>
              </a:ext>
            </a:extLst>
          </p:cNvPr>
          <p:cNvCxnSpPr/>
          <p:nvPr/>
        </p:nvCxnSpPr>
        <p:spPr bwMode="auto">
          <a:xfrm flipH="1">
            <a:off x="2603182" y="1197864"/>
            <a:ext cx="505778" cy="64268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F1FB78-F89E-C64D-9532-B9AF7388CE9A}"/>
              </a:ext>
            </a:extLst>
          </p:cNvPr>
          <p:cNvSpPr txBox="1"/>
          <p:nvPr/>
        </p:nvSpPr>
        <p:spPr>
          <a:xfrm>
            <a:off x="3244534" y="837451"/>
            <a:ext cx="1925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Sending half the photon creates Bell state</a:t>
            </a:r>
          </a:p>
        </p:txBody>
      </p:sp>
    </p:spTree>
    <p:extLst>
      <p:ext uri="{BB962C8B-B14F-4D97-AF65-F5344CB8AC3E}">
        <p14:creationId xmlns:p14="http://schemas.microsoft.com/office/powerpoint/2010/main" val="118339570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7685"/>
            <a:ext cx="9400349" cy="606425"/>
          </a:xfrm>
        </p:spPr>
        <p:txBody>
          <a:bodyPr/>
          <a:lstStyle/>
          <a:p>
            <a:r>
              <a:rPr lang="en-US" dirty="0"/>
              <a:t>Realizing higher Q - 3D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6" y="5329496"/>
            <a:ext cx="8551520" cy="2109600"/>
          </a:xfrm>
        </p:spPr>
        <p:txBody>
          <a:bodyPr/>
          <a:lstStyle/>
          <a:p>
            <a:r>
              <a:rPr lang="en-US" dirty="0"/>
              <a:t>A box with no seams.</a:t>
            </a:r>
          </a:p>
          <a:p>
            <a:r>
              <a:rPr lang="en-US" dirty="0"/>
              <a:t>10-50 Modes</a:t>
            </a:r>
          </a:p>
          <a:p>
            <a:r>
              <a:rPr lang="en-US" dirty="0"/>
              <a:t>Engineered dispersion uniformly spaced (400MHz)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913" y="780990"/>
            <a:ext cx="4601225" cy="25748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9456" y="794110"/>
            <a:ext cx="4029807" cy="2387487"/>
            <a:chOff x="5142524" y="626684"/>
            <a:chExt cx="5373076" cy="3183316"/>
          </a:xfrm>
        </p:grpSpPr>
        <p:pic>
          <p:nvPicPr>
            <p:cNvPr id="7" name="Picture 3" descr="E:\Google Drive\Google Photos\2017\IMG_20170228_19265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6" t="19272" r="3249" b="15321"/>
            <a:stretch/>
          </p:blipFill>
          <p:spPr bwMode="auto">
            <a:xfrm>
              <a:off x="5142524" y="626684"/>
              <a:ext cx="5360484" cy="318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E:\Google Drive\Google Photos\2017\IMG_20170216_17114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1" t="14741" r="16610"/>
            <a:stretch/>
          </p:blipFill>
          <p:spPr bwMode="auto">
            <a:xfrm>
              <a:off x="8271872" y="1714548"/>
              <a:ext cx="2243728" cy="2095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Ravi\Downloads\Flute_transmon_full (1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62" b="17490"/>
            <a:stretch/>
          </p:blipFill>
          <p:spPr bwMode="auto">
            <a:xfrm>
              <a:off x="9242626" y="1714547"/>
              <a:ext cx="1260382" cy="587148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 bwMode="auto">
            <a:xfrm>
              <a:off x="8914492" y="1730433"/>
              <a:ext cx="228600" cy="461665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  <a:effectLst/>
            <a:ex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Char char="²"/>
              </a:pPr>
              <a:endParaRPr lang="en-US">
                <a:latin typeface="Arial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15" y="3330286"/>
            <a:ext cx="6361126" cy="19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7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exciting projects in the lab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2608" y="3698629"/>
            <a:ext cx="2473886" cy="2436995"/>
            <a:chOff x="3379304" y="1152938"/>
            <a:chExt cx="5472647" cy="53910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" r="16801"/>
            <a:stretch/>
          </p:blipFill>
          <p:spPr>
            <a:xfrm>
              <a:off x="3379304" y="1152938"/>
              <a:ext cx="5472647" cy="539103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306" y="1152938"/>
              <a:ext cx="2420732" cy="1815549"/>
            </a:xfrm>
            <a:prstGeom prst="rect">
              <a:avLst/>
            </a:prstGeom>
          </p:spPr>
        </p:pic>
      </p:grpSp>
      <p:pic>
        <p:nvPicPr>
          <p:cNvPr id="8" name="All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b="20020"/>
          <a:stretch/>
        </p:blipFill>
        <p:spPr bwMode="auto">
          <a:xfrm>
            <a:off x="343496" y="5271397"/>
            <a:ext cx="1220687" cy="765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480" y="3974068"/>
            <a:ext cx="3276600" cy="2460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026" y="3571732"/>
            <a:ext cx="1895670" cy="29724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344" y="3076837"/>
            <a:ext cx="248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cQED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electrons on helium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1059" y="3685032"/>
            <a:ext cx="281635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Protected qubits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5189" y="6172200"/>
            <a:ext cx="2464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PRX 6, 011031 (2016)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322064" y="6388084"/>
            <a:ext cx="2610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PRB 90, 094518 (2014)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60" y="5235051"/>
            <a:ext cx="1508361" cy="1001316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716" y="1027989"/>
            <a:ext cx="1956695" cy="189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0912" y="758825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Autonomous error correction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56832" y="2587752"/>
            <a:ext cx="135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w/ E. </a:t>
            </a:r>
            <a:r>
              <a:rPr lang="en-US" dirty="0" err="1"/>
              <a:t>Kapit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5" r="8359"/>
          <a:stretch/>
        </p:blipFill>
        <p:spPr>
          <a:xfrm rot="5400000">
            <a:off x="349263" y="633977"/>
            <a:ext cx="1431337" cy="17949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29811" y="793030"/>
            <a:ext cx="2918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Rydberg</a:t>
            </a:r>
          </a:p>
          <a:p>
            <a:r>
              <a:rPr lang="en-US" dirty="0"/>
              <a:t>Optical/Microwave CQED</a:t>
            </a:r>
          </a:p>
          <a:p>
            <a:r>
              <a:rPr lang="en-US" dirty="0"/>
              <a:t>w/ Jon Simon </a:t>
            </a:r>
          </a:p>
        </p:txBody>
      </p:sp>
      <p:pic>
        <p:nvPicPr>
          <p:cNvPr id="24" name="Content Placeholder 3" descr="Screen Shot 2017-01-08 at 9.12.51 AM.png">
            <a:extLst>
              <a:ext uri="{FF2B5EF4-FFF2-40B4-BE49-F238E27FC236}">
                <a16:creationId xmlns:a16="http://schemas.microsoft.com/office/drawing/2014/main" id="{467A10D0-6DB5-5B43-9095-45B7BE7B0B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t="21260" r="59263" b="5349"/>
          <a:stretch/>
        </p:blipFill>
        <p:spPr bwMode="auto">
          <a:xfrm>
            <a:off x="3554827" y="1620274"/>
            <a:ext cx="1011743" cy="230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B5EF8A-74B5-9943-B074-A5F5C22B9AE0}"/>
              </a:ext>
            </a:extLst>
          </p:cNvPr>
          <p:cNvSpPr txBox="1"/>
          <p:nvPr/>
        </p:nvSpPr>
        <p:spPr>
          <a:xfrm>
            <a:off x="-1" y="2397091"/>
            <a:ext cx="3554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Searching for Dark Matter</a:t>
            </a:r>
          </a:p>
          <a:p>
            <a:r>
              <a:rPr lang="en-US" dirty="0"/>
              <a:t>w/ Aaron Chou, and others at FNAL</a:t>
            </a:r>
          </a:p>
        </p:txBody>
      </p:sp>
    </p:spTree>
    <p:extLst>
      <p:ext uri="{BB962C8B-B14F-4D97-AF65-F5344CB8AC3E}">
        <p14:creationId xmlns:p14="http://schemas.microsoft.com/office/powerpoint/2010/main" val="208350589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C421C-D148-BC4E-BA36-995DC300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group</a:t>
            </a:r>
          </a:p>
        </p:txBody>
      </p:sp>
      <p:pic>
        <p:nvPicPr>
          <p:cNvPr id="4" name="Picture 2" descr="C:\Users\Ravi\Downloads\DSC01847.jpg">
            <a:extLst>
              <a:ext uri="{FF2B5EF4-FFF2-40B4-BE49-F238E27FC236}">
                <a16:creationId xmlns:a16="http://schemas.microsoft.com/office/drawing/2014/main" id="{D9627624-2AFF-8044-9BEA-44F88DC4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16" b="13507"/>
          <a:stretch/>
        </p:blipFill>
        <p:spPr bwMode="auto">
          <a:xfrm>
            <a:off x="36837" y="1417320"/>
            <a:ext cx="9107163" cy="47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99651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F0643-9E04-B44B-A2B6-22E0F0175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6ED7B-3B0D-D344-8B1A-85F01A3D2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92" y="781860"/>
            <a:ext cx="8839200" cy="5334000"/>
          </a:xfrm>
        </p:spPr>
        <p:txBody>
          <a:bodyPr/>
          <a:lstStyle/>
          <a:p>
            <a:r>
              <a:rPr lang="en-US" dirty="0"/>
              <a:t>Modular superconducting architecture with </a:t>
            </a:r>
            <a:br>
              <a:rPr lang="en-US" dirty="0"/>
            </a:br>
            <a:r>
              <a:rPr lang="en-US" dirty="0"/>
              <a:t>random access, reduced resources</a:t>
            </a:r>
          </a:p>
          <a:p>
            <a:endParaRPr lang="en-US" dirty="0"/>
          </a:p>
          <a:p>
            <a:r>
              <a:rPr lang="en-US" dirty="0"/>
              <a:t>Universal quantum logic within a module</a:t>
            </a:r>
          </a:p>
          <a:p>
            <a:endParaRPr lang="en-US" dirty="0"/>
          </a:p>
          <a:p>
            <a:r>
              <a:rPr lang="en-US" dirty="0"/>
              <a:t>Bi-directional coherent communication</a:t>
            </a:r>
            <a:br>
              <a:rPr lang="en-US" dirty="0"/>
            </a:br>
            <a:r>
              <a:rPr lang="en-US" dirty="0"/>
              <a:t>~60% single photon fidelity</a:t>
            </a:r>
          </a:p>
          <a:p>
            <a:endParaRPr lang="en-US" dirty="0"/>
          </a:p>
          <a:p>
            <a:r>
              <a:rPr lang="en-US" dirty="0"/>
              <a:t>Remote Bell state generation</a:t>
            </a:r>
            <a:br>
              <a:rPr lang="en-US" dirty="0"/>
            </a:br>
            <a:r>
              <a:rPr lang="en-US" dirty="0"/>
              <a:t>~80% Bell state fidelity</a:t>
            </a:r>
          </a:p>
          <a:p>
            <a:endParaRPr lang="en-US" dirty="0"/>
          </a:p>
          <a:p>
            <a:r>
              <a:rPr lang="en-US" dirty="0"/>
              <a:t>Higher Q 3D implementations soon</a:t>
            </a:r>
          </a:p>
          <a:p>
            <a:r>
              <a:rPr lang="en-US" dirty="0"/>
              <a:t>Superconducting Qubits can be used directly</a:t>
            </a:r>
            <a:br>
              <a:rPr lang="en-US" dirty="0"/>
            </a:br>
            <a:r>
              <a:rPr lang="en-US" dirty="0"/>
              <a:t>as sensors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02BB4-117E-9049-A932-9D9D5022A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04" y="868680"/>
            <a:ext cx="2511639" cy="1170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4E60B2-EC36-FF4E-A683-DDE4D2F508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2"/>
          <a:stretch/>
        </p:blipFill>
        <p:spPr>
          <a:xfrm>
            <a:off x="6530793" y="2166514"/>
            <a:ext cx="2488499" cy="1514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7ED03-F60A-9641-AF3E-0585E3322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852" y="3822447"/>
            <a:ext cx="2377440" cy="1224252"/>
          </a:xfrm>
          <a:prstGeom prst="rect">
            <a:avLst/>
          </a:prstGeom>
        </p:spPr>
      </p:pic>
      <p:pic>
        <p:nvPicPr>
          <p:cNvPr id="7" name="Picture 2" descr="D:\Mathematica notebooks\ODE87solver_python\ipynb_data\communication\Bell_Exp.emf">
            <a:extLst>
              <a:ext uri="{FF2B5EF4-FFF2-40B4-BE49-F238E27FC236}">
                <a16:creationId xmlns:a16="http://schemas.microsoft.com/office/drawing/2014/main" id="{B264CD35-E21D-D946-BAB5-9478CF3F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07" y="3448860"/>
            <a:ext cx="1456817" cy="145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 descr="Screen Shot 2017-01-08 at 9.12.51 AM.png">
            <a:extLst>
              <a:ext uri="{FF2B5EF4-FFF2-40B4-BE49-F238E27FC236}">
                <a16:creationId xmlns:a16="http://schemas.microsoft.com/office/drawing/2014/main" id="{14302BA9-2BBF-4545-906D-C9C323D768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t="21260" r="59263" b="5349"/>
          <a:stretch/>
        </p:blipFill>
        <p:spPr bwMode="auto">
          <a:xfrm>
            <a:off x="8013848" y="5187693"/>
            <a:ext cx="642248" cy="146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48285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Ignition!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3" y="0"/>
            <a:ext cx="8778240" cy="6882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563" y="5772305"/>
            <a:ext cx="8809037" cy="83099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Quantum Error correction is the equivalent of ignition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Where you get exponential gain with more fuel (qubits)</a:t>
            </a:r>
          </a:p>
        </p:txBody>
      </p:sp>
    </p:spTree>
    <p:extLst>
      <p:ext uri="{BB962C8B-B14F-4D97-AF65-F5344CB8AC3E}">
        <p14:creationId xmlns:p14="http://schemas.microsoft.com/office/powerpoint/2010/main" val="3468690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" y="684935"/>
            <a:ext cx="8839200" cy="5334000"/>
          </a:xfrm>
        </p:spPr>
        <p:txBody>
          <a:bodyPr/>
          <a:lstStyle/>
          <a:p>
            <a:r>
              <a:rPr lang="en-US" dirty="0"/>
              <a:t>A modular architecture for </a:t>
            </a:r>
            <a:br>
              <a:rPr lang="en-US" dirty="0"/>
            </a:br>
            <a:r>
              <a:rPr lang="en-US" dirty="0"/>
              <a:t>superconducting quantum computing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Multimode Circuit QED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Universal local operations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Deterministically transmitting quantum information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5B079C6-9129-CA46-AD0B-7BA0192D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45" y="978408"/>
            <a:ext cx="3296528" cy="15361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CFFA55-F279-0247-B66E-E1593C52A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9" t="41293" b="11648"/>
          <a:stretch/>
        </p:blipFill>
        <p:spPr>
          <a:xfrm>
            <a:off x="6983769" y="2727297"/>
            <a:ext cx="2006380" cy="17807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5F6395-B862-7247-9246-FE6988AD39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14834" r="25651" b="8130"/>
          <a:stretch/>
        </p:blipFill>
        <p:spPr>
          <a:xfrm>
            <a:off x="4498848" y="3964126"/>
            <a:ext cx="1901952" cy="1915226"/>
          </a:xfrm>
          <a:prstGeom prst="rect">
            <a:avLst/>
          </a:prstGeom>
        </p:spPr>
      </p:pic>
      <p:pic>
        <p:nvPicPr>
          <p:cNvPr id="31" name="Picture 30" descr="1 (1).pdf">
            <a:extLst>
              <a:ext uri="{FF2B5EF4-FFF2-40B4-BE49-F238E27FC236}">
                <a16:creationId xmlns:a16="http://schemas.microsoft.com/office/drawing/2014/main" id="{595856AB-7CE5-2E4A-BEF3-75DDD2C1DC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1" b="79353"/>
          <a:stretch/>
        </p:blipFill>
        <p:spPr>
          <a:xfrm>
            <a:off x="6577149" y="4961372"/>
            <a:ext cx="2413000" cy="787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562E88-B23A-4749-A15F-5112B0F05F0E}"/>
              </a:ext>
            </a:extLst>
          </p:cNvPr>
          <p:cNvSpPr/>
          <p:nvPr/>
        </p:nvSpPr>
        <p:spPr bwMode="auto">
          <a:xfrm>
            <a:off x="6577149" y="4921739"/>
            <a:ext cx="189411" cy="336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²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8950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Microwave photons in a superconducting box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399" y="1642872"/>
            <a:ext cx="4512421" cy="4017264"/>
          </a:xfrm>
        </p:spPr>
        <p:txBody>
          <a:bodyPr/>
          <a:lstStyle/>
          <a:p>
            <a:r>
              <a:rPr lang="en-US" dirty="0"/>
              <a:t>If we take a single resonant mode of any of </a:t>
            </a:r>
            <a:r>
              <a:rPr lang="en-US"/>
              <a:t>these boxes </a:t>
            </a:r>
            <a:r>
              <a:rPr lang="en-US" dirty="0"/>
              <a:t>it looks like a harmonic oscillator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2872"/>
            <a:ext cx="4343400" cy="4053840"/>
          </a:xfrm>
        </p:spPr>
        <p:txBody>
          <a:bodyPr/>
          <a:lstStyle/>
          <a:p>
            <a:r>
              <a:rPr lang="en-US" dirty="0"/>
              <a:t>Many types of “boxes”</a:t>
            </a:r>
          </a:p>
        </p:txBody>
      </p:sp>
      <p:pic>
        <p:nvPicPr>
          <p:cNvPr id="5" name="Picture 2" descr="S:\Taekwan\20150719_0952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1" t="49968" r="41461" b="25876"/>
          <a:stretch/>
        </p:blipFill>
        <p:spPr bwMode="auto">
          <a:xfrm>
            <a:off x="4864608" y="2179320"/>
            <a:ext cx="1170432" cy="1082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HarmonicLev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" y="3752088"/>
            <a:ext cx="6477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L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08" y="3788664"/>
            <a:ext cx="14351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016" y="2142744"/>
            <a:ext cx="1886508" cy="2048256"/>
          </a:xfrm>
          <a:prstGeom prst="rect">
            <a:avLst/>
          </a:prstGeom>
        </p:spPr>
      </p:pic>
      <p:pic>
        <p:nvPicPr>
          <p:cNvPr id="12" name="Picture 1" descr="IMG_0361.JPG"/>
          <p:cNvPicPr>
            <a:picLocks noChangeAspect="1"/>
          </p:cNvPicPr>
          <p:nvPr/>
        </p:nvPicPr>
        <p:blipFill>
          <a:blip r:embed="rId6" cstate="print"/>
          <a:srcRect t="10281"/>
          <a:stretch>
            <a:fillRect/>
          </a:stretch>
        </p:blipFill>
        <p:spPr bwMode="auto">
          <a:xfrm>
            <a:off x="4828032" y="3422904"/>
            <a:ext cx="1994773" cy="134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avity in Perspectiv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008" y="4483608"/>
            <a:ext cx="3137519" cy="9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42568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qubits (two level system)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304" y="795528"/>
            <a:ext cx="4343400" cy="5334000"/>
          </a:xfrm>
        </p:spPr>
        <p:txBody>
          <a:bodyPr/>
          <a:lstStyle/>
          <a:p>
            <a:r>
              <a:rPr lang="en-US" dirty="0"/>
              <a:t>Many flavors of qubit</a:t>
            </a:r>
          </a:p>
          <a:p>
            <a:r>
              <a:rPr lang="en-US" dirty="0"/>
              <a:t>Key element is the Josephson Junction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Anharmonic</a:t>
            </a:r>
            <a:r>
              <a:rPr lang="en-US" dirty="0"/>
              <a:t> Oscillator</a:t>
            </a:r>
          </a:p>
          <a:p>
            <a:endParaRPr lang="en-US" dirty="0"/>
          </a:p>
        </p:txBody>
      </p:sp>
      <p:pic>
        <p:nvPicPr>
          <p:cNvPr id="7" name="Picture 2" descr="Press Release FigureWPhotons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24" y="2697480"/>
            <a:ext cx="2157984" cy="161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sem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48" y="758952"/>
            <a:ext cx="2165417" cy="1715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Qqubi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48" y="4434417"/>
            <a:ext cx="2158817" cy="1783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57216" y="1344168"/>
            <a:ext cx="94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57216" y="3282696"/>
            <a:ext cx="121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Transmon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57216" y="5107924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Flux</a:t>
            </a:r>
          </a:p>
        </p:txBody>
      </p:sp>
      <p:pic>
        <p:nvPicPr>
          <p:cNvPr id="14" name="Picture 15" descr="L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56" y="3538728"/>
            <a:ext cx="1717675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TransmonLevelDiagr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" y="3465576"/>
            <a:ext cx="1084263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24"/>
          <p:cNvSpPr>
            <a:spLocks noChangeArrowheads="1"/>
          </p:cNvSpPr>
          <p:nvPr/>
        </p:nvSpPr>
        <p:spPr bwMode="auto">
          <a:xfrm rot="18516376">
            <a:off x="659225" y="4234720"/>
            <a:ext cx="841375" cy="255588"/>
          </a:xfrm>
          <a:prstGeom prst="ellips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3F3F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²"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6032" y="5111496"/>
            <a:ext cx="5522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Junction acts as non-linear inductor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Bottom two (or several) individually addressable</a:t>
            </a:r>
          </a:p>
        </p:txBody>
      </p:sp>
    </p:spTree>
    <p:extLst>
      <p:ext uri="{BB962C8B-B14F-4D97-AF65-F5344CB8AC3E}">
        <p14:creationId xmlns:p14="http://schemas.microsoft.com/office/powerpoint/2010/main" val="13873384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" y="152400"/>
            <a:ext cx="8229917" cy="606425"/>
          </a:xfrm>
        </p:spPr>
        <p:txBody>
          <a:bodyPr/>
          <a:lstStyle/>
          <a:p>
            <a:r>
              <a:rPr lang="en-US" dirty="0"/>
              <a:t>A photonic modular architecture </a:t>
            </a:r>
            <a:r>
              <a:rPr lang="en-US"/>
              <a:t>for SC qubits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" y="4453128"/>
            <a:ext cx="891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+mn-lt"/>
              </a:rPr>
              <a:t>Advantages: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>
                <a:latin typeface="+mn-lt"/>
              </a:rPr>
              <a:t>10-100 qubits per module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>
                <a:latin typeface="+mn-lt"/>
              </a:rPr>
              <a:t>10x fewer </a:t>
            </a:r>
            <a:r>
              <a:rPr lang="en-US" sz="2100" dirty="0" err="1">
                <a:latin typeface="+mn-lt"/>
              </a:rPr>
              <a:t>transmons</a:t>
            </a:r>
            <a:r>
              <a:rPr lang="en-US" sz="2100" dirty="0">
                <a:latin typeface="+mn-lt"/>
              </a:rPr>
              <a:t>, 10x less classical hardware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>
                <a:latin typeface="+mn-lt"/>
              </a:rPr>
              <a:t>Fully connected: 2 hops between any pair of bits, M-bits in parallel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>
                <a:latin typeface="+mn-lt"/>
              </a:rPr>
              <a:t>Compatible with hardware efficient error correction </a:t>
            </a:r>
          </a:p>
          <a:p>
            <a:pPr marL="342900" indent="-342900">
              <a:buFont typeface="Arial" charset="0"/>
              <a:buChar char="•"/>
            </a:pPr>
            <a:endParaRPr lang="en-US" sz="21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5" y="758824"/>
            <a:ext cx="7413664" cy="345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8373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 Universal Quantum Logic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314450"/>
            <a:ext cx="7037832" cy="327965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743200" y="3006847"/>
            <a:ext cx="171450" cy="171450"/>
          </a:xfrm>
          <a:prstGeom prst="ellipse">
            <a:avLst/>
          </a:prstGeom>
          <a:solidFill>
            <a:srgbClr val="FF0000"/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43200" y="3714750"/>
            <a:ext cx="171450" cy="171450"/>
          </a:xfrm>
          <a:prstGeom prst="ellipse">
            <a:avLst/>
          </a:prstGeom>
          <a:solidFill>
            <a:schemeClr val="accent2"/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14500" y="2998907"/>
            <a:ext cx="171450" cy="171450"/>
          </a:xfrm>
          <a:prstGeom prst="ellipse">
            <a:avLst/>
          </a:prstGeom>
          <a:solidFill>
            <a:srgbClr val="FF0000"/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2563" y="4805604"/>
            <a:ext cx="3906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600" dirty="0">
                <a:latin typeface="+mn-lt"/>
              </a:rPr>
              <a:t>Single qubit gate (2 swaps)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latin typeface="+mn-lt"/>
              </a:rPr>
              <a:t>Intra-module two qubit gate (4 swaps)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latin typeface="+mn-lt"/>
              </a:rPr>
              <a:t>Inter-module two qubit gate (8 swaps)</a:t>
            </a:r>
          </a:p>
        </p:txBody>
      </p:sp>
      <p:sp>
        <p:nvSpPr>
          <p:cNvPr id="17" name="Oval 16"/>
          <p:cNvSpPr/>
          <p:nvPr/>
        </p:nvSpPr>
        <p:spPr>
          <a:xfrm>
            <a:off x="3760767" y="2827457"/>
            <a:ext cx="171450" cy="171450"/>
          </a:xfrm>
          <a:prstGeom prst="ellipse">
            <a:avLst/>
          </a:prstGeom>
          <a:solidFill>
            <a:srgbClr val="FF0000"/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715000" y="3170357"/>
            <a:ext cx="171450" cy="171450"/>
          </a:xfrm>
          <a:prstGeom prst="ellipse">
            <a:avLst/>
          </a:prstGeom>
          <a:solidFill>
            <a:schemeClr val="accent2"/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219812" y="4818888"/>
            <a:ext cx="499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1600" dirty="0"/>
              <a:t>Only two types of operations  (rotation and swap)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600" dirty="0"/>
              <a:t>Inter-module almost as fast as intra-module 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600" dirty="0"/>
              <a:t>Can run M instructions in parallel</a:t>
            </a:r>
          </a:p>
        </p:txBody>
      </p:sp>
    </p:spTree>
    <p:extLst>
      <p:ext uri="{BB962C8B-B14F-4D97-AF65-F5344CB8AC3E}">
        <p14:creationId xmlns:p14="http://schemas.microsoft.com/office/powerpoint/2010/main" val="327799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509 L 0.01576 -0.0493 C 0.02006 -0.05833 0.02253 -0.07222 0.02253 -0.08704 C 0.02253 -0.1037 0.02006 -0.1169 0.01576 -0.12592 L -0.00286 -0.17083 " pathEditMode="relative" rAng="16200000" ptsTypes="AAAAA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16597 L 0.01862 -0.12153 C 0.02279 -0.11227 0.02501 -0.09815 0.02501 -0.08379 C 0.02501 -0.06713 0.02279 -0.0537 0.01862 -0.04421 L -0.00013 0.0007 " pathEditMode="relative" rAng="5400000" ptsTypes="AAAAA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486 L 0.01589 -0.04907 C 0.02019 -0.0581 0.02266 -0.07199 0.02266 -0.0868 C 0.02266 -0.10347 0.02019 -0.11667 0.01589 -0.12569 L -0.00273 -0.1706 " pathEditMode="relative" rAng="16200000" ptsTypes="AAAAA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1944 -0.07408 C 0.02378 -0.08935 0.02639 -0.11297 0.02639 -0.13727 C 0.02639 -0.16505 0.02378 -0.1875 0.01944 -0.20278 L 3.88889E-6 -0.27778 " pathEditMode="relative" rAng="16200000" ptsTypes="AAAAA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27361 L 0.01701 -0.19907 C 0.02153 -0.18333 0.02378 -0.16018 0.02378 -0.13565 C 0.02378 -0.10787 0.02153 -0.08541 0.01701 -0.0699 L -0.00295 0.00533 " pathEditMode="relative" rAng="5400000" ptsTypes="AAAAA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16597 L 0.01862 -0.12153 C 0.02279 -0.11227 0.02501 -0.09815 0.02501 -0.0838 C 0.02501 -0.06713 0.02279 -0.0537 0.01862 -0.04421 L -0.00013 0.0007 " pathEditMode="relative" rAng="5400000" ptsTypes="AAAAA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4.81481E-6 L 0.01615 -0.05232 C 0.01993 -0.0632 0.02201 -0.07963 0.02201 -0.09676 C 0.02201 -0.11621 0.01993 -0.13195 0.01615 -0.14283 L -0.00026 -0.19538 " pathEditMode="relative" rAng="16200000" ptsTypes="AAAAA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533 L 0.01563 -0.04954 C 0.01993 -0.05857 0.0224 -0.07246 0.0224 -0.08727 C 0.0224 -0.10394 0.01993 -0.11713 0.01563 -0.12616 L -0.00299 -0.17107 " pathEditMode="relative" rAng="16200000" ptsTypes="AAAAA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-828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2007 L -0.07065 -0.27685 C -0.08542 -0.29491 -0.10678 -0.30833 -0.12969 -0.31042 C -0.15521 -0.31505 -0.17553 -0.31019 -0.18941 -0.29954 L -0.25625 -0.24514 " pathEditMode="relative" rAng="10920000" ptsTypes="AAAAA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25 -0.24514 L -0.24948 -0.22385 C -0.24809 -0.21945 -0.24514 -0.21366 -0.24184 -0.2081 C -0.23819 -0.20232 -0.23455 -0.19861 -0.23247 -0.1956 L -0.21979 -0.18496 " pathEditMode="relative" rAng="2880000" ptsTypes="AAAAA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12 -0.18426 L -0.19983 -0.25255 C -0.1974 -0.26921 -0.1981 -0.28171 -0.20122 -0.28773 C -0.20539 -0.29514 -0.21094 -0.29398 -0.21945 -0.28449 L -0.25174 -0.2544 " pathEditMode="relative" rAng="12720000" ptsTypes="AAAAA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1713 L 0.02487 -0.12547 C 0.03099 -0.11598 0.03425 -0.10139 0.03425 -0.08635 C 0.03425 -0.06922 0.03099 -0.05533 0.02487 -0.04607 L -0.00313 0.00046 " pathEditMode="relative" rAng="5400000" ptsTypes="AAAAA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858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7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3 -0.25764 L -0.18369 -0.33519 C -0.16806 -0.35278 -0.14532 -0.35579 -0.12223 -0.35046 C -0.09584 -0.34121 -0.07483 -0.32639 -0.06059 -0.30533 L 0.00782 -0.19121 " pathEditMode="relative" rAng="360000" ptsTypes="AAAAA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1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19538 L 0.01615 -0.14306 C 0.0198 -0.13218 0.02175 -0.11575 0.02175 -0.09838 C 0.02175 -0.07894 0.0198 -0.0632 0.01615 -0.05209 L -0.00052 0.00046 " pathEditMode="relative" rAng="5400000" ptsTypes="AAAAA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network of two multimode-processors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292608" y="1051020"/>
            <a:ext cx="4876800" cy="4865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>
                <a:latin typeface="Adobe Garamond Pro" pitchFamily="18" charset="0"/>
              </a:rPr>
              <a:t>2 chips each with:</a:t>
            </a:r>
            <a:r>
              <a:rPr lang="en-US" b="1" dirty="0">
                <a:latin typeface="Adobe Garamond Pro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  <a:latin typeface="Adobe Garamond Pro" pitchFamily="18" charset="0"/>
              </a:rPr>
              <a:t>1 </a:t>
            </a:r>
            <a:r>
              <a:rPr lang="en-US" dirty="0" err="1">
                <a:solidFill>
                  <a:srgbClr val="FFC000"/>
                </a:solidFill>
                <a:latin typeface="Adobe Garamond Pro" pitchFamily="18" charset="0"/>
              </a:rPr>
              <a:t>Transmon</a:t>
            </a:r>
            <a:r>
              <a:rPr lang="en-US" dirty="0">
                <a:solidFill>
                  <a:srgbClr val="FFC000"/>
                </a:solidFill>
                <a:latin typeface="Adobe Garamond Pro" pitchFamily="18" charset="0"/>
              </a:rPr>
              <a:t> control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Adobe Garamond Pro" pitchFamily="18" charset="0"/>
              </a:rPr>
              <a:t>1 </a:t>
            </a:r>
            <a:r>
              <a:rPr lang="en-US" dirty="0">
                <a:solidFill>
                  <a:srgbClr val="00B0F0"/>
                </a:solidFill>
                <a:latin typeface="Adobe Garamond Pro" pitchFamily="18" charset="0"/>
              </a:rPr>
              <a:t>Measurement channel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Adobe Garamond Pro" pitchFamily="18" charset="0"/>
              </a:rPr>
              <a:t>8 data qubit modes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Adobe Garamond Pro" pitchFamily="18" charset="0"/>
              </a:rPr>
              <a:t>1 communication link</a:t>
            </a:r>
          </a:p>
          <a:p>
            <a:pPr marL="0" indent="0">
              <a:buNone/>
            </a:pPr>
            <a:endParaRPr lang="en-US" dirty="0">
              <a:latin typeface="Adobe Garamond Pro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dobe Garamond Pro" pitchFamily="18" charset="0"/>
              </a:rPr>
              <a:t>Many photonic qubits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dobe Garamond Pro" pitchFamily="18" charset="0"/>
              </a:rPr>
              <a:t>Multiplexed control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dobe Garamond Pro" pitchFamily="18" charset="0"/>
              </a:rPr>
              <a:t>Universal Multimode Ops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dobe Garamond Pro" pitchFamily="18" charset="0"/>
              </a:rPr>
              <a:t>Modular architecture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Adobe Garamond Pr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99592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latin typeface="Adobe Garamond Pro" panose="02020502060506020403" pitchFamily="18" charset="0"/>
            </a:endParaRPr>
          </a:p>
        </p:txBody>
      </p:sp>
      <p:pic>
        <p:nvPicPr>
          <p:cNvPr id="16" name="Picture 15" descr="1.pdf">
            <a:extLst>
              <a:ext uri="{FF2B5EF4-FFF2-40B4-BE49-F238E27FC236}">
                <a16:creationId xmlns:a16="http://schemas.microsoft.com/office/drawing/2014/main" id="{557AC116-7257-7F42-B675-3DDD1E081F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r="27500"/>
          <a:stretch/>
        </p:blipFill>
        <p:spPr>
          <a:xfrm>
            <a:off x="3749694" y="941832"/>
            <a:ext cx="5549367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5982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²"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 bwMode="auto">
        <a:ln w="38100">
          <a:tailEnd type="triangle"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58751</TotalTime>
  <Words>907</Words>
  <Application>Microsoft Macintosh PowerPoint</Application>
  <PresentationFormat>On-screen Show (4:3)</PresentationFormat>
  <Paragraphs>208</Paragraphs>
  <Slides>26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Adobe Garamond Pro</vt:lpstr>
      <vt:lpstr>Arial</vt:lpstr>
      <vt:lpstr>Helvetica Neue</vt:lpstr>
      <vt:lpstr>Wingdings</vt:lpstr>
      <vt:lpstr>3_Default Design</vt:lpstr>
      <vt:lpstr>Equation</vt:lpstr>
      <vt:lpstr>Modular Superconducting Quantum Computing</vt:lpstr>
      <vt:lpstr>Schoelkopf’s law – Coherence 10x every 3 yrs!</vt:lpstr>
      <vt:lpstr>Ignition!</vt:lpstr>
      <vt:lpstr>Outline</vt:lpstr>
      <vt:lpstr>Microwave photons in a superconducting box</vt:lpstr>
      <vt:lpstr>Superconducting qubits (two level system)</vt:lpstr>
      <vt:lpstr>A photonic modular architecture for SC qubits</vt:lpstr>
      <vt:lpstr>Modular Universal Quantum Logic</vt:lpstr>
      <vt:lpstr>A network of two multimode-processors</vt:lpstr>
      <vt:lpstr>How does an FM radio work?</vt:lpstr>
      <vt:lpstr>Stimulated Vacuum Rabi Oscillations</vt:lpstr>
      <vt:lpstr>Stimulated Vacuum Rabi Oscillations</vt:lpstr>
      <vt:lpstr>Randomized Benchmarking of light</vt:lpstr>
      <vt:lpstr>Anatomy of a multimode gate</vt:lpstr>
      <vt:lpstr>Anatomy of a multimode gate</vt:lpstr>
      <vt:lpstr>Anatomy of a multimode gate</vt:lpstr>
      <vt:lpstr>Process tomography of multimode gates</vt:lpstr>
      <vt:lpstr>Shuttling single photons</vt:lpstr>
      <vt:lpstr>Low loss communication channel</vt:lpstr>
      <vt:lpstr>Bi-directional photon transfer</vt:lpstr>
      <vt:lpstr>Bidirectional photon transfer</vt:lpstr>
      <vt:lpstr>Bell state generation</vt:lpstr>
      <vt:lpstr>Realizing higher Q - 3D modules</vt:lpstr>
      <vt:lpstr>Other exciting projects in the lab</vt:lpstr>
      <vt:lpstr>The group</vt:lpstr>
      <vt:lpstr>Conclusions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Electrons on helium</dc:title>
  <dc:creator>David Schuster</dc:creator>
  <cp:lastModifiedBy>David Schuster</cp:lastModifiedBy>
  <cp:revision>409</cp:revision>
  <dcterms:created xsi:type="dcterms:W3CDTF">2008-10-18T16:46:34Z</dcterms:created>
  <dcterms:modified xsi:type="dcterms:W3CDTF">2018-03-30T13:06:10Z</dcterms:modified>
</cp:coreProperties>
</file>