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0" r:id="rId1"/>
    <p:sldMasterId id="2147483963" r:id="rId2"/>
    <p:sldMasterId id="2147484470" r:id="rId3"/>
    <p:sldMasterId id="2147484627" r:id="rId4"/>
    <p:sldMasterId id="2147484669" r:id="rId5"/>
    <p:sldMasterId id="2147484681" r:id="rId6"/>
  </p:sldMasterIdLst>
  <p:notesMasterIdLst>
    <p:notesMasterId r:id="rId33"/>
  </p:notesMasterIdLst>
  <p:sldIdLst>
    <p:sldId id="2212" r:id="rId7"/>
    <p:sldId id="2393" r:id="rId8"/>
    <p:sldId id="2394" r:id="rId9"/>
    <p:sldId id="2427" r:id="rId10"/>
    <p:sldId id="2421" r:id="rId11"/>
    <p:sldId id="2425" r:id="rId12"/>
    <p:sldId id="2426" r:id="rId13"/>
    <p:sldId id="2396" r:id="rId14"/>
    <p:sldId id="2422" r:id="rId15"/>
    <p:sldId id="2399" r:id="rId16"/>
    <p:sldId id="2351" r:id="rId17"/>
    <p:sldId id="2400" r:id="rId18"/>
    <p:sldId id="2355" r:id="rId19"/>
    <p:sldId id="2356" r:id="rId20"/>
    <p:sldId id="2358" r:id="rId21"/>
    <p:sldId id="2359" r:id="rId22"/>
    <p:sldId id="2401" r:id="rId23"/>
    <p:sldId id="2371" r:id="rId24"/>
    <p:sldId id="2429" r:id="rId25"/>
    <p:sldId id="2375" r:id="rId26"/>
    <p:sldId id="2402" r:id="rId27"/>
    <p:sldId id="2420" r:id="rId28"/>
    <p:sldId id="2409" r:id="rId29"/>
    <p:sldId id="2432" r:id="rId30"/>
    <p:sldId id="2431" r:id="rId31"/>
    <p:sldId id="2241" r:id="rId32"/>
  </p:sldIdLst>
  <p:sldSz cx="12192000" cy="6858000"/>
  <p:notesSz cx="7010400" cy="9236075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Microsoft Sans Serif" panose="020B0604020202020204" pitchFamily="34" charset="0"/>
      <p:regular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S PGothic" panose="020B0600070205080204" pitchFamily="34" charset="-128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3F"/>
    <a:srgbClr val="CC6600"/>
    <a:srgbClr val="0000FF"/>
    <a:srgbClr val="5A5656"/>
    <a:srgbClr val="6C6666"/>
    <a:srgbClr val="DAE3F3"/>
    <a:srgbClr val="4F81BD"/>
    <a:srgbClr val="00FF00"/>
    <a:srgbClr val="EEE5D6"/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35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60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24.xml"/><Relationship Id="rId1" Type="http://schemas.openxmlformats.org/officeDocument/2006/relationships/slide" Target="slides/slide10.xml"/><Relationship Id="rId4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214" y="1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7038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3"/>
            <a:ext cx="5607711" cy="41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defTabSz="913525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214" y="8771830"/>
            <a:ext cx="3039666" cy="4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 smtClean="0"/>
            </a:lvl1pPr>
          </a:lstStyle>
          <a:p>
            <a:pPr>
              <a:defRPr/>
            </a:pPr>
            <a:fld id="{F840CE2C-EAEE-4206-8EDA-BE6B1ADC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2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4B05C-CE15-44E0-A9EE-400BD8AA2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2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913" y="701675"/>
            <a:ext cx="6200775" cy="3489325"/>
          </a:xfrm>
          <a:ln w="12700" cap="flat">
            <a:solidFill>
              <a:schemeClr val="tx1"/>
            </a:solidFill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23" y="4426748"/>
            <a:ext cx="5170556" cy="3920351"/>
          </a:xfrm>
          <a:noFill/>
          <a:ln/>
        </p:spPr>
        <p:txBody>
          <a:bodyPr lIns="96001" tIns="47186" rIns="96001" bIns="471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52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94B05C-CE15-44E0-A9EE-400BD8AA2F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52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913" y="701675"/>
            <a:ext cx="6200775" cy="3489325"/>
          </a:xfrm>
          <a:ln w="12700" cap="flat">
            <a:solidFill>
              <a:schemeClr val="tx1"/>
            </a:solidFill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823" y="4426748"/>
            <a:ext cx="5170556" cy="3920351"/>
          </a:xfrm>
          <a:noFill/>
          <a:ln/>
        </p:spPr>
        <p:txBody>
          <a:bodyPr lIns="96001" tIns="47186" rIns="96001" bIns="4718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EA559-65AF-4E31-8BFD-251699825DBF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2313"/>
            <a:ext cx="6397625" cy="3598862"/>
          </a:xfrm>
          <a:ln cap="flat"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EA559-65AF-4E31-8BFD-251699825DBF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2313"/>
            <a:ext cx="6397625" cy="3598862"/>
          </a:xfrm>
          <a:ln cap="flat"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1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EA559-65AF-4E31-8BFD-251699825DBF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2313"/>
            <a:ext cx="6397625" cy="3598862"/>
          </a:xfrm>
          <a:ln cap="flat"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540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EA559-65AF-4E31-8BFD-251699825DBF}" type="slidenum"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540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4663" y="722313"/>
            <a:ext cx="6397625" cy="3598862"/>
          </a:xfrm>
          <a:ln cap="flat"/>
        </p:spPr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5650"/>
            <a:ext cx="5362575" cy="4043363"/>
          </a:xfrm>
          <a:ln/>
        </p:spPr>
        <p:txBody>
          <a:bodyPr lIns="97422" tIns="47885" rIns="97422" bIns="4788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3E5D5-ABBD-4E2B-8BF7-36CD93B699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EE9DF-9A70-407D-B6AC-DD85B13C8B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E3F1A-D88C-4BE4-8775-6318F7A9A5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5FF0B-F1D7-4449-8D46-927AF03997F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8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EE5C-6A02-4F32-A82C-2D377F20AE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C2DEB-5CA2-4D5E-AC8B-E149E7638C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02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F6352-360C-4781-8805-BB0C1C5AA3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8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B6238-9A5A-4B70-875B-6AB5B0463F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95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17F0E-BB27-452F-818C-BE0A3C26D3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4A0E-8622-4095-856C-3DB2A41B81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CFB2C-2874-4D78-830B-47B793B481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6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D4CF1-73D5-4B82-B845-EFC0D828C9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A170-3503-47F0-96B4-C41E03CA68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CFCEB-A405-4B24-89A3-C93101B133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4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26432-07A5-473B-9474-3B1AA1C5B4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8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97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3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07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69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1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1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55406-C7D2-4F1D-9437-A33E2EF842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38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92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14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4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arks defau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71200" y="6705600"/>
            <a:ext cx="1320800" cy="152400"/>
          </a:xfrm>
          <a:solidFill>
            <a:schemeClr val="accent2">
              <a:lumMod val="10000"/>
              <a:lumOff val="90000"/>
            </a:schemeClr>
          </a:solidFill>
        </p:spPr>
        <p:txBody>
          <a:bodyPr/>
          <a:lstStyle>
            <a:lvl1pPr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Madison March 24</a:t>
            </a:r>
          </a:p>
        </p:txBody>
      </p:sp>
    </p:spTree>
    <p:extLst>
      <p:ext uri="{BB962C8B-B14F-4D97-AF65-F5344CB8AC3E}">
        <p14:creationId xmlns:p14="http://schemas.microsoft.com/office/powerpoint/2010/main" val="2219399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4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77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2336" y="1447800"/>
            <a:ext cx="4682067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447800"/>
            <a:ext cx="4682067" cy="266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31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7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9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A89BE-14B3-4EE3-9BAA-3D91EEF4D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51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30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69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8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7840" y="76200"/>
            <a:ext cx="2391833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12335" y="76200"/>
            <a:ext cx="69723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93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20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66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45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23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A03A4-0D3C-4332-87BC-78782974F2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6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86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12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01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06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C324-CE22-4CB0-9F31-5466210523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2018.03.29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41A3D-61E4-4FDE-9F9A-1A856CEBC5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E9AD4A-1283-40C3-8638-261688890763}"/>
              </a:ext>
            </a:extLst>
          </p:cNvPr>
          <p:cNvCxnSpPr/>
          <p:nvPr userDrawn="1"/>
        </p:nvCxnSpPr>
        <p:spPr>
          <a:xfrm>
            <a:off x="59267" y="948843"/>
            <a:ext cx="12056533" cy="0"/>
          </a:xfrm>
          <a:prstGeom prst="line">
            <a:avLst/>
          </a:prstGeom>
          <a:ln w="28575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9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6DE2A-E7AE-4315-A085-D31D455931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E1899-53DB-449C-A6DB-A08C8D5317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F0F27-60E2-4765-9B1F-EF5CEDAF41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4A812-359C-4B0D-B068-ACB4D3F43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-112" charset="0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3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-112" charset="0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83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-112" charset="0"/>
              </a:defRPr>
            </a:lvl1pPr>
          </a:lstStyle>
          <a:p>
            <a:fld id="{938355C8-7372-4491-ABAA-B38BFC8A430A}" type="slidenum">
              <a:rPr lang="en-US">
                <a:solidFill>
                  <a:srgbClr val="000000"/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32C7B8-71D3-45F6-9254-92A120364631}" type="slidenum">
              <a:rPr lang="en-US" alt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661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27615C-018E-4B30-B0C2-CAFBF1AED2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2018.03.29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E7302D-1DF5-4450-A451-8A8683B9A9D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34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9956800" y="6635759"/>
            <a:ext cx="2133600" cy="2143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r>
              <a:rPr lang="en-GB" sz="800">
                <a:solidFill>
                  <a:srgbClr val="F0F0F0"/>
                </a:solidFill>
                <a:latin typeface="Arial" charset="0"/>
              </a:rPr>
              <a:t>Heidelberg  17.may.2006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1681890" y="6643688"/>
            <a:ext cx="510116" cy="2143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r"/>
            <a:fld id="{02407D34-A0D5-487C-887C-977B9E9B342A}" type="slidenum">
              <a:rPr lang="en-GB" sz="800">
                <a:solidFill>
                  <a:srgbClr val="F0F0F0"/>
                </a:solidFill>
                <a:latin typeface="Arial" charset="0"/>
              </a:rPr>
              <a:pPr algn="r"/>
              <a:t>‹#›</a:t>
            </a:fld>
            <a:endParaRPr lang="en-GB" sz="800">
              <a:solidFill>
                <a:srgbClr val="F0F0F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8267" y="6276975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99472" y="6276975"/>
            <a:ext cx="37930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335" y="1447800"/>
            <a:ext cx="956733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312335" y="76200"/>
            <a:ext cx="95673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2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29" r:id="rId2"/>
    <p:sldLayoutId id="2147484630" r:id="rId3"/>
    <p:sldLayoutId id="2147484631" r:id="rId4"/>
    <p:sldLayoutId id="2147484632" r:id="rId5"/>
    <p:sldLayoutId id="2147484633" r:id="rId6"/>
    <p:sldLayoutId id="2147484634" r:id="rId7"/>
    <p:sldLayoutId id="2147484635" r:id="rId8"/>
    <p:sldLayoutId id="2147484636" r:id="rId9"/>
    <p:sldLayoutId id="2147484637" r:id="rId10"/>
    <p:sldLayoutId id="214748463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F21C7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55C8-7372-4491-ABAA-B38BFC8A430A}" type="slidenum">
              <a:rPr lang="en-US" smtClean="0">
                <a:solidFill>
                  <a:srgbClr val="000000"/>
                </a:solidFill>
                <a:ea typeface="ＭＳ Ｐゴシック" pitchFamily="-112" charset="-128"/>
              </a:rPr>
              <a:pPr/>
              <a:t>‹#›</a:t>
            </a:fld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38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41000">
              <a:schemeClr val="tx1">
                <a:lumMod val="64000"/>
                <a:lumOff val="36000"/>
              </a:schemeClr>
            </a:gs>
            <a:gs pos="81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1A6EC-3761-4BD0-8E89-E3EA420E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38457-74E3-4280-96A4-62F3D3D4B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7850A-9AFA-4156-A579-69E5D67E5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88F2891-DE43-4504-B1F9-3734C2DC85DE}" type="datetimeFigureOut">
              <a:rPr lang="en-US" smtClean="0"/>
              <a:pPr/>
              <a:t>2018.03.29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D86FF-8DB2-42EC-8860-4D39458A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M. Saffman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D390E-DDAC-403B-9BA7-64A2F5CAB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11A9-19A1-4961-AFEF-63745C1A7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.emf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1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emf"/><Relationship Id="rId5" Type="http://schemas.openxmlformats.org/officeDocument/2006/relationships/image" Target="../media/image25.emf"/><Relationship Id="rId4" Type="http://schemas.openxmlformats.org/officeDocument/2006/relationships/image" Target="../media/image10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svg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12" Type="http://schemas.openxmlformats.org/officeDocument/2006/relationships/image" Target="../media/image59.png"/><Relationship Id="rId17" Type="http://schemas.openxmlformats.org/officeDocument/2006/relationships/image" Target="../media/image41.emf"/><Relationship Id="rId2" Type="http://schemas.openxmlformats.org/officeDocument/2006/relationships/image" Target="../media/image49.emf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emf"/><Relationship Id="rId11" Type="http://schemas.openxmlformats.org/officeDocument/2006/relationships/image" Target="../media/image58.svg"/><Relationship Id="rId5" Type="http://schemas.openxmlformats.org/officeDocument/2006/relationships/image" Target="../media/image52.emf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51.emf"/><Relationship Id="rId9" Type="http://schemas.openxmlformats.org/officeDocument/2006/relationships/image" Target="../media/image56.emf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6.gif"/><Relationship Id="rId3" Type="http://schemas.openxmlformats.org/officeDocument/2006/relationships/image" Target="../media/image2.gif"/><Relationship Id="rId7" Type="http://schemas.openxmlformats.org/officeDocument/2006/relationships/image" Target="../media/image82.jpeg"/><Relationship Id="rId12" Type="http://schemas.openxmlformats.org/officeDocument/2006/relationships/image" Target="../media/image5.png"/><Relationship Id="rId17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1.jpeg"/><Relationship Id="rId11" Type="http://schemas.openxmlformats.org/officeDocument/2006/relationships/image" Target="../media/image4.jpeg"/><Relationship Id="rId5" Type="http://schemas.openxmlformats.org/officeDocument/2006/relationships/image" Target="../media/image80.png"/><Relationship Id="rId15" Type="http://schemas.openxmlformats.org/officeDocument/2006/relationships/image" Target="../media/image16.emf"/><Relationship Id="rId10" Type="http://schemas.openxmlformats.org/officeDocument/2006/relationships/image" Target="../media/image3.gif"/><Relationship Id="rId4" Type="http://schemas.openxmlformats.org/officeDocument/2006/relationships/image" Target="../media/image1.emf"/><Relationship Id="rId9" Type="http://schemas.openxmlformats.org/officeDocument/2006/relationships/image" Target="../media/image84.jpeg"/><Relationship Id="rId1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D4472-B5A6-4609-8C64-4E55DF3EC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2" b="27223"/>
          <a:stretch/>
        </p:blipFill>
        <p:spPr>
          <a:xfrm>
            <a:off x="-103415" y="-522513"/>
            <a:ext cx="12398829" cy="7685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5B37FF-643C-408F-903E-A29B97B7C7AE}"/>
              </a:ext>
            </a:extLst>
          </p:cNvPr>
          <p:cNvGrpSpPr/>
          <p:nvPr/>
        </p:nvGrpSpPr>
        <p:grpSpPr>
          <a:xfrm>
            <a:off x="-40146" y="873361"/>
            <a:ext cx="12141663" cy="2016578"/>
            <a:chOff x="2711059" y="1269106"/>
            <a:chExt cx="6847467" cy="3011198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80A560B9-F144-46E0-B4EC-4EEB42D71562}"/>
                </a:ext>
              </a:extLst>
            </p:cNvPr>
            <p:cNvSpPr/>
            <p:nvPr/>
          </p:nvSpPr>
          <p:spPr>
            <a:xfrm>
              <a:off x="3335993" y="1409793"/>
              <a:ext cx="5652898" cy="2801517"/>
            </a:xfrm>
            <a:prstGeom prst="roundRect">
              <a:avLst/>
            </a:prstGeom>
            <a:solidFill>
              <a:srgbClr val="4F81BD">
                <a:alpha val="76863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84A182-699B-413B-87A7-61C4DCF3D6A7}"/>
                </a:ext>
              </a:extLst>
            </p:cNvPr>
            <p:cNvSpPr/>
            <p:nvPr/>
          </p:nvSpPr>
          <p:spPr>
            <a:xfrm>
              <a:off x="2711059" y="1269106"/>
              <a:ext cx="6847467" cy="3011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solidFill>
                    <a:srgbClr val="FFFF00"/>
                  </a:solidFill>
                  <a:latin typeface="Calibri "/>
                </a:rPr>
                <a:t>Towards scalable circuit model quantum computing </a:t>
              </a:r>
            </a:p>
            <a:p>
              <a:pPr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solidFill>
                    <a:srgbClr val="FFFF00"/>
                  </a:solidFill>
                  <a:latin typeface="Calibri "/>
                </a:rPr>
                <a:t>with neutral atom qubits</a:t>
              </a:r>
            </a:p>
            <a:p>
              <a:pPr lvl="0" algn="ctr"/>
              <a:r>
                <a:rPr lang="en-US" sz="3200" dirty="0">
                  <a:solidFill>
                    <a:prstClr val="white"/>
                  </a:solidFill>
                  <a:latin typeface="Helvetica" panose="020B0604020202020204" pitchFamily="34" charset="0"/>
                </a:rPr>
                <a:t>M. </a:t>
              </a:r>
              <a:r>
                <a:rPr lang="en-US" sz="3200" dirty="0" err="1">
                  <a:solidFill>
                    <a:prstClr val="white"/>
                  </a:solidFill>
                  <a:latin typeface="Helvetica" panose="020B0604020202020204" pitchFamily="34" charset="0"/>
                </a:rPr>
                <a:t>Saffman</a:t>
              </a:r>
              <a:r>
                <a:rPr lang="en-US" sz="3200" dirty="0">
                  <a:solidFill>
                    <a:prstClr val="white"/>
                  </a:solidFill>
                  <a:latin typeface="Helvetica" panose="020B0604020202020204" pitchFamily="34" charset="0"/>
                </a:rPr>
                <a:t> </a:t>
              </a:r>
              <a:r>
                <a:rPr lang="en-US" sz="4800" dirty="0">
                  <a:solidFill>
                    <a:prstClr val="white"/>
                  </a:solidFill>
                  <a:latin typeface="Helvetica" panose="020B0604020202020204" pitchFamily="34" charset="0"/>
                </a:rPr>
                <a:t> </a:t>
              </a:r>
              <a:endPara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4" descr="http://www.uc.wisc.edu/images/UWlogo_fl_4c_wht.gif">
            <a:extLst>
              <a:ext uri="{FF2B5EF4-FFF2-40B4-BE49-F238E27FC236}">
                <a16:creationId xmlns:a16="http://schemas.microsoft.com/office/drawing/2014/main" id="{68FD2E4F-AD00-4302-9F7E-00F4A913D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48" y="4623088"/>
            <a:ext cx="2191091" cy="7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960D105-F31F-4388-8080-1B4C5833DCB0}"/>
              </a:ext>
            </a:extLst>
          </p:cNvPr>
          <p:cNvGrpSpPr/>
          <p:nvPr/>
        </p:nvGrpSpPr>
        <p:grpSpPr>
          <a:xfrm>
            <a:off x="7830259" y="4645392"/>
            <a:ext cx="1966883" cy="715751"/>
            <a:chOff x="5284392" y="892445"/>
            <a:chExt cx="2161640" cy="7866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22DECA-A927-4EAA-A365-82CAC286F597}"/>
                </a:ext>
              </a:extLst>
            </p:cNvPr>
            <p:cNvSpPr/>
            <p:nvPr/>
          </p:nvSpPr>
          <p:spPr>
            <a:xfrm>
              <a:off x="5284392" y="892445"/>
              <a:ext cx="2161640" cy="78662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sz="15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56B514-B60F-4A12-A56A-810446D15ACC}"/>
                </a:ext>
              </a:extLst>
            </p:cNvPr>
            <p:cNvGrpSpPr/>
            <p:nvPr/>
          </p:nvGrpSpPr>
          <p:grpSpPr>
            <a:xfrm>
              <a:off x="5393019" y="954630"/>
              <a:ext cx="1874462" cy="684814"/>
              <a:chOff x="5393021" y="809485"/>
              <a:chExt cx="2294353" cy="838219"/>
            </a:xfrm>
          </p:grpSpPr>
          <p:pic>
            <p:nvPicPr>
              <p:cNvPr id="12" name="Picture 11" descr="WARFlogo_362x55.gif">
                <a:extLst>
                  <a:ext uri="{FF2B5EF4-FFF2-40B4-BE49-F238E27FC236}">
                    <a16:creationId xmlns:a16="http://schemas.microsoft.com/office/drawing/2014/main" id="{18841516-2FF7-404B-B2BC-C48365539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605558" y="1331405"/>
                <a:ext cx="2081816" cy="31629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73BB0CB-BC95-4513-BDAF-A22346B6A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93021" y="809485"/>
                <a:ext cx="482789" cy="482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E9A73B-9884-4A5F-A428-D5A8E0F45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6183" y="969003"/>
              <a:ext cx="1037578" cy="3899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64F258-BCBC-4404-B0A5-4094E26BEC77}"/>
              </a:ext>
            </a:extLst>
          </p:cNvPr>
          <p:cNvGrpSpPr/>
          <p:nvPr/>
        </p:nvGrpSpPr>
        <p:grpSpPr>
          <a:xfrm>
            <a:off x="8321190" y="4715848"/>
            <a:ext cx="382132" cy="382132"/>
            <a:chOff x="754883" y="-1898715"/>
            <a:chExt cx="931015" cy="9310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985FB2-B094-46DB-9C18-36EE12525FBF}"/>
                </a:ext>
              </a:extLst>
            </p:cNvPr>
            <p:cNvSpPr/>
            <p:nvPr/>
          </p:nvSpPr>
          <p:spPr>
            <a:xfrm>
              <a:off x="754883" y="-1898715"/>
              <a:ext cx="931015" cy="906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2" descr="Image result for aro logo army">
              <a:extLst>
                <a:ext uri="{FF2B5EF4-FFF2-40B4-BE49-F238E27FC236}">
                  <a16:creationId xmlns:a16="http://schemas.microsoft.com/office/drawing/2014/main" id="{8FE1168D-5F99-4AB9-BCDE-156E4AF3B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83" y="-1898715"/>
              <a:ext cx="931015" cy="931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24502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384"/>
            <a:ext cx="12124944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4489"/>
            <a:ext cx="1002550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Atomic qubits in optical lattices &amp; Rydberg interactions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1051" y="872349"/>
            <a:ext cx="513282" cy="532109"/>
            <a:chOff x="275483" y="902228"/>
            <a:chExt cx="513282" cy="532109"/>
          </a:xfrm>
        </p:grpSpPr>
        <p:sp>
          <p:nvSpPr>
            <p:cNvPr id="20" name="Oval 19"/>
            <p:cNvSpPr/>
            <p:nvPr/>
          </p:nvSpPr>
          <p:spPr bwMode="auto">
            <a:xfrm>
              <a:off x="275483" y="902228"/>
              <a:ext cx="511444" cy="5321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5483" y="968228"/>
              <a:ext cx="5132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1D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1814" y="5419985"/>
            <a:ext cx="513282" cy="532109"/>
            <a:chOff x="275483" y="902228"/>
            <a:chExt cx="513282" cy="532109"/>
          </a:xfrm>
        </p:grpSpPr>
        <p:sp>
          <p:nvSpPr>
            <p:cNvPr id="26" name="Oval 25"/>
            <p:cNvSpPr/>
            <p:nvPr/>
          </p:nvSpPr>
          <p:spPr bwMode="auto">
            <a:xfrm>
              <a:off x="275483" y="902228"/>
              <a:ext cx="511444" cy="5321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5483" y="968228"/>
              <a:ext cx="5132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3D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E8AAF1-D3DC-49A2-881A-455E906605CA}"/>
              </a:ext>
            </a:extLst>
          </p:cNvPr>
          <p:cNvGrpSpPr/>
          <p:nvPr/>
        </p:nvGrpSpPr>
        <p:grpSpPr>
          <a:xfrm>
            <a:off x="3291949" y="703776"/>
            <a:ext cx="8548232" cy="632255"/>
            <a:chOff x="830781" y="843191"/>
            <a:chExt cx="8548232" cy="6322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6682" y="843191"/>
              <a:ext cx="6622331" cy="56703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30781" y="890671"/>
              <a:ext cx="18710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Harvard</a:t>
              </a: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100 sites,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atom rearrangement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1051" y="1881230"/>
            <a:ext cx="9291748" cy="3664800"/>
            <a:chOff x="183222" y="2059876"/>
            <a:chExt cx="9291748" cy="3664800"/>
          </a:xfrm>
        </p:grpSpPr>
        <p:grpSp>
          <p:nvGrpSpPr>
            <p:cNvPr id="18" name="Group 17"/>
            <p:cNvGrpSpPr/>
            <p:nvPr/>
          </p:nvGrpSpPr>
          <p:grpSpPr>
            <a:xfrm>
              <a:off x="3770661" y="2059876"/>
              <a:ext cx="5704309" cy="3664800"/>
              <a:chOff x="3222013" y="1607933"/>
              <a:chExt cx="5704309" cy="3664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816275" y="4564847"/>
                <a:ext cx="211004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Wisconsin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450362" y="4564847"/>
                <a:ext cx="262403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err="1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Institut</a:t>
                </a:r>
                <a:r>
                  <a:rPr lang="en-US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err="1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d’Optique</a:t>
                </a:r>
                <a:endPara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3222013" y="1607933"/>
                <a:ext cx="5288229" cy="2956914"/>
                <a:chOff x="3697295" y="3102232"/>
                <a:chExt cx="5288229" cy="2956914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36719" y="3870768"/>
                  <a:ext cx="2193351" cy="2188378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15815" y="3870768"/>
                  <a:ext cx="2343892" cy="2146788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3697295" y="3102232"/>
                  <a:ext cx="238578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100 sites, 2D array,</a:t>
                  </a:r>
                </a:p>
                <a:p>
                  <a:pPr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red detuned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742409" y="3102232"/>
                  <a:ext cx="224311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49 sites, 2D array,</a:t>
                  </a:r>
                </a:p>
                <a:p>
                  <a:pPr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blue detuned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>
              <a:off x="183222" y="2152577"/>
              <a:ext cx="513282" cy="532109"/>
              <a:chOff x="275483" y="902228"/>
              <a:chExt cx="513282" cy="532109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275483" y="902228"/>
                <a:ext cx="511444" cy="53210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5483" y="968228"/>
                <a:ext cx="5132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2D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23234" name="Picture 2" descr="Image of the letters CNRS written using trapped atom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479" y="4387031"/>
              <a:ext cx="1027462" cy="57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83547" y="2862145"/>
              <a:ext cx="2718591" cy="203109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1035846" y="2059876"/>
              <a:ext cx="25348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~100 sites, 2D array,</a:t>
              </a:r>
            </a:p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red detuned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35846" y="5016790"/>
              <a:ext cx="31274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Max Planck, </a:t>
              </a:r>
              <a:r>
                <a:rPr lang="en-US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Garching</a:t>
              </a:r>
              <a:endPara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703" y="5310773"/>
            <a:ext cx="1379463" cy="142988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176811" y="5845985"/>
            <a:ext cx="3241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125 sites, blue detuned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PSU – not yet Rydberg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D52D22-2B08-45F6-B0C3-7CE8B9B50C8E}"/>
              </a:ext>
            </a:extLst>
          </p:cNvPr>
          <p:cNvGrpSpPr/>
          <p:nvPr/>
        </p:nvGrpSpPr>
        <p:grpSpPr>
          <a:xfrm>
            <a:off x="974038" y="756137"/>
            <a:ext cx="2296463" cy="800219"/>
            <a:chOff x="6773101" y="782948"/>
            <a:chExt cx="2296463" cy="800219"/>
          </a:xfrm>
        </p:grpSpPr>
        <p:pic>
          <p:nvPicPr>
            <p:cNvPr id="223236" name="Picture 4" descr="Image result for sandia rydberg gat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854" y="1090855"/>
              <a:ext cx="1363340" cy="433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6773101" y="782948"/>
              <a:ext cx="229646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New Mexico, Wuhan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</a:t>
              </a:r>
            </a:p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2 sites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78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386"/>
            <a:ext cx="12124944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7056" y="5997"/>
            <a:ext cx="271260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Lattice design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E74813-E86F-4403-870F-36D753FC934D}"/>
              </a:ext>
            </a:extLst>
          </p:cNvPr>
          <p:cNvGrpSpPr/>
          <p:nvPr/>
        </p:nvGrpSpPr>
        <p:grpSpPr>
          <a:xfrm>
            <a:off x="1757793" y="1012158"/>
            <a:ext cx="3601915" cy="3592819"/>
            <a:chOff x="166263" y="1209119"/>
            <a:chExt cx="3601915" cy="3592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9277F7-A4E8-421A-8C49-B819F8C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263" y="1209119"/>
              <a:ext cx="3601915" cy="359281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3F572E3-1435-49D2-BFA6-53671D70DF09}"/>
                </a:ext>
              </a:extLst>
            </p:cNvPr>
            <p:cNvSpPr/>
            <p:nvPr/>
          </p:nvSpPr>
          <p:spPr>
            <a:xfrm>
              <a:off x="563457" y="4331942"/>
              <a:ext cx="2634054" cy="400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Gaussian beam array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5885DAC-E756-41D1-BF47-1F16038943A4}"/>
              </a:ext>
            </a:extLst>
          </p:cNvPr>
          <p:cNvSpPr/>
          <p:nvPr/>
        </p:nvSpPr>
        <p:spPr>
          <a:xfrm>
            <a:off x="125703" y="1579199"/>
            <a:ext cx="14277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2D array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 optical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traps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1C88C4-E0DE-4A2B-A6AC-E103CAC4BDFD}"/>
              </a:ext>
            </a:extLst>
          </p:cNvPr>
          <p:cNvSpPr/>
          <p:nvPr/>
        </p:nvSpPr>
        <p:spPr>
          <a:xfrm>
            <a:off x="9719793" y="845903"/>
            <a:ext cx="20537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line array - twice more efficient use of optical power</a:t>
            </a:r>
          </a:p>
          <a:p>
            <a:pPr algn="ctr"/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insensitive to optical perturbations</a:t>
            </a:r>
          </a:p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CC6CBB-C0FB-4651-9EAB-32B8FEEA9BC1}"/>
              </a:ext>
            </a:extLst>
          </p:cNvPr>
          <p:cNvSpPr/>
          <p:nvPr/>
        </p:nvSpPr>
        <p:spPr>
          <a:xfrm>
            <a:off x="2299181" y="4721171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PRA </a:t>
            </a:r>
            <a:r>
              <a:rPr lang="en-US" b="1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88</a:t>
            </a:r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, 013420 (2013)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1ABA51-ED01-4961-89C0-8F3217F9F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309" y="1042574"/>
            <a:ext cx="3638298" cy="356098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311507A-BC3B-4370-9461-0BF5E00A2B43}"/>
              </a:ext>
            </a:extLst>
          </p:cNvPr>
          <p:cNvSpPr/>
          <p:nvPr/>
        </p:nvSpPr>
        <p:spPr>
          <a:xfrm>
            <a:off x="6592822" y="4147158"/>
            <a:ext cx="2393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Gaussian line array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277149-37DF-4123-BC33-53980F79E364}"/>
              </a:ext>
            </a:extLst>
          </p:cNvPr>
          <p:cNvSpPr/>
          <p:nvPr/>
        </p:nvSpPr>
        <p:spPr>
          <a:xfrm>
            <a:off x="6096000" y="4721171"/>
            <a:ext cx="3369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M. Lichtman thesis (2015)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EFAF03A-41B3-469C-8F66-3474B33F67A1}"/>
              </a:ext>
            </a:extLst>
          </p:cNvPr>
          <p:cNvSpPr/>
          <p:nvPr/>
        </p:nvSpPr>
        <p:spPr>
          <a:xfrm>
            <a:off x="6010473" y="641687"/>
            <a:ext cx="3159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121 site array in progress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9F2537-2A69-4B95-897F-6F243B6A2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22" t="22372" r="10491" b="66067"/>
          <a:stretch/>
        </p:blipFill>
        <p:spPr>
          <a:xfrm>
            <a:off x="5749287" y="1042056"/>
            <a:ext cx="843535" cy="9110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C0F9A3-03B8-4AE8-B97E-E8AA46ABA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793" y="1012157"/>
            <a:ext cx="3600984" cy="3592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50534B-ABA6-481A-AD55-FE9B7A259D29}"/>
              </a:ext>
            </a:extLst>
          </p:cNvPr>
          <p:cNvSpPr/>
          <p:nvPr/>
        </p:nvSpPr>
        <p:spPr bwMode="auto">
          <a:xfrm>
            <a:off x="5671963" y="1012156"/>
            <a:ext cx="3793870" cy="40358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DDBCEC-57D7-4FF5-AC44-8E0B8D8F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820" y="1016271"/>
            <a:ext cx="3660126" cy="36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3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386"/>
            <a:ext cx="12124944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7056" y="5997"/>
            <a:ext cx="332655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Rydberg trapping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277F7-A4E8-421A-8C49-B819F8CC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93" y="853138"/>
            <a:ext cx="3601915" cy="359281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3F572E3-1435-49D2-BFA6-53671D70DF09}"/>
              </a:ext>
            </a:extLst>
          </p:cNvPr>
          <p:cNvSpPr/>
          <p:nvPr/>
        </p:nvSpPr>
        <p:spPr>
          <a:xfrm>
            <a:off x="2154987" y="3975961"/>
            <a:ext cx="2634054" cy="400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Gaussian beam array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885DAC-E756-41D1-BF47-1F16038943A4}"/>
              </a:ext>
            </a:extLst>
          </p:cNvPr>
          <p:cNvSpPr/>
          <p:nvPr/>
        </p:nvSpPr>
        <p:spPr>
          <a:xfrm>
            <a:off x="125703" y="1420179"/>
            <a:ext cx="1427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2D array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 traps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1EF039-5703-428D-89AA-EF581155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67" y="2923556"/>
            <a:ext cx="699758" cy="6997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5B9B7D-823A-4763-8B21-035A80479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46" y="2046861"/>
            <a:ext cx="699758" cy="6997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BF929B-9AF2-447E-A250-733C36D73AA8}"/>
              </a:ext>
            </a:extLst>
          </p:cNvPr>
          <p:cNvSpPr/>
          <p:nvPr/>
        </p:nvSpPr>
        <p:spPr>
          <a:xfrm>
            <a:off x="5564010" y="820014"/>
            <a:ext cx="4510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Blue detuned light traps ground and Rydberg states at intensity minimum. 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C90804-3938-40B2-B23F-79A8CF39987D}"/>
              </a:ext>
            </a:extLst>
          </p:cNvPr>
          <p:cNvGrpSpPr/>
          <p:nvPr/>
        </p:nvGrpSpPr>
        <p:grpSpPr>
          <a:xfrm>
            <a:off x="6417434" y="1953252"/>
            <a:ext cx="5102301" cy="3133901"/>
            <a:chOff x="4888216" y="4234920"/>
            <a:chExt cx="3583724" cy="22011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287D76-82D9-4F4C-821E-1C4DDC969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8216" y="4234920"/>
              <a:ext cx="3583724" cy="220117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1F4107-15F7-4670-9D8F-1D4444229BE7}"/>
                </a:ext>
              </a:extLst>
            </p:cNvPr>
            <p:cNvSpPr/>
            <p:nvPr/>
          </p:nvSpPr>
          <p:spPr>
            <a:xfrm>
              <a:off x="7198325" y="4349826"/>
              <a:ext cx="1217912" cy="3733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Cs 61d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3/2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A488FD1-A95B-4462-AF78-0B76523053ED}"/>
              </a:ext>
            </a:extLst>
          </p:cNvPr>
          <p:cNvSpPr/>
          <p:nvPr/>
        </p:nvSpPr>
        <p:spPr>
          <a:xfrm rot="16200000">
            <a:off x="5168149" y="3097502"/>
            <a:ext cx="250728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Population in trap &amp; Rydberg state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2F2A0-7EF8-4719-99DB-E49E57921BAC}"/>
              </a:ext>
            </a:extLst>
          </p:cNvPr>
          <p:cNvSpPr/>
          <p:nvPr/>
        </p:nvSpPr>
        <p:spPr>
          <a:xfrm>
            <a:off x="8886021" y="3773608"/>
            <a:ext cx="2376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off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9156926" y="2724558"/>
            <a:ext cx="1199641" cy="542224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09250" y="2724866"/>
            <a:ext cx="2093778" cy="1980879"/>
            <a:chOff x="7961698" y="2612993"/>
            <a:chExt cx="1575972" cy="1490994"/>
          </a:xfrm>
        </p:grpSpPr>
        <p:grpSp>
          <p:nvGrpSpPr>
            <p:cNvPr id="4" name="Group 3"/>
            <p:cNvGrpSpPr/>
            <p:nvPr/>
          </p:nvGrpSpPr>
          <p:grpSpPr>
            <a:xfrm>
              <a:off x="7961698" y="3293907"/>
              <a:ext cx="651874" cy="810080"/>
              <a:chOff x="7961698" y="3293907"/>
              <a:chExt cx="651874" cy="810080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7961698" y="3293907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7986085" y="3504557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8046362" y="3581658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8114097" y="3627467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8154536" y="3656710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8191242" y="3811384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8242421" y="3753381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8300424" y="3773852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8337955" y="3994311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8448468" y="4048902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8558981" y="4049396"/>
                <a:ext cx="54591" cy="5459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" name="Arc 2"/>
            <p:cNvSpPr/>
            <p:nvPr/>
          </p:nvSpPr>
          <p:spPr bwMode="auto">
            <a:xfrm rot="11606965">
              <a:off x="7989970" y="2612993"/>
              <a:ext cx="1547700" cy="1471652"/>
            </a:xfrm>
            <a:prstGeom prst="arc">
              <a:avLst>
                <a:gd name="adj1" fmla="val 16176796"/>
                <a:gd name="adj2" fmla="val 20915467"/>
              </a:avLst>
            </a:prstGeom>
            <a:noFill/>
            <a:ln w="952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32E2811-1B17-43C6-9798-FD41F1800233}"/>
              </a:ext>
            </a:extLst>
          </p:cNvPr>
          <p:cNvSpPr/>
          <p:nvPr/>
        </p:nvSpPr>
        <p:spPr>
          <a:xfrm>
            <a:off x="7974444" y="3070031"/>
            <a:ext cx="254540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trap on </a:t>
            </a:r>
            <a:r>
              <a:rPr lang="en-US" sz="2400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102 </a:t>
            </a:r>
            <a:r>
              <a:rPr lang="en-US" sz="2400" dirty="0" err="1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703" y="5245010"/>
            <a:ext cx="7057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Accounting for spontaneous lifetime &amp; blackbody repopulation this implies a mechanical trap lifetime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7443660" y="5444578"/>
            <a:ext cx="366874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mech</a:t>
            </a:r>
            <a:r>
              <a:rPr lang="en-US" sz="2400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=0.35 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&gt;&gt; </a:t>
            </a:r>
            <a:r>
              <a:rPr lang="en-US" sz="2400" dirty="0" err="1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spont</a:t>
            </a:r>
            <a:endParaRPr lang="en-US" sz="2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2E2811-1B17-43C6-9798-FD41F1800233}"/>
              </a:ext>
            </a:extLst>
          </p:cNvPr>
          <p:cNvSpPr/>
          <p:nvPr/>
        </p:nvSpPr>
        <p:spPr>
          <a:xfrm>
            <a:off x="8606684" y="4884944"/>
            <a:ext cx="25454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time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lang="en-US" sz="1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80447" y="98329"/>
            <a:ext cx="2844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PRA 84, 043408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60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41" grpId="0" animBg="1"/>
      <p:bldP spid="9" grpId="0"/>
      <p:bldP spid="1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odiyascausa.com/wp-content/uploads/horn-shop-gr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6839">
            <a:off x="335529" y="2674894"/>
            <a:ext cx="2823906" cy="28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05174" y="0"/>
            <a:ext cx="489909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Single </a:t>
            </a:r>
            <a:r>
              <a:rPr lang="en-US" sz="3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qubit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gates - global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98" y="1086415"/>
            <a:ext cx="5717343" cy="5704379"/>
          </a:xfrm>
          <a:prstGeom prst="rect">
            <a:avLst/>
          </a:prstGeom>
        </p:spPr>
      </p:pic>
      <p:pic>
        <p:nvPicPr>
          <p:cNvPr id="12" name="2015_02_26_11_35_15_uwave_RFE_ica_retention_curve_fit_site_by_site_darkgrid_10pi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24817" y="942930"/>
            <a:ext cx="5916304" cy="584786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9257910" y="2921747"/>
            <a:ext cx="2722843" cy="1493500"/>
            <a:chOff x="9426108" y="2847324"/>
            <a:chExt cx="2159943" cy="1184745"/>
          </a:xfrm>
        </p:grpSpPr>
        <p:sp>
          <p:nvSpPr>
            <p:cNvPr id="43" name="Rectangle 42"/>
            <p:cNvSpPr/>
            <p:nvPr/>
          </p:nvSpPr>
          <p:spPr>
            <a:xfrm>
              <a:off x="9426108" y="2847324"/>
              <a:ext cx="2159943" cy="1184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478499" y="2929580"/>
              <a:ext cx="2055160" cy="952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Microwaves 10 kHz Rabi frequency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501" y="1032808"/>
            <a:ext cx="3155332" cy="1239032"/>
            <a:chOff x="5633536" y="530695"/>
            <a:chExt cx="5090074" cy="1998764"/>
          </a:xfrm>
        </p:grpSpPr>
        <p:sp>
          <p:nvSpPr>
            <p:cNvPr id="10" name="Rectangle 9"/>
            <p:cNvSpPr/>
            <p:nvPr/>
          </p:nvSpPr>
          <p:spPr>
            <a:xfrm>
              <a:off x="8544060" y="2107439"/>
              <a:ext cx="2089290" cy="4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Bias field of 1.5 G</a:t>
              </a:r>
              <a:endParaRPr lang="en-US" sz="1100" kern="0" dirty="0">
                <a:solidFill>
                  <a:srgbClr val="0000FF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633536" y="1021800"/>
              <a:ext cx="5090074" cy="1083231"/>
              <a:chOff x="5274107" y="5598564"/>
              <a:chExt cx="5813066" cy="1237092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8165717" y="6121003"/>
                <a:ext cx="2853743" cy="31185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en-US" sz="5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5274107" y="5598564"/>
                <a:ext cx="5689601" cy="119653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808080">
                    <a:lumMod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4"/>
              <p:cNvSpPr>
                <a:spLocks noChangeShapeType="1"/>
              </p:cNvSpPr>
              <p:nvPr/>
            </p:nvSpPr>
            <p:spPr bwMode="auto">
              <a:xfrm>
                <a:off x="8595283" y="62672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7680883" y="62672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8138083" y="62672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7680883" y="59243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>
                <a:off x="6766483" y="59243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>
                <a:off x="7223683" y="59243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>
                <a:off x="8138083" y="59243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>
                <a:off x="8595283" y="5924391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7591588" y="6438744"/>
                <a:ext cx="747752" cy="3969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sz="800" baseline="-250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US" sz="800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=0</a:t>
                </a: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7795183" y="5867241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 Box 17"/>
              <p:cNvSpPr txBox="1">
                <a:spLocks noChangeArrowheads="1"/>
              </p:cNvSpPr>
              <p:nvPr/>
            </p:nvSpPr>
            <p:spPr bwMode="auto">
              <a:xfrm>
                <a:off x="7674407" y="6243479"/>
                <a:ext cx="567609" cy="3969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kern="0" baseline="14000" dirty="0">
                    <a:solidFill>
                      <a:srgbClr val="FF0000"/>
                    </a:solidFill>
                  </a:rPr>
                  <a:t>|</a:t>
                </a:r>
                <a:r>
                  <a:rPr lang="en-US" sz="800" kern="0" dirty="0">
                    <a:solidFill>
                      <a:srgbClr val="FF0000"/>
                    </a:solidFill>
                  </a:rPr>
                  <a:t>0</a:t>
                </a:r>
                <a:r>
                  <a:rPr lang="en-US" sz="1100" kern="0" baseline="-8000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27" name="Text Box 18"/>
              <p:cNvSpPr txBox="1">
                <a:spLocks noChangeArrowheads="1"/>
              </p:cNvSpPr>
              <p:nvPr/>
            </p:nvSpPr>
            <p:spPr bwMode="auto">
              <a:xfrm>
                <a:off x="7674407" y="5896425"/>
                <a:ext cx="567609" cy="3969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kern="0" baseline="14000" dirty="0">
                    <a:solidFill>
                      <a:srgbClr val="FF0000"/>
                    </a:solidFill>
                  </a:rPr>
                  <a:t>|</a:t>
                </a:r>
                <a:r>
                  <a:rPr lang="en-US" sz="800" kern="0" dirty="0">
                    <a:solidFill>
                      <a:srgbClr val="FF0000"/>
                    </a:solidFill>
                  </a:rPr>
                  <a:t>1</a:t>
                </a:r>
                <a:r>
                  <a:rPr lang="en-US" sz="1100" kern="0" baseline="-8000" dirty="0">
                    <a:solidFill>
                      <a:srgbClr val="FF0000"/>
                    </a:solidFill>
                  </a:rPr>
                  <a:t>&gt;</a:t>
                </a:r>
              </a:p>
            </p:txBody>
          </p:sp>
          <p:sp>
            <p:nvSpPr>
              <p:cNvPr id="30" name="Oval 35"/>
              <p:cNvSpPr>
                <a:spLocks noChangeArrowheads="1"/>
              </p:cNvSpPr>
              <p:nvPr/>
            </p:nvSpPr>
            <p:spPr bwMode="auto">
              <a:xfrm>
                <a:off x="7793510" y="6210141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Line 5"/>
              <p:cNvSpPr>
                <a:spLocks noChangeShapeType="1"/>
              </p:cNvSpPr>
              <p:nvPr/>
            </p:nvSpPr>
            <p:spPr bwMode="auto">
              <a:xfrm>
                <a:off x="7217207" y="62690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>
                <a:off x="6760007" y="62690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5"/>
              <p:cNvSpPr>
                <a:spLocks noChangeShapeType="1"/>
              </p:cNvSpPr>
              <p:nvPr/>
            </p:nvSpPr>
            <p:spPr bwMode="auto">
              <a:xfrm>
                <a:off x="6302807" y="62690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>
                <a:off x="9046007" y="62690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>
                <a:off x="9046007" y="59261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11"/>
              <p:cNvSpPr>
                <a:spLocks noChangeShapeType="1"/>
              </p:cNvSpPr>
              <p:nvPr/>
            </p:nvSpPr>
            <p:spPr bwMode="auto">
              <a:xfrm>
                <a:off x="9503207" y="59261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11"/>
              <p:cNvSpPr>
                <a:spLocks noChangeShapeType="1"/>
              </p:cNvSpPr>
              <p:nvPr/>
            </p:nvSpPr>
            <p:spPr bwMode="auto">
              <a:xfrm>
                <a:off x="6302807" y="59261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5902757" y="5926147"/>
                <a:ext cx="3429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 bwMode="auto">
              <a:xfrm>
                <a:off x="9903257" y="5926147"/>
                <a:ext cx="0" cy="342900"/>
              </a:xfrm>
              <a:prstGeom prst="straightConnector1">
                <a:avLst/>
              </a:prstGeom>
              <a:solidFill>
                <a:srgbClr val="00CC99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40" name="Rectangle 39"/>
              <p:cNvSpPr/>
              <p:nvPr/>
            </p:nvSpPr>
            <p:spPr>
              <a:xfrm>
                <a:off x="9884625" y="5917527"/>
                <a:ext cx="1202548" cy="453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9.2 GHz</a:t>
                </a:r>
                <a:endParaRPr lang="en-US" sz="1000" dirty="0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309934" y="6174398"/>
                <a:ext cx="700501" cy="425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f=3</a:t>
                </a:r>
                <a:endParaRPr lang="en-US" sz="9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316384" y="5795710"/>
                <a:ext cx="700501" cy="425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f=4</a:t>
                </a:r>
                <a:endParaRPr lang="en-US" sz="900" kern="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720213" y="530695"/>
              <a:ext cx="2570912" cy="4468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Cs clock state qubits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8044" y="2231779"/>
            <a:ext cx="4213565" cy="15287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0" y="5997"/>
            <a:ext cx="517160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Randomized benchmarking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8507" y="29870"/>
            <a:ext cx="3865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8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T.Xia</a:t>
            </a: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M. Lichtman et al.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PRL </a:t>
            </a:r>
            <a:r>
              <a:rPr lang="en-US" sz="18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114</a:t>
            </a: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100503 (2015)</a:t>
            </a:r>
            <a:endParaRPr lang="en-US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574" y="1174180"/>
            <a:ext cx="4632569" cy="3156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958044" y="4616139"/>
            <a:ext cx="4186276" cy="1650737"/>
            <a:chOff x="525785" y="2317835"/>
            <a:chExt cx="3000532" cy="1107217"/>
          </a:xfrm>
        </p:grpSpPr>
        <p:sp>
          <p:nvSpPr>
            <p:cNvPr id="12" name="Rounded Rectangle 11"/>
            <p:cNvSpPr/>
            <p:nvPr/>
          </p:nvSpPr>
          <p:spPr>
            <a:xfrm>
              <a:off x="525785" y="2317835"/>
              <a:ext cx="3000532" cy="110721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06881" y="2435656"/>
              <a:ext cx="2784264" cy="882750"/>
              <a:chOff x="1083959" y="3071760"/>
              <a:chExt cx="2784264" cy="88275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7935" y="3076184"/>
                <a:ext cx="1670288" cy="87037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3959" y="3071760"/>
                <a:ext cx="1108013" cy="882750"/>
              </a:xfrm>
              <a:prstGeom prst="rect">
                <a:avLst/>
              </a:prstGeom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673927" y="938738"/>
            <a:ext cx="48926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Quantify gate fidelity with </a:t>
            </a:r>
          </a:p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random sequence of Clifford gates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44734" y="4442110"/>
            <a:ext cx="3659106" cy="2065258"/>
            <a:chOff x="297775" y="2021198"/>
            <a:chExt cx="3659106" cy="2065258"/>
          </a:xfrm>
        </p:grpSpPr>
        <p:sp>
          <p:nvSpPr>
            <p:cNvPr id="25" name="Rounded Rectangle 24"/>
            <p:cNvSpPr/>
            <p:nvPr/>
          </p:nvSpPr>
          <p:spPr>
            <a:xfrm>
              <a:off x="297775" y="2021198"/>
              <a:ext cx="3659106" cy="206525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801" y="2195227"/>
              <a:ext cx="3041910" cy="1700787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047813" y="2284190"/>
            <a:ext cx="412645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Fidelity ~ 0.999</a:t>
            </a:r>
          </a:p>
          <a:p>
            <a:pPr>
              <a:defRPr/>
            </a:pPr>
            <a:r>
              <a:rPr lang="en-US" sz="28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Close to threshold for </a:t>
            </a:r>
          </a:p>
          <a:p>
            <a:pPr>
              <a:defRPr/>
            </a:pPr>
            <a:r>
              <a:rPr lang="en-US" sz="28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quantum error correction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9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93256" y="14482"/>
            <a:ext cx="6175088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Single qubit gates – site selected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295430" y="1748442"/>
            <a:ext cx="2047782" cy="244543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28" y="815890"/>
            <a:ext cx="5869407" cy="28138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4089" y="1382955"/>
            <a:ext cx="3026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Stark shift target site with 2D acousto-optic scanner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59" y="3687264"/>
            <a:ext cx="3181786" cy="31172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8571" y="4768829"/>
            <a:ext cx="3564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Stark shift laser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541" y="1748442"/>
            <a:ext cx="1488118" cy="14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88247" y="925054"/>
            <a:ext cx="5005053" cy="8006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87243" y="1352386"/>
            <a:ext cx="2859206" cy="5042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20551" y="5997"/>
            <a:ext cx="690445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Single qubit gates – multiple sites 2D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4961" y="1457764"/>
            <a:ext cx="2611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Sequential addressing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Switching time &lt; 1 </a:t>
            </a:r>
            <a:r>
              <a:rPr lang="en-US" sz="2800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Crosstalk is accumulated in 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7 rotations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few %.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9" name="2015_07_21_21_13_55_uwave_RFE_7sites_retention_curve_fit_site_by_sit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1012" y="1974574"/>
            <a:ext cx="5322554" cy="460622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11631F-667F-4F3C-881E-492A917C1D88}"/>
              </a:ext>
            </a:extLst>
          </p:cNvPr>
          <p:cNvSpPr/>
          <p:nvPr/>
        </p:nvSpPr>
        <p:spPr>
          <a:xfrm>
            <a:off x="5176176" y="1134069"/>
            <a:ext cx="5231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Fidelity ~ 0.99         &lt;</a:t>
            </a:r>
            <a:r>
              <a:rPr lang="en-US" sz="2400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Xtalk</a:t>
            </a:r>
            <a:r>
              <a:rPr lang="en-US" sz="24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&gt; ~ 0.01</a:t>
            </a:r>
          </a:p>
        </p:txBody>
      </p:sp>
    </p:spTree>
    <p:extLst>
      <p:ext uri="{BB962C8B-B14F-4D97-AF65-F5344CB8AC3E}">
        <p14:creationId xmlns:p14="http://schemas.microsoft.com/office/powerpoint/2010/main" val="371367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8494" y="841043"/>
            <a:ext cx="5051389" cy="1723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20551" y="5997"/>
            <a:ext cx="574388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Single qubit gates – Scalability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19159" y="1733174"/>
            <a:ext cx="4835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Crossed AOMs access one site at a time.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19159" y="841043"/>
            <a:ext cx="491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error correction requires parallel gate operations. 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50770" y="2965034"/>
            <a:ext cx="5180765" cy="1546358"/>
            <a:chOff x="277632" y="2949681"/>
            <a:chExt cx="5180765" cy="1546358"/>
          </a:xfrm>
        </p:grpSpPr>
        <p:sp>
          <p:nvSpPr>
            <p:cNvPr id="58" name="Rectangle 57"/>
            <p:cNvSpPr/>
            <p:nvPr/>
          </p:nvSpPr>
          <p:spPr>
            <a:xfrm>
              <a:off x="315140" y="2954740"/>
              <a:ext cx="5051389" cy="1541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632" y="2949681"/>
              <a:ext cx="518076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Row parallel single site gates with multichannel AO deflector.</a:t>
              </a:r>
            </a:p>
            <a:p>
              <a:pPr lvl="0">
                <a:defRPr/>
              </a:pP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 times optical power cost for N sites. 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571895" y="2778835"/>
            <a:ext cx="3796627" cy="1874983"/>
            <a:chOff x="6443103" y="2830949"/>
            <a:chExt cx="4034736" cy="1992574"/>
          </a:xfrm>
        </p:grpSpPr>
        <p:sp>
          <p:nvSpPr>
            <p:cNvPr id="50" name="Rectangle 49"/>
            <p:cNvSpPr/>
            <p:nvPr/>
          </p:nvSpPr>
          <p:spPr>
            <a:xfrm>
              <a:off x="6443103" y="2830949"/>
              <a:ext cx="4034736" cy="19925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2081" y="2899025"/>
              <a:ext cx="1666667" cy="16628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963469" y="2899025"/>
              <a:ext cx="648268" cy="16628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791733" y="2947916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7791733" y="3184665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791733" y="3421414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7791733" y="3658163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7791733" y="3894912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7791733" y="4131661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7791733" y="4368407"/>
              <a:ext cx="989681" cy="168576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32677" y="4561913"/>
              <a:ext cx="100540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AO deflector </a:t>
              </a:r>
              <a:endParaRPr lang="en-US" sz="1100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6481580" y="3664611"/>
              <a:ext cx="372531" cy="16857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>
              <a:stCxn id="27" idx="3"/>
              <a:endCxn id="15" idx="1"/>
            </p:cNvCxnSpPr>
            <p:nvPr/>
          </p:nvCxnSpPr>
          <p:spPr>
            <a:xfrm flipV="1">
              <a:off x="6854111" y="3032204"/>
              <a:ext cx="937622" cy="716695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7" idx="3"/>
              <a:endCxn id="20" idx="1"/>
            </p:cNvCxnSpPr>
            <p:nvPr/>
          </p:nvCxnSpPr>
          <p:spPr>
            <a:xfrm flipV="1">
              <a:off x="6854111" y="3268953"/>
              <a:ext cx="937622" cy="479946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7" idx="3"/>
              <a:endCxn id="21" idx="1"/>
            </p:cNvCxnSpPr>
            <p:nvPr/>
          </p:nvCxnSpPr>
          <p:spPr>
            <a:xfrm flipV="1">
              <a:off x="6854111" y="3505702"/>
              <a:ext cx="937622" cy="243197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3"/>
              <a:endCxn id="23" idx="1"/>
            </p:cNvCxnSpPr>
            <p:nvPr/>
          </p:nvCxnSpPr>
          <p:spPr>
            <a:xfrm flipV="1">
              <a:off x="6854111" y="3742451"/>
              <a:ext cx="937622" cy="6448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3"/>
              <a:endCxn id="24" idx="1"/>
            </p:cNvCxnSpPr>
            <p:nvPr/>
          </p:nvCxnSpPr>
          <p:spPr>
            <a:xfrm>
              <a:off x="6854111" y="3748899"/>
              <a:ext cx="937622" cy="230301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7" idx="3"/>
              <a:endCxn id="25" idx="1"/>
            </p:cNvCxnSpPr>
            <p:nvPr/>
          </p:nvCxnSpPr>
          <p:spPr>
            <a:xfrm>
              <a:off x="6854111" y="3748899"/>
              <a:ext cx="937622" cy="467050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3"/>
              <a:endCxn id="26" idx="1"/>
            </p:cNvCxnSpPr>
            <p:nvPr/>
          </p:nvCxnSpPr>
          <p:spPr>
            <a:xfrm>
              <a:off x="6854111" y="3748899"/>
              <a:ext cx="937622" cy="703796"/>
            </a:xfrm>
            <a:prstGeom prst="straightConnector1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597234" y="3131920"/>
              <a:ext cx="4767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fan out</a:t>
              </a:r>
              <a:endParaRPr lang="en-US" sz="1400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915460" y="5045401"/>
            <a:ext cx="5014424" cy="1510955"/>
            <a:chOff x="342322" y="5030048"/>
            <a:chExt cx="5014424" cy="1510955"/>
          </a:xfrm>
        </p:grpSpPr>
        <p:sp>
          <p:nvSpPr>
            <p:cNvPr id="88" name="Rectangle 87"/>
            <p:cNvSpPr/>
            <p:nvPr/>
          </p:nvSpPr>
          <p:spPr>
            <a:xfrm>
              <a:off x="342322" y="5030048"/>
              <a:ext cx="5014424" cy="15109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87148" y="5071168"/>
              <a:ext cx="47969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parallel operation with spatial light modulator</a:t>
              </a:r>
            </a:p>
            <a:p>
              <a:pPr lvl="0">
                <a:defRPr/>
              </a:pP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times optical power cost for N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array. </a:t>
              </a:r>
              <a:endParaRPr lang="en-US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578169" y="4787855"/>
            <a:ext cx="3795601" cy="1874476"/>
            <a:chOff x="6481580" y="4787014"/>
            <a:chExt cx="4034736" cy="1992574"/>
          </a:xfrm>
        </p:grpSpPr>
        <p:grpSp>
          <p:nvGrpSpPr>
            <p:cNvPr id="67" name="Group 66"/>
            <p:cNvGrpSpPr/>
            <p:nvPr/>
          </p:nvGrpSpPr>
          <p:grpSpPr>
            <a:xfrm>
              <a:off x="6481580" y="4787014"/>
              <a:ext cx="4034736" cy="1992574"/>
              <a:chOff x="6443103" y="2830949"/>
              <a:chExt cx="4034736" cy="199257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443103" y="2830949"/>
                <a:ext cx="4034736" cy="19925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2081" y="2899025"/>
                <a:ext cx="1666667" cy="1662888"/>
              </a:xfrm>
              <a:prstGeom prst="rect">
                <a:avLst/>
              </a:prstGeom>
            </p:spPr>
          </p:pic>
          <p:sp>
            <p:nvSpPr>
              <p:cNvPr id="79" name="Right Arrow 78"/>
              <p:cNvSpPr/>
              <p:nvPr/>
            </p:nvSpPr>
            <p:spPr>
              <a:xfrm>
                <a:off x="6507317" y="3501483"/>
                <a:ext cx="310267" cy="705061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374407" y="3026762"/>
                <a:ext cx="5533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SLM</a:t>
                </a:r>
                <a:endParaRPr lang="en-US" sz="1400" dirty="0"/>
              </a:p>
            </p:txBody>
          </p:sp>
        </p:grpSp>
        <p:sp>
          <p:nvSpPr>
            <p:cNvPr id="90" name="Oval 89"/>
            <p:cNvSpPr/>
            <p:nvPr/>
          </p:nvSpPr>
          <p:spPr>
            <a:xfrm>
              <a:off x="6896880" y="5128670"/>
              <a:ext cx="229294" cy="130926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4194" name="Picture 2" descr="Image result for dmd chip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1" t="11479" r="17013" b="23806"/>
            <a:stretch/>
          </p:blipFill>
          <p:spPr bwMode="auto">
            <a:xfrm>
              <a:off x="7188118" y="5290604"/>
              <a:ext cx="975814" cy="87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Isosceles Triangle 90"/>
            <p:cNvSpPr/>
            <p:nvPr/>
          </p:nvSpPr>
          <p:spPr>
            <a:xfrm rot="6256156">
              <a:off x="8998610" y="5015134"/>
              <a:ext cx="550719" cy="1801112"/>
            </a:xfrm>
            <a:prstGeom prst="triangle">
              <a:avLst>
                <a:gd name="adj" fmla="val 48074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Isosceles Triangle 98"/>
            <p:cNvSpPr/>
            <p:nvPr/>
          </p:nvSpPr>
          <p:spPr>
            <a:xfrm rot="4885888">
              <a:off x="9019833" y="4748541"/>
              <a:ext cx="504536" cy="1693975"/>
            </a:xfrm>
            <a:prstGeom prst="triangle">
              <a:avLst>
                <a:gd name="adj" fmla="val 48074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Isosceles Triangle 99"/>
            <p:cNvSpPr/>
            <p:nvPr/>
          </p:nvSpPr>
          <p:spPr>
            <a:xfrm rot="3140439">
              <a:off x="8728606" y="4736912"/>
              <a:ext cx="394796" cy="1210630"/>
            </a:xfrm>
            <a:prstGeom prst="triangle">
              <a:avLst>
                <a:gd name="adj" fmla="val 48074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Isosceles Triangle 100"/>
            <p:cNvSpPr/>
            <p:nvPr/>
          </p:nvSpPr>
          <p:spPr>
            <a:xfrm rot="7590747">
              <a:off x="8673383" y="5415918"/>
              <a:ext cx="577154" cy="1202425"/>
            </a:xfrm>
            <a:prstGeom prst="triangle">
              <a:avLst>
                <a:gd name="adj" fmla="val 48074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299709" y="5071977"/>
              <a:ext cx="229294" cy="130926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6944542" y="6257864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pixels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58912" y="786222"/>
            <a:ext cx="3785487" cy="1869481"/>
            <a:chOff x="7008415" y="706768"/>
            <a:chExt cx="4034736" cy="1992574"/>
          </a:xfrm>
        </p:grpSpPr>
        <p:grpSp>
          <p:nvGrpSpPr>
            <p:cNvPr id="5" name="Group 4"/>
            <p:cNvGrpSpPr/>
            <p:nvPr/>
          </p:nvGrpSpPr>
          <p:grpSpPr>
            <a:xfrm>
              <a:off x="7008415" y="706768"/>
              <a:ext cx="4034736" cy="1992574"/>
              <a:chOff x="5773003" y="996287"/>
              <a:chExt cx="6107373" cy="301615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773003" y="996287"/>
                <a:ext cx="6107373" cy="30161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5898470" y="1102774"/>
                <a:ext cx="5869407" cy="2813834"/>
                <a:chOff x="4864722" y="1413541"/>
                <a:chExt cx="5869407" cy="2813834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64722" y="1413541"/>
                  <a:ext cx="5869407" cy="281383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17084" y="1737863"/>
                  <a:ext cx="2317045" cy="2311792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Isosceles Triangle 52"/>
            <p:cNvSpPr/>
            <p:nvPr/>
          </p:nvSpPr>
          <p:spPr>
            <a:xfrm rot="4570245">
              <a:off x="9636909" y="1384541"/>
              <a:ext cx="268210" cy="1474463"/>
            </a:xfrm>
            <a:prstGeom prst="triangle">
              <a:avLst>
                <a:gd name="adj" fmla="val 48074"/>
              </a:avLst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49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03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6618" y="4593597"/>
            <a:ext cx="4040781" cy="12063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0932" y="9009"/>
            <a:ext cx="497443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Rydberg blockade C</a:t>
            </a:r>
            <a:r>
              <a:rPr lang="en-US" sz="3200" baseline="-2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411" y="4325626"/>
            <a:ext cx="4141193" cy="1828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807022" y="4608973"/>
            <a:ext cx="4171410" cy="12618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Ideal C</a:t>
            </a:r>
            <a:r>
              <a:rPr lang="en-US" sz="3200" kern="0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en-US" sz="3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err="1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3200" kern="0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3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B &gt;&gt; </a:t>
            </a:r>
            <a:r>
              <a:rPr lang="en-US" sz="3200" kern="0" dirty="0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W </a:t>
            </a:r>
            <a:r>
              <a:rPr lang="en-US" sz="3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&gt;&gt; 1/</a:t>
            </a:r>
            <a:r>
              <a:rPr lang="en-US" sz="3200" kern="0" dirty="0" err="1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t</a:t>
            </a:r>
            <a:r>
              <a:rPr lang="en-US" sz="3200" kern="0" baseline="-25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Ryd</a:t>
            </a:r>
            <a:endParaRPr lang="en-US" sz="3200" kern="0" dirty="0">
              <a:solidFill>
                <a:srgbClr val="0000FF"/>
              </a:solidFill>
              <a:latin typeface="Symbol" panose="05050102010706020507" pitchFamily="18" charset="2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baseline="-250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75" y="1457294"/>
            <a:ext cx="4336452" cy="2112312"/>
          </a:xfrm>
          <a:prstGeom prst="rect">
            <a:avLst/>
          </a:prstGeom>
          <a:ln w="190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02" t="2432"/>
          <a:stretch/>
        </p:blipFill>
        <p:spPr>
          <a:xfrm>
            <a:off x="2131039" y="845243"/>
            <a:ext cx="3343872" cy="34350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7222" y="3245964"/>
            <a:ext cx="455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 err="1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kern="0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54355" y="3282300"/>
            <a:ext cx="0" cy="4001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38152" y="2442530"/>
            <a:ext cx="381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130C73-3208-4303-9CFA-BE8153D65940}"/>
              </a:ext>
            </a:extLst>
          </p:cNvPr>
          <p:cNvSpPr/>
          <p:nvPr/>
        </p:nvSpPr>
        <p:spPr>
          <a:xfrm>
            <a:off x="9036026" y="98329"/>
            <a:ext cx="306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Jaksch</a:t>
            </a:r>
            <a:r>
              <a:rPr lang="en-US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et al. PRL (2000)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7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5003232" y="922086"/>
            <a:ext cx="2723992" cy="131927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5570" y="32304"/>
            <a:ext cx="347941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CNOT experiment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28126" y="1770382"/>
            <a:ext cx="2000535" cy="4988254"/>
            <a:chOff x="6602605" y="786865"/>
            <a:chExt cx="2357814" cy="58791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2605" y="786865"/>
              <a:ext cx="2312934" cy="587911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982419" y="5114274"/>
              <a:ext cx="912903" cy="43529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target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924712" y="1677724"/>
              <a:ext cx="1035707" cy="43529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Sans Serif" pitchFamily="34" charset="0"/>
                  <a:ea typeface="+mn-ea"/>
                  <a:cs typeface="+mn-cs"/>
                </a:rPr>
                <a:t>control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661710" y="2464015"/>
            <a:ext cx="3319356" cy="3506636"/>
            <a:chOff x="3747991" y="2532570"/>
            <a:chExt cx="2820057" cy="2979166"/>
          </a:xfrm>
        </p:grpSpPr>
        <p:pic>
          <p:nvPicPr>
            <p:cNvPr id="13" name="Picture 3" descr="D:\users\mark\funding\active\iarpa qc\reviews and presentations\2014.05 may maryland review\2013_11_14_15_18_54_retention_PCA_filtered_image_rotated_smooth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7991" y="2532570"/>
              <a:ext cx="2820057" cy="297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6160846" y="4194366"/>
              <a:ext cx="388673" cy="413631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139849" y="3412658"/>
              <a:ext cx="388673" cy="413631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878" y="814908"/>
            <a:ext cx="2781879" cy="3557888"/>
            <a:chOff x="991878" y="814908"/>
            <a:chExt cx="2781879" cy="3557888"/>
          </a:xfrm>
        </p:grpSpPr>
        <p:sp>
          <p:nvSpPr>
            <p:cNvPr id="5" name="Rectangle 4"/>
            <p:cNvSpPr/>
            <p:nvPr/>
          </p:nvSpPr>
          <p:spPr>
            <a:xfrm>
              <a:off x="991879" y="814908"/>
              <a:ext cx="2773862" cy="35578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91878" y="909542"/>
              <a:ext cx="2781879" cy="3416013"/>
              <a:chOff x="-281271" y="1368100"/>
              <a:chExt cx="3458285" cy="4493902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865614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1061415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257216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453017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1648818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1844619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2040419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865614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1061415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1257216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1453017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1648818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1844619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2040419" y="561562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262058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641052" y="5377088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481550" y="5563090"/>
                <a:ext cx="105075" cy="10507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1481550" y="5324550"/>
                <a:ext cx="105075" cy="10507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-281271" y="5173685"/>
                <a:ext cx="1117577" cy="688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6s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1/2</a:t>
                </a:r>
                <a:endPara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 bwMode="auto">
              <a:xfrm flipV="1">
                <a:off x="1534087" y="3398322"/>
                <a:ext cx="0" cy="194809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1235526" y="1695382"/>
                <a:ext cx="528587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Rectangle 48"/>
              <p:cNvSpPr/>
              <p:nvPr/>
            </p:nvSpPr>
            <p:spPr>
              <a:xfrm>
                <a:off x="912" y="1368100"/>
                <a:ext cx="1367393" cy="688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82s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1/2</a:t>
                </a:r>
                <a:endPara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623531" y="4099858"/>
                <a:ext cx="1511287" cy="607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459 nm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 bwMode="auto">
              <a:xfrm flipV="1">
                <a:off x="1546582" y="1695382"/>
                <a:ext cx="20872" cy="167049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52" name="Rectangle 51"/>
              <p:cNvSpPr/>
              <p:nvPr/>
            </p:nvSpPr>
            <p:spPr>
              <a:xfrm>
                <a:off x="1451885" y="2064457"/>
                <a:ext cx="1725129" cy="607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1038 nm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3" name="Straight Connector 52"/>
              <p:cNvCxnSpPr/>
              <p:nvPr/>
            </p:nvCxnSpPr>
            <p:spPr bwMode="auto">
              <a:xfrm>
                <a:off x="1100394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1296195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491996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1687797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83598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2079399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2275199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1100394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1296195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1491996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1687797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1883598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2079399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2275199" y="312016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2496838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875832" y="2881626"/>
                <a:ext cx="143123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-212362" y="2653010"/>
                <a:ext cx="1143559" cy="688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7p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1/2</a:t>
                </a:r>
                <a:endPara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8" name="Straight Arrow Connector 7"/>
          <p:cNvCxnSpPr/>
          <p:nvPr/>
        </p:nvCxnSpPr>
        <p:spPr>
          <a:xfrm flipV="1">
            <a:off x="7727224" y="3238990"/>
            <a:ext cx="1535035" cy="464411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7727224" y="4683396"/>
            <a:ext cx="1621839" cy="576006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9476183" y="173904"/>
            <a:ext cx="3222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PRA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022336 (2015)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E89AB2-6756-40F9-B1F8-115A97536FFD}"/>
              </a:ext>
            </a:extLst>
          </p:cNvPr>
          <p:cNvGrpSpPr/>
          <p:nvPr/>
        </p:nvGrpSpPr>
        <p:grpSpPr>
          <a:xfrm>
            <a:off x="5034246" y="999178"/>
            <a:ext cx="2925587" cy="1218952"/>
            <a:chOff x="3949473" y="5876062"/>
            <a:chExt cx="2925587" cy="12189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D1F81E7-A2F5-44D8-A4CF-490EDA099A85}"/>
                </a:ext>
              </a:extLst>
            </p:cNvPr>
            <p:cNvGrpSpPr/>
            <p:nvPr/>
          </p:nvGrpSpPr>
          <p:grpSpPr>
            <a:xfrm>
              <a:off x="3957490" y="6265495"/>
              <a:ext cx="2917570" cy="829519"/>
              <a:chOff x="427764" y="1304747"/>
              <a:chExt cx="2917570" cy="8295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427764" y="1304747"/>
                    <a:ext cx="2917570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R=2</a:t>
                    </a:r>
                    <a14:m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Arial" charset="0"/>
                          </a:rPr>
                          <m:t>𝑑</m:t>
                        </m:r>
                      </m:oMath>
                    </a14:m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= 7.6 </a:t>
                    </a: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anose="05050102010706020507" pitchFamily="18" charset="2"/>
                        <a:ea typeface="+mn-ea"/>
                        <a:cs typeface="Arial" panose="020B0604020202020204" pitchFamily="34" charset="0"/>
                      </a:rPr>
                      <a:t>m</a:t>
                    </a: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m</a:t>
                    </a: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764" y="1304747"/>
                    <a:ext cx="2917570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47" t="-10526" b="-30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Rectangle 69"/>
              <p:cNvSpPr/>
              <p:nvPr/>
            </p:nvSpPr>
            <p:spPr>
              <a:xfrm>
                <a:off x="427764" y="1672601"/>
                <a:ext cx="25907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itchFamily="34" charset="0"/>
                  </a:rPr>
                  <a:t>W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/2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Arial" pitchFamily="34" charset="0"/>
                  </a:rPr>
                  <a:t>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= .65 MHz</a:t>
                </a: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3949473" y="5876062"/>
              <a:ext cx="28057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B(R)/2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Arial" pitchFamily="34" charset="0"/>
                </a:rPr>
                <a:t>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23 MHz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91880" y="4455273"/>
            <a:ext cx="2773862" cy="2272936"/>
            <a:chOff x="1676396" y="5251833"/>
            <a:chExt cx="2657553" cy="22729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79277F7-A4E8-421A-8C49-B819F8CCB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185" b="11070"/>
            <a:stretch/>
          </p:blipFill>
          <p:spPr>
            <a:xfrm>
              <a:off x="1676396" y="5251833"/>
              <a:ext cx="2657553" cy="2272936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3BA21B3-4C5A-4E80-9AFF-45FAFA7B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5080" y="6621353"/>
              <a:ext cx="590191" cy="590190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</p:pic>
      </p:grpSp>
      <p:sp>
        <p:nvSpPr>
          <p:cNvPr id="81" name="Rectangle 80"/>
          <p:cNvSpPr/>
          <p:nvPr/>
        </p:nvSpPr>
        <p:spPr>
          <a:xfrm>
            <a:off x="8933345" y="781845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Ground-Rydberg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Rabi oscillations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9218557" y="2108353"/>
            <a:ext cx="2564230" cy="3259735"/>
            <a:chOff x="10228661" y="2710916"/>
            <a:chExt cx="2564230" cy="3259735"/>
          </a:xfrm>
        </p:grpSpPr>
        <p:sp>
          <p:nvSpPr>
            <p:cNvPr id="90" name="Rectangle 89"/>
            <p:cNvSpPr/>
            <p:nvPr/>
          </p:nvSpPr>
          <p:spPr>
            <a:xfrm>
              <a:off x="10228661" y="2710916"/>
              <a:ext cx="2564230" cy="32597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458875" y="2971296"/>
              <a:ext cx="2085703" cy="2724061"/>
              <a:chOff x="10550434" y="3195697"/>
              <a:chExt cx="2085703" cy="272406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0550434" y="3195697"/>
                <a:ext cx="2085703" cy="8011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2"/>
              <a:srcRect l="55660" t="20595" r="2443" b="64921"/>
              <a:stretch/>
            </p:blipFill>
            <p:spPr>
              <a:xfrm>
                <a:off x="10563497" y="4098339"/>
                <a:ext cx="2072640" cy="1821419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0550434" y="3265414"/>
                <a:ext cx="2016034" cy="590190"/>
                <a:chOff x="4376057" y="-1419449"/>
                <a:chExt cx="2016034" cy="59019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4376057" y="-1355186"/>
                  <a:ext cx="201603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Arial" panose="020B0604020202020204" pitchFamily="34" charset="0"/>
                    </a:rPr>
                    <a:t>|    &gt; + |          &gt;</a:t>
                  </a:r>
                </a:p>
              </p:txBody>
            </p:sp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13BA21B3-4C5A-4E80-9AFF-45FAFA7B72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84582" y="-1419449"/>
                  <a:ext cx="590191" cy="590190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pic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95FAE9D-2986-4BCB-8AF8-3DDCB9DE7BC7}"/>
                    </a:ext>
                  </a:extLst>
                </p:cNvPr>
                <p:cNvSpPr/>
                <p:nvPr/>
              </p:nvSpPr>
              <p:spPr bwMode="auto">
                <a:xfrm>
                  <a:off x="4572098" y="-1240223"/>
                  <a:ext cx="283823" cy="2838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10880525" y="3687105"/>
                <a:ext cx="518675" cy="1128735"/>
              </a:xfrm>
              <a:custGeom>
                <a:avLst/>
                <a:gdLst>
                  <a:gd name="connsiteX0" fmla="*/ 170652 w 518675"/>
                  <a:gd name="connsiteY0" fmla="*/ 1128735 h 1128735"/>
                  <a:gd name="connsiteX1" fmla="*/ 13898 w 518675"/>
                  <a:gd name="connsiteY1" fmla="*/ 693306 h 1128735"/>
                  <a:gd name="connsiteX2" fmla="*/ 484161 w 518675"/>
                  <a:gd name="connsiteY2" fmla="*/ 336255 h 1128735"/>
                  <a:gd name="connsiteX3" fmla="*/ 484161 w 518675"/>
                  <a:gd name="connsiteY3" fmla="*/ 22746 h 1128735"/>
                  <a:gd name="connsiteX4" fmla="*/ 492869 w 518675"/>
                  <a:gd name="connsiteY4" fmla="*/ 48872 h 112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675" h="1128735">
                    <a:moveTo>
                      <a:pt x="170652" y="1128735"/>
                    </a:moveTo>
                    <a:cubicBezTo>
                      <a:pt x="66149" y="977060"/>
                      <a:pt x="-38353" y="825386"/>
                      <a:pt x="13898" y="693306"/>
                    </a:cubicBezTo>
                    <a:cubicBezTo>
                      <a:pt x="66149" y="561226"/>
                      <a:pt x="405784" y="448015"/>
                      <a:pt x="484161" y="336255"/>
                    </a:cubicBezTo>
                    <a:cubicBezTo>
                      <a:pt x="562538" y="224495"/>
                      <a:pt x="482710" y="70643"/>
                      <a:pt x="484161" y="22746"/>
                    </a:cubicBezTo>
                    <a:cubicBezTo>
                      <a:pt x="485612" y="-25151"/>
                      <a:pt x="489240" y="11860"/>
                      <a:pt x="492869" y="48872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859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135451"/>
            <a:ext cx="12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hallenges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of Quantum Computing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21F6F945-F9CD-4A8E-A54E-FDE8F0B4B3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78331" y="6507346"/>
            <a:ext cx="518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A11A9-19A1-4961-AFEF-63745C1A7F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109" y="1575712"/>
            <a:ext cx="6020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Qubit isolation from the environment to preserve quantum states</a:t>
            </a:r>
          </a:p>
          <a:p>
            <a:pPr lvl="0">
              <a:defRPr/>
            </a:pPr>
            <a:endParaRPr lang="en-US" sz="2800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white"/>
                </a:solidFill>
                <a:latin typeface="Calibri" panose="020F0502020204030204"/>
              </a:rPr>
              <a:t>High fidelity quantum logic gates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Qubit measurement without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Xtalk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Quantum error correction costs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Calibri" panose="020F0502020204030204"/>
              </a:rPr>
              <a:t>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X10 to X1000 qubit overhead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5B90C9-18CA-469B-83A7-E7F4359A58FE}"/>
              </a:ext>
            </a:extLst>
          </p:cNvPr>
          <p:cNvSpPr/>
          <p:nvPr/>
        </p:nvSpPr>
        <p:spPr>
          <a:xfrm>
            <a:off x="6723992" y="1162591"/>
            <a:ext cx="4533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FF00"/>
                </a:solidFill>
                <a:latin typeface="Calibri" panose="020F0502020204030204"/>
              </a:rPr>
              <a:t>Leading approaches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3FF235-F8AD-46DA-94FC-BB342A53E57B}"/>
              </a:ext>
            </a:extLst>
          </p:cNvPr>
          <p:cNvGrpSpPr/>
          <p:nvPr/>
        </p:nvGrpSpPr>
        <p:grpSpPr>
          <a:xfrm>
            <a:off x="6718844" y="1657567"/>
            <a:ext cx="4887931" cy="4398965"/>
            <a:chOff x="258977" y="878308"/>
            <a:chExt cx="6179127" cy="5560994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7EF2216-4E0B-4F38-8E4A-2DC27402C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478" y="878308"/>
              <a:ext cx="2209801" cy="50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trapped ions</a:t>
              </a: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6555D919-57D1-41C9-9C96-089B1D59B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200" y="878308"/>
              <a:ext cx="2790827" cy="50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800"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n</a:t>
              </a:r>
              <a:r>
                <a:rPr lang="en-US" altLang="en-US" dirty="0" err="1">
                  <a:solidFill>
                    <a:schemeClr val="bg1"/>
                  </a:solidFill>
                </a:rPr>
                <a:t>eutral</a:t>
              </a:r>
              <a:r>
                <a:rPr lang="en-US" altLang="en-US" dirty="0">
                  <a:solidFill>
                    <a:schemeClr val="bg1"/>
                  </a:solidFill>
                </a:rPr>
                <a:t> atoms</a:t>
              </a:r>
            </a:p>
          </p:txBody>
        </p:sp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995FE397-3B3A-43D9-8DE4-FAC2BA4D59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6116" y="3776917"/>
              <a:ext cx="3201988" cy="2662385"/>
              <a:chOff x="3295855" y="3761424"/>
              <a:chExt cx="3202234" cy="2660895"/>
            </a:xfrm>
          </p:grpSpPr>
          <p:sp>
            <p:nvSpPr>
              <p:cNvPr id="20" name="Rectangle 2">
                <a:extLst>
                  <a:ext uri="{FF2B5EF4-FFF2-40B4-BE49-F238E27FC236}">
                    <a16:creationId xmlns:a16="http://schemas.microsoft.com/office/drawing/2014/main" id="{1B7AE928-EE2F-477B-A374-549D5F58F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855" y="3761424"/>
                <a:ext cx="3202234" cy="505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en-US" altLang="en-US" dirty="0">
                    <a:solidFill>
                      <a:schemeClr val="bg1"/>
                    </a:solidFill>
                  </a:rPr>
                  <a:t>2D quantum dots</a:t>
                </a:r>
              </a:p>
            </p:txBody>
          </p:sp>
          <p:pic>
            <p:nvPicPr>
              <p:cNvPr id="21" name="quantum_dot.jpg">
                <a:extLst>
                  <a:ext uri="{FF2B5EF4-FFF2-40B4-BE49-F238E27FC236}">
                    <a16:creationId xmlns:a16="http://schemas.microsoft.com/office/drawing/2014/main" id="{7C430802-A51C-4A4E-8C77-1E4A3095C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855" y="4320972"/>
                <a:ext cx="2895381" cy="2101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0E8E4565-866C-4024-BCBC-4A9985C3C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77" y="1445000"/>
              <a:ext cx="5823880" cy="2828521"/>
              <a:chOff x="309694" y="1446003"/>
              <a:chExt cx="5826758" cy="2828202"/>
            </a:xfrm>
          </p:grpSpPr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E78715BF-36D7-47B1-8603-A201181FB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694" y="3768459"/>
                <a:ext cx="2854211" cy="505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85800">
                  <a:defRPr/>
                </a:pPr>
                <a:r>
                  <a:rPr lang="en-US" altLang="en-US" dirty="0">
                    <a:solidFill>
                      <a:schemeClr val="bg1"/>
                    </a:solidFill>
                  </a:rPr>
                  <a:t>superconductors</a:t>
                </a:r>
              </a:p>
            </p:txBody>
          </p:sp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8C3D0255-627A-4634-89FC-8F1456EE00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4248" y="1446003"/>
                <a:ext cx="2792204" cy="2219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6" name="Picture 2" descr="https://img.purch.com/google-quantum-computer/o/aHR0cDovL21lZGlhLmJlc3RvZm1pY3JvLmNvbS8wL04vNzU0Mjk1L29yaWdpbmFsL3Fvb2dsZS1xdWFudHVtLWNvbXB1dGVyLmpwZw==">
            <a:extLst>
              <a:ext uri="{FF2B5EF4-FFF2-40B4-BE49-F238E27FC236}">
                <a16:creationId xmlns:a16="http://schemas.microsoft.com/office/drawing/2014/main" id="{BE863DD2-0165-4ECB-9EB4-6674FC355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3672" r="44159" b="3890"/>
          <a:stretch/>
        </p:blipFill>
        <p:spPr bwMode="auto">
          <a:xfrm>
            <a:off x="6558890" y="4395571"/>
            <a:ext cx="2368410" cy="16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F1BABC-9C2F-4210-9607-7473D9961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94" b="3728"/>
          <a:stretch/>
        </p:blipFill>
        <p:spPr>
          <a:xfrm rot="5400000">
            <a:off x="6795357" y="1998964"/>
            <a:ext cx="1895475" cy="2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7244291" y="813466"/>
            <a:ext cx="4001354" cy="15655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12926" y="817708"/>
            <a:ext cx="4187836" cy="1543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762" y="3274779"/>
            <a:ext cx="3002555" cy="32101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6072" y="3520156"/>
            <a:ext cx="2653499" cy="3025411"/>
            <a:chOff x="5455094" y="2496051"/>
            <a:chExt cx="3044270" cy="33853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6142"/>
            <a:stretch/>
          </p:blipFill>
          <p:spPr>
            <a:xfrm>
              <a:off x="5455094" y="2496051"/>
              <a:ext cx="3044270" cy="338536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49865" y="3015216"/>
              <a:ext cx="496918" cy="344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1.0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64652" y="3036930"/>
              <a:ext cx="496918" cy="344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.97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936871" y="3012280"/>
              <a:ext cx="496918" cy="344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.98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476071" y="3032853"/>
              <a:ext cx="496918" cy="3443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.97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8250" y="38354"/>
            <a:ext cx="562262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CNOT sequence &amp; Bell states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69219" y="3812793"/>
            <a:ext cx="1935565" cy="1587775"/>
            <a:chOff x="4961583" y="726948"/>
            <a:chExt cx="2954440" cy="2423575"/>
          </a:xfrm>
        </p:grpSpPr>
        <p:grpSp>
          <p:nvGrpSpPr>
            <p:cNvPr id="2" name="Group 1"/>
            <p:cNvGrpSpPr/>
            <p:nvPr/>
          </p:nvGrpSpPr>
          <p:grpSpPr>
            <a:xfrm>
              <a:off x="4961583" y="938488"/>
              <a:ext cx="2954440" cy="2212035"/>
              <a:chOff x="6195360" y="1062656"/>
              <a:chExt cx="2954440" cy="221203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5360" y="1062656"/>
                <a:ext cx="2954440" cy="2022734"/>
              </a:xfrm>
              <a:prstGeom prst="rect">
                <a:avLst/>
              </a:prstGeom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7277993" y="2875370"/>
                <a:ext cx="1297304" cy="3993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Symbol" panose="05050102010706020507" pitchFamily="18" charset="2"/>
                    <a:cs typeface="Arial" pitchFamily="34" charset="0"/>
                  </a:rPr>
                  <a:t>q (</a:t>
                </a:r>
                <a:r>
                  <a:rPr lang="en-US" sz="105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radians</a:t>
                </a:r>
                <a:r>
                  <a:rPr lang="en-US" sz="1050" kern="0" dirty="0">
                    <a:solidFill>
                      <a:srgbClr val="000000"/>
                    </a:solidFill>
                    <a:latin typeface="Symbol" panose="05050102010706020507" pitchFamily="18" charset="2"/>
                    <a:cs typeface="Arial" pitchFamily="34" charset="0"/>
                  </a:rPr>
                  <a:t>)</a:t>
                </a:r>
                <a:endParaRPr lang="en-US" sz="1100" dirty="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5438861" y="726948"/>
              <a:ext cx="2300499" cy="422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CNOT eye diagram</a:t>
              </a:r>
              <a:endParaRPr lang="en-US" sz="1200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28139" y="1004179"/>
            <a:ext cx="3503999" cy="1235178"/>
            <a:chOff x="2342001" y="1667515"/>
            <a:chExt cx="3134183" cy="1104816"/>
          </a:xfrm>
        </p:grpSpPr>
        <p:cxnSp>
          <p:nvCxnSpPr>
            <p:cNvPr id="80" name="Straight Connector 79"/>
            <p:cNvCxnSpPr/>
            <p:nvPr/>
          </p:nvCxnSpPr>
          <p:spPr bwMode="auto">
            <a:xfrm>
              <a:off x="2347644" y="2530148"/>
              <a:ext cx="2800702" cy="12458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2342001" y="1865980"/>
              <a:ext cx="2800702" cy="12458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3746274" y="1868915"/>
              <a:ext cx="0" cy="426637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3" name="Group 82"/>
            <p:cNvGrpSpPr/>
            <p:nvPr/>
          </p:nvGrpSpPr>
          <p:grpSpPr>
            <a:xfrm>
              <a:off x="3535767" y="2296675"/>
              <a:ext cx="441400" cy="461727"/>
              <a:chOff x="10248523" y="1901227"/>
              <a:chExt cx="588535" cy="615636"/>
            </a:xfrm>
          </p:grpSpPr>
          <p:sp>
            <p:nvSpPr>
              <p:cNvPr id="96" name="Rectangle 95"/>
              <p:cNvSpPr/>
              <p:nvPr/>
            </p:nvSpPr>
            <p:spPr bwMode="auto">
              <a:xfrm>
                <a:off x="10248523" y="1901227"/>
                <a:ext cx="561315" cy="61563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312851" y="1925370"/>
                <a:ext cx="524207" cy="55058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err="1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Z</a:t>
                </a:r>
                <a:r>
                  <a:rPr lang="en-US" sz="2400" kern="0" baseline="-25000" dirty="0" err="1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f</a:t>
                </a:r>
                <a:endParaRPr lang="en-US" sz="2400" kern="0" baseline="-250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585276" y="2310603"/>
              <a:ext cx="882254" cy="461728"/>
              <a:chOff x="10050937" y="1921298"/>
              <a:chExt cx="1176340" cy="615637"/>
            </a:xfrm>
          </p:grpSpPr>
          <p:sp>
            <p:nvSpPr>
              <p:cNvPr id="94" name="Rectangle 93"/>
              <p:cNvSpPr/>
              <p:nvPr/>
            </p:nvSpPr>
            <p:spPr bwMode="auto">
              <a:xfrm>
                <a:off x="10050937" y="1921298"/>
                <a:ext cx="1157121" cy="615637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0068366" y="1947434"/>
                <a:ext cx="1158911" cy="55058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2400" kern="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2400" kern="0" baseline="-250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x</a:t>
                </a:r>
                <a:endParaRPr lang="en-US" sz="2400" kern="0" baseline="-25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85" name="Group 84"/>
            <p:cNvGrpSpPr>
              <a:grpSpLocks noChangeAspect="1"/>
            </p:cNvGrpSpPr>
            <p:nvPr/>
          </p:nvGrpSpPr>
          <p:grpSpPr>
            <a:xfrm>
              <a:off x="5016602" y="2366640"/>
              <a:ext cx="459582" cy="369382"/>
              <a:chOff x="9898465" y="1811748"/>
              <a:chExt cx="765969" cy="615636"/>
            </a:xfrm>
          </p:grpSpPr>
          <p:sp>
            <p:nvSpPr>
              <p:cNvPr id="92" name="Rectangle 91"/>
              <p:cNvSpPr/>
              <p:nvPr/>
            </p:nvSpPr>
            <p:spPr bwMode="auto">
              <a:xfrm>
                <a:off x="9898465" y="1811748"/>
                <a:ext cx="503907" cy="615636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0111541" y="1811748"/>
                <a:ext cx="552893" cy="615636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5011281" y="1667515"/>
              <a:ext cx="459582" cy="369382"/>
              <a:chOff x="9898465" y="1811748"/>
              <a:chExt cx="765969" cy="615636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9898465" y="1811748"/>
                <a:ext cx="503907" cy="615636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10111541" y="1811748"/>
                <a:ext cx="552893" cy="615636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sp>
          <p:nvSpPr>
            <p:cNvPr id="87" name="Oval 86"/>
            <p:cNvSpPr/>
            <p:nvPr/>
          </p:nvSpPr>
          <p:spPr bwMode="auto">
            <a:xfrm>
              <a:off x="3690914" y="1794524"/>
              <a:ext cx="102870" cy="134409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4009574" y="2308720"/>
              <a:ext cx="867840" cy="46172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022646" y="2328324"/>
              <a:ext cx="877785" cy="41294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rgbClr val="0000FF"/>
                  </a:solidFill>
                  <a:latin typeface="Symbol" panose="05050102010706020507" pitchFamily="18" charset="2"/>
                  <a:cs typeface="Arial" charset="0"/>
                </a:rPr>
                <a:t>(p</a:t>
              </a:r>
              <a:r>
                <a:rPr lang="en-US" sz="2400" kern="0" dirty="0">
                  <a:solidFill>
                    <a:srgbClr val="0000FF"/>
                  </a:solidFill>
                  <a:latin typeface="Century Gothic" pitchFamily="34" charset="0"/>
                  <a:cs typeface="Arial" charset="0"/>
                </a:rPr>
                <a:t>/2)</a:t>
              </a:r>
              <a:r>
                <a:rPr lang="en-US" sz="2400" kern="0" baseline="-25000" dirty="0">
                  <a:solidFill>
                    <a:srgbClr val="0000FF"/>
                  </a:solidFill>
                  <a:latin typeface="Symbol" panose="05050102010706020507" pitchFamily="18" charset="2"/>
                  <a:cs typeface="Arial" charset="0"/>
                </a:rPr>
                <a:t>q</a:t>
              </a:r>
              <a:endParaRPr lang="en-US" sz="2400" kern="0" baseline="-25000" dirty="0">
                <a:solidFill>
                  <a:srgbClr val="0000FF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4137001" y="2604285"/>
            <a:ext cx="1676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CNOT truth table</a:t>
            </a:r>
          </a:p>
          <a:p>
            <a:pPr algn="ctr"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F=82%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60677" y="2504493"/>
            <a:ext cx="1773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State preparation</a:t>
            </a:r>
          </a:p>
          <a:p>
            <a:pPr algn="ctr"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F=98%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476183" y="146075"/>
            <a:ext cx="3222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PRA </a:t>
            </a:r>
            <a:r>
              <a:rPr lang="en-US" sz="18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  <a:r>
              <a:rPr lang="en-US" sz="18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022336 (2015)</a:t>
            </a:r>
            <a:endParaRPr lang="en-US" sz="1200" kern="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89974" y="1031113"/>
            <a:ext cx="481652" cy="4352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|c&gt;</a:t>
            </a:r>
            <a:endParaRPr lang="en-US" sz="1100" kern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022" y="1782468"/>
            <a:ext cx="471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|t&gt;</a:t>
            </a:r>
            <a:endParaRPr lang="en-US" sz="1100" kern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552496" y="2432790"/>
            <a:ext cx="4930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Bell state:  F=0.73 +/- 0.05</a:t>
            </a:r>
          </a:p>
          <a:p>
            <a:pPr>
              <a:defRPr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F=0.79 +/- 0.05  (post selected)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238078" y="1165153"/>
            <a:ext cx="3839379" cy="851392"/>
            <a:chOff x="4168764" y="1808426"/>
            <a:chExt cx="5316098" cy="1178857"/>
          </a:xfrm>
        </p:grpSpPr>
        <p:cxnSp>
          <p:nvCxnSpPr>
            <p:cNvPr id="51" name="Straight Connector 50"/>
            <p:cNvCxnSpPr>
              <a:stCxn id="61" idx="3"/>
              <a:endCxn id="104" idx="2"/>
            </p:cNvCxnSpPr>
            <p:nvPr/>
          </p:nvCxnSpPr>
          <p:spPr bwMode="auto">
            <a:xfrm>
              <a:off x="4768559" y="2714484"/>
              <a:ext cx="4384567" cy="17400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5734795" y="2058989"/>
              <a:ext cx="3380730" cy="13120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6824649" y="2049466"/>
              <a:ext cx="0" cy="426637"/>
            </a:xfrm>
            <a:prstGeom prst="line">
              <a:avLst/>
            </a:prstGeom>
            <a:solidFill>
              <a:srgbClr val="5B9BD5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4" name="Group 53"/>
            <p:cNvGrpSpPr/>
            <p:nvPr/>
          </p:nvGrpSpPr>
          <p:grpSpPr>
            <a:xfrm>
              <a:off x="6559759" y="2459114"/>
              <a:ext cx="516736" cy="479840"/>
              <a:chOff x="10176023" y="1877077"/>
              <a:chExt cx="688984" cy="639786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10248523" y="1901227"/>
                <a:ext cx="561315" cy="61563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0176023" y="1877077"/>
                <a:ext cx="688984" cy="63537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 dirty="0" err="1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Z</a:t>
                </a:r>
                <a:r>
                  <a:rPr lang="en-US" sz="1400" kern="0" baseline="-25000" dirty="0" err="1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f</a:t>
                </a:r>
                <a:endParaRPr lang="en-US" sz="1400" kern="0" baseline="-250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663649" y="2491154"/>
              <a:ext cx="1008814" cy="496129"/>
              <a:chOff x="10050937" y="1921298"/>
              <a:chExt cx="1345087" cy="661505"/>
            </a:xfrm>
          </p:grpSpPr>
          <p:sp>
            <p:nvSpPr>
              <p:cNvPr id="105" name="Rectangle 104"/>
              <p:cNvSpPr/>
              <p:nvPr/>
            </p:nvSpPr>
            <p:spPr bwMode="auto">
              <a:xfrm>
                <a:off x="10050937" y="1921298"/>
                <a:ext cx="1157121" cy="615637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0068365" y="1947433"/>
                <a:ext cx="1327659" cy="63537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1400" kern="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1400" kern="0" baseline="-250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x</a:t>
                </a:r>
                <a:endParaRPr lang="en-US" sz="1400" kern="0" baseline="-25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9025280" y="2547191"/>
              <a:ext cx="459582" cy="369382"/>
              <a:chOff x="9898465" y="1811748"/>
              <a:chExt cx="765969" cy="615636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9898465" y="1811748"/>
                <a:ext cx="503907" cy="615636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0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 bwMode="auto">
              <a:xfrm>
                <a:off x="10111541" y="1811748"/>
                <a:ext cx="552893" cy="615636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0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9019959" y="1848066"/>
              <a:ext cx="459582" cy="369382"/>
              <a:chOff x="9898465" y="1811748"/>
              <a:chExt cx="765969" cy="615636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9898465" y="1811748"/>
                <a:ext cx="503907" cy="615636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0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10111541" y="1811748"/>
                <a:ext cx="552893" cy="615636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0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 bwMode="auto">
            <a:xfrm>
              <a:off x="6769289" y="1975075"/>
              <a:ext cx="102870" cy="134409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00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087949" y="2489271"/>
              <a:ext cx="1016263" cy="496132"/>
              <a:chOff x="-1795620" y="1314337"/>
              <a:chExt cx="1016263" cy="496132"/>
            </a:xfrm>
          </p:grpSpPr>
          <p:sp>
            <p:nvSpPr>
              <p:cNvPr id="71" name="Rectangle 70"/>
              <p:cNvSpPr/>
              <p:nvPr/>
            </p:nvSpPr>
            <p:spPr bwMode="auto">
              <a:xfrm>
                <a:off x="-1795620" y="1314337"/>
                <a:ext cx="867840" cy="46172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-1782546" y="1333941"/>
                <a:ext cx="1003189" cy="47652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14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1400" baseline="-250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q</a:t>
                </a:r>
                <a:endParaRPr lang="en-US" sz="1400" baseline="-250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4168764" y="1887757"/>
              <a:ext cx="591193" cy="405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|1&gt;</a:t>
              </a:r>
              <a:endParaRPr lang="en-US" sz="1100" kern="0" dirty="0">
                <a:solidFill>
                  <a:prstClr val="black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77366" y="2511960"/>
              <a:ext cx="591193" cy="405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|1&gt;</a:t>
              </a:r>
              <a:endParaRPr lang="en-US" sz="1100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931531" y="1848687"/>
              <a:ext cx="1008814" cy="496129"/>
              <a:chOff x="10050937" y="1921298"/>
              <a:chExt cx="1345087" cy="661505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10050937" y="1921298"/>
                <a:ext cx="1157121" cy="615637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0068365" y="1947433"/>
                <a:ext cx="1327659" cy="63537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1400" kern="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1400" kern="0" baseline="-250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x</a:t>
                </a:r>
                <a:endParaRPr lang="en-US" sz="1400" kern="0" baseline="-25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8075424" y="2475201"/>
              <a:ext cx="1016263" cy="496132"/>
              <a:chOff x="-1795620" y="1314337"/>
              <a:chExt cx="1016263" cy="496132"/>
            </a:xfrm>
          </p:grpSpPr>
          <p:sp>
            <p:nvSpPr>
              <p:cNvPr id="67" name="Rectangle 66"/>
              <p:cNvSpPr/>
              <p:nvPr/>
            </p:nvSpPr>
            <p:spPr bwMode="auto">
              <a:xfrm>
                <a:off x="-1795620" y="1314337"/>
                <a:ext cx="867840" cy="46172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-1782546" y="1333941"/>
                <a:ext cx="1003189" cy="47652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14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1400" baseline="-250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f</a:t>
                </a:r>
                <a:endParaRPr lang="en-US" sz="1400" baseline="-250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068273" y="1808426"/>
              <a:ext cx="1016263" cy="496132"/>
              <a:chOff x="-1795620" y="1314337"/>
              <a:chExt cx="1016263" cy="496132"/>
            </a:xfrm>
          </p:grpSpPr>
          <p:sp>
            <p:nvSpPr>
              <p:cNvPr id="65" name="Rectangle 64"/>
              <p:cNvSpPr/>
              <p:nvPr/>
            </p:nvSpPr>
            <p:spPr bwMode="auto">
              <a:xfrm>
                <a:off x="-1795620" y="1314337"/>
                <a:ext cx="867840" cy="46172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ker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-1782546" y="1333941"/>
                <a:ext cx="1003189" cy="47652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(p</a:t>
                </a:r>
                <a:r>
                  <a:rPr lang="en-US" sz="1400" dirty="0">
                    <a:solidFill>
                      <a:srgbClr val="0000FF"/>
                    </a:solidFill>
                    <a:latin typeface="Century Gothic" pitchFamily="34" charset="0"/>
                    <a:cs typeface="Arial" charset="0"/>
                  </a:rPr>
                  <a:t>/2)</a:t>
                </a:r>
                <a:r>
                  <a:rPr lang="en-US" sz="1400" baseline="-25000" dirty="0">
                    <a:solidFill>
                      <a:srgbClr val="0000FF"/>
                    </a:solidFill>
                    <a:latin typeface="Symbol" panose="05050102010706020507" pitchFamily="18" charset="2"/>
                    <a:cs typeface="Arial" charset="0"/>
                  </a:rPr>
                  <a:t>f</a:t>
                </a:r>
                <a:endParaRPr lang="en-US" sz="1400" baseline="-25000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7973907" y="3063037"/>
            <a:ext cx="3648535" cy="2448461"/>
            <a:chOff x="10699955" y="2797979"/>
            <a:chExt cx="2368802" cy="15896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/>
            <a:srcRect l="51470"/>
            <a:stretch/>
          </p:blipFill>
          <p:spPr>
            <a:xfrm>
              <a:off x="10699955" y="2797979"/>
              <a:ext cx="2368802" cy="1589657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5"/>
            <a:srcRect r="47842" b="5434"/>
            <a:stretch/>
          </p:blipFill>
          <p:spPr>
            <a:xfrm>
              <a:off x="11494076" y="2891587"/>
              <a:ext cx="869018" cy="513132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  <p:sp>
        <p:nvSpPr>
          <p:cNvPr id="6" name="Rectangle 5"/>
          <p:cNvSpPr/>
          <p:nvPr/>
        </p:nvSpPr>
        <p:spPr>
          <a:xfrm>
            <a:off x="1982471" y="741942"/>
            <a:ext cx="912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itchFamily="34" charset="0"/>
                <a:cs typeface="Arial" pitchFamily="34" charset="0"/>
              </a:rPr>
              <a:t>CNOT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8538789" y="783660"/>
            <a:ext cx="1434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latin typeface="Arial" pitchFamily="34" charset="0"/>
                <a:cs typeface="Arial" pitchFamily="34" charset="0"/>
              </a:rPr>
              <a:t>Bell State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415B8-6112-442C-BEC8-A1AFFD6B2602}"/>
              </a:ext>
            </a:extLst>
          </p:cNvPr>
          <p:cNvSpPr/>
          <p:nvPr/>
        </p:nvSpPr>
        <p:spPr>
          <a:xfrm>
            <a:off x="7810901" y="4721095"/>
            <a:ext cx="4105027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 limited by SPAM errors, atom motion (Doppler), perturbing fields, laser noise,  beam position noise,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physics.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9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8" grpId="0"/>
      <p:bldP spid="111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8250" y="38354"/>
            <a:ext cx="493654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Improved CNOT protocols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EA60C52-EA01-431F-BFE3-AF14BA30D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"/>
          <a:stretch/>
        </p:blipFill>
        <p:spPr>
          <a:xfrm>
            <a:off x="1082846" y="877554"/>
            <a:ext cx="4101952" cy="1744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2184245-D04D-4F94-A2AE-1F88AED1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608" y="5477264"/>
            <a:ext cx="4205383" cy="829862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FA127A6-CFE6-490E-85EF-C6059F248D50}"/>
              </a:ext>
            </a:extLst>
          </p:cNvPr>
          <p:cNvGrpSpPr/>
          <p:nvPr/>
        </p:nvGrpSpPr>
        <p:grpSpPr>
          <a:xfrm>
            <a:off x="258737" y="5596215"/>
            <a:ext cx="4665838" cy="768462"/>
            <a:chOff x="333382" y="2730901"/>
            <a:chExt cx="8477235" cy="1396197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68CAD2C-244A-48F2-BE1C-D2928B93C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82" y="2730901"/>
              <a:ext cx="8477235" cy="1396197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A1C76B3-9429-446B-9B6A-89CC4559786A}"/>
                </a:ext>
              </a:extLst>
            </p:cNvPr>
            <p:cNvGrpSpPr/>
            <p:nvPr/>
          </p:nvGrpSpPr>
          <p:grpSpPr>
            <a:xfrm>
              <a:off x="4715739" y="3779239"/>
              <a:ext cx="2677538" cy="332873"/>
              <a:chOff x="3597783" y="1158673"/>
              <a:chExt cx="2335508" cy="290351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2146BB27-D78F-46AD-BE9E-980D36BB0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7783" y="1171604"/>
                <a:ext cx="1582659" cy="2774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E8B65BA0-C916-4F42-BCA0-0450156D5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87228" y="1158673"/>
                <a:ext cx="1146063" cy="2774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C15C9630-D7AF-4C89-BF5B-171CE8911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322" y="3124850"/>
            <a:ext cx="3963615" cy="2178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99A948F-2402-464B-AB6F-35F746E42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542" y="970088"/>
            <a:ext cx="2773363" cy="2088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1543E3B-5E51-4D26-B6CD-DA0427701D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696" y="3093723"/>
            <a:ext cx="3325307" cy="2278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99B574C-6702-4981-BD92-6E2B54D19D8E}"/>
              </a:ext>
            </a:extLst>
          </p:cNvPr>
          <p:cNvGrpSpPr/>
          <p:nvPr/>
        </p:nvGrpSpPr>
        <p:grpSpPr>
          <a:xfrm>
            <a:off x="5836511" y="4232999"/>
            <a:ext cx="1614904" cy="768462"/>
            <a:chOff x="4321339" y="4646066"/>
            <a:chExt cx="1156086" cy="550131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5AE4594-B723-4090-8B4E-8A2F4DF4AC3F}"/>
                </a:ext>
              </a:extLst>
            </p:cNvPr>
            <p:cNvSpPr/>
            <p:nvPr/>
          </p:nvSpPr>
          <p:spPr>
            <a:xfrm>
              <a:off x="4321339" y="4646066"/>
              <a:ext cx="1156086" cy="5501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46E0BB0-9202-4F01-9397-C3FA384E4E52}"/>
                </a:ext>
              </a:extLst>
            </p:cNvPr>
            <p:cNvSpPr/>
            <p:nvPr/>
          </p:nvSpPr>
          <p:spPr>
            <a:xfrm>
              <a:off x="4326414" y="4754039"/>
              <a:ext cx="1108780" cy="3745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1-F&lt;10</a:t>
              </a:r>
              <a:r>
                <a:rPr kumimoji="0" lang="en-US" alt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-4</a:t>
              </a:r>
              <a:endPara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3816FAE-1DEF-471E-A243-024CA745AB10}"/>
              </a:ext>
            </a:extLst>
          </p:cNvPr>
          <p:cNvCxnSpPr>
            <a:cxnSpLocks/>
          </p:cNvCxnSpPr>
          <p:nvPr/>
        </p:nvCxnSpPr>
        <p:spPr>
          <a:xfrm flipH="1">
            <a:off x="1665290" y="4640297"/>
            <a:ext cx="316906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FD0D9E3-61A9-40D5-862B-35706CA11BCA}"/>
              </a:ext>
            </a:extLst>
          </p:cNvPr>
          <p:cNvCxnSpPr>
            <a:cxnSpLocks/>
          </p:cNvCxnSpPr>
          <p:nvPr/>
        </p:nvCxnSpPr>
        <p:spPr>
          <a:xfrm flipH="1">
            <a:off x="8526037" y="4669686"/>
            <a:ext cx="26771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Graphic 122">
            <a:extLst>
              <a:ext uri="{FF2B5EF4-FFF2-40B4-BE49-F238E27FC236}">
                <a16:creationId xmlns:a16="http://schemas.microsoft.com/office/drawing/2014/main" id="{8F2CC761-5442-46BE-B950-CD78807E37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79267" y="4740002"/>
            <a:ext cx="460734" cy="280979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8AF4464D-95F5-4A09-8A43-493D944A8C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29308" y="3852701"/>
            <a:ext cx="454479" cy="31966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82BCBFCD-62AF-487D-BD49-1E77786552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8434" y="4104836"/>
            <a:ext cx="983495" cy="441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20908" r="29213"/>
          <a:stretch/>
        </p:blipFill>
        <p:spPr>
          <a:xfrm>
            <a:off x="5043165" y="1170573"/>
            <a:ext cx="1736656" cy="1201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559D47-536C-4081-8277-71656D929A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02" t="2432"/>
          <a:stretch/>
        </p:blipFill>
        <p:spPr>
          <a:xfrm>
            <a:off x="155203" y="945861"/>
            <a:ext cx="1606798" cy="16506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90F1A-D41B-4E59-AE3F-1AD031B80A71}"/>
              </a:ext>
            </a:extLst>
          </p:cNvPr>
          <p:cNvSpPr/>
          <p:nvPr/>
        </p:nvSpPr>
        <p:spPr>
          <a:xfrm>
            <a:off x="1985173" y="661097"/>
            <a:ext cx="1797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shaping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2EA200-E784-49E5-8FCF-3111B52447D9}"/>
              </a:ext>
            </a:extLst>
          </p:cNvPr>
          <p:cNvSpPr/>
          <p:nvPr/>
        </p:nvSpPr>
        <p:spPr>
          <a:xfrm>
            <a:off x="8734961" y="692920"/>
            <a:ext cx="2562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Two-atom dark state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F68B02-3A77-4E8E-800C-445A5B6C90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5757" y="1069366"/>
            <a:ext cx="3058366" cy="1489749"/>
          </a:xfrm>
          <a:prstGeom prst="rect">
            <a:avLst/>
          </a:prstGeom>
          <a:ln w="190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9DA0B3-08D5-47CF-9EAB-699E5B14119B}"/>
              </a:ext>
            </a:extLst>
          </p:cNvPr>
          <p:cNvCxnSpPr>
            <a:cxnSpLocks/>
          </p:cNvCxnSpPr>
          <p:nvPr/>
        </p:nvCxnSpPr>
        <p:spPr>
          <a:xfrm>
            <a:off x="307721" y="1053043"/>
            <a:ext cx="5331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C27700-23AF-4349-8C22-193491E9B43C}"/>
              </a:ext>
            </a:extLst>
          </p:cNvPr>
          <p:cNvCxnSpPr>
            <a:cxnSpLocks/>
          </p:cNvCxnSpPr>
          <p:nvPr/>
        </p:nvCxnSpPr>
        <p:spPr>
          <a:xfrm>
            <a:off x="307721" y="1328057"/>
            <a:ext cx="5331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3F7170-38ED-44AC-A073-BA3AF082E950}"/>
              </a:ext>
            </a:extLst>
          </p:cNvPr>
          <p:cNvCxnSpPr>
            <a:cxnSpLocks/>
          </p:cNvCxnSpPr>
          <p:nvPr/>
        </p:nvCxnSpPr>
        <p:spPr>
          <a:xfrm>
            <a:off x="1096936" y="1042156"/>
            <a:ext cx="5021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47A1AA-D3E3-477E-9037-BEC89A14EDC3}"/>
              </a:ext>
            </a:extLst>
          </p:cNvPr>
          <p:cNvCxnSpPr>
            <a:cxnSpLocks/>
          </p:cNvCxnSpPr>
          <p:nvPr/>
        </p:nvCxnSpPr>
        <p:spPr>
          <a:xfrm>
            <a:off x="1096936" y="1317170"/>
            <a:ext cx="5331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64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252">
            <a:extLst>
              <a:ext uri="{FF2B5EF4-FFF2-40B4-BE49-F238E27FC236}">
                <a16:creationId xmlns:a16="http://schemas.microsoft.com/office/drawing/2014/main" id="{C179F223-B682-41B7-9A3A-CA715CD419B1}"/>
              </a:ext>
            </a:extLst>
          </p:cNvPr>
          <p:cNvSpPr/>
          <p:nvPr/>
        </p:nvSpPr>
        <p:spPr>
          <a:xfrm>
            <a:off x="9686446" y="1153706"/>
            <a:ext cx="1889170" cy="2275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20551" y="5997"/>
            <a:ext cx="5355762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 qubit gates – Scalability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49122" y="983495"/>
            <a:ext cx="5014424" cy="1342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57750" y="1008912"/>
            <a:ext cx="4796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Dense parallel operations not possible due to long range Rydberg interaction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 bwMode="auto">
          <a:xfrm>
            <a:off x="6718581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 bwMode="auto">
          <a:xfrm>
            <a:off x="7063797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 bwMode="auto">
          <a:xfrm>
            <a:off x="7409016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 bwMode="auto">
          <a:xfrm>
            <a:off x="7754228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 bwMode="auto">
          <a:xfrm>
            <a:off x="8099446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 bwMode="auto">
          <a:xfrm>
            <a:off x="8444659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 bwMode="auto">
          <a:xfrm>
            <a:off x="8789876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 bwMode="auto">
          <a:xfrm>
            <a:off x="9135095" y="150211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 bwMode="auto">
          <a:xfrm>
            <a:off x="6718581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 bwMode="auto">
          <a:xfrm>
            <a:off x="7063797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 bwMode="auto">
          <a:xfrm>
            <a:off x="7409016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 bwMode="auto">
          <a:xfrm>
            <a:off x="7754228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8099446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8444659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 bwMode="auto">
          <a:xfrm>
            <a:off x="8789876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 bwMode="auto">
          <a:xfrm>
            <a:off x="9135095" y="1153706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6718581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7063797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 bwMode="auto">
          <a:xfrm>
            <a:off x="7409016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7754228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8099446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8444659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8789876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 bwMode="auto">
          <a:xfrm>
            <a:off x="9135095" y="1850525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 bwMode="auto">
          <a:xfrm>
            <a:off x="6718581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7063797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 bwMode="auto">
          <a:xfrm>
            <a:off x="7409016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 bwMode="auto">
          <a:xfrm>
            <a:off x="7754228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 bwMode="auto">
          <a:xfrm>
            <a:off x="8099446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8444659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8789876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9135095" y="2198934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 bwMode="auto">
          <a:xfrm>
            <a:off x="6718581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 bwMode="auto">
          <a:xfrm>
            <a:off x="7063797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7413521" y="2550108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 bwMode="auto">
          <a:xfrm>
            <a:off x="7754228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 bwMode="auto">
          <a:xfrm>
            <a:off x="8099446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 bwMode="auto">
          <a:xfrm>
            <a:off x="8444659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 bwMode="auto">
          <a:xfrm>
            <a:off x="8789876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 bwMode="auto">
          <a:xfrm>
            <a:off x="9135095" y="254734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6718581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 bwMode="auto">
          <a:xfrm>
            <a:off x="7063797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 bwMode="auto">
          <a:xfrm>
            <a:off x="7409016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 bwMode="auto">
          <a:xfrm>
            <a:off x="7754228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 bwMode="auto">
          <a:xfrm>
            <a:off x="8099446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 bwMode="auto">
          <a:xfrm>
            <a:off x="8444659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 bwMode="auto">
          <a:xfrm>
            <a:off x="8789876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 bwMode="auto">
          <a:xfrm>
            <a:off x="9135095" y="2895753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 bwMode="auto">
          <a:xfrm>
            <a:off x="6718581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 bwMode="auto">
          <a:xfrm>
            <a:off x="7063797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 bwMode="auto">
          <a:xfrm>
            <a:off x="7409016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 bwMode="auto">
          <a:xfrm>
            <a:off x="7754228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 bwMode="auto">
          <a:xfrm>
            <a:off x="8099446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 bwMode="auto">
          <a:xfrm>
            <a:off x="8444659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 bwMode="auto">
          <a:xfrm>
            <a:off x="8789876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 bwMode="auto">
          <a:xfrm>
            <a:off x="9135095" y="3244162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 bwMode="auto">
          <a:xfrm>
            <a:off x="6718581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2" name="Oval 241"/>
          <p:cNvSpPr/>
          <p:nvPr/>
        </p:nvSpPr>
        <p:spPr bwMode="auto">
          <a:xfrm>
            <a:off x="7063797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3" name="Oval 242"/>
          <p:cNvSpPr/>
          <p:nvPr/>
        </p:nvSpPr>
        <p:spPr bwMode="auto">
          <a:xfrm>
            <a:off x="7409016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4" name="Oval 243"/>
          <p:cNvSpPr/>
          <p:nvPr/>
        </p:nvSpPr>
        <p:spPr bwMode="auto">
          <a:xfrm>
            <a:off x="7754228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5" name="Oval 244"/>
          <p:cNvSpPr/>
          <p:nvPr/>
        </p:nvSpPr>
        <p:spPr bwMode="auto">
          <a:xfrm>
            <a:off x="8099446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6" name="Oval 245"/>
          <p:cNvSpPr/>
          <p:nvPr/>
        </p:nvSpPr>
        <p:spPr bwMode="auto">
          <a:xfrm>
            <a:off x="8444659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7" name="Oval 246"/>
          <p:cNvSpPr/>
          <p:nvPr/>
        </p:nvSpPr>
        <p:spPr bwMode="auto">
          <a:xfrm>
            <a:off x="8789876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8" name="Oval 247"/>
          <p:cNvSpPr/>
          <p:nvPr/>
        </p:nvSpPr>
        <p:spPr bwMode="auto">
          <a:xfrm>
            <a:off x="9135095" y="3592571"/>
            <a:ext cx="301279" cy="301279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50" name="Picture 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084" y="2147743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648" y="1808717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78" name="Oval 277"/>
          <p:cNvSpPr/>
          <p:nvPr/>
        </p:nvSpPr>
        <p:spPr>
          <a:xfrm>
            <a:off x="6758179" y="1239840"/>
            <a:ext cx="1915447" cy="1915447"/>
          </a:xfrm>
          <a:prstGeom prst="ellipse">
            <a:avLst/>
          </a:prstGeom>
          <a:solidFill>
            <a:srgbClr val="DAE3F3">
              <a:alpha val="69804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3" name="Picture 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211" y="2143010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14" name="Picture 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776" y="2142013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15" name="Picture 4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270" y="2832852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16" name="Picture 4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201" y="3181262"/>
            <a:ext cx="405332" cy="4053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51" name="Oval 250"/>
          <p:cNvSpPr/>
          <p:nvPr/>
        </p:nvSpPr>
        <p:spPr>
          <a:xfrm>
            <a:off x="6838309" y="2287759"/>
            <a:ext cx="1769128" cy="1769128"/>
          </a:xfrm>
          <a:prstGeom prst="ellipse">
            <a:avLst/>
          </a:prstGeom>
          <a:solidFill>
            <a:srgbClr val="DAE3F3">
              <a:alpha val="69804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7874257" y="1563548"/>
            <a:ext cx="1741038" cy="1741038"/>
          </a:xfrm>
          <a:prstGeom prst="ellipse">
            <a:avLst/>
          </a:prstGeom>
          <a:solidFill>
            <a:srgbClr val="DAE3F3">
              <a:alpha val="69804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5AB333-6752-4375-99A9-FF2A9DEE964F}"/>
              </a:ext>
            </a:extLst>
          </p:cNvPr>
          <p:cNvSpPr/>
          <p:nvPr/>
        </p:nvSpPr>
        <p:spPr>
          <a:xfrm>
            <a:off x="9746268" y="1228067"/>
            <a:ext cx="18293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R/d &gt; 5</a:t>
            </a: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</a:p>
          <a:p>
            <a:pPr lvl="0" algn="ctr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Xtalk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589750-6F80-4F0C-A8AE-1668FE55926A}"/>
              </a:ext>
            </a:extLst>
          </p:cNvPr>
          <p:cNvGrpSpPr/>
          <p:nvPr/>
        </p:nvGrpSpPr>
        <p:grpSpPr>
          <a:xfrm>
            <a:off x="6423327" y="2390881"/>
            <a:ext cx="2368227" cy="882713"/>
            <a:chOff x="6423327" y="1959064"/>
            <a:chExt cx="2368227" cy="8827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3FEB9D-CB53-4AA6-BC55-B34FA1506E36}"/>
                </a:ext>
              </a:extLst>
            </p:cNvPr>
            <p:cNvGrpSpPr/>
            <p:nvPr/>
          </p:nvGrpSpPr>
          <p:grpSpPr>
            <a:xfrm>
              <a:off x="6585049" y="2018356"/>
              <a:ext cx="2274" cy="823421"/>
              <a:chOff x="6139219" y="1244975"/>
              <a:chExt cx="2274" cy="823421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5BB7A17-EE5A-47D5-A8C8-0F3729D7C736}"/>
                  </a:ext>
                </a:extLst>
              </p:cNvPr>
              <p:cNvCxnSpPr/>
              <p:nvPr/>
            </p:nvCxnSpPr>
            <p:spPr>
              <a:xfrm>
                <a:off x="6141493" y="1244975"/>
                <a:ext cx="0" cy="256282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>
                <a:extLst>
                  <a:ext uri="{FF2B5EF4-FFF2-40B4-BE49-F238E27FC236}">
                    <a16:creationId xmlns:a16="http://schemas.microsoft.com/office/drawing/2014/main" id="{105D8034-3F2C-401F-894F-A7B34E5D37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9219" y="1820462"/>
                <a:ext cx="0" cy="247934"/>
              </a:xfrm>
              <a:prstGeom prst="straightConnector1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A6C35C-1AED-49F3-A870-74EBFBBF22D0}"/>
                </a:ext>
              </a:extLst>
            </p:cNvPr>
            <p:cNvSpPr/>
            <p:nvPr/>
          </p:nvSpPr>
          <p:spPr>
            <a:xfrm>
              <a:off x="6423327" y="2214452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A915FFAC-CF77-44D0-A33B-55A1954AC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4800" y="1959064"/>
              <a:ext cx="1076754" cy="860058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4CFB41-F2C4-4781-8BD2-72E482E38E75}"/>
                </a:ext>
              </a:extLst>
            </p:cNvPr>
            <p:cNvSpPr/>
            <p:nvPr/>
          </p:nvSpPr>
          <p:spPr>
            <a:xfrm>
              <a:off x="7935564" y="2067329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A720F7D-3D56-40BF-986E-A73540317D3A}"/>
              </a:ext>
            </a:extLst>
          </p:cNvPr>
          <p:cNvSpPr/>
          <p:nvPr/>
        </p:nvSpPr>
        <p:spPr>
          <a:xfrm>
            <a:off x="6808982" y="705321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1/R</a:t>
            </a:r>
            <a:r>
              <a:rPr lang="en-US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6016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  <p:bldP spid="278" grpId="0" animBg="1"/>
      <p:bldP spid="251" grpId="0" animBg="1"/>
      <p:bldP spid="252" grpId="0" animBg="1"/>
      <p:bldP spid="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20551" y="5997"/>
            <a:ext cx="3190297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Multi-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qubit gates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758765" y="771258"/>
            <a:ext cx="2826971" cy="2798352"/>
            <a:chOff x="817667" y="1260920"/>
            <a:chExt cx="3790527" cy="3752153"/>
          </a:xfrm>
        </p:grpSpPr>
        <p:sp>
          <p:nvSpPr>
            <p:cNvPr id="80" name="Oval 79"/>
            <p:cNvSpPr/>
            <p:nvPr/>
          </p:nvSpPr>
          <p:spPr bwMode="auto">
            <a:xfrm>
              <a:off x="817667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1283334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749006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214668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680338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3146002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3611670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4077342" y="17308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817667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1283334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1749006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2214668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2680338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3146002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3611670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4077342" y="12609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817667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1283334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1749006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2214668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2680338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3146002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3611670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4077342" y="22008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817667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1283334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1749006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2214668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680338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3146002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3611670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4077342" y="26708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817667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1283334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1755083" y="314455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2214668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2680338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3146002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3611670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4077342" y="314082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817667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1283334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1749006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2214668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2680338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3146002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3611670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4077342" y="361079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817667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1283334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1749006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2214668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2680338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3146002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3611670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4077342" y="4080770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817667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1283334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1749006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2214668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2680338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3146002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3611670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4077342" y="4550745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249F91E-310D-4CBE-8B0A-0E13927D555C}"/>
                </a:ext>
              </a:extLst>
            </p:cNvPr>
            <p:cNvGrpSpPr/>
            <p:nvPr/>
          </p:nvGrpSpPr>
          <p:grpSpPr>
            <a:xfrm>
              <a:off x="1460685" y="2370429"/>
              <a:ext cx="1014367" cy="990523"/>
              <a:chOff x="1460685" y="2370429"/>
              <a:chExt cx="1014367" cy="990523"/>
            </a:xfrm>
          </p:grpSpPr>
          <p:cxnSp>
            <p:nvCxnSpPr>
              <p:cNvPr id="176" name="Straight Arrow Connector 175"/>
              <p:cNvCxnSpPr/>
              <p:nvPr/>
            </p:nvCxnSpPr>
            <p:spPr bwMode="auto">
              <a:xfrm>
                <a:off x="1941652" y="2886334"/>
                <a:ext cx="533400" cy="653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7" name="Straight Arrow Connector 176"/>
              <p:cNvCxnSpPr/>
              <p:nvPr/>
            </p:nvCxnSpPr>
            <p:spPr bwMode="auto">
              <a:xfrm>
                <a:off x="1974348" y="2887423"/>
                <a:ext cx="478971" cy="47352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8" name="Straight Arrow Connector 177"/>
              <p:cNvCxnSpPr/>
              <p:nvPr/>
            </p:nvCxnSpPr>
            <p:spPr bwMode="auto">
              <a:xfrm flipV="1">
                <a:off x="1956892" y="2381315"/>
                <a:ext cx="485503" cy="49747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9" name="Straight Arrow Connector 178"/>
              <p:cNvCxnSpPr/>
              <p:nvPr/>
            </p:nvCxnSpPr>
            <p:spPr bwMode="auto">
              <a:xfrm flipV="1">
                <a:off x="1460685" y="2871103"/>
                <a:ext cx="502722" cy="46808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0" name="Straight Arrow Connector 179"/>
              <p:cNvCxnSpPr/>
              <p:nvPr/>
            </p:nvCxnSpPr>
            <p:spPr bwMode="auto">
              <a:xfrm flipV="1">
                <a:off x="1950597" y="2898308"/>
                <a:ext cx="12865" cy="46264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V="1">
                <a:off x="1941691" y="2370429"/>
                <a:ext cx="54429" cy="51162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2" name="Straight Arrow Connector 181"/>
              <p:cNvCxnSpPr/>
              <p:nvPr/>
            </p:nvCxnSpPr>
            <p:spPr bwMode="auto">
              <a:xfrm flipH="1" flipV="1">
                <a:off x="1528034" y="2381238"/>
                <a:ext cx="421277" cy="49747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83" name="Straight Arrow Connector 182"/>
              <p:cNvCxnSpPr/>
              <p:nvPr/>
            </p:nvCxnSpPr>
            <p:spPr bwMode="auto">
              <a:xfrm>
                <a:off x="1465441" y="2878715"/>
                <a:ext cx="492579" cy="1415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7906" y="2590136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CC84C349-F3AF-4E40-9085-92272890A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6738" y="3518720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A2DDF2A8-9281-4EC0-AA40-3FE31DF6F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3577" y="3526367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E872D186-DF29-4FAF-B2D7-A8418942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8494" y="3524015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7EDFB920-2E3B-4C8C-A56D-E8DB9D258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2664" y="4466317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A0D47B17-DBD8-4084-9F86-E806EDA3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6518" y="4458176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87EA48ED-687D-4A39-85A1-0E422410B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1435" y="4455824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40957498-9548-402D-A72A-4E088AE8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1849" y="3984378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BD7BD60D-C8A8-4736-8EA1-AF7D04BB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1011" y="3970785"/>
              <a:ext cx="546759" cy="546756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332CAAC-D4CC-4871-BF4B-5BDB0922EC8E}"/>
                </a:ext>
              </a:extLst>
            </p:cNvPr>
            <p:cNvGrpSpPr/>
            <p:nvPr/>
          </p:nvGrpSpPr>
          <p:grpSpPr>
            <a:xfrm>
              <a:off x="3329772" y="3777926"/>
              <a:ext cx="1014367" cy="1000124"/>
              <a:chOff x="1460685" y="2367273"/>
              <a:chExt cx="1014367" cy="1000124"/>
            </a:xfrm>
          </p:grpSpPr>
          <p:cxnSp>
            <p:nvCxnSpPr>
              <p:cNvPr id="168" name="Straight Arrow Connector 167">
                <a:extLst>
                  <a:ext uri="{FF2B5EF4-FFF2-40B4-BE49-F238E27FC236}">
                    <a16:creationId xmlns:a16="http://schemas.microsoft.com/office/drawing/2014/main" id="{B98D0101-6C9E-43F2-987B-C3631938EBE2}"/>
                  </a:ext>
                </a:extLst>
              </p:cNvPr>
              <p:cNvCxnSpPr/>
              <p:nvPr/>
            </p:nvCxnSpPr>
            <p:spPr bwMode="auto">
              <a:xfrm>
                <a:off x="1941652" y="2886334"/>
                <a:ext cx="533400" cy="653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7095E62D-64BA-4188-856A-DAD3D2C1F35C}"/>
                  </a:ext>
                </a:extLst>
              </p:cNvPr>
              <p:cNvCxnSpPr/>
              <p:nvPr/>
            </p:nvCxnSpPr>
            <p:spPr bwMode="auto">
              <a:xfrm>
                <a:off x="1974348" y="2887423"/>
                <a:ext cx="478971" cy="47352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A8172C17-2159-493F-9A9B-29FEBE3A72C3}"/>
                  </a:ext>
                </a:extLst>
              </p:cNvPr>
              <p:cNvCxnSpPr/>
              <p:nvPr/>
            </p:nvCxnSpPr>
            <p:spPr bwMode="auto">
              <a:xfrm flipV="1">
                <a:off x="1956892" y="2381315"/>
                <a:ext cx="485503" cy="49747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D6E45E3C-E0B3-4153-A0E4-04CB9EF90DFF}"/>
                  </a:ext>
                </a:extLst>
              </p:cNvPr>
              <p:cNvCxnSpPr/>
              <p:nvPr/>
            </p:nvCxnSpPr>
            <p:spPr bwMode="auto">
              <a:xfrm flipV="1">
                <a:off x="1460685" y="2871103"/>
                <a:ext cx="502722" cy="46808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3BD5AAFC-6E2B-4C9A-B761-91988861A4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963462" y="2898308"/>
                <a:ext cx="39544" cy="46908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14718D51-6E24-41FE-BC1D-86EAF7A631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941691" y="2367273"/>
                <a:ext cx="38388" cy="51478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id="{8D22A4AC-DCBB-4780-A013-6DE05200433A}"/>
                  </a:ext>
                </a:extLst>
              </p:cNvPr>
              <p:cNvCxnSpPr/>
              <p:nvPr/>
            </p:nvCxnSpPr>
            <p:spPr bwMode="auto">
              <a:xfrm flipH="1" flipV="1">
                <a:off x="1528034" y="2381238"/>
                <a:ext cx="421277" cy="49747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0A8C7D89-F70D-4C4C-9745-1B18DCB4504B}"/>
                  </a:ext>
                </a:extLst>
              </p:cNvPr>
              <p:cNvCxnSpPr/>
              <p:nvPr/>
            </p:nvCxnSpPr>
            <p:spPr bwMode="auto">
              <a:xfrm>
                <a:off x="1465441" y="2878715"/>
                <a:ext cx="492579" cy="1415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D25F7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</p:grpSp>
      <p:sp>
        <p:nvSpPr>
          <p:cNvPr id="417" name="Rectangle 416"/>
          <p:cNvSpPr/>
          <p:nvPr/>
        </p:nvSpPr>
        <p:spPr>
          <a:xfrm>
            <a:off x="569519" y="883644"/>
            <a:ext cx="5014424" cy="1342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8" name="Rectangle 417"/>
          <p:cNvSpPr/>
          <p:nvPr/>
        </p:nvSpPr>
        <p:spPr>
          <a:xfrm>
            <a:off x="606740" y="927318"/>
            <a:ext cx="4796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turn a bug into a feature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multi-qubit gate operations.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Native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CNOT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gates.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40E645-80E6-4F72-8011-DBA371115B19}"/>
              </a:ext>
            </a:extLst>
          </p:cNvPr>
          <p:cNvGrpSpPr/>
          <p:nvPr/>
        </p:nvGrpSpPr>
        <p:grpSpPr>
          <a:xfrm>
            <a:off x="179919" y="3687862"/>
            <a:ext cx="4583538" cy="1116404"/>
            <a:chOff x="3520202" y="4962147"/>
            <a:chExt cx="4583538" cy="11164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3968FE-EA6A-4A06-9E03-728F59D38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0202" y="5248179"/>
              <a:ext cx="4397896" cy="8303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C4B22E-031F-4127-AE75-FA66D6AD0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0202" y="4962147"/>
              <a:ext cx="4583538" cy="2985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4A1527-35D6-4599-AD26-ACAD3242742E}"/>
              </a:ext>
            </a:extLst>
          </p:cNvPr>
          <p:cNvGrpSpPr/>
          <p:nvPr/>
        </p:nvGrpSpPr>
        <p:grpSpPr>
          <a:xfrm>
            <a:off x="5023074" y="3898670"/>
            <a:ext cx="3700458" cy="2616076"/>
            <a:chOff x="5106204" y="3931922"/>
            <a:chExt cx="3700458" cy="26160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F6E29-CCD5-4DC1-9341-A6575AEDF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009" b="-13696"/>
            <a:stretch/>
          </p:blipFill>
          <p:spPr>
            <a:xfrm>
              <a:off x="5420463" y="4141688"/>
              <a:ext cx="2727480" cy="3360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FD0A30-109D-4481-B48F-836616D09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0463" y="3931922"/>
              <a:ext cx="1746383" cy="2046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8F5BEE-BA1D-4B31-9A88-80090943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6204" y="4762176"/>
              <a:ext cx="3700458" cy="1785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id="{D1761082-DF5A-44DF-9823-D6961D30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521" t="-48459" b="1"/>
            <a:stretch/>
          </p:blipFill>
          <p:spPr>
            <a:xfrm>
              <a:off x="5393129" y="4230335"/>
              <a:ext cx="3230848" cy="43886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C1442E-A4C5-4603-93D7-8BBB8DBE250D}"/>
              </a:ext>
            </a:extLst>
          </p:cNvPr>
          <p:cNvGrpSpPr/>
          <p:nvPr/>
        </p:nvGrpSpPr>
        <p:grpSpPr>
          <a:xfrm>
            <a:off x="8858808" y="3773241"/>
            <a:ext cx="3109570" cy="723908"/>
            <a:chOff x="8858808" y="3773241"/>
            <a:chExt cx="3109570" cy="7239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9C4552-E0FC-48D2-9C98-2912506F7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48591" y="4019451"/>
              <a:ext cx="3019787" cy="2546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053A7EF-FCD4-4579-BB00-8D2E08D9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48591" y="4256112"/>
              <a:ext cx="2728724" cy="2410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F7BA33-164A-4918-A3E8-E1FF14ED4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58808" y="3773241"/>
              <a:ext cx="2546809" cy="22739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E62EAB7-DE5E-49ED-A487-C39CD8BBAA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8388" y="4872405"/>
            <a:ext cx="3147172" cy="1633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C5AA27-4E4D-47FD-8B30-606CD740AD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85" y="4743055"/>
            <a:ext cx="4693405" cy="2041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CBA61-6E69-4E16-8ED8-3E3C308C679B}"/>
              </a:ext>
            </a:extLst>
          </p:cNvPr>
          <p:cNvSpPr/>
          <p:nvPr/>
        </p:nvSpPr>
        <p:spPr>
          <a:xfrm>
            <a:off x="517921" y="2390639"/>
            <a:ext cx="3873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Wisconsin, Aarhus, Innsbruck….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15DD11-8E76-4887-ABB5-FBE559DB4AEF}"/>
              </a:ext>
            </a:extLst>
          </p:cNvPr>
          <p:cNvSpPr/>
          <p:nvPr/>
        </p:nvSpPr>
        <p:spPr>
          <a:xfrm>
            <a:off x="2163611" y="4444021"/>
            <a:ext cx="1882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Aarhus, Wisconsin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8DD0F8-BD4B-4EC6-9C7B-24A9483239B5}"/>
              </a:ext>
            </a:extLst>
          </p:cNvPr>
          <p:cNvSpPr/>
          <p:nvPr/>
        </p:nvSpPr>
        <p:spPr>
          <a:xfrm>
            <a:off x="5309999" y="448505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Wisconsin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111DE4-4579-4F4E-BB0A-804E77744452}"/>
              </a:ext>
            </a:extLst>
          </p:cNvPr>
          <p:cNvSpPr/>
          <p:nvPr/>
        </p:nvSpPr>
        <p:spPr>
          <a:xfrm>
            <a:off x="8855769" y="4413243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UCL, London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2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9678" y="5997"/>
            <a:ext cx="339548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Hardware outlook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CB15D-C01F-4FDF-AFB8-5E658FE3220B}"/>
              </a:ext>
            </a:extLst>
          </p:cNvPr>
          <p:cNvSpPr/>
          <p:nvPr/>
        </p:nvSpPr>
        <p:spPr>
          <a:xfrm>
            <a:off x="149678" y="1075159"/>
            <a:ext cx="103882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Parameter                      Today                   Near term realism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BC1304-7127-4C6B-A7AF-6FCEE130E1EB}"/>
              </a:ext>
            </a:extLst>
          </p:cNvPr>
          <p:cNvSpPr/>
          <p:nvPr/>
        </p:nvSpPr>
        <p:spPr>
          <a:xfrm>
            <a:off x="94153" y="1997338"/>
            <a:ext cx="11866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qubits    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80/121                        600/900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laser&amp;optics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upgrade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CBA6DB-6603-4A9E-A998-0763F1758402}"/>
              </a:ext>
            </a:extLst>
          </p:cNvPr>
          <p:cNvSpPr/>
          <p:nvPr/>
        </p:nvSpPr>
        <p:spPr>
          <a:xfrm>
            <a:off x="94153" y="3674002"/>
            <a:ext cx="120239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Fidelity one-qubit gate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0.99-0.999@100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&gt;0.999@200 ns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Raman laser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Fidelity two-qubit gate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0.73@3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&gt;0.99@500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sideband cooling,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                     laser noise reduction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18BE8B-F4A7-40C2-903D-756D55CD203F}"/>
              </a:ext>
            </a:extLst>
          </p:cNvPr>
          <p:cNvSpPr/>
          <p:nvPr/>
        </p:nvSpPr>
        <p:spPr>
          <a:xfrm>
            <a:off x="94153" y="2872006"/>
            <a:ext cx="11611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Fidelity qubit measurement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0.99@10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msec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&gt;0.99@1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msec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NA lens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49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9678" y="5997"/>
            <a:ext cx="364555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Quantum simulator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CB15D-C01F-4FDF-AFB8-5E658FE3220B}"/>
              </a:ext>
            </a:extLst>
          </p:cNvPr>
          <p:cNvSpPr/>
          <p:nvPr/>
        </p:nvSpPr>
        <p:spPr>
          <a:xfrm>
            <a:off x="149678" y="1075159"/>
            <a:ext cx="1159897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proposals for cold atom quantum simulators.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Erez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Zohar yesterday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C58634-8A45-424E-BD18-7868E72E3FBB}"/>
              </a:ext>
            </a:extLst>
          </p:cNvPr>
          <p:cNvSpPr/>
          <p:nvPr/>
        </p:nvSpPr>
        <p:spPr>
          <a:xfrm>
            <a:off x="149679" y="1997337"/>
            <a:ext cx="305534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Rydberg versions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6A207-31DF-47FA-BEA9-310997D8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613" y="2100216"/>
            <a:ext cx="5017751" cy="12444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A7E597-1CBF-4DE4-9362-2A2F97D3A0CD}"/>
              </a:ext>
            </a:extLst>
          </p:cNvPr>
          <p:cNvGrpSpPr/>
          <p:nvPr/>
        </p:nvGrpSpPr>
        <p:grpSpPr>
          <a:xfrm>
            <a:off x="265715" y="3423586"/>
            <a:ext cx="5219181" cy="1249129"/>
            <a:chOff x="5661255" y="4894790"/>
            <a:chExt cx="6530745" cy="15630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7B1897-2688-4DEA-98BF-015E48C8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1255" y="4894790"/>
              <a:ext cx="6530745" cy="11324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A16A4E-47F3-4827-B83F-AABA3B7A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7341" y="6022431"/>
              <a:ext cx="5670179" cy="4353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7E7164-B5BF-49EE-A23A-C80FA3F7A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76084"/>
            <a:ext cx="5590140" cy="1023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010E6-47A9-4BAD-906C-CC4B70564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09" y="5329228"/>
            <a:ext cx="6889991" cy="871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AE6E3F-FB70-4D2A-84A5-57CB4B08D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397" y="5166421"/>
            <a:ext cx="2356492" cy="1367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539BD-4B0A-461D-892A-9EB6FB486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214265" y="4601883"/>
            <a:ext cx="382021" cy="19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68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FBCC8807-257C-405B-9079-49F5542CAAC3}"/>
              </a:ext>
            </a:extLst>
          </p:cNvPr>
          <p:cNvSpPr/>
          <p:nvPr/>
        </p:nvSpPr>
        <p:spPr>
          <a:xfrm>
            <a:off x="6988629" y="5078024"/>
            <a:ext cx="4808763" cy="15589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386"/>
            <a:ext cx="12192000" cy="675815"/>
          </a:xfrm>
          <a:prstGeom prst="rect">
            <a:avLst/>
          </a:prstGeom>
          <a:gradFill flip="none" rotWithShape="1">
            <a:gsLst>
              <a:gs pos="21000">
                <a:srgbClr val="1F3CB7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9678" y="5997"/>
            <a:ext cx="193835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pic>
        <p:nvPicPr>
          <p:cNvPr id="9" name="Picture 4" descr="http://www.uc.wisc.edu/images/UWlogo_fl_4c_wh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5" y="5715620"/>
            <a:ext cx="2360519" cy="79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53" y="1162432"/>
            <a:ext cx="1815554" cy="181143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CA68B6B-D285-4471-9846-B6C92D10093F}"/>
              </a:ext>
            </a:extLst>
          </p:cNvPr>
          <p:cNvSpPr/>
          <p:nvPr/>
        </p:nvSpPr>
        <p:spPr>
          <a:xfrm>
            <a:off x="8017393" y="6150543"/>
            <a:ext cx="8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Matt Ebert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82C2B2-D18A-4D76-963A-5BE47B22C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640" y="5270659"/>
            <a:ext cx="712497" cy="89062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D24B13B-6F76-4F9F-9390-5F264FAA40DA}"/>
              </a:ext>
            </a:extLst>
          </p:cNvPr>
          <p:cNvSpPr/>
          <p:nvPr/>
        </p:nvSpPr>
        <p:spPr>
          <a:xfrm>
            <a:off x="7079843" y="6150543"/>
            <a:ext cx="892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Trent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Graham</a:t>
            </a:r>
          </a:p>
        </p:txBody>
      </p:sp>
      <p:pic>
        <p:nvPicPr>
          <p:cNvPr id="35" name="Picture 2" descr="Image result for matt ebert wisc">
            <a:extLst>
              <a:ext uri="{FF2B5EF4-FFF2-40B4-BE49-F238E27FC236}">
                <a16:creationId xmlns:a16="http://schemas.microsoft.com/office/drawing/2014/main" id="{0517E524-5651-4D69-A9C3-522CA5067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/>
          <a:stretch/>
        </p:blipFill>
        <p:spPr bwMode="auto">
          <a:xfrm>
            <a:off x="8057184" y="5279018"/>
            <a:ext cx="746999" cy="8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2A9603-3D85-418D-9F56-5C8F40E641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t="18576" r="26525" b="8060"/>
          <a:stretch/>
        </p:blipFill>
        <p:spPr>
          <a:xfrm>
            <a:off x="8924071" y="5279018"/>
            <a:ext cx="793544" cy="8987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2382C0-F1C6-499C-A2CA-42E370E8F8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37541" r="32117" b="7896"/>
          <a:stretch/>
        </p:blipFill>
        <p:spPr>
          <a:xfrm>
            <a:off x="10690342" y="5286676"/>
            <a:ext cx="890030" cy="896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C05842-EFBB-4B5F-A77F-17E5EB6225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35745" r="20875" b="13569"/>
          <a:stretch/>
        </p:blipFill>
        <p:spPr>
          <a:xfrm>
            <a:off x="9773227" y="5274236"/>
            <a:ext cx="820201" cy="9086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68D3C88-2CB9-4BAE-868C-3F5DF06327DC}"/>
              </a:ext>
            </a:extLst>
          </p:cNvPr>
          <p:cNvSpPr/>
          <p:nvPr/>
        </p:nvSpPr>
        <p:spPr>
          <a:xfrm>
            <a:off x="8869977" y="6161279"/>
            <a:ext cx="8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Garrett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Hickman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87FE60-8FC6-4A58-AAB6-AACDEBFA1ACA}"/>
              </a:ext>
            </a:extLst>
          </p:cNvPr>
          <p:cNvSpPr/>
          <p:nvPr/>
        </p:nvSpPr>
        <p:spPr>
          <a:xfrm>
            <a:off x="9746563" y="6175286"/>
            <a:ext cx="8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Xiaoyu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Jiang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351128-8F11-40A5-A65A-EEBC8CFB5A76}"/>
              </a:ext>
            </a:extLst>
          </p:cNvPr>
          <p:cNvSpPr/>
          <p:nvPr/>
        </p:nvSpPr>
        <p:spPr>
          <a:xfrm>
            <a:off x="10729605" y="6166709"/>
            <a:ext cx="8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Cody Poole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CE72D-ED8F-47B6-847C-7FFD24E9156A}"/>
              </a:ext>
            </a:extLst>
          </p:cNvPr>
          <p:cNvGrpSpPr/>
          <p:nvPr/>
        </p:nvGrpSpPr>
        <p:grpSpPr>
          <a:xfrm>
            <a:off x="3105078" y="5629894"/>
            <a:ext cx="2699397" cy="982314"/>
            <a:chOff x="3105078" y="5896456"/>
            <a:chExt cx="1966883" cy="7157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07C6713-25BF-43C6-B285-80E1B8CFF2F9}"/>
                </a:ext>
              </a:extLst>
            </p:cNvPr>
            <p:cNvGrpSpPr/>
            <p:nvPr/>
          </p:nvGrpSpPr>
          <p:grpSpPr>
            <a:xfrm>
              <a:off x="3105078" y="5896456"/>
              <a:ext cx="1966883" cy="715751"/>
              <a:chOff x="5284392" y="892445"/>
              <a:chExt cx="2161640" cy="78662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B791C15-EF61-4AE1-B370-9A153F2B412A}"/>
                  </a:ext>
                </a:extLst>
              </p:cNvPr>
              <p:cNvSpPr/>
              <p:nvPr/>
            </p:nvSpPr>
            <p:spPr>
              <a:xfrm>
                <a:off x="5284392" y="892445"/>
                <a:ext cx="2161640" cy="78662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en-US" sz="15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B180F8E-B2CF-4E9E-8C39-441B3F1AC7C1}"/>
                  </a:ext>
                </a:extLst>
              </p:cNvPr>
              <p:cNvGrpSpPr/>
              <p:nvPr/>
            </p:nvGrpSpPr>
            <p:grpSpPr>
              <a:xfrm>
                <a:off x="5393019" y="954630"/>
                <a:ext cx="1874462" cy="684814"/>
                <a:chOff x="5393021" y="809485"/>
                <a:chExt cx="2294353" cy="838219"/>
              </a:xfrm>
            </p:grpSpPr>
            <p:pic>
              <p:nvPicPr>
                <p:cNvPr id="66" name="Picture 65" descr="WARFlogo_362x55.gif">
                  <a:extLst>
                    <a:ext uri="{FF2B5EF4-FFF2-40B4-BE49-F238E27FC236}">
                      <a16:creationId xmlns:a16="http://schemas.microsoft.com/office/drawing/2014/main" id="{42147B92-F7CF-41E1-AFBC-6A7C777072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5605558" y="1331405"/>
                  <a:ext cx="2081816" cy="316299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E337FDC1-6B21-46C4-AFD1-8E9AF8906B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393021" y="809485"/>
                  <a:ext cx="482789" cy="48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8541499-61C5-43E7-A293-1E095FBE4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16183" y="969003"/>
                <a:ext cx="1037578" cy="389963"/>
              </a:xfrm>
              <a:prstGeom prst="rect">
                <a:avLst/>
              </a:prstGeom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A58D403-31A1-45F3-B12B-27992FEAFA6A}"/>
                </a:ext>
              </a:extLst>
            </p:cNvPr>
            <p:cNvGrpSpPr/>
            <p:nvPr/>
          </p:nvGrpSpPr>
          <p:grpSpPr>
            <a:xfrm>
              <a:off x="3596009" y="5966912"/>
              <a:ext cx="382132" cy="382132"/>
              <a:chOff x="754883" y="-1898715"/>
              <a:chExt cx="931015" cy="93101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6410AB5-D0EE-42EE-9881-D85CBBA125E3}"/>
                  </a:ext>
                </a:extLst>
              </p:cNvPr>
              <p:cNvSpPr/>
              <p:nvPr/>
            </p:nvSpPr>
            <p:spPr>
              <a:xfrm>
                <a:off x="754883" y="-1898715"/>
                <a:ext cx="931015" cy="9065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70" name="Picture 2" descr="Image result for aro logo army">
                <a:extLst>
                  <a:ext uri="{FF2B5EF4-FFF2-40B4-BE49-F238E27FC236}">
                    <a16:creationId xmlns:a16="http://schemas.microsoft.com/office/drawing/2014/main" id="{2DB0B809-83D9-4E56-8F15-A69E2F7DF4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883" y="-1898715"/>
                <a:ext cx="931015" cy="931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193C8EE-4646-4332-9D53-C43C616A337E}"/>
              </a:ext>
            </a:extLst>
          </p:cNvPr>
          <p:cNvSpPr/>
          <p:nvPr/>
        </p:nvSpPr>
        <p:spPr>
          <a:xfrm>
            <a:off x="211932" y="978970"/>
            <a:ext cx="4075851" cy="34925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5CB15D-C01F-4FDF-AFB8-5E658FE3220B}"/>
              </a:ext>
            </a:extLst>
          </p:cNvPr>
          <p:cNvSpPr/>
          <p:nvPr/>
        </p:nvSpPr>
        <p:spPr>
          <a:xfrm>
            <a:off x="236424" y="958471"/>
            <a:ext cx="45847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atom qubits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wiring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Rydberg interactions for entangling gates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Atom-photon interface for connectivity</a:t>
            </a:r>
            <a:endParaRPr lang="en-US" sz="2400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5B36A1-1934-409D-B0C6-47D1C2A59BE3}"/>
              </a:ext>
            </a:extLst>
          </p:cNvPr>
          <p:cNvGrpSpPr/>
          <p:nvPr/>
        </p:nvGrpSpPr>
        <p:grpSpPr>
          <a:xfrm>
            <a:off x="9868462" y="810981"/>
            <a:ext cx="1928930" cy="2452120"/>
            <a:chOff x="10228661" y="2710916"/>
            <a:chExt cx="2564230" cy="325973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49ADC65-6F33-4C5C-A642-D10B6241BFF6}"/>
                </a:ext>
              </a:extLst>
            </p:cNvPr>
            <p:cNvSpPr/>
            <p:nvPr/>
          </p:nvSpPr>
          <p:spPr>
            <a:xfrm>
              <a:off x="10228661" y="2710916"/>
              <a:ext cx="2564230" cy="32597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B9254F4-8157-4527-B311-39E9407FF855}"/>
                </a:ext>
              </a:extLst>
            </p:cNvPr>
            <p:cNvGrpSpPr/>
            <p:nvPr/>
          </p:nvGrpSpPr>
          <p:grpSpPr>
            <a:xfrm>
              <a:off x="10458875" y="2971296"/>
              <a:ext cx="2085703" cy="2724061"/>
              <a:chOff x="10550434" y="3195697"/>
              <a:chExt cx="2085703" cy="272406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91825D5-1F55-4420-8382-64DBA63BBEC6}"/>
                  </a:ext>
                </a:extLst>
              </p:cNvPr>
              <p:cNvSpPr/>
              <p:nvPr/>
            </p:nvSpPr>
            <p:spPr>
              <a:xfrm>
                <a:off x="10550434" y="3195697"/>
                <a:ext cx="2085703" cy="8011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4643454-A8A6-447C-8BF4-84C5138017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55660" t="20595" r="2443" b="64921"/>
              <a:stretch/>
            </p:blipFill>
            <p:spPr>
              <a:xfrm>
                <a:off x="10563497" y="4098339"/>
                <a:ext cx="2072640" cy="1821419"/>
              </a:xfrm>
              <a:prstGeom prst="rect">
                <a:avLst/>
              </a:prstGeom>
            </p:spPr>
          </p:pic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DE3986C-15D8-4357-9ECD-09B1839007E6}"/>
                  </a:ext>
                </a:extLst>
              </p:cNvPr>
              <p:cNvGrpSpPr/>
              <p:nvPr/>
            </p:nvGrpSpPr>
            <p:grpSpPr>
              <a:xfrm>
                <a:off x="10550434" y="3265414"/>
                <a:ext cx="2016034" cy="590190"/>
                <a:chOff x="4376057" y="-1419449"/>
                <a:chExt cx="2016034" cy="59019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B97B245-DEB4-43B9-841F-E5C3A0F4F9B9}"/>
                    </a:ext>
                  </a:extLst>
                </p:cNvPr>
                <p:cNvSpPr/>
                <p:nvPr/>
              </p:nvSpPr>
              <p:spPr>
                <a:xfrm>
                  <a:off x="4376057" y="-1355185"/>
                  <a:ext cx="2016034" cy="4500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prstClr val="black"/>
                      </a:solidFill>
                      <a:latin typeface="+mj-lt"/>
                      <a:cs typeface="Arial" panose="020B0604020202020204" pitchFamily="34" charset="0"/>
                    </a:rPr>
                    <a:t>|    &gt; + |          &gt;</a:t>
                  </a:r>
                </a:p>
              </p:txBody>
            </p:sp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A9A147F4-31AC-4CA9-B069-78EFB76443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08613" y="-1419449"/>
                  <a:ext cx="590190" cy="590190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50800" dir="5400000" algn="ctr" rotWithShape="0">
                    <a:srgbClr val="000000"/>
                  </a:outerShdw>
                </a:effectLst>
              </p:spPr>
            </p:pic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B52ACD0-916C-45B3-B8B0-1F5AEC0B50F0}"/>
                    </a:ext>
                  </a:extLst>
                </p:cNvPr>
                <p:cNvSpPr/>
                <p:nvPr/>
              </p:nvSpPr>
              <p:spPr bwMode="auto">
                <a:xfrm>
                  <a:off x="4572098" y="-1240223"/>
                  <a:ext cx="283823" cy="2838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6AA8F555-58C0-4F62-A790-9E67DB369C0E}"/>
                  </a:ext>
                </a:extLst>
              </p:cNvPr>
              <p:cNvSpPr/>
              <p:nvPr/>
            </p:nvSpPr>
            <p:spPr>
              <a:xfrm>
                <a:off x="10880525" y="3687105"/>
                <a:ext cx="518675" cy="1128735"/>
              </a:xfrm>
              <a:custGeom>
                <a:avLst/>
                <a:gdLst>
                  <a:gd name="connsiteX0" fmla="*/ 170652 w 518675"/>
                  <a:gd name="connsiteY0" fmla="*/ 1128735 h 1128735"/>
                  <a:gd name="connsiteX1" fmla="*/ 13898 w 518675"/>
                  <a:gd name="connsiteY1" fmla="*/ 693306 h 1128735"/>
                  <a:gd name="connsiteX2" fmla="*/ 484161 w 518675"/>
                  <a:gd name="connsiteY2" fmla="*/ 336255 h 1128735"/>
                  <a:gd name="connsiteX3" fmla="*/ 484161 w 518675"/>
                  <a:gd name="connsiteY3" fmla="*/ 22746 h 1128735"/>
                  <a:gd name="connsiteX4" fmla="*/ 492869 w 518675"/>
                  <a:gd name="connsiteY4" fmla="*/ 48872 h 1128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675" h="1128735">
                    <a:moveTo>
                      <a:pt x="170652" y="1128735"/>
                    </a:moveTo>
                    <a:cubicBezTo>
                      <a:pt x="66149" y="977060"/>
                      <a:pt x="-38353" y="825386"/>
                      <a:pt x="13898" y="693306"/>
                    </a:cubicBezTo>
                    <a:cubicBezTo>
                      <a:pt x="66149" y="561226"/>
                      <a:pt x="405784" y="448015"/>
                      <a:pt x="484161" y="336255"/>
                    </a:cubicBezTo>
                    <a:cubicBezTo>
                      <a:pt x="562538" y="224495"/>
                      <a:pt x="482710" y="70643"/>
                      <a:pt x="484161" y="22746"/>
                    </a:cubicBezTo>
                    <a:cubicBezTo>
                      <a:pt x="485612" y="-25151"/>
                      <a:pt x="489240" y="11860"/>
                      <a:pt x="492869" y="48872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F43B057-D60F-4632-8EB8-6A852095FF9F}"/>
              </a:ext>
            </a:extLst>
          </p:cNvPr>
          <p:cNvGrpSpPr/>
          <p:nvPr/>
        </p:nvGrpSpPr>
        <p:grpSpPr>
          <a:xfrm>
            <a:off x="6494562" y="3405719"/>
            <a:ext cx="3968448" cy="1516864"/>
            <a:chOff x="4901529" y="1012044"/>
            <a:chExt cx="7094681" cy="271180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8FF4D62-CD43-47DB-AEF8-A48B09AD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01529" y="1067894"/>
              <a:ext cx="7094681" cy="2655958"/>
            </a:xfrm>
            <a:prstGeom prst="rect">
              <a:avLst/>
            </a:prstGeom>
          </p:spPr>
        </p:pic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392D532-B865-432B-833A-2E4E8B00E546}"/>
                </a:ext>
              </a:extLst>
            </p:cNvPr>
            <p:cNvSpPr/>
            <p:nvPr/>
          </p:nvSpPr>
          <p:spPr>
            <a:xfrm>
              <a:off x="5610496" y="1012044"/>
              <a:ext cx="463296" cy="448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1BAFBE3-A6E9-4CF7-98D7-D8ED5CA5EA8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38136"/>
          <a:stretch/>
        </p:blipFill>
        <p:spPr>
          <a:xfrm>
            <a:off x="7150274" y="1250890"/>
            <a:ext cx="2207241" cy="17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89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135451"/>
            <a:ext cx="12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Dichotomy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of Quantum Computing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2B68143-B190-4FEB-B060-9E8A5C427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222" y="5393704"/>
            <a:ext cx="297347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  <a:cs typeface="Arial" charset="0"/>
              </a:rPr>
              <a:t>weak coupling to environment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B55424-5C2E-4F6F-864B-E548C2029D51}"/>
              </a:ext>
            </a:extLst>
          </p:cNvPr>
          <p:cNvGrpSpPr/>
          <p:nvPr/>
        </p:nvGrpSpPr>
        <p:grpSpPr>
          <a:xfrm>
            <a:off x="4328291" y="1681349"/>
            <a:ext cx="4915065" cy="4438900"/>
            <a:chOff x="541421" y="2971558"/>
            <a:chExt cx="3099232" cy="279898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59A2EE-ADF4-46F8-BE9F-70391D6652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1421" y="4470725"/>
              <a:ext cx="9144" cy="914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Microsoft Sans Serif" pitchFamily="34" charset="0"/>
              </a:endParaRPr>
            </a:p>
          </p:txBody>
        </p:sp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324F2C51-10A7-4158-9920-4EACA6231308}"/>
                </a:ext>
              </a:extLst>
            </p:cNvPr>
            <p:cNvGrpSpPr/>
            <p:nvPr/>
          </p:nvGrpSpPr>
          <p:grpSpPr>
            <a:xfrm>
              <a:off x="719777" y="2971558"/>
              <a:ext cx="2905315" cy="2798982"/>
              <a:chOff x="719745" y="1388390"/>
              <a:chExt cx="2905315" cy="2798982"/>
            </a:xfrm>
          </p:grpSpPr>
          <p:sp>
            <p:nvSpPr>
              <p:cNvPr id="39" name="Left-Right Arrow 24">
                <a:extLst>
                  <a:ext uri="{FF2B5EF4-FFF2-40B4-BE49-F238E27FC236}">
                    <a16:creationId xmlns:a16="http://schemas.microsoft.com/office/drawing/2014/main" id="{CCE211E3-FF75-446D-9DC3-C085E924C6A2}"/>
                  </a:ext>
                </a:extLst>
              </p:cNvPr>
              <p:cNvSpPr/>
              <p:nvPr/>
            </p:nvSpPr>
            <p:spPr bwMode="auto">
              <a:xfrm rot="18523926">
                <a:off x="938110" y="3764719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40" name="Left-Right Arrow 28">
                <a:extLst>
                  <a:ext uri="{FF2B5EF4-FFF2-40B4-BE49-F238E27FC236}">
                    <a16:creationId xmlns:a16="http://schemas.microsoft.com/office/drawing/2014/main" id="{40E45D0A-CEDA-435C-B365-DF28CC3FB503}"/>
                  </a:ext>
                </a:extLst>
              </p:cNvPr>
              <p:cNvSpPr/>
              <p:nvPr/>
            </p:nvSpPr>
            <p:spPr bwMode="auto">
              <a:xfrm rot="12943158">
                <a:off x="2971770" y="3543164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41" name="Left-Right Arrow 29">
                <a:extLst>
                  <a:ext uri="{FF2B5EF4-FFF2-40B4-BE49-F238E27FC236}">
                    <a16:creationId xmlns:a16="http://schemas.microsoft.com/office/drawing/2014/main" id="{A2D26509-6628-4087-A73B-9B50CD4E9256}"/>
                  </a:ext>
                </a:extLst>
              </p:cNvPr>
              <p:cNvSpPr/>
              <p:nvPr/>
            </p:nvSpPr>
            <p:spPr bwMode="auto">
              <a:xfrm rot="18523926">
                <a:off x="2777712" y="1619027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42" name="Left-Right Arrow 31">
                <a:extLst>
                  <a:ext uri="{FF2B5EF4-FFF2-40B4-BE49-F238E27FC236}">
                    <a16:creationId xmlns:a16="http://schemas.microsoft.com/office/drawing/2014/main" id="{28DA64F6-E31E-4138-8D12-4F88DECEA37C}"/>
                  </a:ext>
                </a:extLst>
              </p:cNvPr>
              <p:cNvSpPr/>
              <p:nvPr/>
            </p:nvSpPr>
            <p:spPr bwMode="auto">
              <a:xfrm rot="12974061">
                <a:off x="719745" y="1753517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28" name="Group 46">
              <a:extLst>
                <a:ext uri="{FF2B5EF4-FFF2-40B4-BE49-F238E27FC236}">
                  <a16:creationId xmlns:a16="http://schemas.microsoft.com/office/drawing/2014/main" id="{11CAE60B-7314-4B74-BCB5-8BD2EDFF2198}"/>
                </a:ext>
              </a:extLst>
            </p:cNvPr>
            <p:cNvGrpSpPr/>
            <p:nvPr/>
          </p:nvGrpSpPr>
          <p:grpSpPr>
            <a:xfrm rot="1590795">
              <a:off x="681105" y="3036617"/>
              <a:ext cx="2905315" cy="2722611"/>
              <a:chOff x="719745" y="1464761"/>
              <a:chExt cx="2905315" cy="2722611"/>
            </a:xfrm>
          </p:grpSpPr>
          <p:sp>
            <p:nvSpPr>
              <p:cNvPr id="35" name="Left-Right Arrow 47">
                <a:extLst>
                  <a:ext uri="{FF2B5EF4-FFF2-40B4-BE49-F238E27FC236}">
                    <a16:creationId xmlns:a16="http://schemas.microsoft.com/office/drawing/2014/main" id="{B4495FFB-D0F9-48C1-8F26-245478F16E5D}"/>
                  </a:ext>
                </a:extLst>
              </p:cNvPr>
              <p:cNvSpPr/>
              <p:nvPr/>
            </p:nvSpPr>
            <p:spPr bwMode="auto">
              <a:xfrm rot="18523926">
                <a:off x="938110" y="3764719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6" name="Left-Right Arrow 48">
                <a:extLst>
                  <a:ext uri="{FF2B5EF4-FFF2-40B4-BE49-F238E27FC236}">
                    <a16:creationId xmlns:a16="http://schemas.microsoft.com/office/drawing/2014/main" id="{200723D6-7C73-43AD-8622-8FBFF070FDAF}"/>
                  </a:ext>
                </a:extLst>
              </p:cNvPr>
              <p:cNvSpPr/>
              <p:nvPr/>
            </p:nvSpPr>
            <p:spPr bwMode="auto">
              <a:xfrm rot="12943158">
                <a:off x="2971770" y="3543164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7" name="Left-Right Arrow 49">
                <a:extLst>
                  <a:ext uri="{FF2B5EF4-FFF2-40B4-BE49-F238E27FC236}">
                    <a16:creationId xmlns:a16="http://schemas.microsoft.com/office/drawing/2014/main" id="{200F243A-30E4-4546-BF10-E9F45F55D57C}"/>
                  </a:ext>
                </a:extLst>
              </p:cNvPr>
              <p:cNvSpPr/>
              <p:nvPr/>
            </p:nvSpPr>
            <p:spPr bwMode="auto">
              <a:xfrm rot="18523926">
                <a:off x="2777711" y="1695398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8" name="Left-Right Arrow 50">
                <a:extLst>
                  <a:ext uri="{FF2B5EF4-FFF2-40B4-BE49-F238E27FC236}">
                    <a16:creationId xmlns:a16="http://schemas.microsoft.com/office/drawing/2014/main" id="{8E697E5E-0826-4A89-854B-6321D41F90CC}"/>
                  </a:ext>
                </a:extLst>
              </p:cNvPr>
              <p:cNvSpPr/>
              <p:nvPr/>
            </p:nvSpPr>
            <p:spPr bwMode="auto">
              <a:xfrm rot="12974061">
                <a:off x="719745" y="1753517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29" name="Group 51">
              <a:extLst>
                <a:ext uri="{FF2B5EF4-FFF2-40B4-BE49-F238E27FC236}">
                  <a16:creationId xmlns:a16="http://schemas.microsoft.com/office/drawing/2014/main" id="{A91B52A0-A810-4F9B-A736-C02C88628490}"/>
                </a:ext>
              </a:extLst>
            </p:cNvPr>
            <p:cNvGrpSpPr/>
            <p:nvPr/>
          </p:nvGrpSpPr>
          <p:grpSpPr>
            <a:xfrm rot="3385242">
              <a:off x="1063058" y="3131571"/>
              <a:ext cx="2388216" cy="2766974"/>
              <a:chOff x="1114540" y="1420398"/>
              <a:chExt cx="2388216" cy="2766974"/>
            </a:xfrm>
          </p:grpSpPr>
          <p:sp>
            <p:nvSpPr>
              <p:cNvPr id="31" name="Left-Right Arrow 52">
                <a:extLst>
                  <a:ext uri="{FF2B5EF4-FFF2-40B4-BE49-F238E27FC236}">
                    <a16:creationId xmlns:a16="http://schemas.microsoft.com/office/drawing/2014/main" id="{D107340D-CD7C-47D5-9D90-BC99D38C764E}"/>
                  </a:ext>
                </a:extLst>
              </p:cNvPr>
              <p:cNvSpPr/>
              <p:nvPr/>
            </p:nvSpPr>
            <p:spPr bwMode="auto">
              <a:xfrm rot="18523926">
                <a:off x="938110" y="3764719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2" name="Left-Right Arrow 53">
                <a:extLst>
                  <a:ext uri="{FF2B5EF4-FFF2-40B4-BE49-F238E27FC236}">
                    <a16:creationId xmlns:a16="http://schemas.microsoft.com/office/drawing/2014/main" id="{61C10D14-667D-4A13-86A1-D09912FC9910}"/>
                  </a:ext>
                </a:extLst>
              </p:cNvPr>
              <p:cNvSpPr/>
              <p:nvPr/>
            </p:nvSpPr>
            <p:spPr bwMode="auto">
              <a:xfrm rot="13818097">
                <a:off x="2756522" y="3704452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3" name="Left-Right Arrow 54">
                <a:extLst>
                  <a:ext uri="{FF2B5EF4-FFF2-40B4-BE49-F238E27FC236}">
                    <a16:creationId xmlns:a16="http://schemas.microsoft.com/office/drawing/2014/main" id="{F6B1F14F-A7E5-471E-911F-E7FB4BF14FA3}"/>
                  </a:ext>
                </a:extLst>
              </p:cNvPr>
              <p:cNvSpPr/>
              <p:nvPr/>
            </p:nvSpPr>
            <p:spPr bwMode="auto">
              <a:xfrm rot="19423936">
                <a:off x="2849466" y="1797558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34" name="Left-Right Arrow 55">
                <a:extLst>
                  <a:ext uri="{FF2B5EF4-FFF2-40B4-BE49-F238E27FC236}">
                    <a16:creationId xmlns:a16="http://schemas.microsoft.com/office/drawing/2014/main" id="{9651BFF4-6EDC-4BBB-8E21-F84C85A37B60}"/>
                  </a:ext>
                </a:extLst>
              </p:cNvPr>
              <p:cNvSpPr/>
              <p:nvPr/>
            </p:nvSpPr>
            <p:spPr bwMode="auto">
              <a:xfrm rot="13986359">
                <a:off x="883903" y="1651035"/>
                <a:ext cx="653290" cy="192015"/>
              </a:xfrm>
              <a:prstGeom prst="leftRightArrow">
                <a:avLst/>
              </a:prstGeom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F8E45D-DDEF-4AA2-96D9-B9F5A79570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1421" y="4470725"/>
              <a:ext cx="9144" cy="914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Microsoft Sans Serif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B0E493-0A2A-4118-AC01-35501F9029B2}"/>
              </a:ext>
            </a:extLst>
          </p:cNvPr>
          <p:cNvGrpSpPr/>
          <p:nvPr/>
        </p:nvGrpSpPr>
        <p:grpSpPr>
          <a:xfrm>
            <a:off x="5391024" y="2448660"/>
            <a:ext cx="2845627" cy="2802200"/>
            <a:chOff x="-2843464" y="219368"/>
            <a:chExt cx="2845627" cy="28022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7D9F300-FF08-4C07-BABD-D3BD87A47CAA}"/>
                </a:ext>
              </a:extLst>
            </p:cNvPr>
            <p:cNvGrpSpPr/>
            <p:nvPr/>
          </p:nvGrpSpPr>
          <p:grpSpPr>
            <a:xfrm>
              <a:off x="-1980956" y="1382537"/>
              <a:ext cx="496014" cy="534327"/>
              <a:chOff x="-2799749" y="2103960"/>
              <a:chExt cx="737436" cy="794397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C9482739-4201-4AD9-96C6-13569E77E04C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2D491A2-E18C-4B1A-A7B1-231E3C54B938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08BFDE3A-B6BB-4B03-A4D2-7BE796E9239B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C0EF28D7-8F73-4950-AF1D-0E2D1F126978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285E836-19DA-4225-BC53-D6345A92BC46}"/>
                </a:ext>
              </a:extLst>
            </p:cNvPr>
            <p:cNvGrpSpPr/>
            <p:nvPr/>
          </p:nvGrpSpPr>
          <p:grpSpPr>
            <a:xfrm>
              <a:off x="-1236935" y="1382537"/>
              <a:ext cx="496014" cy="534327"/>
              <a:chOff x="-2799749" y="2103960"/>
              <a:chExt cx="737436" cy="794397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066D9D3-F529-4EE5-A90D-B3DFFD943F2D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E708153-11DA-4443-A124-F972CA2A2357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AE1EE83-8151-452E-87C8-EE4FE8E096A9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2AA17DA-B00E-409F-9814-9D7F696F24F9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381AAF5-9ECB-4661-B2CE-3E570ED78135}"/>
                </a:ext>
              </a:extLst>
            </p:cNvPr>
            <p:cNvGrpSpPr/>
            <p:nvPr/>
          </p:nvGrpSpPr>
          <p:grpSpPr>
            <a:xfrm>
              <a:off x="-493851" y="1382537"/>
              <a:ext cx="496014" cy="534327"/>
              <a:chOff x="-2799749" y="2103960"/>
              <a:chExt cx="737436" cy="794397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0E570FA-BC4D-4005-B96B-8FC9433B1880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E6558A0-9A7A-4ED7-AD08-20429D76B7BF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F42B7ED-0860-4C9A-8108-885D0F533079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6B4F4C1-62D2-4437-AE5A-B12C075FA6B8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892A7BD-8323-4167-8813-E4E742E69229}"/>
                </a:ext>
              </a:extLst>
            </p:cNvPr>
            <p:cNvGrpSpPr/>
            <p:nvPr/>
          </p:nvGrpSpPr>
          <p:grpSpPr>
            <a:xfrm>
              <a:off x="-2327346" y="1964393"/>
              <a:ext cx="496014" cy="534327"/>
              <a:chOff x="-2799749" y="2103960"/>
              <a:chExt cx="737436" cy="79439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9DD26C2-F75B-4D67-AAAD-637E4E693AB0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B8E5904-7BB8-4EDE-B128-EA163DB5CB8A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37CFB7B-1611-4A42-B237-DDEC4EC36FBA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1981BCD-5808-4B2C-87C4-0A30E8F27013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69EFA37-0216-4307-8015-C03F8C0B4343}"/>
                </a:ext>
              </a:extLst>
            </p:cNvPr>
            <p:cNvGrpSpPr/>
            <p:nvPr/>
          </p:nvGrpSpPr>
          <p:grpSpPr>
            <a:xfrm>
              <a:off x="-1577289" y="1964393"/>
              <a:ext cx="496014" cy="534327"/>
              <a:chOff x="-2799749" y="2103960"/>
              <a:chExt cx="737436" cy="794397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E4F3D2E-58D1-4538-8CB6-E3129CD4C115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0EDAC93-7413-4D78-9899-59F3F50356F4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2E25ED7-364F-4ABE-981B-05F5E53DABFC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8247E31-E4A6-4A66-A85E-DCED77B373F7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998559A-2AB4-4128-A470-05D64EDD2AAD}"/>
                </a:ext>
              </a:extLst>
            </p:cNvPr>
            <p:cNvGrpSpPr/>
            <p:nvPr/>
          </p:nvGrpSpPr>
          <p:grpSpPr>
            <a:xfrm>
              <a:off x="-852336" y="1964393"/>
              <a:ext cx="496014" cy="534327"/>
              <a:chOff x="-2799749" y="2103960"/>
              <a:chExt cx="737436" cy="79439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5D5FC9B-A085-4D60-98CE-76645E2CF991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0B0341-826D-475B-A83B-0EC1FAC83EF6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EEFC1E3-C85C-459F-8FA1-3F9F30E9BC90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B464966-ACCB-496B-9A05-DAA575321A7D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067A20-8542-49BE-BC40-CC4A9AF808D3}"/>
                </a:ext>
              </a:extLst>
            </p:cNvPr>
            <p:cNvGrpSpPr/>
            <p:nvPr/>
          </p:nvGrpSpPr>
          <p:grpSpPr>
            <a:xfrm>
              <a:off x="-2843464" y="1382537"/>
              <a:ext cx="496014" cy="534327"/>
              <a:chOff x="-2799749" y="2103960"/>
              <a:chExt cx="737436" cy="79439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C92D708-55ED-4248-B256-9E515AA626FF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924CF51-BFBA-4827-9419-73C76C2AE8C9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6DFE760-D8D5-4C17-B35E-8604A91F24CE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BF75662-486E-40EE-85F6-7AF50E705BB1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F69ED7D-74DC-4C8A-8437-8F3D7ADF0588}"/>
                </a:ext>
              </a:extLst>
            </p:cNvPr>
            <p:cNvGrpSpPr/>
            <p:nvPr/>
          </p:nvGrpSpPr>
          <p:grpSpPr>
            <a:xfrm>
              <a:off x="-2334972" y="753695"/>
              <a:ext cx="496014" cy="534327"/>
              <a:chOff x="-2799749" y="2103960"/>
              <a:chExt cx="737436" cy="794397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AAFCFC6-1235-4101-8B3A-CA0F72E14BA3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AD911BE-DF1A-40E6-9E41-3B79133F50A6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05E5BAB-9F34-419D-8F7C-120DD45C64D8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19DF00-795B-4D54-B8EE-D849125073DF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59134B-A92B-4735-A2B2-06D0F50C2184}"/>
                </a:ext>
              </a:extLst>
            </p:cNvPr>
            <p:cNvGrpSpPr/>
            <p:nvPr/>
          </p:nvGrpSpPr>
          <p:grpSpPr>
            <a:xfrm>
              <a:off x="-1584915" y="753695"/>
              <a:ext cx="496014" cy="534327"/>
              <a:chOff x="-2799749" y="2103960"/>
              <a:chExt cx="737436" cy="794397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16971D-7AC7-4FC1-97AA-695B37273F19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1E312F5-D6CE-4D27-87C1-CB3906F03894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935C496-9805-4AB5-9E1F-2A6DB59BCB10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527F192-FD0E-4C99-86D0-EEC76CD1B8C4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A79BC1-C08F-493F-AA7B-307D06B9105D}"/>
                </a:ext>
              </a:extLst>
            </p:cNvPr>
            <p:cNvGrpSpPr/>
            <p:nvPr/>
          </p:nvGrpSpPr>
          <p:grpSpPr>
            <a:xfrm>
              <a:off x="-828430" y="753695"/>
              <a:ext cx="496014" cy="534327"/>
              <a:chOff x="-2799749" y="2103960"/>
              <a:chExt cx="737436" cy="794397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7554877-F0B3-4086-8B1F-A46031DBBA7F}"/>
                  </a:ext>
                </a:extLst>
              </p:cNvPr>
              <p:cNvCxnSpPr/>
              <p:nvPr/>
            </p:nvCxnSpPr>
            <p:spPr bwMode="auto">
              <a:xfrm>
                <a:off x="-2799749" y="2255225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A190F2F-CE44-4416-97BB-C57388348D2A}"/>
                  </a:ext>
                </a:extLst>
              </p:cNvPr>
              <p:cNvCxnSpPr/>
              <p:nvPr/>
            </p:nvCxnSpPr>
            <p:spPr bwMode="auto">
              <a:xfrm>
                <a:off x="-2799749" y="2737162"/>
                <a:ext cx="73743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79912B7-641E-4836-8285-8FB5814E7409}"/>
                  </a:ext>
                </a:extLst>
              </p:cNvPr>
              <p:cNvSpPr/>
              <p:nvPr/>
            </p:nvSpPr>
            <p:spPr bwMode="auto">
              <a:xfrm>
                <a:off x="-2577300" y="2595739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629FE9D-A05F-43F1-AF62-91EC44A56FE6}"/>
                  </a:ext>
                </a:extLst>
              </p:cNvPr>
              <p:cNvSpPr/>
              <p:nvPr/>
            </p:nvSpPr>
            <p:spPr bwMode="auto">
              <a:xfrm>
                <a:off x="-2577300" y="2103960"/>
                <a:ext cx="273565" cy="3026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23000"/>
                    </a:srgbClr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Microsoft Sans Serif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E0B5407-493C-476E-86E2-EDD410D366A0}"/>
                </a:ext>
              </a:extLst>
            </p:cNvPr>
            <p:cNvGrpSpPr/>
            <p:nvPr/>
          </p:nvGrpSpPr>
          <p:grpSpPr>
            <a:xfrm>
              <a:off x="-1910162" y="2487241"/>
              <a:ext cx="1220379" cy="534327"/>
              <a:chOff x="-2286583" y="4211561"/>
              <a:chExt cx="1220379" cy="534327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22CD8390-D8E7-44A2-AE18-45BB75A0DC8A}"/>
                  </a:ext>
                </a:extLst>
              </p:cNvPr>
              <p:cNvGrpSpPr/>
              <p:nvPr/>
            </p:nvGrpSpPr>
            <p:grpSpPr>
              <a:xfrm>
                <a:off x="-2286583" y="4211561"/>
                <a:ext cx="496014" cy="534327"/>
                <a:chOff x="-2799749" y="2103960"/>
                <a:chExt cx="737436" cy="79439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46436F4-138D-4BA1-A394-76DAA8EE03D5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255225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312EAF0-251E-4C0E-BA2D-DF95BA8BD85E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737162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3D7700E-1A69-4F0B-8E04-A6D5E20530B6}"/>
                    </a:ext>
                  </a:extLst>
                </p:cNvPr>
                <p:cNvSpPr/>
                <p:nvPr/>
              </p:nvSpPr>
              <p:spPr bwMode="auto">
                <a:xfrm>
                  <a:off x="-2577300" y="2595739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D908C12-0167-4A56-ACEF-439256559F4C}"/>
                    </a:ext>
                  </a:extLst>
                </p:cNvPr>
                <p:cNvSpPr/>
                <p:nvPr/>
              </p:nvSpPr>
              <p:spPr bwMode="auto">
                <a:xfrm>
                  <a:off x="-2577300" y="2103960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C38835-ECE9-4FAE-BAB4-236BBEBE7630}"/>
                  </a:ext>
                </a:extLst>
              </p:cNvPr>
              <p:cNvGrpSpPr/>
              <p:nvPr/>
            </p:nvGrpSpPr>
            <p:grpSpPr>
              <a:xfrm>
                <a:off x="-1562218" y="4211561"/>
                <a:ext cx="496014" cy="534327"/>
                <a:chOff x="-2799749" y="2103960"/>
                <a:chExt cx="737436" cy="79439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C7FE744-808D-43A6-BF0D-853186A74118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255225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399C5940-CCF1-4A7F-8563-756E7D9D31E6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737162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BD256A7-E140-482D-B581-19B27E384D82}"/>
                    </a:ext>
                  </a:extLst>
                </p:cNvPr>
                <p:cNvSpPr/>
                <p:nvPr/>
              </p:nvSpPr>
              <p:spPr bwMode="auto">
                <a:xfrm>
                  <a:off x="-2577300" y="2595739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55CAFD54-C8A6-4BA7-8401-F9395BC705F6}"/>
                    </a:ext>
                  </a:extLst>
                </p:cNvPr>
                <p:cNvSpPr/>
                <p:nvPr/>
              </p:nvSpPr>
              <p:spPr bwMode="auto">
                <a:xfrm>
                  <a:off x="-2577300" y="2103960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3393AD4-D86E-4ED9-ACBB-F45B4FD98431}"/>
                </a:ext>
              </a:extLst>
            </p:cNvPr>
            <p:cNvGrpSpPr/>
            <p:nvPr/>
          </p:nvGrpSpPr>
          <p:grpSpPr>
            <a:xfrm>
              <a:off x="-1870384" y="219368"/>
              <a:ext cx="1220379" cy="534327"/>
              <a:chOff x="-2286583" y="4211561"/>
              <a:chExt cx="1220379" cy="534327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CCD28DA6-4137-4B4E-B153-85BFC000C223}"/>
                  </a:ext>
                </a:extLst>
              </p:cNvPr>
              <p:cNvGrpSpPr/>
              <p:nvPr/>
            </p:nvGrpSpPr>
            <p:grpSpPr>
              <a:xfrm>
                <a:off x="-2286583" y="4211561"/>
                <a:ext cx="496014" cy="534327"/>
                <a:chOff x="-2799749" y="2103960"/>
                <a:chExt cx="737436" cy="794397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27233EB-A767-4184-8D08-8EFCD03672C1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255225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0F52BF45-8396-48FF-B0D8-D78FF401FA5E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737162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8687DC1-EAB5-4F39-B30A-AD9BA46A3834}"/>
                    </a:ext>
                  </a:extLst>
                </p:cNvPr>
                <p:cNvSpPr/>
                <p:nvPr/>
              </p:nvSpPr>
              <p:spPr bwMode="auto">
                <a:xfrm>
                  <a:off x="-2577300" y="2595739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D5BE581-6FD7-4871-BFD5-AEF353C62D54}"/>
                    </a:ext>
                  </a:extLst>
                </p:cNvPr>
                <p:cNvSpPr/>
                <p:nvPr/>
              </p:nvSpPr>
              <p:spPr bwMode="auto">
                <a:xfrm>
                  <a:off x="-2577300" y="2103960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8377445-20DE-4662-A8CB-80C5638D7B78}"/>
                  </a:ext>
                </a:extLst>
              </p:cNvPr>
              <p:cNvGrpSpPr/>
              <p:nvPr/>
            </p:nvGrpSpPr>
            <p:grpSpPr>
              <a:xfrm>
                <a:off x="-1562218" y="4211561"/>
                <a:ext cx="496014" cy="534327"/>
                <a:chOff x="-2799749" y="2103960"/>
                <a:chExt cx="737436" cy="79439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7B2D97B3-E26E-449B-9C46-19B3A2244D48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255225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B360B128-1DA7-4336-99ED-3BEA4E45262B}"/>
                    </a:ext>
                  </a:extLst>
                </p:cNvPr>
                <p:cNvCxnSpPr/>
                <p:nvPr/>
              </p:nvCxnSpPr>
              <p:spPr bwMode="auto">
                <a:xfrm>
                  <a:off x="-2799749" y="2737162"/>
                  <a:ext cx="73743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1A0E2DE-5945-4C83-9FE4-B67223299710}"/>
                    </a:ext>
                  </a:extLst>
                </p:cNvPr>
                <p:cNvSpPr/>
                <p:nvPr/>
              </p:nvSpPr>
              <p:spPr bwMode="auto">
                <a:xfrm>
                  <a:off x="-2577300" y="2595739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AA311CB-C8A7-4161-B495-7F42555C43CE}"/>
                    </a:ext>
                  </a:extLst>
                </p:cNvPr>
                <p:cNvSpPr/>
                <p:nvPr/>
              </p:nvSpPr>
              <p:spPr bwMode="auto">
                <a:xfrm>
                  <a:off x="-2577300" y="2103960"/>
                  <a:ext cx="273565" cy="3026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alpha val="23000"/>
                      </a:srgbClr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Microsoft Sans Serif" pitchFamily="34" charset="0"/>
                  </a:endParaRPr>
                </a:p>
              </p:txBody>
            </p:sp>
          </p:grpSp>
        </p:grp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52323180-64E1-4B85-85D7-DFFF10685846}"/>
              </a:ext>
            </a:extLst>
          </p:cNvPr>
          <p:cNvSpPr/>
          <p:nvPr/>
        </p:nvSpPr>
        <p:spPr>
          <a:xfrm>
            <a:off x="5291438" y="2322210"/>
            <a:ext cx="3042681" cy="3013248"/>
          </a:xfrm>
          <a:prstGeom prst="ellipse">
            <a:avLst/>
          </a:prstGeom>
          <a:gradFill flip="none" rotWithShape="1">
            <a:gsLst>
              <a:gs pos="0">
                <a:srgbClr val="FFF200">
                  <a:alpha val="14000"/>
                </a:srgbClr>
              </a:gs>
              <a:gs pos="0">
                <a:srgbClr val="FF7A00"/>
              </a:gs>
              <a:gs pos="70000">
                <a:srgbClr val="FF0300">
                  <a:alpha val="2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Rectangle 2">
            <a:extLst>
              <a:ext uri="{FF2B5EF4-FFF2-40B4-BE49-F238E27FC236}">
                <a16:creationId xmlns:a16="http://schemas.microsoft.com/office/drawing/2014/main" id="{DF0A6B46-CA29-4013-80D6-DA1D80A30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026" y="1537395"/>
            <a:ext cx="3583808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C000"/>
                </a:solidFill>
                <a:latin typeface="Arial" charset="0"/>
                <a:cs typeface="Arial" charset="0"/>
              </a:rPr>
              <a:t>need full control</a:t>
            </a:r>
          </a:p>
          <a:p>
            <a:pPr algn="ctr">
              <a:defRPr/>
            </a:pPr>
            <a:r>
              <a:rPr lang="en-US" sz="3200" dirty="0">
                <a:solidFill>
                  <a:srgbClr val="FFC000"/>
                </a:solidFill>
                <a:latin typeface="Arial" charset="0"/>
                <a:cs typeface="Arial" charset="0"/>
              </a:rPr>
              <a:t>strong coupling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1BFD4CE-12BD-4326-A1E6-44AE78EB165F}"/>
              </a:ext>
            </a:extLst>
          </p:cNvPr>
          <p:cNvSpPr/>
          <p:nvPr/>
        </p:nvSpPr>
        <p:spPr>
          <a:xfrm>
            <a:off x="6953073" y="3826219"/>
            <a:ext cx="540327" cy="546980"/>
          </a:xfrm>
          <a:prstGeom prst="ellipse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  <a:alpha val="48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DB88BE2-1BAA-4E74-A059-1FEFAFFF7AB6}"/>
              </a:ext>
            </a:extLst>
          </p:cNvPr>
          <p:cNvSpPr/>
          <p:nvPr/>
        </p:nvSpPr>
        <p:spPr>
          <a:xfrm>
            <a:off x="5851636" y="3992473"/>
            <a:ext cx="540327" cy="546980"/>
          </a:xfrm>
          <a:prstGeom prst="ellipse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  <a:alpha val="48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454DCE3-2647-45F8-AE14-D7306A809864}"/>
              </a:ext>
            </a:extLst>
          </p:cNvPr>
          <p:cNvSpPr/>
          <p:nvPr/>
        </p:nvSpPr>
        <p:spPr>
          <a:xfrm>
            <a:off x="6558219" y="2828692"/>
            <a:ext cx="540327" cy="546980"/>
          </a:xfrm>
          <a:prstGeom prst="ellipse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  <a:alpha val="48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29EA584-65DD-44DD-A956-514EAFFFA83D}"/>
              </a:ext>
            </a:extLst>
          </p:cNvPr>
          <p:cNvSpPr/>
          <p:nvPr/>
        </p:nvSpPr>
        <p:spPr>
          <a:xfrm>
            <a:off x="7728825" y="3418758"/>
            <a:ext cx="540327" cy="546980"/>
          </a:xfrm>
          <a:prstGeom prst="ellipse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  <a:alpha val="48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2">
            <a:extLst>
              <a:ext uri="{FF2B5EF4-FFF2-40B4-BE49-F238E27FC236}">
                <a16:creationId xmlns:a16="http://schemas.microsoft.com/office/drawing/2014/main" id="{3E1E51E6-D019-4499-A0CC-4D7837EEA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479" y="5628398"/>
            <a:ext cx="297347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  <a:cs typeface="Arial" charset="0"/>
              </a:rPr>
              <a:t>need coupling for QEC</a:t>
            </a:r>
          </a:p>
        </p:txBody>
      </p:sp>
    </p:spTree>
    <p:extLst>
      <p:ext uri="{BB962C8B-B14F-4D97-AF65-F5344CB8AC3E}">
        <p14:creationId xmlns:p14="http://schemas.microsoft.com/office/powerpoint/2010/main" val="40302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8" grpId="0" animBg="1"/>
      <p:bldP spid="119" grpId="0" animBg="1"/>
      <p:bldP spid="120" grpId="0" animBg="1"/>
      <p:bldP spid="121" grpId="0" animBg="1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D4472-B5A6-4609-8C64-4E55DF3EC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2" b="27223"/>
          <a:stretch/>
        </p:blipFill>
        <p:spPr>
          <a:xfrm>
            <a:off x="-103415" y="-522513"/>
            <a:ext cx="12398829" cy="76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07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53259"/>
            <a:ext cx="808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Neutral atom qubits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C0BF46-BA2B-451E-AAF0-08DE818A122D}"/>
              </a:ext>
            </a:extLst>
          </p:cNvPr>
          <p:cNvGrpSpPr/>
          <p:nvPr/>
        </p:nvGrpSpPr>
        <p:grpSpPr>
          <a:xfrm>
            <a:off x="320312" y="1737274"/>
            <a:ext cx="8041912" cy="1162876"/>
            <a:chOff x="610570" y="5933043"/>
            <a:chExt cx="1806317" cy="26119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606E1B-1697-4991-972D-232510DB9E6A}"/>
                </a:ext>
              </a:extLst>
            </p:cNvPr>
            <p:cNvCxnSpPr/>
            <p:nvPr/>
          </p:nvCxnSpPr>
          <p:spPr bwMode="auto">
            <a:xfrm>
              <a:off x="117844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BD224E-C6DA-4CAE-B84E-ECE5C1A8DA62}"/>
                </a:ext>
              </a:extLst>
            </p:cNvPr>
            <p:cNvCxnSpPr/>
            <p:nvPr/>
          </p:nvCxnSpPr>
          <p:spPr bwMode="auto">
            <a:xfrm>
              <a:off x="1335948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04679B-F708-4435-928F-1FE87CDD5F2C}"/>
                </a:ext>
              </a:extLst>
            </p:cNvPr>
            <p:cNvCxnSpPr/>
            <p:nvPr/>
          </p:nvCxnSpPr>
          <p:spPr bwMode="auto">
            <a:xfrm>
              <a:off x="1493452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D41C2E-FBB4-437E-B0ED-C04219DF0D9A}"/>
                </a:ext>
              </a:extLst>
            </p:cNvPr>
            <p:cNvCxnSpPr/>
            <p:nvPr/>
          </p:nvCxnSpPr>
          <p:spPr bwMode="auto">
            <a:xfrm>
              <a:off x="16509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27139D5-A6E8-469C-8145-96226603089E}"/>
                </a:ext>
              </a:extLst>
            </p:cNvPr>
            <p:cNvCxnSpPr/>
            <p:nvPr/>
          </p:nvCxnSpPr>
          <p:spPr bwMode="auto">
            <a:xfrm>
              <a:off x="1808461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D0036E-ED5B-4F4E-BF86-1B270AB8B6BA}"/>
                </a:ext>
              </a:extLst>
            </p:cNvPr>
            <p:cNvCxnSpPr/>
            <p:nvPr/>
          </p:nvCxnSpPr>
          <p:spPr bwMode="auto">
            <a:xfrm>
              <a:off x="1965965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404F2AA-9FDA-49A4-AC4F-83755C2EAC15}"/>
                </a:ext>
              </a:extLst>
            </p:cNvPr>
            <p:cNvCxnSpPr/>
            <p:nvPr/>
          </p:nvCxnSpPr>
          <p:spPr bwMode="auto">
            <a:xfrm>
              <a:off x="2123469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3BFB11-A160-4E07-9D56-D0F2F727FB6C}"/>
                </a:ext>
              </a:extLst>
            </p:cNvPr>
            <p:cNvCxnSpPr/>
            <p:nvPr/>
          </p:nvCxnSpPr>
          <p:spPr bwMode="auto">
            <a:xfrm>
              <a:off x="1178444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619670-13F9-4BD2-A526-49D4133CCF4B}"/>
                </a:ext>
              </a:extLst>
            </p:cNvPr>
            <p:cNvCxnSpPr/>
            <p:nvPr/>
          </p:nvCxnSpPr>
          <p:spPr bwMode="auto">
            <a:xfrm>
              <a:off x="1335948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54305F1-28CB-41EB-834C-8E8D2ECF22DE}"/>
                </a:ext>
              </a:extLst>
            </p:cNvPr>
            <p:cNvCxnSpPr/>
            <p:nvPr/>
          </p:nvCxnSpPr>
          <p:spPr bwMode="auto">
            <a:xfrm>
              <a:off x="1493452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E43923-D498-4054-86CC-FF4B0C4B3B4E}"/>
                </a:ext>
              </a:extLst>
            </p:cNvPr>
            <p:cNvCxnSpPr/>
            <p:nvPr/>
          </p:nvCxnSpPr>
          <p:spPr bwMode="auto">
            <a:xfrm>
              <a:off x="1650957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0F9148-7A9D-41AB-ABFF-2ECE19B07CEB}"/>
                </a:ext>
              </a:extLst>
            </p:cNvPr>
            <p:cNvCxnSpPr/>
            <p:nvPr/>
          </p:nvCxnSpPr>
          <p:spPr bwMode="auto">
            <a:xfrm>
              <a:off x="1808461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0BB3297-2CCC-4822-9680-A89EC36FA37F}"/>
                </a:ext>
              </a:extLst>
            </p:cNvPr>
            <p:cNvCxnSpPr/>
            <p:nvPr/>
          </p:nvCxnSpPr>
          <p:spPr bwMode="auto">
            <a:xfrm>
              <a:off x="1965965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4B1D5C2-F42A-44E6-84F1-F4D096C93958}"/>
                </a:ext>
              </a:extLst>
            </p:cNvPr>
            <p:cNvCxnSpPr/>
            <p:nvPr/>
          </p:nvCxnSpPr>
          <p:spPr bwMode="auto">
            <a:xfrm>
              <a:off x="2123469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F6ADF2-02FA-4DFD-BCA0-AA9A67B3A3D0}"/>
                </a:ext>
              </a:extLst>
            </p:cNvPr>
            <p:cNvCxnSpPr/>
            <p:nvPr/>
          </p:nvCxnSpPr>
          <p:spPr bwMode="auto">
            <a:xfrm>
              <a:off x="23017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21FCE1-68EA-48CA-83B4-4A7E60A6B73B}"/>
                </a:ext>
              </a:extLst>
            </p:cNvPr>
            <p:cNvCxnSpPr/>
            <p:nvPr/>
          </p:nvCxnSpPr>
          <p:spPr bwMode="auto">
            <a:xfrm>
              <a:off x="99780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8A9CCF-3909-434A-988F-624FF23C088A}"/>
                </a:ext>
              </a:extLst>
            </p:cNvPr>
            <p:cNvSpPr/>
            <p:nvPr/>
          </p:nvSpPr>
          <p:spPr bwMode="auto">
            <a:xfrm>
              <a:off x="1669205" y="6114368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E69B02-89B6-4F2A-8C4F-7EE3828433BB}"/>
                </a:ext>
              </a:extLst>
            </p:cNvPr>
            <p:cNvSpPr/>
            <p:nvPr/>
          </p:nvSpPr>
          <p:spPr bwMode="auto">
            <a:xfrm>
              <a:off x="1669205" y="5933043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41A6406-9B20-41A4-AA0D-5D33D43F59B7}"/>
                </a:ext>
              </a:extLst>
            </p:cNvPr>
            <p:cNvSpPr/>
            <p:nvPr/>
          </p:nvSpPr>
          <p:spPr>
            <a:xfrm>
              <a:off x="610570" y="5999312"/>
              <a:ext cx="333569" cy="11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Cs 6s</a:t>
              </a:r>
              <a:r>
                <a:rPr lang="en-US" sz="2800" baseline="-25000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1/2</a:t>
              </a:r>
              <a:endParaRPr lang="en-US" sz="2800" baseline="-25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0DD948-6F3C-4240-96D2-EC6E1BD16B8A}"/>
              </a:ext>
            </a:extLst>
          </p:cNvPr>
          <p:cNvSpPr/>
          <p:nvPr/>
        </p:nvSpPr>
        <p:spPr>
          <a:xfrm>
            <a:off x="4841914" y="2916029"/>
            <a:ext cx="82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m=0</a:t>
            </a:r>
            <a:endParaRPr lang="en-US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291F32-4974-42DB-A9C9-F1B401A9FCAC}"/>
              </a:ext>
            </a:extLst>
          </p:cNvPr>
          <p:cNvSpPr/>
          <p:nvPr/>
        </p:nvSpPr>
        <p:spPr>
          <a:xfrm>
            <a:off x="2114456" y="2544552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f=3</a:t>
            </a:r>
            <a:endParaRPr lang="en-US" sz="2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EFC5E9-E2AD-484C-8486-47B1DA4307F7}"/>
              </a:ext>
            </a:extLst>
          </p:cNvPr>
          <p:cNvSpPr/>
          <p:nvPr/>
        </p:nvSpPr>
        <p:spPr>
          <a:xfrm>
            <a:off x="1463797" y="1715018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f=4</a:t>
            </a:r>
            <a:endParaRPr lang="en-US" sz="2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F88B73-1E24-4CC1-9B03-6EE45350C5AA}"/>
              </a:ext>
            </a:extLst>
          </p:cNvPr>
          <p:cNvCxnSpPr/>
          <p:nvPr/>
        </p:nvCxnSpPr>
        <p:spPr>
          <a:xfrm>
            <a:off x="8613508" y="1915073"/>
            <a:ext cx="0" cy="807278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0D15CFC5-533E-48BC-BDC4-CC4EF2EC73F6}"/>
              </a:ext>
            </a:extLst>
          </p:cNvPr>
          <p:cNvSpPr/>
          <p:nvPr/>
        </p:nvSpPr>
        <p:spPr>
          <a:xfrm>
            <a:off x="8685776" y="2067188"/>
            <a:ext cx="313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Arial" charset="0"/>
              </a:rPr>
              <a:t>n</a:t>
            </a:r>
            <a:r>
              <a:rPr lang="en-US" sz="2400" baseline="-25000" dirty="0">
                <a:solidFill>
                  <a:srgbClr val="FFFF00"/>
                </a:solidFill>
                <a:latin typeface="Arial" charset="0"/>
                <a:cs typeface="Arial" charset="0"/>
              </a:rPr>
              <a:t>0</a:t>
            </a:r>
            <a:r>
              <a:rPr 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=9,192,631,770 Hz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45C71AA-C86B-41AA-B47D-361279E91E3C}"/>
              </a:ext>
            </a:extLst>
          </p:cNvPr>
          <p:cNvSpPr/>
          <p:nvPr/>
        </p:nvSpPr>
        <p:spPr>
          <a:xfrm>
            <a:off x="4404554" y="219060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Arial" charset="0"/>
              </a:rPr>
              <a:t>|0&gt;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4C0FCE3-E186-4AAD-B96E-4610EDAADC14}"/>
              </a:ext>
            </a:extLst>
          </p:cNvPr>
          <p:cNvSpPr/>
          <p:nvPr/>
        </p:nvSpPr>
        <p:spPr>
          <a:xfrm>
            <a:off x="4429825" y="128142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Arial" charset="0"/>
              </a:rPr>
              <a:t>|1&gt;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B073D3-4379-4031-9CCB-767A31266BA9}"/>
              </a:ext>
            </a:extLst>
          </p:cNvPr>
          <p:cNvGrpSpPr/>
          <p:nvPr/>
        </p:nvGrpSpPr>
        <p:grpSpPr>
          <a:xfrm>
            <a:off x="5646953" y="1933540"/>
            <a:ext cx="652678" cy="1190625"/>
            <a:chOff x="5646953" y="1933540"/>
            <a:chExt cx="652678" cy="11906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101ADA3-05F5-4979-A200-AE7BE6A3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016142">
              <a:off x="5172776" y="2407717"/>
              <a:ext cx="1190625" cy="24227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FC9702-1620-40C8-A5E7-9BC506561D41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83" y="2900150"/>
              <a:ext cx="81648" cy="106067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3183DE04-6AF4-46E5-93C3-EFC214E2AF3E}"/>
              </a:ext>
            </a:extLst>
          </p:cNvPr>
          <p:cNvSpPr/>
          <p:nvPr/>
        </p:nvSpPr>
        <p:spPr>
          <a:xfrm>
            <a:off x="5330016" y="1309488"/>
            <a:ext cx="417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Arial" charset="0"/>
              </a:rPr>
              <a:t>t</a:t>
            </a:r>
            <a:r>
              <a:rPr 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=34 years (300 K bath)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DE792A-3F9F-4848-8141-B1778B87D9DC}"/>
              </a:ext>
            </a:extLst>
          </p:cNvPr>
          <p:cNvSpPr/>
          <p:nvPr/>
        </p:nvSpPr>
        <p:spPr>
          <a:xfrm>
            <a:off x="1189573" y="3734971"/>
            <a:ext cx="9157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Quadratic Zeeman: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n=n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+ 8.55 x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B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 Hz/T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-4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T,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B= 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-8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T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Dn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 ~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0.1 Hz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53259"/>
            <a:ext cx="808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Neutral atom qubits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C0BF46-BA2B-451E-AAF0-08DE818A122D}"/>
              </a:ext>
            </a:extLst>
          </p:cNvPr>
          <p:cNvGrpSpPr/>
          <p:nvPr/>
        </p:nvGrpSpPr>
        <p:grpSpPr>
          <a:xfrm>
            <a:off x="320312" y="1737274"/>
            <a:ext cx="8041912" cy="1162876"/>
            <a:chOff x="610570" y="5933043"/>
            <a:chExt cx="1806317" cy="26119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606E1B-1697-4991-972D-232510DB9E6A}"/>
                </a:ext>
              </a:extLst>
            </p:cNvPr>
            <p:cNvCxnSpPr/>
            <p:nvPr/>
          </p:nvCxnSpPr>
          <p:spPr bwMode="auto">
            <a:xfrm>
              <a:off x="117844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BD224E-C6DA-4CAE-B84E-ECE5C1A8DA62}"/>
                </a:ext>
              </a:extLst>
            </p:cNvPr>
            <p:cNvCxnSpPr/>
            <p:nvPr/>
          </p:nvCxnSpPr>
          <p:spPr bwMode="auto">
            <a:xfrm>
              <a:off x="1335948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04679B-F708-4435-928F-1FE87CDD5F2C}"/>
                </a:ext>
              </a:extLst>
            </p:cNvPr>
            <p:cNvCxnSpPr/>
            <p:nvPr/>
          </p:nvCxnSpPr>
          <p:spPr bwMode="auto">
            <a:xfrm>
              <a:off x="1493452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D41C2E-FBB4-437E-B0ED-C04219DF0D9A}"/>
                </a:ext>
              </a:extLst>
            </p:cNvPr>
            <p:cNvCxnSpPr/>
            <p:nvPr/>
          </p:nvCxnSpPr>
          <p:spPr bwMode="auto">
            <a:xfrm>
              <a:off x="16509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27139D5-A6E8-469C-8145-96226603089E}"/>
                </a:ext>
              </a:extLst>
            </p:cNvPr>
            <p:cNvCxnSpPr/>
            <p:nvPr/>
          </p:nvCxnSpPr>
          <p:spPr bwMode="auto">
            <a:xfrm>
              <a:off x="1808461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D0036E-ED5B-4F4E-BF86-1B270AB8B6BA}"/>
                </a:ext>
              </a:extLst>
            </p:cNvPr>
            <p:cNvCxnSpPr/>
            <p:nvPr/>
          </p:nvCxnSpPr>
          <p:spPr bwMode="auto">
            <a:xfrm>
              <a:off x="1965965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404F2AA-9FDA-49A4-AC4F-83755C2EAC15}"/>
                </a:ext>
              </a:extLst>
            </p:cNvPr>
            <p:cNvCxnSpPr/>
            <p:nvPr/>
          </p:nvCxnSpPr>
          <p:spPr bwMode="auto">
            <a:xfrm>
              <a:off x="2123469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3BFB11-A160-4E07-9D56-D0F2F727FB6C}"/>
                </a:ext>
              </a:extLst>
            </p:cNvPr>
            <p:cNvCxnSpPr/>
            <p:nvPr/>
          </p:nvCxnSpPr>
          <p:spPr bwMode="auto">
            <a:xfrm>
              <a:off x="1178444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619670-13F9-4BD2-A526-49D4133CCF4B}"/>
                </a:ext>
              </a:extLst>
            </p:cNvPr>
            <p:cNvCxnSpPr/>
            <p:nvPr/>
          </p:nvCxnSpPr>
          <p:spPr bwMode="auto">
            <a:xfrm>
              <a:off x="1335948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54305F1-28CB-41EB-834C-8E8D2ECF22DE}"/>
                </a:ext>
              </a:extLst>
            </p:cNvPr>
            <p:cNvCxnSpPr/>
            <p:nvPr/>
          </p:nvCxnSpPr>
          <p:spPr bwMode="auto">
            <a:xfrm>
              <a:off x="1493452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E43923-D498-4054-86CC-FF4B0C4B3B4E}"/>
                </a:ext>
              </a:extLst>
            </p:cNvPr>
            <p:cNvCxnSpPr/>
            <p:nvPr/>
          </p:nvCxnSpPr>
          <p:spPr bwMode="auto">
            <a:xfrm>
              <a:off x="1650957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0F9148-7A9D-41AB-ABFF-2ECE19B07CEB}"/>
                </a:ext>
              </a:extLst>
            </p:cNvPr>
            <p:cNvCxnSpPr/>
            <p:nvPr/>
          </p:nvCxnSpPr>
          <p:spPr bwMode="auto">
            <a:xfrm>
              <a:off x="1808461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0BB3297-2CCC-4822-9680-A89EC36FA37F}"/>
                </a:ext>
              </a:extLst>
            </p:cNvPr>
            <p:cNvCxnSpPr/>
            <p:nvPr/>
          </p:nvCxnSpPr>
          <p:spPr bwMode="auto">
            <a:xfrm>
              <a:off x="1965965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4B1D5C2-F42A-44E6-84F1-F4D096C93958}"/>
                </a:ext>
              </a:extLst>
            </p:cNvPr>
            <p:cNvCxnSpPr/>
            <p:nvPr/>
          </p:nvCxnSpPr>
          <p:spPr bwMode="auto">
            <a:xfrm>
              <a:off x="2123469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F6ADF2-02FA-4DFD-BCA0-AA9A67B3A3D0}"/>
                </a:ext>
              </a:extLst>
            </p:cNvPr>
            <p:cNvCxnSpPr/>
            <p:nvPr/>
          </p:nvCxnSpPr>
          <p:spPr bwMode="auto">
            <a:xfrm>
              <a:off x="23017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21FCE1-68EA-48CA-83B4-4A7E60A6B73B}"/>
                </a:ext>
              </a:extLst>
            </p:cNvPr>
            <p:cNvCxnSpPr/>
            <p:nvPr/>
          </p:nvCxnSpPr>
          <p:spPr bwMode="auto">
            <a:xfrm>
              <a:off x="99780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8A9CCF-3909-434A-988F-624FF23C088A}"/>
                </a:ext>
              </a:extLst>
            </p:cNvPr>
            <p:cNvSpPr/>
            <p:nvPr/>
          </p:nvSpPr>
          <p:spPr bwMode="auto">
            <a:xfrm>
              <a:off x="1669205" y="6114368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E69B02-89B6-4F2A-8C4F-7EE3828433BB}"/>
                </a:ext>
              </a:extLst>
            </p:cNvPr>
            <p:cNvSpPr/>
            <p:nvPr/>
          </p:nvSpPr>
          <p:spPr bwMode="auto">
            <a:xfrm>
              <a:off x="1669205" y="5933043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41A6406-9B20-41A4-AA0D-5D33D43F59B7}"/>
                </a:ext>
              </a:extLst>
            </p:cNvPr>
            <p:cNvSpPr/>
            <p:nvPr/>
          </p:nvSpPr>
          <p:spPr>
            <a:xfrm>
              <a:off x="610570" y="5999312"/>
              <a:ext cx="333569" cy="11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Cs 6s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1/2</a:t>
              </a: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0DD948-6F3C-4240-96D2-EC6E1BD16B8A}"/>
              </a:ext>
            </a:extLst>
          </p:cNvPr>
          <p:cNvSpPr/>
          <p:nvPr/>
        </p:nvSpPr>
        <p:spPr>
          <a:xfrm>
            <a:off x="4841914" y="2916029"/>
            <a:ext cx="82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m=0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291F32-4974-42DB-A9C9-F1B401A9FCAC}"/>
              </a:ext>
            </a:extLst>
          </p:cNvPr>
          <p:cNvSpPr/>
          <p:nvPr/>
        </p:nvSpPr>
        <p:spPr>
          <a:xfrm>
            <a:off x="2114456" y="2544552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f=3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EFC5E9-E2AD-484C-8486-47B1DA4307F7}"/>
              </a:ext>
            </a:extLst>
          </p:cNvPr>
          <p:cNvSpPr/>
          <p:nvPr/>
        </p:nvSpPr>
        <p:spPr>
          <a:xfrm>
            <a:off x="1463797" y="1715018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f=4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F88B73-1E24-4CC1-9B03-6EE45350C5AA}"/>
              </a:ext>
            </a:extLst>
          </p:cNvPr>
          <p:cNvCxnSpPr/>
          <p:nvPr/>
        </p:nvCxnSpPr>
        <p:spPr>
          <a:xfrm>
            <a:off x="8613508" y="1915073"/>
            <a:ext cx="0" cy="807278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45C71AA-C86B-41AA-B47D-361279E91E3C}"/>
              </a:ext>
            </a:extLst>
          </p:cNvPr>
          <p:cNvSpPr/>
          <p:nvPr/>
        </p:nvSpPr>
        <p:spPr>
          <a:xfrm>
            <a:off x="4404554" y="219060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|0&gt;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4C0FCE3-E186-4AAD-B96E-4610EDAADC14}"/>
              </a:ext>
            </a:extLst>
          </p:cNvPr>
          <p:cNvSpPr/>
          <p:nvPr/>
        </p:nvSpPr>
        <p:spPr>
          <a:xfrm>
            <a:off x="4429825" y="128142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|1&gt;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B073D3-4379-4031-9CCB-767A31266BA9}"/>
              </a:ext>
            </a:extLst>
          </p:cNvPr>
          <p:cNvGrpSpPr/>
          <p:nvPr/>
        </p:nvGrpSpPr>
        <p:grpSpPr>
          <a:xfrm>
            <a:off x="5646953" y="1933540"/>
            <a:ext cx="652678" cy="1190625"/>
            <a:chOff x="5646953" y="1933540"/>
            <a:chExt cx="652678" cy="11906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101ADA3-05F5-4979-A200-AE7BE6A3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3016142">
              <a:off x="5172776" y="2407717"/>
              <a:ext cx="1190625" cy="24227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FC9702-1620-40C8-A5E7-9BC506561D41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83" y="2900150"/>
              <a:ext cx="81648" cy="106067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3183DE04-6AF4-46E5-93C3-EFC214E2AF3E}"/>
              </a:ext>
            </a:extLst>
          </p:cNvPr>
          <p:cNvSpPr/>
          <p:nvPr/>
        </p:nvSpPr>
        <p:spPr>
          <a:xfrm>
            <a:off x="5330016" y="1309488"/>
            <a:ext cx="181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=34 years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DE792A-3F9F-4848-8141-B1778B87D9DC}"/>
              </a:ext>
            </a:extLst>
          </p:cNvPr>
          <p:cNvSpPr/>
          <p:nvPr/>
        </p:nvSpPr>
        <p:spPr>
          <a:xfrm>
            <a:off x="1189572" y="3734971"/>
            <a:ext cx="10854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Calibri Light" panose="020F0302020204030204"/>
                <a:cs typeface="Arial" charset="0"/>
              </a:rPr>
              <a:t>Tensor polarizability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&amp; hyperpolarizability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dn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 ~ 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 + b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I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2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D8CCD3-DBB9-46D2-9A61-574134A1BB7F}"/>
              </a:ext>
            </a:extLst>
          </p:cNvPr>
          <p:cNvGrpSpPr/>
          <p:nvPr/>
        </p:nvGrpSpPr>
        <p:grpSpPr>
          <a:xfrm>
            <a:off x="10126282" y="2406009"/>
            <a:ext cx="482182" cy="531586"/>
            <a:chOff x="10661207" y="4776000"/>
            <a:chExt cx="482182" cy="5315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4CC3CAF-B0A4-4E74-A4A7-61F149DAC93D}"/>
                </a:ext>
              </a:extLst>
            </p:cNvPr>
            <p:cNvSpPr/>
            <p:nvPr/>
          </p:nvSpPr>
          <p:spPr bwMode="auto">
            <a:xfrm rot="19274795">
              <a:off x="10669084" y="4833955"/>
              <a:ext cx="470848" cy="43672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C000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8FD2CB9-06F1-4451-8580-FC79A9BA0AE6}"/>
                </a:ext>
              </a:extLst>
            </p:cNvPr>
            <p:cNvGrpSpPr/>
            <p:nvPr/>
          </p:nvGrpSpPr>
          <p:grpSpPr>
            <a:xfrm>
              <a:off x="10661207" y="4776000"/>
              <a:ext cx="482182" cy="531586"/>
              <a:chOff x="640080" y="4114940"/>
              <a:chExt cx="482182" cy="312420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47E259A-37EC-4EC0-8DA6-A06EFFC7A15A}"/>
                  </a:ext>
                </a:extLst>
              </p:cNvPr>
              <p:cNvCxnSpPr/>
              <p:nvPr/>
            </p:nvCxnSpPr>
            <p:spPr>
              <a:xfrm>
                <a:off x="640080" y="4114940"/>
                <a:ext cx="48218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2961C40-A07F-4FDA-A7F2-CD73CB264778}"/>
                  </a:ext>
                </a:extLst>
              </p:cNvPr>
              <p:cNvCxnSpPr/>
              <p:nvPr/>
            </p:nvCxnSpPr>
            <p:spPr>
              <a:xfrm>
                <a:off x="640080" y="4427360"/>
                <a:ext cx="48218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6B64753B-4540-42E7-84B7-0A984164A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9628" y="1642217"/>
            <a:ext cx="2110152" cy="14889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76388-AEB5-41F3-8A55-B9B452D35A2A}"/>
              </a:ext>
            </a:extLst>
          </p:cNvPr>
          <p:cNvSpPr/>
          <p:nvPr/>
        </p:nvSpPr>
        <p:spPr>
          <a:xfrm>
            <a:off x="9445170" y="1013599"/>
            <a:ext cx="2151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libri Light" panose="020F0302020204030204"/>
                <a:cs typeface="Arial" charset="0"/>
              </a:rPr>
              <a:t>Optical Trap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4DEBF-F4B0-41B9-9182-7F33544CF5FB}"/>
              </a:ext>
            </a:extLst>
          </p:cNvPr>
          <p:cNvSpPr/>
          <p:nvPr/>
        </p:nvSpPr>
        <p:spPr>
          <a:xfrm>
            <a:off x="11275350" y="2036740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cs typeface="Times New Roman" panose="02020603050405020304" pitchFamily="18" charset="0"/>
              </a:rPr>
              <a:t>I(x)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E61FA6-9674-4938-B863-2B19DB879D49}"/>
              </a:ext>
            </a:extLst>
          </p:cNvPr>
          <p:cNvSpPr/>
          <p:nvPr/>
        </p:nvSpPr>
        <p:spPr>
          <a:xfrm>
            <a:off x="1279266" y="4718610"/>
            <a:ext cx="5668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alibri Light" panose="020F0302020204030204"/>
                <a:cs typeface="Arial" charset="0"/>
              </a:rPr>
              <a:t>Adding sidebands to trap light can make traps doubly magic.  </a:t>
            </a:r>
            <a:endParaRPr lang="en-US" sz="28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30B4DE-F918-4E3B-A40F-42B5112F5384}"/>
              </a:ext>
            </a:extLst>
          </p:cNvPr>
          <p:cNvSpPr/>
          <p:nvPr/>
        </p:nvSpPr>
        <p:spPr>
          <a:xfrm>
            <a:off x="8685777" y="2067188"/>
            <a:ext cx="739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Arial" charset="0"/>
              </a:rPr>
              <a:t>n</a:t>
            </a:r>
            <a:r>
              <a:rPr lang="en-US" sz="2400" baseline="-25000" dirty="0">
                <a:solidFill>
                  <a:srgbClr val="FFFF00"/>
                </a:solidFill>
                <a:latin typeface="Arial" charset="0"/>
                <a:cs typeface="Arial" charset="0"/>
              </a:rPr>
              <a:t>0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2DD82-3FEE-409B-BC82-2A673540D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057" y="4561756"/>
            <a:ext cx="4535285" cy="13016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FA5438-1172-4D52-89C9-5F855D28FDCC}"/>
              </a:ext>
            </a:extLst>
          </p:cNvPr>
          <p:cNvSpPr/>
          <p:nvPr/>
        </p:nvSpPr>
        <p:spPr>
          <a:xfrm>
            <a:off x="6881327" y="6027051"/>
            <a:ext cx="4916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/>
                <a:cs typeface="Arial" charset="0"/>
              </a:rPr>
              <a:t>A. Carr &amp; MS, PRL  117, 150801 (2016)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2D3A51-5420-43FF-ACBB-0396DA1CB3F7}"/>
              </a:ext>
            </a:extLst>
          </p:cNvPr>
          <p:cNvSpPr/>
          <p:nvPr/>
        </p:nvSpPr>
        <p:spPr bwMode="auto">
          <a:xfrm>
            <a:off x="10126282" y="2447350"/>
            <a:ext cx="488548" cy="461665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53259"/>
            <a:ext cx="808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Neutral atom qubits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C0BF46-BA2B-451E-AAF0-08DE818A122D}"/>
              </a:ext>
            </a:extLst>
          </p:cNvPr>
          <p:cNvGrpSpPr/>
          <p:nvPr/>
        </p:nvGrpSpPr>
        <p:grpSpPr>
          <a:xfrm>
            <a:off x="320312" y="1737274"/>
            <a:ext cx="8041912" cy="1162876"/>
            <a:chOff x="610570" y="5933043"/>
            <a:chExt cx="1806317" cy="26119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C606E1B-1697-4991-972D-232510DB9E6A}"/>
                </a:ext>
              </a:extLst>
            </p:cNvPr>
            <p:cNvCxnSpPr/>
            <p:nvPr/>
          </p:nvCxnSpPr>
          <p:spPr bwMode="auto">
            <a:xfrm>
              <a:off x="117844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BD224E-C6DA-4CAE-B84E-ECE5C1A8DA62}"/>
                </a:ext>
              </a:extLst>
            </p:cNvPr>
            <p:cNvCxnSpPr/>
            <p:nvPr/>
          </p:nvCxnSpPr>
          <p:spPr bwMode="auto">
            <a:xfrm>
              <a:off x="1335948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04679B-F708-4435-928F-1FE87CDD5F2C}"/>
                </a:ext>
              </a:extLst>
            </p:cNvPr>
            <p:cNvCxnSpPr/>
            <p:nvPr/>
          </p:nvCxnSpPr>
          <p:spPr bwMode="auto">
            <a:xfrm>
              <a:off x="1493452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D41C2E-FBB4-437E-B0ED-C04219DF0D9A}"/>
                </a:ext>
              </a:extLst>
            </p:cNvPr>
            <p:cNvCxnSpPr/>
            <p:nvPr/>
          </p:nvCxnSpPr>
          <p:spPr bwMode="auto">
            <a:xfrm>
              <a:off x="16509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27139D5-A6E8-469C-8145-96226603089E}"/>
                </a:ext>
              </a:extLst>
            </p:cNvPr>
            <p:cNvCxnSpPr/>
            <p:nvPr/>
          </p:nvCxnSpPr>
          <p:spPr bwMode="auto">
            <a:xfrm>
              <a:off x="1808461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D0036E-ED5B-4F4E-BF86-1B270AB8B6BA}"/>
                </a:ext>
              </a:extLst>
            </p:cNvPr>
            <p:cNvCxnSpPr/>
            <p:nvPr/>
          </p:nvCxnSpPr>
          <p:spPr bwMode="auto">
            <a:xfrm>
              <a:off x="1965965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404F2AA-9FDA-49A4-AC4F-83755C2EAC15}"/>
                </a:ext>
              </a:extLst>
            </p:cNvPr>
            <p:cNvCxnSpPr/>
            <p:nvPr/>
          </p:nvCxnSpPr>
          <p:spPr bwMode="auto">
            <a:xfrm>
              <a:off x="2123469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3BFB11-A160-4E07-9D56-D0F2F727FB6C}"/>
                </a:ext>
              </a:extLst>
            </p:cNvPr>
            <p:cNvCxnSpPr/>
            <p:nvPr/>
          </p:nvCxnSpPr>
          <p:spPr bwMode="auto">
            <a:xfrm>
              <a:off x="1178444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619670-13F9-4BD2-A526-49D4133CCF4B}"/>
                </a:ext>
              </a:extLst>
            </p:cNvPr>
            <p:cNvCxnSpPr/>
            <p:nvPr/>
          </p:nvCxnSpPr>
          <p:spPr bwMode="auto">
            <a:xfrm>
              <a:off x="1335948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54305F1-28CB-41EB-834C-8E8D2ECF22DE}"/>
                </a:ext>
              </a:extLst>
            </p:cNvPr>
            <p:cNvCxnSpPr/>
            <p:nvPr/>
          </p:nvCxnSpPr>
          <p:spPr bwMode="auto">
            <a:xfrm>
              <a:off x="1493452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E43923-D498-4054-86CC-FF4B0C4B3B4E}"/>
                </a:ext>
              </a:extLst>
            </p:cNvPr>
            <p:cNvCxnSpPr/>
            <p:nvPr/>
          </p:nvCxnSpPr>
          <p:spPr bwMode="auto">
            <a:xfrm>
              <a:off x="1650957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0F9148-7A9D-41AB-ABFF-2ECE19B07CEB}"/>
                </a:ext>
              </a:extLst>
            </p:cNvPr>
            <p:cNvCxnSpPr/>
            <p:nvPr/>
          </p:nvCxnSpPr>
          <p:spPr bwMode="auto">
            <a:xfrm>
              <a:off x="1808461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0BB3297-2CCC-4822-9680-A89EC36FA37F}"/>
                </a:ext>
              </a:extLst>
            </p:cNvPr>
            <p:cNvCxnSpPr/>
            <p:nvPr/>
          </p:nvCxnSpPr>
          <p:spPr bwMode="auto">
            <a:xfrm>
              <a:off x="1965965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4B1D5C2-F42A-44E6-84F1-F4D096C93958}"/>
                </a:ext>
              </a:extLst>
            </p:cNvPr>
            <p:cNvCxnSpPr/>
            <p:nvPr/>
          </p:nvCxnSpPr>
          <p:spPr bwMode="auto">
            <a:xfrm>
              <a:off x="2123469" y="6154304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F6ADF2-02FA-4DFD-BCA0-AA9A67B3A3D0}"/>
                </a:ext>
              </a:extLst>
            </p:cNvPr>
            <p:cNvCxnSpPr/>
            <p:nvPr/>
          </p:nvCxnSpPr>
          <p:spPr bwMode="auto">
            <a:xfrm>
              <a:off x="2301757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21FCE1-68EA-48CA-83B4-4A7E60A6B73B}"/>
                </a:ext>
              </a:extLst>
            </p:cNvPr>
            <p:cNvCxnSpPr/>
            <p:nvPr/>
          </p:nvCxnSpPr>
          <p:spPr bwMode="auto">
            <a:xfrm>
              <a:off x="997804" y="5972979"/>
              <a:ext cx="11513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8A9CCF-3909-434A-988F-624FF23C088A}"/>
                </a:ext>
              </a:extLst>
            </p:cNvPr>
            <p:cNvSpPr/>
            <p:nvPr/>
          </p:nvSpPr>
          <p:spPr bwMode="auto">
            <a:xfrm>
              <a:off x="1669205" y="6114368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E69B02-89B6-4F2A-8C4F-7EE3828433BB}"/>
                </a:ext>
              </a:extLst>
            </p:cNvPr>
            <p:cNvSpPr/>
            <p:nvPr/>
          </p:nvSpPr>
          <p:spPr bwMode="auto">
            <a:xfrm>
              <a:off x="1669205" y="5933043"/>
              <a:ext cx="84523" cy="79872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41A6406-9B20-41A4-AA0D-5D33D43F59B7}"/>
                </a:ext>
              </a:extLst>
            </p:cNvPr>
            <p:cNvSpPr/>
            <p:nvPr/>
          </p:nvSpPr>
          <p:spPr>
            <a:xfrm>
              <a:off x="610570" y="5999312"/>
              <a:ext cx="333569" cy="117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Cs 6s</a:t>
              </a:r>
              <a:r>
                <a:rPr kumimoji="0" lang="en-US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1/2</a:t>
              </a: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20DD948-6F3C-4240-96D2-EC6E1BD16B8A}"/>
              </a:ext>
            </a:extLst>
          </p:cNvPr>
          <p:cNvSpPr/>
          <p:nvPr/>
        </p:nvSpPr>
        <p:spPr>
          <a:xfrm>
            <a:off x="4841914" y="2916029"/>
            <a:ext cx="82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m=0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291F32-4974-42DB-A9C9-F1B401A9FCAC}"/>
              </a:ext>
            </a:extLst>
          </p:cNvPr>
          <p:cNvSpPr/>
          <p:nvPr/>
        </p:nvSpPr>
        <p:spPr>
          <a:xfrm>
            <a:off x="2114456" y="2544552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f=3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EFC5E9-E2AD-484C-8486-47B1DA4307F7}"/>
              </a:ext>
            </a:extLst>
          </p:cNvPr>
          <p:cNvSpPr/>
          <p:nvPr/>
        </p:nvSpPr>
        <p:spPr>
          <a:xfrm>
            <a:off x="1463797" y="1715018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f=4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F88B73-1E24-4CC1-9B03-6EE45350C5AA}"/>
              </a:ext>
            </a:extLst>
          </p:cNvPr>
          <p:cNvCxnSpPr/>
          <p:nvPr/>
        </p:nvCxnSpPr>
        <p:spPr>
          <a:xfrm>
            <a:off x="8613508" y="1915073"/>
            <a:ext cx="0" cy="807278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45C71AA-C86B-41AA-B47D-361279E91E3C}"/>
              </a:ext>
            </a:extLst>
          </p:cNvPr>
          <p:cNvSpPr/>
          <p:nvPr/>
        </p:nvSpPr>
        <p:spPr>
          <a:xfrm>
            <a:off x="4404554" y="219060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|0&gt;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4C0FCE3-E186-4AAD-B96E-4610EDAADC14}"/>
              </a:ext>
            </a:extLst>
          </p:cNvPr>
          <p:cNvSpPr/>
          <p:nvPr/>
        </p:nvSpPr>
        <p:spPr>
          <a:xfrm>
            <a:off x="4429825" y="1281429"/>
            <a:ext cx="1023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|1&gt;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E61FA6-9674-4938-B863-2B19DB879D49}"/>
              </a:ext>
            </a:extLst>
          </p:cNvPr>
          <p:cNvSpPr/>
          <p:nvPr/>
        </p:nvSpPr>
        <p:spPr>
          <a:xfrm>
            <a:off x="942351" y="4121134"/>
            <a:ext cx="56686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Coherence times as high as 10 sec. have been measured in optically trapped qubit arrays.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FFFF00"/>
              </a:solidFill>
              <a:latin typeface="Calibri Light" panose="020F0302020204030204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(Dave Weiss,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PSU)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F30B4DE-F918-4E3B-A40F-42B5112F5384}"/>
              </a:ext>
            </a:extLst>
          </p:cNvPr>
          <p:cNvSpPr/>
          <p:nvPr/>
        </p:nvSpPr>
        <p:spPr>
          <a:xfrm>
            <a:off x="8685777" y="2067188"/>
            <a:ext cx="739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charset="0"/>
              </a:rPr>
              <a:t>n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14E87A-44FA-40C2-B3F3-727EE038FF41}"/>
              </a:ext>
            </a:extLst>
          </p:cNvPr>
          <p:cNvGrpSpPr/>
          <p:nvPr/>
        </p:nvGrpSpPr>
        <p:grpSpPr>
          <a:xfrm>
            <a:off x="10126282" y="2406009"/>
            <a:ext cx="482182" cy="531586"/>
            <a:chOff x="10661207" y="4776000"/>
            <a:chExt cx="482182" cy="53158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85A218-22C3-415B-96C7-953F07252189}"/>
                </a:ext>
              </a:extLst>
            </p:cNvPr>
            <p:cNvSpPr/>
            <p:nvPr/>
          </p:nvSpPr>
          <p:spPr bwMode="auto">
            <a:xfrm rot="19274795">
              <a:off x="10669084" y="4833955"/>
              <a:ext cx="470848" cy="43672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C000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B5C9616-F2C0-42E1-BBA0-FADA245D3A75}"/>
                </a:ext>
              </a:extLst>
            </p:cNvPr>
            <p:cNvGrpSpPr/>
            <p:nvPr/>
          </p:nvGrpSpPr>
          <p:grpSpPr>
            <a:xfrm>
              <a:off x="10661207" y="4776000"/>
              <a:ext cx="482182" cy="531586"/>
              <a:chOff x="640080" y="4114940"/>
              <a:chExt cx="482182" cy="31242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9E2B8E0-3278-47E6-918A-A65B645AE456}"/>
                  </a:ext>
                </a:extLst>
              </p:cNvPr>
              <p:cNvCxnSpPr/>
              <p:nvPr/>
            </p:nvCxnSpPr>
            <p:spPr>
              <a:xfrm>
                <a:off x="640080" y="4114940"/>
                <a:ext cx="48218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B22C4C4-60C8-4E91-A61C-9A6785A050FD}"/>
                  </a:ext>
                </a:extLst>
              </p:cNvPr>
              <p:cNvCxnSpPr/>
              <p:nvPr/>
            </p:nvCxnSpPr>
            <p:spPr>
              <a:xfrm>
                <a:off x="640080" y="4427360"/>
                <a:ext cx="48218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E4A3087B-E206-4341-A9AD-DB63306A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9628" y="1642217"/>
            <a:ext cx="2110152" cy="148891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BC72673-EA3A-4328-B361-323BB03AE557}"/>
              </a:ext>
            </a:extLst>
          </p:cNvPr>
          <p:cNvSpPr/>
          <p:nvPr/>
        </p:nvSpPr>
        <p:spPr>
          <a:xfrm>
            <a:off x="9445170" y="1013599"/>
            <a:ext cx="2151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libri Light" panose="020F0302020204030204"/>
                <a:cs typeface="Arial" charset="0"/>
              </a:rPr>
              <a:t>Optical Trap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C38F6E1-3524-44FE-AE3E-FE4AF3F8089C}"/>
              </a:ext>
            </a:extLst>
          </p:cNvPr>
          <p:cNvSpPr/>
          <p:nvPr/>
        </p:nvSpPr>
        <p:spPr>
          <a:xfrm>
            <a:off x="11275350" y="2036740"/>
            <a:ext cx="798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cs typeface="Times New Roman" panose="02020603050405020304" pitchFamily="18" charset="0"/>
              </a:rPr>
              <a:t>I(x)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55FD0-02EF-4434-AFC0-44F0DFD1D86E}"/>
              </a:ext>
            </a:extLst>
          </p:cNvPr>
          <p:cNvSpPr/>
          <p:nvPr/>
        </p:nvSpPr>
        <p:spPr>
          <a:xfrm>
            <a:off x="7034404" y="4519794"/>
            <a:ext cx="4527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+mj-lt"/>
                <a:cs typeface="Arial" charset="0"/>
              </a:rPr>
              <a:t>Decoherence rate ~ 0.1 s</a:t>
            </a:r>
            <a:r>
              <a:rPr lang="en-US" sz="3200" baseline="30000" dirty="0">
                <a:solidFill>
                  <a:srgbClr val="FFFF00"/>
                </a:solidFill>
                <a:latin typeface="+mj-lt"/>
                <a:cs typeface="Arial" charset="0"/>
              </a:rPr>
              <a:t>-1</a:t>
            </a:r>
            <a:endParaRPr lang="en-US" sz="3200" dirty="0">
              <a:latin typeface="+mj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D77EC85-575F-4C2A-B41A-5E5E20910092}"/>
              </a:ext>
            </a:extLst>
          </p:cNvPr>
          <p:cNvSpPr/>
          <p:nvPr/>
        </p:nvSpPr>
        <p:spPr bwMode="auto">
          <a:xfrm>
            <a:off x="10126282" y="2447350"/>
            <a:ext cx="488548" cy="461665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2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22D27E-F2CC-4350-BAA8-2C16AE52C835}"/>
              </a:ext>
            </a:extLst>
          </p:cNvPr>
          <p:cNvSpPr/>
          <p:nvPr/>
        </p:nvSpPr>
        <p:spPr>
          <a:xfrm>
            <a:off x="9357240" y="1212276"/>
            <a:ext cx="1992854" cy="31565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F93F32-8EF2-47BA-AF40-A226C298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651" y="1324633"/>
            <a:ext cx="1394825" cy="139482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6207C13-97D3-4739-8E66-87E49A6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46" y="1343148"/>
            <a:ext cx="1394825" cy="139482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0C409-013E-4CC9-B676-BFD7224722F0}"/>
              </a:ext>
            </a:extLst>
          </p:cNvPr>
          <p:cNvSpPr txBox="1"/>
          <p:nvPr/>
        </p:nvSpPr>
        <p:spPr>
          <a:xfrm>
            <a:off x="124868" y="-53259"/>
            <a:ext cx="808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Neutral atom approach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F8F2717-90C3-4389-B2F1-6B22A7F1BAFE}"/>
              </a:ext>
            </a:extLst>
          </p:cNvPr>
          <p:cNvSpPr/>
          <p:nvPr/>
        </p:nvSpPr>
        <p:spPr bwMode="auto">
          <a:xfrm rot="19274795">
            <a:off x="3576674" y="5323375"/>
            <a:ext cx="470848" cy="43672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C0B65DF-6233-44BF-885D-1CBA5500E542}"/>
              </a:ext>
            </a:extLst>
          </p:cNvPr>
          <p:cNvSpPr/>
          <p:nvPr/>
        </p:nvSpPr>
        <p:spPr bwMode="auto">
          <a:xfrm rot="19274795">
            <a:off x="8468131" y="5323375"/>
            <a:ext cx="470848" cy="43672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C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44155CD-8F50-444D-B628-4BECC9BC8791}"/>
              </a:ext>
            </a:extLst>
          </p:cNvPr>
          <p:cNvCxnSpPr/>
          <p:nvPr/>
        </p:nvCxnSpPr>
        <p:spPr bwMode="auto">
          <a:xfrm>
            <a:off x="4196715" y="5541736"/>
            <a:ext cx="4178592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E9ACF3C-70A9-4067-AF85-7C8BC5D3D4E0}"/>
              </a:ext>
            </a:extLst>
          </p:cNvPr>
          <p:cNvSpPr/>
          <p:nvPr/>
        </p:nvSpPr>
        <p:spPr>
          <a:xfrm>
            <a:off x="1122262" y="5052319"/>
            <a:ext cx="22781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yperfine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lock qubits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BE51F51-B702-4320-9871-AAF5079BC6C1}"/>
              </a:ext>
            </a:extLst>
          </p:cNvPr>
          <p:cNvSpPr/>
          <p:nvPr/>
        </p:nvSpPr>
        <p:spPr>
          <a:xfrm>
            <a:off x="1423556" y="1383460"/>
            <a:ext cx="176843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Rydberg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Atoms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Cs 100s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560EA04-7F9C-470D-B829-B29E73BBD4EA}"/>
              </a:ext>
            </a:extLst>
          </p:cNvPr>
          <p:cNvSpPr/>
          <p:nvPr/>
        </p:nvSpPr>
        <p:spPr>
          <a:xfrm>
            <a:off x="4701508" y="5674730"/>
            <a:ext cx="31229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w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eak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interaction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0.001 Hz @ 3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1C6CC78-A7F0-4455-A796-60B58DD9BE85}"/>
              </a:ext>
            </a:extLst>
          </p:cNvPr>
          <p:cNvCxnSpPr/>
          <p:nvPr/>
        </p:nvCxnSpPr>
        <p:spPr bwMode="auto">
          <a:xfrm>
            <a:off x="4196715" y="2046032"/>
            <a:ext cx="4178592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15CEB9A-5ABA-427C-8BA1-0AAFD91A3F69}"/>
              </a:ext>
            </a:extLst>
          </p:cNvPr>
          <p:cNvSpPr/>
          <p:nvPr/>
        </p:nvSpPr>
        <p:spPr>
          <a:xfrm>
            <a:off x="4617145" y="995924"/>
            <a:ext cx="33313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strong interaction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3 GHz @ 3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19F6C7E-316C-416E-85E0-B0E3F80A597B}"/>
              </a:ext>
            </a:extLst>
          </p:cNvPr>
          <p:cNvSpPr/>
          <p:nvPr/>
        </p:nvSpPr>
        <p:spPr>
          <a:xfrm>
            <a:off x="4468133" y="3531513"/>
            <a:ext cx="3746538" cy="461665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12 orders of magnitude!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132" name="Down Arrow 32">
            <a:extLst>
              <a:ext uri="{FF2B5EF4-FFF2-40B4-BE49-F238E27FC236}">
                <a16:creationId xmlns:a16="http://schemas.microsoft.com/office/drawing/2014/main" id="{03181998-926A-425C-93A3-6A66C54CF5B8}"/>
              </a:ext>
            </a:extLst>
          </p:cNvPr>
          <p:cNvSpPr/>
          <p:nvPr/>
        </p:nvSpPr>
        <p:spPr bwMode="auto">
          <a:xfrm>
            <a:off x="6044711" y="4114940"/>
            <a:ext cx="482600" cy="1346200"/>
          </a:xfrm>
          <a:prstGeom prst="downArrow">
            <a:avLst/>
          </a:prstGeom>
          <a:gradFill>
            <a:gsLst>
              <a:gs pos="0">
                <a:srgbClr val="FFC000"/>
              </a:gs>
              <a:gs pos="50000">
                <a:srgbClr val="FFC000"/>
              </a:gs>
              <a:gs pos="100000">
                <a:srgbClr val="FF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3" name="Down Arrow 33">
            <a:extLst>
              <a:ext uri="{FF2B5EF4-FFF2-40B4-BE49-F238E27FC236}">
                <a16:creationId xmlns:a16="http://schemas.microsoft.com/office/drawing/2014/main" id="{247E5585-FE72-40FC-9777-AC30EC8EDB39}"/>
              </a:ext>
            </a:extLst>
          </p:cNvPr>
          <p:cNvSpPr/>
          <p:nvPr/>
        </p:nvSpPr>
        <p:spPr bwMode="auto">
          <a:xfrm rot="10800000">
            <a:off x="6036460" y="2066875"/>
            <a:ext cx="482600" cy="1346200"/>
          </a:xfrm>
          <a:prstGeom prst="downArrow">
            <a:avLst/>
          </a:prstGeom>
          <a:gradFill>
            <a:gsLst>
              <a:gs pos="0">
                <a:srgbClr val="FFC000"/>
              </a:gs>
              <a:gs pos="50000">
                <a:srgbClr val="FFC000"/>
              </a:gs>
              <a:gs pos="100000">
                <a:srgbClr val="FF0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29EB246-18C3-4B10-845E-190595916DDB}"/>
              </a:ext>
            </a:extLst>
          </p:cNvPr>
          <p:cNvSpPr/>
          <p:nvPr/>
        </p:nvSpPr>
        <p:spPr>
          <a:xfrm>
            <a:off x="8978382" y="5052319"/>
            <a:ext cx="30027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 coherence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~ 10 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9713127-9DBA-45DA-94AF-1492B85A8255}"/>
              </a:ext>
            </a:extLst>
          </p:cNvPr>
          <p:cNvSpPr/>
          <p:nvPr/>
        </p:nvSpPr>
        <p:spPr>
          <a:xfrm>
            <a:off x="9417762" y="1255730"/>
            <a:ext cx="199285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Rydberg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lifetime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itchFamily="34" charset="0"/>
              <a:cs typeface="Arial" pitchFamily="34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0.3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itchFamily="34" charset="0"/>
                <a:cs typeface="Arial" pitchFamily="34" charset="0"/>
              </a:rPr>
              <a:t>ms</a:t>
            </a:r>
            <a:endParaRPr lang="en-US" sz="3200" dirty="0">
              <a:solidFill>
                <a:srgbClr val="FFFF00"/>
              </a:solidFill>
              <a:latin typeface="Century Gothic" pitchFamily="34" charset="0"/>
              <a:cs typeface="Arial" pitchFamily="34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FF00"/>
              </a:solidFill>
              <a:latin typeface="Century Gothic" pitchFamily="34" charset="0"/>
              <a:cs typeface="Arial" pitchFamily="34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E field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Century Gothic" pitchFamily="34" charset="0"/>
                <a:cs typeface="Arial" pitchFamily="34" charset="0"/>
              </a:rPr>
              <a:t>sensitivity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2A54FE-C016-4043-AB2D-461CA10FA191}"/>
              </a:ext>
            </a:extLst>
          </p:cNvPr>
          <p:cNvGrpSpPr/>
          <p:nvPr/>
        </p:nvGrpSpPr>
        <p:grpSpPr>
          <a:xfrm>
            <a:off x="3568797" y="5265420"/>
            <a:ext cx="482182" cy="531586"/>
            <a:chOff x="640080" y="4114940"/>
            <a:chExt cx="482182" cy="312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752F43B-FDC2-4079-9C5E-A92C039B8773}"/>
                </a:ext>
              </a:extLst>
            </p:cNvPr>
            <p:cNvCxnSpPr/>
            <p:nvPr/>
          </p:nvCxnSpPr>
          <p:spPr>
            <a:xfrm>
              <a:off x="640080" y="4114940"/>
              <a:ext cx="482182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FD86E8-9A0D-4B42-8A8F-722A0804C2D6}"/>
                </a:ext>
              </a:extLst>
            </p:cNvPr>
            <p:cNvCxnSpPr/>
            <p:nvPr/>
          </p:nvCxnSpPr>
          <p:spPr>
            <a:xfrm>
              <a:off x="640080" y="4427360"/>
              <a:ext cx="482182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60A82B-05F2-476E-95D0-FE75A3B6CA56}"/>
              </a:ext>
            </a:extLst>
          </p:cNvPr>
          <p:cNvGrpSpPr/>
          <p:nvPr/>
        </p:nvGrpSpPr>
        <p:grpSpPr>
          <a:xfrm>
            <a:off x="8462464" y="5275943"/>
            <a:ext cx="482182" cy="531586"/>
            <a:chOff x="640080" y="4114940"/>
            <a:chExt cx="482182" cy="31242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71B55B-72CB-4D05-A7C9-17FB1B583FFA}"/>
                </a:ext>
              </a:extLst>
            </p:cNvPr>
            <p:cNvCxnSpPr/>
            <p:nvPr/>
          </p:nvCxnSpPr>
          <p:spPr>
            <a:xfrm>
              <a:off x="640080" y="4114940"/>
              <a:ext cx="482182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4AE730-ADBF-445A-922D-27B95869FF57}"/>
                </a:ext>
              </a:extLst>
            </p:cNvPr>
            <p:cNvCxnSpPr/>
            <p:nvPr/>
          </p:nvCxnSpPr>
          <p:spPr>
            <a:xfrm>
              <a:off x="640080" y="4427360"/>
              <a:ext cx="482182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7" grpId="0"/>
      <p:bldP spid="128" grpId="0"/>
      <p:bldP spid="130" grpId="0"/>
      <p:bldP spid="131" grpId="0" animBg="1"/>
      <p:bldP spid="132" grpId="0" animBg="1"/>
      <p:bldP spid="133" grpId="0" animBg="1"/>
      <p:bldP spid="136" grpId="0"/>
      <p:bldP spid="1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s-wordpress.haverford.edu/bitbybit/wp-content/uploads/2012/07/Chapter_4-127.jpg">
            <a:extLst>
              <a:ext uri="{FF2B5EF4-FFF2-40B4-BE49-F238E27FC236}">
                <a16:creationId xmlns:a16="http://schemas.microsoft.com/office/drawing/2014/main" id="{BFCA67F2-AADC-49EE-AFDD-4E406BFF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133" y="0"/>
            <a:ext cx="13599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4C1FD4B-23B0-4ED7-9C4B-D69921F37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133" y="-794657"/>
            <a:ext cx="13599133" cy="90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bllineb">
  <a:themeElements>
    <a:clrScheme name="">
      <a:dk1>
        <a:srgbClr val="000000"/>
      </a:dk1>
      <a:lt1>
        <a:srgbClr val="FFFFFF"/>
      </a:lt1>
      <a:dk2>
        <a:srgbClr val="CCCCFF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dbllineb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Microsoft Sans Serif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Microsoft Sans Serif" pitchFamily="34" charset="0"/>
          </a:defRPr>
        </a:defPPr>
      </a:lstStyle>
    </a:lnDef>
  </a:objectDefaults>
  <a:extraClrSchemeLst>
    <a:extraClrScheme>
      <a:clrScheme name="dblline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26403</TotalTime>
  <Words>1067</Words>
  <Application>Microsoft Office PowerPoint</Application>
  <PresentationFormat>Widescreen</PresentationFormat>
  <Paragraphs>278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Symbol</vt:lpstr>
      <vt:lpstr>Century Gothic</vt:lpstr>
      <vt:lpstr>Microsoft Sans Serif</vt:lpstr>
      <vt:lpstr>Helvetica</vt:lpstr>
      <vt:lpstr>Monotype Sorts</vt:lpstr>
      <vt:lpstr>Calibri</vt:lpstr>
      <vt:lpstr>Calibri </vt:lpstr>
      <vt:lpstr>Times New Roman</vt:lpstr>
      <vt:lpstr>MS PGothic</vt:lpstr>
      <vt:lpstr>Calibri Light</vt:lpstr>
      <vt:lpstr>Arial</vt:lpstr>
      <vt:lpstr>Cambria Math</vt:lpstr>
      <vt:lpstr>1_Blank Presentation</vt:lpstr>
      <vt:lpstr>7_Blank Presentation</vt:lpstr>
      <vt:lpstr>5_Office Theme</vt:lpstr>
      <vt:lpstr>dbllineb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Mark SAFFMAN</cp:lastModifiedBy>
  <cp:revision>1792</cp:revision>
  <cp:lastPrinted>2012-05-18T21:49:24Z</cp:lastPrinted>
  <dcterms:created xsi:type="dcterms:W3CDTF">2001-08-03T12:50:33Z</dcterms:created>
  <dcterms:modified xsi:type="dcterms:W3CDTF">2018-03-29T14:15:35Z</dcterms:modified>
</cp:coreProperties>
</file>