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14" r:id="rId4"/>
    <p:sldMasterId id="2147483828" r:id="rId5"/>
    <p:sldMasterId id="2147483840" r:id="rId6"/>
    <p:sldMasterId id="2147483852" r:id="rId7"/>
    <p:sldMasterId id="2147483866" r:id="rId8"/>
  </p:sldMasterIdLst>
  <p:notesMasterIdLst>
    <p:notesMasterId r:id="rId45"/>
  </p:notesMasterIdLst>
  <p:sldIdLst>
    <p:sldId id="341" r:id="rId9"/>
    <p:sldId id="259" r:id="rId10"/>
    <p:sldId id="412" r:id="rId11"/>
    <p:sldId id="414" r:id="rId12"/>
    <p:sldId id="413" r:id="rId13"/>
    <p:sldId id="415" r:id="rId14"/>
    <p:sldId id="416" r:id="rId15"/>
    <p:sldId id="417" r:id="rId16"/>
    <p:sldId id="418" r:id="rId17"/>
    <p:sldId id="420" r:id="rId18"/>
    <p:sldId id="421" r:id="rId19"/>
    <p:sldId id="422" r:id="rId20"/>
    <p:sldId id="433" r:id="rId21"/>
    <p:sldId id="423" r:id="rId22"/>
    <p:sldId id="424" r:id="rId23"/>
    <p:sldId id="428" r:id="rId24"/>
    <p:sldId id="430" r:id="rId25"/>
    <p:sldId id="386" r:id="rId26"/>
    <p:sldId id="373" r:id="rId27"/>
    <p:sldId id="391" r:id="rId28"/>
    <p:sldId id="396" r:id="rId29"/>
    <p:sldId id="432" r:id="rId30"/>
    <p:sldId id="398" r:id="rId31"/>
    <p:sldId id="429" r:id="rId32"/>
    <p:sldId id="338" r:id="rId33"/>
    <p:sldId id="434" r:id="rId34"/>
    <p:sldId id="380" r:id="rId35"/>
    <p:sldId id="435" r:id="rId36"/>
    <p:sldId id="436" r:id="rId37"/>
    <p:sldId id="437" r:id="rId38"/>
    <p:sldId id="403" r:id="rId39"/>
    <p:sldId id="411" r:id="rId40"/>
    <p:sldId id="405" r:id="rId41"/>
    <p:sldId id="406" r:id="rId42"/>
    <p:sldId id="407" r:id="rId43"/>
    <p:sldId id="408"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77" autoAdjust="0"/>
    <p:restoredTop sz="94717" autoAdjust="0"/>
  </p:normalViewPr>
  <p:slideViewPr>
    <p:cSldViewPr>
      <p:cViewPr varScale="1">
        <p:scale>
          <a:sx n="83" d="100"/>
          <a:sy n="83" d="100"/>
        </p:scale>
        <p:origin x="149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F393DE-8776-413D-80F4-C4C3CB51CDD8}" type="datetimeFigureOut">
              <a:rPr lang="en-US" smtClean="0"/>
              <a:t>3/27/2018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D436990-8119-49BE-9F17-C3E465A67604}" type="slidenum">
              <a:rPr lang="en-US" smtClean="0"/>
              <a:t>‹#›</a:t>
            </a:fld>
            <a:endParaRPr lang="en-US"/>
          </a:p>
        </p:txBody>
      </p:sp>
    </p:spTree>
    <p:extLst>
      <p:ext uri="{BB962C8B-B14F-4D97-AF65-F5344CB8AC3E}">
        <p14:creationId xmlns:p14="http://schemas.microsoft.com/office/powerpoint/2010/main" val="102049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5152B-0A73-425A-9CF6-5FEA78A3F52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4612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6788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3629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468940-EF9F-4BEF-810B-D8C673167EB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46580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1F4DF171-EA77-4B52-BF50-73024D31C3E2}" type="slidenum">
              <a:rPr lang="en-US" altLang="en-US" sz="1300">
                <a:solidFill>
                  <a:prstClr val="black"/>
                </a:solidFill>
              </a:rPr>
              <a:pPr>
                <a:defRPr/>
              </a:pPr>
              <a:t>4</a:t>
            </a:fld>
            <a:endParaRPr lang="en-US" altLang="en-US" sz="1300">
              <a:solidFill>
                <a:prstClr val="black"/>
              </a:solidFill>
            </a:endParaRPr>
          </a:p>
        </p:txBody>
      </p:sp>
      <p:sp>
        <p:nvSpPr>
          <p:cNvPr id="2041858" name="Rectangle 2"/>
          <p:cNvSpPr>
            <a:spLocks noGrp="1" noRot="1" noChangeAspect="1" noChangeArrowheads="1" noTextEdit="1"/>
          </p:cNvSpPr>
          <p:nvPr>
            <p:ph type="sldImg"/>
          </p:nvPr>
        </p:nvSpPr>
        <p:spPr>
          <a:xfrm>
            <a:off x="1266825" y="727075"/>
            <a:ext cx="4781550" cy="3586163"/>
          </a:xfrm>
          <a:ln/>
        </p:spPr>
      </p:sp>
      <p:sp>
        <p:nvSpPr>
          <p:cNvPr id="204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875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DF171-EA77-4B52-BF50-73024D31C3E2}" type="slidenum">
              <a:rPr kumimoji="0" lang="en-US" alt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2041858" name="Rectangle 2"/>
          <p:cNvSpPr>
            <a:spLocks noGrp="1" noRot="1" noChangeAspect="1" noChangeArrowheads="1" noTextEdit="1"/>
          </p:cNvSpPr>
          <p:nvPr>
            <p:ph type="sldImg"/>
          </p:nvPr>
        </p:nvSpPr>
        <p:spPr>
          <a:xfrm>
            <a:off x="1266825" y="727075"/>
            <a:ext cx="4781550" cy="3586163"/>
          </a:xfrm>
          <a:ln/>
        </p:spPr>
      </p:sp>
      <p:sp>
        <p:nvSpPr>
          <p:cNvPr id="204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769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5BE85-7CE4-46A8-B0FC-71F8820A59B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73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5BE85-7CE4-46A8-B0FC-71F8820A59B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48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05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14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5BE85-7CE4-46A8-B0FC-71F8820A59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3068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286355891"/>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74399090"/>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3131514362"/>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EAAA71-C5AF-45FE-BE55-9469BB9723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525340"/>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CAF8D2-622A-4F7A-AE4C-A74840EEE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4997163"/>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294B45-DDFF-435F-9E9F-E386CDF1A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187432"/>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62A94-A0C3-4E9B-A216-B0444A2D5F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69553"/>
      </p:ext>
    </p:extLst>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EA7E1F-1DE3-442D-9B48-945E02F2BA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0943384"/>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510316-320E-4625-B586-5641786E2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190612"/>
      </p:ext>
    </p:extLst>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4A7563-1051-4A63-B55E-3B65A8FA63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333572"/>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E0B15-10ED-49B1-A596-7C72BD03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75514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731851158"/>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9DFB04-E4F4-43CB-95E2-E058034B0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4512316"/>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F4ED80-F3D9-4166-ADDB-0E6ABBE3C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922477"/>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E67E7-1FED-4692-BB92-03BB5E820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3520088"/>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944927-B568-41A8-854C-6ADB98289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3923140"/>
      </p:ext>
    </p:extLst>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107C60-6FC2-4806-BED6-306DE5F6E6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133144"/>
      </p:ext>
    </p:extLst>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ECF0B3-4DDB-4E0A-8E78-F5C1588E6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6559958"/>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A97A4-3853-4400-84BA-980A9DA743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2871595"/>
      </p:ext>
    </p:extLst>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80DA87-4CD8-4C18-8B24-5B326E88F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1399621"/>
      </p:ext>
    </p:extLst>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685C6A-C932-4B63-BDEA-B6C24E3964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504415"/>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2D1BC6-BFA9-4225-AE91-1A2F5C34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422621"/>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2617049992"/>
      </p:ext>
    </p:extLst>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E09CC5-C81C-4BC8-ACF6-BFC0120A04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116767"/>
      </p:ext>
    </p:extLst>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045234-2CDE-4BDC-B676-8534F9C78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779299"/>
      </p:ext>
    </p:extLst>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8F715E-785F-4862-BF11-675BDA5E54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8187117"/>
      </p:ext>
    </p:extLst>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36C11-8F1B-4FD1-9414-C6955B7C0B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432780"/>
      </p:ext>
    </p:extLst>
  </p:cSld>
  <p:clrMapOvr>
    <a:masterClrMapping/>
  </p:clrMapOvr>
  <p:transition spd="slow">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457A29-C16C-4C4E-B862-4F75ECE6F0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499176"/>
      </p:ext>
    </p:extLst>
  </p:cSld>
  <p:clrMapOvr>
    <a:masterClrMapping/>
  </p:clrMapOvr>
  <p:transition spd="slow">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B198E3-DDA7-4AE3-9334-931954EC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9182278"/>
      </p:ext>
    </p:extLst>
  </p:cSld>
  <p:clrMapOvr>
    <a:masterClrMapping/>
  </p:clrMapOvr>
  <p:transition spd="slow">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8745864-DC27-46AC-A366-0C1AE1813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6102007"/>
      </p:ext>
    </p:extLst>
  </p:cSld>
  <p:clrMapOvr>
    <a:masterClrMapping/>
  </p:clrMapOvr>
  <p:transition spd="slow">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954528"/>
      </p:ext>
    </p:extLst>
  </p:cSld>
  <p:clrMapOvr>
    <a:masterClrMapping/>
  </p:clrMapOvr>
  <p:transition spd="slow">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71471"/>
      </p:ext>
    </p:extLst>
  </p:cSld>
  <p:clrMapOvr>
    <a:masterClrMapping/>
  </p:clrMapOvr>
  <p:transition spd="slow">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971549"/>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BAB93-63EE-4AA5-92FD-6C85D118245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949072015"/>
      </p:ext>
    </p:extLst>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01217"/>
      </p:ext>
    </p:extLst>
  </p:cSld>
  <p:clrMapOvr>
    <a:masterClrMapping/>
  </p:clrMapOvr>
  <p:transition spd="slow">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885072"/>
      </p:ext>
    </p:extLst>
  </p:cSld>
  <p:clrMapOvr>
    <a:masterClrMapping/>
  </p:clrMapOvr>
  <p:transition spd="slow">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395030"/>
      </p:ext>
    </p:extLst>
  </p:cSld>
  <p:clrMapOvr>
    <a:masterClrMapping/>
  </p:clrMapOvr>
  <p:transition spd="slow">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778096"/>
      </p:ext>
    </p:extLst>
  </p:cSld>
  <p:clrMapOvr>
    <a:masterClrMapping/>
  </p:clrMapOvr>
  <p:transition spd="slow">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255531"/>
      </p:ext>
    </p:extLst>
  </p:cSld>
  <p:clrMapOvr>
    <a:masterClrMapping/>
  </p:clrMapOvr>
  <p:transition spd="slow">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86706"/>
      </p:ext>
    </p:extLst>
  </p:cSld>
  <p:clrMapOvr>
    <a:masterClrMapping/>
  </p:clrMapOvr>
  <p:transition spd="slow">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723904"/>
      </p:ext>
    </p:extLst>
  </p:cSld>
  <p:clrMapOvr>
    <a:masterClrMapping/>
  </p:clrMapOvr>
  <p:transition spd="slow">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594314"/>
      </p:ext>
    </p:extLst>
  </p:cSld>
  <p:clrMapOvr>
    <a:masterClrMapping/>
  </p:clrMapOvr>
  <p:transition spd="slow">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559293"/>
      </p:ext>
    </p:extLst>
  </p:cSld>
  <p:clrMapOvr>
    <a:masterClrMapping/>
  </p:clrMapOvr>
  <p:transition spd="slow">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954710"/>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BAB93-63EE-4AA5-92FD-6C85D1182455}"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2469195561"/>
      </p:ext>
    </p:extLst>
  </p:cSld>
  <p:clrMapOvr>
    <a:masterClrMapping/>
  </p:clrMapOvr>
  <p:transition spd="slow">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100276"/>
      </p:ext>
    </p:extLst>
  </p:cSld>
  <p:clrMapOvr>
    <a:masterClrMapping/>
  </p:clrMapOvr>
  <p:transition spd="slow">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518479"/>
      </p:ext>
    </p:extLst>
  </p:cSld>
  <p:clrMapOvr>
    <a:masterClrMapping/>
  </p:clrMapOvr>
  <p:transition spd="slow">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922960"/>
      </p:ext>
    </p:extLst>
  </p:cSld>
  <p:clrMapOvr>
    <a:masterClrMapping/>
  </p:clrMapOvr>
  <p:transition spd="slow">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513121"/>
      </p:ext>
    </p:extLst>
  </p:cSld>
  <p:clrMapOvr>
    <a:masterClrMapping/>
  </p:clrMapOvr>
  <p:transition spd="slow">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5160"/>
      </p:ext>
    </p:extLst>
  </p:cSld>
  <p:clrMapOvr>
    <a:masterClrMapping/>
  </p:clrMapOvr>
  <p:transition spd="slow">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962503"/>
      </p:ext>
    </p:extLst>
  </p:cSld>
  <p:clrMapOvr>
    <a:masterClrMapping/>
  </p:clrMapOvr>
  <p:transition spd="slow">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048385"/>
      </p:ext>
    </p:extLst>
  </p:cSld>
  <p:clrMapOvr>
    <a:masterClrMapping/>
  </p:clrMapOvr>
  <p:transition spd="slow">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708566"/>
      </p:ext>
    </p:extLst>
  </p:cSld>
  <p:clrMapOvr>
    <a:masterClrMapping/>
  </p:clrMapOvr>
  <p:transition spd="slow">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237650"/>
      </p:ext>
    </p:extLst>
  </p:cSld>
  <p:clrMapOvr>
    <a:masterClrMapping/>
  </p:clrMapOvr>
  <p:transition spd="slow">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609189"/>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BAB93-63EE-4AA5-92FD-6C85D1182455}"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3754913295"/>
      </p:ext>
    </p:extLst>
  </p:cSld>
  <p:clrMapOvr>
    <a:masterClrMapping/>
  </p:clrMapOvr>
  <p:transition spd="slow">
    <p:strips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197845"/>
      </p:ext>
    </p:extLst>
  </p:cSld>
  <p:clrMapOvr>
    <a:masterClrMapping/>
  </p:clrMapOvr>
  <p:transition spd="slow">
    <p:strips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1696"/>
      </p:ext>
    </p:extLst>
  </p:cSld>
  <p:clrMapOvr>
    <a:masterClrMapping/>
  </p:clrMapOvr>
  <p:transition spd="slow">
    <p:strips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31561"/>
      </p:ext>
    </p:extLst>
  </p:cSld>
  <p:clrMapOvr>
    <a:masterClrMapping/>
  </p:clrMapOvr>
  <p:transition spd="slow">
    <p:strips dir="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430436"/>
      </p:ext>
    </p:extLst>
  </p:cSld>
  <p:clrMapOvr>
    <a:masterClrMapping/>
  </p:clrMapOvr>
  <p:transition spd="slow">
    <p:strips dir="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64483"/>
      </p:ext>
    </p:extLst>
  </p:cSld>
  <p:clrMapOvr>
    <a:masterClrMapping/>
  </p:clrMapOvr>
  <p:transition spd="slow">
    <p:strips dir="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074335"/>
      </p:ext>
    </p:extLst>
  </p:cSld>
  <p:clrMapOvr>
    <a:masterClrMapping/>
  </p:clrMapOvr>
  <p:transition spd="slow">
    <p:strips dir="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89283"/>
      </p:ext>
    </p:extLst>
  </p:cSld>
  <p:clrMapOvr>
    <a:masterClrMapping/>
  </p:clrMapOvr>
  <p:transition spd="slow">
    <p:strips dir="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631782"/>
      </p:ext>
    </p:extLst>
  </p:cSld>
  <p:clrMapOvr>
    <a:masterClrMapping/>
  </p:clrMapOvr>
  <p:transition spd="slow">
    <p:strips dir="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855714"/>
      </p:ext>
    </p:extLst>
  </p:cSld>
  <p:clrMapOvr>
    <a:masterClrMapping/>
  </p:clrMapOvr>
  <p:transition spd="slow">
    <p:strips dir="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3432"/>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BAB93-63EE-4AA5-92FD-6C85D1182455}"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963243930"/>
      </p:ext>
    </p:extLst>
  </p:cSld>
  <p:clrMapOvr>
    <a:masterClrMapping/>
  </p:clrMapOvr>
  <p:transition spd="slow">
    <p:strips dir="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8745864-DC27-46AC-A366-0C1AE1813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8506919"/>
      </p:ext>
    </p:extLst>
  </p:cSld>
  <p:clrMapOvr>
    <a:masterClrMapping/>
  </p:clrMapOvr>
  <p:transition>
    <p:strips dir="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81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1499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046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682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469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34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477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755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04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BAB93-63EE-4AA5-92FD-6C85D118245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1400480943"/>
      </p:ext>
    </p:extLst>
  </p:cSld>
  <p:clrMapOvr>
    <a:masterClrMapping/>
  </p:clrMapOvr>
  <p:transition spd="slow">
    <p:strips dir="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955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31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8745864-DC27-46AC-A366-0C1AE1813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5448606"/>
      </p:ext>
    </p:extLst>
  </p:cSld>
  <p:clrMapOvr>
    <a:masterClrMapping/>
  </p:clrMapOvr>
  <p:transition>
    <p:strips dir="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258734072"/>
      </p:ext>
    </p:extLst>
  </p:cSld>
  <p:clrMapOvr>
    <a:masterClrMapping/>
  </p:clrMapOvr>
  <p:transition spd="slow">
    <p:strips dir="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1904336741"/>
      </p:ext>
    </p:extLst>
  </p:cSld>
  <p:clrMapOvr>
    <a:masterClrMapping/>
  </p:clrMapOvr>
  <p:transition spd="slow">
    <p:strips dir="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2760787829"/>
      </p:ext>
    </p:extLst>
  </p:cSld>
  <p:clrMapOvr>
    <a:masterClrMapping/>
  </p:clrMapOvr>
  <p:transition spd="slow">
    <p:strips dir="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BAB93-63EE-4AA5-92FD-6C85D118245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3096293446"/>
      </p:ext>
    </p:extLst>
  </p:cSld>
  <p:clrMapOvr>
    <a:masterClrMapping/>
  </p:clrMapOvr>
  <p:transition spd="slow">
    <p:strips dir="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BAB93-63EE-4AA5-92FD-6C85D1182455}"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4115977422"/>
      </p:ext>
    </p:extLst>
  </p:cSld>
  <p:clrMapOvr>
    <a:masterClrMapping/>
  </p:clrMapOvr>
  <p:transition spd="slow">
    <p:strips dir="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BAB93-63EE-4AA5-92FD-6C85D1182455}"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1572713825"/>
      </p:ext>
    </p:extLst>
  </p:cSld>
  <p:clrMapOvr>
    <a:masterClrMapping/>
  </p:clrMapOvr>
  <p:transition spd="slow">
    <p:strips dir="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BAB93-63EE-4AA5-92FD-6C85D1182455}"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807554085"/>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BAB93-63EE-4AA5-92FD-6C85D118245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3057602400"/>
      </p:ext>
    </p:extLst>
  </p:cSld>
  <p:clrMapOvr>
    <a:masterClrMapping/>
  </p:clrMapOvr>
  <p:transition spd="slow">
    <p:strips dir="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BAB93-63EE-4AA5-92FD-6C85D118245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764474083"/>
      </p:ext>
    </p:extLst>
  </p:cSld>
  <p:clrMapOvr>
    <a:masterClrMapping/>
  </p:clrMapOvr>
  <p:transition spd="slow">
    <p:strips dir="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BAB93-63EE-4AA5-92FD-6C85D118245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3022058660"/>
      </p:ext>
    </p:extLst>
  </p:cSld>
  <p:clrMapOvr>
    <a:masterClrMapping/>
  </p:clrMapOvr>
  <p:transition spd="slow">
    <p:strips dir="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104333503"/>
      </p:ext>
    </p:extLst>
  </p:cSld>
  <p:clrMapOvr>
    <a:masterClrMapping/>
  </p:clrMapOvr>
  <p:transition spd="slow">
    <p:strips dir="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BAB93-63EE-4AA5-92FD-6C85D118245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485A-41AF-4D8A-8740-03E628550422}" type="slidenum">
              <a:rPr lang="en-US" smtClean="0"/>
              <a:t>‹#›</a:t>
            </a:fld>
            <a:endParaRPr lang="en-US"/>
          </a:p>
        </p:txBody>
      </p:sp>
    </p:spTree>
    <p:extLst>
      <p:ext uri="{BB962C8B-B14F-4D97-AF65-F5344CB8AC3E}">
        <p14:creationId xmlns:p14="http://schemas.microsoft.com/office/powerpoint/2010/main" val="1540774887"/>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BAB93-63EE-4AA5-92FD-6C85D1182455}" type="datetimeFigureOut">
              <a:rPr lang="en-US" smtClean="0"/>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C485A-41AF-4D8A-8740-03E628550422}" type="slidenum">
              <a:rPr lang="en-US" smtClean="0"/>
              <a:t>‹#›</a:t>
            </a:fld>
            <a:endParaRPr lang="en-US"/>
          </a:p>
        </p:txBody>
      </p:sp>
    </p:spTree>
    <p:extLst>
      <p:ext uri="{BB962C8B-B14F-4D97-AF65-F5344CB8AC3E}">
        <p14:creationId xmlns:p14="http://schemas.microsoft.com/office/powerpoint/2010/main" val="156149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smtClean="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smtClean="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smtClean="0">
                <a:solidFill>
                  <a:schemeClr val="tx1"/>
                </a:solidFill>
              </a:defRPr>
            </a:lvl1pPr>
          </a:lstStyle>
          <a:p>
            <a:pPr eaLnBrk="0" fontAlgn="base" hangingPunct="0">
              <a:spcBef>
                <a:spcPct val="0"/>
              </a:spcBef>
              <a:spcAft>
                <a:spcPct val="0"/>
              </a:spcAft>
              <a:defRPr/>
            </a:pPr>
            <a:fld id="{B971419C-FDD2-4E4A-B742-5C2B72CA3A85}"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424971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25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8325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8325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fld id="{38F1E970-5D9C-4D9B-AAE3-CC7FE6BF4D8F}"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057608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24AD0-8EAA-49AE-A0C3-FF2BA5662E30}"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232E5-1F0D-4810-A85B-5D78CB07BE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2184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1910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F308C-DA0D-47D1-9C5D-0F5F5DF5B205}"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ADE60-1D21-4AFF-AA1A-185754842E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1188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65" r:id="rId12"/>
  </p:sldLayoutIdLst>
  <p:transition spd="slow">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40F3-4BD4-4E31-AFEA-CC9EB2F41B83}" type="datetimeFigureOut">
              <a:rPr lang="en-US" smtClean="0">
                <a:solidFill>
                  <a:prstClr val="black">
                    <a:tint val="75000"/>
                  </a:prstClr>
                </a:solidFill>
              </a:rPr>
              <a:pPr/>
              <a:t>3/27/2018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9FDC-A21C-44E6-9A2D-A3205549D6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8158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BAB93-63EE-4AA5-92FD-6C85D1182455}" type="datetimeFigureOut">
              <a:rPr lang="en-US" smtClean="0"/>
              <a:t>3/27/2018</a:t>
            </a:fld>
            <a:endParaRPr lang="en-US"/>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C485A-41AF-4D8A-8740-03E628550422}" type="slidenum">
              <a:rPr lang="en-US" smtClean="0"/>
              <a:t>‹#›</a:t>
            </a:fld>
            <a:endParaRPr lang="en-US"/>
          </a:p>
        </p:txBody>
      </p:sp>
    </p:spTree>
    <p:extLst>
      <p:ext uri="{BB962C8B-B14F-4D97-AF65-F5344CB8AC3E}">
        <p14:creationId xmlns:p14="http://schemas.microsoft.com/office/powerpoint/2010/main" val="21777450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spd="slow">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6.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ohn\Dropbox\JP\iqi\IQIM\IQIM logos\Print\JPEG\iqim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05400"/>
            <a:ext cx="3616798" cy="15755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858" y="2590800"/>
            <a:ext cx="9144000" cy="1384995"/>
          </a:xfrm>
          <a:prstGeom prst="rect">
            <a:avLst/>
          </a:prstGeom>
          <a:noFill/>
        </p:spPr>
        <p:txBody>
          <a:bodyPr wrap="square" rtlCol="0">
            <a:spAutoFit/>
          </a:bodyPr>
          <a:lstStyle/>
          <a:p>
            <a:pPr algn="ctr"/>
            <a:endParaRPr lang="en-US" sz="1600" i="1" dirty="0">
              <a:solidFill>
                <a:srgbClr val="0092B4"/>
              </a:solidFill>
            </a:endParaRPr>
          </a:p>
          <a:p>
            <a:pPr algn="ctr"/>
            <a:r>
              <a:rPr lang="en-US" sz="4400" i="1" dirty="0">
                <a:solidFill>
                  <a:srgbClr val="0092B4"/>
                </a:solidFill>
              </a:rPr>
              <a:t>John </a:t>
            </a:r>
            <a:r>
              <a:rPr lang="en-US" sz="4400" i="1" dirty="0" err="1" smtClean="0">
                <a:solidFill>
                  <a:srgbClr val="0092B4"/>
                </a:solidFill>
              </a:rPr>
              <a:t>Preskill</a:t>
            </a:r>
            <a:endParaRPr lang="en-US" sz="4400" i="1" dirty="0" smtClean="0">
              <a:solidFill>
                <a:srgbClr val="0092B4"/>
              </a:solidFill>
            </a:endParaRPr>
          </a:p>
          <a:p>
            <a:pPr algn="ctr"/>
            <a:endParaRPr lang="en-US" sz="2400" i="1" dirty="0" smtClean="0">
              <a:solidFill>
                <a:srgbClr val="0092B4"/>
              </a:solidFill>
            </a:endParaRPr>
          </a:p>
        </p:txBody>
      </p:sp>
      <p:sp>
        <p:nvSpPr>
          <p:cNvPr id="4" name="TextBox 3"/>
          <p:cNvSpPr txBox="1"/>
          <p:nvPr/>
        </p:nvSpPr>
        <p:spPr>
          <a:xfrm>
            <a:off x="-34578" y="305640"/>
            <a:ext cx="9144000" cy="1938992"/>
          </a:xfrm>
          <a:prstGeom prst="rect">
            <a:avLst/>
          </a:prstGeom>
          <a:noFill/>
        </p:spPr>
        <p:txBody>
          <a:bodyPr wrap="square" rtlCol="0">
            <a:spAutoFit/>
          </a:bodyPr>
          <a:lstStyle/>
          <a:p>
            <a:pPr algn="ctr"/>
            <a:r>
              <a:rPr lang="en-US" sz="6000" i="1" dirty="0">
                <a:solidFill>
                  <a:srgbClr val="0092B4"/>
                </a:solidFill>
              </a:rPr>
              <a:t>Quantum computing for nuclear </a:t>
            </a:r>
            <a:r>
              <a:rPr lang="en-US" sz="6000" i="1" smtClean="0">
                <a:solidFill>
                  <a:srgbClr val="0092B4"/>
                </a:solidFill>
              </a:rPr>
              <a:t>and particle physics</a:t>
            </a:r>
            <a:endParaRPr lang="en-US" sz="6000" i="1" dirty="0">
              <a:solidFill>
                <a:srgbClr val="0092B4"/>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876800"/>
            <a:ext cx="1905000" cy="1905000"/>
          </a:xfrm>
          <a:prstGeom prst="rect">
            <a:avLst/>
          </a:prstGeom>
        </p:spPr>
      </p:pic>
      <p:sp>
        <p:nvSpPr>
          <p:cNvPr id="7" name="TextBox 6"/>
          <p:cNvSpPr txBox="1"/>
          <p:nvPr/>
        </p:nvSpPr>
        <p:spPr>
          <a:xfrm>
            <a:off x="6324600" y="4953000"/>
            <a:ext cx="2819400" cy="1077218"/>
          </a:xfrm>
          <a:prstGeom prst="rect">
            <a:avLst/>
          </a:prstGeom>
          <a:noFill/>
        </p:spPr>
        <p:txBody>
          <a:bodyPr wrap="square" rtlCol="0">
            <a:spAutoFit/>
          </a:bodyPr>
          <a:lstStyle/>
          <a:p>
            <a:pPr algn="ctr"/>
            <a:endParaRPr lang="en-US" sz="1200" b="1" i="1" dirty="0" smtClean="0">
              <a:solidFill>
                <a:srgbClr val="0092B4"/>
              </a:solidFill>
            </a:endParaRPr>
          </a:p>
          <a:p>
            <a:pPr algn="ctr"/>
            <a:r>
              <a:rPr lang="en-US" sz="2800" i="1" dirty="0" smtClean="0">
                <a:solidFill>
                  <a:srgbClr val="0092B4"/>
                </a:solidFill>
              </a:rPr>
              <a:t>NPQI, Argonne</a:t>
            </a:r>
          </a:p>
          <a:p>
            <a:pPr algn="ctr"/>
            <a:r>
              <a:rPr lang="en-US" sz="2400" i="1" dirty="0" smtClean="0">
                <a:solidFill>
                  <a:srgbClr val="0092B4"/>
                </a:solidFill>
              </a:rPr>
              <a:t>28 March 2018</a:t>
            </a:r>
          </a:p>
        </p:txBody>
      </p:sp>
    </p:spTree>
    <p:extLst>
      <p:ext uri="{BB962C8B-B14F-4D97-AF65-F5344CB8AC3E}">
        <p14:creationId xmlns:p14="http://schemas.microsoft.com/office/powerpoint/2010/main" val="2047500198"/>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0840" name="Group 8"/>
          <p:cNvGrpSpPr>
            <a:grpSpLocks/>
          </p:cNvGrpSpPr>
          <p:nvPr/>
        </p:nvGrpSpPr>
        <p:grpSpPr bwMode="auto">
          <a:xfrm>
            <a:off x="11" y="4191000"/>
            <a:ext cx="8794751" cy="2489200"/>
            <a:chOff x="0" y="2640"/>
            <a:chExt cx="5540" cy="1568"/>
          </a:xfrm>
        </p:grpSpPr>
        <p:pic>
          <p:nvPicPr>
            <p:cNvPr id="2040841"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 y="3677"/>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2"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 y="3677"/>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3"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 y="3677"/>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4"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 y="3677"/>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5"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6"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 y="3696"/>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7"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8"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49"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0" name="Picture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3696"/>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1"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 y="3696"/>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2"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3696"/>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3"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4"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5"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6"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7"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 y="3696"/>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8"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 y="3696"/>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59"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0"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 y="3168"/>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1"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2"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3"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4"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5"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6"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7"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8"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69"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70"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 y="2640"/>
              <a:ext cx="500"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40871" name="AutoShape 39"/>
          <p:cNvSpPr>
            <a:spLocks noChangeArrowheads="1"/>
          </p:cNvSpPr>
          <p:nvPr/>
        </p:nvSpPr>
        <p:spPr bwMode="auto">
          <a:xfrm>
            <a:off x="685800" y="4114800"/>
            <a:ext cx="8077200" cy="2667000"/>
          </a:xfrm>
          <a:prstGeom prst="irregularSeal2">
            <a:avLst/>
          </a:prstGeom>
          <a:solidFill>
            <a:srgbClr val="66FF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Arial" charset="0"/>
                <a:ea typeface="+mn-ea"/>
                <a:cs typeface="Arial" charset="0"/>
              </a:rPr>
              <a:t>Quantum Supremacy!</a:t>
            </a:r>
          </a:p>
        </p:txBody>
      </p:sp>
      <p:pic>
        <p:nvPicPr>
          <p:cNvPr id="2040880" name="Picture 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74" y="3246438"/>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1"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773" y="3246438"/>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2"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974" y="3246438"/>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3"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174" y="3246438"/>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4"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5" name="Picture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11" y="32766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6"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7"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89" name="Picture 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1" y="32766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0" name="Picture 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11" y="32766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1"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1" y="32766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2"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3"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4"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5"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6"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11" y="32766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89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11" y="32766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00"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01"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04" name="Picture 7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05" name="Picture 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06" name="Picture 7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07" name="Picture 7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0" name="Picture 7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1" name="Picture 7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2" name="Picture 8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3" name="Picture 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4" name="Picture 8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5" name="Picture 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0916" name="Picture 8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1" y="24384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1" y="7620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11" y="1600200"/>
            <a:ext cx="793751"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Group 77"/>
          <p:cNvGrpSpPr/>
          <p:nvPr/>
        </p:nvGrpSpPr>
        <p:grpSpPr>
          <a:xfrm>
            <a:off x="2819402" y="914401"/>
            <a:ext cx="3270251" cy="3270250"/>
            <a:chOff x="5218113" y="950913"/>
            <a:chExt cx="3270250" cy="3270250"/>
          </a:xfrm>
        </p:grpSpPr>
        <p:grpSp>
          <p:nvGrpSpPr>
            <p:cNvPr id="79" name="Group 6"/>
            <p:cNvGrpSpPr>
              <a:grpSpLocks/>
            </p:cNvGrpSpPr>
            <p:nvPr/>
          </p:nvGrpSpPr>
          <p:grpSpPr bwMode="auto">
            <a:xfrm>
              <a:off x="5416551" y="1149351"/>
              <a:ext cx="2806700" cy="2806700"/>
              <a:chOff x="3412" y="724"/>
              <a:chExt cx="1768" cy="1768"/>
            </a:xfrm>
          </p:grpSpPr>
          <p:sp>
            <p:nvSpPr>
              <p:cNvPr id="81" name="Oval 8"/>
              <p:cNvSpPr>
                <a:spLocks noChangeArrowheads="1"/>
              </p:cNvSpPr>
              <p:nvPr/>
            </p:nvSpPr>
            <p:spPr bwMode="auto">
              <a:xfrm>
                <a:off x="3412" y="724"/>
                <a:ext cx="1768" cy="1768"/>
              </a:xfrm>
              <a:prstGeom prst="ellipse">
                <a:avLst/>
              </a:prstGeom>
              <a:solidFill>
                <a:srgbClr val="66FFFF"/>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3333CC"/>
                  </a:solidFill>
                  <a:effectLst/>
                  <a:uLnTx/>
                  <a:uFillTx/>
                  <a:latin typeface="Times New Roman"/>
                  <a:ea typeface="+mn-ea"/>
                  <a:cs typeface="+mn-cs"/>
                </a:endParaRPr>
              </a:p>
            </p:txBody>
          </p:sp>
          <p:sp>
            <p:nvSpPr>
              <p:cNvPr id="82" name="Rectangle 9"/>
              <p:cNvSpPr>
                <a:spLocks noChangeArrowheads="1"/>
              </p:cNvSpPr>
              <p:nvPr/>
            </p:nvSpPr>
            <p:spPr bwMode="auto">
              <a:xfrm>
                <a:off x="3600" y="1104"/>
                <a:ext cx="1392"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600" b="0" i="0" u="none" strike="noStrike" kern="1200" cap="none" spc="0" normalizeH="0" baseline="0" noProof="0">
                    <a:ln>
                      <a:noFill/>
                    </a:ln>
                    <a:solidFill>
                      <a:srgbClr val="FF0033"/>
                    </a:solidFill>
                    <a:effectLst/>
                    <a:uLnTx/>
                    <a:uFillTx/>
                    <a:latin typeface="Times New Roman"/>
                    <a:ea typeface="+mn-ea"/>
                    <a:cs typeface="+mn-cs"/>
                  </a:rPr>
                  <a:t>???</a:t>
                </a:r>
              </a:p>
            </p:txBody>
          </p:sp>
        </p:grpSp>
        <p:pic>
          <p:nvPicPr>
            <p:cNvPr id="80"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8113" y="950913"/>
              <a:ext cx="327025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44613311"/>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228601"/>
            <a:ext cx="86106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Quantum optimizers</a:t>
            </a:r>
          </a:p>
          <a:p>
            <a:pPr algn="ctr" eaLnBrk="0" fontAlgn="base" hangingPunct="0">
              <a:spcBef>
                <a:spcPct val="0"/>
              </a:spcBef>
              <a:spcAft>
                <a:spcPct val="0"/>
              </a:spcAft>
            </a:pPr>
            <a:endParaRPr lang="en-US" sz="12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Eddie </a:t>
            </a:r>
            <a:r>
              <a:rPr lang="en-US" sz="2000" dirty="0" err="1">
                <a:solidFill>
                  <a:srgbClr val="0000FF"/>
                </a:solidFill>
                <a:latin typeface="Calibri" panose="020F0502020204030204" pitchFamily="34" charset="0"/>
                <a:cs typeface="Calibri" panose="020F0502020204030204" pitchFamily="34" charset="0"/>
              </a:rPr>
              <a:t>Farhi</a:t>
            </a:r>
            <a:r>
              <a:rPr lang="en-US" sz="2000" dirty="0">
                <a:solidFill>
                  <a:srgbClr val="0000FF"/>
                </a:solidFill>
                <a:latin typeface="Calibri" panose="020F0502020204030204" pitchFamily="34" charset="0"/>
                <a:cs typeface="Calibri" panose="020F0502020204030204" pitchFamily="34" charset="0"/>
              </a:rPr>
              <a:t>: “Try it and see if it works!”</a:t>
            </a:r>
            <a:endParaRPr lang="en-US" sz="20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We don’t expect a quantum computer to solve worst case instances of NP-hard problems, but it might find better approximate solutions, or find them faster.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Hybrid quantum/classical algorithms. </a:t>
            </a:r>
          </a:p>
          <a:p>
            <a:pPr lvl="0"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Combine quantum evaluation of an </a:t>
            </a:r>
          </a:p>
          <a:p>
            <a:pPr lvl="0"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expectation value with a classical feedback </a:t>
            </a:r>
          </a:p>
          <a:p>
            <a:pPr lvl="0"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loop for seeking a quantum state with a </a:t>
            </a:r>
          </a:p>
          <a:p>
            <a:pPr lvl="0"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lower value.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Quantum approximate optimization algorithm (QAOA)</a:t>
            </a:r>
            <a:r>
              <a:rPr lang="en-US" sz="2000" dirty="0">
                <a:solidFill>
                  <a:srgbClr val="1C1C1C"/>
                </a:solidFill>
                <a:latin typeface="Calibri" panose="020F0502020204030204" pitchFamily="34" charset="0"/>
                <a:cs typeface="Calibri" panose="020F0502020204030204" pitchFamily="34" charset="0"/>
              </a:rPr>
              <a:t>. </a:t>
            </a: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In effect, seek low-energy states of a classical spin glass.</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err="1">
                <a:solidFill>
                  <a:srgbClr val="0000FF"/>
                </a:solidFill>
                <a:latin typeface="Calibri" panose="020F0502020204030204" pitchFamily="34" charset="0"/>
                <a:cs typeface="Calibri" panose="020F0502020204030204" pitchFamily="34" charset="0"/>
              </a:rPr>
              <a:t>Variational</a:t>
            </a:r>
            <a:r>
              <a:rPr lang="en-US" sz="2000" dirty="0">
                <a:solidFill>
                  <a:srgbClr val="0000FF"/>
                </a:solidFill>
                <a:latin typeface="Calibri" panose="020F0502020204030204" pitchFamily="34" charset="0"/>
                <a:cs typeface="Calibri" panose="020F0502020204030204" pitchFamily="34" charset="0"/>
              </a:rPr>
              <a:t> quantum </a:t>
            </a:r>
            <a:r>
              <a:rPr lang="en-US" sz="2000" dirty="0" err="1">
                <a:solidFill>
                  <a:srgbClr val="0000FF"/>
                </a:solidFill>
                <a:latin typeface="Calibri" panose="020F0502020204030204" pitchFamily="34" charset="0"/>
                <a:cs typeface="Calibri" panose="020F0502020204030204" pitchFamily="34" charset="0"/>
              </a:rPr>
              <a:t>eigensolvers</a:t>
            </a:r>
            <a:r>
              <a:rPr lang="en-US" sz="2000" dirty="0">
                <a:solidFill>
                  <a:srgbClr val="0000FF"/>
                </a:solidFill>
                <a:latin typeface="Calibri" panose="020F0502020204030204" pitchFamily="34" charset="0"/>
                <a:cs typeface="Calibri" panose="020F0502020204030204" pitchFamily="34" charset="0"/>
              </a:rPr>
              <a:t> (VQE). </a:t>
            </a: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Seek low energy states of  a quantum many-body system with a local Hamiltonian H. (Much easier than algorithms which require simulation of time evolution governed by H.)</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Classical optimization algorithms (for both classical and quantum problems) are sophisticated and well-honed after decades of hard work. Will NISQ be able to do better?</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80" t="31420" r="13983" b="16330"/>
          <a:stretch/>
        </p:blipFill>
        <p:spPr bwMode="auto">
          <a:xfrm>
            <a:off x="5105401" y="1828800"/>
            <a:ext cx="3403535" cy="1813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4694461"/>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228601"/>
            <a:ext cx="8610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How quantum testbeds might help</a:t>
            </a:r>
          </a:p>
          <a:p>
            <a:pPr algn="ctr" eaLnBrk="0" fontAlgn="base" hangingPunct="0">
              <a:spcBef>
                <a:spcPct val="0"/>
              </a:spcBef>
              <a:spcAft>
                <a:spcPct val="0"/>
              </a:spcAft>
            </a:pPr>
            <a:endParaRPr lang="en-US" sz="12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Peter Shor: “You don’t need them [testbeds] to be big enough to solve useful problems, just big enough to tell whether you can solve useful problems.”</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Classical examples:</a:t>
            </a: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Simplex method for linear programming: experiments showed </a:t>
            </a:r>
            <a:r>
              <a:rPr lang="en-US" sz="2000" dirty="0" smtClean="0">
                <a:solidFill>
                  <a:srgbClr val="1C1C1C"/>
                </a:solidFill>
                <a:latin typeface="Calibri" panose="020F0502020204030204" pitchFamily="34" charset="0"/>
                <a:cs typeface="Calibri" panose="020F0502020204030204" pitchFamily="34" charset="0"/>
              </a:rPr>
              <a:t>it works well in practice before </a:t>
            </a:r>
            <a:r>
              <a:rPr lang="en-US" sz="2000" dirty="0">
                <a:solidFill>
                  <a:srgbClr val="1C1C1C"/>
                </a:solidFill>
                <a:latin typeface="Calibri" panose="020F0502020204030204" pitchFamily="34" charset="0"/>
                <a:cs typeface="Calibri" panose="020F0502020204030204" pitchFamily="34" charset="0"/>
              </a:rPr>
              <a:t>theorists could </a:t>
            </a:r>
            <a:r>
              <a:rPr lang="en-US" sz="2000" dirty="0" smtClean="0">
                <a:solidFill>
                  <a:srgbClr val="1C1C1C"/>
                </a:solidFill>
                <a:latin typeface="Calibri" panose="020F0502020204030204" pitchFamily="34" charset="0"/>
                <a:cs typeface="Calibri" panose="020F0502020204030204" pitchFamily="34" charset="0"/>
              </a:rPr>
              <a:t>explain why.</a:t>
            </a:r>
            <a:endParaRPr lang="en-US" sz="20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sz="8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Metropolis algorithm: experiments showed it’s useful for solving statistical physics problems before theory established criteria for rapid convergence.</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Deep learning. Mostly tinkering so far, without much theory input.</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Possible quantum examples:</a:t>
            </a:r>
            <a:r>
              <a:rPr lang="en-US" sz="2000" dirty="0">
                <a:solidFill>
                  <a:srgbClr val="1C1C1C"/>
                </a:solidFill>
                <a:latin typeface="Calibri" panose="020F0502020204030204" pitchFamily="34" charset="0"/>
                <a:cs typeface="Calibri" panose="020F0502020204030204" pitchFamily="34" charset="0"/>
              </a:rPr>
              <a:t/>
            </a:r>
            <a:br>
              <a:rPr lang="en-US" sz="2000" dirty="0">
                <a:solidFill>
                  <a:srgbClr val="1C1C1C"/>
                </a:solidFill>
                <a:latin typeface="Calibri" panose="020F0502020204030204" pitchFamily="34" charset="0"/>
                <a:cs typeface="Calibri" panose="020F0502020204030204" pitchFamily="34" charset="0"/>
              </a:rPr>
            </a:br>
            <a:r>
              <a:rPr lang="en-US" sz="2000" dirty="0">
                <a:solidFill>
                  <a:srgbClr val="1C1C1C"/>
                </a:solidFill>
                <a:latin typeface="Calibri" panose="020F0502020204030204" pitchFamily="34" charset="0"/>
                <a:cs typeface="Calibri" panose="020F0502020204030204" pitchFamily="34" charset="0"/>
              </a:rPr>
              <a:t>Quantum </a:t>
            </a:r>
            <a:r>
              <a:rPr lang="en-US" sz="2000" dirty="0" err="1">
                <a:solidFill>
                  <a:srgbClr val="1C1C1C"/>
                </a:solidFill>
                <a:latin typeface="Calibri" panose="020F0502020204030204" pitchFamily="34" charset="0"/>
                <a:cs typeface="Calibri" panose="020F0502020204030204" pitchFamily="34" charset="0"/>
              </a:rPr>
              <a:t>annealers</a:t>
            </a:r>
            <a:r>
              <a:rPr lang="en-US" sz="2000" dirty="0">
                <a:solidFill>
                  <a:srgbClr val="1C1C1C"/>
                </a:solidFill>
                <a:latin typeface="Calibri" panose="020F0502020204030204" pitchFamily="34" charset="0"/>
                <a:cs typeface="Calibri" panose="020F0502020204030204" pitchFamily="34" charset="0"/>
              </a:rPr>
              <a:t>, approximate optimizers, </a:t>
            </a:r>
            <a:r>
              <a:rPr lang="en-US" sz="2000" dirty="0" err="1">
                <a:solidFill>
                  <a:srgbClr val="1C1C1C"/>
                </a:solidFill>
                <a:latin typeface="Calibri" panose="020F0502020204030204" pitchFamily="34" charset="0"/>
                <a:cs typeface="Calibri" panose="020F0502020204030204" pitchFamily="34" charset="0"/>
              </a:rPr>
              <a:t>variational</a:t>
            </a:r>
            <a:r>
              <a:rPr lang="en-US" sz="2000" dirty="0">
                <a:solidFill>
                  <a:srgbClr val="1C1C1C"/>
                </a:solidFill>
                <a:latin typeface="Calibri" panose="020F0502020204030204" pitchFamily="34" charset="0"/>
                <a:cs typeface="Calibri" panose="020F0502020204030204" pitchFamily="34" charset="0"/>
              </a:rPr>
              <a:t> </a:t>
            </a:r>
            <a:r>
              <a:rPr lang="en-US" sz="2000" dirty="0" err="1">
                <a:solidFill>
                  <a:srgbClr val="1C1C1C"/>
                </a:solidFill>
                <a:latin typeface="Calibri" panose="020F0502020204030204" pitchFamily="34" charset="0"/>
                <a:cs typeface="Calibri" panose="020F0502020204030204" pitchFamily="34" charset="0"/>
              </a:rPr>
              <a:t>eigensolvers</a:t>
            </a:r>
            <a:r>
              <a:rPr lang="en-US" sz="2000" dirty="0">
                <a:solidFill>
                  <a:srgbClr val="1C1C1C"/>
                </a:solidFill>
                <a:latin typeface="Calibri" panose="020F0502020204030204" pitchFamily="34" charset="0"/>
                <a:cs typeface="Calibri" panose="020F0502020204030204" pitchFamily="34" charset="0"/>
              </a:rPr>
              <a:t>, … playing around may give us new ideas.</a:t>
            </a:r>
          </a:p>
          <a:p>
            <a:pPr eaLnBrk="0" fontAlgn="base" hangingPunct="0">
              <a:spcBef>
                <a:spcPct val="0"/>
              </a:spcBef>
              <a:spcAft>
                <a:spcPct val="0"/>
              </a:spcAft>
            </a:pPr>
            <a:endParaRPr lang="en-US" sz="8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But in the NISQ era, </a:t>
            </a:r>
            <a:r>
              <a:rPr lang="en-US" sz="2000" dirty="0">
                <a:solidFill>
                  <a:srgbClr val="0000FF"/>
                </a:solidFill>
                <a:latin typeface="Calibri" panose="020F0502020204030204" pitchFamily="34" charset="0"/>
                <a:cs typeface="Calibri" panose="020F0502020204030204" pitchFamily="34" charset="0"/>
              </a:rPr>
              <a:t>imperfect gates will place severe limits on circuit size.</a:t>
            </a:r>
            <a:r>
              <a:rPr lang="en-US" sz="2000" dirty="0">
                <a:solidFill>
                  <a:srgbClr val="1C1C1C"/>
                </a:solidFill>
                <a:latin typeface="Calibri" panose="020F0502020204030204" pitchFamily="34" charset="0"/>
                <a:cs typeface="Calibri" panose="020F0502020204030204" pitchFamily="34" charset="0"/>
              </a:rPr>
              <a:t> In the long run, quantum error correction will be needed for scalability. In the near term, better gates might help a lot!</a:t>
            </a:r>
          </a:p>
          <a:p>
            <a:pPr eaLnBrk="0" fontAlgn="base" hangingPunct="0">
              <a:spcBef>
                <a:spcPct val="0"/>
              </a:spcBef>
              <a:spcAft>
                <a:spcPct val="0"/>
              </a:spcAft>
            </a:pPr>
            <a:endParaRPr lang="en-US" sz="8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1C1C1C"/>
                </a:solidFill>
                <a:latin typeface="Calibri" panose="020F0502020204030204" pitchFamily="34" charset="0"/>
                <a:cs typeface="Calibri" panose="020F0502020204030204" pitchFamily="34" charset="0"/>
              </a:rPr>
              <a:t>What can we do with, say, &lt; 100 qubits, depth &lt; 100? </a:t>
            </a:r>
            <a:r>
              <a:rPr lang="en-US" sz="2000" dirty="0">
                <a:solidFill>
                  <a:srgbClr val="0000FF"/>
                </a:solidFill>
                <a:latin typeface="Calibri" panose="020F0502020204030204" pitchFamily="34" charset="0"/>
                <a:cs typeface="Calibri" panose="020F0502020204030204" pitchFamily="34" charset="0"/>
              </a:rPr>
              <a:t>We need a dialog between quantum algorithm experts and application users. </a:t>
            </a:r>
          </a:p>
        </p:txBody>
      </p:sp>
    </p:spTree>
    <p:extLst>
      <p:ext uri="{BB962C8B-B14F-4D97-AF65-F5344CB8AC3E}">
        <p14:creationId xmlns:p14="http://schemas.microsoft.com/office/powerpoint/2010/main" val="1085817133"/>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7" y="249387"/>
            <a:ext cx="8550613" cy="6432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a:ea typeface="+mn-ea"/>
                <a:cs typeface="Calibri" panose="020F0502020204030204" pitchFamily="34" charset="0"/>
              </a:rPr>
              <a:t>Quantum simulation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We’re confident </a:t>
            </a:r>
            <a:r>
              <a:rPr kumimoji="0" lang="en-US" sz="2000" b="0" i="1"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strongly correlated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(highly entangled) materials and large molecules are hard to simulate classically </a:t>
            </a: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(because we have tried hard and have not succeeded).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Quantum computers will be able to do such simulations</a:t>
            </a: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 though we may need to wait for scalable fault tolerance, and we don’t know how long that will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Potential (long-term) applications include pharmaceuticals, solar power collection, efficient power transmission, catalysts for nitrogen fixation, carbon capture, etc.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These are not likely to be fully realized in the NISQ 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Classical computers are especially bad at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simulating quantum </a:t>
            </a:r>
            <a:r>
              <a:rPr kumimoji="0" lang="en-US" sz="2000" b="0" i="1"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dynamics</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 predicting how highly entangled quantum states change with time.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Quantum computers will have a big advantage</a:t>
            </a:r>
            <a:r>
              <a:rPr kumimoji="0" lang="en-US" sz="20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 in this arena. Physicists hope for noteworthy advances in quantum dynamics during the NISQ era.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example: Classical </a:t>
            </a:r>
            <a:r>
              <a:rPr kumimoji="0" lang="en-US" sz="2000" b="0" i="1" u="none" strike="noStrike" kern="1200" cap="none" spc="0" normalizeH="0" baseline="0" noProof="0" dirty="0">
                <a:ln>
                  <a:noFill/>
                </a:ln>
                <a:solidFill>
                  <a:prstClr val="black"/>
                </a:solidFill>
                <a:effectLst/>
                <a:uLnTx/>
                <a:uFillTx/>
                <a:latin typeface="Calibri"/>
                <a:ea typeface="+mn-ea"/>
                <a:cs typeface="+mn-cs"/>
              </a:rPr>
              <a:t>chaos theory </a:t>
            </a:r>
            <a:r>
              <a:rPr kumimoji="0" lang="en-US" sz="2000" b="0" i="0" u="none" strike="noStrike" kern="1200" cap="none" spc="0" normalizeH="0" baseline="0" noProof="0" dirty="0">
                <a:ln>
                  <a:noFill/>
                </a:ln>
                <a:solidFill>
                  <a:prstClr val="black"/>
                </a:solidFill>
                <a:effectLst/>
                <a:uLnTx/>
                <a:uFillTx/>
                <a:latin typeface="Calibri"/>
                <a:ea typeface="+mn-ea"/>
                <a:cs typeface="+mn-cs"/>
              </a:rPr>
              <a:t>advanced rapidly with onset of numerical simulation of classical dynamical systems in the 1960s and 1970s. </a:t>
            </a:r>
            <a:r>
              <a:rPr kumimoji="0" lang="en-US" sz="2000" b="0" i="0" u="none" strike="noStrike" kern="1200" cap="none" spc="0" normalizeH="0" baseline="0" noProof="0" dirty="0">
                <a:ln>
                  <a:noFill/>
                </a:ln>
                <a:solidFill>
                  <a:srgbClr val="0000FF"/>
                </a:solidFill>
                <a:effectLst/>
                <a:uLnTx/>
                <a:uFillTx/>
                <a:latin typeface="Calibri"/>
                <a:ea typeface="+mn-ea"/>
                <a:cs typeface="+mn-cs"/>
              </a:rPr>
              <a:t>Quantum simulation experiments may advance the theory of </a:t>
            </a:r>
            <a:r>
              <a:rPr kumimoji="0" lang="en-US" sz="2000" b="0" i="1" u="none" strike="noStrike" kern="1200" cap="none" spc="0" normalizeH="0" baseline="0" noProof="0" dirty="0">
                <a:ln>
                  <a:noFill/>
                </a:ln>
                <a:solidFill>
                  <a:srgbClr val="0000FF"/>
                </a:solidFill>
                <a:effectLst/>
                <a:uLnTx/>
                <a:uFillTx/>
                <a:latin typeface="Calibri"/>
                <a:ea typeface="+mn-ea"/>
                <a:cs typeface="+mn-cs"/>
              </a:rPr>
              <a:t>quantum</a:t>
            </a:r>
            <a:r>
              <a:rPr kumimoji="0" lang="en-US" sz="2000" b="0" i="0" u="none" strike="noStrike" kern="1200" cap="none" spc="0" normalizeH="0" baseline="0" noProof="0" dirty="0">
                <a:ln>
                  <a:noFill/>
                </a:ln>
                <a:solidFill>
                  <a:srgbClr val="0000FF"/>
                </a:solidFill>
                <a:effectLst/>
                <a:uLnTx/>
                <a:uFillTx/>
                <a:latin typeface="Calibri"/>
                <a:ea typeface="+mn-ea"/>
                <a:cs typeface="+mn-cs"/>
              </a:rPr>
              <a:t> chaos</a:t>
            </a:r>
            <a:r>
              <a:rPr kumimoji="0" lang="en-US" sz="2000" b="0" i="0" u="none" strike="noStrike" kern="1200" cap="none" spc="0" normalizeH="0" baseline="0" noProof="0" dirty="0">
                <a:ln>
                  <a:noFill/>
                </a:ln>
                <a:solidFill>
                  <a:prstClr val="black"/>
                </a:solidFill>
                <a:effectLst/>
                <a:uLnTx/>
                <a:uFillTx/>
                <a:latin typeface="Calibri"/>
                <a:ea typeface="+mn-ea"/>
                <a:cs typeface="+mn-cs"/>
              </a:rPr>
              <a:t>. Simulations with ~ 100 qubits could be revealing, if not too noisy.</a:t>
            </a:r>
            <a:endPar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84607354"/>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228600"/>
            <a:ext cx="86106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Quantum annealing</a:t>
            </a:r>
          </a:p>
          <a:p>
            <a:pPr algn="ctr" eaLnBrk="0" fontAlgn="base" hangingPunct="0">
              <a:spcBef>
                <a:spcPct val="0"/>
              </a:spcBef>
              <a:spcAft>
                <a:spcPct val="0"/>
              </a:spcAft>
            </a:pPr>
            <a:endParaRPr lang="en-US" sz="12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The D-Wave machine is a (very noisy) 2000-qubit </a:t>
            </a:r>
            <a:r>
              <a:rPr lang="en-US" i="1" dirty="0">
                <a:latin typeface="Calibri" panose="020F0502020204030204" pitchFamily="34" charset="0"/>
                <a:cs typeface="Calibri" panose="020F0502020204030204" pitchFamily="34" charset="0"/>
              </a:rPr>
              <a:t>quantum </a:t>
            </a:r>
            <a:r>
              <a:rPr lang="en-US" i="1" dirty="0" err="1">
                <a:latin typeface="Calibri" panose="020F0502020204030204" pitchFamily="34" charset="0"/>
                <a:cs typeface="Calibri" panose="020F0502020204030204" pitchFamily="34" charset="0"/>
              </a:rPr>
              <a:t>annealer</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(QA), which solves optimization problems. It </a:t>
            </a:r>
            <a:r>
              <a:rPr lang="en-US" i="1" dirty="0">
                <a:latin typeface="Calibri" panose="020F0502020204030204" pitchFamily="34" charset="0"/>
                <a:cs typeface="Calibri" panose="020F0502020204030204" pitchFamily="34" charset="0"/>
              </a:rPr>
              <a:t>might</a:t>
            </a:r>
            <a:r>
              <a:rPr lang="en-US" dirty="0">
                <a:latin typeface="Calibri" panose="020F0502020204030204" pitchFamily="34" charset="0"/>
                <a:cs typeface="Calibri" panose="020F0502020204030204" pitchFamily="34" charset="0"/>
              </a:rPr>
              <a:t> be useful. </a:t>
            </a:r>
            <a:r>
              <a:rPr lang="en-US" dirty="0">
                <a:solidFill>
                  <a:srgbClr val="0000FF"/>
                </a:solidFill>
                <a:latin typeface="Calibri" panose="020F0502020204030204" pitchFamily="34" charset="0"/>
                <a:cs typeface="Calibri" panose="020F0502020204030204" pitchFamily="34" charset="0"/>
              </a:rPr>
              <a:t>But we have no convincing theoretical argument that QAs are useful, nor have QA speedups been demonstrated experimentally. </a:t>
            </a:r>
          </a:p>
          <a:p>
            <a:pPr eaLnBrk="0" fontAlgn="base" hangingPunct="0">
              <a:spcBef>
                <a:spcPct val="0"/>
              </a:spcBef>
              <a:spcAft>
                <a:spcPct val="0"/>
              </a:spcAft>
            </a:pPr>
            <a:endParaRPr lang="en-US" sz="1200" dirty="0">
              <a:solidFill>
                <a:srgbClr val="0000FF"/>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QA is a noisy version of adiabatic quantum computing (AQC), and we believe AQC is powerful. Any problem that can be solved efficiently by noiseless quantum computers can also be solved efficiently by noiseless AQC, using a “circuit-to-Hamiltonian map.”</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1C1C1C"/>
                </a:solidFill>
                <a:latin typeface="Calibri" panose="020F0502020204030204" pitchFamily="34" charset="0"/>
                <a:cs typeface="Calibri" panose="020F0502020204030204" pitchFamily="34" charset="0"/>
              </a:rPr>
              <a:t>But in contrast to the quantum circuit model, </a:t>
            </a:r>
            <a:r>
              <a:rPr lang="en-US" dirty="0">
                <a:solidFill>
                  <a:srgbClr val="0000FF"/>
                </a:solidFill>
                <a:latin typeface="Calibri" panose="020F0502020204030204" pitchFamily="34" charset="0"/>
                <a:cs typeface="Calibri" panose="020F0502020204030204" pitchFamily="34" charset="0"/>
              </a:rPr>
              <a:t>we don’t know whether noisy AQC is scalable. </a:t>
            </a:r>
            <a:r>
              <a:rPr lang="en-US" dirty="0">
                <a:solidFill>
                  <a:srgbClr val="000000"/>
                </a:solidFill>
                <a:latin typeface="Calibri" panose="020F0502020204030204" pitchFamily="34" charset="0"/>
                <a:cs typeface="Calibri" panose="020F0502020204030204" pitchFamily="34" charset="0"/>
              </a:rPr>
              <a:t>Furthermore,  the circuit-to-Hamiltonian map has high overhead: Many more qubits are needed by the (noiseless) AQC algorithm than by the corresponding quantum circuit algorithm which solves the same problem. </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Theorists are more hopeful that a QA can achieve </a:t>
            </a:r>
            <a:r>
              <a:rPr lang="en-US" dirty="0">
                <a:solidFill>
                  <a:srgbClr val="0000FF"/>
                </a:solidFill>
                <a:latin typeface="Calibri" panose="020F0502020204030204" pitchFamily="34" charset="0"/>
                <a:cs typeface="Calibri" panose="020F0502020204030204" pitchFamily="34" charset="0"/>
              </a:rPr>
              <a:t>speedups if the Hamiltonian has a “sign problem” </a:t>
            </a:r>
            <a:r>
              <a:rPr lang="en-US" dirty="0">
                <a:latin typeface="Calibri" panose="020F0502020204030204" pitchFamily="34" charset="0"/>
                <a:cs typeface="Calibri" panose="020F0502020204030204" pitchFamily="34" charset="0"/>
              </a:rPr>
              <a:t>(is “non-</a:t>
            </a:r>
            <a:r>
              <a:rPr lang="en-US" dirty="0" err="1">
                <a:latin typeface="Calibri" panose="020F0502020204030204" pitchFamily="34" charset="0"/>
                <a:cs typeface="Calibri" panose="020F0502020204030204" pitchFamily="34" charset="0"/>
              </a:rPr>
              <a:t>stoquastic</a:t>
            </a:r>
            <a:r>
              <a:rPr lang="en-US" dirty="0">
                <a:latin typeface="Calibri" panose="020F0502020204030204" pitchFamily="34" charset="0"/>
                <a:cs typeface="Calibri" panose="020F0502020204030204" pitchFamily="34" charset="0"/>
              </a:rPr>
              <a:t>”). Present day QAs are </a:t>
            </a:r>
            <a:r>
              <a:rPr lang="en-US" dirty="0" err="1">
                <a:latin typeface="Calibri" panose="020F0502020204030204" pitchFamily="34" charset="0"/>
                <a:cs typeface="Calibri" panose="020F0502020204030204" pitchFamily="34" charset="0"/>
              </a:rPr>
              <a:t>stoquastic</a:t>
            </a:r>
            <a:r>
              <a:rPr lang="en-US" dirty="0">
                <a:latin typeface="Calibri" panose="020F0502020204030204" pitchFamily="34" charset="0"/>
                <a:cs typeface="Calibri" panose="020F0502020204030204" pitchFamily="34" charset="0"/>
              </a:rPr>
              <a:t>, but non-</a:t>
            </a:r>
            <a:r>
              <a:rPr lang="en-US" dirty="0" err="1">
                <a:latin typeface="Calibri" panose="020F0502020204030204" pitchFamily="34" charset="0"/>
                <a:cs typeface="Calibri" panose="020F0502020204030204" pitchFamily="34" charset="0"/>
              </a:rPr>
              <a:t>stoquastic</a:t>
            </a:r>
            <a:r>
              <a:rPr lang="en-US" dirty="0">
                <a:latin typeface="Calibri" panose="020F0502020204030204" pitchFamily="34" charset="0"/>
                <a:cs typeface="Calibri" panose="020F0502020204030204" pitchFamily="34" charset="0"/>
              </a:rPr>
              <a:t> versions are coming soon. </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Assessing the performance of QA may already be beyond the reach of classical simulation, and theoretical analysis has not achieved much progress. </a:t>
            </a:r>
            <a:r>
              <a:rPr lang="en-US" dirty="0">
                <a:solidFill>
                  <a:srgbClr val="0000FF"/>
                </a:solidFill>
                <a:latin typeface="Calibri" panose="020F0502020204030204" pitchFamily="34" charset="0"/>
                <a:cs typeface="Calibri" panose="020F0502020204030204" pitchFamily="34" charset="0"/>
              </a:rPr>
              <a:t>Further experimentation should clarify whether QAs actually achieve speedups </a:t>
            </a:r>
            <a:r>
              <a:rPr lang="en-US" dirty="0">
                <a:latin typeface="Calibri" panose="020F0502020204030204" pitchFamily="34" charset="0"/>
                <a:cs typeface="Calibri" panose="020F0502020204030204" pitchFamily="34" charset="0"/>
              </a:rPr>
              <a:t>relative to the best  classical algorithms. </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QAs can also be used for solving </a:t>
            </a:r>
            <a:r>
              <a:rPr lang="en-US" dirty="0">
                <a:solidFill>
                  <a:srgbClr val="0000FF"/>
                </a:solidFill>
                <a:latin typeface="Calibri" panose="020F0502020204030204" pitchFamily="34" charset="0"/>
                <a:cs typeface="Calibri" panose="020F0502020204030204" pitchFamily="34" charset="0"/>
              </a:rPr>
              <a:t>quantum simulation problems</a:t>
            </a:r>
            <a:r>
              <a:rPr lang="en-US" dirty="0">
                <a:latin typeface="Calibri" panose="020F0502020204030204" pitchFamily="34" charset="0"/>
                <a:cs typeface="Calibri" panose="020F0502020204030204" pitchFamily="34" charset="0"/>
              </a:rPr>
              <a:t> rather than classical optimization problems (D-Wave, unpublished).</a:t>
            </a:r>
          </a:p>
        </p:txBody>
      </p:sp>
    </p:spTree>
    <p:extLst>
      <p:ext uri="{BB962C8B-B14F-4D97-AF65-F5344CB8AC3E}">
        <p14:creationId xmlns:p14="http://schemas.microsoft.com/office/powerpoint/2010/main" val="921786160"/>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228602"/>
            <a:ext cx="8610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Noise-resilient quantum circuits</a:t>
            </a:r>
          </a:p>
          <a:p>
            <a:pPr algn="ctr" eaLnBrk="0" fontAlgn="base" hangingPunct="0">
              <a:spcBef>
                <a:spcPct val="0"/>
              </a:spcBef>
              <a:spcAft>
                <a:spcPct val="0"/>
              </a:spcAft>
            </a:pPr>
            <a:endParaRPr lang="en-US" sz="12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latin typeface="Calibri" panose="020F0502020204030204" pitchFamily="34" charset="0"/>
                <a:cs typeface="Calibri" panose="020F0502020204030204" pitchFamily="34" charset="0"/>
              </a:rPr>
              <a:t>For near-term applications, </a:t>
            </a:r>
            <a:r>
              <a:rPr lang="en-US" sz="2000" dirty="0">
                <a:solidFill>
                  <a:srgbClr val="0000FF"/>
                </a:solidFill>
                <a:latin typeface="Calibri" panose="020F0502020204030204" pitchFamily="34" charset="0"/>
                <a:cs typeface="Calibri" panose="020F0502020204030204" pitchFamily="34" charset="0"/>
              </a:rPr>
              <a:t>noise-resilience is a key consideration in quantum circuit design</a:t>
            </a:r>
            <a:r>
              <a:rPr lang="en-US" sz="2000" dirty="0">
                <a:latin typeface="Calibri" panose="020F0502020204030204" pitchFamily="34" charset="0"/>
                <a:cs typeface="Calibri" panose="020F0502020204030204" pitchFamily="34" charset="0"/>
              </a:rPr>
              <a:t> (Kim 2017).</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latin typeface="Calibri" panose="020F0502020204030204" pitchFamily="34" charset="0"/>
                <a:cs typeface="Calibri" panose="020F0502020204030204" pitchFamily="34" charset="0"/>
              </a:rPr>
              <a:t>For a generic circuit with G gates, a single faulty gate might cause the circuit to fail. If the probability of error per gate is not much larger than 1/G, we have a reasonable chance of getting the right answer. </a:t>
            </a:r>
          </a:p>
          <a:p>
            <a:pPr eaLnBrk="0" fontAlgn="base" hangingPunct="0">
              <a:spcBef>
                <a:spcPct val="0"/>
              </a:spcBef>
              <a:spcAft>
                <a:spcPct val="0"/>
              </a:spcAft>
            </a:pPr>
            <a:endParaRPr lang="en-US" sz="1200" dirty="0">
              <a:solidFill>
                <a:srgbClr val="0000FF"/>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solidFill>
                  <a:srgbClr val="0000FF"/>
                </a:solidFill>
                <a:latin typeface="Calibri" panose="020F0502020204030204" pitchFamily="34" charset="0"/>
                <a:cs typeface="Calibri" panose="020F0502020204030204" pitchFamily="34" charset="0"/>
              </a:rPr>
              <a:t>But, depending on the nature of the algorithm and the circuit that implements it, we might be able to tolerate a much larger gate error rate. </a:t>
            </a:r>
          </a:p>
          <a:p>
            <a:pPr eaLnBrk="0" fontAlgn="base" hangingPunct="0">
              <a:spcBef>
                <a:spcPct val="0"/>
              </a:spcBef>
              <a:spcAft>
                <a:spcPct val="0"/>
              </a:spcAft>
            </a:pPr>
            <a:endParaRPr lang="en-US" sz="1200" dirty="0">
              <a:solidFill>
                <a:srgbClr val="0000FF"/>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latin typeface="Calibri" panose="020F0502020204030204" pitchFamily="34" charset="0"/>
                <a:cs typeface="Calibri" panose="020F0502020204030204" pitchFamily="34" charset="0"/>
              </a:rPr>
              <a:t>For some physical simulation problems, </a:t>
            </a:r>
            <a:r>
              <a:rPr lang="en-US" sz="2000" dirty="0">
                <a:solidFill>
                  <a:srgbClr val="0000FF"/>
                </a:solidFill>
                <a:latin typeface="Calibri" panose="020F0502020204030204" pitchFamily="34" charset="0"/>
                <a:cs typeface="Calibri" panose="020F0502020204030204" pitchFamily="34" charset="0"/>
              </a:rPr>
              <a:t>a constant probability of error per measured qubit can be tolerated</a:t>
            </a:r>
            <a:r>
              <a:rPr lang="en-US" sz="2000" dirty="0">
                <a:latin typeface="Calibri" panose="020F0502020204030204" pitchFamily="34" charset="0"/>
                <a:cs typeface="Calibri" panose="020F0502020204030204" pitchFamily="34" charset="0"/>
              </a:rPr>
              <a:t>, and the number of circuit locations where a fault can cause an error in a particular qubit is relatively small. This could happen because the circuit has low depth, or because an error occurring at an earlier time decays away by a later time. </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000" dirty="0">
                <a:latin typeface="Calibri" panose="020F0502020204030204" pitchFamily="34" charset="0"/>
                <a:cs typeface="Calibri" panose="020F0502020204030204" pitchFamily="34" charset="0"/>
              </a:rPr>
              <a:t>Circuits with good noise-resilience (based on tensor network constructions like MERA) are among those that might be useful for solving quantum optimization problems using </a:t>
            </a:r>
            <a:r>
              <a:rPr lang="en-US" sz="2000" dirty="0" err="1">
                <a:latin typeface="Calibri" panose="020F0502020204030204" pitchFamily="34" charset="0"/>
                <a:cs typeface="Calibri" panose="020F0502020204030204" pitchFamily="34" charset="0"/>
              </a:rPr>
              <a:t>variational</a:t>
            </a:r>
            <a:r>
              <a:rPr lang="en-US" sz="2000" dirty="0">
                <a:latin typeface="Calibri" panose="020F0502020204030204" pitchFamily="34" charset="0"/>
                <a:cs typeface="Calibri" panose="020F0502020204030204" pitchFamily="34" charset="0"/>
              </a:rPr>
              <a:t> quantum </a:t>
            </a:r>
            <a:r>
              <a:rPr lang="en-US" sz="2000" dirty="0" err="1">
                <a:latin typeface="Calibri" panose="020F0502020204030204" pitchFamily="34" charset="0"/>
                <a:cs typeface="Calibri" panose="020F0502020204030204" pitchFamily="34" charset="0"/>
              </a:rPr>
              <a:t>eigensolvers</a:t>
            </a:r>
            <a:r>
              <a:rPr lang="en-US" sz="2000" dirty="0">
                <a:latin typeface="Calibri" panose="020F0502020204030204" pitchFamily="34" charset="0"/>
                <a:cs typeface="Calibri" panose="020F0502020204030204" pitchFamily="34" charset="0"/>
              </a:rPr>
              <a:t> (VQE), </a:t>
            </a:r>
            <a:r>
              <a:rPr lang="en-US" sz="2000" dirty="0">
                <a:solidFill>
                  <a:srgbClr val="0000FF"/>
                </a:solidFill>
                <a:latin typeface="Calibri" panose="020F0502020204030204" pitchFamily="34" charset="0"/>
                <a:cs typeface="Calibri" panose="020F0502020204030204" pitchFamily="34" charset="0"/>
              </a:rPr>
              <a:t>improving the prospects for outperforming classical methods </a:t>
            </a:r>
            <a:r>
              <a:rPr lang="en-US" sz="2000" dirty="0">
                <a:latin typeface="Calibri" panose="020F0502020204030204" pitchFamily="34" charset="0"/>
                <a:cs typeface="Calibri" panose="020F0502020204030204" pitchFamily="34" charset="0"/>
              </a:rPr>
              <a:t>during the NISQ era (Kim and </a:t>
            </a:r>
            <a:r>
              <a:rPr lang="en-US" sz="2000" dirty="0" err="1">
                <a:latin typeface="Calibri" panose="020F0502020204030204" pitchFamily="34" charset="0"/>
                <a:cs typeface="Calibri" panose="020F0502020204030204" pitchFamily="34" charset="0"/>
              </a:rPr>
              <a:t>Swingle</a:t>
            </a:r>
            <a:r>
              <a:rPr lang="en-US" sz="2000" dirty="0">
                <a:latin typeface="Calibri" panose="020F0502020204030204" pitchFamily="34" charset="0"/>
                <a:cs typeface="Calibri" panose="020F0502020204030204" pitchFamily="34" charset="0"/>
              </a:rPr>
              <a:t> 2017). </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504386"/>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927" y="255363"/>
            <a:ext cx="9008076" cy="70480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a:ea typeface="+mn-ea"/>
                <a:cs typeface="Calibri" panose="020F0502020204030204" pitchFamily="34" charset="0"/>
              </a:rPr>
              <a:t>The steep climb to scalability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Long-lived logical qubits, protected by quantum error correction, are likely to be realized in the next few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But NISQ-era quantum algorithms will need to tolerate noise.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Fully fault-tolerant quantum computing may still be decades away. </a:t>
            </a: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We don’t really know how long it will take … We may need platforms supporting millions of physical qubits, or more, a very big leap from where we are now. (“Quantum Chasm” </a:t>
            </a: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Symbol"/>
              </a:rPr>
              <a:t></a:t>
            </a: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“NISQ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Lower gate error rates will substantially reduce the overhead cost of fault tolerance, and also extend the reach of quantum algorithms which do not use error correction.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Topological quantum computing (being aggressively pursued by Microsoft) is one aspirational approach to achieving much lower error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Platforms with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faster gates have shorter time to solution</a:t>
            </a: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all else being equal. This speed advantage will become more important in the longer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Significant advances, in both basic quantum science and systems engineering, will be needed to achieve scalable FTQC.  Because we have so far to go, </a:t>
            </a:r>
            <a:r>
              <a:rPr kumimoji="0" lang="en-US" sz="2000" b="0" i="0" u="none" strike="noStrike" kern="1200" cap="none" spc="0" normalizeH="0" baseline="0" noProof="0" dirty="0">
                <a:ln>
                  <a:noFill/>
                </a:ln>
                <a:solidFill>
                  <a:srgbClr val="0000FF"/>
                </a:solidFill>
                <a:effectLst/>
                <a:uLnTx/>
                <a:uFillTx/>
                <a:latin typeface="Calibri"/>
                <a:ea typeface="+mn-ea"/>
                <a:cs typeface="Calibri" panose="020F0502020204030204" pitchFamily="34" charset="0"/>
              </a:rPr>
              <a:t>new insights and developments could substantially alter the outlook for scalability</a:t>
            </a: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We tend to be too optimistic about the short run, too pessimistic about the long run.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158230459"/>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3"/>
            <a:ext cx="8458200" cy="6678751"/>
          </a:xfrm>
          <a:prstGeom prst="rect">
            <a:avLst/>
          </a:prstGeom>
          <a:noFill/>
        </p:spPr>
        <p:txBody>
          <a:bodyPr wrap="square" rtlCol="0">
            <a:spAutoFit/>
          </a:bodyPr>
          <a:lstStyle/>
          <a:p>
            <a:pPr algn="ctr"/>
            <a:r>
              <a:rPr lang="en-US" sz="2800" dirty="0">
                <a:solidFill>
                  <a:srgbClr val="FF0000"/>
                </a:solidFill>
                <a:cs typeface="Calibri" panose="020F0502020204030204" pitchFamily="34" charset="0"/>
              </a:rPr>
              <a:t>Digital vs. Analog quantum simulation</a:t>
            </a:r>
          </a:p>
          <a:p>
            <a:pPr algn="ctr"/>
            <a:endParaRPr lang="en-US" sz="12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cs typeface="Calibri" panose="020F0502020204030204" pitchFamily="34" charset="0"/>
              </a:rPr>
              <a:t>An </a:t>
            </a:r>
            <a:r>
              <a:rPr lang="en-US" sz="2000" i="1" dirty="0">
                <a:solidFill>
                  <a:srgbClr val="000000"/>
                </a:solidFill>
                <a:cs typeface="Calibri" panose="020F0502020204030204" pitchFamily="34" charset="0"/>
              </a:rPr>
              <a:t>analog quantum simulator</a:t>
            </a:r>
            <a:r>
              <a:rPr lang="en-US" sz="2000" dirty="0">
                <a:solidFill>
                  <a:srgbClr val="000000"/>
                </a:solidFill>
                <a:cs typeface="Calibri" panose="020F0502020204030204" pitchFamily="34" charset="0"/>
              </a:rPr>
              <a:t> is a quantum system of many qubits whose dynamics resembles the dynamics of a model system we wish to study. A </a:t>
            </a:r>
            <a:r>
              <a:rPr lang="en-US" sz="2000" i="1" dirty="0">
                <a:solidFill>
                  <a:srgbClr val="000000"/>
                </a:solidFill>
                <a:cs typeface="Calibri" panose="020F0502020204030204" pitchFamily="34" charset="0"/>
              </a:rPr>
              <a:t>digital quantum simulator</a:t>
            </a:r>
            <a:r>
              <a:rPr lang="en-US" sz="2000" dirty="0">
                <a:solidFill>
                  <a:srgbClr val="000000"/>
                </a:solidFill>
                <a:cs typeface="Calibri" panose="020F0502020204030204" pitchFamily="34" charset="0"/>
              </a:rPr>
              <a:t> is a gate-based universal quantum computer, which can be used to simulate any physical system of interest when suitably programmed.</a:t>
            </a:r>
          </a:p>
          <a:p>
            <a:endParaRPr lang="en-US" sz="1200" dirty="0">
              <a:solidFill>
                <a:srgbClr val="000000"/>
              </a:solidFill>
              <a:cs typeface="Calibri" panose="020F0502020204030204" pitchFamily="34" charset="0"/>
            </a:endParaRPr>
          </a:p>
          <a:p>
            <a:r>
              <a:rPr lang="en-US" sz="2000" dirty="0">
                <a:solidFill>
                  <a:srgbClr val="000000"/>
                </a:solidFill>
                <a:cs typeface="Calibri" panose="020F0502020204030204" pitchFamily="34" charset="0"/>
              </a:rPr>
              <a:t>Analog quantum simulation has been an active research area for 15 years or more; </a:t>
            </a:r>
            <a:r>
              <a:rPr lang="en-US" sz="2000" dirty="0">
                <a:solidFill>
                  <a:srgbClr val="0000FF"/>
                </a:solidFill>
                <a:cs typeface="Calibri" panose="020F0502020204030204" pitchFamily="34" charset="0"/>
              </a:rPr>
              <a:t>digital quantum simulation is just getting started now</a:t>
            </a:r>
            <a:r>
              <a:rPr lang="en-US" sz="2000" dirty="0">
                <a:solidFill>
                  <a:srgbClr val="000000"/>
                </a:solidFill>
                <a:cs typeface="Calibri" panose="020F0502020204030204" pitchFamily="34" charset="0"/>
              </a:rPr>
              <a:t>.</a:t>
            </a:r>
          </a:p>
          <a:p>
            <a:endParaRPr lang="en-US" sz="1200" dirty="0">
              <a:solidFill>
                <a:srgbClr val="000000"/>
              </a:solidFill>
              <a:cs typeface="Calibri" panose="020F0502020204030204" pitchFamily="34" charset="0"/>
            </a:endParaRPr>
          </a:p>
          <a:p>
            <a:r>
              <a:rPr lang="en-US" sz="2000" dirty="0">
                <a:solidFill>
                  <a:srgbClr val="000000"/>
                </a:solidFill>
                <a:cs typeface="Calibri" panose="020F0502020204030204" pitchFamily="34" charset="0"/>
              </a:rPr>
              <a:t>Analog platforms include: </a:t>
            </a:r>
            <a:r>
              <a:rPr lang="en-US" sz="2000" dirty="0" err="1">
                <a:solidFill>
                  <a:srgbClr val="000000"/>
                </a:solidFill>
                <a:cs typeface="Calibri" panose="020F0502020204030204" pitchFamily="34" charset="0"/>
              </a:rPr>
              <a:t>ultracold</a:t>
            </a:r>
            <a:r>
              <a:rPr lang="en-US" sz="2000" dirty="0">
                <a:solidFill>
                  <a:srgbClr val="000000"/>
                </a:solidFill>
                <a:cs typeface="Calibri" panose="020F0502020204030204" pitchFamily="34" charset="0"/>
              </a:rPr>
              <a:t> (neutral) atoms and molecules, trapped ions, superconducting circuits, etc.  These same platforms can be used for circuit-based computation as well.</a:t>
            </a:r>
          </a:p>
          <a:p>
            <a:endParaRPr lang="en-US" sz="1200" dirty="0">
              <a:solidFill>
                <a:srgbClr val="0000FF"/>
              </a:solidFill>
              <a:cs typeface="Calibri" panose="020F0502020204030204" pitchFamily="34" charset="0"/>
            </a:endParaRPr>
          </a:p>
          <a:p>
            <a:r>
              <a:rPr lang="en-US" sz="2000" dirty="0">
                <a:cs typeface="Calibri" panose="020F0502020204030204" pitchFamily="34" charset="0"/>
              </a:rPr>
              <a:t>Although they are becoming more sophisticated and controllable,</a:t>
            </a:r>
            <a:r>
              <a:rPr lang="en-US" sz="2000" dirty="0">
                <a:solidFill>
                  <a:srgbClr val="0000FF"/>
                </a:solidFill>
                <a:cs typeface="Calibri" panose="020F0502020204030204" pitchFamily="34" charset="0"/>
              </a:rPr>
              <a:t> analog simulators are limited by imperfect control. </a:t>
            </a:r>
            <a:r>
              <a:rPr lang="en-US" sz="2000" dirty="0">
                <a:solidFill>
                  <a:srgbClr val="000000"/>
                </a:solidFill>
                <a:cs typeface="Calibri" panose="020F0502020204030204" pitchFamily="34" charset="0"/>
              </a:rPr>
              <a:t>They are best suited for studying “universal” properties of quantum systems which are hard to access in classical simulations, yet sufficiently robust to be accessible using noisy quantum systems.</a:t>
            </a:r>
          </a:p>
          <a:p>
            <a:endParaRPr lang="en-US" sz="1200" dirty="0">
              <a:solidFill>
                <a:srgbClr val="000000"/>
              </a:solidFill>
              <a:cs typeface="Calibri" panose="020F0502020204030204" pitchFamily="34" charset="0"/>
            </a:endParaRPr>
          </a:p>
          <a:p>
            <a:r>
              <a:rPr lang="en-US" sz="2000" dirty="0">
                <a:solidFill>
                  <a:srgbClr val="0000FF"/>
                </a:solidFill>
                <a:cs typeface="Calibri" panose="020F0502020204030204" pitchFamily="34" charset="0"/>
              </a:rPr>
              <a:t>Eventually, digital (circuit-based) quantum simulators will surpass analog quantum simulators for studies of quantum dynamics, but perhaps not until fault tolerance is feasible. </a:t>
            </a:r>
          </a:p>
        </p:txBody>
      </p:sp>
    </p:spTree>
    <p:extLst>
      <p:ext uri="{BB962C8B-B14F-4D97-AF65-F5344CB8AC3E}">
        <p14:creationId xmlns:p14="http://schemas.microsoft.com/office/powerpoint/2010/main" val="1085635017"/>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255361"/>
            <a:ext cx="8550613" cy="6555641"/>
          </a:xfrm>
          <a:prstGeom prst="rect">
            <a:avLst/>
          </a:prstGeom>
          <a:noFill/>
        </p:spPr>
        <p:txBody>
          <a:bodyPr wrap="square" rtlCol="0">
            <a:spAutoFit/>
          </a:bodyPr>
          <a:lstStyle/>
          <a:p>
            <a:pPr algn="ctr"/>
            <a:r>
              <a:rPr lang="en-US" sz="2800" dirty="0" smtClean="0">
                <a:solidFill>
                  <a:srgbClr val="FF0000"/>
                </a:solidFill>
                <a:cs typeface="Calibri" panose="020F0502020204030204" pitchFamily="34" charset="0"/>
              </a:rPr>
              <a:t>Quantum simulation of quantum field theories. Why?</a:t>
            </a:r>
          </a:p>
          <a:p>
            <a:pPr algn="ctr"/>
            <a:endParaRPr lang="en-US" sz="2000" dirty="0" smtClean="0">
              <a:solidFill>
                <a:srgbClr val="FF0000"/>
              </a:solidFill>
              <a:latin typeface="Arial" panose="020B0604020202020204" pitchFamily="34" charset="0"/>
              <a:cs typeface="Arial" panose="020B0604020202020204" pitchFamily="34" charset="0"/>
            </a:endParaRPr>
          </a:p>
          <a:p>
            <a:r>
              <a:rPr lang="en-US" sz="2400" dirty="0" smtClean="0">
                <a:solidFill>
                  <a:srgbClr val="000000"/>
                </a:solidFill>
                <a:cs typeface="Calibri" panose="020F0502020204030204" pitchFamily="34" charset="0"/>
              </a:rPr>
              <a:t>QFT encompasses all fundamental interactions, possibly excluding gravity.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Can quantum computers efficiently simulate any process that occurs in Nature? (Quantum Church-Turing thesis.)</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YES and NO are both exciting answers!</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Event generators for QCD, etc.</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Simulations of nuclear matter, etc.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Exploration of other strongly coupled theories.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Stepping stone to quantum gravity.</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Characterizing computational complexity of quantum states.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New insights!</a:t>
            </a:r>
          </a:p>
        </p:txBody>
      </p:sp>
    </p:spTree>
    <p:extLst>
      <p:ext uri="{BB962C8B-B14F-4D97-AF65-F5344CB8AC3E}">
        <p14:creationId xmlns:p14="http://schemas.microsoft.com/office/powerpoint/2010/main" val="1402292560"/>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249381"/>
            <a:ext cx="8550613" cy="6555641"/>
          </a:xfrm>
          <a:prstGeom prst="rect">
            <a:avLst/>
          </a:prstGeom>
          <a:noFill/>
        </p:spPr>
        <p:txBody>
          <a:bodyPr wrap="square" rtlCol="0">
            <a:spAutoFit/>
          </a:bodyPr>
          <a:lstStyle/>
          <a:p>
            <a:pPr algn="ctr"/>
            <a:r>
              <a:rPr lang="en-US" sz="3200" dirty="0" smtClean="0">
                <a:solidFill>
                  <a:srgbClr val="FF0000"/>
                </a:solidFill>
                <a:cs typeface="Calibri" panose="020F0502020204030204" pitchFamily="34" charset="0"/>
              </a:rPr>
              <a:t>Prototypical quantum simulation task</a:t>
            </a:r>
          </a:p>
          <a:p>
            <a:pPr algn="ctr"/>
            <a:endParaRPr lang="en-US" sz="1200" dirty="0" smtClean="0">
              <a:solidFill>
                <a:srgbClr val="000000"/>
              </a:solidFill>
              <a:latin typeface="Arial" panose="020B0604020202020204" pitchFamily="34" charset="0"/>
              <a:cs typeface="Arial" panose="020B0604020202020204" pitchFamily="34" charset="0"/>
            </a:endParaRPr>
          </a:p>
          <a:p>
            <a:r>
              <a:rPr lang="en-US" sz="2400" dirty="0" smtClean="0">
                <a:solidFill>
                  <a:srgbClr val="000000"/>
                </a:solidFill>
                <a:cs typeface="Calibri" panose="020F0502020204030204" pitchFamily="34" charset="0"/>
              </a:rPr>
              <a:t>(</a:t>
            </a:r>
            <a:r>
              <a:rPr lang="en-US" sz="2000" dirty="0" smtClean="0">
                <a:solidFill>
                  <a:srgbClr val="000000"/>
                </a:solidFill>
                <a:cs typeface="Calibri" panose="020F0502020204030204" pitchFamily="34" charset="0"/>
              </a:rPr>
              <a:t>1) State preparation. E.g., incoming scattering state.</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(2) Hamiltonian evolution. E.g. Trotter approximation.</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(3) Measure an observable. E.g., a simulated detector.</a:t>
            </a:r>
          </a:p>
          <a:p>
            <a:endParaRPr lang="en-US" sz="2000" dirty="0">
              <a:solidFill>
                <a:srgbClr val="000000"/>
              </a:solidFill>
              <a:cs typeface="Calibri" panose="020F0502020204030204" pitchFamily="34" charset="0"/>
            </a:endParaRPr>
          </a:p>
          <a:p>
            <a:r>
              <a:rPr lang="en-US" sz="2000" dirty="0" smtClean="0">
                <a:solidFill>
                  <a:srgbClr val="0000FF"/>
                </a:solidFill>
                <a:cs typeface="Calibri" panose="020F0502020204030204" pitchFamily="34" charset="0"/>
              </a:rPr>
              <a:t>Goal: sample accurately from probability distribution of outcomes. </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Determine how computational resources scale with: error, system size, particle number, total energy of process, energy gap, …</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Resources include: number of qubits, number of gates, …</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Hope for polynomial scaling! Or even better: </a:t>
            </a:r>
            <a:r>
              <a:rPr lang="en-US" sz="2000" dirty="0" err="1" smtClean="0">
                <a:solidFill>
                  <a:srgbClr val="000000"/>
                </a:solidFill>
                <a:cs typeface="Calibri" panose="020F0502020204030204" pitchFamily="34" charset="0"/>
              </a:rPr>
              <a:t>polylog</a:t>
            </a:r>
            <a:r>
              <a:rPr lang="en-US" sz="2000" dirty="0" smtClean="0">
                <a:solidFill>
                  <a:srgbClr val="000000"/>
                </a:solidFill>
                <a:cs typeface="Calibri" panose="020F0502020204030204" pitchFamily="34" charset="0"/>
              </a:rPr>
              <a:t> scaling. </a:t>
            </a:r>
            <a:endParaRPr lang="en-US" sz="2000" dirty="0">
              <a:solidFill>
                <a:srgbClr val="000000"/>
              </a:solidFill>
              <a:cs typeface="Calibri" panose="020F0502020204030204" pitchFamily="34" charset="0"/>
            </a:endParaRPr>
          </a:p>
          <a:p>
            <a:endParaRPr lang="en-US" sz="1200" dirty="0" smtClean="0">
              <a:solidFill>
                <a:srgbClr val="000000"/>
              </a:solidFill>
              <a:cs typeface="Calibri" panose="020F0502020204030204" pitchFamily="34" charset="0"/>
            </a:endParaRPr>
          </a:p>
          <a:p>
            <a:r>
              <a:rPr lang="en-US" sz="2000" dirty="0" smtClean="0">
                <a:solidFill>
                  <a:srgbClr val="0000FF"/>
                </a:solidFill>
                <a:cs typeface="Calibri" panose="020F0502020204030204" pitchFamily="34" charset="0"/>
              </a:rPr>
              <a:t>Need an efficient preparation of initial state.</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Approximating a continuous system incurs discretization cost (smaller lattice spacing improves accuracy).</a:t>
            </a:r>
          </a:p>
          <a:p>
            <a:endParaRPr lang="en-US" sz="1200" dirty="0">
              <a:solidFill>
                <a:srgbClr val="000000"/>
              </a:solidFill>
              <a:cs typeface="Calibri" panose="020F0502020204030204" pitchFamily="34" charset="0"/>
            </a:endParaRPr>
          </a:p>
          <a:p>
            <a:r>
              <a:rPr lang="en-US" sz="2000" dirty="0">
                <a:solidFill>
                  <a:srgbClr val="0000FF"/>
                </a:solidFill>
                <a:cs typeface="Calibri" panose="020F0502020204030204" pitchFamily="34" charset="0"/>
              </a:rPr>
              <a:t>W</a:t>
            </a:r>
            <a:r>
              <a:rPr lang="en-US" sz="2000" dirty="0" smtClean="0">
                <a:solidFill>
                  <a:srgbClr val="0000FF"/>
                </a:solidFill>
                <a:cs typeface="Calibri" panose="020F0502020204030204" pitchFamily="34" charset="0"/>
              </a:rPr>
              <a:t>hat should we simulate, and what do we stand to learn?</a:t>
            </a:r>
            <a:endParaRPr lang="en-US" sz="2000" dirty="0">
              <a:solidFill>
                <a:srgbClr val="0000FF"/>
              </a:solidFill>
              <a:cs typeface="Calibri" panose="020F0502020204030204" pitchFamily="34" charset="0"/>
            </a:endParaRPr>
          </a:p>
        </p:txBody>
      </p:sp>
    </p:spTree>
    <p:extLst>
      <p:ext uri="{BB962C8B-B14F-4D97-AF65-F5344CB8AC3E}">
        <p14:creationId xmlns:p14="http://schemas.microsoft.com/office/powerpoint/2010/main" val="207665755"/>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descr="https://encrypted-tbn3.gstatic.com/images?q=tbn:ANd9GcTwxVJtaRGXnTDqxbqMkB6hr9d4c24-8Jd4apf30ItZUoj7PsYPkQ"/>
          <p:cNvPicPr>
            <a:picLocks noChangeAspect="1" noChangeArrowheads="1"/>
          </p:cNvPicPr>
          <p:nvPr/>
        </p:nvPicPr>
        <p:blipFill rotWithShape="1">
          <a:blip r:embed="rId3">
            <a:extLst>
              <a:ext uri="{28A0092B-C50C-407E-A947-70E740481C1C}">
                <a14:useLocalDpi xmlns:a14="http://schemas.microsoft.com/office/drawing/2010/main" val="0"/>
              </a:ext>
            </a:extLst>
          </a:blip>
          <a:srcRect b="4898"/>
          <a:stretch/>
        </p:blipFill>
        <p:spPr bwMode="auto">
          <a:xfrm>
            <a:off x="6248400" y="4648200"/>
            <a:ext cx="2619375" cy="16577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14" y="286803"/>
            <a:ext cx="2532236" cy="171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1000" y="2743200"/>
            <a:ext cx="8226276" cy="1938992"/>
          </a:xfrm>
          <a:prstGeom prst="rect">
            <a:avLst/>
          </a:prstGeom>
          <a:noFill/>
        </p:spPr>
        <p:txBody>
          <a:bodyPr wrap="square" rtlCol="0">
            <a:spAutoFit/>
          </a:bodyPr>
          <a:lstStyle/>
          <a:p>
            <a:pPr algn="ctr" eaLnBrk="0" fontAlgn="base" hangingPunct="0">
              <a:spcBef>
                <a:spcPct val="0"/>
              </a:spcBef>
              <a:spcAft>
                <a:spcPct val="0"/>
              </a:spcAft>
            </a:pPr>
            <a:r>
              <a:rPr lang="en-US" sz="2800" dirty="0">
                <a:solidFill>
                  <a:srgbClr val="0033CC"/>
                </a:solidFill>
                <a:latin typeface="Arial" pitchFamily="34" charset="0"/>
              </a:rPr>
              <a:t>A quantum computer can simulate efficiently any physical process that occurs in Nature.</a:t>
            </a:r>
          </a:p>
          <a:p>
            <a:pPr algn="ctr" eaLnBrk="0" fontAlgn="base" hangingPunct="0">
              <a:spcBef>
                <a:spcPct val="0"/>
              </a:spcBef>
              <a:spcAft>
                <a:spcPct val="0"/>
              </a:spcAft>
            </a:pPr>
            <a:endParaRPr lang="en-US" dirty="0">
              <a:solidFill>
                <a:srgbClr val="0033CC"/>
              </a:solidFill>
              <a:latin typeface="Arial" pitchFamily="34" charset="0"/>
            </a:endParaRPr>
          </a:p>
          <a:p>
            <a:pPr algn="ctr" eaLnBrk="0" fontAlgn="base" hangingPunct="0">
              <a:spcBef>
                <a:spcPct val="0"/>
              </a:spcBef>
              <a:spcAft>
                <a:spcPct val="0"/>
              </a:spcAft>
            </a:pPr>
            <a:r>
              <a:rPr lang="en-US" sz="2800" dirty="0">
                <a:solidFill>
                  <a:srgbClr val="0033CC"/>
                </a:solidFill>
                <a:latin typeface="Arial" pitchFamily="34" charset="0"/>
              </a:rPr>
              <a:t>(Maybe. We don’t actually know for sure.)</a:t>
            </a:r>
          </a:p>
          <a:p>
            <a:pPr eaLnBrk="0" fontAlgn="base" hangingPunct="0">
              <a:spcBef>
                <a:spcPct val="0"/>
              </a:spcBef>
              <a:spcAft>
                <a:spcPct val="0"/>
              </a:spcAft>
            </a:pPr>
            <a:endParaRPr lang="en-US" dirty="0">
              <a:solidFill>
                <a:srgbClr val="000000"/>
              </a:solidFill>
              <a:latin typeface="Arial" pitchFamily="34" charset="0"/>
            </a:endParaRPr>
          </a:p>
        </p:txBody>
      </p:sp>
      <p:pic>
        <p:nvPicPr>
          <p:cNvPr id="22" name="Picture 8" descr="laughlinwf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57"/>
          <a:stretch/>
        </p:blipFill>
        <p:spPr bwMode="auto">
          <a:xfrm>
            <a:off x="6400800" y="304800"/>
            <a:ext cx="2514600" cy="1679275"/>
          </a:xfrm>
          <a:prstGeom prst="rect">
            <a:avLst/>
          </a:prstGeom>
          <a:noFill/>
          <a:extLst>
            <a:ext uri="{909E8E84-426E-40DD-AFC4-6F175D3DCCD1}">
              <a14:hiddenFill xmlns:a14="http://schemas.microsoft.com/office/drawing/2010/main">
                <a:solidFill>
                  <a:srgbClr val="FFFFFF"/>
                </a:solidFill>
              </a14:hiddenFill>
            </a:ext>
          </a:extLst>
        </p:spPr>
      </p:pic>
      <p:pic>
        <p:nvPicPr>
          <p:cNvPr id="454658" name="Picture 2" descr="http://www.penny4nasa.org/wp-content/uploads/2014/11/1.13743-C0141244-Black_hole_artwork-SPL-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4648200"/>
            <a:ext cx="2675106"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981200"/>
            <a:ext cx="1813317"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pitchFamily="34" charset="0"/>
              </a:rPr>
              <a:t>particle collision</a:t>
            </a:r>
          </a:p>
        </p:txBody>
      </p:sp>
      <p:sp>
        <p:nvSpPr>
          <p:cNvPr id="19" name="TextBox 18"/>
          <p:cNvSpPr txBox="1"/>
          <p:nvPr/>
        </p:nvSpPr>
        <p:spPr>
          <a:xfrm>
            <a:off x="6553200" y="1981200"/>
            <a:ext cx="2198038"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pitchFamily="34" charset="0"/>
              </a:rPr>
              <a:t>entangled electrons</a:t>
            </a:r>
          </a:p>
        </p:txBody>
      </p:sp>
      <p:pic>
        <p:nvPicPr>
          <p:cNvPr id="454660" name="Picture 4" descr="http://staff.jccc.net/pdecell/biochemistry/pepsheets.gif"/>
          <p:cNvPicPr>
            <a:picLocks noChangeAspect="1" noChangeArrowheads="1"/>
          </p:cNvPicPr>
          <p:nvPr/>
        </p:nvPicPr>
        <p:blipFill rotWithShape="1">
          <a:blip r:embed="rId7">
            <a:extLst>
              <a:ext uri="{28A0092B-C50C-407E-A947-70E740481C1C}">
                <a14:useLocalDpi xmlns:a14="http://schemas.microsoft.com/office/drawing/2010/main" val="0"/>
              </a:ext>
            </a:extLst>
          </a:blip>
          <a:srcRect b="8567"/>
          <a:stretch/>
        </p:blipFill>
        <p:spPr bwMode="auto">
          <a:xfrm>
            <a:off x="3352800" y="304800"/>
            <a:ext cx="2514600" cy="169765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05200" y="1981200"/>
            <a:ext cx="2236510"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pitchFamily="34" charset="0"/>
              </a:rPr>
              <a:t>molecular chemistry</a:t>
            </a:r>
          </a:p>
        </p:txBody>
      </p:sp>
      <p:sp>
        <p:nvSpPr>
          <p:cNvPr id="24" name="TextBox 23"/>
          <p:cNvSpPr txBox="1"/>
          <p:nvPr/>
        </p:nvSpPr>
        <p:spPr>
          <a:xfrm>
            <a:off x="3962400" y="6324600"/>
            <a:ext cx="1223412"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pitchFamily="34" charset="0"/>
              </a:rPr>
              <a:t>black hole</a:t>
            </a:r>
          </a:p>
        </p:txBody>
      </p:sp>
      <p:sp>
        <p:nvSpPr>
          <p:cNvPr id="25" name="TextBox 24"/>
          <p:cNvSpPr txBox="1"/>
          <p:nvPr/>
        </p:nvSpPr>
        <p:spPr>
          <a:xfrm>
            <a:off x="6934200" y="6324600"/>
            <a:ext cx="1620957"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pitchFamily="34" charset="0"/>
              </a:rPr>
              <a:t>early universe</a:t>
            </a:r>
          </a:p>
        </p:txBody>
      </p:sp>
      <p:pic>
        <p:nvPicPr>
          <p:cNvPr id="454662" name="Picture 6" descr="http://cdn.zmescience.com/wp-content/uploads/2014/12/us__en_us__ibm100__sci_research_lab__high_temp_superconducitivity__620x350.jpg"/>
          <p:cNvPicPr>
            <a:picLocks noChangeAspect="1" noChangeArrowheads="1"/>
          </p:cNvPicPr>
          <p:nvPr/>
        </p:nvPicPr>
        <p:blipFill rotWithShape="1">
          <a:blip r:embed="rId8">
            <a:extLst>
              <a:ext uri="{28A0092B-C50C-407E-A947-70E740481C1C}">
                <a14:useLocalDpi xmlns:a14="http://schemas.microsoft.com/office/drawing/2010/main" val="0"/>
              </a:ext>
            </a:extLst>
          </a:blip>
          <a:srcRect l="7504" r="6510"/>
          <a:stretch/>
        </p:blipFill>
        <p:spPr bwMode="auto">
          <a:xfrm>
            <a:off x="381000" y="4648200"/>
            <a:ext cx="2553419" cy="16763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85800" y="6324600"/>
            <a:ext cx="1838965"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0000"/>
                </a:solidFill>
                <a:latin typeface="Arial" pitchFamily="34" charset="0"/>
              </a:rPr>
              <a:t> superconductor</a:t>
            </a:r>
          </a:p>
        </p:txBody>
      </p:sp>
    </p:spTree>
    <p:extLst>
      <p:ext uri="{BB962C8B-B14F-4D97-AF65-F5344CB8AC3E}">
        <p14:creationId xmlns:p14="http://schemas.microsoft.com/office/powerpoint/2010/main" val="1079026291"/>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249381"/>
            <a:ext cx="8550613" cy="5940088"/>
          </a:xfrm>
          <a:prstGeom prst="rect">
            <a:avLst/>
          </a:prstGeom>
          <a:noFill/>
        </p:spPr>
        <p:txBody>
          <a:bodyPr wrap="square" rtlCol="0">
            <a:spAutoFit/>
          </a:bodyPr>
          <a:lstStyle/>
          <a:p>
            <a:pPr algn="ctr"/>
            <a:r>
              <a:rPr lang="en-US" sz="2800" dirty="0" smtClean="0">
                <a:solidFill>
                  <a:srgbClr val="FF0000"/>
                </a:solidFill>
                <a:cs typeface="Calibri" panose="020F0502020204030204" pitchFamily="34" charset="0"/>
              </a:rPr>
              <a:t>Preparing the ground state of a local Hamiltonian</a:t>
            </a:r>
          </a:p>
          <a:p>
            <a:endParaRPr lang="en-US" sz="12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Can be NP-hard even for a classical spin glass.</a:t>
            </a: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And even harder (QMA-hard) for some quantum systems, even in 1D. </a:t>
            </a:r>
          </a:p>
          <a:p>
            <a:endParaRPr lang="en-US" sz="2000" dirty="0">
              <a:solidFill>
                <a:srgbClr val="000000"/>
              </a:solidFill>
              <a:cs typeface="Calibri" panose="020F0502020204030204" pitchFamily="34" charset="0"/>
            </a:endParaRPr>
          </a:p>
          <a:p>
            <a:r>
              <a:rPr lang="en-US" sz="2000" dirty="0" smtClean="0">
                <a:solidFill>
                  <a:srgbClr val="0000FF"/>
                </a:solidFill>
                <a:cs typeface="Calibri" panose="020F0502020204030204" pitchFamily="34" charset="0"/>
              </a:rPr>
              <a:t>But if the state/process exists in Nature, we can hope to simulate it (Quantum Church-Turing thesis).</a:t>
            </a: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Same goes for Gibbs states (finite temperature and chemical potential) and states far from equilibrium. </a:t>
            </a: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Where did the observed state of our universe come from? That’s a question about cosmology …</a:t>
            </a:r>
          </a:p>
          <a:p>
            <a:endParaRPr lang="en-US" sz="2000" dirty="0">
              <a:solidFill>
                <a:srgbClr val="000000"/>
              </a:solidFill>
              <a:cs typeface="Calibri" panose="020F0502020204030204" pitchFamily="34" charset="0"/>
            </a:endParaRPr>
          </a:p>
          <a:p>
            <a:r>
              <a:rPr lang="en-US" sz="2000" dirty="0" smtClean="0">
                <a:solidFill>
                  <a:srgbClr val="0000FF"/>
                </a:solidFill>
                <a:cs typeface="Calibri" panose="020F0502020204030204" pitchFamily="34" charset="0"/>
                <a:sym typeface="Symbol"/>
              </a:rPr>
              <a:t>Prototypical ground-state preparation: prepare ground state for an easy case (e.g., free theory or strong-coupling limit), then adiabatically change the Hamiltonian. </a:t>
            </a:r>
            <a:r>
              <a:rPr lang="en-US" sz="2000" dirty="0" smtClean="0">
                <a:solidFill>
                  <a:srgbClr val="000000"/>
                </a:solidFill>
                <a:cs typeface="Calibri" panose="020F0502020204030204" pitchFamily="34" charset="0"/>
                <a:sym typeface="Symbol"/>
              </a:rPr>
              <a:t>Alternatively, we might find a tensor-network approximation via a classical </a:t>
            </a:r>
            <a:r>
              <a:rPr lang="en-US" sz="2000" dirty="0" err="1" smtClean="0">
                <a:solidFill>
                  <a:srgbClr val="000000"/>
                </a:solidFill>
                <a:cs typeface="Calibri" panose="020F0502020204030204" pitchFamily="34" charset="0"/>
                <a:sym typeface="Symbol"/>
              </a:rPr>
              <a:t>variational</a:t>
            </a:r>
            <a:r>
              <a:rPr lang="en-US" sz="2000" dirty="0" smtClean="0">
                <a:solidFill>
                  <a:srgbClr val="000000"/>
                </a:solidFill>
                <a:cs typeface="Calibri" panose="020F0502020204030204" pitchFamily="34" charset="0"/>
                <a:sym typeface="Symbol"/>
              </a:rPr>
              <a:t> algorithm, which can then be compiled as a quantum circuit. </a:t>
            </a:r>
            <a:endParaRPr lang="en-US" sz="2400" dirty="0">
              <a:solidFill>
                <a:srgbClr val="000000"/>
              </a:solidFill>
              <a:cs typeface="Calibri" panose="020F0502020204030204" pitchFamily="34" charset="0"/>
            </a:endParaRPr>
          </a:p>
        </p:txBody>
      </p:sp>
    </p:spTree>
    <p:extLst>
      <p:ext uri="{BB962C8B-B14F-4D97-AF65-F5344CB8AC3E}">
        <p14:creationId xmlns:p14="http://schemas.microsoft.com/office/powerpoint/2010/main" val="3285494392"/>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550613" cy="4770537"/>
          </a:xfrm>
          <a:prstGeom prst="rect">
            <a:avLst/>
          </a:prstGeom>
          <a:noFill/>
        </p:spPr>
        <p:txBody>
          <a:bodyPr wrap="square" rtlCol="0">
            <a:spAutoFit/>
          </a:bodyPr>
          <a:lstStyle/>
          <a:p>
            <a:pPr algn="ctr"/>
            <a:r>
              <a:rPr lang="en-US" sz="2800" dirty="0" smtClean="0">
                <a:solidFill>
                  <a:srgbClr val="FF0000"/>
                </a:solidFill>
                <a:cs typeface="Calibri" panose="020F0502020204030204" pitchFamily="34" charset="0"/>
              </a:rPr>
              <a:t>Sources of error?</a:t>
            </a:r>
          </a:p>
          <a:p>
            <a:pPr algn="ctr"/>
            <a:endParaRPr lang="en-US" sz="1200" dirty="0">
              <a:solidFill>
                <a:srgbClr val="FF0000"/>
              </a:solidFill>
              <a:cs typeface="Calibri" panose="020F0502020204030204" pitchFamily="34" charset="0"/>
            </a:endParaRPr>
          </a:p>
          <a:p>
            <a:r>
              <a:rPr lang="en-US" sz="2400" dirty="0" smtClean="0">
                <a:solidFill>
                  <a:srgbClr val="000000"/>
                </a:solidFill>
                <a:cs typeface="Calibri" panose="020F0502020204030204" pitchFamily="34" charset="0"/>
              </a:rPr>
              <a:t>Nonzero lattice spacing </a:t>
            </a:r>
            <a:r>
              <a:rPr lang="en-US" sz="2400" i="1" dirty="0" smtClean="0">
                <a:solidFill>
                  <a:srgbClr val="000000"/>
                </a:solidFill>
                <a:cs typeface="Calibri" panose="020F0502020204030204" pitchFamily="34" charset="0"/>
              </a:rPr>
              <a:t>a</a:t>
            </a:r>
            <a:r>
              <a:rPr lang="en-US" sz="2400" dirty="0" smtClean="0">
                <a:solidFill>
                  <a:srgbClr val="000000"/>
                </a:solidFill>
                <a:cs typeface="Calibri" panose="020F0502020204030204" pitchFamily="34" charset="0"/>
              </a:rPr>
              <a:t>.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Finite spatial volume </a:t>
            </a:r>
            <a:r>
              <a:rPr lang="en-US" sz="2400" i="1" dirty="0" smtClean="0">
                <a:solidFill>
                  <a:srgbClr val="000000"/>
                </a:solidFill>
                <a:cs typeface="Calibri" panose="020F0502020204030204" pitchFamily="34" charset="0"/>
              </a:rPr>
              <a:t>V</a:t>
            </a:r>
            <a:r>
              <a:rPr lang="en-US" sz="2400" dirty="0" smtClean="0">
                <a:solidFill>
                  <a:srgbClr val="000000"/>
                </a:solidFill>
                <a:cs typeface="Calibri" panose="020F0502020204030204" pitchFamily="34" charset="0"/>
              </a:rPr>
              <a:t>.</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Discretized fields and conjugate momenta.</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Nonzero Trotter step size for simulation of time evolution.</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a:t>
            </a:r>
            <a:r>
              <a:rPr lang="en-US" sz="2400" dirty="0" err="1" smtClean="0">
                <a:solidFill>
                  <a:srgbClr val="000000"/>
                </a:solidFill>
                <a:cs typeface="Calibri" panose="020F0502020204030204" pitchFamily="34" charset="0"/>
              </a:rPr>
              <a:t>Diabatic</a:t>
            </a:r>
            <a:r>
              <a:rPr lang="en-US" sz="2400" dirty="0" smtClean="0">
                <a:solidFill>
                  <a:srgbClr val="000000"/>
                </a:solidFill>
                <a:cs typeface="Calibri" panose="020F0502020204030204" pitchFamily="34" charset="0"/>
              </a:rPr>
              <a:t>) errors during (adiabatic) state preparation.</a:t>
            </a:r>
          </a:p>
          <a:p>
            <a:endParaRPr lang="en-US" sz="2400" dirty="0">
              <a:solidFill>
                <a:srgbClr val="000000"/>
              </a:solidFill>
              <a:cs typeface="Calibri" panose="020F0502020204030204" pitchFamily="34" charset="0"/>
            </a:endParaRPr>
          </a:p>
          <a:p>
            <a:r>
              <a:rPr lang="en-US" sz="2400" dirty="0" smtClean="0">
                <a:solidFill>
                  <a:srgbClr val="0000FF"/>
                </a:solidFill>
                <a:cs typeface="Calibri" panose="020F0502020204030204" pitchFamily="34" charset="0"/>
              </a:rPr>
              <a:t>These sources of error determine how resources scale with accuracy for the case of an ideal (noiseless) quantum circuit. We also need to worry about noise in (logical) gates. </a:t>
            </a:r>
          </a:p>
        </p:txBody>
      </p:sp>
    </p:spTree>
    <p:extLst>
      <p:ext uri="{BB962C8B-B14F-4D97-AF65-F5344CB8AC3E}">
        <p14:creationId xmlns:p14="http://schemas.microsoft.com/office/powerpoint/2010/main" val="1381522709"/>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249381"/>
            <a:ext cx="8550613" cy="6555641"/>
          </a:xfrm>
          <a:prstGeom prst="rect">
            <a:avLst/>
          </a:prstGeom>
          <a:noFill/>
        </p:spPr>
        <p:txBody>
          <a:bodyPr wrap="square" rtlCol="0">
            <a:spAutoFit/>
          </a:bodyPr>
          <a:lstStyle/>
          <a:p>
            <a:pPr algn="ctr"/>
            <a:r>
              <a:rPr lang="en-US" sz="2400" dirty="0" smtClean="0">
                <a:solidFill>
                  <a:srgbClr val="FF0000"/>
                </a:solidFill>
                <a:cs typeface="Calibri" panose="020F0502020204030204" pitchFamily="34" charset="0"/>
              </a:rPr>
              <a:t>Quantum field theory in one spatial dimension:</a:t>
            </a:r>
            <a:br>
              <a:rPr lang="en-US" sz="2400" dirty="0" smtClean="0">
                <a:solidFill>
                  <a:srgbClr val="FF0000"/>
                </a:solidFill>
                <a:cs typeface="Calibri" panose="020F0502020204030204" pitchFamily="34" charset="0"/>
              </a:rPr>
            </a:br>
            <a:r>
              <a:rPr lang="en-US" sz="2400" dirty="0" smtClean="0">
                <a:solidFill>
                  <a:srgbClr val="FF0000"/>
                </a:solidFill>
                <a:cs typeface="Calibri" panose="020F0502020204030204" pitchFamily="34" charset="0"/>
              </a:rPr>
              <a:t>When can it be simulated classically?</a:t>
            </a:r>
          </a:p>
          <a:p>
            <a:pPr algn="ctr"/>
            <a:endParaRPr lang="en-US" sz="1200" dirty="0" smtClean="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cs typeface="Calibri" panose="020F0502020204030204" pitchFamily="34" charset="0"/>
              </a:rPr>
              <a:t>For a theory with a mass gap, low energy states are not highly entangled. These states admit a succinct classical description as matrix-product states (MPS) with a relatively low bond dimension. </a:t>
            </a:r>
          </a:p>
          <a:p>
            <a:endParaRPr lang="en-US" sz="1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After a quench, a slightly entangled state becomes more entangled as it evolves. The bond dimension needed in an MPS description grows, and classical simulation may become infeasible if the energy density is nonzero.</a:t>
            </a:r>
          </a:p>
          <a:p>
            <a:endParaRPr lang="en-US" sz="1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What about scattering states? </a:t>
            </a:r>
            <a:r>
              <a:rPr lang="en-US" sz="2000" dirty="0" smtClean="0">
                <a:solidFill>
                  <a:srgbClr val="0000FF"/>
                </a:solidFill>
                <a:cs typeface="Calibri" panose="020F0502020204030204" pitchFamily="34" charset="0"/>
              </a:rPr>
              <a:t>At relatively low energy, only a few particles can be created in a collision; the entanglement remains small, and a time-dependent MPS (TEBD) classical computation may provide an accurate description, even at strong coupling (where Feynman diagram perturbation theory fails).</a:t>
            </a:r>
          </a:p>
          <a:p>
            <a:endParaRPr lang="en-US" sz="1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At high energy, many particles, and much entanglement, can be created; classical simulation may become intractable, but quantum simulation is still efficient (Jordan, Lee, JP).</a:t>
            </a:r>
          </a:p>
          <a:p>
            <a:endParaRPr lang="en-US" sz="1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Even for non-relativistic particles, multiple scattering events can build up enough entanglement for classical simulation to be hard (the problem becomes “BQP-complete” --- Jordan, </a:t>
            </a:r>
            <a:r>
              <a:rPr lang="en-US" sz="2000" dirty="0" err="1" smtClean="0">
                <a:solidFill>
                  <a:srgbClr val="000000"/>
                </a:solidFill>
                <a:cs typeface="Calibri" panose="020F0502020204030204" pitchFamily="34" charset="0"/>
              </a:rPr>
              <a:t>Krovi</a:t>
            </a:r>
            <a:r>
              <a:rPr lang="en-US" sz="2000" dirty="0" smtClean="0">
                <a:solidFill>
                  <a:srgbClr val="000000"/>
                </a:solidFill>
                <a:cs typeface="Calibri" panose="020F0502020204030204" pitchFamily="34" charset="0"/>
              </a:rPr>
              <a:t>, Lee, JP).</a:t>
            </a:r>
          </a:p>
        </p:txBody>
      </p:sp>
    </p:spTree>
    <p:extLst>
      <p:ext uri="{BB962C8B-B14F-4D97-AF65-F5344CB8AC3E}">
        <p14:creationId xmlns:p14="http://schemas.microsoft.com/office/powerpoint/2010/main" val="3122584995"/>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47500"/>
            <a:ext cx="8550613" cy="6432530"/>
          </a:xfrm>
          <a:prstGeom prst="rect">
            <a:avLst/>
          </a:prstGeom>
          <a:noFill/>
        </p:spPr>
        <p:txBody>
          <a:bodyPr wrap="square" rtlCol="0">
            <a:spAutoFit/>
          </a:bodyPr>
          <a:lstStyle/>
          <a:p>
            <a:pPr algn="ctr"/>
            <a:r>
              <a:rPr lang="en-US" sz="2800" dirty="0" smtClean="0">
                <a:solidFill>
                  <a:srgbClr val="FF0000"/>
                </a:solidFill>
                <a:cs typeface="Calibri" panose="020F0502020204030204" pitchFamily="34" charset="0"/>
              </a:rPr>
              <a:t>Challenges and Opportunities in quantum </a:t>
            </a:r>
            <a:r>
              <a:rPr lang="en-US" sz="2800" dirty="0">
                <a:solidFill>
                  <a:srgbClr val="FF0000"/>
                </a:solidFill>
                <a:cs typeface="Calibri" panose="020F0502020204030204" pitchFamily="34" charset="0"/>
              </a:rPr>
              <a:t>s</a:t>
            </a:r>
            <a:r>
              <a:rPr lang="en-US" sz="2800" dirty="0" smtClean="0">
                <a:solidFill>
                  <a:srgbClr val="FF0000"/>
                </a:solidFill>
                <a:cs typeface="Calibri" panose="020F0502020204030204" pitchFamily="34" charset="0"/>
              </a:rPr>
              <a:t>imulation</a:t>
            </a:r>
          </a:p>
          <a:p>
            <a:pPr algn="ctr"/>
            <a:endParaRPr lang="en-US" sz="24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Improving resource costs, greater rigor.</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Better regulators: e.g., smearing, improved lattice Hamiltonian, tensor network methods, …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Simulations with near-term quantum devices?</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Scattering of topological defects as probe of </a:t>
            </a:r>
            <a:r>
              <a:rPr lang="en-US" sz="2400" dirty="0" err="1" smtClean="0">
                <a:solidFill>
                  <a:srgbClr val="000000"/>
                </a:solidFill>
                <a:cs typeface="Calibri" panose="020F0502020204030204" pitchFamily="34" charset="0"/>
              </a:rPr>
              <a:t>nonperturbative</a:t>
            </a:r>
            <a:r>
              <a:rPr lang="en-US" sz="2400" dirty="0" smtClean="0">
                <a:solidFill>
                  <a:srgbClr val="000000"/>
                </a:solidFill>
                <a:cs typeface="Calibri" panose="020F0502020204030204" pitchFamily="34" charset="0"/>
              </a:rPr>
              <a:t> physics.</a:t>
            </a:r>
          </a:p>
          <a:p>
            <a:endParaRPr lang="en-US" sz="1200" dirty="0" smtClean="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Gauge fields, QCD, standard model, nuclear matter.</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Massless particles, chiral fermions, SUSY.</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Conformal field theory, holography, chaos.</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Alternative paradigms, e.g. conformal bootstrap.</a:t>
            </a:r>
          </a:p>
          <a:p>
            <a:endParaRPr lang="en-US" sz="1200" dirty="0" smtClean="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Fresh approaches to noise suppression in quantum simulation.</a:t>
            </a:r>
            <a:endParaRPr lang="en-US" sz="2400" dirty="0">
              <a:solidFill>
                <a:srgbClr val="000000"/>
              </a:solidFill>
              <a:cs typeface="Calibri" panose="020F0502020204030204" pitchFamily="34" charset="0"/>
            </a:endParaRPr>
          </a:p>
        </p:txBody>
      </p:sp>
    </p:spTree>
    <p:extLst>
      <p:ext uri="{BB962C8B-B14F-4D97-AF65-F5344CB8AC3E}">
        <p14:creationId xmlns:p14="http://schemas.microsoft.com/office/powerpoint/2010/main" val="2777048321"/>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304804"/>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Quantum speedups in the NISQ era and beyond</a:t>
            </a:r>
          </a:p>
          <a:p>
            <a:pPr algn="ctr" eaLnBrk="0" fontAlgn="base" hangingPunct="0">
              <a:spcBef>
                <a:spcPct val="0"/>
              </a:spcBef>
              <a:spcAft>
                <a:spcPct val="0"/>
              </a:spcAft>
            </a:pPr>
            <a:endParaRPr lang="en-US" sz="20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Can noisy </a:t>
            </a:r>
            <a:r>
              <a:rPr lang="en-US" dirty="0" smtClean="0">
                <a:latin typeface="Calibri" panose="020F0502020204030204" pitchFamily="34" charset="0"/>
                <a:cs typeface="Calibri" panose="020F0502020204030204" pitchFamily="34" charset="0"/>
              </a:rPr>
              <a:t>intermediate-scale </a:t>
            </a:r>
            <a:r>
              <a:rPr lang="en-US" dirty="0">
                <a:latin typeface="Calibri" panose="020F0502020204030204" pitchFamily="34" charset="0"/>
                <a:cs typeface="Calibri" panose="020F0502020204030204" pitchFamily="34" charset="0"/>
              </a:rPr>
              <a:t>quantum computing (NISQ) surpass </a:t>
            </a:r>
            <a:r>
              <a:rPr lang="en-US" dirty="0" err="1">
                <a:latin typeface="Calibri" panose="020F0502020204030204" pitchFamily="34" charset="0"/>
                <a:cs typeface="Calibri" panose="020F0502020204030204" pitchFamily="34" charset="0"/>
              </a:rPr>
              <a:t>exascale</a:t>
            </a:r>
            <a:r>
              <a:rPr lang="en-US" dirty="0">
                <a:latin typeface="Calibri" panose="020F0502020204030204" pitchFamily="34" charset="0"/>
                <a:cs typeface="Calibri" panose="020F0502020204030204" pitchFamily="34" charset="0"/>
              </a:rPr>
              <a:t> classical hardware running the best classical algorithms?</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0000FF"/>
                </a:solidFill>
                <a:latin typeface="Calibri" panose="020F0502020204030204" pitchFamily="34" charset="0"/>
                <a:cs typeface="Calibri" panose="020F0502020204030204" pitchFamily="34" charset="0"/>
              </a:rPr>
              <a:t>Near-term quantum advantage for useful applications is possible, but not guaranteed. </a:t>
            </a:r>
          </a:p>
          <a:p>
            <a:pPr eaLnBrk="0" fontAlgn="base" hangingPunct="0">
              <a:spcBef>
                <a:spcPct val="0"/>
              </a:spcBef>
              <a:spcAft>
                <a:spcPct val="0"/>
              </a:spcAft>
            </a:pPr>
            <a:endParaRPr lang="en-US" sz="1200" dirty="0">
              <a:solidFill>
                <a:srgbClr val="0000FF"/>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Hybrid quantum/classical algorithms (like QAOA and VQE) can be </a:t>
            </a:r>
            <a:r>
              <a:rPr lang="en-US">
                <a:latin typeface="Calibri" panose="020F0502020204030204" pitchFamily="34" charset="0"/>
                <a:cs typeface="Calibri" panose="020F0502020204030204" pitchFamily="34" charset="0"/>
              </a:rPr>
              <a:t>tested</a:t>
            </a:r>
            <a:r>
              <a:rPr lang="en-US"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0000FF"/>
                </a:solidFill>
                <a:latin typeface="Calibri" panose="020F0502020204030204" pitchFamily="34" charset="0"/>
                <a:cs typeface="Calibri" panose="020F0502020204030204" pitchFamily="34" charset="0"/>
              </a:rPr>
              <a:t>Near-term algorithms should be designed with noise resilience in mind.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1C1C1C"/>
                </a:solidFill>
                <a:latin typeface="Calibri" panose="020F0502020204030204" pitchFamily="34" charset="0"/>
                <a:cs typeface="Calibri" panose="020F0502020204030204" pitchFamily="34" charset="0"/>
              </a:rPr>
              <a:t>Quantum dynamics of highly entangled systems is especially hard to simulate, and is therefore an especially promising arena for quantum advantage.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0000FF"/>
                </a:solidFill>
                <a:latin typeface="Calibri" panose="020F0502020204030204" pitchFamily="34" charset="0"/>
                <a:cs typeface="Calibri" panose="020F0502020204030204" pitchFamily="34" charset="0"/>
              </a:rPr>
              <a:t>Experimentation with quantum testbeds may hasten progress and inspire new algorithms.</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1C1C1C"/>
                </a:solidFill>
                <a:latin typeface="Calibri" panose="020F0502020204030204" pitchFamily="34" charset="0"/>
                <a:cs typeface="Calibri" panose="020F0502020204030204" pitchFamily="34" charset="0"/>
              </a:rPr>
              <a:t>NISQ will not change the world by itself. Realistically, the goal for near-term quantum platforms should be to </a:t>
            </a:r>
            <a:r>
              <a:rPr lang="en-US" dirty="0">
                <a:solidFill>
                  <a:srgbClr val="0000FF"/>
                </a:solidFill>
                <a:latin typeface="Calibri" panose="020F0502020204030204" pitchFamily="34" charset="0"/>
                <a:cs typeface="Calibri" panose="020F0502020204030204" pitchFamily="34" charset="0"/>
              </a:rPr>
              <a:t>pave the way for bigger payoffs using future devices</a:t>
            </a:r>
            <a:r>
              <a:rPr lang="en-US" dirty="0">
                <a:solidFill>
                  <a:srgbClr val="1C1C1C"/>
                </a:solidFill>
                <a:latin typeface="Calibri" panose="020F0502020204030204" pitchFamily="34" charset="0"/>
                <a:cs typeface="Calibri" panose="020F0502020204030204" pitchFamily="34" charset="0"/>
              </a:rPr>
              <a:t>.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solidFill>
                  <a:srgbClr val="0000FF"/>
                </a:solidFill>
                <a:latin typeface="Calibri" panose="020F0502020204030204" pitchFamily="34" charset="0"/>
                <a:cs typeface="Calibri" panose="020F0502020204030204" pitchFamily="34" charset="0"/>
              </a:rPr>
              <a:t>Lower quantum gate error rates </a:t>
            </a:r>
            <a:r>
              <a:rPr lang="en-US" dirty="0">
                <a:solidFill>
                  <a:srgbClr val="1C1C1C"/>
                </a:solidFill>
                <a:latin typeface="Calibri" panose="020F0502020204030204" pitchFamily="34" charset="0"/>
                <a:cs typeface="Calibri" panose="020F0502020204030204" pitchFamily="34" charset="0"/>
              </a:rPr>
              <a:t>will lower the overhead cost of quantum error correction, and also extend the reach of quantum algorithms which do not use error correction.</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a:latin typeface="Calibri" panose="020F0502020204030204" pitchFamily="34" charset="0"/>
                <a:cs typeface="Calibri" panose="020F0502020204030204" pitchFamily="34" charset="0"/>
              </a:rPr>
              <a:t>Truly transformative quantum computing technology may need to be fault tolerant, and so may still be far off. But we don’t know for sure how long it will take. </a:t>
            </a:r>
            <a:r>
              <a:rPr lang="en-US" dirty="0">
                <a:solidFill>
                  <a:srgbClr val="0000FF"/>
                </a:solidFill>
                <a:latin typeface="Calibri" panose="020F0502020204030204" pitchFamily="34" charset="0"/>
                <a:cs typeface="Calibri" panose="020F0502020204030204" pitchFamily="34" charset="0"/>
              </a:rPr>
              <a:t>Progress toward fault-tolerant QC must continue to be a high priority for quantum technologists.</a:t>
            </a:r>
            <a:endParaRPr lang="en-US" dirty="0">
              <a:solidFill>
                <a:srgbClr val="1C1C1C"/>
              </a:solidFill>
            </a:endParaRPr>
          </a:p>
        </p:txBody>
      </p:sp>
    </p:spTree>
    <p:extLst>
      <p:ext uri="{BB962C8B-B14F-4D97-AF65-F5344CB8AC3E}">
        <p14:creationId xmlns:p14="http://schemas.microsoft.com/office/powerpoint/2010/main" val="2477458130"/>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00200"/>
            <a:ext cx="8512629" cy="1938992"/>
          </a:xfrm>
          <a:prstGeom prst="rect">
            <a:avLst/>
          </a:prstGeom>
          <a:noFill/>
        </p:spPr>
        <p:txBody>
          <a:bodyPr wrap="square" rtlCol="0">
            <a:spAutoFit/>
          </a:bodyPr>
          <a:lstStyle/>
          <a:p>
            <a:pPr algn="ctr"/>
            <a:r>
              <a:rPr lang="en-US" sz="6000" dirty="0" smtClean="0">
                <a:solidFill>
                  <a:prstClr val="black"/>
                </a:solidFill>
              </a:rPr>
              <a:t>Additional</a:t>
            </a:r>
          </a:p>
          <a:p>
            <a:pPr algn="ctr"/>
            <a:r>
              <a:rPr lang="en-US" sz="6000" dirty="0" smtClean="0">
                <a:solidFill>
                  <a:prstClr val="black"/>
                </a:solidFill>
              </a:rPr>
              <a:t>Slides</a:t>
            </a:r>
          </a:p>
        </p:txBody>
      </p:sp>
    </p:spTree>
    <p:extLst>
      <p:ext uri="{BB962C8B-B14F-4D97-AF65-F5344CB8AC3E}">
        <p14:creationId xmlns:p14="http://schemas.microsoft.com/office/powerpoint/2010/main" val="924988794"/>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421" y="304800"/>
            <a:ext cx="88392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pitchFamily="34" charset="0"/>
                <a:ea typeface="+mn-ea"/>
                <a:cs typeface="+mn-cs"/>
              </a:rPr>
              <a:t>Frontiers of Physics</a:t>
            </a:r>
          </a:p>
        </p:txBody>
      </p:sp>
      <p:cxnSp>
        <p:nvCxnSpPr>
          <p:cNvPr id="6" name="Straight Connector 5"/>
          <p:cNvCxnSpPr/>
          <p:nvPr/>
        </p:nvCxnSpPr>
        <p:spPr bwMode="auto">
          <a:xfrm>
            <a:off x="3047999" y="1108256"/>
            <a:ext cx="0" cy="576911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095999" y="1108256"/>
            <a:ext cx="0" cy="576911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1" y="1108256"/>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1" y="1695770"/>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80999" y="1207202"/>
            <a:ext cx="2101857"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3CC"/>
                </a:solidFill>
                <a:effectLst/>
                <a:uLnTx/>
                <a:uFillTx/>
                <a:latin typeface="Arial" pitchFamily="34" charset="0"/>
                <a:ea typeface="+mn-ea"/>
                <a:cs typeface="+mn-cs"/>
              </a:rPr>
              <a:t>short distance</a:t>
            </a:r>
          </a:p>
        </p:txBody>
      </p:sp>
      <p:sp>
        <p:nvSpPr>
          <p:cNvPr id="15" name="TextBox 14"/>
          <p:cNvSpPr txBox="1"/>
          <p:nvPr/>
        </p:nvSpPr>
        <p:spPr>
          <a:xfrm>
            <a:off x="3495422" y="1207201"/>
            <a:ext cx="200086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3CC"/>
                </a:solidFill>
                <a:effectLst/>
                <a:uLnTx/>
                <a:uFillTx/>
                <a:latin typeface="Arial" pitchFamily="34" charset="0"/>
                <a:ea typeface="+mn-ea"/>
                <a:cs typeface="+mn-cs"/>
              </a:rPr>
              <a:t>long distance</a:t>
            </a:r>
          </a:p>
        </p:txBody>
      </p:sp>
      <p:sp>
        <p:nvSpPr>
          <p:cNvPr id="16" name="TextBox 15"/>
          <p:cNvSpPr txBox="1"/>
          <p:nvPr/>
        </p:nvSpPr>
        <p:spPr>
          <a:xfrm>
            <a:off x="6781799" y="1204531"/>
            <a:ext cx="164019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3CC"/>
                </a:solidFill>
                <a:effectLst/>
                <a:uLnTx/>
                <a:uFillTx/>
                <a:latin typeface="Arial" pitchFamily="34" charset="0"/>
                <a:ea typeface="+mn-ea"/>
                <a:cs typeface="+mn-cs"/>
              </a:rPr>
              <a:t>complexity</a:t>
            </a:r>
          </a:p>
        </p:txBody>
      </p:sp>
      <p:pic>
        <p:nvPicPr>
          <p:cNvPr id="377858" name="Picture 2" descr="https://encrypted-tbn3.gstatic.com/images?q=tbn:ANd9GcTwxVJtaRGXnTDqxbqMkB6hr9d4c24-8Jd4apf30ItZUoj7PsYP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2" y="194160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62" y="1941601"/>
            <a:ext cx="2532236" cy="171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12924" y="3829370"/>
            <a:ext cx="1915909" cy="286232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Higgs boson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Neutrino masses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pitchFamily="34" charset="0"/>
                <a:ea typeface="+mn-ea"/>
                <a:cs typeface="+mn-cs"/>
              </a:rPr>
              <a:t>Supersymmetry</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Quantum gravity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String theory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0" name="TextBox 19"/>
          <p:cNvSpPr txBox="1"/>
          <p:nvPr/>
        </p:nvSpPr>
        <p:spPr>
          <a:xfrm>
            <a:off x="3495422" y="3834318"/>
            <a:ext cx="2600577"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Large scale structure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Cosmic microwave background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Dark matter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Dark energy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Gravitational waves</a:t>
            </a:r>
          </a:p>
        </p:txBody>
      </p:sp>
      <p:sp>
        <p:nvSpPr>
          <p:cNvPr id="21" name="TextBox 20"/>
          <p:cNvSpPr txBox="1"/>
          <p:nvPr/>
        </p:nvSpPr>
        <p:spPr>
          <a:xfrm>
            <a:off x="6346921" y="3829370"/>
            <a:ext cx="2797078" cy="31393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“More is different”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Many-body entanglement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Phases of quantum matter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Quantum computing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Quantum </a:t>
            </a:r>
            <a:r>
              <a:rPr kumimoji="0" lang="en-US" sz="1800" b="0" i="0" u="none" strike="noStrike" kern="1200" cap="none" spc="0" normalizeH="0" baseline="0" noProof="0" dirty="0" err="1">
                <a:ln>
                  <a:noFill/>
                </a:ln>
                <a:solidFill>
                  <a:srgbClr val="000000"/>
                </a:solidFill>
                <a:effectLst/>
                <a:uLnTx/>
                <a:uFillTx/>
                <a:latin typeface="Arial" pitchFamily="34" charset="0"/>
                <a:ea typeface="+mn-ea"/>
                <a:cs typeface="+mn-cs"/>
              </a:rPr>
              <a:t>spacetime</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pic>
        <p:nvPicPr>
          <p:cNvPr id="22" name="Picture 8" descr="laughlinwf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548" y="1959598"/>
            <a:ext cx="2514600" cy="17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996808"/>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52400" y="381000"/>
            <a:ext cx="89916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smtClean="0">
                <a:solidFill>
                  <a:srgbClr val="FF0000"/>
                </a:solidFill>
                <a:latin typeface="Calibri" panose="020F0502020204030204" pitchFamily="34" charset="0"/>
                <a:cs typeface="Calibri" panose="020F0502020204030204" pitchFamily="34" charset="0"/>
              </a:rPr>
              <a:t>Best classical algorithms: cautionary tales</a:t>
            </a:r>
          </a:p>
          <a:p>
            <a:pPr algn="ctr" eaLnBrk="0" fontAlgn="base" hangingPunct="0">
              <a:spcBef>
                <a:spcPct val="0"/>
              </a:spcBef>
              <a:spcAft>
                <a:spcPct val="0"/>
              </a:spcAft>
            </a:pPr>
            <a:endParaRPr lang="en-US" sz="1200" dirty="0" smtClean="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FF"/>
                </a:solidFill>
                <a:latin typeface="Calibri" panose="020F0502020204030204" pitchFamily="34" charset="0"/>
                <a:cs typeface="Calibri" panose="020F0502020204030204" pitchFamily="34" charset="0"/>
              </a:rPr>
              <a:t>Boson sampling</a:t>
            </a:r>
            <a:r>
              <a:rPr lang="en-US" dirty="0" smtClean="0">
                <a:solidFill>
                  <a:srgbClr val="1C1C1C"/>
                </a:solidFill>
                <a:latin typeface="Calibri" panose="020F0502020204030204" pitchFamily="34" charset="0"/>
                <a:cs typeface="Calibri" panose="020F0502020204030204" pitchFamily="34" charset="0"/>
              </a:rPr>
              <a:t>: From 30 photons and 500 modes to 50 photons and 2500 modes (Neville et al. 2017).</a:t>
            </a:r>
            <a:endParaRPr lang="en-US"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FF"/>
                </a:solidFill>
                <a:latin typeface="Calibri" panose="020F0502020204030204" pitchFamily="34" charset="0"/>
                <a:cs typeface="Calibri" panose="020F0502020204030204" pitchFamily="34" charset="0"/>
              </a:rPr>
              <a:t>Random circuits</a:t>
            </a:r>
            <a:r>
              <a:rPr lang="en-US" dirty="0" smtClean="0">
                <a:solidFill>
                  <a:srgbClr val="1C1C1C"/>
                </a:solidFill>
                <a:latin typeface="Calibri" panose="020F0502020204030204" pitchFamily="34" charset="0"/>
                <a:cs typeface="Calibri" panose="020F0502020204030204" pitchFamily="34" charset="0"/>
              </a:rPr>
              <a:t>: Simulating 49 qubits with TB rather then PB memory (IBM 2017) --- trading depth and space.</a:t>
            </a:r>
          </a:p>
          <a:p>
            <a:pPr eaLnBrk="0" fontAlgn="base" hangingPunct="0">
              <a:spcBef>
                <a:spcPct val="0"/>
              </a:spcBef>
              <a:spcAft>
                <a:spcPct val="0"/>
              </a:spcAft>
            </a:pPr>
            <a:endParaRPr lang="en-US" sz="1200" dirty="0" smtClean="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00"/>
                </a:solidFill>
                <a:latin typeface="Calibri" panose="020F0502020204030204" pitchFamily="34" charset="0"/>
                <a:cs typeface="Calibri" panose="020F0502020204030204" pitchFamily="34" charset="0"/>
              </a:rPr>
              <a:t>Best approximation ratio for </a:t>
            </a:r>
            <a:r>
              <a:rPr lang="en-US" dirty="0" smtClean="0">
                <a:solidFill>
                  <a:srgbClr val="0000FF"/>
                </a:solidFill>
                <a:latin typeface="Calibri" panose="020F0502020204030204" pitchFamily="34" charset="0"/>
                <a:cs typeface="Calibri" panose="020F0502020204030204" pitchFamily="34" charset="0"/>
              </a:rPr>
              <a:t>Max E3LIN2 </a:t>
            </a:r>
            <a:r>
              <a:rPr lang="en-US" dirty="0" smtClean="0">
                <a:solidFill>
                  <a:srgbClr val="000000"/>
                </a:solidFill>
                <a:latin typeface="Calibri" panose="020F0502020204030204" pitchFamily="34" charset="0"/>
                <a:cs typeface="Calibri" panose="020F0502020204030204" pitchFamily="34" charset="0"/>
              </a:rPr>
              <a:t>(with bounded </a:t>
            </a:r>
            <a:r>
              <a:rPr lang="en-US" dirty="0" err="1" smtClean="0">
                <a:solidFill>
                  <a:srgbClr val="000000"/>
                </a:solidFill>
                <a:latin typeface="Calibri" panose="020F0502020204030204" pitchFamily="34" charset="0"/>
                <a:cs typeface="Calibri" panose="020F0502020204030204" pitchFamily="34" charset="0"/>
              </a:rPr>
              <a:t>occurence</a:t>
            </a:r>
            <a:r>
              <a:rPr lang="en-US" dirty="0" smtClean="0">
                <a:solidFill>
                  <a:srgbClr val="000000"/>
                </a:solidFill>
                <a:latin typeface="Calibri" panose="020F0502020204030204" pitchFamily="34" charset="0"/>
                <a:cs typeface="Calibri" panose="020F0502020204030204" pitchFamily="34" charset="0"/>
              </a:rPr>
              <a:t> D) achieved by QAOA at level p=1 (</a:t>
            </a:r>
            <a:r>
              <a:rPr lang="en-US" dirty="0" err="1" smtClean="0">
                <a:solidFill>
                  <a:srgbClr val="000000"/>
                </a:solidFill>
                <a:latin typeface="Calibri" panose="020F0502020204030204" pitchFamily="34" charset="0"/>
                <a:cs typeface="Calibri" panose="020F0502020204030204" pitchFamily="34" charset="0"/>
              </a:rPr>
              <a:t>Farhi</a:t>
            </a:r>
            <a:r>
              <a:rPr lang="en-US" dirty="0" smtClean="0">
                <a:solidFill>
                  <a:srgbClr val="000000"/>
                </a:solidFill>
                <a:latin typeface="Calibri" panose="020F0502020204030204" pitchFamily="34" charset="0"/>
                <a:cs typeface="Calibri" panose="020F0502020204030204" pitchFamily="34" charset="0"/>
              </a:rPr>
              <a:t> et al. 2014), later surpassed by classical all-star team.</a:t>
            </a:r>
          </a:p>
          <a:p>
            <a:pPr eaLnBrk="0" fontAlgn="base" hangingPunct="0">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FF"/>
                </a:solidFill>
                <a:latin typeface="Calibri" panose="020F0502020204030204" pitchFamily="34" charset="0"/>
                <a:cs typeface="Calibri" panose="020F0502020204030204" pitchFamily="34" charset="0"/>
              </a:rPr>
              <a:t>D-Wave</a:t>
            </a:r>
            <a:r>
              <a:rPr lang="en-US" dirty="0" smtClean="0">
                <a:solidFill>
                  <a:srgbClr val="000000"/>
                </a:solidFill>
                <a:latin typeface="Calibri" panose="020F0502020204030204" pitchFamily="34" charset="0"/>
                <a:cs typeface="Calibri" panose="020F0502020204030204" pitchFamily="34" charset="0"/>
              </a:rPr>
              <a:t> evidence for constant factor speedup weakens when quantum </a:t>
            </a:r>
            <a:r>
              <a:rPr lang="en-US" dirty="0" err="1" smtClean="0">
                <a:solidFill>
                  <a:srgbClr val="000000"/>
                </a:solidFill>
                <a:latin typeface="Calibri" panose="020F0502020204030204" pitchFamily="34" charset="0"/>
                <a:cs typeface="Calibri" panose="020F0502020204030204" pitchFamily="34" charset="0"/>
              </a:rPr>
              <a:t>annealer</a:t>
            </a:r>
            <a:r>
              <a:rPr lang="en-US" dirty="0" smtClean="0">
                <a:solidFill>
                  <a:srgbClr val="000000"/>
                </a:solidFill>
                <a:latin typeface="Calibri" panose="020F0502020204030204" pitchFamily="34" charset="0"/>
                <a:cs typeface="Calibri" panose="020F0502020204030204" pitchFamily="34" charset="0"/>
              </a:rPr>
              <a:t> is compared with better classical algorithms. </a:t>
            </a:r>
          </a:p>
          <a:p>
            <a:pPr eaLnBrk="0" fontAlgn="base" hangingPunct="0">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FF"/>
                </a:solidFill>
                <a:latin typeface="Calibri" panose="020F0502020204030204" pitchFamily="34" charset="0"/>
                <a:cs typeface="Calibri" panose="020F0502020204030204" pitchFamily="34" charset="0"/>
              </a:rPr>
              <a:t>Randomized classical matrix inversion </a:t>
            </a:r>
            <a:r>
              <a:rPr lang="en-US" dirty="0" smtClean="0">
                <a:solidFill>
                  <a:srgbClr val="000000"/>
                </a:solidFill>
                <a:latin typeface="Calibri" panose="020F0502020204030204" pitchFamily="34" charset="0"/>
                <a:cs typeface="Calibri" panose="020F0502020204030204" pitchFamily="34" charset="0"/>
              </a:rPr>
              <a:t>can compete with quantum in </a:t>
            </a:r>
            <a:r>
              <a:rPr lang="en-US" i="1" dirty="0" smtClean="0">
                <a:solidFill>
                  <a:srgbClr val="000000"/>
                </a:solidFill>
                <a:latin typeface="Calibri" panose="020F0502020204030204" pitchFamily="34" charset="0"/>
                <a:cs typeface="Calibri" panose="020F0502020204030204" pitchFamily="34" charset="0"/>
              </a:rPr>
              <a:t>some</a:t>
            </a:r>
            <a:r>
              <a:rPr lang="en-US" dirty="0" smtClean="0">
                <a:solidFill>
                  <a:srgbClr val="000000"/>
                </a:solidFill>
                <a:latin typeface="Calibri" panose="020F0502020204030204" pitchFamily="34" charset="0"/>
                <a:cs typeface="Calibri" panose="020F0502020204030204" pitchFamily="34" charset="0"/>
              </a:rPr>
              <a:t> parameter regimes (Le Gall).</a:t>
            </a:r>
          </a:p>
          <a:p>
            <a:pPr eaLnBrk="0" fontAlgn="base" hangingPunct="0">
              <a:spcBef>
                <a:spcPct val="0"/>
              </a:spcBef>
              <a:spcAft>
                <a:spcPct val="0"/>
              </a:spcAft>
            </a:pPr>
            <a:endParaRPr lang="en-US" sz="12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FF"/>
                </a:solidFill>
                <a:latin typeface="Calibri" panose="020F0502020204030204" pitchFamily="34" charset="0"/>
                <a:cs typeface="Calibri" panose="020F0502020204030204" pitchFamily="34" charset="0"/>
              </a:rPr>
              <a:t>Tensor network methods</a:t>
            </a:r>
            <a:r>
              <a:rPr lang="en-US" dirty="0" smtClean="0">
                <a:solidFill>
                  <a:srgbClr val="1C1C1C"/>
                </a:solidFill>
                <a:latin typeface="Calibri" panose="020F0502020204030204" pitchFamily="34" charset="0"/>
                <a:cs typeface="Calibri" panose="020F0502020204030204" pitchFamily="34" charset="0"/>
              </a:rPr>
              <a:t> for quantum many-body physics and chemistry keep improving (MPS, PEPS, MERA, tensor RG).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1C1C1C"/>
                </a:solidFill>
                <a:latin typeface="Calibri" panose="020F0502020204030204" pitchFamily="34" charset="0"/>
                <a:cs typeface="Calibri" panose="020F0502020204030204" pitchFamily="34" charset="0"/>
              </a:rPr>
              <a:t>Are </a:t>
            </a:r>
            <a:r>
              <a:rPr lang="en-US" dirty="0" smtClean="0">
                <a:solidFill>
                  <a:srgbClr val="0000FF"/>
                </a:solidFill>
                <a:latin typeface="Calibri" panose="020F0502020204030204" pitchFamily="34" charset="0"/>
                <a:cs typeface="Calibri" panose="020F0502020204030204" pitchFamily="34" charset="0"/>
              </a:rPr>
              <a:t>physically relevant quantum problems </a:t>
            </a:r>
            <a:r>
              <a:rPr lang="en-US" dirty="0" smtClean="0">
                <a:solidFill>
                  <a:srgbClr val="1C1C1C"/>
                </a:solidFill>
                <a:latin typeface="Calibri" panose="020F0502020204030204" pitchFamily="34" charset="0"/>
                <a:cs typeface="Calibri" panose="020F0502020204030204" pitchFamily="34" charset="0"/>
              </a:rPr>
              <a:t>really classically hard, even if BQP </a:t>
            </a:r>
            <a:r>
              <a:rPr lang="en-US" dirty="0" smtClean="0">
                <a:solidFill>
                  <a:srgbClr val="1C1C1C"/>
                </a:solidFill>
                <a:latin typeface="Calibri" panose="020F0502020204030204" pitchFamily="34" charset="0"/>
                <a:cs typeface="Calibri" panose="020F0502020204030204" pitchFamily="34" charset="0"/>
                <a:sym typeface="Symbol"/>
              </a:rPr>
              <a:t></a:t>
            </a:r>
            <a:r>
              <a:rPr lang="en-US" dirty="0" smtClean="0">
                <a:solidFill>
                  <a:srgbClr val="1C1C1C"/>
                </a:solidFill>
                <a:latin typeface="Calibri" panose="020F0502020204030204" pitchFamily="34" charset="0"/>
                <a:cs typeface="Calibri" panose="020F0502020204030204" pitchFamily="34" charset="0"/>
              </a:rPr>
              <a:t> BPP?</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dirty="0" smtClean="0">
                <a:solidFill>
                  <a:srgbClr val="0000FF"/>
                </a:solidFill>
                <a:latin typeface="Calibri" panose="020F0502020204030204" pitchFamily="34" charset="0"/>
                <a:cs typeface="Calibri" panose="020F0502020204030204" pitchFamily="34" charset="0"/>
              </a:rPr>
              <a:t>Dynamics seems promising</a:t>
            </a:r>
            <a:r>
              <a:rPr lang="en-US" dirty="0" smtClean="0">
                <a:solidFill>
                  <a:srgbClr val="1C1C1C"/>
                </a:solidFill>
                <a:latin typeface="Calibri" panose="020F0502020204030204" pitchFamily="34" charset="0"/>
                <a:cs typeface="Calibri" panose="020F0502020204030204" pitchFamily="34" charset="0"/>
              </a:rPr>
              <a:t>, but MBL (many-body localization) may be classically easy, and ETH (eigenstate </a:t>
            </a:r>
            <a:r>
              <a:rPr lang="en-US" dirty="0" err="1" smtClean="0">
                <a:solidFill>
                  <a:srgbClr val="1C1C1C"/>
                </a:solidFill>
                <a:latin typeface="Calibri" panose="020F0502020204030204" pitchFamily="34" charset="0"/>
                <a:cs typeface="Calibri" panose="020F0502020204030204" pitchFamily="34" charset="0"/>
              </a:rPr>
              <a:t>thermalization</a:t>
            </a:r>
            <a:r>
              <a:rPr lang="en-US" dirty="0" smtClean="0">
                <a:solidFill>
                  <a:srgbClr val="1C1C1C"/>
                </a:solidFill>
                <a:latin typeface="Calibri" panose="020F0502020204030204" pitchFamily="34" charset="0"/>
                <a:cs typeface="Calibri" panose="020F0502020204030204" pitchFamily="34" charset="0"/>
              </a:rPr>
              <a:t> hypothesis = strong quantum chaos) may be physically boring (wisecrack by Frank </a:t>
            </a:r>
            <a:r>
              <a:rPr lang="en-US" dirty="0" err="1" smtClean="0">
                <a:solidFill>
                  <a:srgbClr val="1C1C1C"/>
                </a:solidFill>
                <a:latin typeface="Calibri" panose="020F0502020204030204" pitchFamily="34" charset="0"/>
                <a:cs typeface="Calibri" panose="020F0502020204030204" pitchFamily="34" charset="0"/>
              </a:rPr>
              <a:t>Verstraete</a:t>
            </a:r>
            <a:r>
              <a:rPr lang="en-US" dirty="0" smtClean="0">
                <a:solidFill>
                  <a:srgbClr val="1C1C1C"/>
                </a:solidFill>
                <a:latin typeface="Calibri" panose="020F0502020204030204" pitchFamily="34" charset="0"/>
                <a:cs typeface="Calibri" panose="020F0502020204030204" pitchFamily="34" charset="0"/>
              </a:rPr>
              <a:t>). </a:t>
            </a:r>
            <a:endParaRPr lang="en-US" dirty="0">
              <a:solidFill>
                <a:srgbClr val="1C1C1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991654"/>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148472"/>
            <a:ext cx="86106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Quantum machine learning?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(Classical) deep learning, e.g. restricted Boltzmann machines with multiple hidden layers between input and output. Millions of coupling parameters, optimized on a training set to achieve the  proper relation between input and output.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Deep learning may be either unsupervised (unlabeled training set), or supervised (e.g. learning to  identify photos).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High-dimensional classical data can be encoded very succinctly in a quantum state. </a:t>
            </a: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In principle log N qubits suffice to represent a N-dimensional vector. Such “quantum Random Access Memory” (= </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Q</a:t>
            </a:r>
            <a:r>
              <a:rPr kumimoji="0" lang="en-US" sz="18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Calibri" panose="020F0502020204030204" pitchFamily="34" charset="0"/>
              </a:rPr>
              <a:t>RAM</a:t>
            </a: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a:t>
            </a:r>
            <a:r>
              <a:rPr kumimoji="0" lang="en-US" sz="1800" b="0" i="1"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might</a:t>
            </a: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have advantages for deep learning applications.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However, quantum deep learning is hampered by input/output bottlenecks.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Perhaps a quantum deep learning network can be trained more efficiently, e.g. using a smaller training set. We don’t know. </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We’ll have to try it to see how well it works.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Might be achieved by a (highly controllable) quantum </a:t>
            </a:r>
            <a:r>
              <a:rPr kumimoji="0" lang="en-US" sz="1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annealer</a:t>
            </a: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or other custom quantum device unsuited for general purpose quantum computing. How robust to noise?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Perhaps more natural to consider quantum inputs / outputs</a:t>
            </a: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e.g. better ways to characterize or control quantum systems. Quantum networks might have advantages for learning about </a:t>
            </a:r>
            <a:r>
              <a:rPr kumimoji="0" lang="en-US" sz="1800" b="0" i="1"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quantum</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correlations, rather than classical ones</a:t>
            </a:r>
            <a:r>
              <a:rPr kumimoji="0" lang="en-US"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Classical deep learning has many applications to quantum science and technology.</a:t>
            </a:r>
          </a:p>
        </p:txBody>
      </p:sp>
    </p:spTree>
    <p:extLst>
      <p:ext uri="{BB962C8B-B14F-4D97-AF65-F5344CB8AC3E}">
        <p14:creationId xmlns:p14="http://schemas.microsoft.com/office/powerpoint/2010/main" val="198204735"/>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228608"/>
            <a:ext cx="86868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Quantum linear algebra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Q</a:t>
            </a:r>
            <a:r>
              <a:rPr kumimoji="0" lang="en-US" sz="20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Calibri" panose="020F0502020204030204" pitchFamily="34" charset="0"/>
              </a:rPr>
              <a:t>RAM</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an N-component vector b can be encoded in a quantum state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  of log N qubits.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Given a classical N X N input matrix A, which is sparse and well-conditioned, and the quantum input state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 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 the HHL (Harrow, Hassidim, Lloyd 2008) algorithm outputs the quantum state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|y = |A</a:t>
            </a:r>
            <a:r>
              <a:rPr kumimoji="0" lang="en-US" sz="2000" b="0" i="0" u="none" strike="noStrike" kern="1200" cap="none" spc="0" normalizeH="0" baseline="3000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-1</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 b,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with a small error, in time O(log N).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The quantum speedup is exponential in 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Input vector |b and output vector |y = |A</a:t>
            </a:r>
            <a:r>
              <a:rPr kumimoji="0" lang="en-US" sz="2000" b="0" i="0" u="none" strike="noStrike" kern="1200" cap="none" spc="0" normalizeH="0" baseline="3000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-1</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 b are quantum!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We can sample from measurements of |y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If the input b is classical, we need to load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into Q</a:t>
            </a:r>
            <a:r>
              <a:rPr kumimoji="0" lang="en-US" sz="20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sym typeface="Symbol"/>
              </a:rPr>
              <a:t>RAM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in </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sym typeface="Symbol"/>
              </a:rPr>
              <a:t>polylog</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time to get the exponential speedup (which might not be possible). Alternatively the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input b may be computed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rather than entered from a database.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HHL is BQP-complete: It solves a (classically) hard problem unless BQP=BPP.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Example: Solving (monochromatic)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Maxwell’s equations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in a complex 3D geometry; e.g., for antenna design (</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sym typeface="Symbol"/>
              </a:rPr>
              <a:t>Clader</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et al. 2013). Discretization and preconditioner  needed. How else can HHL be applied?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HHL is not likely to be feasible in the NISQ era</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a:t>
            </a:r>
          </a:p>
        </p:txBody>
      </p:sp>
    </p:spTree>
    <p:extLst>
      <p:ext uri="{BB962C8B-B14F-4D97-AF65-F5344CB8AC3E}">
        <p14:creationId xmlns:p14="http://schemas.microsoft.com/office/powerpoint/2010/main" val="2872770988"/>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533400" y="152402"/>
            <a:ext cx="838200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6000" dirty="0">
                <a:solidFill>
                  <a:srgbClr val="FF0000"/>
                </a:solidFill>
                <a:latin typeface="Calibri" panose="020F0502020204030204" pitchFamily="34" charset="0"/>
                <a:cs typeface="Calibri" panose="020F0502020204030204" pitchFamily="34" charset="0"/>
              </a:rPr>
              <a:t>Two fundamental ideas</a:t>
            </a:r>
          </a:p>
          <a:p>
            <a:pPr eaLnBrk="0" fontAlgn="base" hangingPunct="0">
              <a:spcBef>
                <a:spcPct val="0"/>
              </a:spcBef>
              <a:spcAft>
                <a:spcPct val="0"/>
              </a:spcAft>
            </a:pPr>
            <a:endParaRPr lang="en-US" sz="20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sz="20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5400" dirty="0">
                <a:latin typeface="Calibri" panose="020F0502020204030204" pitchFamily="34" charset="0"/>
                <a:cs typeface="Calibri" panose="020F0502020204030204" pitchFamily="34" charset="0"/>
              </a:rPr>
              <a:t>(1) </a:t>
            </a:r>
            <a:r>
              <a:rPr lang="en-US" sz="5400" i="1" dirty="0">
                <a:latin typeface="Calibri" panose="020F0502020204030204" pitchFamily="34" charset="0"/>
                <a:cs typeface="Calibri" panose="020F0502020204030204" pitchFamily="34" charset="0"/>
              </a:rPr>
              <a:t>Quantum complexity</a:t>
            </a:r>
          </a:p>
          <a:p>
            <a:pPr eaLnBrk="0" fontAlgn="base" hangingPunct="0">
              <a:spcBef>
                <a:spcPct val="0"/>
              </a:spcBef>
              <a:spcAft>
                <a:spcPct val="0"/>
              </a:spcAft>
            </a:pPr>
            <a:endParaRPr lang="en-US" sz="2400" i="1"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3200" dirty="0">
                <a:latin typeface="Calibri" panose="020F0502020204030204" pitchFamily="34" charset="0"/>
                <a:cs typeface="Calibri" panose="020F0502020204030204" pitchFamily="34" charset="0"/>
              </a:rPr>
              <a:t>Why we think quantum computing is powerful.</a:t>
            </a:r>
          </a:p>
          <a:p>
            <a:pPr marL="457200" indent="-457200" eaLnBrk="0" fontAlgn="base" hangingPunct="0">
              <a:spcBef>
                <a:spcPct val="0"/>
              </a:spcBef>
              <a:spcAft>
                <a:spcPct val="0"/>
              </a:spcAft>
              <a:buFontTx/>
              <a:buAutoNum type="arabicPeriod"/>
            </a:pPr>
            <a:endParaRPr lang="en-US" sz="54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5400" dirty="0">
                <a:latin typeface="Calibri" panose="020F0502020204030204" pitchFamily="34" charset="0"/>
                <a:cs typeface="Calibri" panose="020F0502020204030204" pitchFamily="34" charset="0"/>
              </a:rPr>
              <a:t>(2) </a:t>
            </a:r>
            <a:r>
              <a:rPr lang="en-US" sz="5400" i="1" dirty="0">
                <a:latin typeface="Calibri" panose="020F0502020204030204" pitchFamily="34" charset="0"/>
                <a:cs typeface="Calibri" panose="020F0502020204030204" pitchFamily="34" charset="0"/>
              </a:rPr>
              <a:t>Quantum error correction</a:t>
            </a:r>
          </a:p>
          <a:p>
            <a:pPr lvl="0" eaLnBrk="0" fontAlgn="base" hangingPunct="0">
              <a:spcBef>
                <a:spcPct val="0"/>
              </a:spcBef>
              <a:spcAft>
                <a:spcPct val="0"/>
              </a:spcAft>
            </a:pPr>
            <a:endParaRPr lang="en-US" sz="2400" i="1" dirty="0">
              <a:solidFill>
                <a:prstClr val="black"/>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sz="3200" dirty="0">
                <a:solidFill>
                  <a:prstClr val="black"/>
                </a:solidFill>
                <a:latin typeface="Calibri" panose="020F0502020204030204" pitchFamily="34" charset="0"/>
                <a:cs typeface="Calibri" panose="020F0502020204030204" pitchFamily="34" charset="0"/>
              </a:rPr>
              <a:t>Why we think quantum computing is scalable.</a:t>
            </a:r>
            <a:endParaRPr lang="en-US" sz="3200" i="1"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8050723"/>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228609"/>
            <a:ext cx="88392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Speeding up semidefinite programs (SDPs)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Given N X N Hermitian matrices C, {A</a:t>
            </a:r>
            <a:r>
              <a:rPr kumimoji="0" lang="en-US" sz="2000" b="0" i="0" u="none" strike="noStrike" kern="1200" cap="none" spc="0" normalizeH="0" baseline="-25000" noProof="0" dirty="0">
                <a:ln>
                  <a:noFill/>
                </a:ln>
                <a:solidFill>
                  <a:srgbClr val="1C1C1C"/>
                </a:solidFill>
                <a:effectLst/>
                <a:uLnTx/>
                <a:uFillTx/>
                <a:latin typeface="Calibri" panose="020F0502020204030204" pitchFamily="34" charset="0"/>
                <a:ea typeface="+mn-ea"/>
                <a:cs typeface="Calibri" panose="020F0502020204030204" pitchFamily="34" charset="0"/>
              </a:rPr>
              <a:t>1</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 ,A</a:t>
            </a:r>
            <a:r>
              <a:rPr kumimoji="0" lang="en-US" sz="2000" b="0" i="0" u="none" strike="noStrike" kern="1200" cap="none" spc="0" normalizeH="0" baseline="-25000" noProof="0" dirty="0">
                <a:ln>
                  <a:noFill/>
                </a:ln>
                <a:solidFill>
                  <a:srgbClr val="1C1C1C"/>
                </a:solidFill>
                <a:effectLst/>
                <a:uLnTx/>
                <a:uFillTx/>
                <a:latin typeface="Calibri" panose="020F0502020204030204" pitchFamily="34" charset="0"/>
                <a:ea typeface="+mn-ea"/>
                <a:cs typeface="Calibri" panose="020F0502020204030204" pitchFamily="34" charset="0"/>
              </a:rPr>
              <a:t>m</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and real numbers {b</a:t>
            </a:r>
            <a:r>
              <a:rPr kumimoji="0" lang="en-US" sz="2000" b="0" i="0" u="none" strike="noStrike" kern="1200" cap="none" spc="0" normalizeH="0" baseline="-25000" noProof="0" dirty="0">
                <a:ln>
                  <a:noFill/>
                </a:ln>
                <a:solidFill>
                  <a:srgbClr val="1C1C1C"/>
                </a:solidFill>
                <a:effectLst/>
                <a:uLnTx/>
                <a:uFillTx/>
                <a:latin typeface="Calibri" panose="020F0502020204030204" pitchFamily="34" charset="0"/>
                <a:ea typeface="+mn-ea"/>
                <a:cs typeface="Calibri" panose="020F0502020204030204" pitchFamily="34" charset="0"/>
              </a:rPr>
              <a:t>1</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 </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25000" noProof="0" dirty="0" err="1">
                <a:ln>
                  <a:noFill/>
                </a:ln>
                <a:solidFill>
                  <a:srgbClr val="1C1C1C"/>
                </a:solidFill>
                <a:effectLst/>
                <a:uLnTx/>
                <a:uFillTx/>
                <a:latin typeface="Calibri" panose="020F0502020204030204" pitchFamily="34" charset="0"/>
                <a:ea typeface="+mn-ea"/>
                <a:cs typeface="Calibri" panose="020F0502020204030204" pitchFamily="34" charset="0"/>
              </a:rPr>
              <a:t>m</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maximize </a:t>
            </a:r>
            <a:r>
              <a:rPr kumimoji="0" lang="en-US" sz="20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tr</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(CX) subject to </a:t>
            </a:r>
            <a:r>
              <a:rPr kumimoji="0" lang="en-US" sz="20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tr</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a:t>
            </a:r>
            <a:r>
              <a:rPr kumimoji="0" lang="en-US" sz="2000" b="0" i="0" u="none" strike="noStrike" kern="1200" cap="none" spc="0" normalizeH="0" baseline="-25000" noProof="0" dirty="0">
                <a:ln>
                  <a:noFill/>
                </a:ln>
                <a:solidFill>
                  <a:srgbClr val="0000FF"/>
                </a:solidFill>
                <a:effectLst/>
                <a:uLnTx/>
                <a:uFillTx/>
                <a:latin typeface="Calibri" panose="020F0502020204030204" pitchFamily="34" charset="0"/>
                <a:ea typeface="+mn-ea"/>
                <a:cs typeface="Calibri" panose="020F0502020204030204" pitchFamily="34" charset="0"/>
              </a:rPr>
              <a:t>i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X)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25000" noProof="0" dirty="0">
                <a:ln>
                  <a:noFill/>
                </a:ln>
                <a:solidFill>
                  <a:srgbClr val="0000FF"/>
                </a:solidFill>
                <a:effectLst/>
                <a:uLnTx/>
                <a:uFillTx/>
                <a:latin typeface="Calibri" panose="020F0502020204030204" pitchFamily="34" charset="0"/>
                <a:ea typeface="+mn-ea"/>
                <a:cs typeface="Calibri" panose="020F0502020204030204" pitchFamily="34" charset="0"/>
              </a:rPr>
              <a:t>i</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X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0</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Many applications, classically solvable in poly(</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sym typeface="Symbol"/>
              </a:rPr>
              <a:t>m,N</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 time.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Suffices to prepare (and sample from) Gibbs state for H = linear comb. of input matrices.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Quantum time </a:t>
            </a:r>
            <a:r>
              <a:rPr kumimoji="0" lang="en-US" sz="20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sym typeface="Symbol"/>
              </a:rPr>
              <a:t>polylog</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(N) if Gibbs state can be prepared efficiently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sym typeface="Symbol"/>
              </a:rPr>
              <a:t>Brandão</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&amp; </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sym typeface="Symbol"/>
              </a:rPr>
              <a:t>Svore</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2016). Output is a quantum state   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When can the Gibbs state be prepared efficiently?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H thermalizes efficiently.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Input matrices are low rank (</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sym typeface="Symbol"/>
              </a:rPr>
              <a:t>Brandão</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 et al. 2017).</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Can be viewed as a version of quantum annealing (QA) where Hamiltonian is quantum instead of classical, and where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the algorithm is potentially robust with respect to small nonzero temperature</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sym typeface="Symbo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sym typeface="Symbol"/>
              </a:rPr>
              <a:t>The corresponding Gibbs state can be prepared efficiently only for SDPs with special properties. What are the applications of these SDPs?</a:t>
            </a:r>
          </a:p>
        </p:txBody>
      </p:sp>
    </p:spTree>
    <p:extLst>
      <p:ext uri="{BB962C8B-B14F-4D97-AF65-F5344CB8AC3E}">
        <p14:creationId xmlns:p14="http://schemas.microsoft.com/office/powerpoint/2010/main" val="1656514238"/>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249381"/>
            <a:ext cx="8550613" cy="5940088"/>
          </a:xfrm>
          <a:prstGeom prst="rect">
            <a:avLst/>
          </a:prstGeom>
          <a:noFill/>
        </p:spPr>
        <p:txBody>
          <a:bodyPr wrap="square" rtlCol="0">
            <a:spAutoFit/>
          </a:bodyPr>
          <a:lstStyle/>
          <a:p>
            <a:pPr algn="ctr"/>
            <a:r>
              <a:rPr lang="en-US" sz="2800" dirty="0" smtClean="0">
                <a:solidFill>
                  <a:srgbClr val="FF0000"/>
                </a:solidFill>
                <a:cs typeface="Calibri" panose="020F0502020204030204" pitchFamily="34" charset="0"/>
              </a:rPr>
              <a:t>Good News / Bad News</a:t>
            </a:r>
          </a:p>
          <a:p>
            <a:pPr algn="ctr"/>
            <a:endParaRPr lang="en-US" sz="1200" dirty="0" smtClean="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cs typeface="Calibri" panose="020F0502020204030204" pitchFamily="34" charset="0"/>
              </a:rPr>
              <a:t>Quantum computers simulate quantum systems in real time, not imaginary time.</a:t>
            </a: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That’s a shame, because imaginary time evolution (in some cases) is an efficient way to prepare ground states. </a:t>
            </a: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But it’s okay, because Nature evolves in real time, too. </a:t>
            </a:r>
            <a:endParaRPr lang="en-US" sz="2000" dirty="0">
              <a:solidFill>
                <a:srgbClr val="000000"/>
              </a:solidFill>
              <a:cs typeface="Calibri" panose="020F0502020204030204" pitchFamily="34" charset="0"/>
            </a:endParaRP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And simulation of real time evolution for highly entangled quantum many-body systems (including quantum field theories) is presumed to be hard classically.</a:t>
            </a:r>
          </a:p>
          <a:p>
            <a:endParaRPr lang="en-US" sz="2000" dirty="0">
              <a:solidFill>
                <a:srgbClr val="000000"/>
              </a:solidFill>
              <a:cs typeface="Calibri" panose="020F0502020204030204" pitchFamily="34" charset="0"/>
            </a:endParaRPr>
          </a:p>
          <a:p>
            <a:r>
              <a:rPr lang="en-US" sz="2000" dirty="0">
                <a:solidFill>
                  <a:srgbClr val="000000"/>
                </a:solidFill>
                <a:cs typeface="Calibri" panose="020F0502020204030204" pitchFamily="34" charset="0"/>
              </a:rPr>
              <a:t>Applications include real-time dynamics in strongly correlated quantum many-body systems, quantum chemistry, strongly-coupled relativistic quantum field theory, QCD, nuclear physics, …</a:t>
            </a:r>
          </a:p>
          <a:p>
            <a:endParaRPr lang="en-US" sz="2000" dirty="0">
              <a:solidFill>
                <a:srgbClr val="000000"/>
              </a:solidFill>
              <a:cs typeface="Calibri" panose="020F0502020204030204" pitchFamily="34" charset="0"/>
            </a:endParaRPr>
          </a:p>
          <a:p>
            <a:r>
              <a:rPr lang="en-US" sz="2000" dirty="0" smtClean="0">
                <a:solidFill>
                  <a:srgbClr val="000000"/>
                </a:solidFill>
                <a:cs typeface="Calibri" panose="020F0502020204030204" pitchFamily="34" charset="0"/>
              </a:rPr>
              <a:t>We work with the Hamiltonian (not the action), so Lorentz covariance is not manifest. We have to pick an inertial frame, but can obtain frame-independent results (if we’re careful). </a:t>
            </a:r>
          </a:p>
        </p:txBody>
      </p:sp>
    </p:spTree>
    <p:extLst>
      <p:ext uri="{BB962C8B-B14F-4D97-AF65-F5344CB8AC3E}">
        <p14:creationId xmlns:p14="http://schemas.microsoft.com/office/powerpoint/2010/main" val="2508606896"/>
      </p:ext>
    </p:extLst>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255361"/>
            <a:ext cx="8550613" cy="5078313"/>
          </a:xfrm>
          <a:prstGeom prst="rect">
            <a:avLst/>
          </a:prstGeom>
          <a:noFill/>
        </p:spPr>
        <p:txBody>
          <a:bodyPr wrap="square" rtlCol="0">
            <a:spAutoFit/>
          </a:bodyPr>
          <a:lstStyle/>
          <a:p>
            <a:pPr algn="ctr"/>
            <a:r>
              <a:rPr lang="en-US" sz="2800" dirty="0" smtClean="0">
                <a:solidFill>
                  <a:srgbClr val="FF0000"/>
                </a:solidFill>
                <a:cs typeface="Calibri" panose="020F0502020204030204" pitchFamily="34" charset="0"/>
              </a:rPr>
              <a:t>What problem does the algorithm solve?</a:t>
            </a:r>
          </a:p>
          <a:p>
            <a:pPr algn="ctr"/>
            <a:endParaRPr lang="en-US" sz="2000" dirty="0" smtClean="0">
              <a:solidFill>
                <a:srgbClr val="000000"/>
              </a:solidFill>
              <a:latin typeface="Arial" panose="020B0604020202020204" pitchFamily="34" charset="0"/>
              <a:cs typeface="Arial" panose="020B0604020202020204" pitchFamily="34" charset="0"/>
            </a:endParaRPr>
          </a:p>
          <a:p>
            <a:r>
              <a:rPr lang="en-US" sz="2400" dirty="0" smtClean="0">
                <a:solidFill>
                  <a:srgbClr val="000000"/>
                </a:solidFill>
                <a:cs typeface="Calibri" panose="020F0502020204030204" pitchFamily="34" charset="0"/>
              </a:rPr>
              <a:t>Scattering problem: given initial (incoming) state, sample accurately from the distribution of final (outgoing) states.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Vacuum-to-vacuum probability in the presence of </a:t>
            </a:r>
            <a:r>
              <a:rPr lang="en-US" sz="2400" dirty="0" err="1" smtClean="0">
                <a:solidFill>
                  <a:srgbClr val="000000"/>
                </a:solidFill>
                <a:cs typeface="Calibri" panose="020F0502020204030204" pitchFamily="34" charset="0"/>
              </a:rPr>
              <a:t>spacetime</a:t>
            </a:r>
            <a:r>
              <a:rPr lang="en-US" sz="2400" dirty="0" smtClean="0">
                <a:solidFill>
                  <a:srgbClr val="000000"/>
                </a:solidFill>
                <a:cs typeface="Calibri" panose="020F0502020204030204" pitchFamily="34" charset="0"/>
              </a:rPr>
              <a:t>-dependent sources coupled to local observables.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Correlation functions, e.g., for insertions of unitary operators.</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Correlation functions and bulk observables at nonzero temperature and chemical potential. </a:t>
            </a:r>
          </a:p>
          <a:p>
            <a:endParaRPr lang="en-US" sz="1200" dirty="0">
              <a:solidFill>
                <a:srgbClr val="000000"/>
              </a:solidFill>
              <a:cs typeface="Calibri" panose="020F0502020204030204" pitchFamily="34" charset="0"/>
            </a:endParaRPr>
          </a:p>
          <a:p>
            <a:r>
              <a:rPr lang="en-US" sz="2400" dirty="0" smtClean="0">
                <a:solidFill>
                  <a:srgbClr val="0000FF"/>
                </a:solidFill>
                <a:cs typeface="Calibri" panose="020F0502020204030204" pitchFamily="34" charset="0"/>
              </a:rPr>
              <a:t>To probe, e.g., transport properties, formulate a simulation that models an actual experiment. </a:t>
            </a:r>
          </a:p>
          <a:p>
            <a:endParaRPr lang="en-US" sz="1200" dirty="0">
              <a:solidFill>
                <a:srgbClr val="000000"/>
              </a:solidFill>
              <a:cs typeface="Calibri" panose="020F0502020204030204" pitchFamily="34" charset="0"/>
            </a:endParaRPr>
          </a:p>
        </p:txBody>
      </p:sp>
    </p:spTree>
    <p:extLst>
      <p:ext uri="{BB962C8B-B14F-4D97-AF65-F5344CB8AC3E}">
        <p14:creationId xmlns:p14="http://schemas.microsoft.com/office/powerpoint/2010/main" val="2955319962"/>
      </p:ext>
    </p:extLst>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47500"/>
            <a:ext cx="8550613" cy="6801862"/>
          </a:xfrm>
          <a:prstGeom prst="rect">
            <a:avLst/>
          </a:prstGeom>
          <a:noFill/>
        </p:spPr>
        <p:txBody>
          <a:bodyPr wrap="square" rtlCol="0">
            <a:spAutoFit/>
          </a:bodyPr>
          <a:lstStyle/>
          <a:p>
            <a:pPr algn="ctr"/>
            <a:r>
              <a:rPr lang="en-US" sz="2800" dirty="0" smtClean="0">
                <a:solidFill>
                  <a:srgbClr val="0000FF"/>
                </a:solidFill>
                <a:cs typeface="Calibri" panose="020F0502020204030204" pitchFamily="34" charset="0"/>
              </a:rPr>
              <a:t>How to regulate?</a:t>
            </a:r>
          </a:p>
          <a:p>
            <a:pPr algn="ctr"/>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Momentum space is natural for </a:t>
            </a:r>
            <a:r>
              <a:rPr lang="en-US" sz="2400" dirty="0" err="1" smtClean="0">
                <a:solidFill>
                  <a:srgbClr val="000000"/>
                </a:solidFill>
                <a:cs typeface="Calibri" panose="020F0502020204030204" pitchFamily="34" charset="0"/>
              </a:rPr>
              <a:t>diagonalizing</a:t>
            </a:r>
            <a:r>
              <a:rPr lang="en-US" sz="2400" dirty="0" smtClean="0">
                <a:solidFill>
                  <a:srgbClr val="000000"/>
                </a:solidFill>
                <a:cs typeface="Calibri" panose="020F0502020204030204" pitchFamily="34" charset="0"/>
              </a:rPr>
              <a:t> free field theory Hamiltonian, and formulating perturbation theory.</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Renormalization group can also be formulated in momentum space.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But real space is better suited for simulation, because the Hamiltonian is spatially local.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We define fields on lattice sites, with lattice spacing </a:t>
            </a:r>
            <a:r>
              <a:rPr lang="en-US" sz="2400" i="1" dirty="0" smtClean="0">
                <a:solidFill>
                  <a:srgbClr val="000000"/>
                </a:solidFill>
                <a:cs typeface="Calibri" panose="020F0502020204030204" pitchFamily="34" charset="0"/>
              </a:rPr>
              <a:t>a</a:t>
            </a:r>
            <a:r>
              <a:rPr lang="en-US" sz="2400" dirty="0" smtClean="0">
                <a:solidFill>
                  <a:srgbClr val="000000"/>
                </a:solidFill>
                <a:cs typeface="Calibri" panose="020F0502020204030204" pitchFamily="34" charset="0"/>
              </a:rPr>
              <a:t>, a source of error</a:t>
            </a:r>
            <a:r>
              <a:rPr lang="en-US" sz="2400" dirty="0">
                <a:solidFill>
                  <a:srgbClr val="000000"/>
                </a:solidFill>
                <a:cs typeface="Calibri" panose="020F0502020204030204" pitchFamily="34" charset="0"/>
              </a:rPr>
              <a:t>. “Bare” </a:t>
            </a:r>
            <a:r>
              <a:rPr lang="en-US" sz="2400" dirty="0" smtClean="0">
                <a:solidFill>
                  <a:srgbClr val="000000"/>
                </a:solidFill>
                <a:cs typeface="Calibri" panose="020F0502020204030204" pitchFamily="34" charset="0"/>
              </a:rPr>
              <a:t>parameters. Smaller lattice spacing means better accuracy, but more qubits to simulate a specified spatial volume.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Fields and their conjugate momenta are unbounded operators. We express them in terms of a bounded number of qubits, determined by energy of the simulated process.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Doing better: RG-improved lattice Hamiltonians? Tensor network constructions, e.g., c-MPS, c-MERA, wavelets?</a:t>
            </a:r>
            <a:endParaRPr lang="en-US" sz="2400" dirty="0">
              <a:solidFill>
                <a:srgbClr val="000000"/>
              </a:solidFill>
              <a:cs typeface="Calibri" panose="020F0502020204030204" pitchFamily="34" charset="0"/>
            </a:endParaRPr>
          </a:p>
        </p:txBody>
      </p:sp>
    </p:spTree>
    <p:extLst>
      <p:ext uri="{BB962C8B-B14F-4D97-AF65-F5344CB8AC3E}">
        <p14:creationId xmlns:p14="http://schemas.microsoft.com/office/powerpoint/2010/main" val="4285210909"/>
      </p:ext>
    </p:extLst>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47500"/>
            <a:ext cx="8550613" cy="1077218"/>
          </a:xfrm>
          <a:prstGeom prst="rect">
            <a:avLst/>
          </a:prstGeom>
          <a:noFill/>
        </p:spPr>
        <p:txBody>
          <a:bodyPr wrap="square" rtlCol="0">
            <a:spAutoFit/>
          </a:bodyPr>
          <a:lstStyle/>
          <a:p>
            <a:pPr algn="ctr"/>
            <a:r>
              <a:rPr lang="en-US" sz="2800" dirty="0" smtClean="0">
                <a:solidFill>
                  <a:srgbClr val="0000FF"/>
                </a:solidFill>
                <a:cs typeface="Calibri" panose="020F0502020204030204" pitchFamily="34" charset="0"/>
              </a:rPr>
              <a:t>What to simulate?</a:t>
            </a:r>
          </a:p>
          <a:p>
            <a:pPr algn="ctr"/>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For example, a self-coupled scalar field in D=2, 3, 4. </a:t>
            </a:r>
          </a:p>
        </p:txBody>
      </p:sp>
      <p:graphicFrame>
        <p:nvGraphicFramePr>
          <p:cNvPr id="2" name="Object 1"/>
          <p:cNvGraphicFramePr>
            <a:graphicFrameLocks noChangeAspect="1"/>
          </p:cNvGraphicFramePr>
          <p:nvPr>
            <p:extLst>
              <p:ext uri="{D42A27DB-BD31-4B8C-83A1-F6EECF244321}">
                <p14:modId xmlns:p14="http://schemas.microsoft.com/office/powerpoint/2010/main" val="4030716921"/>
              </p:ext>
            </p:extLst>
          </p:nvPr>
        </p:nvGraphicFramePr>
        <p:xfrm>
          <a:off x="312738" y="1123950"/>
          <a:ext cx="8664575" cy="1236663"/>
        </p:xfrm>
        <a:graphic>
          <a:graphicData uri="http://schemas.openxmlformats.org/presentationml/2006/ole">
            <mc:AlternateContent xmlns:mc="http://schemas.openxmlformats.org/markup-compatibility/2006">
              <mc:Choice xmlns:v="urn:schemas-microsoft-com:vml" Requires="v">
                <p:oleObj spid="_x0000_s2085" name="Equation" r:id="rId4" imgW="3022560" imgH="431640" progId="Equation.DSMT4">
                  <p:embed/>
                </p:oleObj>
              </mc:Choice>
              <mc:Fallback>
                <p:oleObj name="Equation" r:id="rId4" imgW="3022560" imgH="431640" progId="Equation.DSMT4">
                  <p:embed/>
                  <p:pic>
                    <p:nvPicPr>
                      <p:cNvPr id="0" name=""/>
                      <p:cNvPicPr/>
                      <p:nvPr/>
                    </p:nvPicPr>
                    <p:blipFill>
                      <a:blip r:embed="rId5"/>
                      <a:stretch>
                        <a:fillRect/>
                      </a:stretch>
                    </p:blipFill>
                    <p:spPr>
                      <a:xfrm>
                        <a:off x="312738" y="1123950"/>
                        <a:ext cx="8664575" cy="1236663"/>
                      </a:xfrm>
                      <a:prstGeom prst="rect">
                        <a:avLst/>
                      </a:prstGeom>
                    </p:spPr>
                  </p:pic>
                </p:oleObj>
              </mc:Fallback>
            </mc:AlternateContent>
          </a:graphicData>
        </a:graphic>
      </p:graphicFrame>
      <p:sp>
        <p:nvSpPr>
          <p:cNvPr id="5" name="TextBox 4"/>
          <p:cNvSpPr txBox="1"/>
          <p:nvPr/>
        </p:nvSpPr>
        <p:spPr>
          <a:xfrm>
            <a:off x="593387" y="2339437"/>
            <a:ext cx="8550613" cy="4524315"/>
          </a:xfrm>
          <a:prstGeom prst="rect">
            <a:avLst/>
          </a:prstGeom>
          <a:noFill/>
        </p:spPr>
        <p:txBody>
          <a:bodyPr wrap="square" rtlCol="0">
            <a:spAutoFit/>
          </a:bodyPr>
          <a:lstStyle/>
          <a:p>
            <a:r>
              <a:rPr lang="en-US" sz="2400" dirty="0" smtClean="0">
                <a:solidFill>
                  <a:srgbClr val="000000"/>
                </a:solidFill>
                <a:cs typeface="Calibri" panose="020F0502020204030204" pitchFamily="34" charset="0"/>
              </a:rPr>
              <a:t>Without the </a:t>
            </a:r>
            <a:r>
              <a:rPr lang="en-US" sz="2400" i="1" dirty="0" smtClean="0">
                <a:solidFill>
                  <a:srgbClr val="000000"/>
                </a:solidFill>
                <a:cs typeface="Calibri" panose="020F0502020204030204" pitchFamily="34" charset="0"/>
                <a:sym typeface="Symbol"/>
              </a:rPr>
              <a:t> </a:t>
            </a:r>
            <a:r>
              <a:rPr lang="en-US" sz="2400" baseline="30000" dirty="0" smtClean="0">
                <a:solidFill>
                  <a:srgbClr val="000000"/>
                </a:solidFill>
                <a:cs typeface="Calibri" panose="020F0502020204030204" pitchFamily="34" charset="0"/>
                <a:sym typeface="Symbol"/>
              </a:rPr>
              <a:t>4</a:t>
            </a:r>
            <a:r>
              <a:rPr lang="en-US" sz="1200" baseline="30000" dirty="0" smtClean="0">
                <a:solidFill>
                  <a:srgbClr val="000000"/>
                </a:solidFill>
                <a:cs typeface="Calibri" panose="020F0502020204030204" pitchFamily="34" charset="0"/>
                <a:sym typeface="Symbol"/>
              </a:rPr>
              <a:t> </a:t>
            </a:r>
            <a:r>
              <a:rPr lang="en-US" sz="1200" dirty="0" smtClean="0">
                <a:solidFill>
                  <a:srgbClr val="000000"/>
                </a:solidFill>
                <a:cs typeface="Calibri" panose="020F0502020204030204" pitchFamily="34" charset="0"/>
                <a:sym typeface="Symbol"/>
              </a:rPr>
              <a:t> </a:t>
            </a:r>
            <a:r>
              <a:rPr lang="en-US" sz="2400" dirty="0" smtClean="0">
                <a:solidFill>
                  <a:srgbClr val="000000"/>
                </a:solidFill>
                <a:cs typeface="Calibri" panose="020F0502020204030204" pitchFamily="34" charset="0"/>
              </a:rPr>
              <a:t>term, a Gaussian theory which is easy to simulate classically (</a:t>
            </a:r>
            <a:r>
              <a:rPr lang="en-US" sz="2400" dirty="0" err="1" smtClean="0">
                <a:solidFill>
                  <a:srgbClr val="000000"/>
                </a:solidFill>
                <a:cs typeface="Calibri" panose="020F0502020204030204" pitchFamily="34" charset="0"/>
              </a:rPr>
              <a:t>noninteracting</a:t>
            </a:r>
            <a:r>
              <a:rPr lang="en-US" sz="2400" dirty="0" smtClean="0">
                <a:solidFill>
                  <a:srgbClr val="000000"/>
                </a:solidFill>
                <a:cs typeface="Calibri" panose="020F0502020204030204" pitchFamily="34" charset="0"/>
              </a:rPr>
              <a:t> particles).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With this interaction term, particles can scatter. The dimensionless coupling parameter is </a:t>
            </a:r>
            <a:r>
              <a:rPr lang="en-US" sz="2400" dirty="0" smtClean="0">
                <a:solidFill>
                  <a:srgbClr val="000000"/>
                </a:solidFill>
                <a:cs typeface="Calibri" panose="020F0502020204030204" pitchFamily="34" charset="0"/>
                <a:sym typeface="Symbol"/>
              </a:rPr>
              <a:t>/m</a:t>
            </a:r>
            <a:r>
              <a:rPr lang="en-US" sz="2400" baseline="30000" dirty="0" smtClean="0">
                <a:solidFill>
                  <a:srgbClr val="000000"/>
                </a:solidFill>
                <a:cs typeface="Calibri" panose="020F0502020204030204" pitchFamily="34" charset="0"/>
                <a:sym typeface="Symbol"/>
              </a:rPr>
              <a:t>4-D</a:t>
            </a:r>
            <a:r>
              <a:rPr lang="en-US" sz="2400" dirty="0" smtClean="0">
                <a:solidFill>
                  <a:srgbClr val="000000"/>
                </a:solidFill>
                <a:cs typeface="Calibri" panose="020F0502020204030204" pitchFamily="34" charset="0"/>
                <a:sym typeface="Symbol"/>
              </a:rPr>
              <a:t>. Classical simulations are hard when the coupling is strong. </a:t>
            </a:r>
          </a:p>
          <a:p>
            <a:endParaRPr lang="en-US" sz="1200" dirty="0">
              <a:solidFill>
                <a:srgbClr val="000000"/>
              </a:solidFill>
              <a:cs typeface="Calibri" panose="020F0502020204030204" pitchFamily="34" charset="0"/>
              <a:sym typeface="Symbol"/>
            </a:endParaRPr>
          </a:p>
          <a:p>
            <a:r>
              <a:rPr lang="en-US" sz="2400" dirty="0" smtClean="0">
                <a:solidFill>
                  <a:srgbClr val="000000"/>
                </a:solidFill>
                <a:cs typeface="Calibri" panose="020F0502020204030204" pitchFamily="34" charset="0"/>
                <a:sym typeface="Symbol"/>
              </a:rPr>
              <a:t>Hardness persists even at weak coupling, if we want high precision, or if particles interact long enough to become highly entangled.</a:t>
            </a:r>
          </a:p>
          <a:p>
            <a:endParaRPr lang="en-US" sz="1200" dirty="0">
              <a:solidFill>
                <a:srgbClr val="000000"/>
              </a:solidFill>
              <a:cs typeface="Calibri" panose="020F0502020204030204" pitchFamily="34" charset="0"/>
              <a:sym typeface="Symbol"/>
            </a:endParaRPr>
          </a:p>
          <a:p>
            <a:r>
              <a:rPr lang="en-US" sz="2400" dirty="0" smtClean="0">
                <a:solidFill>
                  <a:srgbClr val="000000"/>
                </a:solidFill>
                <a:cs typeface="Calibri" panose="020F0502020204030204" pitchFamily="34" charset="0"/>
                <a:sym typeface="Symbol"/>
              </a:rPr>
              <a:t>Summing perturbation theory is infeasible, and misses </a:t>
            </a:r>
            <a:r>
              <a:rPr lang="en-US" sz="2400" dirty="0" err="1" smtClean="0">
                <a:solidFill>
                  <a:srgbClr val="000000"/>
                </a:solidFill>
                <a:cs typeface="Calibri" panose="020F0502020204030204" pitchFamily="34" charset="0"/>
                <a:sym typeface="Symbol"/>
              </a:rPr>
              <a:t>nonperturbative</a:t>
            </a:r>
            <a:r>
              <a:rPr lang="en-US" sz="2400" dirty="0" smtClean="0">
                <a:solidFill>
                  <a:srgbClr val="000000"/>
                </a:solidFill>
                <a:cs typeface="Calibri" panose="020F0502020204030204" pitchFamily="34" charset="0"/>
                <a:sym typeface="Symbol"/>
              </a:rPr>
              <a:t> effects. </a:t>
            </a:r>
          </a:p>
          <a:p>
            <a:endParaRPr lang="en-US" sz="1200" dirty="0">
              <a:solidFill>
                <a:srgbClr val="000000"/>
              </a:solidFill>
              <a:cs typeface="Calibri" panose="020F0502020204030204" pitchFamily="34" charset="0"/>
              <a:sym typeface="Symbol"/>
            </a:endParaRPr>
          </a:p>
          <a:p>
            <a:r>
              <a:rPr lang="en-US" sz="2400" dirty="0" smtClean="0">
                <a:solidFill>
                  <a:srgbClr val="000000"/>
                </a:solidFill>
                <a:cs typeface="Calibri" panose="020F0502020204030204" pitchFamily="34" charset="0"/>
                <a:sym typeface="Symbol"/>
              </a:rPr>
              <a:t>We assume theory has a mass gap.</a:t>
            </a:r>
            <a:endParaRPr lang="en-US" sz="2400" dirty="0">
              <a:solidFill>
                <a:srgbClr val="000000"/>
              </a:solidFill>
              <a:cs typeface="Calibri" panose="020F0502020204030204" pitchFamily="34" charset="0"/>
            </a:endParaRPr>
          </a:p>
        </p:txBody>
      </p:sp>
    </p:spTree>
    <p:extLst>
      <p:ext uri="{BB962C8B-B14F-4D97-AF65-F5344CB8AC3E}">
        <p14:creationId xmlns:p14="http://schemas.microsoft.com/office/powerpoint/2010/main" val="3865249395"/>
      </p:ext>
    </p:extLst>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47500"/>
            <a:ext cx="8550613" cy="6617196"/>
          </a:xfrm>
          <a:prstGeom prst="rect">
            <a:avLst/>
          </a:prstGeom>
          <a:noFill/>
        </p:spPr>
        <p:txBody>
          <a:bodyPr wrap="square" rtlCol="0">
            <a:spAutoFit/>
          </a:bodyPr>
          <a:lstStyle/>
          <a:p>
            <a:pPr algn="ctr"/>
            <a:r>
              <a:rPr lang="en-US" sz="2800" dirty="0" smtClean="0">
                <a:solidFill>
                  <a:srgbClr val="0000FF"/>
                </a:solidFill>
                <a:cs typeface="Calibri" panose="020F0502020204030204" pitchFamily="34" charset="0"/>
              </a:rPr>
              <a:t>A simulation protocol</a:t>
            </a:r>
          </a:p>
          <a:p>
            <a:pPr algn="ctr"/>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Input: a list of incoming particle momenta.</a:t>
            </a:r>
          </a:p>
          <a:p>
            <a:r>
              <a:rPr lang="en-US" sz="2400" dirty="0" smtClean="0">
                <a:solidFill>
                  <a:srgbClr val="000000"/>
                </a:solidFill>
                <a:cs typeface="Calibri" panose="020F0502020204030204" pitchFamily="34" charset="0"/>
              </a:rPr>
              <a:t>Output: a list of (perhaps many) outgoing particle momenta.</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Procedure:</a:t>
            </a:r>
          </a:p>
          <a:p>
            <a:pPr marL="457200" indent="-457200">
              <a:buFontTx/>
              <a:buAutoNum type="arabicParenBoth"/>
            </a:pPr>
            <a:r>
              <a:rPr lang="en-US" sz="2400" dirty="0" smtClean="0">
                <a:solidFill>
                  <a:srgbClr val="000000"/>
                </a:solidFill>
                <a:cs typeface="Calibri" panose="020F0502020204030204" pitchFamily="34" charset="0"/>
              </a:rPr>
              <a:t>Prepare free field vacuum (</a:t>
            </a:r>
            <a:r>
              <a:rPr lang="en-US" sz="2400" dirty="0" smtClean="0">
                <a:solidFill>
                  <a:srgbClr val="000000"/>
                </a:solidFill>
                <a:cs typeface="Calibri" panose="020F0502020204030204" pitchFamily="34" charset="0"/>
                <a:sym typeface="Symbol"/>
              </a:rPr>
              <a:t></a:t>
            </a:r>
            <a:r>
              <a:rPr lang="en-US" sz="2400" baseline="-25000" dirty="0" smtClean="0">
                <a:solidFill>
                  <a:srgbClr val="000000"/>
                </a:solidFill>
                <a:cs typeface="Calibri" panose="020F0502020204030204" pitchFamily="34" charset="0"/>
                <a:sym typeface="Symbol"/>
              </a:rPr>
              <a:t>0</a:t>
            </a:r>
            <a:r>
              <a:rPr lang="en-US" sz="2400" dirty="0" smtClean="0">
                <a:solidFill>
                  <a:srgbClr val="000000"/>
                </a:solidFill>
                <a:cs typeface="Calibri" panose="020F0502020204030204" pitchFamily="34" charset="0"/>
                <a:sym typeface="Symbol"/>
              </a:rPr>
              <a:t> = 0).</a:t>
            </a:r>
          </a:p>
          <a:p>
            <a:pPr marL="457200" indent="-457200">
              <a:buFontTx/>
              <a:buAutoNum type="arabicParenBoth"/>
            </a:pPr>
            <a:r>
              <a:rPr lang="en-US" sz="2400" dirty="0" smtClean="0">
                <a:solidFill>
                  <a:srgbClr val="000000"/>
                </a:solidFill>
                <a:cs typeface="Calibri" panose="020F0502020204030204" pitchFamily="34" charset="0"/>
                <a:sym typeface="Symbol"/>
              </a:rPr>
              <a:t>Prepare free field </a:t>
            </a:r>
            <a:r>
              <a:rPr lang="en-US" sz="2400" dirty="0" err="1" smtClean="0">
                <a:solidFill>
                  <a:srgbClr val="000000"/>
                </a:solidFill>
                <a:cs typeface="Calibri" panose="020F0502020204030204" pitchFamily="34" charset="0"/>
                <a:sym typeface="Symbol"/>
              </a:rPr>
              <a:t>wavepackets</a:t>
            </a:r>
            <a:r>
              <a:rPr lang="en-US" sz="2400" dirty="0" smtClean="0">
                <a:solidFill>
                  <a:srgbClr val="000000"/>
                </a:solidFill>
                <a:cs typeface="Calibri" panose="020F0502020204030204" pitchFamily="34" charset="0"/>
                <a:sym typeface="Symbol"/>
              </a:rPr>
              <a:t> (narrow in momentum).</a:t>
            </a:r>
          </a:p>
          <a:p>
            <a:pPr marL="457200" indent="-457200">
              <a:buFontTx/>
              <a:buAutoNum type="arabicParenBoth"/>
            </a:pPr>
            <a:r>
              <a:rPr lang="en-US" sz="2400" dirty="0" smtClean="0">
                <a:solidFill>
                  <a:srgbClr val="000000"/>
                </a:solidFill>
                <a:cs typeface="Calibri" panose="020F0502020204030204" pitchFamily="34" charset="0"/>
                <a:sym typeface="Symbol"/>
              </a:rPr>
              <a:t>Adiabatically turn on the (bare) coupling.</a:t>
            </a:r>
          </a:p>
          <a:p>
            <a:pPr marL="457200" indent="-457200">
              <a:buFontTx/>
              <a:buAutoNum type="arabicParenBoth"/>
            </a:pPr>
            <a:r>
              <a:rPr lang="en-US" sz="2400" dirty="0" smtClean="0">
                <a:solidFill>
                  <a:srgbClr val="000000"/>
                </a:solidFill>
                <a:cs typeface="Calibri" panose="020F0502020204030204" pitchFamily="34" charset="0"/>
                <a:sym typeface="Symbol"/>
              </a:rPr>
              <a:t>Evolve for time</a:t>
            </a:r>
            <a:r>
              <a:rPr lang="en-US" sz="2400" i="1" dirty="0" smtClean="0">
                <a:solidFill>
                  <a:srgbClr val="000000"/>
                </a:solidFill>
                <a:cs typeface="Calibri" panose="020F0502020204030204" pitchFamily="34" charset="0"/>
                <a:sym typeface="Symbol"/>
              </a:rPr>
              <a:t> t </a:t>
            </a:r>
            <a:r>
              <a:rPr lang="en-US" sz="2400" dirty="0" smtClean="0">
                <a:solidFill>
                  <a:srgbClr val="000000"/>
                </a:solidFill>
                <a:cs typeface="Calibri" panose="020F0502020204030204" pitchFamily="34" charset="0"/>
                <a:sym typeface="Symbol"/>
              </a:rPr>
              <a:t>with Hamiltonian </a:t>
            </a:r>
            <a:r>
              <a:rPr lang="en-US" sz="2400" i="1" dirty="0" smtClean="0">
                <a:solidFill>
                  <a:srgbClr val="000000"/>
                </a:solidFill>
                <a:cs typeface="Calibri" panose="020F0502020204030204" pitchFamily="34" charset="0"/>
                <a:sym typeface="Symbol"/>
              </a:rPr>
              <a:t>H</a:t>
            </a:r>
            <a:r>
              <a:rPr lang="en-US" sz="2400" dirty="0" smtClean="0">
                <a:solidFill>
                  <a:srgbClr val="000000"/>
                </a:solidFill>
                <a:cs typeface="Calibri" panose="020F0502020204030204" pitchFamily="34" charset="0"/>
                <a:sym typeface="Symbol"/>
              </a:rPr>
              <a:t>.</a:t>
            </a:r>
          </a:p>
          <a:p>
            <a:pPr marL="457200" indent="-457200">
              <a:buFontTx/>
              <a:buAutoNum type="arabicParenBoth"/>
            </a:pPr>
            <a:r>
              <a:rPr lang="en-US" sz="2400" dirty="0" smtClean="0">
                <a:solidFill>
                  <a:srgbClr val="000000"/>
                </a:solidFill>
                <a:cs typeface="Calibri" panose="020F0502020204030204" pitchFamily="34" charset="0"/>
                <a:sym typeface="Symbol"/>
              </a:rPr>
              <a:t>Adiabatically turn off interaction.</a:t>
            </a:r>
          </a:p>
          <a:p>
            <a:pPr marL="457200" indent="-457200">
              <a:buFontTx/>
              <a:buAutoNum type="arabicParenBoth"/>
            </a:pPr>
            <a:r>
              <a:rPr lang="en-US" sz="2400" dirty="0" smtClean="0">
                <a:solidFill>
                  <a:srgbClr val="000000"/>
                </a:solidFill>
                <a:cs typeface="Calibri" panose="020F0502020204030204" pitchFamily="34" charset="0"/>
                <a:sym typeface="Symbol"/>
              </a:rPr>
              <a:t>Measure field modes. </a:t>
            </a:r>
          </a:p>
          <a:p>
            <a:endParaRPr lang="en-US" sz="1200" dirty="0" smtClean="0">
              <a:solidFill>
                <a:srgbClr val="000000"/>
              </a:solidFill>
              <a:cs typeface="Calibri" panose="020F0502020204030204" pitchFamily="34" charset="0"/>
              <a:sym typeface="Symbol"/>
            </a:endParaRPr>
          </a:p>
          <a:p>
            <a:r>
              <a:rPr lang="en-US" sz="2400" dirty="0" smtClean="0">
                <a:solidFill>
                  <a:srgbClr val="000000"/>
                </a:solidFill>
                <a:cs typeface="Calibri" panose="020F0502020204030204" pitchFamily="34" charset="0"/>
                <a:sym typeface="Symbol"/>
              </a:rPr>
              <a:t>Assume no phase transition blocks adiabatic state preparation.</a:t>
            </a:r>
          </a:p>
          <a:p>
            <a:endParaRPr lang="en-US" sz="1200" dirty="0" smtClean="0">
              <a:solidFill>
                <a:srgbClr val="000000"/>
              </a:solidFill>
              <a:cs typeface="Calibri" panose="020F0502020204030204" pitchFamily="34" charset="0"/>
              <a:sym typeface="Symbol"/>
            </a:endParaRPr>
          </a:p>
          <a:p>
            <a:r>
              <a:rPr lang="en-US" sz="2400" dirty="0" smtClean="0">
                <a:solidFill>
                  <a:srgbClr val="000000"/>
                </a:solidFill>
                <a:cs typeface="Calibri" panose="020F0502020204030204" pitchFamily="34" charset="0"/>
                <a:sym typeface="Symbol"/>
              </a:rPr>
              <a:t>Alternative: create particles with </a:t>
            </a:r>
            <a:r>
              <a:rPr lang="en-US" sz="2400" dirty="0" err="1" smtClean="0">
                <a:solidFill>
                  <a:srgbClr val="000000"/>
                </a:solidFill>
                <a:cs typeface="Calibri" panose="020F0502020204030204" pitchFamily="34" charset="0"/>
                <a:sym typeface="Symbol"/>
              </a:rPr>
              <a:t>spacetime</a:t>
            </a:r>
            <a:r>
              <a:rPr lang="en-US" sz="2400" dirty="0" smtClean="0">
                <a:solidFill>
                  <a:srgbClr val="000000"/>
                </a:solidFill>
                <a:cs typeface="Calibri" panose="020F0502020204030204" pitchFamily="34" charset="0"/>
                <a:sym typeface="Symbol"/>
              </a:rPr>
              <a:t> dependent classical sources (better if there are bound states). Simulate detector POVM. </a:t>
            </a:r>
          </a:p>
          <a:p>
            <a:endParaRPr lang="en-US" sz="1200" dirty="0">
              <a:solidFill>
                <a:srgbClr val="000000"/>
              </a:solidFill>
              <a:cs typeface="Calibri" panose="020F0502020204030204" pitchFamily="34" charset="0"/>
              <a:sym typeface="Symbol"/>
            </a:endParaRPr>
          </a:p>
          <a:p>
            <a:r>
              <a:rPr lang="en-US" sz="2400" dirty="0" smtClean="0">
                <a:solidFill>
                  <a:srgbClr val="000000"/>
                </a:solidFill>
                <a:cs typeface="Calibri" panose="020F0502020204030204" pitchFamily="34" charset="0"/>
                <a:sym typeface="Symbol"/>
              </a:rPr>
              <a:t>Lorentz invariance brutally broken in lattice theory, recovered by tuning bare </a:t>
            </a:r>
            <a:r>
              <a:rPr lang="en-US" sz="2400" i="1" dirty="0" smtClean="0">
                <a:solidFill>
                  <a:srgbClr val="000000"/>
                </a:solidFill>
                <a:cs typeface="Calibri" panose="020F0502020204030204" pitchFamily="34" charset="0"/>
                <a:sym typeface="Symbol"/>
              </a:rPr>
              <a:t>H</a:t>
            </a:r>
            <a:r>
              <a:rPr lang="en-US" sz="2400" dirty="0" smtClean="0">
                <a:solidFill>
                  <a:srgbClr val="000000"/>
                </a:solidFill>
                <a:cs typeface="Calibri" panose="020F0502020204030204" pitchFamily="34" charset="0"/>
                <a:sym typeface="Symbol"/>
              </a:rPr>
              <a:t>. (Ugh.) Also tune for achieve </a:t>
            </a:r>
            <a:r>
              <a:rPr lang="en-US" sz="2400" i="1" dirty="0" smtClean="0">
                <a:solidFill>
                  <a:srgbClr val="000000"/>
                </a:solidFill>
                <a:cs typeface="Calibri" panose="020F0502020204030204" pitchFamily="34" charset="0"/>
                <a:sym typeface="Symbol"/>
              </a:rPr>
              <a:t>ma</a:t>
            </a:r>
            <a:r>
              <a:rPr lang="en-US" sz="2400" dirty="0" smtClean="0">
                <a:solidFill>
                  <a:srgbClr val="000000"/>
                </a:solidFill>
                <a:cs typeface="Calibri" panose="020F0502020204030204" pitchFamily="34" charset="0"/>
                <a:sym typeface="Symbol"/>
              </a:rPr>
              <a:t> &lt;&lt; 1.</a:t>
            </a:r>
            <a:endParaRPr lang="en-US" sz="2400" dirty="0">
              <a:solidFill>
                <a:srgbClr val="000000"/>
              </a:solidFill>
              <a:cs typeface="Calibri" panose="020F0502020204030204" pitchFamily="34" charset="0"/>
            </a:endParaRPr>
          </a:p>
        </p:txBody>
      </p:sp>
    </p:spTree>
    <p:extLst>
      <p:ext uri="{BB962C8B-B14F-4D97-AF65-F5344CB8AC3E}">
        <p14:creationId xmlns:p14="http://schemas.microsoft.com/office/powerpoint/2010/main" val="813004727"/>
      </p:ext>
    </p:extLst>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54" y="47500"/>
            <a:ext cx="8550613" cy="6617196"/>
          </a:xfrm>
          <a:prstGeom prst="rect">
            <a:avLst/>
          </a:prstGeom>
          <a:noFill/>
        </p:spPr>
        <p:txBody>
          <a:bodyPr wrap="square" rtlCol="0">
            <a:spAutoFit/>
          </a:bodyPr>
          <a:lstStyle/>
          <a:p>
            <a:pPr algn="ctr"/>
            <a:r>
              <a:rPr lang="en-US" sz="2800" i="1" dirty="0" smtClean="0">
                <a:solidFill>
                  <a:srgbClr val="0000FF"/>
                </a:solidFill>
                <a:cs typeface="Calibri" panose="020F0502020204030204" pitchFamily="34" charset="0"/>
                <a:sym typeface="Symbol"/>
              </a:rPr>
              <a:t>Example:  </a:t>
            </a:r>
            <a:r>
              <a:rPr lang="en-US" sz="2800" baseline="30000" dirty="0" smtClean="0">
                <a:solidFill>
                  <a:srgbClr val="0000FF"/>
                </a:solidFill>
                <a:cs typeface="Calibri" panose="020F0502020204030204" pitchFamily="34" charset="0"/>
              </a:rPr>
              <a:t>4</a:t>
            </a:r>
            <a:r>
              <a:rPr lang="en-US" sz="2800" dirty="0" smtClean="0">
                <a:solidFill>
                  <a:srgbClr val="0000FF"/>
                </a:solidFill>
                <a:cs typeface="Calibri" panose="020F0502020204030204" pitchFamily="34" charset="0"/>
              </a:rPr>
              <a:t> theory in D=3 </a:t>
            </a:r>
            <a:r>
              <a:rPr lang="en-US" sz="2800" dirty="0" err="1" smtClean="0">
                <a:solidFill>
                  <a:srgbClr val="0000FF"/>
                </a:solidFill>
                <a:cs typeface="Calibri" panose="020F0502020204030204" pitchFamily="34" charset="0"/>
              </a:rPr>
              <a:t>spacetime</a:t>
            </a:r>
            <a:r>
              <a:rPr lang="en-US" sz="2800" dirty="0" smtClean="0">
                <a:solidFill>
                  <a:srgbClr val="0000FF"/>
                </a:solidFill>
                <a:cs typeface="Calibri" panose="020F0502020204030204" pitchFamily="34" charset="0"/>
              </a:rPr>
              <a:t> dimensions</a:t>
            </a:r>
          </a:p>
          <a:p>
            <a:pPr algn="ctr"/>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Error </a:t>
            </a:r>
            <a:r>
              <a:rPr lang="en-US" sz="2400" i="1" dirty="0" smtClean="0">
                <a:solidFill>
                  <a:srgbClr val="000000"/>
                </a:solidFill>
                <a:cs typeface="Calibri" panose="020F0502020204030204" pitchFamily="34" charset="0"/>
                <a:sym typeface="Symbol"/>
              </a:rPr>
              <a:t></a:t>
            </a:r>
            <a:r>
              <a:rPr lang="en-US" sz="2400" dirty="0" smtClean="0">
                <a:solidFill>
                  <a:srgbClr val="000000"/>
                </a:solidFill>
                <a:cs typeface="Calibri" panose="020F0502020204030204" pitchFamily="34" charset="0"/>
                <a:sym typeface="Symbol"/>
              </a:rPr>
              <a:t>  </a:t>
            </a:r>
            <a:r>
              <a:rPr lang="en-US" sz="2400" dirty="0" smtClean="0">
                <a:solidFill>
                  <a:srgbClr val="000000"/>
                </a:solidFill>
                <a:cs typeface="Calibri" panose="020F0502020204030204" pitchFamily="34" charset="0"/>
              </a:rPr>
              <a:t>scales with lattice spacing </a:t>
            </a:r>
            <a:r>
              <a:rPr lang="en-US" sz="2400" i="1" dirty="0" smtClean="0">
                <a:solidFill>
                  <a:srgbClr val="000000"/>
                </a:solidFill>
                <a:cs typeface="Calibri" panose="020F0502020204030204" pitchFamily="34" charset="0"/>
              </a:rPr>
              <a:t>a</a:t>
            </a:r>
            <a:r>
              <a:rPr lang="en-US" sz="2400" dirty="0" smtClean="0">
                <a:solidFill>
                  <a:srgbClr val="000000"/>
                </a:solidFill>
                <a:cs typeface="Calibri" panose="020F0502020204030204" pitchFamily="34" charset="0"/>
              </a:rPr>
              <a:t> as </a:t>
            </a:r>
            <a:r>
              <a:rPr lang="en-US" sz="2400" i="1" dirty="0">
                <a:solidFill>
                  <a:srgbClr val="000000"/>
                </a:solidFill>
                <a:cs typeface="Calibri" panose="020F0502020204030204" pitchFamily="34" charset="0"/>
                <a:sym typeface="Symbol"/>
              </a:rPr>
              <a:t> </a:t>
            </a:r>
            <a:r>
              <a:rPr lang="en-US" sz="2400" dirty="0" smtClean="0">
                <a:solidFill>
                  <a:srgbClr val="000000"/>
                </a:solidFill>
                <a:cs typeface="Calibri" panose="020F0502020204030204" pitchFamily="34" charset="0"/>
              </a:rPr>
              <a:t>=O(</a:t>
            </a:r>
            <a:r>
              <a:rPr lang="en-US" sz="2400" i="1" dirty="0" smtClean="0">
                <a:solidFill>
                  <a:srgbClr val="000000"/>
                </a:solidFill>
                <a:cs typeface="Calibri" panose="020F0502020204030204" pitchFamily="34" charset="0"/>
              </a:rPr>
              <a:t>a</a:t>
            </a:r>
            <a:r>
              <a:rPr lang="en-US" sz="2400" baseline="30000" dirty="0" smtClean="0">
                <a:solidFill>
                  <a:srgbClr val="000000"/>
                </a:solidFill>
                <a:cs typeface="Calibri" panose="020F0502020204030204" pitchFamily="34" charset="0"/>
              </a:rPr>
              <a:t>2</a:t>
            </a:r>
            <a:r>
              <a:rPr lang="en-US" sz="2400" dirty="0" smtClean="0">
                <a:solidFill>
                  <a:srgbClr val="000000"/>
                </a:solidFill>
                <a:cs typeface="Calibri" panose="020F0502020204030204" pitchFamily="34" charset="0"/>
              </a:rPr>
              <a:t>).</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Number of qubits </a:t>
            </a:r>
            <a:r>
              <a:rPr lang="en-US" sz="2400" dirty="0" smtClean="0">
                <a:solidFill>
                  <a:srgbClr val="000000"/>
                </a:solidFill>
                <a:cs typeface="Calibri" panose="020F0502020204030204" pitchFamily="34" charset="0"/>
                <a:sym typeface="Symbol"/>
              </a:rPr>
              <a:t> </a:t>
            </a:r>
            <a:r>
              <a:rPr lang="en-US" sz="2400" dirty="0" smtClean="0">
                <a:solidFill>
                  <a:srgbClr val="000000"/>
                </a:solidFill>
                <a:cs typeface="Calibri" panose="020F0502020204030204" pitchFamily="34" charset="0"/>
              </a:rPr>
              <a:t>needed to simulate physical volume </a:t>
            </a:r>
            <a:r>
              <a:rPr lang="en-US" sz="2400" i="1" dirty="0" smtClean="0">
                <a:solidFill>
                  <a:srgbClr val="000000"/>
                </a:solidFill>
                <a:cs typeface="Calibri" panose="020F0502020204030204" pitchFamily="34" charset="0"/>
              </a:rPr>
              <a:t>V is</a:t>
            </a:r>
          </a:p>
          <a:p>
            <a:pPr marL="342900" indent="-342900">
              <a:buFont typeface="Symbol"/>
              <a:buChar char="W"/>
            </a:pPr>
            <a:r>
              <a:rPr lang="en-US" sz="2400" dirty="0" smtClean="0">
                <a:solidFill>
                  <a:srgbClr val="000000"/>
                </a:solidFill>
                <a:cs typeface="Calibri" panose="020F0502020204030204" pitchFamily="34" charset="0"/>
                <a:sym typeface="Symbol"/>
              </a:rPr>
              <a:t>= V/</a:t>
            </a:r>
            <a:r>
              <a:rPr lang="en-US" sz="2400" i="1" dirty="0" smtClean="0">
                <a:solidFill>
                  <a:srgbClr val="000000"/>
                </a:solidFill>
                <a:cs typeface="Calibri" panose="020F0502020204030204" pitchFamily="34" charset="0"/>
              </a:rPr>
              <a:t>a</a:t>
            </a:r>
            <a:r>
              <a:rPr lang="en-US" sz="2400" baseline="30000" dirty="0" smtClean="0">
                <a:solidFill>
                  <a:srgbClr val="000000"/>
                </a:solidFill>
                <a:cs typeface="Calibri" panose="020F0502020204030204" pitchFamily="34" charset="0"/>
              </a:rPr>
              <a:t>2 </a:t>
            </a:r>
            <a:r>
              <a:rPr lang="en-US" sz="2400" i="1" dirty="0">
                <a:solidFill>
                  <a:srgbClr val="000000"/>
                </a:solidFill>
                <a:cs typeface="Calibri" panose="020F0502020204030204" pitchFamily="34" charset="0"/>
              </a:rPr>
              <a:t> </a:t>
            </a:r>
            <a:r>
              <a:rPr lang="en-US" sz="2400" dirty="0" smtClean="0">
                <a:solidFill>
                  <a:srgbClr val="000000"/>
                </a:solidFill>
                <a:cs typeface="Calibri" panose="020F0502020204030204" pitchFamily="34" charset="0"/>
              </a:rPr>
              <a:t>= O(1/</a:t>
            </a:r>
            <a:r>
              <a:rPr lang="en-US" sz="2400" i="1" dirty="0" smtClean="0">
                <a:solidFill>
                  <a:srgbClr val="000000"/>
                </a:solidFill>
                <a:cs typeface="Calibri" panose="020F0502020204030204" pitchFamily="34" charset="0"/>
                <a:sym typeface="Symbol"/>
              </a:rPr>
              <a:t></a:t>
            </a:r>
            <a:r>
              <a:rPr lang="en-US" sz="2400" dirty="0" smtClean="0">
                <a:solidFill>
                  <a:srgbClr val="000000"/>
                </a:solidFill>
                <a:cs typeface="Calibri" panose="020F0502020204030204" pitchFamily="34" charset="0"/>
              </a:rPr>
              <a:t>).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Gaussian state preparation (matrix arithmetic) uses </a:t>
            </a:r>
            <a:r>
              <a:rPr lang="en-US" sz="2400" dirty="0" smtClean="0">
                <a:solidFill>
                  <a:srgbClr val="000000"/>
                </a:solidFill>
                <a:cs typeface="Calibri" panose="020F0502020204030204" pitchFamily="34" charset="0"/>
                <a:sym typeface="Symbol"/>
              </a:rPr>
              <a:t></a:t>
            </a:r>
            <a:r>
              <a:rPr lang="en-US" sz="2400" baseline="30000" dirty="0" smtClean="0">
                <a:solidFill>
                  <a:srgbClr val="000000"/>
                </a:solidFill>
                <a:cs typeface="Calibri" panose="020F0502020204030204" pitchFamily="34" charset="0"/>
              </a:rPr>
              <a:t>2.273</a:t>
            </a:r>
            <a:r>
              <a:rPr lang="en-US" sz="2400" dirty="0" smtClean="0">
                <a:solidFill>
                  <a:srgbClr val="000000"/>
                </a:solidFill>
                <a:cs typeface="Calibri" panose="020F0502020204030204" pitchFamily="34" charset="0"/>
              </a:rPr>
              <a:t> gates. </a:t>
            </a:r>
          </a:p>
          <a:p>
            <a:r>
              <a:rPr lang="en-US" sz="2400" dirty="0" smtClean="0">
                <a:solidFill>
                  <a:srgbClr val="000000"/>
                </a:solidFill>
                <a:cs typeface="Calibri" panose="020F0502020204030204" pitchFamily="34" charset="0"/>
              </a:rPr>
              <a:t>(though a customized algorithm exploiting translation invariance does better).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Scaling with energy </a:t>
            </a:r>
            <a:r>
              <a:rPr lang="en-US" sz="2400" i="1" dirty="0" smtClean="0">
                <a:solidFill>
                  <a:srgbClr val="000000"/>
                </a:solidFill>
                <a:cs typeface="Calibri" panose="020F0502020204030204" pitchFamily="34" charset="0"/>
              </a:rPr>
              <a:t>E</a:t>
            </a:r>
            <a:r>
              <a:rPr lang="en-US" sz="2400" dirty="0" smtClean="0">
                <a:solidFill>
                  <a:srgbClr val="000000"/>
                </a:solidFill>
                <a:cs typeface="Calibri" panose="020F0502020204030204" pitchFamily="34" charset="0"/>
              </a:rPr>
              <a:t>: number of gates = O(</a:t>
            </a:r>
            <a:r>
              <a:rPr lang="en-US" sz="2400" i="1" dirty="0" smtClean="0">
                <a:solidFill>
                  <a:srgbClr val="000000"/>
                </a:solidFill>
                <a:cs typeface="Calibri" panose="020F0502020204030204" pitchFamily="34" charset="0"/>
              </a:rPr>
              <a:t>E</a:t>
            </a:r>
            <a:r>
              <a:rPr lang="en-US" sz="2400" baseline="30000" dirty="0" smtClean="0">
                <a:solidFill>
                  <a:srgbClr val="000000"/>
                </a:solidFill>
                <a:cs typeface="Calibri" panose="020F0502020204030204" pitchFamily="34" charset="0"/>
              </a:rPr>
              <a:t>6</a:t>
            </a:r>
            <a:r>
              <a:rPr lang="en-US" sz="2400" dirty="0" smtClean="0">
                <a:solidFill>
                  <a:srgbClr val="000000"/>
                </a:solidFill>
                <a:cs typeface="Calibri" panose="020F0502020204030204" pitchFamily="34" charset="0"/>
              </a:rPr>
              <a:t>). </a:t>
            </a:r>
          </a:p>
          <a:p>
            <a:endParaRPr lang="en-US" sz="1200" dirty="0" smtClean="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Factor </a:t>
            </a:r>
            <a:r>
              <a:rPr lang="en-US" sz="2400" i="1" dirty="0" smtClean="0">
                <a:solidFill>
                  <a:srgbClr val="000000"/>
                </a:solidFill>
                <a:cs typeface="Calibri" panose="020F0502020204030204" pitchFamily="34" charset="0"/>
              </a:rPr>
              <a:t>E</a:t>
            </a:r>
            <a:r>
              <a:rPr lang="en-US" sz="2400" dirty="0" smtClean="0">
                <a:solidFill>
                  <a:srgbClr val="000000"/>
                </a:solidFill>
                <a:cs typeface="Calibri" panose="020F0502020204030204" pitchFamily="34" charset="0"/>
              </a:rPr>
              <a:t> from Trotter error, </a:t>
            </a:r>
            <a:r>
              <a:rPr lang="en-US" sz="2400" i="1" dirty="0" smtClean="0">
                <a:solidFill>
                  <a:srgbClr val="000000"/>
                </a:solidFill>
                <a:cs typeface="Calibri" panose="020F0502020204030204" pitchFamily="34" charset="0"/>
              </a:rPr>
              <a:t>E</a:t>
            </a:r>
            <a:r>
              <a:rPr lang="en-US" sz="2400" baseline="30000" dirty="0" smtClean="0">
                <a:solidFill>
                  <a:srgbClr val="000000"/>
                </a:solidFill>
                <a:cs typeface="Calibri" panose="020F0502020204030204" pitchFamily="34" charset="0"/>
              </a:rPr>
              <a:t>2</a:t>
            </a:r>
            <a:r>
              <a:rPr lang="en-US" sz="2400" dirty="0" smtClean="0">
                <a:solidFill>
                  <a:srgbClr val="000000"/>
                </a:solidFill>
                <a:cs typeface="Calibri" panose="020F0502020204030204" pitchFamily="34" charset="0"/>
              </a:rPr>
              <a:t> from lattice spacing</a:t>
            </a:r>
            <a:r>
              <a:rPr lang="en-US" sz="2400" i="1" dirty="0" smtClean="0">
                <a:solidFill>
                  <a:srgbClr val="000000"/>
                </a:solidFill>
                <a:cs typeface="Calibri" panose="020F0502020204030204" pitchFamily="34" charset="0"/>
              </a:rPr>
              <a:t> a </a:t>
            </a:r>
            <a:r>
              <a:rPr lang="en-US" sz="2400" dirty="0" smtClean="0">
                <a:solidFill>
                  <a:srgbClr val="000000"/>
                </a:solidFill>
                <a:cs typeface="Calibri" panose="020F0502020204030204" pitchFamily="34" charset="0"/>
              </a:rPr>
              <a:t>~ 1/</a:t>
            </a:r>
            <a:r>
              <a:rPr lang="en-US" sz="2400" i="1" dirty="0" smtClean="0">
                <a:solidFill>
                  <a:srgbClr val="000000"/>
                </a:solidFill>
                <a:cs typeface="Calibri" panose="020F0502020204030204" pitchFamily="34" charset="0"/>
              </a:rPr>
              <a:t>E</a:t>
            </a:r>
            <a:r>
              <a:rPr lang="en-US" sz="2400" dirty="0" smtClean="0">
                <a:solidFill>
                  <a:srgbClr val="000000"/>
                </a:solidFill>
                <a:cs typeface="Calibri" panose="020F0502020204030204" pitchFamily="34" charset="0"/>
              </a:rPr>
              <a:t>, </a:t>
            </a:r>
            <a:r>
              <a:rPr lang="en-US" sz="2400" i="1" dirty="0" smtClean="0">
                <a:solidFill>
                  <a:srgbClr val="000000"/>
                </a:solidFill>
                <a:cs typeface="Calibri" panose="020F0502020204030204" pitchFamily="34" charset="0"/>
              </a:rPr>
              <a:t>E</a:t>
            </a:r>
            <a:r>
              <a:rPr lang="en-US" sz="2400" baseline="30000" dirty="0" smtClean="0">
                <a:solidFill>
                  <a:srgbClr val="000000"/>
                </a:solidFill>
                <a:cs typeface="Calibri" panose="020F0502020204030204" pitchFamily="34" charset="0"/>
              </a:rPr>
              <a:t>3</a:t>
            </a:r>
            <a:r>
              <a:rPr lang="en-US" sz="2400" dirty="0" smtClean="0">
                <a:solidFill>
                  <a:srgbClr val="000000"/>
                </a:solidFill>
                <a:cs typeface="Calibri" panose="020F0502020204030204" pitchFamily="34" charset="0"/>
              </a:rPr>
              <a:t> from </a:t>
            </a:r>
            <a:r>
              <a:rPr lang="en-US" sz="2400" dirty="0" err="1" smtClean="0">
                <a:solidFill>
                  <a:srgbClr val="000000"/>
                </a:solidFill>
                <a:cs typeface="Calibri" panose="020F0502020204030204" pitchFamily="34" charset="0"/>
              </a:rPr>
              <a:t>diabatic</a:t>
            </a:r>
            <a:r>
              <a:rPr lang="en-US" sz="2400" dirty="0" smtClean="0">
                <a:solidFill>
                  <a:srgbClr val="000000"/>
                </a:solidFill>
                <a:cs typeface="Calibri" panose="020F0502020204030204" pitchFamily="34" charset="0"/>
              </a:rPr>
              <a:t> error. </a:t>
            </a:r>
          </a:p>
          <a:p>
            <a:endParaRPr lang="en-US" sz="1200"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Dominant </a:t>
            </a:r>
            <a:r>
              <a:rPr lang="en-US" sz="2400" dirty="0" err="1" smtClean="0">
                <a:solidFill>
                  <a:srgbClr val="000000"/>
                </a:solidFill>
                <a:cs typeface="Calibri" panose="020F0502020204030204" pitchFamily="34" charset="0"/>
              </a:rPr>
              <a:t>diabatic</a:t>
            </a:r>
            <a:r>
              <a:rPr lang="en-US" sz="2400" dirty="0" smtClean="0">
                <a:solidFill>
                  <a:srgbClr val="000000"/>
                </a:solidFill>
                <a:cs typeface="Calibri" panose="020F0502020204030204" pitchFamily="34" charset="0"/>
              </a:rPr>
              <a:t> error comes from splitting of 1 </a:t>
            </a:r>
            <a:r>
              <a:rPr lang="en-US" sz="2400" dirty="0" smtClean="0">
                <a:solidFill>
                  <a:srgbClr val="000000"/>
                </a:solidFill>
                <a:cs typeface="Calibri" panose="020F0502020204030204" pitchFamily="34" charset="0"/>
                <a:sym typeface="Symbol"/>
              </a:rPr>
              <a:t> </a:t>
            </a:r>
            <a:r>
              <a:rPr lang="en-US" sz="2400" dirty="0" smtClean="0">
                <a:solidFill>
                  <a:srgbClr val="000000"/>
                </a:solidFill>
                <a:cs typeface="Calibri" panose="020F0502020204030204" pitchFamily="34" charset="0"/>
              </a:rPr>
              <a:t>3 particles, for which energy gap ~ </a:t>
            </a:r>
            <a:r>
              <a:rPr lang="en-US" sz="2400" i="1" dirty="0" smtClean="0">
                <a:solidFill>
                  <a:srgbClr val="000000"/>
                </a:solidFill>
                <a:cs typeface="Calibri" panose="020F0502020204030204" pitchFamily="34" charset="0"/>
              </a:rPr>
              <a:t>m</a:t>
            </a:r>
            <a:r>
              <a:rPr lang="en-US" sz="2400" baseline="30000" dirty="0" smtClean="0">
                <a:solidFill>
                  <a:srgbClr val="000000"/>
                </a:solidFill>
                <a:cs typeface="Calibri" panose="020F0502020204030204" pitchFamily="34" charset="0"/>
              </a:rPr>
              <a:t>2</a:t>
            </a:r>
            <a:r>
              <a:rPr lang="en-US" sz="2400" dirty="0" smtClean="0">
                <a:solidFill>
                  <a:srgbClr val="000000"/>
                </a:solidFill>
                <a:cs typeface="Calibri" panose="020F0502020204030204" pitchFamily="34" charset="0"/>
              </a:rPr>
              <a:t>/</a:t>
            </a:r>
            <a:r>
              <a:rPr lang="en-US" sz="2400" i="1" dirty="0" smtClean="0">
                <a:solidFill>
                  <a:srgbClr val="000000"/>
                </a:solidFill>
                <a:cs typeface="Calibri" panose="020F0502020204030204" pitchFamily="34" charset="0"/>
              </a:rPr>
              <a:t>E.</a:t>
            </a:r>
          </a:p>
          <a:p>
            <a:endParaRPr lang="en-US" sz="1200" i="1" dirty="0">
              <a:solidFill>
                <a:srgbClr val="000000"/>
              </a:solidFill>
              <a:cs typeface="Calibri" panose="020F0502020204030204" pitchFamily="34" charset="0"/>
            </a:endParaRPr>
          </a:p>
          <a:p>
            <a:r>
              <a:rPr lang="en-US" sz="2400" dirty="0" smtClean="0">
                <a:solidFill>
                  <a:srgbClr val="000000"/>
                </a:solidFill>
                <a:cs typeface="Calibri" panose="020F0502020204030204" pitchFamily="34" charset="0"/>
              </a:rPr>
              <a:t>Thousands of logical qubits for 2 </a:t>
            </a:r>
            <a:r>
              <a:rPr lang="en-US" sz="2400" dirty="0" smtClean="0">
                <a:solidFill>
                  <a:srgbClr val="000000"/>
                </a:solidFill>
                <a:cs typeface="Calibri" panose="020F0502020204030204" pitchFamily="34" charset="0"/>
                <a:sym typeface="Symbol"/>
              </a:rPr>
              <a:t> 4 scattering </a:t>
            </a:r>
            <a:r>
              <a:rPr lang="en-US" sz="2400" dirty="0" smtClean="0">
                <a:solidFill>
                  <a:srgbClr val="000000"/>
                </a:solidFill>
                <a:cs typeface="Calibri" panose="020F0502020204030204" pitchFamily="34" charset="0"/>
              </a:rPr>
              <a:t>with 1% error at </a:t>
            </a:r>
            <a:r>
              <a:rPr lang="en-US" sz="2400" i="1" dirty="0" smtClean="0">
                <a:solidFill>
                  <a:srgbClr val="000000"/>
                </a:solidFill>
                <a:cs typeface="Calibri" panose="020F0502020204030204" pitchFamily="34" charset="0"/>
              </a:rPr>
              <a:t>E</a:t>
            </a:r>
            <a:r>
              <a:rPr lang="en-US" sz="2400" dirty="0" smtClean="0">
                <a:solidFill>
                  <a:srgbClr val="000000"/>
                </a:solidFill>
                <a:cs typeface="Calibri" panose="020F0502020204030204" pitchFamily="34" charset="0"/>
              </a:rPr>
              <a:t>/ </a:t>
            </a:r>
            <a:r>
              <a:rPr lang="en-US" sz="2400" i="1" dirty="0" smtClean="0">
                <a:solidFill>
                  <a:srgbClr val="000000"/>
                </a:solidFill>
                <a:cs typeface="Calibri" panose="020F0502020204030204" pitchFamily="34" charset="0"/>
              </a:rPr>
              <a:t>m</a:t>
            </a:r>
            <a:r>
              <a:rPr lang="en-US" sz="2400" dirty="0" smtClean="0">
                <a:solidFill>
                  <a:srgbClr val="000000"/>
                </a:solidFill>
                <a:cs typeface="Calibri" panose="020F0502020204030204" pitchFamily="34" charset="0"/>
              </a:rPr>
              <a:t> = O(1). Yikes!</a:t>
            </a:r>
          </a:p>
        </p:txBody>
      </p:sp>
    </p:spTree>
    <p:extLst>
      <p:ext uri="{BB962C8B-B14F-4D97-AF65-F5344CB8AC3E}">
        <p14:creationId xmlns:p14="http://schemas.microsoft.com/office/powerpoint/2010/main" val="2877561786"/>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8200" y="228601"/>
            <a:ext cx="7492780" cy="5437175"/>
            <a:chOff x="2362200" y="228600"/>
            <a:chExt cx="7492780" cy="5437175"/>
          </a:xfrm>
        </p:grpSpPr>
        <p:pic>
          <p:nvPicPr>
            <p:cNvPr id="22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217"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131"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044"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957"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14"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594"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 name="Picture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727"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41"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554"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468"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3381"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550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420"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806"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20"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63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546"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15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066"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979"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89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460"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37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218"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130"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044"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958"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14"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Picture 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727"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 name="Picture 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41"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550"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467"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3380"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806"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19"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7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153"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066"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7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979"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7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893"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7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 name="Picture 7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7"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8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8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8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6"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85"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8"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11"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624"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538"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6451"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85"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8"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12"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364"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6"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85"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8"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11"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164"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5"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6078"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991"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904" y="2767341"/>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761"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4"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4541"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 name="Picture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674"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6588"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5"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9501"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6"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0"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2415"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328" y="2780400"/>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7454"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0367" y="2417487"/>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4"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375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667"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580"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49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100"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013"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926"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840"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5407"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8320" y="2054574"/>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 name="Picture 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165"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6077"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991"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5"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905" y="1304281"/>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 name="Picture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761"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 name="Picture 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674"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6588"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9497"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2414"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327" y="131734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3753"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666"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7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100"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 name="Picture 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013"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 name="Picture 7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926"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 name="Picture 7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840"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 name="Picture 7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 name="Picture 7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4"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8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 name="Picture 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 name="Picture 8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 name="Picture 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 name="Picture 8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3"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8"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9"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532"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0445"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58" y="954427"/>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571"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5485"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398"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532"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0445"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59" y="228600"/>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1311" y="59151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3"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532"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0445"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3"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58" y="1676786"/>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9"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594"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6"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550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2"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420"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3"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806"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20"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63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6"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546"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15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8"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066"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9"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979"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0"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89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460"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2"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37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 name="Picture 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218"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2"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130"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044"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4"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958"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5" name="Picture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814"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6" name="Picture 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727"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 name="Picture 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41"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550"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9"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467"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3380"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1"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806"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2"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19"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3" name="Picture 7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153"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4" name="Picture 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066"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 name="Picture 7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979"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6" name="Picture 7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893"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 name="Picture 7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 name="Picture 7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7"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9" name="Picture 8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 name="Picture 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1" name="Picture 8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 name="Picture 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3" name="Picture 8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6"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85"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8"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2"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11"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5"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624"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538"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6451"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85"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8"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12"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364"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853"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66"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680"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113"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027"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40"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85"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498"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11"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6"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4"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7"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8"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4541"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2"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5"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8"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7454"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0367" y="5313859"/>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375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667"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580"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49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100"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013"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926"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7"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840"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8"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5407"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8320" y="4950946"/>
              <a:ext cx="343668"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 name="Picture 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165"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6077"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991"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905" y="4200653"/>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 name="Picture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761"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 name="Picture 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674"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 name="Picture 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6588"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9497"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2414"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327" y="421371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3753"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666"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0" name="Picture 7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100"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 name="Picture 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013"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 name="Picture 7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926"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 name="Picture 7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840"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 name="Picture 7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5" name="Picture 7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4"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6" name="Picture 8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7" name="Picture 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 name="Picture 8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9" name="Picture 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0" name="Picture 8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1"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3"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3"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4"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5"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6"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7"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532"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8"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0445"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58" y="3850799"/>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2"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571"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3"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5485"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4"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398"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532"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6"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0445"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7"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59" y="3124972"/>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1311" y="3487885"/>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 name="Picture 5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800"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1" name="Picture 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13"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2"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627"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3"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47"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060"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5" name="Picture 6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974"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87"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7"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532"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 name="Picture 6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0445"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 name="Picture 6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58" y="4573158"/>
              <a:ext cx="343669" cy="35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4" name="TextBox 503"/>
          <p:cNvSpPr txBox="1"/>
          <p:nvPr/>
        </p:nvSpPr>
        <p:spPr>
          <a:xfrm>
            <a:off x="838200" y="5867400"/>
            <a:ext cx="7391400" cy="707886"/>
          </a:xfrm>
          <a:prstGeom prst="rect">
            <a:avLst/>
          </a:prstGeom>
          <a:noFill/>
        </p:spPr>
        <p:txBody>
          <a:bodyPr wrap="square" rtlCol="0">
            <a:spAutoFit/>
          </a:bodyPr>
          <a:lstStyle/>
          <a:p>
            <a:pPr algn="ctr"/>
            <a:r>
              <a:rPr lang="en-US" sz="2000" dirty="0">
                <a:solidFill>
                  <a:srgbClr val="0000FF"/>
                </a:solidFill>
                <a:latin typeface="Calibri" panose="020F0502020204030204" pitchFamily="34" charset="0"/>
                <a:cs typeface="Calibri" panose="020F0502020204030204" pitchFamily="34" charset="0"/>
              </a:rPr>
              <a:t>A complete description of a typical quantum state of just 300 qubits requires more bits than the number of atoms in the visible universe. </a:t>
            </a:r>
          </a:p>
        </p:txBody>
      </p:sp>
    </p:spTree>
    <p:extLst>
      <p:ext uri="{BB962C8B-B14F-4D97-AF65-F5344CB8AC3E}">
        <p14:creationId xmlns:p14="http://schemas.microsoft.com/office/powerpoint/2010/main" val="668826589"/>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1"/>
            <a:ext cx="8610600" cy="6247864"/>
          </a:xfrm>
          <a:prstGeom prst="rect">
            <a:avLst/>
          </a:prstGeom>
          <a:noFill/>
        </p:spPr>
        <p:txBody>
          <a:bodyPr wrap="square" rtlCol="0">
            <a:spAutoFit/>
          </a:bodyPr>
          <a:lstStyle/>
          <a:p>
            <a:pPr algn="ctr" eaLnBrk="0" fontAlgn="base" hangingPunct="0">
              <a:spcBef>
                <a:spcPct val="0"/>
              </a:spcBef>
              <a:spcAft>
                <a:spcPct val="0"/>
              </a:spcAft>
              <a:defRPr/>
            </a:pPr>
            <a:r>
              <a:rPr lang="en-US" sz="3200" dirty="0">
                <a:solidFill>
                  <a:srgbClr val="FF0000"/>
                </a:solidFill>
                <a:latin typeface="Arial" pitchFamily="34" charset="0"/>
              </a:rPr>
              <a:t>Why we think quantum computing is powerful</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000" dirty="0">
                <a:solidFill>
                  <a:srgbClr val="000000"/>
                </a:solidFill>
                <a:latin typeface="Arial" pitchFamily="34" charset="0"/>
              </a:rPr>
              <a:t>We know examples of problems that can be solved efficiently by a quantum computer, where we believe the problems are hard for classical computers. </a:t>
            </a:r>
            <a:r>
              <a:rPr lang="en-US" sz="2000" dirty="0">
                <a:solidFill>
                  <a:srgbClr val="0000FF"/>
                </a:solidFill>
                <a:latin typeface="Arial" pitchFamily="34" charset="0"/>
              </a:rPr>
              <a:t>Factoring is the best known example. </a:t>
            </a:r>
            <a:r>
              <a:rPr lang="en-US" sz="2000" dirty="0">
                <a:solidFill>
                  <a:srgbClr val="000000"/>
                </a:solidFill>
                <a:latin typeface="Arial" pitchFamily="34" charset="0"/>
              </a:rPr>
              <a:t>No efficient classical algorithm for factoring is known, and not for lack of trying. Factoring numbers which are thousands of bits long is out of reach classically, yet eventually will be feasible </a:t>
            </a:r>
            <a:r>
              <a:rPr lang="en-US" sz="2000" dirty="0" err="1">
                <a:solidFill>
                  <a:srgbClr val="000000"/>
                </a:solidFill>
                <a:latin typeface="Arial" pitchFamily="34" charset="0"/>
              </a:rPr>
              <a:t>quantumly</a:t>
            </a:r>
            <a:r>
              <a:rPr lang="en-US" sz="2000" dirty="0">
                <a:solidFill>
                  <a:srgbClr val="000000"/>
                </a:solidFill>
                <a:latin typeface="Arial" pitchFamily="34" charset="0"/>
              </a:rPr>
              <a:t>.</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000" dirty="0">
                <a:solidFill>
                  <a:srgbClr val="000000"/>
                </a:solidFill>
                <a:latin typeface="Arial" pitchFamily="34" charset="0"/>
              </a:rPr>
              <a:t>Consider the probability distribution of measurement outcomes for n-qubits in a quantum computer. </a:t>
            </a:r>
            <a:r>
              <a:rPr lang="en-US" sz="2000" dirty="0">
                <a:solidFill>
                  <a:srgbClr val="0000FF"/>
                </a:solidFill>
                <a:latin typeface="Arial" pitchFamily="34" charset="0"/>
              </a:rPr>
              <a:t>Complexity theory arguments</a:t>
            </a:r>
            <a:r>
              <a:rPr lang="en-US" sz="2000" dirty="0">
                <a:solidFill>
                  <a:srgbClr val="000000"/>
                </a:solidFill>
                <a:latin typeface="Arial" pitchFamily="34" charset="0"/>
              </a:rPr>
              <a:t>, based on plausible assumptions, indicate that no efficient classical algorithm can efficiently sample from this distribution. </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000" dirty="0">
                <a:solidFill>
                  <a:srgbClr val="0000FF"/>
                </a:solidFill>
                <a:latin typeface="Arial" pitchFamily="34" charset="0"/>
              </a:rPr>
              <a:t>We don’t know how to simulate a quantum computer</a:t>
            </a:r>
            <a:r>
              <a:rPr lang="en-US" sz="2000" dirty="0">
                <a:solidFill>
                  <a:srgbClr val="000000"/>
                </a:solidFill>
                <a:latin typeface="Arial" pitchFamily="34" charset="0"/>
              </a:rPr>
              <a:t> efficiently using a digital (“classical”) computer. It is not for lack of trying. The cost of the best simulation algorithm rises exponentially with the number of qubits. </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000" dirty="0">
                <a:solidFill>
                  <a:srgbClr val="0000FF"/>
                </a:solidFill>
                <a:latin typeface="Arial" pitchFamily="34" charset="0"/>
              </a:rPr>
              <a:t>The power of quantum computing is limited</a:t>
            </a:r>
            <a:r>
              <a:rPr lang="en-US" sz="2000" dirty="0">
                <a:solidFill>
                  <a:srgbClr val="000000"/>
                </a:solidFill>
                <a:latin typeface="Arial" pitchFamily="34" charset="0"/>
              </a:rPr>
              <a:t>. For example, we don’t believe that quantum computers can efficiently solve worst-case instances of NP-hard optimization problems (e.g., the traveling salesman problem). </a:t>
            </a:r>
          </a:p>
        </p:txBody>
      </p:sp>
    </p:spTree>
    <p:extLst>
      <p:ext uri="{BB962C8B-B14F-4D97-AF65-F5344CB8AC3E}">
        <p14:creationId xmlns:p14="http://schemas.microsoft.com/office/powerpoint/2010/main" val="1958265495"/>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381002"/>
            <a:ext cx="8610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Quantum hardware: state of the art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IBM Quantum Experience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in the cloud: now 16 qubits (superconducting circuit). 20 qubits </a:t>
            </a:r>
            <a:r>
              <a:rPr kumimoji="0" lang="en-US" sz="20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soon,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50-qubit device “built and measured.”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Google 22-qubit device</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(superconducting circuit), </a:t>
            </a:r>
            <a:r>
              <a:rPr kumimoji="0" lang="en-US" sz="20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49 and 72 </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qubits </a:t>
            </a:r>
            <a:r>
              <a:rPr lang="en-US" sz="2000" dirty="0" smtClean="0">
                <a:solidFill>
                  <a:srgbClr val="1C1C1C"/>
                </a:solidFill>
                <a:latin typeface="Calibri" panose="020F0502020204030204" pitchFamily="34" charset="0"/>
                <a:cs typeface="Calibri" panose="020F0502020204030204" pitchFamily="34" charset="0"/>
              </a:rPr>
              <a:t>built. </a:t>
            </a:r>
            <a:endPar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ionQ</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32-qubit processor planned (trapped ions), with all-to-all connectivity.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Microsoft</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is 2018 the year of the </a:t>
            </a:r>
            <a:r>
              <a:rPr kumimoji="0" lang="en-US" sz="2000" b="0" i="0" u="none" strike="noStrike" kern="1200" cap="none" spc="0" normalizeH="0" baseline="0" noProof="0" dirty="0" err="1">
                <a:ln>
                  <a:noFill/>
                </a:ln>
                <a:solidFill>
                  <a:srgbClr val="1C1C1C"/>
                </a:solidFill>
                <a:effectLst/>
                <a:uLnTx/>
                <a:uFillTx/>
                <a:latin typeface="Calibri" panose="020F0502020204030204" pitchFamily="34" charset="0"/>
                <a:ea typeface="+mn-ea"/>
                <a:cs typeface="Calibri" panose="020F0502020204030204" pitchFamily="34" charset="0"/>
              </a:rPr>
              <a:t>Majorana</a:t>
            </a:r>
            <a:r>
              <a:rPr kumimoji="0" lang="en-US" sz="20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 qubit</a:t>
            </a:r>
            <a:r>
              <a:rPr kumimoji="0" lang="en-US" sz="20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solidFill>
                <a:srgbClr val="1C1C1C"/>
              </a:solidFill>
              <a:latin typeface="Calibri" panose="020F0502020204030204" pitchFamily="34" charset="0"/>
              <a:cs typeface="Calibri" panose="020F0502020204030204" pitchFamily="34" charset="0"/>
            </a:endParaRPr>
          </a:p>
          <a:p>
            <a:pPr lvl="0" eaLnBrk="0" fontAlgn="base" hangingPunct="0">
              <a:spcBef>
                <a:spcPct val="0"/>
              </a:spcBef>
              <a:spcAft>
                <a:spcPct val="0"/>
              </a:spcAft>
              <a:defRPr/>
            </a:pPr>
            <a:r>
              <a:rPr lang="en-US" sz="2000" dirty="0">
                <a:solidFill>
                  <a:srgbClr val="0000FF"/>
                </a:solidFill>
                <a:latin typeface="Calibri" panose="020F0502020204030204" pitchFamily="34" charset="0"/>
                <a:cs typeface="Calibri" panose="020F0502020204030204" pitchFamily="34" charset="0"/>
              </a:rPr>
              <a:t>Harvard 51-qubit quantum simulator </a:t>
            </a:r>
            <a:r>
              <a:rPr lang="en-US" sz="2000" dirty="0">
                <a:solidFill>
                  <a:srgbClr val="1C1C1C"/>
                </a:solidFill>
                <a:latin typeface="Calibri" panose="020F0502020204030204" pitchFamily="34" charset="0"/>
                <a:cs typeface="Calibri" panose="020F0502020204030204" pitchFamily="34" charset="0"/>
              </a:rPr>
              <a:t>(Rydberg atoms in optical tweezers). Dynamical phase transition in </a:t>
            </a:r>
            <a:r>
              <a:rPr lang="en-US" sz="2000" dirty="0" err="1">
                <a:solidFill>
                  <a:srgbClr val="1C1C1C"/>
                </a:solidFill>
                <a:latin typeface="Calibri" panose="020F0502020204030204" pitchFamily="34" charset="0"/>
                <a:cs typeface="Calibri" panose="020F0502020204030204" pitchFamily="34" charset="0"/>
              </a:rPr>
              <a:t>Ising</a:t>
            </a:r>
            <a:r>
              <a:rPr lang="en-US" sz="2000" dirty="0">
                <a:solidFill>
                  <a:srgbClr val="1C1C1C"/>
                </a:solidFill>
                <a:latin typeface="Calibri" panose="020F0502020204030204" pitchFamily="34" charset="0"/>
                <a:cs typeface="Calibri" panose="020F0502020204030204" pitchFamily="34" charset="0"/>
              </a:rPr>
              <a:t>-like systems; puzzles in defect (domain wall) density.</a:t>
            </a:r>
          </a:p>
          <a:p>
            <a:pPr lvl="0" eaLnBrk="0" fontAlgn="base" hangingPunct="0">
              <a:spcBef>
                <a:spcPct val="0"/>
              </a:spcBef>
              <a:spcAft>
                <a:spcPct val="0"/>
              </a:spcAft>
              <a:defRPr/>
            </a:pPr>
            <a:endParaRPr lang="en-US" sz="1200" dirty="0">
              <a:solidFill>
                <a:srgbClr val="1C1C1C"/>
              </a:solidFill>
              <a:latin typeface="Calibri" panose="020F0502020204030204" pitchFamily="34" charset="0"/>
              <a:cs typeface="Calibri" panose="020F0502020204030204" pitchFamily="34" charset="0"/>
            </a:endParaRPr>
          </a:p>
          <a:p>
            <a:pPr lvl="0" eaLnBrk="0" fontAlgn="base" hangingPunct="0">
              <a:spcBef>
                <a:spcPct val="0"/>
              </a:spcBef>
              <a:spcAft>
                <a:spcPct val="0"/>
              </a:spcAft>
              <a:defRPr/>
            </a:pPr>
            <a:r>
              <a:rPr lang="en-US" sz="2000" dirty="0" err="1">
                <a:solidFill>
                  <a:srgbClr val="0000FF"/>
                </a:solidFill>
                <a:latin typeface="Calibri" panose="020F0502020204030204" pitchFamily="34" charset="0"/>
                <a:cs typeface="Calibri" panose="020F0502020204030204" pitchFamily="34" charset="0"/>
              </a:rPr>
              <a:t>UMd</a:t>
            </a:r>
            <a:r>
              <a:rPr lang="en-US" sz="2000" dirty="0">
                <a:solidFill>
                  <a:srgbClr val="0000FF"/>
                </a:solidFill>
                <a:latin typeface="Calibri" panose="020F0502020204030204" pitchFamily="34" charset="0"/>
                <a:cs typeface="Calibri" panose="020F0502020204030204" pitchFamily="34" charset="0"/>
              </a:rPr>
              <a:t> 53-qubit quantum simulator </a:t>
            </a:r>
            <a:r>
              <a:rPr lang="en-US" sz="2000" dirty="0">
                <a:solidFill>
                  <a:srgbClr val="1C1C1C"/>
                </a:solidFill>
                <a:latin typeface="Calibri" panose="020F0502020204030204" pitchFamily="34" charset="0"/>
                <a:cs typeface="Calibri" panose="020F0502020204030204" pitchFamily="34" charset="0"/>
              </a:rPr>
              <a:t>(trapped ions). Dynamical phase transition in </a:t>
            </a:r>
            <a:r>
              <a:rPr lang="en-US" sz="2000" dirty="0" err="1">
                <a:solidFill>
                  <a:srgbClr val="1C1C1C"/>
                </a:solidFill>
                <a:latin typeface="Calibri" panose="020F0502020204030204" pitchFamily="34" charset="0"/>
                <a:cs typeface="Calibri" panose="020F0502020204030204" pitchFamily="34" charset="0"/>
              </a:rPr>
              <a:t>Ising</a:t>
            </a:r>
            <a:r>
              <a:rPr lang="en-US" sz="2000" dirty="0">
                <a:solidFill>
                  <a:srgbClr val="1C1C1C"/>
                </a:solidFill>
                <a:latin typeface="Calibri" panose="020F0502020204030204" pitchFamily="34" charset="0"/>
                <a:cs typeface="Calibri" panose="020F0502020204030204" pitchFamily="34" charset="0"/>
              </a:rPr>
              <a:t>-like systems; high efficiency single-shot readout of many-body correlators.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FF"/>
                </a:solidFill>
                <a:effectLst/>
                <a:uLnTx/>
                <a:uFillTx/>
                <a:latin typeface="Calibri" panose="020F0502020204030204" pitchFamily="34" charset="0"/>
                <a:ea typeface="+mn-ea"/>
                <a:cs typeface="Calibri" panose="020F0502020204030204" pitchFamily="34" charset="0"/>
              </a:rPr>
              <a:t>And </a:t>
            </a:r>
            <a:r>
              <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many other interesting platforms …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spin qubits, defects in diamond (and other materials), photonic systems, …</a:t>
            </a:r>
            <a:endParaRPr kumimoji="0" 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There are other important metrics besides number of qubits; in particular, the two-qubit gate error rate (currently &gt; 10</a:t>
            </a:r>
            <a:r>
              <a:rPr kumimoji="0" lang="en-US" sz="2000" b="0"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-3</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determines how large a quantum circuit can be executed with reasonable signal-to-noise. </a:t>
            </a:r>
          </a:p>
        </p:txBody>
      </p:sp>
    </p:spTree>
    <p:extLst>
      <p:ext uri="{BB962C8B-B14F-4D97-AF65-F5344CB8AC3E}">
        <p14:creationId xmlns:p14="http://schemas.microsoft.com/office/powerpoint/2010/main" val="538191741"/>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878532"/>
          </a:xfrm>
          <a:prstGeom prst="rect">
            <a:avLst/>
          </a:prstGeom>
          <a:noFill/>
        </p:spPr>
        <p:txBody>
          <a:bodyPr wrap="square" rtlCol="0">
            <a:spAutoFit/>
          </a:bodyPr>
          <a:lstStyle/>
          <a:p>
            <a:pPr algn="ctr" eaLnBrk="0" fontAlgn="base" hangingPunct="0">
              <a:spcBef>
                <a:spcPct val="0"/>
              </a:spcBef>
              <a:spcAft>
                <a:spcPct val="0"/>
              </a:spcAft>
              <a:defRPr/>
            </a:pPr>
            <a:r>
              <a:rPr lang="en-US" sz="3200" dirty="0">
                <a:solidFill>
                  <a:srgbClr val="FF0000"/>
                </a:solidFill>
                <a:latin typeface="Arial" pitchFamily="34" charset="0"/>
              </a:rPr>
              <a:t>The NISQ Era</a:t>
            </a:r>
          </a:p>
          <a:p>
            <a:pPr eaLnBrk="0" fontAlgn="base" hangingPunct="0">
              <a:spcBef>
                <a:spcPct val="0"/>
              </a:spcBef>
              <a:spcAft>
                <a:spcPct val="0"/>
              </a:spcAft>
              <a:defRPr/>
            </a:pPr>
            <a:endParaRPr lang="en-US" sz="3200" dirty="0">
              <a:solidFill>
                <a:srgbClr val="000000"/>
              </a:solidFill>
              <a:latin typeface="Arial" pitchFamily="34" charset="0"/>
            </a:endParaRPr>
          </a:p>
          <a:p>
            <a:pPr eaLnBrk="0" fontAlgn="base" hangingPunct="0">
              <a:spcBef>
                <a:spcPct val="0"/>
              </a:spcBef>
              <a:spcAft>
                <a:spcPct val="0"/>
              </a:spcAft>
              <a:defRPr/>
            </a:pPr>
            <a:r>
              <a:rPr lang="en-US" sz="2400" dirty="0">
                <a:solidFill>
                  <a:srgbClr val="0000FF"/>
                </a:solidFill>
                <a:latin typeface="Arial" pitchFamily="34" charset="0"/>
              </a:rPr>
              <a:t>The (noisy) 50-100 qubit quantum computer is coming soon.</a:t>
            </a:r>
            <a:br>
              <a:rPr lang="en-US" sz="2400" dirty="0">
                <a:solidFill>
                  <a:srgbClr val="0000FF"/>
                </a:solidFill>
                <a:latin typeface="Arial" pitchFamily="34" charset="0"/>
              </a:rPr>
            </a:br>
            <a:r>
              <a:rPr lang="en-US" sz="2400" dirty="0">
                <a:solidFill>
                  <a:srgbClr val="0000FF"/>
                </a:solidFill>
                <a:latin typeface="Arial" pitchFamily="34" charset="0"/>
              </a:rPr>
              <a:t>(</a:t>
            </a:r>
            <a:r>
              <a:rPr lang="en-US" sz="2400" i="1" dirty="0">
                <a:solidFill>
                  <a:srgbClr val="0000FF"/>
                </a:solidFill>
                <a:latin typeface="Arial" pitchFamily="34" charset="0"/>
              </a:rPr>
              <a:t>NISQ</a:t>
            </a:r>
            <a:r>
              <a:rPr lang="en-US" sz="2400" dirty="0">
                <a:solidFill>
                  <a:srgbClr val="0000FF"/>
                </a:solidFill>
                <a:latin typeface="Arial" pitchFamily="34" charset="0"/>
              </a:rPr>
              <a:t> = noisy intermediate-scale quantum computer)</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400" dirty="0">
                <a:solidFill>
                  <a:srgbClr val="000000"/>
                </a:solidFill>
                <a:latin typeface="Arial" pitchFamily="34" charset="0"/>
              </a:rPr>
              <a:t>NISQ devices cannot be simulated by brute force using the most powerful currently existing supercomputers. </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400" dirty="0">
                <a:solidFill>
                  <a:srgbClr val="000000"/>
                </a:solidFill>
                <a:latin typeface="Arial" pitchFamily="34" charset="0"/>
              </a:rPr>
              <a:t>NISQ will be an interesting tool for exploring physics. It </a:t>
            </a:r>
            <a:r>
              <a:rPr lang="en-US" sz="2400" i="1" dirty="0">
                <a:solidFill>
                  <a:srgbClr val="000000"/>
                </a:solidFill>
                <a:latin typeface="Arial" pitchFamily="34" charset="0"/>
              </a:rPr>
              <a:t>might</a:t>
            </a:r>
            <a:r>
              <a:rPr lang="en-US" sz="2400" dirty="0">
                <a:solidFill>
                  <a:srgbClr val="000000"/>
                </a:solidFill>
                <a:latin typeface="Arial" pitchFamily="34" charset="0"/>
              </a:rPr>
              <a:t> also have useful </a:t>
            </a:r>
            <a:r>
              <a:rPr lang="en-US" sz="2400" dirty="0" smtClean="0">
                <a:solidFill>
                  <a:srgbClr val="000000"/>
                </a:solidFill>
                <a:latin typeface="Arial" pitchFamily="34" charset="0"/>
              </a:rPr>
              <a:t>commercial applications</a:t>
            </a:r>
            <a:r>
              <a:rPr lang="en-US" sz="2400" dirty="0">
                <a:solidFill>
                  <a:srgbClr val="000000"/>
                </a:solidFill>
                <a:latin typeface="Arial" pitchFamily="34" charset="0"/>
              </a:rPr>
              <a:t>. But we’re not sure about that.</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400" dirty="0">
                <a:solidFill>
                  <a:srgbClr val="0000FF"/>
                </a:solidFill>
                <a:latin typeface="Arial" pitchFamily="34" charset="0"/>
              </a:rPr>
              <a:t>NISQ will not change the world by itself. </a:t>
            </a:r>
            <a:r>
              <a:rPr lang="en-US" sz="2400" dirty="0">
                <a:solidFill>
                  <a:srgbClr val="000000"/>
                </a:solidFill>
                <a:latin typeface="Arial" pitchFamily="34" charset="0"/>
              </a:rPr>
              <a:t>Rather it is a step toward more powerful quantum technologies of the future. </a:t>
            </a:r>
          </a:p>
          <a:p>
            <a:pPr eaLnBrk="0" fontAlgn="base" hangingPunct="0">
              <a:spcBef>
                <a:spcPct val="0"/>
              </a:spcBef>
              <a:spcAft>
                <a:spcPct val="0"/>
              </a:spcAft>
              <a:defRPr/>
            </a:pPr>
            <a:endParaRPr lang="en-US" sz="1200" dirty="0">
              <a:solidFill>
                <a:srgbClr val="000000"/>
              </a:solidFill>
              <a:latin typeface="Arial" pitchFamily="34" charset="0"/>
            </a:endParaRPr>
          </a:p>
          <a:p>
            <a:pPr eaLnBrk="0" fontAlgn="base" hangingPunct="0">
              <a:spcBef>
                <a:spcPct val="0"/>
              </a:spcBef>
              <a:spcAft>
                <a:spcPct val="0"/>
              </a:spcAft>
              <a:defRPr/>
            </a:pPr>
            <a:r>
              <a:rPr lang="en-US" sz="2400" dirty="0">
                <a:solidFill>
                  <a:srgbClr val="000000"/>
                </a:solidFill>
                <a:latin typeface="Arial" pitchFamily="34" charset="0"/>
              </a:rPr>
              <a:t>Potentially transformative scalable quantum computers may still be decades away. </a:t>
            </a:r>
            <a:r>
              <a:rPr lang="en-US" sz="2400" dirty="0">
                <a:solidFill>
                  <a:srgbClr val="0000FF"/>
                </a:solidFill>
                <a:latin typeface="Arial" pitchFamily="34" charset="0"/>
              </a:rPr>
              <a:t>We’re not sure how long it will take.</a:t>
            </a:r>
          </a:p>
        </p:txBody>
      </p:sp>
    </p:spTree>
    <p:extLst>
      <p:ext uri="{BB962C8B-B14F-4D97-AF65-F5344CB8AC3E}">
        <p14:creationId xmlns:p14="http://schemas.microsoft.com/office/powerpoint/2010/main" val="1805542533"/>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1"/>
            <a:ext cx="8610600" cy="6524863"/>
          </a:xfrm>
          <a:prstGeom prst="rect">
            <a:avLst/>
          </a:prstGeom>
          <a:noFill/>
        </p:spPr>
        <p:txBody>
          <a:bodyPr wrap="square" rtlCol="0">
            <a:spAutoFit/>
          </a:bodyPr>
          <a:lstStyle/>
          <a:p>
            <a:pPr algn="ctr" eaLnBrk="0" fontAlgn="base" hangingPunct="0">
              <a:spcBef>
                <a:spcPct val="0"/>
              </a:spcBef>
              <a:spcAft>
                <a:spcPct val="0"/>
              </a:spcAft>
              <a:defRPr/>
            </a:pPr>
            <a:r>
              <a:rPr lang="en-US" sz="3200" dirty="0">
                <a:solidFill>
                  <a:srgbClr val="FF0000"/>
                </a:solidFill>
                <a:latin typeface="Arial" pitchFamily="34" charset="0"/>
              </a:rPr>
              <a:t>Qubit “quality”</a:t>
            </a:r>
          </a:p>
          <a:p>
            <a:pPr eaLnBrk="0" fontAlgn="base" hangingPunct="0">
              <a:spcBef>
                <a:spcPct val="0"/>
              </a:spcBef>
              <a:spcAft>
                <a:spcPct val="0"/>
              </a:spcAft>
              <a:defRPr/>
            </a:pPr>
            <a:endParaRPr lang="en-US" sz="2000" dirty="0">
              <a:solidFill>
                <a:srgbClr val="000000"/>
              </a:solidFill>
              <a:latin typeface="Arial" pitchFamily="34" charset="0"/>
            </a:endParaRPr>
          </a:p>
          <a:p>
            <a:pPr eaLnBrk="0" fontAlgn="base" hangingPunct="0">
              <a:spcBef>
                <a:spcPct val="0"/>
              </a:spcBef>
              <a:spcAft>
                <a:spcPct val="0"/>
              </a:spcAft>
              <a:defRPr/>
            </a:pPr>
            <a:r>
              <a:rPr lang="en-US" dirty="0">
                <a:latin typeface="Arial" pitchFamily="34" charset="0"/>
              </a:rPr>
              <a:t>The </a:t>
            </a:r>
            <a:r>
              <a:rPr lang="en-US" i="1" dirty="0">
                <a:solidFill>
                  <a:srgbClr val="0000FF"/>
                </a:solidFill>
                <a:latin typeface="Arial" pitchFamily="34" charset="0"/>
              </a:rPr>
              <a:t>number</a:t>
            </a:r>
            <a:r>
              <a:rPr lang="en-US" dirty="0">
                <a:latin typeface="Arial" pitchFamily="34" charset="0"/>
              </a:rPr>
              <a:t> of qubits is an important metric, but it is not the only thing that matters. </a:t>
            </a:r>
          </a:p>
          <a:p>
            <a:pPr eaLnBrk="0" fontAlgn="base" hangingPunct="0">
              <a:spcBef>
                <a:spcPct val="0"/>
              </a:spcBef>
              <a:spcAft>
                <a:spcPct val="0"/>
              </a:spcAft>
              <a:defRPr/>
            </a:pPr>
            <a:endParaRPr lang="en-US" sz="1200" dirty="0">
              <a:latin typeface="Arial" pitchFamily="34" charset="0"/>
            </a:endParaRPr>
          </a:p>
          <a:p>
            <a:pPr eaLnBrk="0" fontAlgn="base" hangingPunct="0">
              <a:spcBef>
                <a:spcPct val="0"/>
              </a:spcBef>
              <a:spcAft>
                <a:spcPct val="0"/>
              </a:spcAft>
              <a:defRPr/>
            </a:pPr>
            <a:r>
              <a:rPr lang="en-US" dirty="0">
                <a:latin typeface="Arial" pitchFamily="34" charset="0"/>
              </a:rPr>
              <a:t>The </a:t>
            </a:r>
            <a:r>
              <a:rPr lang="en-US" i="1" dirty="0">
                <a:solidFill>
                  <a:srgbClr val="0000FF"/>
                </a:solidFill>
                <a:latin typeface="Arial" pitchFamily="34" charset="0"/>
              </a:rPr>
              <a:t>quality</a:t>
            </a:r>
            <a:r>
              <a:rPr lang="en-US" dirty="0">
                <a:latin typeface="Arial" pitchFamily="34" charset="0"/>
              </a:rPr>
              <a:t> of the qubits, and of the “quantum gates” that process the qubits, is also very important. All quantum gates today are noisy, but some are better than others. Qubit measurements are also noisy.</a:t>
            </a:r>
          </a:p>
          <a:p>
            <a:pPr eaLnBrk="0" fontAlgn="base" hangingPunct="0">
              <a:spcBef>
                <a:spcPct val="0"/>
              </a:spcBef>
              <a:spcAft>
                <a:spcPct val="0"/>
              </a:spcAft>
              <a:defRPr/>
            </a:pPr>
            <a:endParaRPr lang="en-US" sz="1200" dirty="0">
              <a:latin typeface="Arial" pitchFamily="34" charset="0"/>
            </a:endParaRPr>
          </a:p>
          <a:p>
            <a:pPr eaLnBrk="0" fontAlgn="base" hangingPunct="0">
              <a:spcBef>
                <a:spcPct val="0"/>
              </a:spcBef>
              <a:spcAft>
                <a:spcPct val="0"/>
              </a:spcAft>
              <a:defRPr/>
            </a:pPr>
            <a:r>
              <a:rPr lang="en-US" dirty="0">
                <a:latin typeface="Arial" pitchFamily="34" charset="0"/>
              </a:rPr>
              <a:t>For today’s </a:t>
            </a:r>
            <a:r>
              <a:rPr lang="en-US" i="1" dirty="0">
                <a:latin typeface="Arial" pitchFamily="34" charset="0"/>
              </a:rPr>
              <a:t>best</a:t>
            </a:r>
            <a:r>
              <a:rPr lang="en-US" dirty="0">
                <a:latin typeface="Arial" pitchFamily="34" charset="0"/>
              </a:rPr>
              <a:t> hardware (superconducting circuits or trapped ions), the </a:t>
            </a:r>
            <a:r>
              <a:rPr lang="en-US" dirty="0">
                <a:solidFill>
                  <a:srgbClr val="0000FF"/>
                </a:solidFill>
                <a:latin typeface="Arial" pitchFamily="34" charset="0"/>
              </a:rPr>
              <a:t>probability of error per (two-qubit) gate is about 10</a:t>
            </a:r>
            <a:r>
              <a:rPr lang="en-US" baseline="30000" dirty="0">
                <a:solidFill>
                  <a:srgbClr val="0000FF"/>
                </a:solidFill>
                <a:latin typeface="Arial" pitchFamily="34" charset="0"/>
              </a:rPr>
              <a:t>-3</a:t>
            </a:r>
            <a:r>
              <a:rPr lang="en-US" dirty="0">
                <a:latin typeface="Arial" pitchFamily="34" charset="0"/>
              </a:rPr>
              <a:t>, and the probability of error per measurement is about 10</a:t>
            </a:r>
            <a:r>
              <a:rPr lang="en-US" baseline="30000" dirty="0">
                <a:latin typeface="Arial" pitchFamily="34" charset="0"/>
              </a:rPr>
              <a:t>-2 </a:t>
            </a:r>
            <a:r>
              <a:rPr lang="en-US" dirty="0">
                <a:latin typeface="Arial" pitchFamily="34" charset="0"/>
              </a:rPr>
              <a:t>(or better for trapped ions). We don’t yet know whether systems with many qubits will perform that well. </a:t>
            </a:r>
          </a:p>
          <a:p>
            <a:pPr eaLnBrk="0" fontAlgn="base" hangingPunct="0">
              <a:spcBef>
                <a:spcPct val="0"/>
              </a:spcBef>
              <a:spcAft>
                <a:spcPct val="0"/>
              </a:spcAft>
              <a:defRPr/>
            </a:pPr>
            <a:endParaRPr lang="en-US" sz="1200" dirty="0">
              <a:latin typeface="Arial" pitchFamily="34" charset="0"/>
            </a:endParaRPr>
          </a:p>
          <a:p>
            <a:pPr eaLnBrk="0" fontAlgn="base" hangingPunct="0">
              <a:spcBef>
                <a:spcPct val="0"/>
              </a:spcBef>
              <a:spcAft>
                <a:spcPct val="0"/>
              </a:spcAft>
              <a:defRPr/>
            </a:pPr>
            <a:r>
              <a:rPr lang="en-US" dirty="0">
                <a:latin typeface="Arial" pitchFamily="34" charset="0"/>
              </a:rPr>
              <a:t>Naively, we cannot  do many more than 1000 gates (and perhaps not even that many) without being overwhelmed by the noise. Actually, that may be too naïve, but anyway </a:t>
            </a:r>
            <a:r>
              <a:rPr lang="en-US" dirty="0">
                <a:solidFill>
                  <a:srgbClr val="0000FF"/>
                </a:solidFill>
                <a:latin typeface="Arial" pitchFamily="34" charset="0"/>
              </a:rPr>
              <a:t>the noise limits the computational power of NISQ technology.</a:t>
            </a:r>
          </a:p>
          <a:p>
            <a:pPr eaLnBrk="0" fontAlgn="base" hangingPunct="0">
              <a:spcBef>
                <a:spcPct val="0"/>
              </a:spcBef>
              <a:spcAft>
                <a:spcPct val="0"/>
              </a:spcAft>
              <a:defRPr/>
            </a:pPr>
            <a:endParaRPr lang="en-US" sz="1200" dirty="0">
              <a:latin typeface="Arial" pitchFamily="34" charset="0"/>
            </a:endParaRPr>
          </a:p>
          <a:p>
            <a:pPr eaLnBrk="0" fontAlgn="base" hangingPunct="0">
              <a:spcBef>
                <a:spcPct val="0"/>
              </a:spcBef>
              <a:spcAft>
                <a:spcPct val="0"/>
              </a:spcAft>
              <a:defRPr/>
            </a:pPr>
            <a:r>
              <a:rPr lang="en-US" dirty="0">
                <a:solidFill>
                  <a:srgbClr val="0000FF"/>
                </a:solidFill>
                <a:latin typeface="Arial" pitchFamily="34" charset="0"/>
              </a:rPr>
              <a:t>Eventually we’ll do much better</a:t>
            </a:r>
            <a:r>
              <a:rPr lang="en-US" dirty="0">
                <a:latin typeface="Arial" pitchFamily="34" charset="0"/>
              </a:rPr>
              <a:t>, either by improving (logical) gate accuracy using quantum error correction (at a hefty overhead cost) or building much more accurate physical gates, or both. </a:t>
            </a:r>
            <a:r>
              <a:rPr lang="en-US" dirty="0">
                <a:solidFill>
                  <a:srgbClr val="0000FF"/>
                </a:solidFill>
                <a:latin typeface="Arial" pitchFamily="34" charset="0"/>
              </a:rPr>
              <a:t>But that probably won’t happen very soon. </a:t>
            </a:r>
          </a:p>
          <a:p>
            <a:pPr eaLnBrk="0" fontAlgn="base" hangingPunct="0">
              <a:spcBef>
                <a:spcPct val="0"/>
              </a:spcBef>
              <a:spcAft>
                <a:spcPct val="0"/>
              </a:spcAft>
              <a:defRPr/>
            </a:pPr>
            <a:endParaRPr lang="en-US" sz="1200" dirty="0">
              <a:latin typeface="Arial" pitchFamily="34" charset="0"/>
            </a:endParaRPr>
          </a:p>
          <a:p>
            <a:pPr eaLnBrk="0" fontAlgn="base" hangingPunct="0">
              <a:spcBef>
                <a:spcPct val="0"/>
              </a:spcBef>
              <a:spcAft>
                <a:spcPct val="0"/>
              </a:spcAft>
              <a:defRPr/>
            </a:pPr>
            <a:r>
              <a:rPr lang="en-US" dirty="0">
                <a:latin typeface="Arial" pitchFamily="34" charset="0"/>
              </a:rPr>
              <a:t>Other important features: The </a:t>
            </a:r>
            <a:r>
              <a:rPr lang="en-US" i="1" dirty="0">
                <a:solidFill>
                  <a:srgbClr val="0000FF"/>
                </a:solidFill>
                <a:latin typeface="Arial" pitchFamily="34" charset="0"/>
              </a:rPr>
              <a:t>time</a:t>
            </a:r>
            <a:r>
              <a:rPr lang="en-US" dirty="0">
                <a:solidFill>
                  <a:srgbClr val="0000FF"/>
                </a:solidFill>
                <a:latin typeface="Arial" pitchFamily="34" charset="0"/>
              </a:rPr>
              <a:t> needed to execute a gate </a:t>
            </a:r>
            <a:r>
              <a:rPr lang="en-US" dirty="0">
                <a:latin typeface="Arial" pitchFamily="34" charset="0"/>
              </a:rPr>
              <a:t>(or a measurement). E.g., the two-qubit gate time is about 40 ns for superconducting qubits, 100 </a:t>
            </a:r>
            <a:r>
              <a:rPr lang="en-US" dirty="0">
                <a:latin typeface="Arial" pitchFamily="34" charset="0"/>
                <a:sym typeface="Symbol"/>
              </a:rPr>
              <a:t></a:t>
            </a:r>
            <a:r>
              <a:rPr lang="en-US" dirty="0">
                <a:latin typeface="Arial" pitchFamily="34" charset="0"/>
              </a:rPr>
              <a:t>s for trapped ions, a significant difference. Also </a:t>
            </a:r>
            <a:r>
              <a:rPr lang="en-US" dirty="0">
                <a:solidFill>
                  <a:srgbClr val="0000FF"/>
                </a:solidFill>
                <a:latin typeface="Arial" pitchFamily="34" charset="0"/>
              </a:rPr>
              <a:t>qubit connectivity, fabrication yield, </a:t>
            </a:r>
            <a:r>
              <a:rPr lang="en-US" dirty="0">
                <a:latin typeface="Arial" pitchFamily="34" charset="0"/>
              </a:rPr>
              <a:t>…</a:t>
            </a:r>
          </a:p>
        </p:txBody>
      </p:sp>
    </p:spTree>
    <p:extLst>
      <p:ext uri="{BB962C8B-B14F-4D97-AF65-F5344CB8AC3E}">
        <p14:creationId xmlns:p14="http://schemas.microsoft.com/office/powerpoint/2010/main" val="1887990245"/>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304802"/>
            <a:ext cx="8610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Quantum Speedups?</a:t>
            </a:r>
          </a:p>
          <a:p>
            <a:pPr algn="ctr" eaLnBrk="0" fontAlgn="base" hangingPunct="0">
              <a:spcBef>
                <a:spcPct val="0"/>
              </a:spcBef>
              <a:spcAft>
                <a:spcPct val="0"/>
              </a:spcAft>
            </a:pPr>
            <a:endParaRPr lang="en-US" sz="2000" dirty="0">
              <a:solidFill>
                <a:srgbClr val="FF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400" dirty="0">
                <a:latin typeface="Calibri" panose="020F0502020204030204" pitchFamily="34" charset="0"/>
                <a:cs typeface="Calibri" panose="020F0502020204030204" pitchFamily="34" charset="0"/>
              </a:rPr>
              <a:t>When will quantum computers solve important problems that are beyond the reach of the post powerful classical supercomputers?</a:t>
            </a:r>
          </a:p>
          <a:p>
            <a:pPr eaLnBrk="0" fontAlgn="base" hangingPunct="0">
              <a:spcBef>
                <a:spcPct val="0"/>
              </a:spcBef>
              <a:spcAft>
                <a:spcPct val="0"/>
              </a:spcAft>
            </a:pPr>
            <a:endParaRPr lang="en-US" sz="1200"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400" dirty="0">
                <a:latin typeface="Calibri" panose="020F0502020204030204" pitchFamily="34" charset="0"/>
                <a:cs typeface="Calibri" panose="020F0502020204030204" pitchFamily="34" charset="0"/>
              </a:rPr>
              <a:t>We should compare with </a:t>
            </a:r>
            <a:r>
              <a:rPr lang="en-US" sz="2400" dirty="0">
                <a:solidFill>
                  <a:srgbClr val="0000FF"/>
                </a:solidFill>
                <a:latin typeface="Calibri" panose="020F0502020204030204" pitchFamily="34" charset="0"/>
                <a:cs typeface="Calibri" panose="020F0502020204030204" pitchFamily="34" charset="0"/>
              </a:rPr>
              <a:t>post-</a:t>
            </a:r>
            <a:r>
              <a:rPr lang="en-US" sz="2400" dirty="0" err="1">
                <a:solidFill>
                  <a:srgbClr val="0000FF"/>
                </a:solidFill>
                <a:latin typeface="Calibri" panose="020F0502020204030204" pitchFamily="34" charset="0"/>
                <a:cs typeface="Calibri" panose="020F0502020204030204" pitchFamily="34" charset="0"/>
              </a:rPr>
              <a:t>exascale</a:t>
            </a:r>
            <a:r>
              <a:rPr lang="en-US" sz="2400" dirty="0">
                <a:solidFill>
                  <a:srgbClr val="0000FF"/>
                </a:solidFill>
                <a:latin typeface="Calibri" panose="020F0502020204030204" pitchFamily="34" charset="0"/>
                <a:cs typeface="Calibri" panose="020F0502020204030204" pitchFamily="34" charset="0"/>
              </a:rPr>
              <a:t> classical hardware</a:t>
            </a:r>
            <a:r>
              <a:rPr lang="en-US" sz="2400" dirty="0">
                <a:latin typeface="Calibri" panose="020F0502020204030204" pitchFamily="34" charset="0"/>
                <a:cs typeface="Calibri" panose="020F0502020204030204" pitchFamily="34" charset="0"/>
              </a:rPr>
              <a:t>, e.g. 10 years from now, or more (&gt; 10</a:t>
            </a:r>
            <a:r>
              <a:rPr lang="en-US" sz="2400" baseline="30000" dirty="0">
                <a:latin typeface="Calibri" panose="020F0502020204030204" pitchFamily="34" charset="0"/>
                <a:cs typeface="Calibri" panose="020F0502020204030204" pitchFamily="34" charset="0"/>
              </a:rPr>
              <a:t>18</a:t>
            </a:r>
            <a:r>
              <a:rPr lang="en-US" sz="2400" dirty="0">
                <a:latin typeface="Calibri" panose="020F0502020204030204" pitchFamily="34" charset="0"/>
                <a:cs typeface="Calibri" panose="020F0502020204030204" pitchFamily="34" charset="0"/>
              </a:rPr>
              <a:t> FLOPS).</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400" dirty="0">
                <a:solidFill>
                  <a:srgbClr val="1C1C1C"/>
                </a:solidFill>
                <a:latin typeface="Calibri" panose="020F0502020204030204" pitchFamily="34" charset="0"/>
                <a:cs typeface="Calibri" panose="020F0502020204030204" pitchFamily="34" charset="0"/>
              </a:rPr>
              <a:t>We should compare with the </a:t>
            </a:r>
            <a:r>
              <a:rPr lang="en-US" sz="2400" dirty="0">
                <a:solidFill>
                  <a:srgbClr val="0000FF"/>
                </a:solidFill>
                <a:latin typeface="Calibri" panose="020F0502020204030204" pitchFamily="34" charset="0"/>
                <a:cs typeface="Calibri" panose="020F0502020204030204" pitchFamily="34" charset="0"/>
              </a:rPr>
              <a:t>best classical algorithms</a:t>
            </a:r>
            <a:r>
              <a:rPr lang="en-US" sz="2400" dirty="0">
                <a:solidFill>
                  <a:srgbClr val="1C1C1C"/>
                </a:solidFill>
                <a:latin typeface="Calibri" panose="020F0502020204030204" pitchFamily="34" charset="0"/>
                <a:cs typeface="Calibri" panose="020F0502020204030204" pitchFamily="34" charset="0"/>
              </a:rPr>
              <a:t> for the same tasks.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400" dirty="0">
                <a:solidFill>
                  <a:srgbClr val="1C1C1C"/>
                </a:solidFill>
                <a:latin typeface="Calibri" panose="020F0502020204030204" pitchFamily="34" charset="0"/>
                <a:cs typeface="Calibri" panose="020F0502020204030204" pitchFamily="34" charset="0"/>
              </a:rPr>
              <a:t>Note that, for problems outside NP (</a:t>
            </a:r>
            <a:r>
              <a:rPr lang="en-US" sz="2400" dirty="0" err="1">
                <a:solidFill>
                  <a:srgbClr val="1C1C1C"/>
                </a:solidFill>
                <a:latin typeface="Calibri" panose="020F0502020204030204" pitchFamily="34" charset="0"/>
                <a:cs typeface="Calibri" panose="020F0502020204030204" pitchFamily="34" charset="0"/>
              </a:rPr>
              <a:t>e.g</a:t>
            </a:r>
            <a:r>
              <a:rPr lang="en-US" sz="2400" dirty="0">
                <a:solidFill>
                  <a:srgbClr val="1C1C1C"/>
                </a:solidFill>
                <a:latin typeface="Calibri" panose="020F0502020204030204" pitchFamily="34" charset="0"/>
                <a:cs typeface="Calibri" panose="020F0502020204030204" pitchFamily="34" charset="0"/>
              </a:rPr>
              <a:t> typical quantum simulation tasks), </a:t>
            </a:r>
            <a:r>
              <a:rPr lang="en-US" sz="2400" dirty="0">
                <a:solidFill>
                  <a:srgbClr val="0000FF"/>
                </a:solidFill>
                <a:latin typeface="Calibri" panose="020F0502020204030204" pitchFamily="34" charset="0"/>
                <a:cs typeface="Calibri" panose="020F0502020204030204" pitchFamily="34" charset="0"/>
              </a:rPr>
              <a:t>validating the performance of the quantum computer may be difficult</a:t>
            </a:r>
            <a:r>
              <a:rPr lang="en-US" sz="2400" dirty="0">
                <a:solidFill>
                  <a:srgbClr val="1C1C1C"/>
                </a:solidFill>
                <a:latin typeface="Calibri" panose="020F0502020204030204" pitchFamily="34" charset="0"/>
                <a:cs typeface="Calibri" panose="020F0502020204030204" pitchFamily="34" charset="0"/>
              </a:rPr>
              <a:t>. </a:t>
            </a:r>
          </a:p>
          <a:p>
            <a:pPr eaLnBrk="0" fontAlgn="base" hangingPunct="0">
              <a:spcBef>
                <a:spcPct val="0"/>
              </a:spcBef>
              <a:spcAft>
                <a:spcPct val="0"/>
              </a:spcAft>
            </a:pPr>
            <a:endParaRPr lang="en-US" sz="1200" dirty="0">
              <a:solidFill>
                <a:srgbClr val="1C1C1C"/>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2400" dirty="0">
                <a:solidFill>
                  <a:srgbClr val="0000FF"/>
                </a:solidFill>
                <a:latin typeface="Calibri" panose="020F0502020204030204" pitchFamily="34" charset="0"/>
                <a:cs typeface="Calibri" panose="020F0502020204030204" pitchFamily="34" charset="0"/>
              </a:rPr>
              <a:t>Even if classical supercomputers can compete, the quantum computer might have advantages</a:t>
            </a:r>
            <a:r>
              <a:rPr lang="en-US" sz="2400" dirty="0">
                <a:solidFill>
                  <a:srgbClr val="1C1C1C"/>
                </a:solidFill>
                <a:latin typeface="Calibri" panose="020F0502020204030204" pitchFamily="34" charset="0"/>
                <a:cs typeface="Calibri" panose="020F0502020204030204" pitchFamily="34" charset="0"/>
              </a:rPr>
              <a:t>, e.g. lower cost and/or lower power consumption. 	</a:t>
            </a:r>
          </a:p>
        </p:txBody>
      </p:sp>
    </p:spTree>
    <p:extLst>
      <p:ext uri="{BB962C8B-B14F-4D97-AF65-F5344CB8AC3E}">
        <p14:creationId xmlns:p14="http://schemas.microsoft.com/office/powerpoint/2010/main" val="580176860"/>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6961</TotalTime>
  <Words>4508</Words>
  <Application>Microsoft Office PowerPoint</Application>
  <PresentationFormat>On-screen Show (4:3)</PresentationFormat>
  <Paragraphs>497</Paragraphs>
  <Slides>36</Slides>
  <Notes>19</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36</vt:i4>
      </vt:variant>
    </vt:vector>
  </HeadingPairs>
  <TitlesOfParts>
    <vt:vector size="49" baseType="lpstr">
      <vt:lpstr>Arial</vt:lpstr>
      <vt:lpstr>Calibri</vt:lpstr>
      <vt:lpstr>Symbol</vt:lpstr>
      <vt:lpstr>Times New Roman</vt:lpstr>
      <vt:lpstr>Office Theme</vt:lpstr>
      <vt:lpstr>10_Blank Presentation</vt:lpstr>
      <vt:lpstr>Blank Presentation</vt:lpstr>
      <vt:lpstr>3_Office Theme</vt:lpstr>
      <vt:lpstr>2_Office Theme</vt:lpstr>
      <vt:lpstr>5_Office Theme</vt:lpstr>
      <vt:lpstr>7_Office Theme</vt:lpstr>
      <vt:lpstr>4_Office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183</cp:revision>
  <cp:lastPrinted>2016-08-22T22:37:41Z</cp:lastPrinted>
  <dcterms:created xsi:type="dcterms:W3CDTF">2016-08-19T19:55:58Z</dcterms:created>
  <dcterms:modified xsi:type="dcterms:W3CDTF">2018-03-27T20:35:38Z</dcterms:modified>
</cp:coreProperties>
</file>