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702" r:id="rId3"/>
    <p:sldMasterId id="2147483752" r:id="rId4"/>
    <p:sldMasterId id="2147483764" r:id="rId5"/>
    <p:sldMasterId id="2147483776" r:id="rId6"/>
  </p:sldMasterIdLst>
  <p:notesMasterIdLst>
    <p:notesMasterId r:id="rId37"/>
  </p:notesMasterIdLst>
  <p:sldIdLst>
    <p:sldId id="258" r:id="rId7"/>
    <p:sldId id="308" r:id="rId8"/>
    <p:sldId id="290" r:id="rId9"/>
    <p:sldId id="286" r:id="rId10"/>
    <p:sldId id="287" r:id="rId11"/>
    <p:sldId id="288" r:id="rId12"/>
    <p:sldId id="289" r:id="rId13"/>
    <p:sldId id="291" r:id="rId14"/>
    <p:sldId id="335" r:id="rId15"/>
    <p:sldId id="263" r:id="rId16"/>
    <p:sldId id="330" r:id="rId17"/>
    <p:sldId id="336" r:id="rId18"/>
    <p:sldId id="337" r:id="rId19"/>
    <p:sldId id="338" r:id="rId20"/>
    <p:sldId id="342" r:id="rId21"/>
    <p:sldId id="262" r:id="rId22"/>
    <p:sldId id="264" r:id="rId23"/>
    <p:sldId id="345" r:id="rId24"/>
    <p:sldId id="332" r:id="rId25"/>
    <p:sldId id="278" r:id="rId26"/>
    <p:sldId id="298" r:id="rId27"/>
    <p:sldId id="339" r:id="rId28"/>
    <p:sldId id="340" r:id="rId29"/>
    <p:sldId id="341" r:id="rId30"/>
    <p:sldId id="279" r:id="rId31"/>
    <p:sldId id="343" r:id="rId32"/>
    <p:sldId id="328" r:id="rId33"/>
    <p:sldId id="323" r:id="rId34"/>
    <p:sldId id="327" r:id="rId35"/>
    <p:sldId id="344" r:id="rId3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2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47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453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</a:t>
            </a:r>
            <a:r>
              <a:rPr lang="en-US" baseline="0" dirty="0"/>
              <a:t> Numerical Integrator and Computer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D3A1A-DEEB-4951-9E32-7D4560FCCE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6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D3A1A-DEEB-4951-9E32-7D4560FCC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24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D3A1A-DEEB-4951-9E32-7D4560FCC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604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59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1F1DE9-6827-44FE-9800-CF009522C7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59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3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My background – now times are changing.</a:t>
            </a:r>
          </a:p>
        </p:txBody>
      </p:sp>
    </p:spTree>
    <p:extLst>
      <p:ext uri="{BB962C8B-B14F-4D97-AF65-F5344CB8AC3E}">
        <p14:creationId xmlns:p14="http://schemas.microsoft.com/office/powerpoint/2010/main" val="244437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FCB74-B00B-401E-B478-64A2987EE5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6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FCB74-B00B-401E-B478-64A2987EE5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40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8ACEB-0C4F-4A17-91E5-D858C4970619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38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FCB74-B00B-401E-B478-64A2987EE5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4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FCB74-B00B-401E-B478-64A2987EE5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CSS codes have separate X-type</a:t>
            </a:r>
            <a:r>
              <a:rPr lang="en-GB" baseline="0" dirty="0"/>
              <a:t> and Z-type stabilizers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0B66E-94BD-4155-A6EA-0B296170F89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5934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46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1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60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5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09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1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83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95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2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30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95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7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3936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02789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3881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97674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35847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62187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98911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21654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75907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3107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79395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05245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8599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49828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17575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95136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14780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7364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8536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3890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08001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90943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 defTabSz="912812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1313" indent="-341313" defTabSz="912812">
              <a:lnSpc>
                <a:spcPct val="100000"/>
              </a:lnSpc>
              <a:spcBef>
                <a:spcPts val="700"/>
              </a:spcBef>
              <a:defRPr sz="3200"/>
            </a:lvl1pPr>
            <a:lvl2pPr marL="781957" indent="-324757" defTabSz="912812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7083" indent="-302683" defTabSz="912812">
              <a:lnSpc>
                <a:spcPct val="100000"/>
              </a:lnSpc>
              <a:spcBef>
                <a:spcPts val="700"/>
              </a:spcBef>
              <a:defRPr sz="3200"/>
            </a:lvl3pPr>
            <a:lvl4pPr marL="1734820" indent="-363220" defTabSz="912812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2020" indent="-363220" defTabSz="912812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9946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01673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7036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64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78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44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7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22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06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008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937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60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766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58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C4AA-B0BC-499C-B208-CF22E1CD1D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679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07A6-2EBC-41B6-B4F2-B4B279DB25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219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15EA7-3128-4B0C-90B2-7382A72863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31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8878-B2F0-493E-B5D1-381A7FCA19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294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A2B6-7E15-4BF7-9C57-D1C7967078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7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4732-580F-4B55-AC83-8F3076B483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368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6EEB5-E606-4C0A-B024-E8354F66E5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18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AE87-2766-4580-B19E-A84F4A6CFB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48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EAC4-912D-4E36-805B-0C4D8AE5DB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610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EE21-C304-4E2B-BC9C-374013C7AE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629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0E51-F66C-4AF0-B808-E380568660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463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89021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49598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98867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9121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24346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26473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65092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89126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98554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8317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A69F3-0F52-4166-A8DE-4353C0A6233E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CC72-2B17-4C72-9D7D-CD0FDFC7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1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014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8EB91824-66DF-46BC-B460-8435CB3484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hangingPunct="1"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3155B869-EFEC-47EE-AF5C-7218105FB4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35EC4-F397-4117-8AFD-54CF13B819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82798-AE94-471B-A676-97AA236B49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0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6984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8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3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70.gi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0.png"/><Relationship Id="rId5" Type="http://schemas.openxmlformats.org/officeDocument/2006/relationships/image" Target="../media/image72.png"/><Relationship Id="rId4" Type="http://schemas.openxmlformats.org/officeDocument/2006/relationships/image" Target="../media/image7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90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gif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gif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5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0.png"/><Relationship Id="rId5" Type="http://schemas.openxmlformats.org/officeDocument/2006/relationships/image" Target="../media/image150.png"/><Relationship Id="rId4" Type="http://schemas.openxmlformats.org/officeDocument/2006/relationships/image" Target="../media/image16.jpeg"/><Relationship Id="rId9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10.jpg"/>
          <p:cNvPicPr>
            <a:picLocks noChangeAspect="1"/>
          </p:cNvPicPr>
          <p:nvPr/>
        </p:nvPicPr>
        <p:blipFill rotWithShape="1">
          <a:blip r:embed="rId3">
            <a:extLst/>
          </a:blip>
          <a:srcRect t="-105" r="48078" b="-2422"/>
          <a:stretch/>
        </p:blipFill>
        <p:spPr>
          <a:xfrm>
            <a:off x="3582" y="0"/>
            <a:ext cx="9898836" cy="704088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431800" y="4343400"/>
            <a:ext cx="9321800" cy="2431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 b="1"/>
            </a:lvl1pPr>
          </a:lstStyle>
          <a:p>
            <a:pPr algn="r"/>
            <a:r>
              <a:rPr lang="en-US" sz="4400" dirty="0"/>
              <a:t>Reconfigurable Quantum Computers and Simulators with </a:t>
            </a:r>
            <a:r>
              <a:rPr sz="4400" dirty="0"/>
              <a:t>Atomic Ions</a:t>
            </a:r>
            <a:endParaRPr lang="en-US" sz="4400" dirty="0"/>
          </a:p>
          <a:p>
            <a:pPr algn="r"/>
            <a:r>
              <a:rPr lang="en-US" sz="3600" b="0" dirty="0"/>
              <a:t>Christopher Monroe</a:t>
            </a:r>
          </a:p>
          <a:p>
            <a:pPr algn="r"/>
            <a:r>
              <a:rPr lang="en-US" sz="2800" b="0" i="1" dirty="0"/>
              <a:t>University of Maryland, JQI, </a:t>
            </a:r>
            <a:r>
              <a:rPr lang="en-US" sz="2800" b="0" i="1" dirty="0" err="1"/>
              <a:t>QuICS</a:t>
            </a:r>
            <a:r>
              <a:rPr lang="en-US" sz="2800" b="0" i="1" dirty="0"/>
              <a:t>, and </a:t>
            </a:r>
            <a:r>
              <a:rPr lang="en-US" sz="2800" b="0" i="1" dirty="0" err="1"/>
              <a:t>IonQ</a:t>
            </a:r>
            <a:r>
              <a:rPr lang="en-US" sz="2800" b="0" i="1" dirty="0"/>
              <a:t> Inc.</a:t>
            </a:r>
            <a:endParaRPr sz="2800" b="0" i="1" dirty="0"/>
          </a:p>
        </p:txBody>
      </p:sp>
      <p:sp>
        <p:nvSpPr>
          <p:cNvPr id="274" name="Shape 274"/>
          <p:cNvSpPr/>
          <p:nvPr/>
        </p:nvSpPr>
        <p:spPr>
          <a:xfrm rot="1260000">
            <a:off x="5013517" y="2269498"/>
            <a:ext cx="27543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400" b="1"/>
            </a:lvl1pPr>
          </a:lstStyle>
          <a:p>
            <a:r>
              <a:rPr dirty="0"/>
              <a:t>……………</a:t>
            </a:r>
          </a:p>
        </p:txBody>
      </p:sp>
      <p:sp>
        <p:nvSpPr>
          <p:cNvPr id="275" name="Shape 275"/>
          <p:cNvSpPr/>
          <p:nvPr/>
        </p:nvSpPr>
        <p:spPr>
          <a:xfrm>
            <a:off x="4066169" y="3142165"/>
            <a:ext cx="608598" cy="24074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45719" rIns="45719"/>
          <a:lstStyle/>
          <a:p>
            <a:endParaRPr b="1"/>
          </a:p>
        </p:txBody>
      </p:sp>
      <p:sp>
        <p:nvSpPr>
          <p:cNvPr id="276" name="Shape 276"/>
          <p:cNvSpPr/>
          <p:nvPr/>
        </p:nvSpPr>
        <p:spPr>
          <a:xfrm rot="1380000">
            <a:off x="3893198" y="3341492"/>
            <a:ext cx="81688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rPr b="1" dirty="0"/>
              <a:t>1</a:t>
            </a:r>
            <a:r>
              <a:rPr lang="en-US" b="1" dirty="0"/>
              <a:t> </a:t>
            </a:r>
            <a:r>
              <a:rPr b="1" dirty="0"/>
              <a:t>mm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1687401" y="1137858"/>
            <a:ext cx="7491801" cy="1276003"/>
            <a:chOff x="-665714" y="1099572"/>
            <a:chExt cx="7491800" cy="1276002"/>
          </a:xfrm>
        </p:grpSpPr>
        <p:grpSp>
          <p:nvGrpSpPr>
            <p:cNvPr id="281" name="Group 281"/>
            <p:cNvGrpSpPr/>
            <p:nvPr/>
          </p:nvGrpSpPr>
          <p:grpSpPr>
            <a:xfrm>
              <a:off x="-665714" y="1099572"/>
              <a:ext cx="7491800" cy="1177959"/>
              <a:chOff x="-665713" y="1099572"/>
              <a:chExt cx="7491798" cy="1177959"/>
            </a:xfrm>
          </p:grpSpPr>
          <p:grpSp>
            <p:nvGrpSpPr>
              <p:cNvPr id="279" name="Group 279"/>
              <p:cNvGrpSpPr/>
              <p:nvPr/>
            </p:nvGrpSpPr>
            <p:grpSpPr>
              <a:xfrm>
                <a:off x="-665713" y="1099572"/>
                <a:ext cx="7491798" cy="899923"/>
                <a:chOff x="-657731" y="1099572"/>
                <a:chExt cx="7491796" cy="899923"/>
              </a:xfrm>
            </p:grpSpPr>
            <p:sp>
              <p:nvSpPr>
                <p:cNvPr id="277" name="Shape 277"/>
                <p:cNvSpPr/>
                <p:nvPr/>
              </p:nvSpPr>
              <p:spPr>
                <a:xfrm rot="1198081">
                  <a:off x="-657731" y="1099572"/>
                  <a:ext cx="7491796" cy="899923"/>
                </a:xfrm>
                <a:prstGeom prst="rect">
                  <a:avLst/>
                </a:prstGeom>
                <a:solidFill>
                  <a:srgbClr val="000000"/>
                </a:solidFill>
                <a:ln w="57150" cap="flat">
                  <a:solidFill>
                    <a:schemeClr val="accent2">
                      <a:satOff val="-18194"/>
                      <a:lumOff val="-11215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278" name="image11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15864" r="14582"/>
                <a:stretch>
                  <a:fillRect/>
                </a:stretch>
              </p:blipFill>
              <p:spPr>
                <a:xfrm rot="1198081">
                  <a:off x="-562693" y="1159190"/>
                  <a:ext cx="7299786" cy="7542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80" name="Shape 280"/>
              <p:cNvSpPr/>
              <p:nvPr/>
            </p:nvSpPr>
            <p:spPr>
              <a:xfrm rot="17220000">
                <a:off x="2720718" y="1986905"/>
                <a:ext cx="296431" cy="284821"/>
              </a:xfrm>
              <a:prstGeom prst="rightArrow">
                <a:avLst>
                  <a:gd name="adj1" fmla="val 33423"/>
                  <a:gd name="adj2" fmla="val 41990"/>
                </a:avLst>
              </a:prstGeom>
              <a:solidFill>
                <a:schemeClr val="accent2">
                  <a:satOff val="-18194"/>
                  <a:lumOff val="-1121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2" name="Shape 282"/>
            <p:cNvSpPr/>
            <p:nvPr/>
          </p:nvSpPr>
          <p:spPr>
            <a:xfrm rot="17520000">
              <a:off x="2732593" y="2163470"/>
              <a:ext cx="109155" cy="315054"/>
            </a:xfrm>
            <a:prstGeom prst="rect">
              <a:avLst/>
            </a:prstGeom>
            <a:noFill/>
            <a:ln w="38100" cap="flat">
              <a:solidFill>
                <a:schemeClr val="accent2">
                  <a:satOff val="-18194"/>
                  <a:lumOff val="-11215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4" name="Shape 232">
            <a:extLst>
              <a:ext uri="{FF2B5EF4-FFF2-40B4-BE49-F238E27FC236}">
                <a16:creationId xmlns:a16="http://schemas.microsoft.com/office/drawing/2014/main" id="{087255EE-7BB8-40C4-9690-304F7AB68948}"/>
              </a:ext>
            </a:extLst>
          </p:cNvPr>
          <p:cNvSpPr/>
          <p:nvPr/>
        </p:nvSpPr>
        <p:spPr>
          <a:xfrm>
            <a:off x="10295713" y="188591"/>
            <a:ext cx="190836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rPr dirty="0"/>
              <a:t>University</a:t>
            </a:r>
          </a:p>
          <a:p>
            <a:pPr algn="ctr">
              <a:defRPr sz="28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rPr dirty="0"/>
              <a:t>of </a:t>
            </a:r>
          </a:p>
          <a:p>
            <a:pPr algn="ctr">
              <a:defRPr sz="2800">
                <a:solidFill>
                  <a:srgbClr val="FFFFFF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  <a:r>
              <a:rPr dirty="0"/>
              <a:t>Maryland</a:t>
            </a:r>
          </a:p>
        </p:txBody>
      </p:sp>
      <p:grpSp>
        <p:nvGrpSpPr>
          <p:cNvPr id="25" name="Group 235">
            <a:extLst>
              <a:ext uri="{FF2B5EF4-FFF2-40B4-BE49-F238E27FC236}">
                <a16:creationId xmlns:a16="http://schemas.microsoft.com/office/drawing/2014/main" id="{72C84864-06F2-4FD3-95A6-A1084B994170}"/>
              </a:ext>
            </a:extLst>
          </p:cNvPr>
          <p:cNvGrpSpPr/>
          <p:nvPr/>
        </p:nvGrpSpPr>
        <p:grpSpPr>
          <a:xfrm>
            <a:off x="9956465" y="521371"/>
            <a:ext cx="707065" cy="689098"/>
            <a:chOff x="0" y="0"/>
            <a:chExt cx="707064" cy="689096"/>
          </a:xfrm>
        </p:grpSpPr>
        <p:sp>
          <p:nvSpPr>
            <p:cNvPr id="26" name="Shape 233">
              <a:extLst>
                <a:ext uri="{FF2B5EF4-FFF2-40B4-BE49-F238E27FC236}">
                  <a16:creationId xmlns:a16="http://schemas.microsoft.com/office/drawing/2014/main" id="{7269C701-5CAD-434F-A7B6-31B5A683C374}"/>
                </a:ext>
              </a:extLst>
            </p:cNvPr>
            <p:cNvSpPr/>
            <p:nvPr/>
          </p:nvSpPr>
          <p:spPr>
            <a:xfrm>
              <a:off x="19463" y="-1"/>
              <a:ext cx="632467" cy="64414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7" name="image2.png" descr="http://urhome.umd.edu/marketing/brandtoolkit/images/6420e6_586be7c39d5cd10c629a352d03f9dd9e.gif_srz_400_206_75_22_0.50_1.20_0-2.gif">
              <a:extLst>
                <a:ext uri="{FF2B5EF4-FFF2-40B4-BE49-F238E27FC236}">
                  <a16:creationId xmlns:a16="http://schemas.microsoft.com/office/drawing/2014/main" id="{CC337DFA-A570-471B-8FAD-24D31616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35405" r="34176" b="43345"/>
            <a:stretch>
              <a:fillRect/>
            </a:stretch>
          </p:blipFill>
          <p:spPr>
            <a:xfrm>
              <a:off x="0" y="8825"/>
              <a:ext cx="707065" cy="680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" name="image3.png">
            <a:extLst>
              <a:ext uri="{FF2B5EF4-FFF2-40B4-BE49-F238E27FC236}">
                <a16:creationId xmlns:a16="http://schemas.microsoft.com/office/drawing/2014/main" id="{BBAE4DD3-54F5-4902-808D-AB3EDB04B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b="26649"/>
          <a:stretch>
            <a:fillRect/>
          </a:stretch>
        </p:blipFill>
        <p:spPr>
          <a:xfrm>
            <a:off x="10037160" y="4557486"/>
            <a:ext cx="1814331" cy="1718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4.png" descr="Home">
            <a:extLst>
              <a:ext uri="{FF2B5EF4-FFF2-40B4-BE49-F238E27FC236}">
                <a16:creationId xmlns:a16="http://schemas.microsoft.com/office/drawing/2014/main" id="{C90EF591-66B5-4ED2-BB58-D1A096771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r="69029"/>
          <a:stretch>
            <a:fillRect/>
          </a:stretch>
        </p:blipFill>
        <p:spPr>
          <a:xfrm>
            <a:off x="10009400" y="3262595"/>
            <a:ext cx="859998" cy="82653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239">
            <a:extLst>
              <a:ext uri="{FF2B5EF4-FFF2-40B4-BE49-F238E27FC236}">
                <a16:creationId xmlns:a16="http://schemas.microsoft.com/office/drawing/2014/main" id="{1E781F2E-C6C0-437B-A972-5D31968DCCAA}"/>
              </a:ext>
            </a:extLst>
          </p:cNvPr>
          <p:cNvSpPr/>
          <p:nvPr/>
        </p:nvSpPr>
        <p:spPr>
          <a:xfrm>
            <a:off x="10972800" y="3238500"/>
            <a:ext cx="1219200" cy="1283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Center for </a:t>
            </a:r>
          </a:p>
          <a:p>
            <a:pPr>
              <a:defRPr sz="1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Quantum </a:t>
            </a:r>
          </a:p>
          <a:p>
            <a:pPr>
              <a:defRPr sz="1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Information </a:t>
            </a:r>
          </a:p>
          <a:p>
            <a:pPr>
              <a:defRPr sz="1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&amp; Computer </a:t>
            </a:r>
          </a:p>
          <a:p>
            <a:pPr>
              <a:defRPr sz="14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pPr>
            <a:r>
              <a:t>Science</a:t>
            </a:r>
          </a:p>
        </p:txBody>
      </p:sp>
      <p:sp>
        <p:nvSpPr>
          <p:cNvPr id="32" name="Shape 240">
            <a:extLst>
              <a:ext uri="{FF2B5EF4-FFF2-40B4-BE49-F238E27FC236}">
                <a16:creationId xmlns:a16="http://schemas.microsoft.com/office/drawing/2014/main" id="{7BF391BD-81D7-4778-91AB-C648854D298B}"/>
              </a:ext>
            </a:extLst>
          </p:cNvPr>
          <p:cNvSpPr/>
          <p:nvPr/>
        </p:nvSpPr>
        <p:spPr>
          <a:xfrm>
            <a:off x="9982200" y="4043005"/>
            <a:ext cx="1219200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chemeClr val="accent3">
                    <a:lumOff val="882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QuICS</a:t>
            </a:r>
          </a:p>
        </p:txBody>
      </p:sp>
      <p:pic>
        <p:nvPicPr>
          <p:cNvPr id="33" name="image5.png" descr="JQI Logo">
            <a:extLst>
              <a:ext uri="{FF2B5EF4-FFF2-40B4-BE49-F238E27FC236}">
                <a16:creationId xmlns:a16="http://schemas.microsoft.com/office/drawing/2014/main" id="{2212FDE1-37EF-4F31-A4A2-742CEB90F8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37160" y="1978026"/>
            <a:ext cx="2092447" cy="594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4" descr="https://ionq.co/icons/logo_and_text_alpha.png">
            <a:extLst>
              <a:ext uri="{FF2B5EF4-FFF2-40B4-BE49-F238E27FC236}">
                <a16:creationId xmlns:a16="http://schemas.microsoft.com/office/drawing/2014/main" id="{130FE9D3-D60C-4337-98A3-136614D08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6" t="26109" r="3180" b="24733"/>
          <a:stretch/>
        </p:blipFill>
        <p:spPr bwMode="auto">
          <a:xfrm>
            <a:off x="10309998" y="6179189"/>
            <a:ext cx="1484510" cy="51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1973728" y="61110"/>
            <a:ext cx="82296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 defTabSz="457200">
              <a:defRPr sz="36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000099"/>
                </a:solidFill>
                <a:latin typeface="+mn-lt"/>
              </a:rPr>
              <a:t>Hidden Shift algorithm</a:t>
            </a:r>
          </a:p>
        </p:txBody>
      </p:sp>
      <p:pic>
        <p:nvPicPr>
          <p:cNvPr id="386" name="image26.png"/>
          <p:cNvPicPr>
            <a:picLocks noChangeAspect="1"/>
          </p:cNvPicPr>
          <p:nvPr/>
        </p:nvPicPr>
        <p:blipFill>
          <a:blip r:embed="rId2">
            <a:extLst/>
          </a:blip>
          <a:srcRect l="17103"/>
          <a:stretch>
            <a:fillRect/>
          </a:stretch>
        </p:blipFill>
        <p:spPr>
          <a:xfrm>
            <a:off x="7647506" y="809047"/>
            <a:ext cx="3877393" cy="1590917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513821" y="762000"/>
            <a:ext cx="4737833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Given two </a:t>
            </a:r>
            <a:r>
              <a:rPr i="1" dirty="0"/>
              <a:t>N</a:t>
            </a:r>
            <a:r>
              <a:rPr dirty="0"/>
              <a:t>-bit functions </a:t>
            </a:r>
            <a:r>
              <a:rPr i="1" dirty="0"/>
              <a:t>f </a:t>
            </a:r>
            <a:r>
              <a:rPr dirty="0"/>
              <a:t>(</a:t>
            </a:r>
            <a:r>
              <a:rPr b="1" i="1" dirty="0"/>
              <a:t>x</a:t>
            </a:r>
            <a:r>
              <a:rPr dirty="0"/>
              <a:t>) = </a:t>
            </a:r>
            <a:r>
              <a:rPr i="1" dirty="0"/>
              <a:t>g </a:t>
            </a:r>
            <a:r>
              <a:rPr dirty="0"/>
              <a:t>(</a:t>
            </a:r>
            <a:r>
              <a:rPr b="1" i="1" dirty="0" err="1"/>
              <a:t>x</a:t>
            </a:r>
            <a:r>
              <a:rPr i="1" dirty="0" err="1"/>
              <a:t>+</a:t>
            </a:r>
            <a:r>
              <a:rPr b="1" i="1" dirty="0" err="1"/>
              <a:t>s</a:t>
            </a:r>
            <a:r>
              <a:rPr dirty="0"/>
              <a:t>)</a:t>
            </a:r>
            <a:endParaRPr b="1" i="1" dirty="0"/>
          </a:p>
          <a:p>
            <a: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find the hidden shift </a:t>
            </a:r>
            <a:r>
              <a:rPr b="1" i="1" dirty="0"/>
              <a:t>s</a:t>
            </a:r>
          </a:p>
          <a:p>
            <a: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i="1" dirty="0"/>
          </a:p>
          <a:p>
            <a: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Classical: </a:t>
            </a:r>
            <a:r>
              <a:rPr i="1" dirty="0"/>
              <a:t>2</a:t>
            </a:r>
            <a:r>
              <a:rPr i="1" baseline="31999" dirty="0"/>
              <a:t>N/2</a:t>
            </a:r>
            <a:r>
              <a:rPr dirty="0"/>
              <a:t> queries of </a:t>
            </a:r>
            <a:r>
              <a:rPr i="1" dirty="0"/>
              <a:t>f </a:t>
            </a:r>
            <a:r>
              <a:rPr dirty="0"/>
              <a:t>(</a:t>
            </a:r>
            <a:r>
              <a:rPr i="1" dirty="0"/>
              <a:t>x</a:t>
            </a:r>
            <a:r>
              <a:rPr dirty="0"/>
              <a:t>)</a:t>
            </a:r>
          </a:p>
          <a:p>
            <a: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Quantum: 1 query</a:t>
            </a:r>
          </a:p>
        </p:txBody>
      </p:sp>
      <p:sp>
        <p:nvSpPr>
          <p:cNvPr id="388" name="Shape 388"/>
          <p:cNvSpPr/>
          <p:nvPr/>
        </p:nvSpPr>
        <p:spPr>
          <a:xfrm>
            <a:off x="6555624" y="1213635"/>
            <a:ext cx="1199032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4-qubit</a:t>
            </a:r>
          </a:p>
          <a:p>
            <a:r>
              <a:t>circuit for</a:t>
            </a:r>
          </a:p>
          <a:p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= 1010</a:t>
            </a:r>
          </a:p>
        </p:txBody>
      </p:sp>
      <p:sp>
        <p:nvSpPr>
          <p:cNvPr id="389" name="Shape 389"/>
          <p:cNvSpPr/>
          <p:nvPr/>
        </p:nvSpPr>
        <p:spPr>
          <a:xfrm>
            <a:off x="358611" y="2642199"/>
            <a:ext cx="10979996" cy="1"/>
          </a:xfrm>
          <a:prstGeom prst="line">
            <a:avLst/>
          </a:prstGeom>
          <a:ln w="38100">
            <a:solidFill>
              <a:srgbClr val="44546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17" name="Group 417"/>
          <p:cNvGrpSpPr/>
          <p:nvPr/>
        </p:nvGrpSpPr>
        <p:grpSpPr>
          <a:xfrm>
            <a:off x="983669" y="2808855"/>
            <a:ext cx="10446331" cy="3858999"/>
            <a:chOff x="7569" y="0"/>
            <a:chExt cx="10446331" cy="3858999"/>
          </a:xfrm>
        </p:grpSpPr>
        <p:grpSp>
          <p:nvGrpSpPr>
            <p:cNvPr id="392" name="Group 392"/>
            <p:cNvGrpSpPr/>
            <p:nvPr/>
          </p:nvGrpSpPr>
          <p:grpSpPr>
            <a:xfrm>
              <a:off x="282831" y="489147"/>
              <a:ext cx="8363403" cy="3369852"/>
              <a:chOff x="-561641" y="557635"/>
              <a:chExt cx="8363401" cy="3369850"/>
            </a:xfrm>
          </p:grpSpPr>
          <p:pic>
            <p:nvPicPr>
              <p:cNvPr id="390" name="image2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536" t="50127"/>
              <a:stretch>
                <a:fillRect/>
              </a:stretch>
            </p:blipFill>
            <p:spPr>
              <a:xfrm>
                <a:off x="-561642" y="791054"/>
                <a:ext cx="3657845" cy="31364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image27.t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297" b="49326"/>
              <a:stretch>
                <a:fillRect/>
              </a:stretch>
            </p:blipFill>
            <p:spPr>
              <a:xfrm>
                <a:off x="4126741" y="557635"/>
                <a:ext cx="3675019" cy="3193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3" name="Shape 393"/>
            <p:cNvSpPr/>
            <p:nvPr/>
          </p:nvSpPr>
          <p:spPr>
            <a:xfrm>
              <a:off x="7569" y="0"/>
              <a:ext cx="2387241" cy="693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/>
              <a:r>
                <a:rPr dirty="0"/>
                <a:t>5-qubit ion trap QC</a:t>
              </a:r>
            </a:p>
            <a:p>
              <a:pPr defTabSz="457200"/>
              <a:r>
                <a:rPr dirty="0"/>
                <a:t>(</a:t>
              </a:r>
              <a:r>
                <a:rPr dirty="0" err="1"/>
                <a:t>UMaryland</a:t>
              </a:r>
              <a:r>
                <a:rPr dirty="0"/>
                <a:t>)</a:t>
              </a:r>
            </a:p>
          </p:txBody>
        </p:sp>
        <p:grpSp>
          <p:nvGrpSpPr>
            <p:cNvPr id="405" name="Group 405"/>
            <p:cNvGrpSpPr/>
            <p:nvPr/>
          </p:nvGrpSpPr>
          <p:grpSpPr>
            <a:xfrm>
              <a:off x="2706297" y="12915"/>
              <a:ext cx="1132935" cy="1107037"/>
              <a:chOff x="0" y="0"/>
              <a:chExt cx="1132933" cy="1107036"/>
            </a:xfrm>
          </p:grpSpPr>
          <p:sp>
            <p:nvSpPr>
              <p:cNvPr id="394" name="Shape 394"/>
              <p:cNvSpPr/>
              <p:nvPr/>
            </p:nvSpPr>
            <p:spPr>
              <a:xfrm>
                <a:off x="41767" y="40885"/>
                <a:ext cx="1066154" cy="1015385"/>
              </a:xfrm>
              <a:prstGeom prst="pentagon">
                <a:avLst/>
              </a:prstGeom>
              <a:noFill/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41767" y="428726"/>
                <a:ext cx="862536" cy="627541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41767" y="428726"/>
                <a:ext cx="1066152" cy="1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7" name="Shape 397"/>
              <p:cNvSpPr/>
              <p:nvPr/>
            </p:nvSpPr>
            <p:spPr>
              <a:xfrm flipV="1">
                <a:off x="245384" y="428726"/>
                <a:ext cx="862535" cy="627541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574843" y="40885"/>
                <a:ext cx="329460" cy="1015381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 flipV="1">
                <a:off x="245384" y="40886"/>
                <a:ext cx="329460" cy="1015381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524075" y="0"/>
                <a:ext cx="101539" cy="10153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1" name="Shape 401"/>
              <p:cNvSpPr/>
              <p:nvPr/>
            </p:nvSpPr>
            <p:spPr>
              <a:xfrm>
                <a:off x="194614" y="1005497"/>
                <a:ext cx="101539" cy="10154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2" name="Shape 402"/>
              <p:cNvSpPr/>
              <p:nvPr/>
            </p:nvSpPr>
            <p:spPr>
              <a:xfrm>
                <a:off x="1031395" y="373783"/>
                <a:ext cx="101539" cy="10153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851322" y="1003204"/>
                <a:ext cx="101539" cy="10154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0" y="377955"/>
                <a:ext cx="101539" cy="10153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06" name="Shape 406"/>
            <p:cNvSpPr/>
            <p:nvPr/>
          </p:nvSpPr>
          <p:spPr>
            <a:xfrm>
              <a:off x="3703587" y="620145"/>
              <a:ext cx="1263913" cy="627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defRPr b="1" i="1"/>
              </a:lvl1pPr>
            </a:lstStyle>
            <a:p>
              <a:pPr algn="ctr"/>
              <a:r>
                <a:rPr dirty="0"/>
                <a:t>full </a:t>
              </a:r>
              <a:endParaRPr lang="en-US" dirty="0"/>
            </a:p>
            <a:p>
              <a:pPr algn="ctr"/>
              <a:r>
                <a:rPr dirty="0"/>
                <a:t>connectivity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5266729" y="0"/>
              <a:ext cx="3145135" cy="67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/>
              <a:r>
                <a:t>5-qubit superconductor QC</a:t>
              </a:r>
            </a:p>
            <a:p>
              <a:pPr defTabSz="457200"/>
              <a:r>
                <a:t>(IBM Quantum Experience)</a:t>
              </a:r>
            </a:p>
          </p:txBody>
        </p:sp>
        <p:grpSp>
          <p:nvGrpSpPr>
            <p:cNvPr id="415" name="Group 415"/>
            <p:cNvGrpSpPr/>
            <p:nvPr/>
          </p:nvGrpSpPr>
          <p:grpSpPr>
            <a:xfrm>
              <a:off x="8234299" y="57464"/>
              <a:ext cx="1095946" cy="1061335"/>
              <a:chOff x="0" y="0"/>
              <a:chExt cx="1095944" cy="1061334"/>
            </a:xfrm>
          </p:grpSpPr>
          <p:sp>
            <p:nvSpPr>
              <p:cNvPr id="408" name="Shape 408"/>
              <p:cNvSpPr/>
              <p:nvPr/>
            </p:nvSpPr>
            <p:spPr>
              <a:xfrm>
                <a:off x="40404" y="547335"/>
                <a:ext cx="982233" cy="1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9" name="Shape 409"/>
              <p:cNvSpPr/>
              <p:nvPr/>
            </p:nvSpPr>
            <p:spPr>
              <a:xfrm flipV="1">
                <a:off x="558655" y="39550"/>
                <a:ext cx="2140" cy="982234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510613" y="0"/>
                <a:ext cx="98225" cy="9822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510613" y="498223"/>
                <a:ext cx="98225" cy="9822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997721" y="498223"/>
                <a:ext cx="98224" cy="9822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510613" y="963110"/>
                <a:ext cx="98225" cy="9822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0" y="498223"/>
                <a:ext cx="98224" cy="9822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16" name="Shape 416"/>
            <p:cNvSpPr/>
            <p:nvPr/>
          </p:nvSpPr>
          <p:spPr>
            <a:xfrm>
              <a:off x="9071738" y="772545"/>
              <a:ext cx="1382162" cy="683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defRPr b="1" i="1"/>
              </a:lvl1pPr>
            </a:lstStyle>
            <a:p>
              <a:pPr algn="ctr"/>
              <a:r>
                <a:rPr dirty="0"/>
                <a:t>‘star’ </a:t>
              </a:r>
              <a:endParaRPr lang="en-US" dirty="0"/>
            </a:p>
            <a:p>
              <a:pPr algn="ctr"/>
              <a:r>
                <a:rPr dirty="0"/>
                <a:t>connectivity</a:t>
              </a:r>
            </a:p>
          </p:txBody>
        </p:sp>
      </p:grpSp>
      <p:sp>
        <p:nvSpPr>
          <p:cNvPr id="418" name="Shape 418"/>
          <p:cNvSpPr/>
          <p:nvPr/>
        </p:nvSpPr>
        <p:spPr>
          <a:xfrm>
            <a:off x="8933938" y="6428261"/>
            <a:ext cx="318587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600">
                <a:latin typeface="Times"/>
                <a:ea typeface="Times"/>
                <a:cs typeface="Times"/>
                <a:sym typeface="Times"/>
              </a:defRPr>
            </a:pPr>
            <a:r>
              <a:t>N. Linke, et al., PNAS </a:t>
            </a:r>
            <a:r>
              <a:rPr b="1"/>
              <a:t>114</a:t>
            </a:r>
            <a:r>
              <a:t>, 13 (2017)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65EAF9-CB01-4C93-9F46-C29A523DBE24}"/>
              </a:ext>
            </a:extLst>
          </p:cNvPr>
          <p:cNvSpPr/>
          <p:nvPr/>
        </p:nvSpPr>
        <p:spPr>
          <a:xfrm>
            <a:off x="5896303" y="2857633"/>
            <a:ext cx="5628596" cy="361936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17133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 animBg="1" advAuto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85">
            <a:extLst>
              <a:ext uri="{FF2B5EF4-FFF2-40B4-BE49-F238E27FC236}">
                <a16:creationId xmlns:a16="http://schemas.microsoft.com/office/drawing/2014/main" id="{206933C9-D4DB-46DD-A30C-4ACAB01A1100}"/>
              </a:ext>
            </a:extLst>
          </p:cNvPr>
          <p:cNvSpPr/>
          <p:nvPr/>
        </p:nvSpPr>
        <p:spPr>
          <a:xfrm>
            <a:off x="1219200" y="342110"/>
            <a:ext cx="82296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 defTabSz="457200">
              <a:defRPr sz="36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en-US" dirty="0">
                <a:solidFill>
                  <a:srgbClr val="000099"/>
                </a:solidFill>
                <a:latin typeface="+mn-lt"/>
              </a:rPr>
              <a:t>Scrambling litmus test circuit (7 qubits)</a:t>
            </a:r>
            <a:endParaRPr dirty="0">
              <a:solidFill>
                <a:srgbClr val="000099"/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A24B7B-5429-4D34-A394-8CBC63E0D579}"/>
              </a:ext>
            </a:extLst>
          </p:cNvPr>
          <p:cNvGrpSpPr/>
          <p:nvPr/>
        </p:nvGrpSpPr>
        <p:grpSpPr>
          <a:xfrm>
            <a:off x="2133600" y="2448005"/>
            <a:ext cx="9597883" cy="2790873"/>
            <a:chOff x="929582" y="1746926"/>
            <a:chExt cx="9597883" cy="27908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38EC9C-5103-4AB6-8F47-B9900C7B9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75778" y="1746926"/>
              <a:ext cx="5638800" cy="27555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98AA71-F825-4C7B-BBE7-5BF0E77F5B06}"/>
                </a:ext>
              </a:extLst>
            </p:cNvPr>
            <p:cNvSpPr txBox="1"/>
            <p:nvPr/>
          </p:nvSpPr>
          <p:spPr>
            <a:xfrm>
              <a:off x="929582" y="1776311"/>
              <a:ext cx="19050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rb. Input state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EF9D7B-63E2-4C77-8F83-45B24049F56B}"/>
                </a:ext>
              </a:extLst>
            </p:cNvPr>
            <p:cNvSpPr txBox="1"/>
            <p:nvPr/>
          </p:nvSpPr>
          <p:spPr>
            <a:xfrm>
              <a:off x="7974765" y="3891470"/>
              <a:ext cx="255270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successful teleportation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if U is “scrambling”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EE19AA2-9BD7-4405-B3DE-A7BE0F03D3F2}"/>
                </a:ext>
              </a:extLst>
            </p:cNvPr>
            <p:cNvSpPr/>
            <p:nvPr/>
          </p:nvSpPr>
          <p:spPr>
            <a:xfrm>
              <a:off x="5021025" y="1776311"/>
              <a:ext cx="761268" cy="1149530"/>
            </a:xfrm>
            <a:prstGeom prst="ellipse">
              <a:avLst/>
            </a:prstGeom>
            <a:noFill/>
            <a:ln w="50800" cap="flat">
              <a:solidFill>
                <a:srgbClr val="C0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8CE2348-E250-4D03-95F9-32CCD2BE1B04}"/>
                </a:ext>
              </a:extLst>
            </p:cNvPr>
            <p:cNvSpPr/>
            <p:nvPr/>
          </p:nvSpPr>
          <p:spPr>
            <a:xfrm>
              <a:off x="5021025" y="2950482"/>
              <a:ext cx="761268" cy="1149530"/>
            </a:xfrm>
            <a:prstGeom prst="ellipse">
              <a:avLst/>
            </a:prstGeom>
            <a:noFill/>
            <a:ln w="50800" cap="flat">
              <a:solidFill>
                <a:srgbClr val="C0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A4A479-2F31-4E2B-91B0-79F77DC9E91F}"/>
              </a:ext>
            </a:extLst>
          </p:cNvPr>
          <p:cNvSpPr txBox="1"/>
          <p:nvPr/>
        </p:nvSpPr>
        <p:spPr>
          <a:xfrm>
            <a:off x="9276735" y="183054"/>
            <a:ext cx="28956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N. Yao (UC Berkeley)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B. Yoshida (Perimeter Inst.)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K. Landsman et al. (UMD)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E9EACB-2772-4A48-B9FD-1C03B4A57E2E}"/>
              </a:ext>
            </a:extLst>
          </p:cNvPr>
          <p:cNvSpPr txBox="1"/>
          <p:nvPr/>
        </p:nvSpPr>
        <p:spPr>
          <a:xfrm>
            <a:off x="1143000" y="1291980"/>
            <a:ext cx="175260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/>
              <a:t>Quantum scrambling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61A970-CFD1-42AD-AD7A-92DBF072FD16}"/>
              </a:ext>
            </a:extLst>
          </p:cNvPr>
          <p:cNvGrpSpPr/>
          <p:nvPr/>
        </p:nvGrpSpPr>
        <p:grpSpPr>
          <a:xfrm>
            <a:off x="1354090" y="5406965"/>
            <a:ext cx="9881948" cy="1436115"/>
            <a:chOff x="1354090" y="5406965"/>
            <a:chExt cx="9881948" cy="14361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A30D92A-DD44-40D8-928B-F16599B406D5}"/>
                    </a:ext>
                  </a:extLst>
                </p:cNvPr>
                <p:cNvSpPr txBox="1"/>
                <p:nvPr/>
              </p:nvSpPr>
              <p:spPr>
                <a:xfrm>
                  <a:off x="1354090" y="5440049"/>
                  <a:ext cx="2660596" cy="9233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A sample 3-qubit unitary U.</a:t>
                  </a:r>
                </a:p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dirty="0"/>
                    <a:t>Degree of scrambling depends on rotation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kumimoji="0" lang="en-US" sz="18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!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A30D92A-DD44-40D8-928B-F16599B40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4090" y="5440049"/>
                  <a:ext cx="2660596" cy="923328"/>
                </a:xfrm>
                <a:prstGeom prst="rect">
                  <a:avLst/>
                </a:prstGeom>
                <a:blipFill>
                  <a:blip r:embed="rId3"/>
                  <a:stretch>
                    <a:fillRect l="-3661" t="-3289" r="-2975" b="-921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CFA18E-76C0-49EA-BDA2-3C7DEEF8B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7638" y="5406965"/>
              <a:ext cx="6248400" cy="99300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943A327-6B72-478D-9DFB-F896EFE9E3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4074" y="6336674"/>
              <a:ext cx="0" cy="506406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763DEE9-54E3-460B-9937-1F8AC1A80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4256" y="6336674"/>
              <a:ext cx="0" cy="506406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0C05AB-820F-40D6-9057-893B64AB72FA}"/>
                </a:ext>
              </a:extLst>
            </p:cNvPr>
            <p:cNvSpPr txBox="1"/>
            <p:nvPr/>
          </p:nvSpPr>
          <p:spPr>
            <a:xfrm>
              <a:off x="4243024" y="5413346"/>
              <a:ext cx="374459" cy="923328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 U 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71737E-EA76-4FED-AEE8-7F78D52D9C94}"/>
                </a:ext>
              </a:extLst>
            </p:cNvPr>
            <p:cNvSpPr txBox="1"/>
            <p:nvPr/>
          </p:nvSpPr>
          <p:spPr>
            <a:xfrm>
              <a:off x="4642209" y="5531493"/>
              <a:ext cx="20293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: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9D73A85-6A4C-44F4-A6F4-DFC599D8EB81}"/>
              </a:ext>
            </a:extLst>
          </p:cNvPr>
          <p:cNvSpPr/>
          <p:nvPr/>
        </p:nvSpPr>
        <p:spPr>
          <a:xfrm>
            <a:off x="2895600" y="1245813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just entanglement but the “complete diffusion” of entanglement within a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relevant to information evolution in black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P. Hayden and J. Preskill, J. HEP </a:t>
            </a:r>
            <a:r>
              <a:rPr lang="en-US" b="1" i="1" dirty="0"/>
              <a:t>9</a:t>
            </a:r>
            <a:r>
              <a:rPr lang="en-US" i="1" dirty="0"/>
              <a:t>, 120 (2007)</a:t>
            </a:r>
          </a:p>
        </p:txBody>
      </p:sp>
    </p:spTree>
    <p:extLst>
      <p:ext uri="{BB962C8B-B14F-4D97-AF65-F5344CB8AC3E}">
        <p14:creationId xmlns:p14="http://schemas.microsoft.com/office/powerpoint/2010/main" val="2244941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55163" y="1505881"/>
            <a:ext cx="5408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dirty="0">
                <a:latin typeface="Calibri"/>
                <a:cs typeface="Calibri"/>
              </a:rPr>
              <a:t>Two-site electronic Fermi-Hubbard model</a:t>
            </a:r>
            <a:endParaRPr lang="en-US" sz="2400" baseline="-25000" dirty="0">
              <a:latin typeface="Calibri"/>
              <a:cs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6AE98E-055A-4A28-A905-B3D29801D9E4}"/>
              </a:ext>
            </a:extLst>
          </p:cNvPr>
          <p:cNvSpPr txBox="1">
            <a:spLocks/>
          </p:cNvSpPr>
          <p:nvPr/>
        </p:nvSpPr>
        <p:spPr>
          <a:xfrm>
            <a:off x="655163" y="331552"/>
            <a:ext cx="9500612" cy="56029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800" dirty="0">
                <a:latin typeface="Helvetica"/>
                <a:cs typeface="Helvetica"/>
              </a:rPr>
              <a:t>Simulating the 2-site Fermi-Hubbard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BB5C5F-A269-4BB6-AFED-69C26EF1A772}"/>
              </a:ext>
            </a:extLst>
          </p:cNvPr>
          <p:cNvSpPr/>
          <p:nvPr/>
        </p:nvSpPr>
        <p:spPr>
          <a:xfrm>
            <a:off x="8102045" y="911765"/>
            <a:ext cx="3517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al.,arXiv:171208581 (2017)</a:t>
            </a:r>
            <a:endParaRPr 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46787-C6F3-4E99-8A59-BE7C3EDA0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248398"/>
            <a:ext cx="6300177" cy="1063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CB1035-9673-41BD-849B-96D8CA8E0513}"/>
                  </a:ext>
                </a:extLst>
              </p:cNvPr>
              <p:cNvSpPr txBox="1"/>
              <p:nvPr/>
            </p:nvSpPr>
            <p:spPr>
              <a:xfrm>
                <a:off x="6096000" y="3515658"/>
                <a:ext cx="5030929" cy="7018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</m:ctrlPr>
                      </m:sSubSupPr>
                      <m:e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𝑐</m:t>
                        </m:r>
                      </m:e>
                      <m:sub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𝑖</m:t>
                        </m:r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,</m:t>
                        </m:r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𝜎</m:t>
                        </m:r>
                      </m:sub>
                      <m:sup>
                        <m:r>
                          <a:rPr kumimoji="0" lang="en-US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Calibri"/>
                          </a:rPr>
                          <m:t>†</m:t>
                        </m:r>
                      </m:sup>
                    </m:sSubSup>
                  </m:oMath>
                </a14:m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= creation operator of electron of spin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Calibri"/>
                      </a:rPr>
                      <m:t>𝜎</m:t>
                    </m:r>
                  </m:oMath>
                </a14:m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at site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𝑖</m:t>
                    </m:r>
                  </m:oMath>
                </a14:m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=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kumimoji="0" 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= # electrons at site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𝑖</m:t>
                    </m:r>
                  </m:oMath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CB1035-9673-41BD-849B-96D8CA8E0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515658"/>
                <a:ext cx="5030929" cy="701859"/>
              </a:xfrm>
              <a:prstGeom prst="rect">
                <a:avLst/>
              </a:prstGeom>
              <a:blipFill>
                <a:blip r:embed="rId4"/>
                <a:stretch>
                  <a:fillRect l="-1212" t="-5217" b="-147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http://atomcool.rice.edu/images/groupphotos/exptphotos/app3_1.jpg">
            <a:extLst>
              <a:ext uri="{FF2B5EF4-FFF2-40B4-BE49-F238E27FC236}">
                <a16:creationId xmlns:a16="http://schemas.microsoft.com/office/drawing/2014/main" id="{7B422E21-906A-4A8D-BF90-5A338820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24569"/>
            <a:ext cx="3791848" cy="154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BF95B7D-0C57-47CD-9E32-4BE9A83DA90B}"/>
              </a:ext>
            </a:extLst>
          </p:cNvPr>
          <p:cNvGrpSpPr/>
          <p:nvPr/>
        </p:nvGrpSpPr>
        <p:grpSpPr>
          <a:xfrm>
            <a:off x="914400" y="5001809"/>
            <a:ext cx="9372600" cy="1534687"/>
            <a:chOff x="914400" y="5001809"/>
            <a:chExt cx="9372600" cy="15346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38B6462-D7ED-4E5B-8749-AAE79D061D4E}"/>
                    </a:ext>
                  </a:extLst>
                </p:cNvPr>
                <p:cNvSpPr txBox="1"/>
                <p:nvPr/>
              </p:nvSpPr>
              <p:spPr>
                <a:xfrm>
                  <a:off x="3936772" y="5001809"/>
                  <a:ext cx="1887797" cy="13234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  <m:t>00</m:t>
                            </m:r>
                          </m:e>
                        </m:d>
                        <m:r>
                          <a:rPr kumimoji="0" lang="en-US" sz="2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={</m:t>
                        </m:r>
                        <m:sSub>
                          <m:sSubPr>
                            <m:ctrl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e>
                          <m:sub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↑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  <m:t>1</m:t>
                            </m:r>
                          </m:e>
                          <m:sub>
                            <m: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Calibri"/>
                              </a:rPr>
                              <m:t>↓</m:t>
                            </m:r>
                          </m:sub>
                        </m:sSub>
                        <m:r>
                          <a:rPr kumimoji="0" lang="en-US" sz="2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}</m:t>
                        </m:r>
                      </m:oMath>
                    </m:oMathPara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Calibri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={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20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={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20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={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38B6462-D7ED-4E5B-8749-AAE79D061D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6772" y="5001809"/>
                  <a:ext cx="1887797" cy="1323437"/>
                </a:xfrm>
                <a:prstGeom prst="rect">
                  <a:avLst/>
                </a:prstGeom>
                <a:blipFill>
                  <a:blip r:embed="rId6"/>
                  <a:stretch>
                    <a:fillRect t="-37327" b="-5483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A62441-B00D-4169-9EAA-AA2CBFD7C7D4}"/>
                </a:ext>
              </a:extLst>
            </p:cNvPr>
            <p:cNvSpPr txBox="1"/>
            <p:nvPr/>
          </p:nvSpPr>
          <p:spPr>
            <a:xfrm>
              <a:off x="6855789" y="6167166"/>
              <a:ext cx="251767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X, Z = qubit Pauli matrices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AC5E35-0DFB-4F62-BF51-C3DF161152FB}"/>
                </a:ext>
              </a:extLst>
            </p:cNvPr>
            <p:cNvSpPr/>
            <p:nvPr/>
          </p:nvSpPr>
          <p:spPr>
            <a:xfrm>
              <a:off x="914400" y="5141739"/>
              <a:ext cx="31000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2 sites: encoding into 2 qubits (given conservation of electron number and total spin)</a:t>
              </a:r>
              <a:endParaRPr lang="en-US" i="1" dirty="0"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79AD638-2A0F-4FC2-9445-8ED188B3251C}"/>
                    </a:ext>
                  </a:extLst>
                </p:cNvPr>
                <p:cNvSpPr txBox="1"/>
                <p:nvPr/>
              </p:nvSpPr>
              <p:spPr>
                <a:xfrm>
                  <a:off x="6705600" y="5258887"/>
                  <a:ext cx="3581400" cy="6890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𝐻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=−</m:t>
                        </m:r>
                        <m:r>
                          <a:rPr kumimoji="0" lang="en-US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𝑡</m:t>
                        </m:r>
                        <m:d>
                          <m:dPr>
                            <m:ctrlP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Calibri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kumimoji="0" lang="en-US" sz="24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Calibri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79AD638-2A0F-4FC2-9445-8ED188B325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5258887"/>
                  <a:ext cx="3581400" cy="68903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A3080CD-E62A-45E2-AE54-A0ACEDEC28D9}"/>
                </a:ext>
              </a:extLst>
            </p:cNvPr>
            <p:cNvSpPr/>
            <p:nvPr/>
          </p:nvSpPr>
          <p:spPr>
            <a:xfrm>
              <a:off x="5824569" y="5401916"/>
              <a:ext cx="685800" cy="484632"/>
            </a:xfrm>
            <a:prstGeom prst="rightArrow">
              <a:avLst>
                <a:gd name="adj1" fmla="val 41707"/>
                <a:gd name="adj2" fmla="val 50000"/>
              </a:avLst>
            </a:prstGeom>
            <a:solidFill>
              <a:srgbClr val="000099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C856F1-B10F-4273-9666-4687FC167BC5}"/>
                  </a:ext>
                </a:extLst>
              </p:cNvPr>
              <p:cNvSpPr txBox="1"/>
              <p:nvPr/>
            </p:nvSpPr>
            <p:spPr>
              <a:xfrm>
                <a:off x="1295400" y="3863622"/>
                <a:ext cx="123694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𝑖</m:t>
                      </m:r>
                      <m:r>
                        <a:rPr kumimoji="0" lang="en-US" sz="1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                  </m:t>
                      </m:r>
                      <m:r>
                        <a:rPr kumimoji="0" lang="en-US" sz="1800" b="0" i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𝑗</m:t>
                      </m:r>
                    </m:oMath>
                  </m:oMathPara>
                </a14:m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C856F1-B10F-4273-9666-4687FC167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863622"/>
                <a:ext cx="1236940" cy="369330"/>
              </a:xfrm>
              <a:prstGeom prst="rect">
                <a:avLst/>
              </a:prstGeom>
              <a:blipFill>
                <a:blip r:embed="rId8"/>
                <a:stretch>
                  <a:fillRect l="-990" r="-2475"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625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DE514-895F-41AA-8A16-E705429D3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6" y="2699559"/>
            <a:ext cx="4786823" cy="2519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3CB36E-9DA2-4879-A06F-92974471C774}"/>
                  </a:ext>
                </a:extLst>
              </p:cNvPr>
              <p:cNvSpPr txBox="1"/>
              <p:nvPr/>
            </p:nvSpPr>
            <p:spPr>
              <a:xfrm>
                <a:off x="1295400" y="5292577"/>
                <a:ext cx="30970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r>
                  <a:rPr lang="en-US" dirty="0"/>
                  <a:t>Number of iterations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3CB36E-9DA2-4879-A06F-92974471C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292577"/>
                <a:ext cx="3097000" cy="369330"/>
              </a:xfrm>
              <a:prstGeom prst="rect">
                <a:avLst/>
              </a:prstGeom>
              <a:blipFill>
                <a:blip r:embed="rId3"/>
                <a:stretch>
                  <a:fillRect l="-3150" t="-8197" r="-394" b="-2459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79E3C-414C-4681-9398-6A391F79A54B}"/>
              </a:ext>
            </a:extLst>
          </p:cNvPr>
          <p:cNvGrpSpPr/>
          <p:nvPr/>
        </p:nvGrpSpPr>
        <p:grpSpPr>
          <a:xfrm>
            <a:off x="6096000" y="1728607"/>
            <a:ext cx="6029888" cy="3662998"/>
            <a:chOff x="6096000" y="1728607"/>
            <a:chExt cx="6029888" cy="3662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29DC3-C657-499C-B5FC-F91D5D62CA84}"/>
                </a:ext>
              </a:extLst>
            </p:cNvPr>
            <p:cNvSpPr txBox="1"/>
            <p:nvPr/>
          </p:nvSpPr>
          <p:spPr>
            <a:xfrm>
              <a:off x="6172200" y="3308835"/>
              <a:ext cx="1236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600" b="1" dirty="0">
                  <a:latin typeface="Calibri"/>
                  <a:cs typeface="Calibri"/>
                </a:rPr>
                <a:t>C-Swap gate</a:t>
              </a:r>
              <a:endParaRPr lang="en-US" sz="1600" b="1" baseline="-25000" dirty="0">
                <a:latin typeface="Calibri"/>
                <a:cs typeface="Calibri"/>
              </a:endParaRPr>
            </a:p>
          </p:txBody>
        </p:sp>
        <p:pic>
          <p:nvPicPr>
            <p:cNvPr id="7" name="Picture 6" descr="fredkin-circuit.png">
              <a:extLst>
                <a:ext uri="{FF2B5EF4-FFF2-40B4-BE49-F238E27FC236}">
                  <a16:creationId xmlns:a16="http://schemas.microsoft.com/office/drawing/2014/main" id="{18C48C61-FB1F-4126-B98D-FAD356F87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02" b="7153"/>
            <a:stretch/>
          </p:blipFill>
          <p:spPr bwMode="auto">
            <a:xfrm>
              <a:off x="6096000" y="3742724"/>
              <a:ext cx="6029888" cy="16488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6F4C6E-5E78-4BB3-80D1-CC42FC165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2200" y="2112819"/>
              <a:ext cx="4171500" cy="806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C93853-4676-470A-A642-7BACDCC0F30D}"/>
                </a:ext>
              </a:extLst>
            </p:cNvPr>
            <p:cNvSpPr txBox="1"/>
            <p:nvPr/>
          </p:nvSpPr>
          <p:spPr>
            <a:xfrm>
              <a:off x="6172200" y="1728607"/>
              <a:ext cx="1149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600" b="1" dirty="0">
                  <a:latin typeface="Calibri"/>
                  <a:cs typeface="Calibri"/>
                </a:rPr>
                <a:t>C-NOT gate</a:t>
              </a:r>
              <a:endParaRPr lang="en-US" sz="1600" b="1" baseline="-25000" dirty="0">
                <a:latin typeface="Calibri"/>
                <a:cs typeface="Calibri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AFD0D46-C9EF-49F3-9020-FB6D734C6349}"/>
              </a:ext>
            </a:extLst>
          </p:cNvPr>
          <p:cNvSpPr/>
          <p:nvPr/>
        </p:nvSpPr>
        <p:spPr>
          <a:xfrm>
            <a:off x="8102045" y="911765"/>
            <a:ext cx="3517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al.,arXiv:171208581 (2017)</a:t>
            </a:r>
            <a:endParaRPr 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90AD1-06D6-46C2-9F11-BC23F05E3520}"/>
              </a:ext>
            </a:extLst>
          </p:cNvPr>
          <p:cNvSpPr txBox="1"/>
          <p:nvPr/>
        </p:nvSpPr>
        <p:spPr>
          <a:xfrm>
            <a:off x="567958" y="2223686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000" b="1" dirty="0">
                <a:latin typeface="Calibri"/>
                <a:cs typeface="Calibri"/>
              </a:rPr>
              <a:t>Trotter circuit to evaluate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2F55B1-05F2-4C56-9E65-7AB76B04DCD1}"/>
                  </a:ext>
                </a:extLst>
              </p:cNvPr>
              <p:cNvSpPr txBox="1"/>
              <p:nvPr/>
            </p:nvSpPr>
            <p:spPr>
              <a:xfrm>
                <a:off x="1219200" y="6074150"/>
                <a:ext cx="10212602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Calibri"/>
                  </a:rPr>
                  <a:t>Implemented up to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𝑁</m:t>
                    </m:r>
                    <m:r>
                      <a:rPr kumimoji="0" lang="en-US" sz="24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=6</m:t>
                    </m:r>
                  </m:oMath>
                </a14:m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Calibri"/>
                  </a:rPr>
                  <a:t> iterations: </a:t>
                </a:r>
                <a:r>
                  <a:rPr kumimoji="0" lang="en-US" sz="2400" b="1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ea typeface="+mn-ea"/>
                    <a:cs typeface="+mn-cs"/>
                    <a:sym typeface="Calibri"/>
                  </a:rPr>
                  <a:t>132 single-qubit gates, 31 dual-qubit</a:t>
                </a:r>
                <a:r>
                  <a:rPr kumimoji="0" lang="en-US" sz="2400" b="1" i="0" u="none" strike="noStrike" cap="none" spc="0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ea typeface="+mn-ea"/>
                    <a:cs typeface="+mn-cs"/>
                    <a:sym typeface="Calibri"/>
                  </a:rPr>
                  <a:t> gates</a:t>
                </a:r>
                <a:endPara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ea typeface="+mn-ea"/>
                  <a:cs typeface="+mn-cs"/>
                  <a:sym typeface="Calibri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2F55B1-05F2-4C56-9E65-7AB76B04D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074150"/>
                <a:ext cx="10212602" cy="461663"/>
              </a:xfrm>
              <a:prstGeom prst="rect">
                <a:avLst/>
              </a:prstGeom>
              <a:blipFill>
                <a:blip r:embed="rId6"/>
                <a:stretch>
                  <a:fillRect l="-1373" t="-10526" r="-418" b="-289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A43AEC-BD8C-41C1-A74B-6F8212D68FE7}"/>
                  </a:ext>
                </a:extLst>
              </p:cNvPr>
              <p:cNvSpPr/>
              <p:nvPr/>
            </p:nvSpPr>
            <p:spPr>
              <a:xfrm>
                <a:off x="567958" y="1049420"/>
                <a:ext cx="6096000" cy="12055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Renyi entropy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measures system entanglement</a:t>
                </a:r>
              </a:p>
              <a:p>
                <a:r>
                  <a:rPr lang="en-US" dirty="0"/>
                  <a:t>and allows estimation of Hamiltonian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2 qubits, 2 copies + 1 ancilla = 5 qubits total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BA43AEC-BD8C-41C1-A74B-6F8212D68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58" y="1049420"/>
                <a:ext cx="6096000" cy="1205586"/>
              </a:xfrm>
              <a:prstGeom prst="rect">
                <a:avLst/>
              </a:prstGeom>
              <a:blipFill>
                <a:blip r:embed="rId7"/>
                <a:stretch>
                  <a:fillRect l="-800" t="-2020" b="-7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6CFF19-5973-48DE-B12D-D52444A7CCC0}"/>
              </a:ext>
            </a:extLst>
          </p:cNvPr>
          <p:cNvCxnSpPr>
            <a:stCxn id="9" idx="1"/>
          </p:cNvCxnSpPr>
          <p:nvPr/>
        </p:nvCxnSpPr>
        <p:spPr>
          <a:xfrm flipH="1">
            <a:off x="2843900" y="2515919"/>
            <a:ext cx="3328300" cy="962193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94D7F7-B875-41CD-BC33-902443E129D4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581401"/>
            <a:ext cx="1524000" cy="463605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5CC078FF-9A76-4A64-AA4A-469AC6F8A9F5}"/>
              </a:ext>
            </a:extLst>
          </p:cNvPr>
          <p:cNvSpPr txBox="1">
            <a:spLocks/>
          </p:cNvSpPr>
          <p:nvPr/>
        </p:nvSpPr>
        <p:spPr>
          <a:xfrm>
            <a:off x="655163" y="331552"/>
            <a:ext cx="9500612" cy="56029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800" dirty="0">
                <a:latin typeface="Helvetica"/>
                <a:cs typeface="Helvetica"/>
              </a:rPr>
              <a:t>Simulating the 2-site Fermi-Hubbard Model</a:t>
            </a:r>
          </a:p>
        </p:txBody>
      </p:sp>
    </p:spTree>
    <p:extLst>
      <p:ext uri="{BB962C8B-B14F-4D97-AF65-F5344CB8AC3E}">
        <p14:creationId xmlns:p14="http://schemas.microsoft.com/office/powerpoint/2010/main" val="936989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7C1949-1440-4AB1-AD49-1A40E87EC228}"/>
              </a:ext>
            </a:extLst>
          </p:cNvPr>
          <p:cNvSpPr/>
          <p:nvPr/>
        </p:nvSpPr>
        <p:spPr>
          <a:xfrm>
            <a:off x="8102045" y="911765"/>
            <a:ext cx="3517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al.,arXiv:171208581 (2017)</a:t>
            </a:r>
            <a:endParaRPr 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FF599B-FA7F-465F-8DF1-B0066B72857D}"/>
                  </a:ext>
                </a:extLst>
              </p:cNvPr>
              <p:cNvSpPr txBox="1"/>
              <p:nvPr/>
            </p:nvSpPr>
            <p:spPr>
              <a:xfrm>
                <a:off x="1082559" y="1790454"/>
                <a:ext cx="4222949" cy="7137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r>
                  <a:rPr lang="en-US" sz="2000" dirty="0"/>
                  <a:t>Measure of </a:t>
                </a:r>
                <a:r>
                  <a:rPr lang="en-US" sz="2000" dirty="0" err="1"/>
                  <a:t>Renyi</a:t>
                </a:r>
                <a:r>
                  <a:rPr lang="en-US" sz="2000" dirty="0"/>
                  <a:t> entropy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000" dirty="0"/>
                  <a:t> shows entanglement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FF599B-FA7F-465F-8DF1-B0066B728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559" y="1790454"/>
                <a:ext cx="4222949" cy="713720"/>
              </a:xfrm>
              <a:prstGeom prst="rect">
                <a:avLst/>
              </a:prstGeom>
              <a:blipFill>
                <a:blip r:embed="rId2"/>
                <a:stretch>
                  <a:fillRect l="-2601" t="-4274" b="-1453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721EDF3-ECC0-4A72-9A87-4A37DA728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595319"/>
            <a:ext cx="5257800" cy="39572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030BFD8-3F5D-4D40-87EB-F002808F2B9F}"/>
              </a:ext>
            </a:extLst>
          </p:cNvPr>
          <p:cNvSpPr txBox="1">
            <a:spLocks/>
          </p:cNvSpPr>
          <p:nvPr/>
        </p:nvSpPr>
        <p:spPr>
          <a:xfrm>
            <a:off x="655163" y="331552"/>
            <a:ext cx="9500612" cy="56029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800" dirty="0">
                <a:latin typeface="Helvetica"/>
                <a:cs typeface="Helvetica"/>
              </a:rPr>
              <a:t>Simulating the 2-site Fermi-Hubbard Model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1EA2A0-C748-4911-9BBC-492C9800ED8E}"/>
              </a:ext>
            </a:extLst>
          </p:cNvPr>
          <p:cNvGrpSpPr/>
          <p:nvPr/>
        </p:nvGrpSpPr>
        <p:grpSpPr>
          <a:xfrm>
            <a:off x="625260" y="2630362"/>
            <a:ext cx="5333381" cy="3922838"/>
            <a:chOff x="305420" y="1989656"/>
            <a:chExt cx="5333381" cy="39228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1272D1-1407-4F45-A0E5-6052BC7E7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420" y="1989656"/>
              <a:ext cx="5333381" cy="39228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5929BB-3014-46CA-A0DA-3CD5E37068FB}"/>
                </a:ext>
              </a:extLst>
            </p:cNvPr>
            <p:cNvSpPr/>
            <p:nvPr/>
          </p:nvSpPr>
          <p:spPr>
            <a:xfrm>
              <a:off x="5029200" y="2133600"/>
              <a:ext cx="304800" cy="3048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3DABB7-CB6C-4CD8-B4A9-76032CB54EEF}"/>
                </a:ext>
              </a:extLst>
            </p:cNvPr>
            <p:cNvSpPr/>
            <p:nvPr/>
          </p:nvSpPr>
          <p:spPr>
            <a:xfrm>
              <a:off x="1219200" y="3429000"/>
              <a:ext cx="2209800" cy="10668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72863F-B167-4E36-A264-6C127EF2F242}"/>
                </a:ext>
              </a:extLst>
            </p:cNvPr>
            <p:cNvSpPr/>
            <p:nvPr/>
          </p:nvSpPr>
          <p:spPr>
            <a:xfrm>
              <a:off x="3495367" y="3877744"/>
              <a:ext cx="1887979" cy="10668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F9F20A-AF50-484F-BDF1-7C88A62B3EE9}"/>
                </a:ext>
              </a:extLst>
            </p:cNvPr>
            <p:cNvSpPr/>
            <p:nvPr/>
          </p:nvSpPr>
          <p:spPr>
            <a:xfrm>
              <a:off x="1252513" y="4572000"/>
              <a:ext cx="1262087" cy="21730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154B63-9DAB-4AD9-9C3D-F518CD1B5E79}"/>
                </a:ext>
              </a:extLst>
            </p:cNvPr>
            <p:cNvSpPr/>
            <p:nvPr/>
          </p:nvSpPr>
          <p:spPr>
            <a:xfrm>
              <a:off x="2057400" y="4835892"/>
              <a:ext cx="1349477" cy="21730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0AC349-8838-44C7-8AAB-92F5CF774144}"/>
                </a:ext>
              </a:extLst>
            </p:cNvPr>
            <p:cNvSpPr/>
            <p:nvPr/>
          </p:nvSpPr>
          <p:spPr>
            <a:xfrm>
              <a:off x="5316122" y="4073236"/>
              <a:ext cx="217126" cy="55049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3C8541-539E-4840-9F68-2C6E64DA199F}"/>
                </a:ext>
              </a:extLst>
            </p:cNvPr>
            <p:cNvSpPr/>
            <p:nvPr/>
          </p:nvSpPr>
          <p:spPr>
            <a:xfrm>
              <a:off x="1074176" y="3527320"/>
              <a:ext cx="297424" cy="3504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370FC8-0B85-44CD-839D-2D87A7AFAD20}"/>
                </a:ext>
              </a:extLst>
            </p:cNvPr>
            <p:cNvSpPr/>
            <p:nvPr/>
          </p:nvSpPr>
          <p:spPr>
            <a:xfrm>
              <a:off x="1000432" y="3534696"/>
              <a:ext cx="93763" cy="3504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3AB772-A67F-4D29-B179-9FD43B6783E7}"/>
                </a:ext>
              </a:extLst>
            </p:cNvPr>
            <p:cNvSpPr/>
            <p:nvPr/>
          </p:nvSpPr>
          <p:spPr>
            <a:xfrm>
              <a:off x="1062056" y="2088573"/>
              <a:ext cx="4326168" cy="3282696"/>
            </a:xfrm>
            <a:prstGeom prst="rect">
              <a:avLst/>
            </a:prstGeom>
            <a:noFill/>
            <a:ln w="15875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E20BF6-0847-4461-B679-CDD73EE0D7C0}"/>
                  </a:ext>
                </a:extLst>
              </p:cNvPr>
              <p:cNvSpPr txBox="1"/>
              <p:nvPr/>
            </p:nvSpPr>
            <p:spPr>
              <a:xfrm>
                <a:off x="6858000" y="1975642"/>
                <a:ext cx="5011882" cy="435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r>
                  <a:rPr kumimoji="0" lang="en-US" sz="2000" b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sym typeface="Calibri"/>
                  </a:rPr>
                  <a:t>Measure of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2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𝐻</m:t>
                        </m:r>
                      </m:e>
                    </m:d>
                    <m:r>
                      <a:rPr kumimoji="0" lang="en-US" sz="2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sym typeface="Calibri"/>
                      </a:rPr>
                      <m:t>=−</m:t>
                    </m:r>
                    <m:r>
                      <a:rPr kumimoji="0" lang="en-US" sz="2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sym typeface="Calibri"/>
                      </a:rPr>
                      <m:t>𝑡</m:t>
                    </m:r>
                    <m:d>
                      <m:dPr>
                        <m:ctrlPr>
                          <a:rPr kumimoji="0" lang="en-US" sz="2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Calibri"/>
                          </a:rPr>
                          <m:t>+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kumimoji="0" lang="en-US" sz="2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E20BF6-0847-4461-B679-CDD73EE0D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1975642"/>
                <a:ext cx="5011882" cy="435440"/>
              </a:xfrm>
              <a:prstGeom prst="rect">
                <a:avLst/>
              </a:prstGeom>
              <a:blipFill>
                <a:blip r:embed="rId5"/>
                <a:stretch>
                  <a:fillRect l="-3041" t="-2778" b="-208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93490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7796300" y="6332800"/>
            <a:ext cx="4319500" cy="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 hangingPunct="1">
              <a:buClr>
                <a:srgbClr val="000000"/>
              </a:buClr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E.F.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Dumitrescu et al., arXiv 1801.03897 (2018)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7216C3-615C-4044-B364-E8C508060F4D}"/>
              </a:ext>
            </a:extLst>
          </p:cNvPr>
          <p:cNvSpPr txBox="1">
            <a:spLocks/>
          </p:cNvSpPr>
          <p:nvPr/>
        </p:nvSpPr>
        <p:spPr>
          <a:xfrm>
            <a:off x="655163" y="331552"/>
            <a:ext cx="9500612" cy="56029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800" dirty="0">
                <a:latin typeface="Helvetica"/>
                <a:cs typeface="Helvetica"/>
              </a:rPr>
              <a:t>Simulating the Ground State of Deuteron</a:t>
            </a:r>
          </a:p>
        </p:txBody>
      </p:sp>
      <p:pic>
        <p:nvPicPr>
          <p:cNvPr id="10" name="Shape 76">
            <a:extLst>
              <a:ext uri="{FF2B5EF4-FFF2-40B4-BE49-F238E27FC236}">
                <a16:creationId xmlns:a16="http://schemas.microsoft.com/office/drawing/2014/main" id="{EC159252-3DA6-483A-A982-E691DDF47A1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5692" y="3576226"/>
            <a:ext cx="10094267" cy="187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85E1A10-E44C-4E23-9CFA-199446E09581}"/>
              </a:ext>
            </a:extLst>
          </p:cNvPr>
          <p:cNvGrpSpPr/>
          <p:nvPr/>
        </p:nvGrpSpPr>
        <p:grpSpPr>
          <a:xfrm>
            <a:off x="2047809" y="1752600"/>
            <a:ext cx="4173899" cy="1617580"/>
            <a:chOff x="1861250" y="2133600"/>
            <a:chExt cx="4173899" cy="1617580"/>
          </a:xfrm>
        </p:grpSpPr>
        <p:pic>
          <p:nvPicPr>
            <p:cNvPr id="68" name="Shape 68"/>
            <p:cNvPicPr preferRelativeResize="0"/>
            <p:nvPr/>
          </p:nvPicPr>
          <p:blipFill rotWithShape="1">
            <a:blip r:embed="rId4">
              <a:alphaModFix/>
            </a:blip>
            <a:srcRect l="24999" t="41025" r="48718" b="37606"/>
            <a:stretch/>
          </p:blipFill>
          <p:spPr>
            <a:xfrm>
              <a:off x="1861250" y="2133600"/>
              <a:ext cx="4173899" cy="1617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E0CC14-86C1-4E1F-87D0-2A13CDB092EC}"/>
                </a:ext>
              </a:extLst>
            </p:cNvPr>
            <p:cNvSpPr/>
            <p:nvPr/>
          </p:nvSpPr>
          <p:spPr>
            <a:xfrm>
              <a:off x="2386100" y="2286000"/>
              <a:ext cx="357100" cy="34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6313A2-3433-4F45-815E-4565A765E1B9}"/>
              </a:ext>
            </a:extLst>
          </p:cNvPr>
          <p:cNvSpPr txBox="1"/>
          <p:nvPr/>
        </p:nvSpPr>
        <p:spPr>
          <a:xfrm>
            <a:off x="491359" y="240166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canonical </a:t>
            </a:r>
          </a:p>
          <a:p>
            <a:r>
              <a:rPr lang="en-US" dirty="0"/>
              <a:t>UCC ansatz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698F5A-E2E7-4A78-8F7A-EAC9FFCC56D4}"/>
              </a:ext>
            </a:extLst>
          </p:cNvPr>
          <p:cNvSpPr txBox="1"/>
          <p:nvPr/>
        </p:nvSpPr>
        <p:spPr>
          <a:xfrm>
            <a:off x="457200" y="4038600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 compiled</a:t>
            </a:r>
          </a:p>
          <a:p>
            <a:r>
              <a:rPr lang="en-US" dirty="0"/>
              <a:t>to our native </a:t>
            </a:r>
          </a:p>
          <a:p>
            <a:r>
              <a:rPr lang="en-US" dirty="0"/>
              <a:t>gate set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17C5A784-B3E5-4711-A518-82FAE09A0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2" t="20537" r="39485" b="68735"/>
          <a:stretch/>
        </p:blipFill>
        <p:spPr bwMode="auto">
          <a:xfrm>
            <a:off x="441434" y="243837"/>
            <a:ext cx="1408386" cy="7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AAE0DB-4F42-40DA-8CE7-6A6F940D385C}"/>
              </a:ext>
            </a:extLst>
          </p:cNvPr>
          <p:cNvSpPr/>
          <p:nvPr/>
        </p:nvSpPr>
        <p:spPr>
          <a:xfrm>
            <a:off x="1919955" y="5451955"/>
            <a:ext cx="9611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 =  (15.531709)I + (0.218291)Z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−  (6.125)Z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− (9.625)Z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−(2.143304)X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 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−(2.143304)Y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 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−(3.913119)X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− (3.913119)Y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-US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</a:t>
            </a:r>
            <a:r>
              <a:rPr lang="en-US" baseline="-25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endParaRPr lang="en-US" dirty="0"/>
          </a:p>
        </p:txBody>
      </p:sp>
      <p:sp>
        <p:nvSpPr>
          <p:cNvPr id="9" name="Shape 61">
            <a:extLst>
              <a:ext uri="{FF2B5EF4-FFF2-40B4-BE49-F238E27FC236}">
                <a16:creationId xmlns:a16="http://schemas.microsoft.com/office/drawing/2014/main" id="{006D303E-796B-4FCC-971B-FD306434D258}"/>
              </a:ext>
            </a:extLst>
          </p:cNvPr>
          <p:cNvSpPr txBox="1">
            <a:spLocks/>
          </p:cNvSpPr>
          <p:nvPr/>
        </p:nvSpPr>
        <p:spPr>
          <a:xfrm>
            <a:off x="5562600" y="914400"/>
            <a:ext cx="6096000" cy="115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indent="0" hangingPunct="1">
              <a:buNone/>
            </a:pPr>
            <a:r>
              <a:rPr lang="en-US" sz="1600" dirty="0"/>
              <a:t>ORNL (R. </a:t>
            </a:r>
            <a:r>
              <a:rPr lang="en-US" sz="1600" dirty="0" err="1"/>
              <a:t>Pooser</a:t>
            </a:r>
            <a:r>
              <a:rPr lang="en-US" sz="1600" dirty="0"/>
              <a:t>, E. </a:t>
            </a:r>
            <a:r>
              <a:rPr lang="en-US" sz="1600" dirty="0" err="1"/>
              <a:t>Dumitrescu</a:t>
            </a:r>
            <a:r>
              <a:rPr lang="en-US" sz="1600" dirty="0"/>
              <a:t>, P. </a:t>
            </a:r>
            <a:r>
              <a:rPr lang="en-US" sz="1600" dirty="0" err="1"/>
              <a:t>Lougovski</a:t>
            </a:r>
            <a:r>
              <a:rPr lang="en-US" sz="1600" dirty="0"/>
              <a:t>, A. McCaskey)</a:t>
            </a:r>
          </a:p>
          <a:p>
            <a:pPr marL="152396" indent="0" hangingPunct="1">
              <a:buNone/>
            </a:pPr>
            <a:r>
              <a:rPr lang="en-US" sz="1600" dirty="0"/>
              <a:t>UMD (K. Landsman, N. </a:t>
            </a:r>
            <a:r>
              <a:rPr lang="en-US" sz="1600" dirty="0" err="1"/>
              <a:t>Linke</a:t>
            </a:r>
            <a:r>
              <a:rPr lang="en-US" sz="1600" dirty="0"/>
              <a:t>, D. Zhu, CM)</a:t>
            </a:r>
          </a:p>
          <a:p>
            <a:pPr marL="152396" indent="0" hangingPunct="1">
              <a:buNone/>
            </a:pPr>
            <a:r>
              <a:rPr lang="en-US" sz="1600" dirty="0" err="1"/>
              <a:t>IonQ</a:t>
            </a:r>
            <a:r>
              <a:rPr lang="en-US" sz="1600" dirty="0"/>
              <a:t> (Y. Nam, O. Shehab, CM)</a:t>
            </a:r>
          </a:p>
        </p:txBody>
      </p:sp>
    </p:spTree>
    <p:extLst>
      <p:ext uri="{BB962C8B-B14F-4D97-AF65-F5344CB8AC3E}">
        <p14:creationId xmlns:p14="http://schemas.microsoft.com/office/powerpoint/2010/main" val="2013240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Ground state energy for theoretically determined optimal angles:</a:t>
            </a: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5" y="2048665"/>
            <a:ext cx="11582395" cy="40473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3810000" y="6110768"/>
            <a:ext cx="77780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 hangingPunct="1">
              <a:buClr>
                <a:srgbClr val="000000"/>
              </a:buClr>
            </a:pPr>
            <a:r>
              <a:rPr lang="en" sz="1867" dirty="0">
                <a:latin typeface="Arial"/>
                <a:cs typeface="Arial"/>
                <a:sym typeface="Arial"/>
              </a:rPr>
              <a:t>(</a:t>
            </a:r>
            <a:r>
              <a:rPr lang="en-US" sz="1867" dirty="0">
                <a:latin typeface="Arial"/>
                <a:cs typeface="Arial"/>
                <a:sym typeface="Arial"/>
              </a:rPr>
              <a:t>Note: i</a:t>
            </a:r>
            <a:r>
              <a:rPr lang="en" sz="1867" dirty="0">
                <a:latin typeface="Arial"/>
                <a:cs typeface="Arial"/>
                <a:sym typeface="Arial"/>
              </a:rPr>
              <a:t>mplementing 3-qubit ansatz on Rigetti </a:t>
            </a:r>
            <a:r>
              <a:rPr lang="en-US" sz="1867" dirty="0">
                <a:latin typeface="Arial"/>
                <a:cs typeface="Arial"/>
                <a:sym typeface="Arial"/>
              </a:rPr>
              <a:t>system w</a:t>
            </a:r>
            <a:r>
              <a:rPr lang="en" sz="1867" dirty="0">
                <a:latin typeface="Arial"/>
                <a:cs typeface="Arial"/>
                <a:sym typeface="Arial"/>
              </a:rPr>
              <a:t>as not possible)</a:t>
            </a:r>
            <a:endParaRPr sz="1867" dirty="0">
              <a:latin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6AF6C2-78A3-4BD8-8569-46D7E5F18EB9}"/>
              </a:ext>
            </a:extLst>
          </p:cNvPr>
          <p:cNvSpPr txBox="1">
            <a:spLocks/>
          </p:cNvSpPr>
          <p:nvPr/>
        </p:nvSpPr>
        <p:spPr>
          <a:xfrm>
            <a:off x="655163" y="331552"/>
            <a:ext cx="9500612" cy="56029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/>
            <a:r>
              <a:rPr lang="en-US" sz="2800" dirty="0">
                <a:latin typeface="Helvetica"/>
                <a:cs typeface="Helvetica"/>
              </a:rPr>
              <a:t>Simulating the Ground State of Deuteron</a:t>
            </a:r>
          </a:p>
        </p:txBody>
      </p:sp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id="{84FD0178-AEF9-4920-A804-ADFAA4470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2" t="20537" r="39485" b="68735"/>
          <a:stretch/>
        </p:blipFill>
        <p:spPr bwMode="auto">
          <a:xfrm>
            <a:off x="441434" y="243837"/>
            <a:ext cx="1408386" cy="7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4820C3-B29B-409C-9AE1-A565A07CD181}"/>
              </a:ext>
            </a:extLst>
          </p:cNvPr>
          <p:cNvGrpSpPr/>
          <p:nvPr/>
        </p:nvGrpSpPr>
        <p:grpSpPr>
          <a:xfrm>
            <a:off x="304800" y="1447800"/>
            <a:ext cx="11658600" cy="3797367"/>
            <a:chOff x="914400" y="2060028"/>
            <a:chExt cx="11658600" cy="37973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7C07E-1BA4-4D2C-86B9-A3F5F45BE9FE}"/>
                </a:ext>
              </a:extLst>
            </p:cNvPr>
            <p:cNvSpPr/>
            <p:nvPr/>
          </p:nvSpPr>
          <p:spPr>
            <a:xfrm>
              <a:off x="914400" y="2060028"/>
              <a:ext cx="11658600" cy="379736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CF2BC6-E1D3-42E2-8E59-418F23B5D57A}"/>
                </a:ext>
              </a:extLst>
            </p:cNvPr>
            <p:cNvGrpSpPr/>
            <p:nvPr/>
          </p:nvGrpSpPr>
          <p:grpSpPr>
            <a:xfrm>
              <a:off x="1066800" y="2533675"/>
              <a:ext cx="11201892" cy="2879153"/>
              <a:chOff x="1066800" y="2533675"/>
              <a:chExt cx="11201892" cy="2879153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7E267B-5EDA-471A-AB30-866301E8225F}"/>
                  </a:ext>
                </a:extLst>
              </p:cNvPr>
              <p:cNvSpPr txBox="1"/>
              <p:nvPr/>
            </p:nvSpPr>
            <p:spPr>
              <a:xfrm>
                <a:off x="1066800" y="3374299"/>
                <a:ext cx="2015800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/>
                  <a:t>Up Next </a:t>
                </a:r>
              </a:p>
              <a:p>
                <a:pPr algn="ctr"/>
                <a:r>
                  <a:rPr lang="en-US" sz="3600" b="1" dirty="0"/>
                  <a:t>(?)</a:t>
                </a:r>
              </a:p>
            </p:txBody>
          </p:sp>
          <p:pic>
            <p:nvPicPr>
              <p:cNvPr id="2052" name="Picture 4" descr="Image result for helium 8">
                <a:extLst>
                  <a:ext uri="{FF2B5EF4-FFF2-40B4-BE49-F238E27FC236}">
                    <a16:creationId xmlns:a16="http://schemas.microsoft.com/office/drawing/2014/main" id="{75A397A3-5F32-434C-BB15-411947A2E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6" r="7163"/>
              <a:stretch/>
            </p:blipFill>
            <p:spPr bwMode="auto">
              <a:xfrm>
                <a:off x="3200400" y="2533675"/>
                <a:ext cx="9068292" cy="2879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1870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41.png"/>
          <p:cNvPicPr>
            <a:picLocks noChangeAspect="1"/>
          </p:cNvPicPr>
          <p:nvPr/>
        </p:nvPicPr>
        <p:blipFill>
          <a:blip r:embed="rId2">
            <a:extLst/>
          </a:blip>
          <a:srcRect r="20678"/>
          <a:stretch>
            <a:fillRect/>
          </a:stretch>
        </p:blipFill>
        <p:spPr>
          <a:xfrm>
            <a:off x="-464" y="2751616"/>
            <a:ext cx="8697150" cy="3058465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/>
          <p:nvPr/>
        </p:nvSpPr>
        <p:spPr>
          <a:xfrm>
            <a:off x="68621" y="5368615"/>
            <a:ext cx="443554" cy="4413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Shape 422"/>
          <p:cNvSpPr/>
          <p:nvPr/>
        </p:nvSpPr>
        <p:spPr>
          <a:xfrm>
            <a:off x="3162080" y="6077945"/>
            <a:ext cx="46517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M. </a:t>
            </a:r>
            <a:r>
              <a:rPr dirty="0" err="1"/>
              <a:t>Heyl</a:t>
            </a:r>
            <a:r>
              <a:rPr dirty="0"/>
              <a:t>, et al., Phys. Rev. Lett. </a:t>
            </a:r>
            <a:r>
              <a:rPr b="1" dirty="0"/>
              <a:t>110</a:t>
            </a:r>
            <a:r>
              <a:rPr dirty="0"/>
              <a:t>, 135704 (2013)</a:t>
            </a:r>
          </a:p>
          <a:p>
            <a:pPr algn="r"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P. </a:t>
            </a:r>
            <a:r>
              <a:rPr dirty="0" err="1"/>
              <a:t>Jurcevic</a:t>
            </a:r>
            <a:r>
              <a:rPr dirty="0"/>
              <a:t>, et al., Phys. Rev. Lett. </a:t>
            </a:r>
            <a:r>
              <a:rPr b="1" dirty="0"/>
              <a:t>119</a:t>
            </a:r>
            <a:r>
              <a:rPr dirty="0"/>
              <a:t>, 080501 (2017)</a:t>
            </a:r>
          </a:p>
          <a:p>
            <a:pPr algn="r"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J. Zhang, et al., Nature</a:t>
            </a:r>
            <a:r>
              <a:rPr lang="en-US" dirty="0"/>
              <a:t> 551, 601</a:t>
            </a:r>
            <a:r>
              <a:rPr dirty="0"/>
              <a:t> (2017)</a:t>
            </a:r>
          </a:p>
        </p:txBody>
      </p:sp>
      <p:sp>
        <p:nvSpPr>
          <p:cNvPr id="423" name="Shape 423"/>
          <p:cNvSpPr/>
          <p:nvPr/>
        </p:nvSpPr>
        <p:spPr>
          <a:xfrm>
            <a:off x="685800" y="257384"/>
            <a:ext cx="748731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algn="ctr" defTabSz="457200">
              <a:defRPr sz="36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000099"/>
                </a:solidFill>
                <a:latin typeface="+mn-lt"/>
              </a:rPr>
              <a:t>Quantum Simulation with 50+ Qubits</a:t>
            </a:r>
          </a:p>
        </p:txBody>
      </p:sp>
      <p:grpSp>
        <p:nvGrpSpPr>
          <p:cNvPr id="426" name="Group 426"/>
          <p:cNvGrpSpPr/>
          <p:nvPr/>
        </p:nvGrpSpPr>
        <p:grpSpPr>
          <a:xfrm>
            <a:off x="5120721" y="1171846"/>
            <a:ext cx="3306682" cy="930683"/>
            <a:chOff x="0" y="0"/>
            <a:chExt cx="3306680" cy="930681"/>
          </a:xfrm>
        </p:grpSpPr>
        <p:sp>
          <p:nvSpPr>
            <p:cNvPr id="424" name="Shape 424"/>
            <p:cNvSpPr/>
            <p:nvPr/>
          </p:nvSpPr>
          <p:spPr>
            <a:xfrm>
              <a:off x="0" y="-1"/>
              <a:ext cx="3306681" cy="930683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0" y="-1"/>
              <a:ext cx="3306681" cy="408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0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 </a:t>
              </a:r>
            </a:p>
          </p:txBody>
        </p:sp>
      </p:grpSp>
      <p:sp>
        <p:nvSpPr>
          <p:cNvPr id="427" name="Shape 427"/>
          <p:cNvSpPr/>
          <p:nvPr/>
        </p:nvSpPr>
        <p:spPr>
          <a:xfrm>
            <a:off x="626871" y="977011"/>
            <a:ext cx="4103654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00789" indent="-300789">
              <a:spcBef>
                <a:spcPts val="600"/>
              </a:spcBef>
              <a:buSzPct val="100000"/>
              <a:buAutoNum type="arabicParenBoth"/>
              <a:defRPr>
                <a:solidFill>
                  <a:srgbClr val="535353"/>
                </a:solidFill>
              </a:defRPr>
            </a:pPr>
            <a:r>
              <a:rPr dirty="0"/>
              <a:t> Prepare qubits (spins) along 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</a:p>
          <a:p>
            <a:pPr marL="300789" indent="-300789">
              <a:spcBef>
                <a:spcPts val="600"/>
              </a:spcBef>
              <a:buSzPct val="100000"/>
              <a:buAutoNum type="arabicParenBoth"/>
              <a:defRPr>
                <a:solidFill>
                  <a:srgbClr val="535353"/>
                </a:solidFill>
              </a:defRPr>
            </a:pPr>
            <a:r>
              <a:rPr dirty="0"/>
              <a:t> Apply “all-on-all” entangling gates (</a:t>
            </a:r>
            <a:r>
              <a:rPr lang="en-US" dirty="0"/>
              <a:t>long-range </a:t>
            </a:r>
            <a:r>
              <a:rPr dirty="0"/>
              <a:t>transverse </a:t>
            </a:r>
            <a:r>
              <a:rPr dirty="0" err="1"/>
              <a:t>Ising</a:t>
            </a:r>
            <a:r>
              <a:rPr dirty="0"/>
              <a:t> model)</a:t>
            </a:r>
          </a:p>
          <a:p>
            <a:pPr marL="300789" indent="-300789">
              <a:spcBef>
                <a:spcPts val="600"/>
              </a:spcBef>
              <a:buSzPct val="100000"/>
              <a:buAutoNum type="arabicParenBoth"/>
              <a:defRPr>
                <a:solidFill>
                  <a:srgbClr val="535353"/>
                </a:solidFill>
              </a:defRPr>
            </a:pPr>
            <a:r>
              <a:rPr dirty="0"/>
              <a:t> Measure each qubit along 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</a:p>
        </p:txBody>
      </p:sp>
      <p:sp>
        <p:nvSpPr>
          <p:cNvPr id="428" name="Shape 428"/>
          <p:cNvSpPr/>
          <p:nvPr/>
        </p:nvSpPr>
        <p:spPr>
          <a:xfrm>
            <a:off x="4724718" y="1438392"/>
            <a:ext cx="443554" cy="294918"/>
          </a:xfrm>
          <a:prstGeom prst="rightArrow">
            <a:avLst>
              <a:gd name="adj1" fmla="val 37377"/>
              <a:gd name="adj2" fmla="val 67241"/>
            </a:avLst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434" name="Group 434"/>
          <p:cNvGrpSpPr/>
          <p:nvPr/>
        </p:nvGrpSpPr>
        <p:grpSpPr>
          <a:xfrm>
            <a:off x="8718659" y="1789739"/>
            <a:ext cx="3340752" cy="4915862"/>
            <a:chOff x="0" y="0"/>
            <a:chExt cx="3340750" cy="4915860"/>
          </a:xfrm>
        </p:grpSpPr>
        <p:grpSp>
          <p:nvGrpSpPr>
            <p:cNvPr id="432" name="Group 432"/>
            <p:cNvGrpSpPr/>
            <p:nvPr/>
          </p:nvGrpSpPr>
          <p:grpSpPr>
            <a:xfrm>
              <a:off x="0" y="481470"/>
              <a:ext cx="3252471" cy="4434391"/>
              <a:chOff x="0" y="0"/>
              <a:chExt cx="3252470" cy="4434390"/>
            </a:xfrm>
          </p:grpSpPr>
          <p:pic>
            <p:nvPicPr>
              <p:cNvPr id="429" name="image42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252471" cy="4434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0" name="Shape 430"/>
              <p:cNvSpPr/>
              <p:nvPr/>
            </p:nvSpPr>
            <p:spPr>
              <a:xfrm>
                <a:off x="18239" y="4085776"/>
                <a:ext cx="468422" cy="3220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1521289" y="307662"/>
                <a:ext cx="1385501" cy="10512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3200" b="1">
                    <a:solidFill>
                      <a:srgbClr val="FF2600"/>
                    </a:solidFill>
                  </a:defRPr>
                </a:lvl1pPr>
              </a:lstStyle>
              <a:p>
                <a:r>
                  <a:rPr dirty="0">
                    <a:solidFill>
                      <a:srgbClr val="C00000"/>
                    </a:solidFill>
                  </a:rPr>
                  <a:t>N=53 qubits</a:t>
                </a:r>
              </a:p>
            </p:txBody>
          </p:sp>
        </p:grpSp>
        <p:sp>
          <p:nvSpPr>
            <p:cNvPr id="433" name="Shape 433"/>
            <p:cNvSpPr/>
            <p:nvPr/>
          </p:nvSpPr>
          <p:spPr>
            <a:xfrm>
              <a:off x="467849" y="0"/>
              <a:ext cx="2872902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Dynamical Phase Transition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9A45AF-CC53-4C4A-8775-8A00C58B062C}"/>
              </a:ext>
            </a:extLst>
          </p:cNvPr>
          <p:cNvSpPr txBox="1"/>
          <p:nvPr/>
        </p:nvSpPr>
        <p:spPr>
          <a:xfrm>
            <a:off x="8206255" y="392670"/>
            <a:ext cx="370710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J. Zhang et al., Nature 551, 601 (2018)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highlight>
                  <a:srgbClr val="FFFF00"/>
                </a:highlight>
              </a:rPr>
              <a:t>(See Friday talk!)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E83F-11EE-42CC-A457-488B055A26D0}"/>
              </a:ext>
            </a:extLst>
          </p:cNvPr>
          <p:cNvSpPr txBox="1">
            <a:spLocks/>
          </p:cNvSpPr>
          <p:nvPr/>
        </p:nvSpPr>
        <p:spPr>
          <a:xfrm>
            <a:off x="228600" y="115887"/>
            <a:ext cx="10936287" cy="722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Scaling Up: 4K environment (better vacuum!)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039591-7500-4B3F-8171-5D9EB3D10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2483" r="13171" b="2239"/>
          <a:stretch/>
        </p:blipFill>
        <p:spPr>
          <a:xfrm>
            <a:off x="154720" y="1013710"/>
            <a:ext cx="3454189" cy="5718091"/>
          </a:xfrm>
          <a:prstGeom prst="rect">
            <a:avLst/>
          </a:prstGeom>
        </p:spPr>
      </p:pic>
      <p:pic>
        <p:nvPicPr>
          <p:cNvPr id="14" name="Picture 2" descr="http://connect.physicsworld.com/pictures/625x144/P/Web/g/j/f/topbranding-625x144.gif">
            <a:extLst>
              <a:ext uri="{FF2B5EF4-FFF2-40B4-BE49-F238E27FC236}">
                <a16:creationId xmlns:a16="http://schemas.microsoft.com/office/drawing/2014/main" id="{FD8182C8-62B3-4581-B9A9-04BFF8318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1"/>
          <a:stretch/>
        </p:blipFill>
        <p:spPr bwMode="auto">
          <a:xfrm>
            <a:off x="233658" y="6187808"/>
            <a:ext cx="1290481" cy="48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DA7934-C033-4C88-8C11-D091729E1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865330" y="1413913"/>
            <a:ext cx="1406582" cy="89419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0F8B3D-D44D-4C22-82F7-EB364CEAB620}"/>
                  </a:ext>
                </a:extLst>
              </p:cNvPr>
              <p:cNvSpPr txBox="1"/>
              <p:nvPr/>
            </p:nvSpPr>
            <p:spPr>
              <a:xfrm>
                <a:off x="5562822" y="6106180"/>
                <a:ext cx="55483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Calibri"/>
                  </a:rPr>
                  <a:t>121 ions </a:t>
                </a:r>
                <a:r>
                  <a:rPr lang="en-US" sz="2800" dirty="0">
                    <a:solidFill>
                      <a:schemeClr val="tx1"/>
                    </a:solidFill>
                    <a:latin typeface="Calibri"/>
                  </a:rPr>
                  <a:t>(lifetime consistent with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alibri"/>
                  </a:rPr>
                  <a:t>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0F8B3D-D44D-4C22-82F7-EB364CEAB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822" y="6106180"/>
                <a:ext cx="5548314" cy="523220"/>
              </a:xfrm>
              <a:prstGeom prst="rect">
                <a:avLst/>
              </a:prstGeom>
              <a:blipFill>
                <a:blip r:embed="rId5"/>
                <a:stretch>
                  <a:fillRect l="-2308" t="-11628" r="-1319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7B4184-1D53-4ACF-87AB-53545A6E1CA7}"/>
              </a:ext>
            </a:extLst>
          </p:cNvPr>
          <p:cNvCxnSpPr/>
          <p:nvPr/>
        </p:nvCxnSpPr>
        <p:spPr>
          <a:xfrm>
            <a:off x="11226939" y="5486400"/>
            <a:ext cx="0" cy="27074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2B4D13-5077-4BA2-B04B-F24B3A2E3A9E}"/>
              </a:ext>
            </a:extLst>
          </p:cNvPr>
          <p:cNvSpPr txBox="1"/>
          <p:nvPr/>
        </p:nvSpPr>
        <p:spPr>
          <a:xfrm>
            <a:off x="2147699" y="4029670"/>
            <a:ext cx="1509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Phil Richerme</a:t>
            </a:r>
          </a:p>
          <a:p>
            <a:r>
              <a:rPr lang="en-US" sz="1800" b="1" dirty="0">
                <a:latin typeface="+mn-lt"/>
              </a:rPr>
              <a:t>Paul Hess</a:t>
            </a:r>
          </a:p>
          <a:p>
            <a:r>
              <a:rPr lang="en-US" sz="1800" b="1" dirty="0">
                <a:latin typeface="+mn-lt"/>
              </a:rPr>
              <a:t>Guido Pagano</a:t>
            </a:r>
          </a:p>
        </p:txBody>
      </p:sp>
      <p:pic>
        <p:nvPicPr>
          <p:cNvPr id="3" name="Picture 2" descr="CryoTrap.png">
            <a:extLst>
              <a:ext uri="{FF2B5EF4-FFF2-40B4-BE49-F238E27FC236}">
                <a16:creationId xmlns:a16="http://schemas.microsoft.com/office/drawing/2014/main" id="{606B38E3-32F8-440D-90A7-2C46177E9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567" y="1516628"/>
            <a:ext cx="4033142" cy="316655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070771-A07C-4C79-83F7-9001488D2EA3}"/>
              </a:ext>
            </a:extLst>
          </p:cNvPr>
          <p:cNvCxnSpPr/>
          <p:nvPr/>
        </p:nvCxnSpPr>
        <p:spPr>
          <a:xfrm flipH="1">
            <a:off x="9168286" y="1713332"/>
            <a:ext cx="888491" cy="31394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324FA1D-9B76-447B-9366-7FBB53EB0336}"/>
              </a:ext>
            </a:extLst>
          </p:cNvPr>
          <p:cNvSpPr/>
          <p:nvPr/>
        </p:nvSpPr>
        <p:spPr>
          <a:xfrm>
            <a:off x="9680958" y="1379018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C000"/>
                </a:solidFill>
                <a:latin typeface="Calibri"/>
              </a:rPr>
              <a:t>4 K Shield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8DA881-F883-418E-BAFE-D63771FE56B9}"/>
              </a:ext>
            </a:extLst>
          </p:cNvPr>
          <p:cNvCxnSpPr/>
          <p:nvPr/>
        </p:nvCxnSpPr>
        <p:spPr>
          <a:xfrm flipH="1" flipV="1">
            <a:off x="9238389" y="2453996"/>
            <a:ext cx="1072896" cy="25908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856756F-713A-459D-B8E2-43A2D9C53BC5}"/>
              </a:ext>
            </a:extLst>
          </p:cNvPr>
          <p:cNvSpPr/>
          <p:nvPr/>
        </p:nvSpPr>
        <p:spPr>
          <a:xfrm>
            <a:off x="9833603" y="2709385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C000"/>
                </a:solidFill>
                <a:latin typeface="Calibri"/>
              </a:rPr>
              <a:t>40 K Shield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01BACC-0CAC-4A93-92B3-694D4E86B42E}"/>
              </a:ext>
            </a:extLst>
          </p:cNvPr>
          <p:cNvCxnSpPr/>
          <p:nvPr/>
        </p:nvCxnSpPr>
        <p:spPr>
          <a:xfrm flipH="1">
            <a:off x="9421269" y="3889604"/>
            <a:ext cx="795528" cy="23102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3104796-121E-4158-9A6B-1AAD22D663A6}"/>
              </a:ext>
            </a:extLst>
          </p:cNvPr>
          <p:cNvSpPr/>
          <p:nvPr/>
        </p:nvSpPr>
        <p:spPr>
          <a:xfrm>
            <a:off x="10056777" y="3516914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C000"/>
                </a:solidFill>
                <a:latin typeface="Calibri"/>
              </a:rPr>
              <a:t>300 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FB75FC-5401-433A-AB40-197987195083}"/>
              </a:ext>
            </a:extLst>
          </p:cNvPr>
          <p:cNvCxnSpPr>
            <a:stCxn id="11" idx="2"/>
          </p:cNvCxnSpPr>
          <p:nvPr/>
        </p:nvCxnSpPr>
        <p:spPr>
          <a:xfrm>
            <a:off x="7661542" y="1442387"/>
            <a:ext cx="354601" cy="174298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8E439EB-6B76-43FD-9CE8-C6FDE432819E}"/>
              </a:ext>
            </a:extLst>
          </p:cNvPr>
          <p:cNvSpPr/>
          <p:nvPr/>
        </p:nvSpPr>
        <p:spPr>
          <a:xfrm>
            <a:off x="6196001" y="796056"/>
            <a:ext cx="2931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C000"/>
                </a:solidFill>
                <a:latin typeface="Calibri"/>
              </a:rPr>
              <a:t>5-segment linear </a:t>
            </a:r>
            <a:r>
              <a:rPr lang="en-US" sz="1800" dirty="0" err="1">
                <a:solidFill>
                  <a:srgbClr val="FFC000"/>
                </a:solidFill>
                <a:latin typeface="Calibri"/>
              </a:rPr>
              <a:t>rf</a:t>
            </a:r>
            <a:r>
              <a:rPr lang="en-US" sz="1800" dirty="0">
                <a:solidFill>
                  <a:srgbClr val="FFC000"/>
                </a:solidFill>
                <a:latin typeface="Calibri"/>
              </a:rPr>
              <a:t> ion trap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C000"/>
                </a:solidFill>
                <a:latin typeface="Calibri"/>
              </a:rPr>
              <a:t>(Au on Al</a:t>
            </a:r>
            <a:r>
              <a:rPr lang="en-US" sz="1800" baseline="-25000" dirty="0">
                <a:solidFill>
                  <a:srgbClr val="FFC000"/>
                </a:solidFill>
                <a:latin typeface="Calibri"/>
              </a:rPr>
              <a:t>2</a:t>
            </a:r>
            <a:r>
              <a:rPr lang="en-US" sz="1800" dirty="0">
                <a:solidFill>
                  <a:srgbClr val="FFC000"/>
                </a:solidFill>
                <a:latin typeface="Calibri"/>
              </a:rPr>
              <a:t>O</a:t>
            </a:r>
            <a:r>
              <a:rPr lang="en-US" sz="1800" baseline="-25000" dirty="0">
                <a:solidFill>
                  <a:srgbClr val="FFC000"/>
                </a:solidFill>
                <a:latin typeface="Calibri"/>
              </a:rPr>
              <a:t>3</a:t>
            </a:r>
            <a:r>
              <a:rPr lang="en-US" sz="1800" dirty="0">
                <a:solidFill>
                  <a:srgbClr val="FFC000"/>
                </a:solidFill>
                <a:latin typeface="Calibri"/>
              </a:rPr>
              <a:t> blades, 200</a:t>
            </a:r>
            <a:r>
              <a:rPr lang="en-US" sz="1800" dirty="0">
                <a:solidFill>
                  <a:srgbClr val="FFC00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>
                <a:solidFill>
                  <a:srgbClr val="FFC000"/>
                </a:solidFill>
                <a:latin typeface="Calibri"/>
              </a:rPr>
              <a:t>m)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0CF09970-013D-422F-A115-36CEC19F54B9}"/>
              </a:ext>
            </a:extLst>
          </p:cNvPr>
          <p:cNvSpPr/>
          <p:nvPr/>
        </p:nvSpPr>
        <p:spPr>
          <a:xfrm>
            <a:off x="6172200" y="3259614"/>
            <a:ext cx="3821934" cy="1921986"/>
          </a:xfrm>
          <a:prstGeom prst="trapezoid">
            <a:avLst>
              <a:gd name="adj" fmla="val 90381"/>
            </a:avLst>
          </a:prstGeom>
          <a:gradFill flip="none" rotWithShape="1">
            <a:gsLst>
              <a:gs pos="0">
                <a:schemeClr val="tx1"/>
              </a:gs>
              <a:gs pos="50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alpha val="6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590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IonQ New Main Deck (update in progress).png"/>
          <p:cNvPicPr>
            <a:picLocks noChangeAspect="1"/>
          </p:cNvPicPr>
          <p:nvPr/>
        </p:nvPicPr>
        <p:blipFill>
          <a:blip r:embed="rId2">
            <a:extLst/>
          </a:blip>
          <a:srcRect l="12500" t="19199" r="12500"/>
          <a:stretch>
            <a:fillRect/>
          </a:stretch>
        </p:blipFill>
        <p:spPr>
          <a:xfrm>
            <a:off x="1523999" y="1315948"/>
            <a:ext cx="9144001" cy="5541321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hape 490"/>
          <p:cNvSpPr/>
          <p:nvPr/>
        </p:nvSpPr>
        <p:spPr>
          <a:xfrm>
            <a:off x="3396961" y="553422"/>
            <a:ext cx="649793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sz="36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>
                <a:solidFill>
                  <a:srgbClr val="000099"/>
                </a:solidFill>
                <a:latin typeface="+mn-lt"/>
              </a:rPr>
              <a:t>Quantum Number vs. Gate Count</a:t>
            </a:r>
          </a:p>
        </p:txBody>
      </p:sp>
    </p:spTree>
    <p:extLst>
      <p:ext uri="{BB962C8B-B14F-4D97-AF65-F5344CB8AC3E}">
        <p14:creationId xmlns:p14="http://schemas.microsoft.com/office/powerpoint/2010/main" val="117143005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/>
        </p:nvSpPr>
        <p:spPr>
          <a:xfrm>
            <a:off x="605121" y="191869"/>
            <a:ext cx="997434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600" b="1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Two Quantum Technologies Ready for Building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05218-0451-4C22-96C5-932BCB6FA048}"/>
              </a:ext>
            </a:extLst>
          </p:cNvPr>
          <p:cNvGrpSpPr/>
          <p:nvPr/>
        </p:nvGrpSpPr>
        <p:grpSpPr>
          <a:xfrm>
            <a:off x="304800" y="4012469"/>
            <a:ext cx="11665185" cy="2443979"/>
            <a:chOff x="298215" y="1143000"/>
            <a:chExt cx="11665185" cy="2443979"/>
          </a:xfrm>
        </p:grpSpPr>
        <p:sp>
          <p:nvSpPr>
            <p:cNvPr id="528" name="Shape 528"/>
            <p:cNvSpPr/>
            <p:nvPr/>
          </p:nvSpPr>
          <p:spPr>
            <a:xfrm>
              <a:off x="298215" y="1143000"/>
              <a:ext cx="11665185" cy="2443979"/>
            </a:xfrm>
            <a:prstGeom prst="rect">
              <a:avLst/>
            </a:prstGeom>
            <a:gradFill>
              <a:gsLst>
                <a:gs pos="0">
                  <a:schemeClr val="accent4">
                    <a:hueOff val="-406799"/>
                    <a:lumOff val="30382"/>
                  </a:schemeClr>
                </a:gs>
                <a:gs pos="50000">
                  <a:srgbClr val="FFD58D"/>
                </a:gs>
                <a:gs pos="100000">
                  <a:schemeClr val="accent4">
                    <a:hueOff val="-362075"/>
                    <a:lumOff val="23565"/>
                  </a:schemeClr>
                </a:gs>
              </a:gsLst>
              <a:lin ang="5400000"/>
            </a:gradFill>
            <a:ln w="6350">
              <a:solidFill>
                <a:schemeClr val="accent4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341004" y="2966271"/>
              <a:ext cx="4237694" cy="574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Atomic qubits</a:t>
              </a: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connected through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charge-coupled motion, shuttling, or photons</a:t>
              </a:r>
            </a:p>
          </p:txBody>
        </p:sp>
        <p:sp>
          <p:nvSpPr>
            <p:cNvPr id="536" name="Shape 536"/>
            <p:cNvSpPr/>
            <p:nvPr/>
          </p:nvSpPr>
          <p:spPr>
            <a:xfrm>
              <a:off x="365844" y="1213658"/>
              <a:ext cx="2980245" cy="447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400" b="1">
                  <a:solidFill>
                    <a:srgbClr val="1F497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Trapped Atomic Ions</a:t>
              </a:r>
            </a:p>
          </p:txBody>
        </p:sp>
        <p:sp>
          <p:nvSpPr>
            <p:cNvPr id="537" name="Shape 537"/>
            <p:cNvSpPr/>
            <p:nvPr/>
          </p:nvSpPr>
          <p:spPr>
            <a:xfrm>
              <a:off x="4163567" y="1600200"/>
              <a:ext cx="2980245" cy="15732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9525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C00000"/>
                  </a:solidFill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FEATURES &amp; STATE-OF-ART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very long (&gt;&gt;1 sec) memory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~</a:t>
              </a: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Calibri"/>
                </a:rPr>
                <a:t>20 qubits demonstrated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0000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qubits all identical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0000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fully connected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0000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connections reconfigurable</a:t>
              </a:r>
            </a:p>
          </p:txBody>
        </p:sp>
        <p:grpSp>
          <p:nvGrpSpPr>
            <p:cNvPr id="545" name="Group 545"/>
            <p:cNvGrpSpPr/>
            <p:nvPr/>
          </p:nvGrpSpPr>
          <p:grpSpPr>
            <a:xfrm>
              <a:off x="339239" y="1600199"/>
              <a:ext cx="2803199" cy="1267424"/>
              <a:chOff x="0" y="0"/>
              <a:chExt cx="2803197" cy="1267422"/>
            </a:xfrm>
          </p:grpSpPr>
          <p:sp>
            <p:nvSpPr>
              <p:cNvPr id="538" name="Shape 538"/>
              <p:cNvSpPr/>
              <p:nvPr/>
            </p:nvSpPr>
            <p:spPr>
              <a:xfrm>
                <a:off x="-1" y="172702"/>
                <a:ext cx="988714" cy="497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individual </a:t>
                </a:r>
              </a:p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/>
                </a:pPr>
                <a:r>
                  <a: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atoms</a:t>
                </a:r>
              </a:p>
            </p:txBody>
          </p:sp>
          <p:pic>
            <p:nvPicPr>
              <p:cNvPr id="539" name="image6.png" descr="ions 171purp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8793" t="27347" r="12416" b="22506"/>
              <a:stretch>
                <a:fillRect/>
              </a:stretch>
            </p:blipFill>
            <p:spPr>
              <a:xfrm>
                <a:off x="214893" y="536452"/>
                <a:ext cx="2044484" cy="5393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0" name="Shape 540"/>
              <p:cNvSpPr/>
              <p:nvPr/>
            </p:nvSpPr>
            <p:spPr>
              <a:xfrm rot="1648960">
                <a:off x="1156960" y="218262"/>
                <a:ext cx="86646" cy="1090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14"/>
                    </a:moveTo>
                    <a:lnTo>
                      <a:pt x="10800" y="0"/>
                    </a:lnTo>
                    <a:lnTo>
                      <a:pt x="21600" y="814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1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Shape 541"/>
              <p:cNvSpPr/>
              <p:nvPr/>
            </p:nvSpPr>
            <p:spPr>
              <a:xfrm rot="1648960">
                <a:off x="804959" y="204112"/>
                <a:ext cx="92328" cy="1093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66"/>
                    </a:moveTo>
                    <a:lnTo>
                      <a:pt x="10800" y="0"/>
                    </a:lnTo>
                    <a:lnTo>
                      <a:pt x="21600" y="866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66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965656" y="0"/>
                <a:ext cx="625138" cy="3327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>
                    <a:solidFill>
                      <a:srgbClr val="FF0000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lasers</a:t>
                </a:r>
              </a:p>
            </p:txBody>
          </p:sp>
          <p:sp>
            <p:nvSpPr>
              <p:cNvPr id="543" name="Shape 543"/>
              <p:cNvSpPr/>
              <p:nvPr/>
            </p:nvSpPr>
            <p:spPr>
              <a:xfrm rot="1382172">
                <a:off x="1854547" y="1974"/>
                <a:ext cx="99642" cy="736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0" h="21600" extrusionOk="0">
                    <a:moveTo>
                      <a:pt x="13642" y="0"/>
                    </a:moveTo>
                    <a:cubicBezTo>
                      <a:pt x="17621" y="1020"/>
                      <a:pt x="21600" y="2040"/>
                      <a:pt x="20463" y="2880"/>
                    </a:cubicBezTo>
                    <a:cubicBezTo>
                      <a:pt x="19326" y="3720"/>
                      <a:pt x="6821" y="4200"/>
                      <a:pt x="6821" y="5040"/>
                    </a:cubicBezTo>
                    <a:cubicBezTo>
                      <a:pt x="6821" y="5880"/>
                      <a:pt x="20463" y="7080"/>
                      <a:pt x="20463" y="7920"/>
                    </a:cubicBezTo>
                    <a:cubicBezTo>
                      <a:pt x="20463" y="8760"/>
                      <a:pt x="6821" y="9240"/>
                      <a:pt x="6821" y="10080"/>
                    </a:cubicBezTo>
                    <a:cubicBezTo>
                      <a:pt x="6821" y="10920"/>
                      <a:pt x="20463" y="12120"/>
                      <a:pt x="20463" y="12960"/>
                    </a:cubicBezTo>
                    <a:cubicBezTo>
                      <a:pt x="20463" y="13800"/>
                      <a:pt x="6821" y="14400"/>
                      <a:pt x="6821" y="15120"/>
                    </a:cubicBezTo>
                    <a:cubicBezTo>
                      <a:pt x="6821" y="15840"/>
                      <a:pt x="21600" y="16560"/>
                      <a:pt x="20463" y="17280"/>
                    </a:cubicBezTo>
                    <a:cubicBezTo>
                      <a:pt x="19326" y="18000"/>
                      <a:pt x="0" y="18720"/>
                      <a:pt x="0" y="19440"/>
                    </a:cubicBezTo>
                    <a:cubicBezTo>
                      <a:pt x="0" y="20160"/>
                      <a:pt x="17053" y="21240"/>
                      <a:pt x="20463" y="21600"/>
                    </a:cubicBezTo>
                  </a:path>
                </a:pathLst>
              </a:custGeom>
              <a:noFill/>
              <a:ln w="25400" cap="flat">
                <a:solidFill>
                  <a:srgbClr val="7030A0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2065149" y="80324"/>
                <a:ext cx="738049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>
                    <a:solidFill>
                      <a:srgbClr val="7030A0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cs typeface="Calibri"/>
                    <a:sym typeface="Calibri"/>
                  </a:rPr>
                  <a:t>photon</a:t>
                </a:r>
              </a:p>
            </p:txBody>
          </p:sp>
        </p:grpSp>
        <p:sp>
          <p:nvSpPr>
            <p:cNvPr id="546" name="Shape 546"/>
            <p:cNvSpPr/>
            <p:nvPr/>
          </p:nvSpPr>
          <p:spPr>
            <a:xfrm>
              <a:off x="7298586" y="1600200"/>
              <a:ext cx="2438339" cy="13233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9525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C00000"/>
                  </a:solidFill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CHALLENGES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lasers &amp; optics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high vacuum 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3333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slow clock speed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0000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engineering needed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04D590-1663-4EAD-A24C-EC2B1B9D9BED}"/>
              </a:ext>
            </a:extLst>
          </p:cNvPr>
          <p:cNvGrpSpPr/>
          <p:nvPr/>
        </p:nvGrpSpPr>
        <p:grpSpPr>
          <a:xfrm>
            <a:off x="304800" y="1136692"/>
            <a:ext cx="11658600" cy="2611945"/>
            <a:chOff x="304800" y="4017455"/>
            <a:chExt cx="11658600" cy="2611945"/>
          </a:xfrm>
        </p:grpSpPr>
        <p:sp>
          <p:nvSpPr>
            <p:cNvPr id="529" name="Shape 529"/>
            <p:cNvSpPr/>
            <p:nvPr/>
          </p:nvSpPr>
          <p:spPr>
            <a:xfrm>
              <a:off x="304800" y="4043698"/>
              <a:ext cx="11658600" cy="2585702"/>
            </a:xfrm>
            <a:prstGeom prst="rect">
              <a:avLst/>
            </a:prstGeom>
            <a:gradFill>
              <a:gsLst>
                <a:gs pos="0">
                  <a:schemeClr val="accent4">
                    <a:hueOff val="-406799"/>
                    <a:lumOff val="30382"/>
                  </a:schemeClr>
                </a:gs>
                <a:gs pos="50000">
                  <a:srgbClr val="FFD58D"/>
                </a:gs>
                <a:gs pos="100000">
                  <a:schemeClr val="accent4">
                    <a:hueOff val="-362075"/>
                    <a:lumOff val="23565"/>
                  </a:schemeClr>
                </a:gs>
              </a:gsLst>
              <a:lin ang="5400000"/>
            </a:gradFill>
            <a:ln w="6350">
              <a:solidFill>
                <a:schemeClr val="accent4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0" name="Shape 530"/>
            <p:cNvSpPr/>
            <p:nvPr/>
          </p:nvSpPr>
          <p:spPr>
            <a:xfrm>
              <a:off x="351733" y="4017455"/>
              <a:ext cx="3667681" cy="447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400" b="1">
                  <a:solidFill>
                    <a:srgbClr val="1F497D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Superconducting Circuits</a:t>
              </a:r>
            </a:p>
          </p:txBody>
        </p:sp>
        <p:sp>
          <p:nvSpPr>
            <p:cNvPr id="532" name="Shape 532"/>
            <p:cNvSpPr/>
            <p:nvPr/>
          </p:nvSpPr>
          <p:spPr>
            <a:xfrm>
              <a:off x="7298586" y="4469219"/>
              <a:ext cx="2467714" cy="1564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9525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C00000"/>
                  </a:solidFill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CHALLENGES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short (10</a:t>
              </a:r>
              <a:r>
                <a:rPr kumimoji="0" sz="16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-6</a:t>
              </a: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sec) memory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0.05K cryogenics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0000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all qubits different 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0000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limited connectivity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0000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not reconfigurable</a:t>
              </a:r>
            </a:p>
          </p:txBody>
        </p:sp>
        <p:sp>
          <p:nvSpPr>
            <p:cNvPr id="533" name="Shape 533"/>
            <p:cNvSpPr/>
            <p:nvPr/>
          </p:nvSpPr>
          <p:spPr>
            <a:xfrm>
              <a:off x="380999" y="5989797"/>
              <a:ext cx="4525312" cy="5740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1"/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Superconducting qubit</a:t>
              </a: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: phase/charge/current, capacitive or microwave photon couplings</a:t>
              </a:r>
            </a:p>
          </p:txBody>
        </p:sp>
        <p:sp>
          <p:nvSpPr>
            <p:cNvPr id="534" name="Shape 534"/>
            <p:cNvSpPr/>
            <p:nvPr/>
          </p:nvSpPr>
          <p:spPr>
            <a:xfrm>
              <a:off x="4163567" y="4469219"/>
              <a:ext cx="2980245" cy="13319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9525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C00000"/>
                  </a:solidFill>
                </a:defRPr>
              </a:pPr>
              <a:r>
                <a: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FEATURES &amp; STATE-OF-ART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/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connected with waveguides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~</a:t>
              </a:r>
              <a:r>
                <a: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Calibri"/>
                </a:rPr>
                <a:t>10 qubits demonstrated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3333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fast clock speed</a:t>
              </a:r>
            </a:p>
            <a:p>
              <a:pPr marL="176212" marR="0" lvl="0" indent="-166687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600" b="1">
                  <a:solidFill>
                    <a:srgbClr val="0000FF"/>
                  </a:solidFill>
                </a:defRPr>
              </a:pPr>
              <a:r>
                <a: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printable circuits and VLSI</a:t>
              </a:r>
            </a:p>
          </p:txBody>
        </p:sp>
        <p:pic>
          <p:nvPicPr>
            <p:cNvPr id="553" name="image8.jpg" descr="http://www.kurzweilai.net/images/IBM-Five-Qubit-Processor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1518" y="4479120"/>
              <a:ext cx="1505135" cy="154372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54" name="image9.jpg" descr="http://qulab.eng.yale.edu/images/transmon_half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4055" t="24456" r="27944" b="12874"/>
            <a:stretch>
              <a:fillRect/>
            </a:stretch>
          </p:blipFill>
          <p:spPr>
            <a:xfrm>
              <a:off x="2191636" y="4651766"/>
              <a:ext cx="1709162" cy="1205007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52" name="Group 552"/>
          <p:cNvGrpSpPr/>
          <p:nvPr/>
        </p:nvGrpSpPr>
        <p:grpSpPr>
          <a:xfrm>
            <a:off x="9817216" y="1280975"/>
            <a:ext cx="1930976" cy="5043625"/>
            <a:chOff x="0" y="0"/>
            <a:chExt cx="1930975" cy="5043623"/>
          </a:xfrm>
        </p:grpSpPr>
        <p:sp>
          <p:nvSpPr>
            <p:cNvPr id="548" name="Shape 548"/>
            <p:cNvSpPr/>
            <p:nvPr/>
          </p:nvSpPr>
          <p:spPr>
            <a:xfrm>
              <a:off x="0" y="0"/>
              <a:ext cx="1408396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 marL="0" marR="0" lvl="0" indent="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Investments</a:t>
              </a:r>
            </a:p>
          </p:txBody>
        </p:sp>
        <p:sp>
          <p:nvSpPr>
            <p:cNvPr id="549" name="Shape 549"/>
            <p:cNvSpPr/>
            <p:nvPr/>
          </p:nvSpPr>
          <p:spPr>
            <a:xfrm>
              <a:off x="0" y="3227744"/>
              <a:ext cx="1100619" cy="1815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IARPA</a:t>
              </a:r>
            </a:p>
            <a:p>
              <a:pPr marL="0" marR="0" lvl="0" indent="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DoD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lang="en-US" sz="1600" dirty="0">
                  <a:latin typeface="Calibri"/>
                  <a:cs typeface="Calibri"/>
                </a:rPr>
                <a:t>Lincoln Labs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Sandia</a:t>
              </a:r>
            </a:p>
            <a:p>
              <a:pPr marL="0" marR="0" lvl="0" indent="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UK Gov’t</a:t>
              </a:r>
            </a:p>
            <a:p>
              <a:pPr marL="0" marR="0" lvl="0" indent="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i="1"/>
              </a:pPr>
              <a:r>
                <a:rPr kumimoji="0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Honeywell</a:t>
              </a:r>
            </a:p>
            <a:p>
              <a:pPr marL="0" marR="0" lvl="0" indent="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i="1"/>
              </a:pPr>
              <a:r>
                <a:rPr kumimoji="0" sz="1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IonQ</a:t>
              </a:r>
              <a:r>
                <a:rPr kumimoji="0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, Inc.</a:t>
              </a:r>
            </a:p>
          </p:txBody>
        </p:sp>
        <p:sp>
          <p:nvSpPr>
            <p:cNvPr id="550" name="Shape 550"/>
            <p:cNvSpPr/>
            <p:nvPr/>
          </p:nvSpPr>
          <p:spPr>
            <a:xfrm>
              <a:off x="0" y="2877858"/>
              <a:ext cx="1408396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/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Investments</a:t>
              </a:r>
            </a:p>
          </p:txBody>
        </p:sp>
        <p:sp>
          <p:nvSpPr>
            <p:cNvPr id="551" name="Shape 551"/>
            <p:cNvSpPr/>
            <p:nvPr/>
          </p:nvSpPr>
          <p:spPr>
            <a:xfrm>
              <a:off x="0" y="306730"/>
              <a:ext cx="1930975" cy="206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defTabSz="1371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IARPA</a:t>
              </a:r>
            </a:p>
            <a:p>
              <a:pPr marL="0" marR="0" lvl="0" indent="0" defTabSz="1371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DoD</a:t>
              </a:r>
            </a:p>
            <a:p>
              <a:pPr marL="0" marR="0" lvl="0" indent="0" defTabSz="1371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Lincoln Labs</a:t>
              </a:r>
            </a:p>
            <a:p>
              <a:pPr marL="0" marR="0" lvl="0" indent="0" defTabSz="1371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i="1"/>
              </a:pPr>
              <a:r>
                <a:rPr kumimoji="0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IBM </a:t>
              </a:r>
            </a:p>
            <a:p>
              <a:pPr marL="0" marR="0" lvl="0" indent="0" defTabSz="1371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i="1"/>
              </a:pPr>
              <a:r>
                <a:rPr kumimoji="0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Intel/Delft</a:t>
              </a:r>
            </a:p>
            <a:p>
              <a:pPr marL="0" marR="0" lvl="0" indent="0" defTabSz="1371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i="1"/>
              </a:pPr>
              <a:r>
                <a:rPr kumimoji="0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Google/UCSB</a:t>
              </a:r>
            </a:p>
            <a:p>
              <a:pPr marL="0" marR="0" lvl="0" indent="0" defTabSz="1371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i="1"/>
              </a:pPr>
              <a:r>
                <a:rPr kumimoji="0" sz="1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Rigetti</a:t>
              </a:r>
              <a:r>
                <a:rPr kumimoji="0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Computing</a:t>
              </a:r>
            </a:p>
            <a:p>
              <a:pPr marL="0" marR="0" lvl="0" indent="0" defTabSz="13716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i="1"/>
              </a:pPr>
              <a:r>
                <a:rPr kumimoji="0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Quantum Circuits, Inc.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152C8CF-1ABF-4117-A99C-A84124BBC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5615" y="4761352"/>
            <a:ext cx="968869" cy="12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3599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1148" r="-408" b="12408"/>
          <a:stretch/>
        </p:blipFill>
        <p:spPr>
          <a:xfrm>
            <a:off x="5114" y="0"/>
            <a:ext cx="1227662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1706" y="5638800"/>
            <a:ext cx="26413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Ion Trap Lab at</a:t>
            </a:r>
          </a:p>
          <a:p>
            <a:r>
              <a:rPr lang="en-US" sz="3200" dirty="0"/>
              <a:t>JQI-Maryland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E079A-4972-4AC1-9054-6ACB7D976527}"/>
              </a:ext>
            </a:extLst>
          </p:cNvPr>
          <p:cNvGrpSpPr/>
          <p:nvPr/>
        </p:nvGrpSpPr>
        <p:grpSpPr>
          <a:xfrm>
            <a:off x="4419602" y="23648"/>
            <a:ext cx="7656333" cy="5656521"/>
            <a:chOff x="4419602" y="23648"/>
            <a:chExt cx="7656333" cy="56565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974DD4-F60E-482F-89D8-B4F884ECA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23648"/>
              <a:ext cx="4303535" cy="5656521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141E049-03C4-425A-9B94-2010FC194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9602" y="2590800"/>
              <a:ext cx="4724398" cy="1371600"/>
            </a:xfrm>
            <a:prstGeom prst="straightConnector1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800169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cdn-images-1.medium.com/max/2000/1*O7KxGwj_oUzq8Nok__rZr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10600" y="6019800"/>
            <a:ext cx="35196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ENIAC (1946)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5825" y="8912385"/>
            <a:ext cx="2665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Vacuum tube triode</a:t>
            </a:r>
          </a:p>
        </p:txBody>
      </p:sp>
    </p:spTree>
    <p:extLst>
      <p:ext uri="{BB962C8B-B14F-4D97-AF65-F5344CB8AC3E}">
        <p14:creationId xmlns:p14="http://schemas.microsoft.com/office/powerpoint/2010/main" val="279410045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DED8-8F43-47F8-85ED-48B2C809D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07" y="-1"/>
            <a:ext cx="9237020" cy="6886682"/>
          </a:xfrm>
          <a:prstGeom prst="rect">
            <a:avLst/>
          </a:prstGeom>
        </p:spPr>
      </p:pic>
      <p:pic>
        <p:nvPicPr>
          <p:cNvPr id="9" name="image10.jpg">
            <a:extLst>
              <a:ext uri="{FF2B5EF4-FFF2-40B4-BE49-F238E27FC236}">
                <a16:creationId xmlns:a16="http://schemas.microsoft.com/office/drawing/2014/main" id="{49895981-C9C3-4970-8795-B01DA983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-105" r="48078" b="-2422"/>
          <a:stretch/>
        </p:blipFill>
        <p:spPr>
          <a:xfrm>
            <a:off x="2895600" y="990600"/>
            <a:ext cx="2971800" cy="211379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7830C7D-BFDC-483D-BBCF-F92DA1651641}"/>
              </a:ext>
            </a:extLst>
          </p:cNvPr>
          <p:cNvCxnSpPr>
            <a:cxnSpLocks/>
          </p:cNvCxnSpPr>
          <p:nvPr/>
        </p:nvCxnSpPr>
        <p:spPr>
          <a:xfrm>
            <a:off x="5029200" y="2362200"/>
            <a:ext cx="1905000" cy="1143000"/>
          </a:xfrm>
          <a:prstGeom prst="straightConnector1">
            <a:avLst/>
          </a:prstGeom>
          <a:noFill/>
          <a:ln w="76200" cap="flat">
            <a:solidFill>
              <a:srgbClr val="FFFF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7533599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87062-EE78-4C31-9721-AF237189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10103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6680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088D0-43E0-4C1D-8A5E-CE4B35E4A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00"/>
          <a:stretch/>
        </p:blipFill>
        <p:spPr>
          <a:xfrm>
            <a:off x="457200" y="0"/>
            <a:ext cx="11430000" cy="6858000"/>
          </a:xfrm>
          <a:prstGeom prst="rect">
            <a:avLst/>
          </a:prstGeom>
        </p:spPr>
      </p:pic>
      <p:grpSp>
        <p:nvGrpSpPr>
          <p:cNvPr id="3" name="Group 456">
            <a:extLst>
              <a:ext uri="{FF2B5EF4-FFF2-40B4-BE49-F238E27FC236}">
                <a16:creationId xmlns:a16="http://schemas.microsoft.com/office/drawing/2014/main" id="{520943B3-B34A-4F5F-AEE2-08C27A1CB34A}"/>
              </a:ext>
            </a:extLst>
          </p:cNvPr>
          <p:cNvGrpSpPr/>
          <p:nvPr/>
        </p:nvGrpSpPr>
        <p:grpSpPr>
          <a:xfrm>
            <a:off x="9407320" y="3962400"/>
            <a:ext cx="2327480" cy="2774312"/>
            <a:chOff x="0" y="0"/>
            <a:chExt cx="2327479" cy="2774311"/>
          </a:xfrm>
        </p:grpSpPr>
        <p:grpSp>
          <p:nvGrpSpPr>
            <p:cNvPr id="4" name="Group 454">
              <a:extLst>
                <a:ext uri="{FF2B5EF4-FFF2-40B4-BE49-F238E27FC236}">
                  <a16:creationId xmlns:a16="http://schemas.microsoft.com/office/drawing/2014/main" id="{C0A91A77-52FF-469D-86D8-0F18357B68F7}"/>
                </a:ext>
              </a:extLst>
            </p:cNvPr>
            <p:cNvGrpSpPr/>
            <p:nvPr/>
          </p:nvGrpSpPr>
          <p:grpSpPr>
            <a:xfrm>
              <a:off x="0" y="0"/>
              <a:ext cx="2327480" cy="2774312"/>
              <a:chOff x="0" y="0"/>
              <a:chExt cx="2327479" cy="2774311"/>
            </a:xfrm>
          </p:grpSpPr>
          <p:sp>
            <p:nvSpPr>
              <p:cNvPr id="7" name="Shape 449">
                <a:extLst>
                  <a:ext uri="{FF2B5EF4-FFF2-40B4-BE49-F238E27FC236}">
                    <a16:creationId xmlns:a16="http://schemas.microsoft.com/office/drawing/2014/main" id="{C87F0EC5-7C62-4818-8F44-EBFA7DACA50A}"/>
                  </a:ext>
                </a:extLst>
              </p:cNvPr>
              <p:cNvSpPr/>
              <p:nvPr/>
            </p:nvSpPr>
            <p:spPr>
              <a:xfrm>
                <a:off x="0" y="0"/>
                <a:ext cx="2327480" cy="2774312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5B9BD5">
                      <a:hueOff val="198858"/>
                      <a:satOff val="-2084"/>
                      <a:lumOff val="20614"/>
                    </a:srgbClr>
                  </a:gs>
                  <a:gs pos="50000">
                    <a:srgbClr val="A1C1E5"/>
                  </a:gs>
                  <a:gs pos="100000">
                    <a:srgbClr val="5B9BD5">
                      <a:hueOff val="173799"/>
                      <a:satOff val="1446"/>
                      <a:lumOff val="13545"/>
                    </a:srgbClr>
                  </a:gs>
                </a:gsLst>
                <a:lin ang="5400000" scaled="0"/>
              </a:gradFill>
              <a:ln w="6350" cap="flat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pic>
            <p:nvPicPr>
              <p:cNvPr id="8" name="image34.png">
                <a:extLst>
                  <a:ext uri="{FF2B5EF4-FFF2-40B4-BE49-F238E27FC236}">
                    <a16:creationId xmlns:a16="http://schemas.microsoft.com/office/drawing/2014/main" id="{FC472CC5-1F23-4DF3-8711-263BC39D9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71443" y="671209"/>
                <a:ext cx="2001955" cy="3951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image35.png" descr="Harris_wR_2color.png">
                <a:extLst>
                  <a:ext uri="{FF2B5EF4-FFF2-40B4-BE49-F238E27FC236}">
                    <a16:creationId xmlns:a16="http://schemas.microsoft.com/office/drawing/2014/main" id="{E7E843DE-0AFC-42C7-B22D-5384019DB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27102" y="1790454"/>
                <a:ext cx="1989226" cy="5196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" name="image36.png" descr="http://www.innovationews.com/content/uploads/2013/12/ColdQuanta-logo.png">
                <a:extLst>
                  <a:ext uri="{FF2B5EF4-FFF2-40B4-BE49-F238E27FC236}">
                    <a16:creationId xmlns:a16="http://schemas.microsoft.com/office/drawing/2014/main" id="{D855A693-F00A-48D5-ADA5-5BF9733CC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8513" y="1149565"/>
                <a:ext cx="2087815" cy="5563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" name="image37.png" descr="http://www.coherent.com/images/COHRLogoBlack1.gif">
                <a:extLst>
                  <a:ext uri="{FF2B5EF4-FFF2-40B4-BE49-F238E27FC236}">
                    <a16:creationId xmlns:a16="http://schemas.microsoft.com/office/drawing/2014/main" id="{E086971B-FE55-4531-95D4-60661A9A4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06916" y="2282582"/>
                <a:ext cx="1931007" cy="4637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" name="image38.png" descr="http://newslink.federallabs.org/wp-content/uploads/2012/01/ts.jpg">
              <a:extLst>
                <a:ext uri="{FF2B5EF4-FFF2-40B4-BE49-F238E27FC236}">
                  <a16:creationId xmlns:a16="http://schemas.microsoft.com/office/drawing/2014/main" id="{8774A74F-63FF-4B56-AC1F-77D9955B1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 l="24621" t="21309" r="26491" b="19586"/>
            <a:stretch>
              <a:fillRect/>
            </a:stretch>
          </p:blipFill>
          <p:spPr>
            <a:xfrm>
              <a:off x="499679" y="42592"/>
              <a:ext cx="1295401" cy="522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image39.png">
            <a:extLst>
              <a:ext uri="{FF2B5EF4-FFF2-40B4-BE49-F238E27FC236}">
                <a16:creationId xmlns:a16="http://schemas.microsoft.com/office/drawing/2014/main" id="{418AA9AE-DB8A-4289-82FC-B2376E48E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73588" y="5582891"/>
            <a:ext cx="3228885" cy="12003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69182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MH_1353.jpg">
            <a:extLst>
              <a:ext uri="{FF2B5EF4-FFF2-40B4-BE49-F238E27FC236}">
                <a16:creationId xmlns:a16="http://schemas.microsoft.com/office/drawing/2014/main" id="{746E2AFF-ADB7-482A-AA27-F99CB9ABD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/>
          <a:stretch/>
        </p:blipFill>
        <p:spPr bwMode="auto">
          <a:xfrm>
            <a:off x="762000" y="0"/>
            <a:ext cx="1059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D2E4C-69F5-45EB-8714-45CF35922A39}"/>
              </a:ext>
            </a:extLst>
          </p:cNvPr>
          <p:cNvSpPr txBox="1"/>
          <p:nvPr/>
        </p:nvSpPr>
        <p:spPr>
          <a:xfrm>
            <a:off x="7467600" y="228600"/>
            <a:ext cx="2850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www.ionq.co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kern="1200" dirty="0">
                <a:solidFill>
                  <a:prstClr val="black"/>
                </a:solidFill>
                <a:latin typeface="Calibri" panose="020F0502020204030204"/>
              </a:rPr>
              <a:t>College Park,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kern="1200" dirty="0">
                <a:solidFill>
                  <a:prstClr val="black"/>
                </a:solidFill>
                <a:latin typeface="Calibri" panose="020F0502020204030204"/>
              </a:rPr>
              <a:t>27 employees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566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5" descr="ion metropolis.jpg">
            <a:extLst>
              <a:ext uri="{FF2B5EF4-FFF2-40B4-BE49-F238E27FC236}">
                <a16:creationId xmlns:a16="http://schemas.microsoft.com/office/drawing/2014/main" id="{5C4C917E-32CA-4C60-9BDC-9F9863672F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46" t="16168" b="2222"/>
          <a:stretch>
            <a:fillRect/>
          </a:stretch>
        </p:blipFill>
        <p:spPr bwMode="auto">
          <a:xfrm>
            <a:off x="17526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B6C903-9E08-4AB7-A181-421F7F213272}"/>
              </a:ext>
            </a:extLst>
          </p:cNvPr>
          <p:cNvSpPr txBox="1"/>
          <p:nvPr/>
        </p:nvSpPr>
        <p:spPr>
          <a:xfrm>
            <a:off x="1842403" y="6400800"/>
            <a:ext cx="62347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Kielpinski</a:t>
            </a:r>
            <a:r>
              <a:rPr lang="en-US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CM, </a:t>
            </a:r>
            <a:r>
              <a:rPr lang="en-US" b="1" u="sng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b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Wineland</a:t>
            </a:r>
            <a:r>
              <a:rPr lang="en-US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Nature 417, 709 (2002)</a:t>
            </a:r>
          </a:p>
        </p:txBody>
      </p:sp>
      <p:sp>
        <p:nvSpPr>
          <p:cNvPr id="7" name="Shape 512">
            <a:extLst>
              <a:ext uri="{FF2B5EF4-FFF2-40B4-BE49-F238E27FC236}">
                <a16:creationId xmlns:a16="http://schemas.microsoft.com/office/drawing/2014/main" id="{2948C1BF-373F-4DDC-AC47-FBA96AA81240}"/>
              </a:ext>
            </a:extLst>
          </p:cNvPr>
          <p:cNvSpPr/>
          <p:nvPr/>
        </p:nvSpPr>
        <p:spPr>
          <a:xfrm>
            <a:off x="1752600" y="241317"/>
            <a:ext cx="6143668" cy="70788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Scaling Atomic Ion Qubits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I  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74561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image15.png" descr="figure1Boris"/>
          <p:cNvPicPr>
            <a:picLocks noChangeAspect="1"/>
          </p:cNvPicPr>
          <p:nvPr/>
        </p:nvPicPr>
        <p:blipFill>
          <a:blip r:embed="rId2">
            <a:extLst/>
          </a:blip>
          <a:srcRect l="45978" t="12136" r="1689" b="12822"/>
          <a:stretch>
            <a:fillRect/>
          </a:stretch>
        </p:blipFill>
        <p:spPr>
          <a:xfrm>
            <a:off x="551729" y="1134904"/>
            <a:ext cx="10854422" cy="485089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/>
          <p:nvPr/>
        </p:nvSpPr>
        <p:spPr>
          <a:xfrm>
            <a:off x="5231697" y="5959089"/>
            <a:ext cx="4400412" cy="76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Duan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and Monroe,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Rev. Mod. Phys.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82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, 1209 (2010)</a:t>
            </a: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Li and Benjamin,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New J. Phys.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14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, 093008 (2012)</a:t>
            </a: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Monroe, et al.,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Phys. Rev. A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89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, 022317 (2014)</a:t>
            </a:r>
          </a:p>
        </p:txBody>
      </p:sp>
      <p:sp>
        <p:nvSpPr>
          <p:cNvPr id="511" name="Shape 511"/>
          <p:cNvSpPr/>
          <p:nvPr/>
        </p:nvSpPr>
        <p:spPr>
          <a:xfrm>
            <a:off x="4677573" y="1756794"/>
            <a:ext cx="431178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i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Link to Photonic Networks</a:t>
            </a:r>
          </a:p>
        </p:txBody>
      </p:sp>
      <p:sp>
        <p:nvSpPr>
          <p:cNvPr id="513" name="Shape 513"/>
          <p:cNvSpPr/>
          <p:nvPr/>
        </p:nvSpPr>
        <p:spPr>
          <a:xfrm rot="2900158">
            <a:off x="3389934" y="1800012"/>
            <a:ext cx="358776" cy="26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86" y="21600"/>
                </a:lnTo>
                <a:lnTo>
                  <a:pt x="429" y="21415"/>
                </a:lnTo>
                <a:lnTo>
                  <a:pt x="715" y="21415"/>
                </a:lnTo>
                <a:lnTo>
                  <a:pt x="715" y="21231"/>
                </a:lnTo>
                <a:lnTo>
                  <a:pt x="1144" y="21231"/>
                </a:lnTo>
                <a:lnTo>
                  <a:pt x="1144" y="21046"/>
                </a:lnTo>
                <a:lnTo>
                  <a:pt x="1430" y="21046"/>
                </a:lnTo>
                <a:lnTo>
                  <a:pt x="1430" y="20862"/>
                </a:lnTo>
                <a:lnTo>
                  <a:pt x="1574" y="20862"/>
                </a:lnTo>
                <a:lnTo>
                  <a:pt x="1574" y="20677"/>
                </a:lnTo>
                <a:lnTo>
                  <a:pt x="1860" y="20677"/>
                </a:lnTo>
                <a:lnTo>
                  <a:pt x="1860" y="20492"/>
                </a:lnTo>
                <a:lnTo>
                  <a:pt x="2003" y="20492"/>
                </a:lnTo>
                <a:lnTo>
                  <a:pt x="2003" y="20308"/>
                </a:lnTo>
                <a:lnTo>
                  <a:pt x="2146" y="20308"/>
                </a:lnTo>
                <a:lnTo>
                  <a:pt x="2289" y="20123"/>
                </a:lnTo>
                <a:lnTo>
                  <a:pt x="2432" y="20123"/>
                </a:lnTo>
                <a:lnTo>
                  <a:pt x="2432" y="19938"/>
                </a:lnTo>
                <a:lnTo>
                  <a:pt x="2575" y="19938"/>
                </a:lnTo>
                <a:lnTo>
                  <a:pt x="2575" y="19754"/>
                </a:lnTo>
                <a:lnTo>
                  <a:pt x="2718" y="19754"/>
                </a:lnTo>
                <a:lnTo>
                  <a:pt x="2718" y="19569"/>
                </a:lnTo>
                <a:lnTo>
                  <a:pt x="2861" y="19569"/>
                </a:lnTo>
                <a:lnTo>
                  <a:pt x="2861" y="19385"/>
                </a:lnTo>
                <a:lnTo>
                  <a:pt x="3147" y="19015"/>
                </a:lnTo>
                <a:lnTo>
                  <a:pt x="3147" y="18831"/>
                </a:lnTo>
                <a:lnTo>
                  <a:pt x="3290" y="18831"/>
                </a:lnTo>
                <a:lnTo>
                  <a:pt x="3290" y="18646"/>
                </a:lnTo>
                <a:lnTo>
                  <a:pt x="3433" y="18646"/>
                </a:lnTo>
                <a:lnTo>
                  <a:pt x="3433" y="18462"/>
                </a:lnTo>
                <a:lnTo>
                  <a:pt x="3576" y="18277"/>
                </a:lnTo>
                <a:lnTo>
                  <a:pt x="3576" y="18092"/>
                </a:lnTo>
                <a:lnTo>
                  <a:pt x="3719" y="18092"/>
                </a:lnTo>
                <a:lnTo>
                  <a:pt x="3719" y="17908"/>
                </a:lnTo>
                <a:lnTo>
                  <a:pt x="3862" y="17723"/>
                </a:lnTo>
                <a:lnTo>
                  <a:pt x="3862" y="17538"/>
                </a:lnTo>
                <a:lnTo>
                  <a:pt x="4005" y="17538"/>
                </a:lnTo>
                <a:lnTo>
                  <a:pt x="4005" y="17169"/>
                </a:lnTo>
                <a:lnTo>
                  <a:pt x="4148" y="17169"/>
                </a:lnTo>
                <a:lnTo>
                  <a:pt x="4148" y="16985"/>
                </a:lnTo>
                <a:lnTo>
                  <a:pt x="4291" y="16800"/>
                </a:lnTo>
                <a:lnTo>
                  <a:pt x="4291" y="16615"/>
                </a:lnTo>
                <a:lnTo>
                  <a:pt x="4434" y="16431"/>
                </a:lnTo>
                <a:lnTo>
                  <a:pt x="4434" y="16246"/>
                </a:lnTo>
                <a:lnTo>
                  <a:pt x="4577" y="16246"/>
                </a:lnTo>
                <a:lnTo>
                  <a:pt x="4577" y="15877"/>
                </a:lnTo>
                <a:lnTo>
                  <a:pt x="4721" y="15877"/>
                </a:lnTo>
                <a:lnTo>
                  <a:pt x="4721" y="15508"/>
                </a:lnTo>
                <a:lnTo>
                  <a:pt x="4864" y="15323"/>
                </a:lnTo>
                <a:lnTo>
                  <a:pt x="4864" y="15138"/>
                </a:lnTo>
                <a:lnTo>
                  <a:pt x="5007" y="14954"/>
                </a:lnTo>
                <a:lnTo>
                  <a:pt x="5007" y="14585"/>
                </a:lnTo>
                <a:lnTo>
                  <a:pt x="5150" y="14585"/>
                </a:lnTo>
                <a:lnTo>
                  <a:pt x="5150" y="14215"/>
                </a:lnTo>
                <a:lnTo>
                  <a:pt x="5293" y="14215"/>
                </a:lnTo>
                <a:lnTo>
                  <a:pt x="5293" y="13846"/>
                </a:lnTo>
                <a:lnTo>
                  <a:pt x="5436" y="13846"/>
                </a:lnTo>
                <a:lnTo>
                  <a:pt x="5436" y="13292"/>
                </a:lnTo>
                <a:lnTo>
                  <a:pt x="5579" y="13292"/>
                </a:lnTo>
                <a:lnTo>
                  <a:pt x="5579" y="12923"/>
                </a:lnTo>
                <a:lnTo>
                  <a:pt x="5722" y="12923"/>
                </a:lnTo>
                <a:lnTo>
                  <a:pt x="5722" y="12554"/>
                </a:lnTo>
                <a:lnTo>
                  <a:pt x="5865" y="12369"/>
                </a:lnTo>
                <a:lnTo>
                  <a:pt x="5865" y="12000"/>
                </a:lnTo>
                <a:lnTo>
                  <a:pt x="6008" y="12000"/>
                </a:lnTo>
                <a:lnTo>
                  <a:pt x="6008" y="11631"/>
                </a:lnTo>
                <a:lnTo>
                  <a:pt x="6151" y="11446"/>
                </a:lnTo>
                <a:lnTo>
                  <a:pt x="6151" y="11077"/>
                </a:lnTo>
                <a:lnTo>
                  <a:pt x="6294" y="10892"/>
                </a:lnTo>
                <a:lnTo>
                  <a:pt x="6294" y="10523"/>
                </a:lnTo>
                <a:lnTo>
                  <a:pt x="6437" y="10523"/>
                </a:lnTo>
                <a:lnTo>
                  <a:pt x="6437" y="10154"/>
                </a:lnTo>
                <a:lnTo>
                  <a:pt x="6580" y="9969"/>
                </a:lnTo>
                <a:lnTo>
                  <a:pt x="6580" y="9600"/>
                </a:lnTo>
                <a:lnTo>
                  <a:pt x="6723" y="9415"/>
                </a:lnTo>
                <a:lnTo>
                  <a:pt x="6723" y="9046"/>
                </a:lnTo>
                <a:lnTo>
                  <a:pt x="6866" y="9046"/>
                </a:lnTo>
                <a:lnTo>
                  <a:pt x="6866" y="8492"/>
                </a:lnTo>
                <a:lnTo>
                  <a:pt x="7009" y="8492"/>
                </a:lnTo>
                <a:lnTo>
                  <a:pt x="7009" y="8123"/>
                </a:lnTo>
                <a:lnTo>
                  <a:pt x="7152" y="7938"/>
                </a:lnTo>
                <a:lnTo>
                  <a:pt x="7152" y="7569"/>
                </a:lnTo>
                <a:lnTo>
                  <a:pt x="7295" y="7569"/>
                </a:lnTo>
                <a:lnTo>
                  <a:pt x="7295" y="7015"/>
                </a:lnTo>
                <a:lnTo>
                  <a:pt x="7438" y="7015"/>
                </a:lnTo>
                <a:lnTo>
                  <a:pt x="7438" y="6646"/>
                </a:lnTo>
                <a:lnTo>
                  <a:pt x="7581" y="6462"/>
                </a:lnTo>
                <a:lnTo>
                  <a:pt x="7581" y="6092"/>
                </a:lnTo>
                <a:lnTo>
                  <a:pt x="7725" y="6092"/>
                </a:lnTo>
                <a:lnTo>
                  <a:pt x="7725" y="5538"/>
                </a:lnTo>
                <a:lnTo>
                  <a:pt x="7868" y="5538"/>
                </a:lnTo>
                <a:lnTo>
                  <a:pt x="7868" y="5169"/>
                </a:lnTo>
                <a:lnTo>
                  <a:pt x="8011" y="5169"/>
                </a:lnTo>
                <a:lnTo>
                  <a:pt x="8011" y="4615"/>
                </a:lnTo>
                <a:lnTo>
                  <a:pt x="8154" y="4615"/>
                </a:lnTo>
                <a:lnTo>
                  <a:pt x="8154" y="4246"/>
                </a:lnTo>
                <a:lnTo>
                  <a:pt x="8297" y="4062"/>
                </a:lnTo>
                <a:lnTo>
                  <a:pt x="8297" y="3877"/>
                </a:lnTo>
                <a:lnTo>
                  <a:pt x="8440" y="3692"/>
                </a:lnTo>
                <a:lnTo>
                  <a:pt x="8440" y="3323"/>
                </a:lnTo>
                <a:lnTo>
                  <a:pt x="8583" y="3323"/>
                </a:lnTo>
                <a:lnTo>
                  <a:pt x="8583" y="2954"/>
                </a:lnTo>
                <a:lnTo>
                  <a:pt x="8726" y="2954"/>
                </a:lnTo>
                <a:lnTo>
                  <a:pt x="8726" y="2585"/>
                </a:lnTo>
                <a:lnTo>
                  <a:pt x="8869" y="2585"/>
                </a:lnTo>
                <a:lnTo>
                  <a:pt x="8869" y="2215"/>
                </a:lnTo>
                <a:lnTo>
                  <a:pt x="9012" y="2215"/>
                </a:lnTo>
                <a:lnTo>
                  <a:pt x="9012" y="1846"/>
                </a:lnTo>
                <a:lnTo>
                  <a:pt x="9155" y="1846"/>
                </a:lnTo>
                <a:lnTo>
                  <a:pt x="9155" y="1662"/>
                </a:lnTo>
                <a:lnTo>
                  <a:pt x="9298" y="1477"/>
                </a:lnTo>
                <a:lnTo>
                  <a:pt x="9298" y="1292"/>
                </a:lnTo>
                <a:lnTo>
                  <a:pt x="9441" y="1292"/>
                </a:lnTo>
                <a:lnTo>
                  <a:pt x="9441" y="1108"/>
                </a:lnTo>
                <a:lnTo>
                  <a:pt x="9584" y="923"/>
                </a:lnTo>
                <a:lnTo>
                  <a:pt x="9584" y="738"/>
                </a:lnTo>
                <a:lnTo>
                  <a:pt x="9727" y="738"/>
                </a:lnTo>
                <a:lnTo>
                  <a:pt x="9727" y="554"/>
                </a:lnTo>
                <a:lnTo>
                  <a:pt x="9870" y="554"/>
                </a:lnTo>
                <a:lnTo>
                  <a:pt x="9870" y="369"/>
                </a:lnTo>
                <a:lnTo>
                  <a:pt x="10013" y="369"/>
                </a:lnTo>
                <a:lnTo>
                  <a:pt x="10013" y="185"/>
                </a:lnTo>
                <a:lnTo>
                  <a:pt x="10299" y="185"/>
                </a:lnTo>
                <a:lnTo>
                  <a:pt x="10299" y="0"/>
                </a:lnTo>
                <a:lnTo>
                  <a:pt x="11158" y="0"/>
                </a:lnTo>
                <a:lnTo>
                  <a:pt x="11158" y="185"/>
                </a:lnTo>
                <a:lnTo>
                  <a:pt x="11444" y="185"/>
                </a:lnTo>
                <a:lnTo>
                  <a:pt x="11444" y="369"/>
                </a:lnTo>
                <a:lnTo>
                  <a:pt x="11587" y="369"/>
                </a:lnTo>
                <a:lnTo>
                  <a:pt x="11587" y="554"/>
                </a:lnTo>
                <a:lnTo>
                  <a:pt x="11730" y="554"/>
                </a:lnTo>
                <a:lnTo>
                  <a:pt x="11730" y="738"/>
                </a:lnTo>
                <a:lnTo>
                  <a:pt x="11873" y="738"/>
                </a:lnTo>
                <a:lnTo>
                  <a:pt x="11873" y="923"/>
                </a:lnTo>
                <a:lnTo>
                  <a:pt x="12016" y="1108"/>
                </a:lnTo>
                <a:lnTo>
                  <a:pt x="12016" y="1292"/>
                </a:lnTo>
                <a:lnTo>
                  <a:pt x="12159" y="1292"/>
                </a:lnTo>
                <a:lnTo>
                  <a:pt x="12159" y="1477"/>
                </a:lnTo>
                <a:lnTo>
                  <a:pt x="12302" y="1662"/>
                </a:lnTo>
                <a:lnTo>
                  <a:pt x="12302" y="1846"/>
                </a:lnTo>
                <a:lnTo>
                  <a:pt x="12445" y="1846"/>
                </a:lnTo>
                <a:lnTo>
                  <a:pt x="12445" y="2215"/>
                </a:lnTo>
                <a:lnTo>
                  <a:pt x="12588" y="2215"/>
                </a:lnTo>
                <a:lnTo>
                  <a:pt x="12588" y="2585"/>
                </a:lnTo>
                <a:lnTo>
                  <a:pt x="12731" y="2585"/>
                </a:lnTo>
                <a:lnTo>
                  <a:pt x="12731" y="2954"/>
                </a:lnTo>
                <a:lnTo>
                  <a:pt x="12874" y="2954"/>
                </a:lnTo>
                <a:lnTo>
                  <a:pt x="12874" y="3323"/>
                </a:lnTo>
                <a:lnTo>
                  <a:pt x="13017" y="3323"/>
                </a:lnTo>
                <a:lnTo>
                  <a:pt x="13017" y="3692"/>
                </a:lnTo>
                <a:lnTo>
                  <a:pt x="13160" y="3877"/>
                </a:lnTo>
                <a:lnTo>
                  <a:pt x="13160" y="4062"/>
                </a:lnTo>
                <a:lnTo>
                  <a:pt x="13303" y="4246"/>
                </a:lnTo>
                <a:lnTo>
                  <a:pt x="13303" y="4615"/>
                </a:lnTo>
                <a:lnTo>
                  <a:pt x="13446" y="4615"/>
                </a:lnTo>
                <a:lnTo>
                  <a:pt x="13446" y="5169"/>
                </a:lnTo>
                <a:lnTo>
                  <a:pt x="13589" y="5169"/>
                </a:lnTo>
                <a:lnTo>
                  <a:pt x="13589" y="5538"/>
                </a:lnTo>
                <a:lnTo>
                  <a:pt x="13732" y="5538"/>
                </a:lnTo>
                <a:lnTo>
                  <a:pt x="13732" y="6092"/>
                </a:lnTo>
                <a:lnTo>
                  <a:pt x="13875" y="6092"/>
                </a:lnTo>
                <a:lnTo>
                  <a:pt x="13875" y="6462"/>
                </a:lnTo>
                <a:lnTo>
                  <a:pt x="14019" y="6646"/>
                </a:lnTo>
                <a:lnTo>
                  <a:pt x="14019" y="7015"/>
                </a:lnTo>
                <a:lnTo>
                  <a:pt x="14162" y="7015"/>
                </a:lnTo>
                <a:lnTo>
                  <a:pt x="14162" y="7569"/>
                </a:lnTo>
                <a:lnTo>
                  <a:pt x="14305" y="7569"/>
                </a:lnTo>
                <a:lnTo>
                  <a:pt x="14305" y="7938"/>
                </a:lnTo>
                <a:lnTo>
                  <a:pt x="14448" y="8123"/>
                </a:lnTo>
                <a:lnTo>
                  <a:pt x="14448" y="8492"/>
                </a:lnTo>
                <a:lnTo>
                  <a:pt x="14591" y="8492"/>
                </a:lnTo>
                <a:lnTo>
                  <a:pt x="14591" y="9046"/>
                </a:lnTo>
                <a:lnTo>
                  <a:pt x="14734" y="9046"/>
                </a:lnTo>
                <a:lnTo>
                  <a:pt x="14734" y="9415"/>
                </a:lnTo>
                <a:lnTo>
                  <a:pt x="14877" y="9600"/>
                </a:lnTo>
                <a:lnTo>
                  <a:pt x="14877" y="9969"/>
                </a:lnTo>
                <a:lnTo>
                  <a:pt x="15020" y="10154"/>
                </a:lnTo>
                <a:lnTo>
                  <a:pt x="15020" y="10523"/>
                </a:lnTo>
                <a:lnTo>
                  <a:pt x="15163" y="10523"/>
                </a:lnTo>
                <a:lnTo>
                  <a:pt x="15163" y="10892"/>
                </a:lnTo>
                <a:lnTo>
                  <a:pt x="15306" y="11077"/>
                </a:lnTo>
                <a:lnTo>
                  <a:pt x="15306" y="11446"/>
                </a:lnTo>
                <a:lnTo>
                  <a:pt x="15449" y="11631"/>
                </a:lnTo>
                <a:lnTo>
                  <a:pt x="15449" y="12000"/>
                </a:lnTo>
                <a:lnTo>
                  <a:pt x="15592" y="12000"/>
                </a:lnTo>
                <a:lnTo>
                  <a:pt x="15592" y="12369"/>
                </a:lnTo>
                <a:lnTo>
                  <a:pt x="15735" y="12554"/>
                </a:lnTo>
                <a:lnTo>
                  <a:pt x="15735" y="12923"/>
                </a:lnTo>
                <a:lnTo>
                  <a:pt x="15878" y="12923"/>
                </a:lnTo>
                <a:lnTo>
                  <a:pt x="15878" y="13292"/>
                </a:lnTo>
                <a:lnTo>
                  <a:pt x="16021" y="13292"/>
                </a:lnTo>
                <a:lnTo>
                  <a:pt x="16021" y="13846"/>
                </a:lnTo>
                <a:lnTo>
                  <a:pt x="16164" y="13846"/>
                </a:lnTo>
                <a:lnTo>
                  <a:pt x="16164" y="14215"/>
                </a:lnTo>
                <a:lnTo>
                  <a:pt x="16307" y="14215"/>
                </a:lnTo>
                <a:lnTo>
                  <a:pt x="16307" y="14585"/>
                </a:lnTo>
                <a:lnTo>
                  <a:pt x="16450" y="14585"/>
                </a:lnTo>
                <a:lnTo>
                  <a:pt x="16450" y="14954"/>
                </a:lnTo>
                <a:lnTo>
                  <a:pt x="16593" y="15138"/>
                </a:lnTo>
                <a:lnTo>
                  <a:pt x="16593" y="15323"/>
                </a:lnTo>
                <a:lnTo>
                  <a:pt x="16736" y="15508"/>
                </a:lnTo>
                <a:lnTo>
                  <a:pt x="16736" y="15877"/>
                </a:lnTo>
                <a:lnTo>
                  <a:pt x="16879" y="15877"/>
                </a:lnTo>
                <a:lnTo>
                  <a:pt x="16879" y="16246"/>
                </a:lnTo>
                <a:lnTo>
                  <a:pt x="17023" y="16246"/>
                </a:lnTo>
                <a:lnTo>
                  <a:pt x="17023" y="16431"/>
                </a:lnTo>
                <a:lnTo>
                  <a:pt x="17166" y="16615"/>
                </a:lnTo>
                <a:lnTo>
                  <a:pt x="17166" y="16800"/>
                </a:lnTo>
                <a:lnTo>
                  <a:pt x="17309" y="16985"/>
                </a:lnTo>
                <a:lnTo>
                  <a:pt x="17309" y="17169"/>
                </a:lnTo>
                <a:lnTo>
                  <a:pt x="17452" y="17169"/>
                </a:lnTo>
                <a:lnTo>
                  <a:pt x="17452" y="17538"/>
                </a:lnTo>
                <a:lnTo>
                  <a:pt x="17595" y="17538"/>
                </a:lnTo>
                <a:lnTo>
                  <a:pt x="17595" y="17723"/>
                </a:lnTo>
                <a:lnTo>
                  <a:pt x="17738" y="17908"/>
                </a:lnTo>
                <a:lnTo>
                  <a:pt x="17738" y="18092"/>
                </a:lnTo>
                <a:lnTo>
                  <a:pt x="17881" y="18092"/>
                </a:lnTo>
                <a:lnTo>
                  <a:pt x="17881" y="18277"/>
                </a:lnTo>
                <a:lnTo>
                  <a:pt x="18024" y="18462"/>
                </a:lnTo>
                <a:lnTo>
                  <a:pt x="18024" y="18646"/>
                </a:lnTo>
                <a:lnTo>
                  <a:pt x="18167" y="18646"/>
                </a:lnTo>
                <a:lnTo>
                  <a:pt x="18167" y="18831"/>
                </a:lnTo>
                <a:lnTo>
                  <a:pt x="18310" y="18831"/>
                </a:lnTo>
                <a:lnTo>
                  <a:pt x="18310" y="19015"/>
                </a:lnTo>
                <a:lnTo>
                  <a:pt x="18596" y="19385"/>
                </a:lnTo>
                <a:lnTo>
                  <a:pt x="18596" y="19569"/>
                </a:lnTo>
                <a:lnTo>
                  <a:pt x="18739" y="19569"/>
                </a:lnTo>
                <a:lnTo>
                  <a:pt x="18739" y="19754"/>
                </a:lnTo>
                <a:lnTo>
                  <a:pt x="18882" y="19754"/>
                </a:lnTo>
                <a:lnTo>
                  <a:pt x="18882" y="19938"/>
                </a:lnTo>
                <a:lnTo>
                  <a:pt x="19025" y="19938"/>
                </a:lnTo>
                <a:lnTo>
                  <a:pt x="19025" y="20123"/>
                </a:lnTo>
                <a:lnTo>
                  <a:pt x="19168" y="20123"/>
                </a:lnTo>
                <a:lnTo>
                  <a:pt x="19311" y="20308"/>
                </a:lnTo>
                <a:lnTo>
                  <a:pt x="19454" y="20308"/>
                </a:lnTo>
                <a:lnTo>
                  <a:pt x="19454" y="20492"/>
                </a:lnTo>
                <a:lnTo>
                  <a:pt x="19597" y="20492"/>
                </a:lnTo>
                <a:lnTo>
                  <a:pt x="19597" y="20677"/>
                </a:lnTo>
                <a:lnTo>
                  <a:pt x="19883" y="20677"/>
                </a:lnTo>
                <a:lnTo>
                  <a:pt x="19883" y="20862"/>
                </a:lnTo>
                <a:lnTo>
                  <a:pt x="20026" y="20862"/>
                </a:lnTo>
                <a:lnTo>
                  <a:pt x="20026" y="21046"/>
                </a:lnTo>
                <a:lnTo>
                  <a:pt x="20313" y="21046"/>
                </a:lnTo>
                <a:lnTo>
                  <a:pt x="20313" y="21231"/>
                </a:lnTo>
                <a:lnTo>
                  <a:pt x="20742" y="21231"/>
                </a:lnTo>
                <a:lnTo>
                  <a:pt x="20742" y="21415"/>
                </a:lnTo>
                <a:lnTo>
                  <a:pt x="21028" y="21415"/>
                </a:lnTo>
                <a:lnTo>
                  <a:pt x="21171" y="21600"/>
                </a:lnTo>
                <a:lnTo>
                  <a:pt x="21600" y="21600"/>
                </a:lnTo>
              </a:path>
            </a:pathLst>
          </a:custGeom>
          <a:gradFill>
            <a:gsLst>
              <a:gs pos="0">
                <a:srgbClr val="000082"/>
              </a:gs>
              <a:gs pos="41000">
                <a:srgbClr val="66008F"/>
              </a:gs>
              <a:gs pos="60000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</a:gra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4" name="Shape 514"/>
          <p:cNvSpPr/>
          <p:nvPr/>
        </p:nvSpPr>
        <p:spPr>
          <a:xfrm rot="20641370">
            <a:off x="3454428" y="3729911"/>
            <a:ext cx="358776" cy="26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86" y="21600"/>
                </a:lnTo>
                <a:lnTo>
                  <a:pt x="429" y="21415"/>
                </a:lnTo>
                <a:lnTo>
                  <a:pt x="715" y="21415"/>
                </a:lnTo>
                <a:lnTo>
                  <a:pt x="715" y="21231"/>
                </a:lnTo>
                <a:lnTo>
                  <a:pt x="1144" y="21231"/>
                </a:lnTo>
                <a:lnTo>
                  <a:pt x="1144" y="21046"/>
                </a:lnTo>
                <a:lnTo>
                  <a:pt x="1430" y="21046"/>
                </a:lnTo>
                <a:lnTo>
                  <a:pt x="1430" y="20862"/>
                </a:lnTo>
                <a:lnTo>
                  <a:pt x="1574" y="20862"/>
                </a:lnTo>
                <a:lnTo>
                  <a:pt x="1574" y="20677"/>
                </a:lnTo>
                <a:lnTo>
                  <a:pt x="1860" y="20677"/>
                </a:lnTo>
                <a:lnTo>
                  <a:pt x="1860" y="20492"/>
                </a:lnTo>
                <a:lnTo>
                  <a:pt x="2003" y="20492"/>
                </a:lnTo>
                <a:lnTo>
                  <a:pt x="2003" y="20308"/>
                </a:lnTo>
                <a:lnTo>
                  <a:pt x="2146" y="20308"/>
                </a:lnTo>
                <a:lnTo>
                  <a:pt x="2289" y="20123"/>
                </a:lnTo>
                <a:lnTo>
                  <a:pt x="2432" y="20123"/>
                </a:lnTo>
                <a:lnTo>
                  <a:pt x="2432" y="19938"/>
                </a:lnTo>
                <a:lnTo>
                  <a:pt x="2575" y="19938"/>
                </a:lnTo>
                <a:lnTo>
                  <a:pt x="2575" y="19754"/>
                </a:lnTo>
                <a:lnTo>
                  <a:pt x="2718" y="19754"/>
                </a:lnTo>
                <a:lnTo>
                  <a:pt x="2718" y="19569"/>
                </a:lnTo>
                <a:lnTo>
                  <a:pt x="2861" y="19569"/>
                </a:lnTo>
                <a:lnTo>
                  <a:pt x="2861" y="19385"/>
                </a:lnTo>
                <a:lnTo>
                  <a:pt x="3147" y="19015"/>
                </a:lnTo>
                <a:lnTo>
                  <a:pt x="3147" y="18831"/>
                </a:lnTo>
                <a:lnTo>
                  <a:pt x="3290" y="18831"/>
                </a:lnTo>
                <a:lnTo>
                  <a:pt x="3290" y="18646"/>
                </a:lnTo>
                <a:lnTo>
                  <a:pt x="3433" y="18646"/>
                </a:lnTo>
                <a:lnTo>
                  <a:pt x="3433" y="18462"/>
                </a:lnTo>
                <a:lnTo>
                  <a:pt x="3576" y="18277"/>
                </a:lnTo>
                <a:lnTo>
                  <a:pt x="3576" y="18092"/>
                </a:lnTo>
                <a:lnTo>
                  <a:pt x="3719" y="18092"/>
                </a:lnTo>
                <a:lnTo>
                  <a:pt x="3719" y="17908"/>
                </a:lnTo>
                <a:lnTo>
                  <a:pt x="3862" y="17723"/>
                </a:lnTo>
                <a:lnTo>
                  <a:pt x="3862" y="17538"/>
                </a:lnTo>
                <a:lnTo>
                  <a:pt x="4005" y="17538"/>
                </a:lnTo>
                <a:lnTo>
                  <a:pt x="4005" y="17169"/>
                </a:lnTo>
                <a:lnTo>
                  <a:pt x="4148" y="17169"/>
                </a:lnTo>
                <a:lnTo>
                  <a:pt x="4148" y="16985"/>
                </a:lnTo>
                <a:lnTo>
                  <a:pt x="4291" y="16800"/>
                </a:lnTo>
                <a:lnTo>
                  <a:pt x="4291" y="16615"/>
                </a:lnTo>
                <a:lnTo>
                  <a:pt x="4434" y="16431"/>
                </a:lnTo>
                <a:lnTo>
                  <a:pt x="4434" y="16246"/>
                </a:lnTo>
                <a:lnTo>
                  <a:pt x="4577" y="16246"/>
                </a:lnTo>
                <a:lnTo>
                  <a:pt x="4577" y="15877"/>
                </a:lnTo>
                <a:lnTo>
                  <a:pt x="4721" y="15877"/>
                </a:lnTo>
                <a:lnTo>
                  <a:pt x="4721" y="15508"/>
                </a:lnTo>
                <a:lnTo>
                  <a:pt x="4864" y="15323"/>
                </a:lnTo>
                <a:lnTo>
                  <a:pt x="4864" y="15138"/>
                </a:lnTo>
                <a:lnTo>
                  <a:pt x="5007" y="14954"/>
                </a:lnTo>
                <a:lnTo>
                  <a:pt x="5007" y="14585"/>
                </a:lnTo>
                <a:lnTo>
                  <a:pt x="5150" y="14585"/>
                </a:lnTo>
                <a:lnTo>
                  <a:pt x="5150" y="14215"/>
                </a:lnTo>
                <a:lnTo>
                  <a:pt x="5293" y="14215"/>
                </a:lnTo>
                <a:lnTo>
                  <a:pt x="5293" y="13846"/>
                </a:lnTo>
                <a:lnTo>
                  <a:pt x="5436" y="13846"/>
                </a:lnTo>
                <a:lnTo>
                  <a:pt x="5436" y="13292"/>
                </a:lnTo>
                <a:lnTo>
                  <a:pt x="5579" y="13292"/>
                </a:lnTo>
                <a:lnTo>
                  <a:pt x="5579" y="12923"/>
                </a:lnTo>
                <a:lnTo>
                  <a:pt x="5722" y="12923"/>
                </a:lnTo>
                <a:lnTo>
                  <a:pt x="5722" y="12554"/>
                </a:lnTo>
                <a:lnTo>
                  <a:pt x="5865" y="12369"/>
                </a:lnTo>
                <a:lnTo>
                  <a:pt x="5865" y="12000"/>
                </a:lnTo>
                <a:lnTo>
                  <a:pt x="6008" y="12000"/>
                </a:lnTo>
                <a:lnTo>
                  <a:pt x="6008" y="11631"/>
                </a:lnTo>
                <a:lnTo>
                  <a:pt x="6151" y="11446"/>
                </a:lnTo>
                <a:lnTo>
                  <a:pt x="6151" y="11077"/>
                </a:lnTo>
                <a:lnTo>
                  <a:pt x="6294" y="10892"/>
                </a:lnTo>
                <a:lnTo>
                  <a:pt x="6294" y="10523"/>
                </a:lnTo>
                <a:lnTo>
                  <a:pt x="6437" y="10523"/>
                </a:lnTo>
                <a:lnTo>
                  <a:pt x="6437" y="10154"/>
                </a:lnTo>
                <a:lnTo>
                  <a:pt x="6580" y="9969"/>
                </a:lnTo>
                <a:lnTo>
                  <a:pt x="6580" y="9600"/>
                </a:lnTo>
                <a:lnTo>
                  <a:pt x="6723" y="9415"/>
                </a:lnTo>
                <a:lnTo>
                  <a:pt x="6723" y="9046"/>
                </a:lnTo>
                <a:lnTo>
                  <a:pt x="6866" y="9046"/>
                </a:lnTo>
                <a:lnTo>
                  <a:pt x="6866" y="8492"/>
                </a:lnTo>
                <a:lnTo>
                  <a:pt x="7009" y="8492"/>
                </a:lnTo>
                <a:lnTo>
                  <a:pt x="7009" y="8123"/>
                </a:lnTo>
                <a:lnTo>
                  <a:pt x="7152" y="7938"/>
                </a:lnTo>
                <a:lnTo>
                  <a:pt x="7152" y="7569"/>
                </a:lnTo>
                <a:lnTo>
                  <a:pt x="7295" y="7569"/>
                </a:lnTo>
                <a:lnTo>
                  <a:pt x="7295" y="7015"/>
                </a:lnTo>
                <a:lnTo>
                  <a:pt x="7438" y="7015"/>
                </a:lnTo>
                <a:lnTo>
                  <a:pt x="7438" y="6646"/>
                </a:lnTo>
                <a:lnTo>
                  <a:pt x="7581" y="6462"/>
                </a:lnTo>
                <a:lnTo>
                  <a:pt x="7581" y="6092"/>
                </a:lnTo>
                <a:lnTo>
                  <a:pt x="7725" y="6092"/>
                </a:lnTo>
                <a:lnTo>
                  <a:pt x="7725" y="5538"/>
                </a:lnTo>
                <a:lnTo>
                  <a:pt x="7868" y="5538"/>
                </a:lnTo>
                <a:lnTo>
                  <a:pt x="7868" y="5169"/>
                </a:lnTo>
                <a:lnTo>
                  <a:pt x="8011" y="5169"/>
                </a:lnTo>
                <a:lnTo>
                  <a:pt x="8011" y="4615"/>
                </a:lnTo>
                <a:lnTo>
                  <a:pt x="8154" y="4615"/>
                </a:lnTo>
                <a:lnTo>
                  <a:pt x="8154" y="4246"/>
                </a:lnTo>
                <a:lnTo>
                  <a:pt x="8297" y="4062"/>
                </a:lnTo>
                <a:lnTo>
                  <a:pt x="8297" y="3877"/>
                </a:lnTo>
                <a:lnTo>
                  <a:pt x="8440" y="3692"/>
                </a:lnTo>
                <a:lnTo>
                  <a:pt x="8440" y="3323"/>
                </a:lnTo>
                <a:lnTo>
                  <a:pt x="8583" y="3323"/>
                </a:lnTo>
                <a:lnTo>
                  <a:pt x="8583" y="2954"/>
                </a:lnTo>
                <a:lnTo>
                  <a:pt x="8726" y="2954"/>
                </a:lnTo>
                <a:lnTo>
                  <a:pt x="8726" y="2585"/>
                </a:lnTo>
                <a:lnTo>
                  <a:pt x="8869" y="2585"/>
                </a:lnTo>
                <a:lnTo>
                  <a:pt x="8869" y="2215"/>
                </a:lnTo>
                <a:lnTo>
                  <a:pt x="9012" y="2215"/>
                </a:lnTo>
                <a:lnTo>
                  <a:pt x="9012" y="1846"/>
                </a:lnTo>
                <a:lnTo>
                  <a:pt x="9155" y="1846"/>
                </a:lnTo>
                <a:lnTo>
                  <a:pt x="9155" y="1662"/>
                </a:lnTo>
                <a:lnTo>
                  <a:pt x="9298" y="1477"/>
                </a:lnTo>
                <a:lnTo>
                  <a:pt x="9298" y="1292"/>
                </a:lnTo>
                <a:lnTo>
                  <a:pt x="9441" y="1292"/>
                </a:lnTo>
                <a:lnTo>
                  <a:pt x="9441" y="1108"/>
                </a:lnTo>
                <a:lnTo>
                  <a:pt x="9584" y="923"/>
                </a:lnTo>
                <a:lnTo>
                  <a:pt x="9584" y="738"/>
                </a:lnTo>
                <a:lnTo>
                  <a:pt x="9727" y="738"/>
                </a:lnTo>
                <a:lnTo>
                  <a:pt x="9727" y="554"/>
                </a:lnTo>
                <a:lnTo>
                  <a:pt x="9870" y="554"/>
                </a:lnTo>
                <a:lnTo>
                  <a:pt x="9870" y="369"/>
                </a:lnTo>
                <a:lnTo>
                  <a:pt x="10013" y="369"/>
                </a:lnTo>
                <a:lnTo>
                  <a:pt x="10013" y="185"/>
                </a:lnTo>
                <a:lnTo>
                  <a:pt x="10299" y="185"/>
                </a:lnTo>
                <a:lnTo>
                  <a:pt x="10299" y="0"/>
                </a:lnTo>
                <a:lnTo>
                  <a:pt x="11158" y="0"/>
                </a:lnTo>
                <a:lnTo>
                  <a:pt x="11158" y="185"/>
                </a:lnTo>
                <a:lnTo>
                  <a:pt x="11444" y="185"/>
                </a:lnTo>
                <a:lnTo>
                  <a:pt x="11444" y="369"/>
                </a:lnTo>
                <a:lnTo>
                  <a:pt x="11587" y="369"/>
                </a:lnTo>
                <a:lnTo>
                  <a:pt x="11587" y="554"/>
                </a:lnTo>
                <a:lnTo>
                  <a:pt x="11730" y="554"/>
                </a:lnTo>
                <a:lnTo>
                  <a:pt x="11730" y="738"/>
                </a:lnTo>
                <a:lnTo>
                  <a:pt x="11873" y="738"/>
                </a:lnTo>
                <a:lnTo>
                  <a:pt x="11873" y="923"/>
                </a:lnTo>
                <a:lnTo>
                  <a:pt x="12016" y="1108"/>
                </a:lnTo>
                <a:lnTo>
                  <a:pt x="12016" y="1292"/>
                </a:lnTo>
                <a:lnTo>
                  <a:pt x="12159" y="1292"/>
                </a:lnTo>
                <a:lnTo>
                  <a:pt x="12159" y="1477"/>
                </a:lnTo>
                <a:lnTo>
                  <a:pt x="12302" y="1662"/>
                </a:lnTo>
                <a:lnTo>
                  <a:pt x="12302" y="1846"/>
                </a:lnTo>
                <a:lnTo>
                  <a:pt x="12445" y="1846"/>
                </a:lnTo>
                <a:lnTo>
                  <a:pt x="12445" y="2215"/>
                </a:lnTo>
                <a:lnTo>
                  <a:pt x="12588" y="2215"/>
                </a:lnTo>
                <a:lnTo>
                  <a:pt x="12588" y="2585"/>
                </a:lnTo>
                <a:lnTo>
                  <a:pt x="12731" y="2585"/>
                </a:lnTo>
                <a:lnTo>
                  <a:pt x="12731" y="2954"/>
                </a:lnTo>
                <a:lnTo>
                  <a:pt x="12874" y="2954"/>
                </a:lnTo>
                <a:lnTo>
                  <a:pt x="12874" y="3323"/>
                </a:lnTo>
                <a:lnTo>
                  <a:pt x="13017" y="3323"/>
                </a:lnTo>
                <a:lnTo>
                  <a:pt x="13017" y="3692"/>
                </a:lnTo>
                <a:lnTo>
                  <a:pt x="13160" y="3877"/>
                </a:lnTo>
                <a:lnTo>
                  <a:pt x="13160" y="4062"/>
                </a:lnTo>
                <a:lnTo>
                  <a:pt x="13303" y="4246"/>
                </a:lnTo>
                <a:lnTo>
                  <a:pt x="13303" y="4615"/>
                </a:lnTo>
                <a:lnTo>
                  <a:pt x="13446" y="4615"/>
                </a:lnTo>
                <a:lnTo>
                  <a:pt x="13446" y="5169"/>
                </a:lnTo>
                <a:lnTo>
                  <a:pt x="13589" y="5169"/>
                </a:lnTo>
                <a:lnTo>
                  <a:pt x="13589" y="5538"/>
                </a:lnTo>
                <a:lnTo>
                  <a:pt x="13732" y="5538"/>
                </a:lnTo>
                <a:lnTo>
                  <a:pt x="13732" y="6092"/>
                </a:lnTo>
                <a:lnTo>
                  <a:pt x="13875" y="6092"/>
                </a:lnTo>
                <a:lnTo>
                  <a:pt x="13875" y="6462"/>
                </a:lnTo>
                <a:lnTo>
                  <a:pt x="14019" y="6646"/>
                </a:lnTo>
                <a:lnTo>
                  <a:pt x="14019" y="7015"/>
                </a:lnTo>
                <a:lnTo>
                  <a:pt x="14162" y="7015"/>
                </a:lnTo>
                <a:lnTo>
                  <a:pt x="14162" y="7569"/>
                </a:lnTo>
                <a:lnTo>
                  <a:pt x="14305" y="7569"/>
                </a:lnTo>
                <a:lnTo>
                  <a:pt x="14305" y="7938"/>
                </a:lnTo>
                <a:lnTo>
                  <a:pt x="14448" y="8123"/>
                </a:lnTo>
                <a:lnTo>
                  <a:pt x="14448" y="8492"/>
                </a:lnTo>
                <a:lnTo>
                  <a:pt x="14591" y="8492"/>
                </a:lnTo>
                <a:lnTo>
                  <a:pt x="14591" y="9046"/>
                </a:lnTo>
                <a:lnTo>
                  <a:pt x="14734" y="9046"/>
                </a:lnTo>
                <a:lnTo>
                  <a:pt x="14734" y="9415"/>
                </a:lnTo>
                <a:lnTo>
                  <a:pt x="14877" y="9600"/>
                </a:lnTo>
                <a:lnTo>
                  <a:pt x="14877" y="9969"/>
                </a:lnTo>
                <a:lnTo>
                  <a:pt x="15020" y="10154"/>
                </a:lnTo>
                <a:lnTo>
                  <a:pt x="15020" y="10523"/>
                </a:lnTo>
                <a:lnTo>
                  <a:pt x="15163" y="10523"/>
                </a:lnTo>
                <a:lnTo>
                  <a:pt x="15163" y="10892"/>
                </a:lnTo>
                <a:lnTo>
                  <a:pt x="15306" y="11077"/>
                </a:lnTo>
                <a:lnTo>
                  <a:pt x="15306" y="11446"/>
                </a:lnTo>
                <a:lnTo>
                  <a:pt x="15449" y="11631"/>
                </a:lnTo>
                <a:lnTo>
                  <a:pt x="15449" y="12000"/>
                </a:lnTo>
                <a:lnTo>
                  <a:pt x="15592" y="12000"/>
                </a:lnTo>
                <a:lnTo>
                  <a:pt x="15592" y="12369"/>
                </a:lnTo>
                <a:lnTo>
                  <a:pt x="15735" y="12554"/>
                </a:lnTo>
                <a:lnTo>
                  <a:pt x="15735" y="12923"/>
                </a:lnTo>
                <a:lnTo>
                  <a:pt x="15878" y="12923"/>
                </a:lnTo>
                <a:lnTo>
                  <a:pt x="15878" y="13292"/>
                </a:lnTo>
                <a:lnTo>
                  <a:pt x="16021" y="13292"/>
                </a:lnTo>
                <a:lnTo>
                  <a:pt x="16021" y="13846"/>
                </a:lnTo>
                <a:lnTo>
                  <a:pt x="16164" y="13846"/>
                </a:lnTo>
                <a:lnTo>
                  <a:pt x="16164" y="14215"/>
                </a:lnTo>
                <a:lnTo>
                  <a:pt x="16307" y="14215"/>
                </a:lnTo>
                <a:lnTo>
                  <a:pt x="16307" y="14585"/>
                </a:lnTo>
                <a:lnTo>
                  <a:pt x="16450" y="14585"/>
                </a:lnTo>
                <a:lnTo>
                  <a:pt x="16450" y="14954"/>
                </a:lnTo>
                <a:lnTo>
                  <a:pt x="16593" y="15138"/>
                </a:lnTo>
                <a:lnTo>
                  <a:pt x="16593" y="15323"/>
                </a:lnTo>
                <a:lnTo>
                  <a:pt x="16736" y="15508"/>
                </a:lnTo>
                <a:lnTo>
                  <a:pt x="16736" y="15877"/>
                </a:lnTo>
                <a:lnTo>
                  <a:pt x="16879" y="15877"/>
                </a:lnTo>
                <a:lnTo>
                  <a:pt x="16879" y="16246"/>
                </a:lnTo>
                <a:lnTo>
                  <a:pt x="17023" y="16246"/>
                </a:lnTo>
                <a:lnTo>
                  <a:pt x="17023" y="16431"/>
                </a:lnTo>
                <a:lnTo>
                  <a:pt x="17166" y="16615"/>
                </a:lnTo>
                <a:lnTo>
                  <a:pt x="17166" y="16800"/>
                </a:lnTo>
                <a:lnTo>
                  <a:pt x="17309" y="16985"/>
                </a:lnTo>
                <a:lnTo>
                  <a:pt x="17309" y="17169"/>
                </a:lnTo>
                <a:lnTo>
                  <a:pt x="17452" y="17169"/>
                </a:lnTo>
                <a:lnTo>
                  <a:pt x="17452" y="17538"/>
                </a:lnTo>
                <a:lnTo>
                  <a:pt x="17595" y="17538"/>
                </a:lnTo>
                <a:lnTo>
                  <a:pt x="17595" y="17723"/>
                </a:lnTo>
                <a:lnTo>
                  <a:pt x="17738" y="17908"/>
                </a:lnTo>
                <a:lnTo>
                  <a:pt x="17738" y="18092"/>
                </a:lnTo>
                <a:lnTo>
                  <a:pt x="17881" y="18092"/>
                </a:lnTo>
                <a:lnTo>
                  <a:pt x="17881" y="18277"/>
                </a:lnTo>
                <a:lnTo>
                  <a:pt x="18024" y="18462"/>
                </a:lnTo>
                <a:lnTo>
                  <a:pt x="18024" y="18646"/>
                </a:lnTo>
                <a:lnTo>
                  <a:pt x="18167" y="18646"/>
                </a:lnTo>
                <a:lnTo>
                  <a:pt x="18167" y="18831"/>
                </a:lnTo>
                <a:lnTo>
                  <a:pt x="18310" y="18831"/>
                </a:lnTo>
                <a:lnTo>
                  <a:pt x="18310" y="19015"/>
                </a:lnTo>
                <a:lnTo>
                  <a:pt x="18596" y="19385"/>
                </a:lnTo>
                <a:lnTo>
                  <a:pt x="18596" y="19569"/>
                </a:lnTo>
                <a:lnTo>
                  <a:pt x="18739" y="19569"/>
                </a:lnTo>
                <a:lnTo>
                  <a:pt x="18739" y="19754"/>
                </a:lnTo>
                <a:lnTo>
                  <a:pt x="18882" y="19754"/>
                </a:lnTo>
                <a:lnTo>
                  <a:pt x="18882" y="19938"/>
                </a:lnTo>
                <a:lnTo>
                  <a:pt x="19025" y="19938"/>
                </a:lnTo>
                <a:lnTo>
                  <a:pt x="19025" y="20123"/>
                </a:lnTo>
                <a:lnTo>
                  <a:pt x="19168" y="20123"/>
                </a:lnTo>
                <a:lnTo>
                  <a:pt x="19311" y="20308"/>
                </a:lnTo>
                <a:lnTo>
                  <a:pt x="19454" y="20308"/>
                </a:lnTo>
                <a:lnTo>
                  <a:pt x="19454" y="20492"/>
                </a:lnTo>
                <a:lnTo>
                  <a:pt x="19597" y="20492"/>
                </a:lnTo>
                <a:lnTo>
                  <a:pt x="19597" y="20677"/>
                </a:lnTo>
                <a:lnTo>
                  <a:pt x="19883" y="20677"/>
                </a:lnTo>
                <a:lnTo>
                  <a:pt x="19883" y="20862"/>
                </a:lnTo>
                <a:lnTo>
                  <a:pt x="20026" y="20862"/>
                </a:lnTo>
                <a:lnTo>
                  <a:pt x="20026" y="21046"/>
                </a:lnTo>
                <a:lnTo>
                  <a:pt x="20313" y="21046"/>
                </a:lnTo>
                <a:lnTo>
                  <a:pt x="20313" y="21231"/>
                </a:lnTo>
                <a:lnTo>
                  <a:pt x="20742" y="21231"/>
                </a:lnTo>
                <a:lnTo>
                  <a:pt x="20742" y="21415"/>
                </a:lnTo>
                <a:lnTo>
                  <a:pt x="21028" y="21415"/>
                </a:lnTo>
                <a:lnTo>
                  <a:pt x="21171" y="21600"/>
                </a:lnTo>
                <a:lnTo>
                  <a:pt x="21600" y="21600"/>
                </a:lnTo>
              </a:path>
            </a:pathLst>
          </a:custGeom>
          <a:gradFill>
            <a:gsLst>
              <a:gs pos="0">
                <a:srgbClr val="000082"/>
              </a:gs>
              <a:gs pos="41000">
                <a:srgbClr val="66008F"/>
              </a:gs>
              <a:gs pos="60000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</a:gradFill>
          <a:ln w="12700">
            <a:miter lim="400000"/>
          </a:ln>
        </p:spPr>
        <p:txBody>
          <a:bodyPr lIns="45719" rIns="45719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" name="Shape 512">
            <a:extLst>
              <a:ext uri="{FF2B5EF4-FFF2-40B4-BE49-F238E27FC236}">
                <a16:creationId xmlns:a16="http://schemas.microsoft.com/office/drawing/2014/main" id="{32FF11FB-D737-43DF-BD1A-57DBFA910875}"/>
              </a:ext>
            </a:extLst>
          </p:cNvPr>
          <p:cNvSpPr/>
          <p:nvPr/>
        </p:nvSpPr>
        <p:spPr>
          <a:xfrm>
            <a:off x="1752600" y="241317"/>
            <a:ext cx="6279922" cy="70788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Scaling Atomic Ion Qubits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II  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12845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963615" y="799270"/>
            <a:ext cx="8309142" cy="1766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09601" y="1071496"/>
            <a:ext cx="62332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Minimizing complex functions by “simultaneously sampling”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entire space through quantum superposition 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327385" y="306828"/>
            <a:ext cx="9642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 Area of Application: Quantum Optimization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07513" y="1887667"/>
            <a:ext cx="5145705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Logistics			Pattern Recognition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Operations Research	Machine Learning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Making		Material Simulations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734976" y="567987"/>
            <a:ext cx="2870689" cy="2815041"/>
            <a:chOff x="7690816" y="457200"/>
            <a:chExt cx="2870689" cy="2815041"/>
          </a:xfrm>
        </p:grpSpPr>
        <p:pic>
          <p:nvPicPr>
            <p:cNvPr id="31" name="Picture 4" descr="http://www1.lsbu.ac.uk/water/images/drysurf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816" y="898877"/>
              <a:ext cx="2466755" cy="2172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9028713" y="2687466"/>
              <a:ext cx="15327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global minimum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f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,x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7709103" y="637094"/>
              <a:ext cx="1124873" cy="10956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7709102" y="1732726"/>
              <a:ext cx="2198052" cy="512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9876084" y="2053879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833975" y="45720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US" sz="1800" b="0" i="1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4" name="Picture 16" descr="Fig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227" y="8294762"/>
            <a:ext cx="608138" cy="3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939964-D6B4-442B-ACE1-B360B6EED931}"/>
              </a:ext>
            </a:extLst>
          </p:cNvPr>
          <p:cNvGrpSpPr/>
          <p:nvPr/>
        </p:nvGrpSpPr>
        <p:grpSpPr>
          <a:xfrm>
            <a:off x="366386" y="3352800"/>
            <a:ext cx="11749414" cy="3471801"/>
            <a:chOff x="366386" y="3352800"/>
            <a:chExt cx="11749414" cy="3471801"/>
          </a:xfrm>
        </p:grpSpPr>
        <p:grpSp>
          <p:nvGrpSpPr>
            <p:cNvPr id="7" name="Group 6"/>
            <p:cNvGrpSpPr/>
            <p:nvPr/>
          </p:nvGrpSpPr>
          <p:grpSpPr>
            <a:xfrm>
              <a:off x="8353219" y="3955707"/>
              <a:ext cx="3762581" cy="2749893"/>
              <a:chOff x="8284903" y="3630687"/>
              <a:chExt cx="3762581" cy="2749893"/>
            </a:xfrm>
          </p:grpSpPr>
          <p:pic>
            <p:nvPicPr>
              <p:cNvPr id="7170" name="Picture 2" descr="https://support.sas.com/documentation/cdl/en/ornoaug/65289/HTML/default/images/map002g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5" t="873" r="1213" b="7977"/>
              <a:stretch/>
            </p:blipFill>
            <p:spPr bwMode="auto">
              <a:xfrm>
                <a:off x="9484794" y="4170780"/>
                <a:ext cx="2562690" cy="1857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8284903" y="3630687"/>
                <a:ext cx="35339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“Traveling Salesman” problem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8664937" y="5457250"/>
                <a:ext cx="178234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what is the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shortest path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through N cities?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66386" y="3352800"/>
              <a:ext cx="4279034" cy="3385230"/>
              <a:chOff x="366386" y="3352800"/>
              <a:chExt cx="4279034" cy="338523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381000" y="4844903"/>
                    <a:ext cx="3350020" cy="7176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600" b="0" i="1" u="none" strike="noStrike" kern="1200" cap="none" spc="0" normalizeH="0" baseline="-2500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600" b="0" i="1" u="none" strike="noStrike" kern="1200" cap="none" spc="0" normalizeH="0" baseline="-2500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,…)=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&lt;</m:t>
                              </m:r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0" lang="en-U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oMath>
                      </m:oMathPara>
                    </a14:m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" y="4844903"/>
                    <a:ext cx="3350020" cy="71769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1" name="Picture 8" descr="http://www.rle.mit.edu/cua/highlights/wp-content/uploads/2014/04/atom_not_enough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10958">
                <a:off x="2349912" y="5753779"/>
                <a:ext cx="1626153" cy="984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381000" y="3959905"/>
                <a:ext cx="4264420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Quadratic Optimization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Minimize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			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this function is similar to 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total energy of 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magnetic network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66386" y="3352800"/>
                <a:ext cx="159287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Examples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267200" y="3955707"/>
              <a:ext cx="4074336" cy="2868894"/>
              <a:chOff x="4267200" y="3955707"/>
              <a:chExt cx="4074336" cy="286889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343400" y="3955707"/>
                <a:ext cx="23301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Quantum Chemistry</a:t>
                </a:r>
              </a:p>
            </p:txBody>
          </p:sp>
          <p:pic>
            <p:nvPicPr>
              <p:cNvPr id="7172" name="Picture 4" descr="http://archive.sciencewatch.com/swimages/podcasts/09novLiuF1XL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025795" y="4508859"/>
                <a:ext cx="2299030" cy="2332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267200" y="4494074"/>
                <a:ext cx="331784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3038" marR="0" lvl="6" indent="-17303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complex material </a:t>
                </a:r>
              </a:p>
              <a:p>
                <a:pPr marL="0" marR="0" lvl="6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properties</a:t>
                </a:r>
              </a:p>
              <a:p>
                <a:pPr marL="173038" marR="0" lvl="6" indent="-17303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molecular function</a:t>
                </a:r>
              </a:p>
              <a:p>
                <a:pPr marL="173038" marR="0" lvl="6" indent="-17303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light harvesting </a:t>
                </a:r>
              </a:p>
              <a:p>
                <a:pPr marL="173038" marR="0" lvl="6" indent="-17303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processes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70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5245" y="2046302"/>
            <a:ext cx="896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“A quantum computer differs more from a classical computer……</a:t>
            </a:r>
          </a:p>
        </p:txBody>
      </p:sp>
      <p:pic>
        <p:nvPicPr>
          <p:cNvPr id="1034" name="Picture 10" descr="http://www.extremetech.com/wp-content/uploads/2012/06/Quan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225" y="2606192"/>
            <a:ext cx="2255859" cy="165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ytimg.com/vi/KyNHTHQ70dI/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21" b="13303"/>
          <a:stretch/>
        </p:blipFill>
        <p:spPr bwMode="auto">
          <a:xfrm>
            <a:off x="4920552" y="19524"/>
            <a:ext cx="3060774" cy="165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660084" y="4429780"/>
            <a:ext cx="8455389" cy="2380115"/>
            <a:chOff x="619498" y="4429779"/>
            <a:chExt cx="8455389" cy="2380115"/>
          </a:xfrm>
        </p:grpSpPr>
        <p:pic>
          <p:nvPicPr>
            <p:cNvPr id="1026" name="Picture 2" descr="abacus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81"/>
            <a:stretch/>
          </p:blipFill>
          <p:spPr bwMode="auto">
            <a:xfrm>
              <a:off x="5449183" y="4916499"/>
              <a:ext cx="3625704" cy="1893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19498" y="4429779"/>
              <a:ext cx="79411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 …than a classical computer differs from an 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ABACUS</a:t>
              </a: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”</a:t>
              </a:r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669312" y="5038774"/>
              <a:ext cx="2429540" cy="1603707"/>
              <a:chOff x="5763730" y="768955"/>
              <a:chExt cx="1966503" cy="1225787"/>
            </a:xfrm>
          </p:grpSpPr>
          <p:pic>
            <p:nvPicPr>
              <p:cNvPr id="17" name="Picture 8" descr="http://www.eurekasistemi.net/assets/desktop-computer-sale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3730" y="768955"/>
                <a:ext cx="1966503" cy="1225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https://admin.mashable.com/wp-content/uploads/2012/12/computer-chip-640x360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5870" y="897615"/>
                <a:ext cx="975359" cy="548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" name="TextBox 8"/>
          <p:cNvSpPr txBox="1"/>
          <p:nvPr/>
        </p:nvSpPr>
        <p:spPr>
          <a:xfrm>
            <a:off x="3547839" y="355783"/>
            <a:ext cx="2672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Bill Phillips</a:t>
            </a:r>
          </a:p>
          <a:p>
            <a:r>
              <a:rPr lang="en-US" sz="2400" b="1" dirty="0">
                <a:latin typeface="+mj-lt"/>
              </a:rPr>
              <a:t>NIST/JQI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45103" y="2739693"/>
            <a:ext cx="2429540" cy="1603707"/>
            <a:chOff x="5763730" y="768955"/>
            <a:chExt cx="1966503" cy="1225787"/>
          </a:xfrm>
        </p:grpSpPr>
        <p:pic>
          <p:nvPicPr>
            <p:cNvPr id="21" name="Picture 8" descr="http://www.eurekasistemi.net/assets/desktop-computer-sal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730" y="768955"/>
              <a:ext cx="1966503" cy="122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https://admin.mashable.com/wp-content/uploads/2012/12/computer-chip-640x36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870" y="897615"/>
              <a:ext cx="975359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116726" y="287079"/>
            <a:ext cx="611372" cy="531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">
            <a:extLst>
              <a:ext uri="{FF2B5EF4-FFF2-40B4-BE49-F238E27FC236}">
                <a16:creationId xmlns:a16="http://schemas.microsoft.com/office/drawing/2014/main" id="{08CA7E94-DB63-45F1-A448-5B0BF8B64A7E}"/>
              </a:ext>
            </a:extLst>
          </p:cNvPr>
          <p:cNvSpPr txBox="1">
            <a:spLocks/>
          </p:cNvSpPr>
          <p:nvPr/>
        </p:nvSpPr>
        <p:spPr>
          <a:xfrm>
            <a:off x="406400" y="406400"/>
            <a:ext cx="11379200" cy="1219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 Neue"/>
                <a:sym typeface="Helvetica Neue"/>
              </a:rPr>
              <a:t>History of 2-Qubit Gate Performance</a:t>
            </a:r>
          </a:p>
        </p:txBody>
      </p:sp>
      <p:pic>
        <p:nvPicPr>
          <p:cNvPr id="12" name="Shape 67">
            <a:extLst>
              <a:ext uri="{FF2B5EF4-FFF2-40B4-BE49-F238E27FC236}">
                <a16:creationId xmlns:a16="http://schemas.microsoft.com/office/drawing/2014/main" id="{A74EF5E1-3545-45FC-98FF-04A5CCCE9A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761" r="13513" b="13703"/>
          <a:stretch/>
        </p:blipFill>
        <p:spPr>
          <a:xfrm>
            <a:off x="3537733" y="1625601"/>
            <a:ext cx="5065067" cy="424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68">
            <a:extLst>
              <a:ext uri="{FF2B5EF4-FFF2-40B4-BE49-F238E27FC236}">
                <a16:creationId xmlns:a16="http://schemas.microsoft.com/office/drawing/2014/main" id="{552FB235-40CF-4DA7-B2CE-5486A6FA17A2}"/>
              </a:ext>
            </a:extLst>
          </p:cNvPr>
          <p:cNvSpPr txBox="1"/>
          <p:nvPr/>
        </p:nvSpPr>
        <p:spPr>
          <a:xfrm>
            <a:off x="2472769" y="2393100"/>
            <a:ext cx="1064800" cy="548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r" defTabSz="1219170" hangingPunct="1"/>
            <a:r>
              <a:rPr lang="en" sz="1867">
                <a:latin typeface="Helvetica Neue"/>
                <a:ea typeface="Helvetica Neue"/>
                <a:cs typeface="Helvetica Neue"/>
                <a:sym typeface="Helvetica Neue"/>
              </a:rPr>
              <a:t>0.1</a:t>
            </a:r>
          </a:p>
        </p:txBody>
      </p:sp>
      <p:sp>
        <p:nvSpPr>
          <p:cNvPr id="14" name="Shape 69">
            <a:extLst>
              <a:ext uri="{FF2B5EF4-FFF2-40B4-BE49-F238E27FC236}">
                <a16:creationId xmlns:a16="http://schemas.microsoft.com/office/drawing/2014/main" id="{2C7C6AAB-16C1-4571-A44B-59DDE4E94BC4}"/>
              </a:ext>
            </a:extLst>
          </p:cNvPr>
          <p:cNvSpPr txBox="1"/>
          <p:nvPr/>
        </p:nvSpPr>
        <p:spPr>
          <a:xfrm>
            <a:off x="2472769" y="3767601"/>
            <a:ext cx="1064800" cy="548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r" defTabSz="1219170" hangingPunct="1"/>
            <a:r>
              <a:rPr lang="en" sz="1867">
                <a:latin typeface="Helvetica Neue"/>
                <a:ea typeface="Helvetica Neue"/>
                <a:cs typeface="Helvetica Neue"/>
                <a:sym typeface="Helvetica Neue"/>
              </a:rPr>
              <a:t>0.01</a:t>
            </a:r>
          </a:p>
        </p:txBody>
      </p:sp>
      <p:sp>
        <p:nvSpPr>
          <p:cNvPr id="15" name="Shape 70">
            <a:extLst>
              <a:ext uri="{FF2B5EF4-FFF2-40B4-BE49-F238E27FC236}">
                <a16:creationId xmlns:a16="http://schemas.microsoft.com/office/drawing/2014/main" id="{F83CA174-DFE0-440A-94C7-DF292298153E}"/>
              </a:ext>
            </a:extLst>
          </p:cNvPr>
          <p:cNvSpPr txBox="1"/>
          <p:nvPr/>
        </p:nvSpPr>
        <p:spPr>
          <a:xfrm>
            <a:off x="2472769" y="5167801"/>
            <a:ext cx="1064800" cy="548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algn="r" defTabSz="1219170" hangingPunct="1"/>
            <a:r>
              <a:rPr lang="en" sz="1867">
                <a:latin typeface="Helvetica Neue"/>
                <a:ea typeface="Helvetica Neue"/>
                <a:cs typeface="Helvetica Neue"/>
                <a:sym typeface="Helvetica Neue"/>
              </a:rPr>
              <a:t>0.001</a:t>
            </a:r>
          </a:p>
        </p:txBody>
      </p:sp>
      <p:sp>
        <p:nvSpPr>
          <p:cNvPr id="16" name="Shape 71">
            <a:extLst>
              <a:ext uri="{FF2B5EF4-FFF2-40B4-BE49-F238E27FC236}">
                <a16:creationId xmlns:a16="http://schemas.microsoft.com/office/drawing/2014/main" id="{4A186AD6-DC02-4D44-9F4D-8942158E80D0}"/>
              </a:ext>
            </a:extLst>
          </p:cNvPr>
          <p:cNvSpPr txBox="1"/>
          <p:nvPr/>
        </p:nvSpPr>
        <p:spPr>
          <a:xfrm>
            <a:off x="3900464" y="5845333"/>
            <a:ext cx="5630800" cy="87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 hangingPunct="1"/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2000           2005           2010           2015          2020</a:t>
            </a:r>
          </a:p>
          <a:p>
            <a:pPr defTabSz="1219170" hangingPunct="1"/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70" hangingPunct="1"/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                                    </a:t>
            </a:r>
            <a:r>
              <a:rPr lang="en" sz="1867">
                <a:latin typeface="Helvetica Neue"/>
                <a:ea typeface="Helvetica Neue"/>
                <a:cs typeface="Helvetica Neue"/>
                <a:sym typeface="Helvetica Neue"/>
              </a:rPr>
              <a:t>Year</a:t>
            </a:r>
          </a:p>
        </p:txBody>
      </p:sp>
      <p:sp>
        <p:nvSpPr>
          <p:cNvPr id="17" name="Shape 72">
            <a:extLst>
              <a:ext uri="{FF2B5EF4-FFF2-40B4-BE49-F238E27FC236}">
                <a16:creationId xmlns:a16="http://schemas.microsoft.com/office/drawing/2014/main" id="{8833DD68-57EE-40F7-B9D0-F850D540C787}"/>
              </a:ext>
            </a:extLst>
          </p:cNvPr>
          <p:cNvSpPr txBox="1"/>
          <p:nvPr/>
        </p:nvSpPr>
        <p:spPr>
          <a:xfrm>
            <a:off x="1754367" y="2840300"/>
            <a:ext cx="902000" cy="1219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defTabSz="1219170" hangingPunct="1"/>
            <a:r>
              <a:rPr lang="en" sz="1867">
                <a:latin typeface="Helvetica Neue"/>
                <a:ea typeface="Helvetica Neue"/>
                <a:cs typeface="Helvetica Neue"/>
                <a:sym typeface="Helvetica Neue"/>
              </a:rPr>
              <a:t>Error </a:t>
            </a:r>
          </a:p>
          <a:p>
            <a:pPr defTabSz="1219170" hangingPunct="1"/>
            <a:r>
              <a:rPr lang="en" sz="1867">
                <a:latin typeface="Helvetica Neue"/>
                <a:ea typeface="Helvetica Neue"/>
                <a:cs typeface="Helvetica Neue"/>
                <a:sym typeface="Helvetica Neue"/>
              </a:rPr>
              <a:t>per </a:t>
            </a:r>
          </a:p>
          <a:p>
            <a:pPr defTabSz="1219170" hangingPunct="1"/>
            <a:r>
              <a:rPr lang="en" sz="1867">
                <a:latin typeface="Helvetica Neue"/>
                <a:ea typeface="Helvetica Neue"/>
                <a:cs typeface="Helvetica Neue"/>
                <a:sym typeface="Helvetica Neue"/>
              </a:rPr>
              <a:t>Gate</a:t>
            </a:r>
          </a:p>
        </p:txBody>
      </p:sp>
    </p:spTree>
    <p:extLst>
      <p:ext uri="{BB962C8B-B14F-4D97-AF65-F5344CB8AC3E}">
        <p14:creationId xmlns:p14="http://schemas.microsoft.com/office/powerpoint/2010/main" val="205263506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5" descr="http://www.iontrap.umd.edu/group_members/Group_DC_Dec2008.jpg">
            <a:extLst>
              <a:ext uri="{FF2B5EF4-FFF2-40B4-BE49-F238E27FC236}">
                <a16:creationId xmlns:a16="http://schemas.microsoft.com/office/drawing/2014/main" id="{BA30D55C-46D3-4ABF-99B4-F90076F5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7738"/>
          <a:stretch>
            <a:fillRect/>
          </a:stretch>
        </p:blipFill>
        <p:spPr bwMode="auto">
          <a:xfrm>
            <a:off x="2754250" y="-14152"/>
            <a:ext cx="64940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Untitled-1.gif">
            <a:extLst>
              <a:ext uri="{FF2B5EF4-FFF2-40B4-BE49-F238E27FC236}">
                <a16:creationId xmlns:a16="http://schemas.microsoft.com/office/drawing/2014/main" id="{EF10C3BE-00E4-41EC-B128-F804F4A78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333"/>
          <a:stretch>
            <a:fillRect/>
          </a:stretch>
        </p:blipFill>
        <p:spPr>
          <a:xfrm>
            <a:off x="2759172" y="4545129"/>
            <a:ext cx="6486431" cy="2316018"/>
          </a:xfrm>
          <a:prstGeom prst="rect">
            <a:avLst/>
          </a:prstGeom>
        </p:spPr>
      </p:pic>
      <p:pic>
        <p:nvPicPr>
          <p:cNvPr id="60421" name="Picture 13" descr="WELCOME1"/>
          <p:cNvPicPr>
            <a:picLocks noChangeAspect="1" noChangeArrowheads="1"/>
          </p:cNvPicPr>
          <p:nvPr/>
        </p:nvPicPr>
        <p:blipFill>
          <a:blip r:embed="rId5" cstate="print"/>
          <a:srcRect r="76556"/>
          <a:stretch>
            <a:fillRect/>
          </a:stretch>
        </p:blipFill>
        <p:spPr bwMode="auto">
          <a:xfrm>
            <a:off x="10206302" y="4753427"/>
            <a:ext cx="614111" cy="56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21" descr="Logo_with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33586" y="3643594"/>
            <a:ext cx="2149677" cy="79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14" descr="NSF_trans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3787" y="5892870"/>
            <a:ext cx="799240" cy="79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465607" y="1143000"/>
            <a:ext cx="2206986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i="1" kern="1200" dirty="0">
                <a:solidFill>
                  <a:prstClr val="black"/>
                </a:solidFill>
                <a:latin typeface="Calibri" panose="020F0502020204030204" pitchFamily="34" charset="0"/>
              </a:rPr>
              <a:t>Grad Students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Patrick Becker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David Campos (</a:t>
            </a:r>
            <a:r>
              <a:rPr lang="en-US" sz="1400" kern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IonQ</a:t>
            </a:r>
            <a:r>
              <a:rPr lang="en-US" sz="14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Allison Carter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Kate Collins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Clay Crocker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Shantanu Debnath (</a:t>
            </a:r>
            <a:r>
              <a:rPr 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IonQ</a:t>
            </a: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)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99"/>
                </a:solidFill>
                <a:latin typeface="Calibri" panose="020F0502020204030204" pitchFamily="34" charset="0"/>
              </a:rPr>
              <a:t>Laird Egan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Caoline</a:t>
            </a: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 </a:t>
            </a:r>
            <a:r>
              <a:rPr 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Figgatt</a:t>
            </a: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 (Honeywell)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</a:rPr>
              <a:t>Jessica Hankes</a:t>
            </a:r>
            <a:endParaRPr lang="en-US" sz="1400" kern="12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Volkan</a:t>
            </a: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 </a:t>
            </a:r>
            <a:r>
              <a:rPr 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Inlek</a:t>
            </a: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 (Duke)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Kevin Landsman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Aaron Lee (Northrop)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Kale Johnson (Yale)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Harvey Kaplan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Antonis Kyprianidis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Ksenia</a:t>
            </a: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Sosnova</a:t>
            </a:r>
            <a:endParaRPr lang="en-US" sz="1400" kern="12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Wen-Lin Tan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Jake Smith (Northrop)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Ken Wright (</a:t>
            </a:r>
            <a:r>
              <a:rPr 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IonQ</a:t>
            </a:r>
            <a:r>
              <a:rPr 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)</a:t>
            </a:r>
          </a:p>
          <a:p>
            <a:pPr defTabSz="40163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Daiwei</a:t>
            </a: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 Zhu</a:t>
            </a:r>
          </a:p>
        </p:txBody>
      </p:sp>
      <p:sp>
        <p:nvSpPr>
          <p:cNvPr id="60424" name="Rectangle 24"/>
          <p:cNvSpPr>
            <a:spLocks noChangeArrowheads="1"/>
          </p:cNvSpPr>
          <p:nvPr/>
        </p:nvSpPr>
        <p:spPr bwMode="auto">
          <a:xfrm>
            <a:off x="462896" y="5776936"/>
            <a:ext cx="145874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i="1" kern="1200" dirty="0">
                <a:latin typeface="Calibri" panose="020F0502020204030204" pitchFamily="34" charset="0"/>
              </a:rPr>
              <a:t>Undergrads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Eric </a:t>
            </a:r>
            <a:r>
              <a:rPr 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Birckelbaw</a:t>
            </a:r>
            <a:endParaRPr lang="en-US" sz="1400" kern="12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Micah Hernandez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Sophia Scarano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1" y="80749"/>
            <a:ext cx="1175606" cy="1175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7321" y="707065"/>
            <a:ext cx="2286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i="1" kern="1200" dirty="0">
                <a:latin typeface="Calibri" panose="020F0502020204030204" pitchFamily="34" charset="0"/>
              </a:rPr>
              <a:t>Postdocs</a:t>
            </a:r>
            <a:r>
              <a:rPr lang="en-US" altLang="en-US" sz="1600" b="1" kern="1200" dirty="0">
                <a:latin typeface="Calibri" panose="020F0502020204030204" pitchFamily="34" charset="0"/>
              </a:rPr>
              <a:t> 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Kristi Beck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Paul Hess (Middlebury)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Mike Goldman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Marty Lichtman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Steven Moses (Honeywell)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Guido Pagano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1200" dirty="0" err="1">
                <a:solidFill>
                  <a:srgbClr val="C00000"/>
                </a:solidFill>
                <a:latin typeface="Calibri" panose="020F0502020204030204" pitchFamily="34" charset="0"/>
              </a:rPr>
              <a:t>Jiehang</a:t>
            </a:r>
            <a:r>
              <a:rPr lang="en-US" altLang="en-US" sz="1400" b="1" kern="1200" dirty="0">
                <a:solidFill>
                  <a:srgbClr val="C00000"/>
                </a:solidFill>
                <a:latin typeface="Calibri" panose="020F0502020204030204" pitchFamily="34" charset="0"/>
              </a:rPr>
              <a:t> Zhang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44126" y="1126899"/>
            <a:ext cx="193636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i="1" kern="1200" dirty="0">
                <a:latin typeface="Calibri" panose="020F0502020204030204" pitchFamily="34" charset="0"/>
              </a:rPr>
              <a:t>Research Scientists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Jonathan Mizrahi (</a:t>
            </a:r>
            <a:r>
              <a:rPr lang="en-US" alt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IonQ</a:t>
            </a:r>
            <a:r>
              <a:rPr lang="en-US" alt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Kai Hudek (</a:t>
            </a:r>
            <a:r>
              <a:rPr lang="en-US" alt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IonQ</a:t>
            </a:r>
            <a:r>
              <a:rPr lang="en-US" alt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)</a:t>
            </a:r>
            <a:endParaRPr lang="en-US" altLang="en-US" sz="1400" kern="12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Marko </a:t>
            </a:r>
            <a:r>
              <a:rPr lang="en-US" alt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Cetina</a:t>
            </a:r>
            <a:endParaRPr lang="en-US" altLang="en-US" sz="1400" kern="12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Jason Amini (</a:t>
            </a:r>
            <a:r>
              <a:rPr lang="en-US" altLang="en-US" sz="1400" kern="1200" dirty="0" err="1">
                <a:solidFill>
                  <a:srgbClr val="969696"/>
                </a:solidFill>
                <a:latin typeface="Calibri" panose="020F0502020204030204" pitchFamily="34" charset="0"/>
              </a:rPr>
              <a:t>IonQ</a:t>
            </a:r>
            <a:r>
              <a:rPr lang="en-US" altLang="en-US" sz="1400" kern="1200" dirty="0">
                <a:solidFill>
                  <a:srgbClr val="969696"/>
                </a:solidFill>
                <a:latin typeface="Calibri" panose="020F0502020204030204" pitchFamily="34" charset="0"/>
              </a:rPr>
              <a:t>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Norbert </a:t>
            </a:r>
            <a:r>
              <a:rPr lang="en-US" alt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Linke</a:t>
            </a:r>
            <a:endParaRPr lang="en-US" altLang="en-US" sz="1400" b="1" kern="12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2717" y="60734"/>
            <a:ext cx="7308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Trapped Ion      Quantum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2750" y="581896"/>
            <a:ext cx="2596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kern="1200" dirty="0">
                <a:solidFill>
                  <a:prstClr val="black"/>
                </a:solidFill>
                <a:latin typeface="Calibri"/>
              </a:rPr>
              <a:t>www.iontrap.umd.edu</a:t>
            </a:r>
          </a:p>
        </p:txBody>
      </p:sp>
      <p:pic>
        <p:nvPicPr>
          <p:cNvPr id="2029570" name="Picture 2" descr="H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5092" y="2686294"/>
            <a:ext cx="2366664" cy="7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6500" name="Picture 4" descr="https://upload.wikimedia.org/wikipedia/commons/c/c9/ARL_Logo_March_20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93" y="4884194"/>
            <a:ext cx="741525" cy="28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6504" name="Picture 8" descr="https://bionews-tx.com/wp-content/uploads/2014/01/AFOSR.gif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057" y="5989023"/>
            <a:ext cx="1507547" cy="6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33"/>
          <a:stretch/>
        </p:blipFill>
        <p:spPr>
          <a:xfrm>
            <a:off x="534496" y="128224"/>
            <a:ext cx="1141904" cy="1014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96" y="1574800"/>
            <a:ext cx="2249131" cy="6463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139785" y="5325896"/>
            <a:ext cx="1537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 dirty="0">
                <a:solidFill>
                  <a:prstClr val="black"/>
                </a:solidFill>
                <a:latin typeface="Calibri"/>
              </a:rPr>
              <a:t>US Army Research </a:t>
            </a:r>
          </a:p>
          <a:p>
            <a:pPr algn="ctr" eaLnBrk="0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 dirty="0">
                <a:solidFill>
                  <a:prstClr val="black"/>
                </a:solidFill>
                <a:latin typeface="Calibri"/>
              </a:rPr>
              <a:t>Office and Laboratory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8EB342-8BF4-4D91-A49E-3356C92EC4E1}"/>
              </a:ext>
            </a:extLst>
          </p:cNvPr>
          <p:cNvSpPr/>
          <p:nvPr/>
        </p:nvSpPr>
        <p:spPr>
          <a:xfrm>
            <a:off x="7757649" y="3696929"/>
            <a:ext cx="343671" cy="985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7026291" y="2523053"/>
            <a:ext cx="2651109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i="1" kern="1200" dirty="0">
                <a:latin typeface="Calibri" panose="020F0502020204030204" pitchFamily="34" charset="0"/>
              </a:rPr>
              <a:t>Key Collaborators</a:t>
            </a:r>
            <a:r>
              <a:rPr lang="en-US" altLang="en-US" sz="1600" b="1" kern="1200" dirty="0">
                <a:latin typeface="Calibri" panose="020F0502020204030204" pitchFamily="34" charset="0"/>
              </a:rPr>
              <a:t> 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Ken Brown (</a:t>
            </a:r>
            <a:r>
              <a:rPr lang="en-US" alt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GaTech</a:t>
            </a: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/Duke)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Luming</a:t>
            </a: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Duan</a:t>
            </a: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 (Michigan/Tsinghua)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D. </a:t>
            </a:r>
            <a:r>
              <a:rPr lang="en-US" alt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Maslov</a:t>
            </a: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 (NSF)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M. </a:t>
            </a:r>
            <a:r>
              <a:rPr lang="en-US" alt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Roetteler</a:t>
            </a: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 (Microsoft)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David </a:t>
            </a:r>
            <a:r>
              <a:rPr lang="en-US" altLang="en-US" sz="1400" kern="1200" dirty="0" err="1">
                <a:solidFill>
                  <a:srgbClr val="0000FF"/>
                </a:solidFill>
                <a:latin typeface="Calibri" panose="020F0502020204030204" pitchFamily="34" charset="0"/>
              </a:rPr>
              <a:t>Huse</a:t>
            </a: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 (Princeton)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1200" dirty="0">
                <a:solidFill>
                  <a:srgbClr val="C00000"/>
                </a:solidFill>
                <a:latin typeface="Calibri" panose="020F0502020204030204" pitchFamily="34" charset="0"/>
              </a:rPr>
              <a:t>Jungsang Kim (Duke)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Alexey Gorshkov (NIST)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Mohammad Hafezi (UMD)</a:t>
            </a:r>
          </a:p>
          <a:p>
            <a:pPr defTabSz="280988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1200" dirty="0">
                <a:solidFill>
                  <a:srgbClr val="0000FF"/>
                </a:solidFill>
                <a:latin typeface="Calibri" panose="020F0502020204030204" pitchFamily="34" charset="0"/>
              </a:rPr>
              <a:t>Norman Yao (Berkeley)</a:t>
            </a:r>
          </a:p>
        </p:txBody>
      </p:sp>
    </p:spTree>
    <p:extLst>
      <p:ext uri="{BB962C8B-B14F-4D97-AF65-F5344CB8AC3E}">
        <p14:creationId xmlns:p14="http://schemas.microsoft.com/office/powerpoint/2010/main" val="28424027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2489200" y="52197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3479800" y="51435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4470400" y="50673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3479800" y="57531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70257" name="Text Box 81"/>
          <p:cNvSpPr txBox="1">
            <a:spLocks noChangeArrowheads="1"/>
          </p:cNvSpPr>
          <p:nvPr/>
        </p:nvSpPr>
        <p:spPr bwMode="auto">
          <a:xfrm>
            <a:off x="1719945" y="5218209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S</a:t>
            </a:r>
            <a:r>
              <a:rPr lang="en-US" sz="2400" baseline="-25000">
                <a:latin typeface="Arial" charset="0"/>
              </a:rPr>
              <a:t>1/2</a:t>
            </a:r>
          </a:p>
        </p:txBody>
      </p:sp>
      <p:sp>
        <p:nvSpPr>
          <p:cNvPr id="24" name="Text Box 60"/>
          <p:cNvSpPr txBox="1">
            <a:spLocks noChangeArrowheads="1"/>
          </p:cNvSpPr>
          <p:nvPr/>
        </p:nvSpPr>
        <p:spPr bwMode="auto">
          <a:xfrm>
            <a:off x="3434605" y="5747465"/>
            <a:ext cx="1208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sym typeface="Symbol" pitchFamily="18" charset="2"/>
              </a:rPr>
              <a:t>|</a:t>
            </a:r>
            <a:r>
              <a:rPr lang="en-US" dirty="0">
                <a:latin typeface="Verdana" pitchFamily="34" charset="0"/>
                <a:sym typeface="Symbol" pitchFamily="18" charset="2"/>
              </a:rPr>
              <a:t> =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|0,0</a:t>
            </a:r>
            <a:r>
              <a:rPr lang="en-US" dirty="0">
                <a:latin typeface="Verdana" pitchFamily="34" charset="0"/>
                <a:sym typeface="Symbol" pitchFamily="18" charset="2"/>
              </a:rPr>
              <a:t></a:t>
            </a:r>
            <a:endParaRPr lang="en-US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6" name="Rectangle 61"/>
          <p:cNvSpPr>
            <a:spLocks noChangeArrowheads="1"/>
          </p:cNvSpPr>
          <p:nvPr/>
        </p:nvSpPr>
        <p:spPr bwMode="auto">
          <a:xfrm>
            <a:off x="3434605" y="5142627"/>
            <a:ext cx="1208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sym typeface="Symbol" pitchFamily="18" charset="2"/>
              </a:rPr>
              <a:t>|</a:t>
            </a:r>
            <a:r>
              <a:rPr lang="en-US" dirty="0">
                <a:latin typeface="Verdana" pitchFamily="34" charset="0"/>
                <a:sym typeface="Symbol" pitchFamily="18" charset="2"/>
              </a:rPr>
              <a:t> =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|1,0</a:t>
            </a:r>
            <a:r>
              <a:rPr lang="en-US" dirty="0">
                <a:latin typeface="Verdana" pitchFamily="34" charset="0"/>
                <a:sym typeface="Symbol" pitchFamily="18" charset="2"/>
              </a:rPr>
              <a:t></a:t>
            </a: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3784600" y="5029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3784600" y="56388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73729" y="1"/>
            <a:ext cx="8229600" cy="74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</a:rPr>
              <a:t>Atomic Qubit (</a:t>
            </a:r>
            <a:r>
              <a:rPr lang="en-US" baseline="30000" dirty="0">
                <a:latin typeface="Calibri" panose="020F0502020204030204" pitchFamily="34" charset="0"/>
              </a:rPr>
              <a:t>171</a:t>
            </a:r>
            <a:r>
              <a:rPr lang="en-US" dirty="0">
                <a:latin typeface="Calibri" panose="020F0502020204030204" pitchFamily="34" charset="0"/>
              </a:rPr>
              <a:t>Yb</a:t>
            </a:r>
            <a:r>
              <a:rPr lang="en-US" baseline="30000" dirty="0">
                <a:latin typeface="Calibri" panose="020F0502020204030204" pitchFamily="34" charset="0"/>
              </a:rPr>
              <a:t>+</a:t>
            </a:r>
            <a:r>
              <a:rPr lang="en-US" dirty="0"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21" name="Line 79"/>
          <p:cNvSpPr>
            <a:spLocks noChangeShapeType="1"/>
          </p:cNvSpPr>
          <p:nvPr/>
        </p:nvSpPr>
        <p:spPr bwMode="auto">
          <a:xfrm flipV="1">
            <a:off x="5463270" y="5142009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89"/>
          <p:cNvSpPr txBox="1">
            <a:spLocks noChangeArrowheads="1"/>
          </p:cNvSpPr>
          <p:nvPr/>
        </p:nvSpPr>
        <p:spPr bwMode="auto">
          <a:xfrm>
            <a:off x="5636309" y="5180109"/>
            <a:ext cx="3081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12.642 812 118  GHz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345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2489200" y="5222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3479800" y="51466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>
            <a:off x="4470400" y="50704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>
            <a:off x="3479800" y="57562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>
            <a:off x="3479800" y="2723111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3479800" y="2555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4470400" y="2555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2489200" y="2555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flipV="1">
            <a:off x="5367718" y="2539691"/>
            <a:ext cx="899" cy="2130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1727200" y="5222875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S</a:t>
            </a:r>
            <a:r>
              <a:rPr lang="en-US" sz="2400" baseline="-25000">
                <a:latin typeface="Arial" charset="0"/>
              </a:rPr>
              <a:t>1/2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1727200" y="2479675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30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P</a:t>
            </a:r>
            <a:r>
              <a:rPr lang="en-US" sz="2400" baseline="-25000">
                <a:latin typeface="Arial" charset="0"/>
              </a:rPr>
              <a:t>1/2</a:t>
            </a:r>
          </a:p>
        </p:txBody>
      </p:sp>
      <p:sp>
        <p:nvSpPr>
          <p:cNvPr id="37" name="Line 20"/>
          <p:cNvSpPr>
            <a:spLocks noChangeShapeType="1"/>
          </p:cNvSpPr>
          <p:nvPr/>
        </p:nvSpPr>
        <p:spPr bwMode="auto">
          <a:xfrm flipV="1">
            <a:off x="3937000" y="2726796"/>
            <a:ext cx="0" cy="2372254"/>
          </a:xfrm>
          <a:prstGeom prst="line">
            <a:avLst/>
          </a:prstGeom>
          <a:noFill/>
          <a:ln w="38100">
            <a:solidFill>
              <a:srgbClr val="99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24"/>
          <p:cNvSpPr>
            <a:spLocks/>
          </p:cNvSpPr>
          <p:nvPr/>
        </p:nvSpPr>
        <p:spPr bwMode="auto">
          <a:xfrm>
            <a:off x="3706905" y="2729455"/>
            <a:ext cx="177800" cy="2325146"/>
          </a:xfrm>
          <a:custGeom>
            <a:avLst/>
            <a:gdLst>
              <a:gd name="T0" fmla="*/ 2147483647 w 152"/>
              <a:gd name="T1" fmla="*/ 0 h 1440"/>
              <a:gd name="T2" fmla="*/ 2147483647 w 152"/>
              <a:gd name="T3" fmla="*/ 2147483647 h 1440"/>
              <a:gd name="T4" fmla="*/ 2147483647 w 152"/>
              <a:gd name="T5" fmla="*/ 2147483647 h 1440"/>
              <a:gd name="T6" fmla="*/ 2147483647 w 152"/>
              <a:gd name="T7" fmla="*/ 2147483647 h 1440"/>
              <a:gd name="T8" fmla="*/ 2147483647 w 152"/>
              <a:gd name="T9" fmla="*/ 2147483647 h 1440"/>
              <a:gd name="T10" fmla="*/ 2147483647 w 152"/>
              <a:gd name="T11" fmla="*/ 2147483647 h 1440"/>
              <a:gd name="T12" fmla="*/ 2147483647 w 152"/>
              <a:gd name="T13" fmla="*/ 2147483647 h 1440"/>
              <a:gd name="T14" fmla="*/ 2147483647 w 152"/>
              <a:gd name="T15" fmla="*/ 2147483647 h 1440"/>
              <a:gd name="T16" fmla="*/ 0 w 152"/>
              <a:gd name="T17" fmla="*/ 2147483647 h 1440"/>
              <a:gd name="T18" fmla="*/ 2147483647 w 152"/>
              <a:gd name="T19" fmla="*/ 2147483647 h 14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2"/>
              <a:gd name="T31" fmla="*/ 0 h 1440"/>
              <a:gd name="T32" fmla="*/ 152 w 152"/>
              <a:gd name="T33" fmla="*/ 1440 h 14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2" h="1440">
                <a:moveTo>
                  <a:pt x="96" y="0"/>
                </a:moveTo>
                <a:cubicBezTo>
                  <a:pt x="124" y="68"/>
                  <a:pt x="152" y="136"/>
                  <a:pt x="144" y="192"/>
                </a:cubicBezTo>
                <a:cubicBezTo>
                  <a:pt x="136" y="248"/>
                  <a:pt x="48" y="280"/>
                  <a:pt x="48" y="336"/>
                </a:cubicBezTo>
                <a:cubicBezTo>
                  <a:pt x="48" y="392"/>
                  <a:pt x="144" y="472"/>
                  <a:pt x="144" y="528"/>
                </a:cubicBezTo>
                <a:cubicBezTo>
                  <a:pt x="144" y="584"/>
                  <a:pt x="48" y="616"/>
                  <a:pt x="48" y="672"/>
                </a:cubicBezTo>
                <a:cubicBezTo>
                  <a:pt x="48" y="728"/>
                  <a:pt x="144" y="808"/>
                  <a:pt x="144" y="864"/>
                </a:cubicBezTo>
                <a:cubicBezTo>
                  <a:pt x="144" y="920"/>
                  <a:pt x="48" y="960"/>
                  <a:pt x="48" y="1008"/>
                </a:cubicBezTo>
                <a:cubicBezTo>
                  <a:pt x="48" y="1056"/>
                  <a:pt x="152" y="1104"/>
                  <a:pt x="144" y="1152"/>
                </a:cubicBezTo>
                <a:cubicBezTo>
                  <a:pt x="136" y="1200"/>
                  <a:pt x="0" y="1248"/>
                  <a:pt x="0" y="1296"/>
                </a:cubicBezTo>
                <a:cubicBezTo>
                  <a:pt x="0" y="1344"/>
                  <a:pt x="120" y="1416"/>
                  <a:pt x="144" y="144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2039938" y="3702051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66FF"/>
                </a:solidFill>
                <a:latin typeface="Arial" charset="0"/>
              </a:rPr>
              <a:t>369 nm</a:t>
            </a:r>
          </a:p>
        </p:txBody>
      </p: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5363897" y="2499232"/>
            <a:ext cx="8939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2.1 GHz</a:t>
            </a:r>
          </a:p>
        </p:txBody>
      </p:sp>
      <p:sp>
        <p:nvSpPr>
          <p:cNvPr id="44" name="Text Box 155"/>
          <p:cNvSpPr txBox="1">
            <a:spLocks noChangeArrowheads="1"/>
          </p:cNvSpPr>
          <p:nvPr/>
        </p:nvSpPr>
        <p:spPr bwMode="auto">
          <a:xfrm>
            <a:off x="3594101" y="1981200"/>
            <a:ext cx="164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g/2p</a:t>
            </a:r>
            <a:r>
              <a:rPr lang="en-US">
                <a:latin typeface="Arial" charset="0"/>
              </a:rPr>
              <a:t> = 20 MHz</a:t>
            </a:r>
          </a:p>
        </p:txBody>
      </p:sp>
      <p:sp>
        <p:nvSpPr>
          <p:cNvPr id="48" name="Oval 15"/>
          <p:cNvSpPr>
            <a:spLocks noChangeArrowheads="1"/>
          </p:cNvSpPr>
          <p:nvPr/>
        </p:nvSpPr>
        <p:spPr bwMode="auto">
          <a:xfrm>
            <a:off x="3784600" y="503237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Text Box 60"/>
          <p:cNvSpPr txBox="1">
            <a:spLocks noChangeArrowheads="1"/>
          </p:cNvSpPr>
          <p:nvPr/>
        </p:nvSpPr>
        <p:spPr bwMode="auto">
          <a:xfrm>
            <a:off x="3434604" y="5750640"/>
            <a:ext cx="445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sym typeface="Symbol" pitchFamily="18" charset="2"/>
              </a:rPr>
              <a:t>|</a:t>
            </a:r>
          </a:p>
        </p:txBody>
      </p:sp>
      <p:sp>
        <p:nvSpPr>
          <p:cNvPr id="93" name="Rectangle 61"/>
          <p:cNvSpPr>
            <a:spLocks noChangeArrowheads="1"/>
          </p:cNvSpPr>
          <p:nvPr/>
        </p:nvSpPr>
        <p:spPr bwMode="auto">
          <a:xfrm>
            <a:off x="3434604" y="5145802"/>
            <a:ext cx="445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sym typeface="Symbol" pitchFamily="18" charset="2"/>
              </a:rPr>
              <a:t>|</a:t>
            </a:r>
            <a:r>
              <a:rPr lang="en-US" dirty="0">
                <a:latin typeface="Verdana" pitchFamily="34" charset="0"/>
                <a:sym typeface="Symbol" pitchFamily="18" charset="2"/>
              </a:rPr>
              <a:t></a:t>
            </a:r>
          </a:p>
        </p:txBody>
      </p:sp>
      <p:grpSp>
        <p:nvGrpSpPr>
          <p:cNvPr id="291" name="Group 290"/>
          <p:cNvGrpSpPr/>
          <p:nvPr/>
        </p:nvGrpSpPr>
        <p:grpSpPr>
          <a:xfrm>
            <a:off x="6866040" y="1687581"/>
            <a:ext cx="3628388" cy="3216626"/>
            <a:chOff x="5342040" y="1400502"/>
            <a:chExt cx="3628388" cy="3216626"/>
          </a:xfrm>
        </p:grpSpPr>
        <p:sp>
          <p:nvSpPr>
            <p:cNvPr id="103" name="Text Box 74"/>
            <p:cNvSpPr txBox="1">
              <a:spLocks noChangeArrowheads="1"/>
            </p:cNvSpPr>
            <p:nvPr/>
          </p:nvSpPr>
          <p:spPr bwMode="auto">
            <a:xfrm>
              <a:off x="6154593" y="4309351"/>
              <a:ext cx="24080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+mj-lt"/>
                </a:rPr>
                <a:t># </a:t>
              </a:r>
              <a:r>
                <a:rPr lang="en-US" sz="1400" dirty="0">
                  <a:latin typeface="+mj-lt"/>
                  <a:cs typeface="Arial" charset="0"/>
                </a:rPr>
                <a:t>photons collected in 50 </a:t>
              </a:r>
              <a:r>
                <a:rPr lang="en-US" sz="1400" dirty="0" err="1">
                  <a:latin typeface="Symbol" panose="05050102010706020507" pitchFamily="18" charset="2"/>
                </a:rPr>
                <a:t>m</a:t>
              </a:r>
              <a:r>
                <a:rPr lang="en-US" sz="1400" dirty="0" err="1">
                  <a:latin typeface="+mj-lt"/>
                  <a:cs typeface="Arial" charset="0"/>
                </a:rPr>
                <a:t>s</a:t>
              </a:r>
              <a:endParaRPr lang="en-US" sz="1400" dirty="0">
                <a:latin typeface="+mj-lt"/>
                <a:cs typeface="Arial" charset="0"/>
              </a:endParaRPr>
            </a:p>
          </p:txBody>
        </p:sp>
        <p:sp>
          <p:nvSpPr>
            <p:cNvPr id="141" name="Text Box 151"/>
            <p:cNvSpPr txBox="1">
              <a:spLocks noChangeArrowheads="1"/>
            </p:cNvSpPr>
            <p:nvPr/>
          </p:nvSpPr>
          <p:spPr bwMode="auto">
            <a:xfrm rot="16200000">
              <a:off x="4985212" y="2492347"/>
              <a:ext cx="10214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+mj-lt"/>
                  <a:cs typeface="Arial" charset="0"/>
                </a:rPr>
                <a:t>Probability</a:t>
              </a:r>
            </a:p>
          </p:txBody>
        </p:sp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697003" y="1400502"/>
              <a:ext cx="3273425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5722403" y="1437015"/>
              <a:ext cx="3157538" cy="261778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722403" y="1437015"/>
              <a:ext cx="31575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5722403" y="4054802"/>
              <a:ext cx="31575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8879941" y="1437015"/>
              <a:ext cx="0" cy="26177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5722403" y="1437015"/>
              <a:ext cx="0" cy="26177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5722403" y="4054802"/>
              <a:ext cx="31575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5722403" y="1437015"/>
              <a:ext cx="0" cy="26177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5722403" y="4019877"/>
              <a:ext cx="0" cy="349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5697003" y="4081790"/>
              <a:ext cx="641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srgbClr val="000000"/>
                  </a:solidFill>
                  <a:latin typeface="Helvetica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6243103" y="4019877"/>
              <a:ext cx="0" cy="349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6181191" y="4081790"/>
              <a:ext cx="12824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srgbClr val="000000"/>
                  </a:solidFill>
                  <a:latin typeface="Helvetica" panose="020B0604020202020204" pitchFamily="34" charset="0"/>
                </a:rPr>
                <a:t>10</a:t>
              </a:r>
              <a:endParaRPr lang="en-US" alt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6773328" y="4019877"/>
              <a:ext cx="0" cy="349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6773328" y="1437015"/>
              <a:ext cx="0" cy="269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6711416" y="4081790"/>
              <a:ext cx="12824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srgbClr val="000000"/>
                  </a:solidFill>
                  <a:latin typeface="Helvetica" panose="020B0604020202020204" pitchFamily="34" charset="0"/>
                </a:rPr>
                <a:t>20</a:t>
              </a:r>
              <a:endParaRPr lang="en-US" alt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7301966" y="1437015"/>
              <a:ext cx="0" cy="269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240053" y="4081790"/>
              <a:ext cx="12824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srgbClr val="000000"/>
                  </a:solidFill>
                  <a:latin typeface="Helvetica" panose="020B0604020202020204" pitchFamily="34" charset="0"/>
                </a:rPr>
                <a:t>30</a:t>
              </a:r>
              <a:endParaRPr lang="en-US" altLang="en-US"/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 flipV="1">
              <a:off x="7822666" y="4019877"/>
              <a:ext cx="0" cy="349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6"/>
            <p:cNvSpPr>
              <a:spLocks noChangeShapeType="1"/>
            </p:cNvSpPr>
            <p:nvPr/>
          </p:nvSpPr>
          <p:spPr bwMode="auto">
            <a:xfrm>
              <a:off x="7822666" y="1437015"/>
              <a:ext cx="0" cy="269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7760753" y="4081790"/>
              <a:ext cx="12824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srgbClr val="000000"/>
                  </a:solidFill>
                  <a:latin typeface="Helvetica" panose="020B0604020202020204" pitchFamily="34" charset="0"/>
                </a:rPr>
                <a:t>40</a:t>
              </a:r>
              <a:endParaRPr lang="en-US" altLang="en-US"/>
            </a:p>
          </p:txBody>
        </p:sp>
        <p:sp>
          <p:nvSpPr>
            <p:cNvPr id="40" name="Line 28"/>
            <p:cNvSpPr>
              <a:spLocks noChangeShapeType="1"/>
            </p:cNvSpPr>
            <p:nvPr/>
          </p:nvSpPr>
          <p:spPr bwMode="auto">
            <a:xfrm flipV="1">
              <a:off x="8351303" y="4019877"/>
              <a:ext cx="0" cy="349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29"/>
            <p:cNvSpPr>
              <a:spLocks noChangeShapeType="1"/>
            </p:cNvSpPr>
            <p:nvPr/>
          </p:nvSpPr>
          <p:spPr bwMode="auto">
            <a:xfrm>
              <a:off x="7312605" y="4028100"/>
              <a:ext cx="0" cy="269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0"/>
            <p:cNvSpPr>
              <a:spLocks noChangeArrowheads="1"/>
            </p:cNvSpPr>
            <p:nvPr/>
          </p:nvSpPr>
          <p:spPr bwMode="auto">
            <a:xfrm>
              <a:off x="8289391" y="4081790"/>
              <a:ext cx="12824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srgbClr val="000000"/>
                  </a:solidFill>
                  <a:latin typeface="Helvetica" panose="020B0604020202020204" pitchFamily="34" charset="0"/>
                </a:rPr>
                <a:t>50</a:t>
              </a:r>
              <a:endParaRPr lang="en-US" altLang="en-US"/>
            </a:p>
          </p:txBody>
        </p:sp>
        <p:sp>
          <p:nvSpPr>
            <p:cNvPr id="47" name="Line 31"/>
            <p:cNvSpPr>
              <a:spLocks noChangeShapeType="1"/>
            </p:cNvSpPr>
            <p:nvPr/>
          </p:nvSpPr>
          <p:spPr bwMode="auto">
            <a:xfrm flipV="1">
              <a:off x="8879941" y="4019877"/>
              <a:ext cx="0" cy="349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32"/>
            <p:cNvSpPr>
              <a:spLocks noChangeShapeType="1"/>
            </p:cNvSpPr>
            <p:nvPr/>
          </p:nvSpPr>
          <p:spPr bwMode="auto">
            <a:xfrm>
              <a:off x="7841243" y="4028100"/>
              <a:ext cx="0" cy="269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33"/>
            <p:cNvSpPr>
              <a:spLocks noChangeArrowheads="1"/>
            </p:cNvSpPr>
            <p:nvPr/>
          </p:nvSpPr>
          <p:spPr bwMode="auto">
            <a:xfrm>
              <a:off x="8819616" y="4081790"/>
              <a:ext cx="12824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srgbClr val="000000"/>
                  </a:solidFill>
                  <a:latin typeface="Helvetica" panose="020B0604020202020204" pitchFamily="34" charset="0"/>
                </a:rPr>
                <a:t>60</a:t>
              </a:r>
              <a:endParaRPr lang="en-US" altLang="en-US"/>
            </a:p>
          </p:txBody>
        </p:sp>
        <p:sp>
          <p:nvSpPr>
            <p:cNvPr id="51" name="Line 34"/>
            <p:cNvSpPr>
              <a:spLocks noChangeShapeType="1"/>
            </p:cNvSpPr>
            <p:nvPr/>
          </p:nvSpPr>
          <p:spPr bwMode="auto">
            <a:xfrm>
              <a:off x="5722403" y="4054802"/>
              <a:ext cx="2698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35"/>
            <p:cNvSpPr>
              <a:spLocks noChangeShapeType="1"/>
            </p:cNvSpPr>
            <p:nvPr/>
          </p:nvSpPr>
          <p:spPr bwMode="auto">
            <a:xfrm flipH="1">
              <a:off x="8845016" y="4054802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38"/>
            <p:cNvSpPr>
              <a:spLocks noChangeShapeType="1"/>
            </p:cNvSpPr>
            <p:nvPr/>
          </p:nvSpPr>
          <p:spPr bwMode="auto">
            <a:xfrm flipH="1">
              <a:off x="7806318" y="4055088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41"/>
            <p:cNvSpPr>
              <a:spLocks noChangeShapeType="1"/>
            </p:cNvSpPr>
            <p:nvPr/>
          </p:nvSpPr>
          <p:spPr bwMode="auto">
            <a:xfrm flipH="1">
              <a:off x="7806318" y="4055088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44"/>
            <p:cNvSpPr>
              <a:spLocks noChangeShapeType="1"/>
            </p:cNvSpPr>
            <p:nvPr/>
          </p:nvSpPr>
          <p:spPr bwMode="auto">
            <a:xfrm flipH="1">
              <a:off x="7806318" y="4055088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47"/>
            <p:cNvSpPr>
              <a:spLocks noChangeShapeType="1"/>
            </p:cNvSpPr>
            <p:nvPr/>
          </p:nvSpPr>
          <p:spPr bwMode="auto">
            <a:xfrm flipH="1">
              <a:off x="7806318" y="4055088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50"/>
            <p:cNvSpPr>
              <a:spLocks noChangeShapeType="1"/>
            </p:cNvSpPr>
            <p:nvPr/>
          </p:nvSpPr>
          <p:spPr bwMode="auto">
            <a:xfrm flipH="1">
              <a:off x="7806318" y="4055088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53"/>
            <p:cNvSpPr>
              <a:spLocks noChangeShapeType="1"/>
            </p:cNvSpPr>
            <p:nvPr/>
          </p:nvSpPr>
          <p:spPr bwMode="auto">
            <a:xfrm flipH="1">
              <a:off x="7806318" y="4055088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56"/>
            <p:cNvSpPr>
              <a:spLocks noChangeShapeType="1"/>
            </p:cNvSpPr>
            <p:nvPr/>
          </p:nvSpPr>
          <p:spPr bwMode="auto">
            <a:xfrm flipH="1">
              <a:off x="7806318" y="4055088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59"/>
            <p:cNvSpPr>
              <a:spLocks noChangeShapeType="1"/>
            </p:cNvSpPr>
            <p:nvPr/>
          </p:nvSpPr>
          <p:spPr bwMode="auto">
            <a:xfrm flipH="1">
              <a:off x="7806318" y="4055088"/>
              <a:ext cx="349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62"/>
            <p:cNvSpPr>
              <a:spLocks noChangeShapeType="1"/>
            </p:cNvSpPr>
            <p:nvPr/>
          </p:nvSpPr>
          <p:spPr bwMode="auto">
            <a:xfrm>
              <a:off x="5722403" y="4054802"/>
              <a:ext cx="31575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63"/>
            <p:cNvSpPr>
              <a:spLocks noChangeShapeType="1"/>
            </p:cNvSpPr>
            <p:nvPr/>
          </p:nvSpPr>
          <p:spPr bwMode="auto">
            <a:xfrm flipV="1">
              <a:off x="8879941" y="1437015"/>
              <a:ext cx="0" cy="26177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64"/>
            <p:cNvSpPr>
              <a:spLocks noChangeShapeType="1"/>
            </p:cNvSpPr>
            <p:nvPr/>
          </p:nvSpPr>
          <p:spPr bwMode="auto">
            <a:xfrm flipV="1">
              <a:off x="5722403" y="1437015"/>
              <a:ext cx="0" cy="26177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65"/>
            <p:cNvSpPr>
              <a:spLocks noChangeArrowheads="1"/>
            </p:cNvSpPr>
            <p:nvPr/>
          </p:nvSpPr>
          <p:spPr bwMode="auto">
            <a:xfrm>
              <a:off x="5697003" y="4019877"/>
              <a:ext cx="44450" cy="349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66"/>
            <p:cNvSpPr>
              <a:spLocks noChangeArrowheads="1"/>
            </p:cNvSpPr>
            <p:nvPr/>
          </p:nvSpPr>
          <p:spPr bwMode="auto">
            <a:xfrm>
              <a:off x="5697003" y="4019877"/>
              <a:ext cx="44450" cy="349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67"/>
            <p:cNvSpPr>
              <a:spLocks noChangeArrowheads="1"/>
            </p:cNvSpPr>
            <p:nvPr/>
          </p:nvSpPr>
          <p:spPr bwMode="auto">
            <a:xfrm>
              <a:off x="5749391" y="4027815"/>
              <a:ext cx="44450" cy="2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68"/>
            <p:cNvSpPr>
              <a:spLocks noChangeArrowheads="1"/>
            </p:cNvSpPr>
            <p:nvPr/>
          </p:nvSpPr>
          <p:spPr bwMode="auto">
            <a:xfrm>
              <a:off x="5749391" y="4027815"/>
              <a:ext cx="44450" cy="269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9"/>
            <p:cNvSpPr>
              <a:spLocks noChangeArrowheads="1"/>
            </p:cNvSpPr>
            <p:nvPr/>
          </p:nvSpPr>
          <p:spPr bwMode="auto">
            <a:xfrm>
              <a:off x="5801778" y="4027815"/>
              <a:ext cx="44450" cy="2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70"/>
            <p:cNvSpPr>
              <a:spLocks noChangeArrowheads="1"/>
            </p:cNvSpPr>
            <p:nvPr/>
          </p:nvSpPr>
          <p:spPr bwMode="auto">
            <a:xfrm>
              <a:off x="5801778" y="4027815"/>
              <a:ext cx="44450" cy="269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71"/>
            <p:cNvSpPr>
              <a:spLocks noChangeArrowheads="1"/>
            </p:cNvSpPr>
            <p:nvPr/>
          </p:nvSpPr>
          <p:spPr bwMode="auto">
            <a:xfrm>
              <a:off x="5855753" y="4019877"/>
              <a:ext cx="44450" cy="349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72"/>
            <p:cNvSpPr>
              <a:spLocks noChangeArrowheads="1"/>
            </p:cNvSpPr>
            <p:nvPr/>
          </p:nvSpPr>
          <p:spPr bwMode="auto">
            <a:xfrm>
              <a:off x="5855753" y="4019877"/>
              <a:ext cx="44450" cy="349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73"/>
            <p:cNvSpPr>
              <a:spLocks noChangeArrowheads="1"/>
            </p:cNvSpPr>
            <p:nvPr/>
          </p:nvSpPr>
          <p:spPr bwMode="auto">
            <a:xfrm>
              <a:off x="5908141" y="4010352"/>
              <a:ext cx="44450" cy="444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74"/>
            <p:cNvSpPr>
              <a:spLocks noChangeArrowheads="1"/>
            </p:cNvSpPr>
            <p:nvPr/>
          </p:nvSpPr>
          <p:spPr bwMode="auto">
            <a:xfrm>
              <a:off x="5908141" y="4010352"/>
              <a:ext cx="44450" cy="4445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75"/>
            <p:cNvSpPr>
              <a:spLocks noChangeArrowheads="1"/>
            </p:cNvSpPr>
            <p:nvPr/>
          </p:nvSpPr>
          <p:spPr bwMode="auto">
            <a:xfrm>
              <a:off x="5952591" y="4037340"/>
              <a:ext cx="52388" cy="174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76"/>
            <p:cNvSpPr>
              <a:spLocks noChangeArrowheads="1"/>
            </p:cNvSpPr>
            <p:nvPr/>
          </p:nvSpPr>
          <p:spPr bwMode="auto">
            <a:xfrm>
              <a:off x="5952591" y="4037340"/>
              <a:ext cx="52388" cy="1746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77"/>
            <p:cNvSpPr>
              <a:spLocks noChangeArrowheads="1"/>
            </p:cNvSpPr>
            <p:nvPr/>
          </p:nvSpPr>
          <p:spPr bwMode="auto">
            <a:xfrm>
              <a:off x="6004978" y="4027815"/>
              <a:ext cx="53975" cy="2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78"/>
            <p:cNvSpPr>
              <a:spLocks noChangeArrowheads="1"/>
            </p:cNvSpPr>
            <p:nvPr/>
          </p:nvSpPr>
          <p:spPr bwMode="auto">
            <a:xfrm>
              <a:off x="6004978" y="4027815"/>
              <a:ext cx="53975" cy="269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79"/>
            <p:cNvSpPr>
              <a:spLocks noChangeArrowheads="1"/>
            </p:cNvSpPr>
            <p:nvPr/>
          </p:nvSpPr>
          <p:spPr bwMode="auto">
            <a:xfrm>
              <a:off x="6058953" y="4027815"/>
              <a:ext cx="52388" cy="2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80"/>
            <p:cNvSpPr>
              <a:spLocks noChangeArrowheads="1"/>
            </p:cNvSpPr>
            <p:nvPr/>
          </p:nvSpPr>
          <p:spPr bwMode="auto">
            <a:xfrm>
              <a:off x="6058953" y="4027815"/>
              <a:ext cx="52388" cy="269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81"/>
            <p:cNvSpPr>
              <a:spLocks noChangeArrowheads="1"/>
            </p:cNvSpPr>
            <p:nvPr/>
          </p:nvSpPr>
          <p:spPr bwMode="auto">
            <a:xfrm>
              <a:off x="6111341" y="4019877"/>
              <a:ext cx="52388" cy="349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82"/>
            <p:cNvSpPr>
              <a:spLocks noChangeArrowheads="1"/>
            </p:cNvSpPr>
            <p:nvPr/>
          </p:nvSpPr>
          <p:spPr bwMode="auto">
            <a:xfrm>
              <a:off x="6111341" y="4019877"/>
              <a:ext cx="52388" cy="349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83"/>
            <p:cNvSpPr>
              <a:spLocks noChangeArrowheads="1"/>
            </p:cNvSpPr>
            <p:nvPr/>
          </p:nvSpPr>
          <p:spPr bwMode="auto">
            <a:xfrm>
              <a:off x="6163728" y="4027815"/>
              <a:ext cx="53975" cy="2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84"/>
            <p:cNvSpPr>
              <a:spLocks noChangeArrowheads="1"/>
            </p:cNvSpPr>
            <p:nvPr/>
          </p:nvSpPr>
          <p:spPr bwMode="auto">
            <a:xfrm>
              <a:off x="6163728" y="4027815"/>
              <a:ext cx="53975" cy="269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85"/>
            <p:cNvSpPr>
              <a:spLocks noChangeArrowheads="1"/>
            </p:cNvSpPr>
            <p:nvPr/>
          </p:nvSpPr>
          <p:spPr bwMode="auto">
            <a:xfrm>
              <a:off x="6217703" y="4027815"/>
              <a:ext cx="52388" cy="2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86"/>
            <p:cNvSpPr>
              <a:spLocks noChangeArrowheads="1"/>
            </p:cNvSpPr>
            <p:nvPr/>
          </p:nvSpPr>
          <p:spPr bwMode="auto">
            <a:xfrm>
              <a:off x="6217703" y="4027815"/>
              <a:ext cx="52388" cy="269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87"/>
            <p:cNvSpPr>
              <a:spLocks noChangeArrowheads="1"/>
            </p:cNvSpPr>
            <p:nvPr/>
          </p:nvSpPr>
          <p:spPr bwMode="auto">
            <a:xfrm>
              <a:off x="6270091" y="4037340"/>
              <a:ext cx="52388" cy="174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88"/>
            <p:cNvSpPr>
              <a:spLocks noChangeArrowheads="1"/>
            </p:cNvSpPr>
            <p:nvPr/>
          </p:nvSpPr>
          <p:spPr bwMode="auto">
            <a:xfrm>
              <a:off x="6270091" y="4037340"/>
              <a:ext cx="52388" cy="1746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89"/>
            <p:cNvSpPr>
              <a:spLocks noChangeArrowheads="1"/>
            </p:cNvSpPr>
            <p:nvPr/>
          </p:nvSpPr>
          <p:spPr bwMode="auto">
            <a:xfrm>
              <a:off x="6322478" y="4019877"/>
              <a:ext cx="53975" cy="349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90"/>
            <p:cNvSpPr>
              <a:spLocks noChangeArrowheads="1"/>
            </p:cNvSpPr>
            <p:nvPr/>
          </p:nvSpPr>
          <p:spPr bwMode="auto">
            <a:xfrm>
              <a:off x="6322478" y="4019877"/>
              <a:ext cx="53975" cy="349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91"/>
            <p:cNvSpPr>
              <a:spLocks noChangeArrowheads="1"/>
            </p:cNvSpPr>
            <p:nvPr/>
          </p:nvSpPr>
          <p:spPr bwMode="auto">
            <a:xfrm>
              <a:off x="6376453" y="4002415"/>
              <a:ext cx="52388" cy="52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92"/>
            <p:cNvSpPr>
              <a:spLocks noChangeArrowheads="1"/>
            </p:cNvSpPr>
            <p:nvPr/>
          </p:nvSpPr>
          <p:spPr bwMode="auto">
            <a:xfrm>
              <a:off x="6376453" y="4002415"/>
              <a:ext cx="52388" cy="523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93"/>
            <p:cNvSpPr>
              <a:spLocks noChangeArrowheads="1"/>
            </p:cNvSpPr>
            <p:nvPr/>
          </p:nvSpPr>
          <p:spPr bwMode="auto">
            <a:xfrm>
              <a:off x="6428841" y="3983365"/>
              <a:ext cx="52388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94"/>
            <p:cNvSpPr>
              <a:spLocks noChangeArrowheads="1"/>
            </p:cNvSpPr>
            <p:nvPr/>
          </p:nvSpPr>
          <p:spPr bwMode="auto">
            <a:xfrm>
              <a:off x="6428841" y="3983365"/>
              <a:ext cx="52388" cy="7143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95"/>
            <p:cNvSpPr>
              <a:spLocks noChangeArrowheads="1"/>
            </p:cNvSpPr>
            <p:nvPr/>
          </p:nvSpPr>
          <p:spPr bwMode="auto">
            <a:xfrm>
              <a:off x="6481228" y="3948440"/>
              <a:ext cx="53975" cy="1063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96"/>
            <p:cNvSpPr>
              <a:spLocks noChangeArrowheads="1"/>
            </p:cNvSpPr>
            <p:nvPr/>
          </p:nvSpPr>
          <p:spPr bwMode="auto">
            <a:xfrm>
              <a:off x="6481228" y="3948440"/>
              <a:ext cx="53975" cy="10636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97"/>
            <p:cNvSpPr>
              <a:spLocks noChangeArrowheads="1"/>
            </p:cNvSpPr>
            <p:nvPr/>
          </p:nvSpPr>
          <p:spPr bwMode="auto">
            <a:xfrm>
              <a:off x="6535203" y="3896052"/>
              <a:ext cx="52388" cy="158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98"/>
            <p:cNvSpPr>
              <a:spLocks noChangeArrowheads="1"/>
            </p:cNvSpPr>
            <p:nvPr/>
          </p:nvSpPr>
          <p:spPr bwMode="auto">
            <a:xfrm>
              <a:off x="6535203" y="3896052"/>
              <a:ext cx="52388" cy="15875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99"/>
            <p:cNvSpPr>
              <a:spLocks noChangeArrowheads="1"/>
            </p:cNvSpPr>
            <p:nvPr/>
          </p:nvSpPr>
          <p:spPr bwMode="auto">
            <a:xfrm>
              <a:off x="6587591" y="3851602"/>
              <a:ext cx="52388" cy="203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100"/>
            <p:cNvSpPr>
              <a:spLocks noChangeArrowheads="1"/>
            </p:cNvSpPr>
            <p:nvPr/>
          </p:nvSpPr>
          <p:spPr bwMode="auto">
            <a:xfrm>
              <a:off x="6587591" y="3851602"/>
              <a:ext cx="52388" cy="2032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101"/>
            <p:cNvSpPr>
              <a:spLocks noChangeArrowheads="1"/>
            </p:cNvSpPr>
            <p:nvPr/>
          </p:nvSpPr>
          <p:spPr bwMode="auto">
            <a:xfrm>
              <a:off x="6639978" y="3710315"/>
              <a:ext cx="53975" cy="3444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102"/>
            <p:cNvSpPr>
              <a:spLocks noChangeArrowheads="1"/>
            </p:cNvSpPr>
            <p:nvPr/>
          </p:nvSpPr>
          <p:spPr bwMode="auto">
            <a:xfrm>
              <a:off x="6639978" y="3710315"/>
              <a:ext cx="53975" cy="3444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Rectangle 103"/>
            <p:cNvSpPr>
              <a:spLocks noChangeArrowheads="1"/>
            </p:cNvSpPr>
            <p:nvPr/>
          </p:nvSpPr>
          <p:spPr bwMode="auto">
            <a:xfrm>
              <a:off x="6693953" y="3543627"/>
              <a:ext cx="52388" cy="5111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104"/>
            <p:cNvSpPr>
              <a:spLocks noChangeArrowheads="1"/>
            </p:cNvSpPr>
            <p:nvPr/>
          </p:nvSpPr>
          <p:spPr bwMode="auto">
            <a:xfrm>
              <a:off x="6693953" y="3543627"/>
              <a:ext cx="52388" cy="51117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105"/>
            <p:cNvSpPr>
              <a:spLocks noChangeArrowheads="1"/>
            </p:cNvSpPr>
            <p:nvPr/>
          </p:nvSpPr>
          <p:spPr bwMode="auto">
            <a:xfrm>
              <a:off x="6746341" y="3340427"/>
              <a:ext cx="52388" cy="7143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106"/>
            <p:cNvSpPr>
              <a:spLocks noChangeArrowheads="1"/>
            </p:cNvSpPr>
            <p:nvPr/>
          </p:nvSpPr>
          <p:spPr bwMode="auto">
            <a:xfrm>
              <a:off x="6746341" y="3340427"/>
              <a:ext cx="52388" cy="71437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107"/>
            <p:cNvSpPr>
              <a:spLocks noChangeArrowheads="1"/>
            </p:cNvSpPr>
            <p:nvPr/>
          </p:nvSpPr>
          <p:spPr bwMode="auto">
            <a:xfrm>
              <a:off x="6798728" y="3094365"/>
              <a:ext cx="53975" cy="960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108"/>
            <p:cNvSpPr>
              <a:spLocks noChangeArrowheads="1"/>
            </p:cNvSpPr>
            <p:nvPr/>
          </p:nvSpPr>
          <p:spPr bwMode="auto">
            <a:xfrm>
              <a:off x="6798728" y="3094365"/>
              <a:ext cx="53975" cy="96043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109"/>
            <p:cNvSpPr>
              <a:spLocks noChangeArrowheads="1"/>
            </p:cNvSpPr>
            <p:nvPr/>
          </p:nvSpPr>
          <p:spPr bwMode="auto">
            <a:xfrm>
              <a:off x="6852703" y="2864177"/>
              <a:ext cx="52388" cy="1190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110"/>
            <p:cNvSpPr>
              <a:spLocks noChangeArrowheads="1"/>
            </p:cNvSpPr>
            <p:nvPr/>
          </p:nvSpPr>
          <p:spPr bwMode="auto">
            <a:xfrm>
              <a:off x="6852703" y="2864177"/>
              <a:ext cx="52388" cy="11906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111"/>
            <p:cNvSpPr>
              <a:spLocks noChangeArrowheads="1"/>
            </p:cNvSpPr>
            <p:nvPr/>
          </p:nvSpPr>
          <p:spPr bwMode="auto">
            <a:xfrm>
              <a:off x="6905091" y="2583190"/>
              <a:ext cx="52388" cy="14716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112"/>
            <p:cNvSpPr>
              <a:spLocks noChangeArrowheads="1"/>
            </p:cNvSpPr>
            <p:nvPr/>
          </p:nvSpPr>
          <p:spPr bwMode="auto">
            <a:xfrm>
              <a:off x="6905091" y="2583190"/>
              <a:ext cx="52388" cy="147161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113"/>
            <p:cNvSpPr>
              <a:spLocks noChangeArrowheads="1"/>
            </p:cNvSpPr>
            <p:nvPr/>
          </p:nvSpPr>
          <p:spPr bwMode="auto">
            <a:xfrm>
              <a:off x="6957478" y="2238702"/>
              <a:ext cx="53975" cy="18161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114"/>
            <p:cNvSpPr>
              <a:spLocks noChangeArrowheads="1"/>
            </p:cNvSpPr>
            <p:nvPr/>
          </p:nvSpPr>
          <p:spPr bwMode="auto">
            <a:xfrm>
              <a:off x="6957478" y="2238702"/>
              <a:ext cx="53975" cy="18161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115"/>
            <p:cNvSpPr>
              <a:spLocks noChangeArrowheads="1"/>
            </p:cNvSpPr>
            <p:nvPr/>
          </p:nvSpPr>
          <p:spPr bwMode="auto">
            <a:xfrm>
              <a:off x="7011453" y="1975177"/>
              <a:ext cx="52388" cy="20796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116"/>
            <p:cNvSpPr>
              <a:spLocks noChangeArrowheads="1"/>
            </p:cNvSpPr>
            <p:nvPr/>
          </p:nvSpPr>
          <p:spPr bwMode="auto">
            <a:xfrm>
              <a:off x="7011453" y="1975177"/>
              <a:ext cx="52388" cy="20796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117"/>
            <p:cNvSpPr>
              <a:spLocks noChangeArrowheads="1"/>
            </p:cNvSpPr>
            <p:nvPr/>
          </p:nvSpPr>
          <p:spPr bwMode="auto">
            <a:xfrm>
              <a:off x="7063841" y="1930727"/>
              <a:ext cx="44450" cy="21240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118"/>
            <p:cNvSpPr>
              <a:spLocks noChangeArrowheads="1"/>
            </p:cNvSpPr>
            <p:nvPr/>
          </p:nvSpPr>
          <p:spPr bwMode="auto">
            <a:xfrm>
              <a:off x="7063841" y="1930727"/>
              <a:ext cx="44450" cy="212407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119"/>
            <p:cNvSpPr>
              <a:spLocks noChangeArrowheads="1"/>
            </p:cNvSpPr>
            <p:nvPr/>
          </p:nvSpPr>
          <p:spPr bwMode="auto">
            <a:xfrm>
              <a:off x="7109810" y="1719875"/>
              <a:ext cx="54864" cy="233521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121"/>
            <p:cNvSpPr>
              <a:spLocks noChangeArrowheads="1"/>
            </p:cNvSpPr>
            <p:nvPr/>
          </p:nvSpPr>
          <p:spPr bwMode="auto">
            <a:xfrm>
              <a:off x="7162726" y="1727813"/>
              <a:ext cx="54864" cy="232727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123"/>
            <p:cNvSpPr>
              <a:spLocks noChangeArrowheads="1"/>
            </p:cNvSpPr>
            <p:nvPr/>
          </p:nvSpPr>
          <p:spPr bwMode="auto">
            <a:xfrm>
              <a:off x="7216174" y="1719875"/>
              <a:ext cx="54864" cy="2335213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125"/>
            <p:cNvSpPr>
              <a:spLocks noChangeArrowheads="1"/>
            </p:cNvSpPr>
            <p:nvPr/>
          </p:nvSpPr>
          <p:spPr bwMode="auto">
            <a:xfrm>
              <a:off x="7268561" y="1842113"/>
              <a:ext cx="54864" cy="221297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127"/>
            <p:cNvSpPr>
              <a:spLocks noChangeArrowheads="1"/>
            </p:cNvSpPr>
            <p:nvPr/>
          </p:nvSpPr>
          <p:spPr bwMode="auto">
            <a:xfrm>
              <a:off x="7322535" y="2045313"/>
              <a:ext cx="54864" cy="200977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129"/>
            <p:cNvSpPr>
              <a:spLocks noChangeArrowheads="1"/>
            </p:cNvSpPr>
            <p:nvPr/>
          </p:nvSpPr>
          <p:spPr bwMode="auto">
            <a:xfrm>
              <a:off x="7374924" y="2027850"/>
              <a:ext cx="54864" cy="202723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131"/>
            <p:cNvSpPr>
              <a:spLocks noChangeArrowheads="1"/>
            </p:cNvSpPr>
            <p:nvPr/>
          </p:nvSpPr>
          <p:spPr bwMode="auto">
            <a:xfrm>
              <a:off x="7427311" y="2546963"/>
              <a:ext cx="54864" cy="150812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133"/>
            <p:cNvSpPr>
              <a:spLocks noChangeArrowheads="1"/>
            </p:cNvSpPr>
            <p:nvPr/>
          </p:nvSpPr>
          <p:spPr bwMode="auto">
            <a:xfrm>
              <a:off x="7480547" y="2670502"/>
              <a:ext cx="54864" cy="1384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134"/>
            <p:cNvSpPr>
              <a:spLocks noChangeArrowheads="1"/>
            </p:cNvSpPr>
            <p:nvPr/>
          </p:nvSpPr>
          <p:spPr bwMode="auto">
            <a:xfrm>
              <a:off x="7487703" y="2670502"/>
              <a:ext cx="42863" cy="13843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135"/>
            <p:cNvSpPr>
              <a:spLocks noChangeArrowheads="1"/>
            </p:cNvSpPr>
            <p:nvPr/>
          </p:nvSpPr>
          <p:spPr bwMode="auto">
            <a:xfrm>
              <a:off x="7530566" y="2953077"/>
              <a:ext cx="53975" cy="11017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136"/>
            <p:cNvSpPr>
              <a:spLocks noChangeArrowheads="1"/>
            </p:cNvSpPr>
            <p:nvPr/>
          </p:nvSpPr>
          <p:spPr bwMode="auto">
            <a:xfrm>
              <a:off x="7530566" y="2953077"/>
              <a:ext cx="53975" cy="11017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Rectangle 137"/>
            <p:cNvSpPr>
              <a:spLocks noChangeArrowheads="1"/>
            </p:cNvSpPr>
            <p:nvPr/>
          </p:nvSpPr>
          <p:spPr bwMode="auto">
            <a:xfrm>
              <a:off x="7584541" y="3164215"/>
              <a:ext cx="52388" cy="8905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Rectangle 138"/>
            <p:cNvSpPr>
              <a:spLocks noChangeArrowheads="1"/>
            </p:cNvSpPr>
            <p:nvPr/>
          </p:nvSpPr>
          <p:spPr bwMode="auto">
            <a:xfrm>
              <a:off x="7584541" y="3164215"/>
              <a:ext cx="52388" cy="8905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Rectangle 139"/>
            <p:cNvSpPr>
              <a:spLocks noChangeArrowheads="1"/>
            </p:cNvSpPr>
            <p:nvPr/>
          </p:nvSpPr>
          <p:spPr bwMode="auto">
            <a:xfrm>
              <a:off x="7636928" y="3349952"/>
              <a:ext cx="52388" cy="704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140"/>
            <p:cNvSpPr>
              <a:spLocks noChangeArrowheads="1"/>
            </p:cNvSpPr>
            <p:nvPr/>
          </p:nvSpPr>
          <p:spPr bwMode="auto">
            <a:xfrm>
              <a:off x="7636928" y="3349952"/>
              <a:ext cx="52388" cy="70485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Rectangle 141"/>
            <p:cNvSpPr>
              <a:spLocks noChangeArrowheads="1"/>
            </p:cNvSpPr>
            <p:nvPr/>
          </p:nvSpPr>
          <p:spPr bwMode="auto">
            <a:xfrm>
              <a:off x="7689316" y="3454727"/>
              <a:ext cx="53975" cy="6000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Rectangle 142"/>
            <p:cNvSpPr>
              <a:spLocks noChangeArrowheads="1"/>
            </p:cNvSpPr>
            <p:nvPr/>
          </p:nvSpPr>
          <p:spPr bwMode="auto">
            <a:xfrm>
              <a:off x="7689316" y="3454727"/>
              <a:ext cx="53975" cy="60007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Rectangle 143"/>
            <p:cNvSpPr>
              <a:spLocks noChangeArrowheads="1"/>
            </p:cNvSpPr>
            <p:nvPr/>
          </p:nvSpPr>
          <p:spPr bwMode="auto">
            <a:xfrm>
              <a:off x="7743291" y="3702377"/>
              <a:ext cx="52388" cy="3524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Rectangle 144"/>
            <p:cNvSpPr>
              <a:spLocks noChangeArrowheads="1"/>
            </p:cNvSpPr>
            <p:nvPr/>
          </p:nvSpPr>
          <p:spPr bwMode="auto">
            <a:xfrm>
              <a:off x="7743291" y="3702377"/>
              <a:ext cx="52388" cy="3524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Rectangle 145"/>
            <p:cNvSpPr>
              <a:spLocks noChangeArrowheads="1"/>
            </p:cNvSpPr>
            <p:nvPr/>
          </p:nvSpPr>
          <p:spPr bwMode="auto">
            <a:xfrm>
              <a:off x="7795678" y="3754765"/>
              <a:ext cx="52388" cy="300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Rectangle 146"/>
            <p:cNvSpPr>
              <a:spLocks noChangeArrowheads="1"/>
            </p:cNvSpPr>
            <p:nvPr/>
          </p:nvSpPr>
          <p:spPr bwMode="auto">
            <a:xfrm>
              <a:off x="7795678" y="3754765"/>
              <a:ext cx="52388" cy="30003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Rectangle 147"/>
            <p:cNvSpPr>
              <a:spLocks noChangeArrowheads="1"/>
            </p:cNvSpPr>
            <p:nvPr/>
          </p:nvSpPr>
          <p:spPr bwMode="auto">
            <a:xfrm>
              <a:off x="7848066" y="3807152"/>
              <a:ext cx="53975" cy="2476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Rectangle 148"/>
            <p:cNvSpPr>
              <a:spLocks noChangeArrowheads="1"/>
            </p:cNvSpPr>
            <p:nvPr/>
          </p:nvSpPr>
          <p:spPr bwMode="auto">
            <a:xfrm>
              <a:off x="7848066" y="3807152"/>
              <a:ext cx="53975" cy="24765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Rectangle 149"/>
            <p:cNvSpPr>
              <a:spLocks noChangeArrowheads="1"/>
            </p:cNvSpPr>
            <p:nvPr/>
          </p:nvSpPr>
          <p:spPr bwMode="auto">
            <a:xfrm>
              <a:off x="7902041" y="3913515"/>
              <a:ext cx="52388" cy="1412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Rectangle 150"/>
            <p:cNvSpPr>
              <a:spLocks noChangeArrowheads="1"/>
            </p:cNvSpPr>
            <p:nvPr/>
          </p:nvSpPr>
          <p:spPr bwMode="auto">
            <a:xfrm>
              <a:off x="7902041" y="3913515"/>
              <a:ext cx="52388" cy="1412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Rectangle 151"/>
            <p:cNvSpPr>
              <a:spLocks noChangeArrowheads="1"/>
            </p:cNvSpPr>
            <p:nvPr/>
          </p:nvSpPr>
          <p:spPr bwMode="auto">
            <a:xfrm>
              <a:off x="7954428" y="3975427"/>
              <a:ext cx="52388" cy="793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Rectangle 152"/>
            <p:cNvSpPr>
              <a:spLocks noChangeArrowheads="1"/>
            </p:cNvSpPr>
            <p:nvPr/>
          </p:nvSpPr>
          <p:spPr bwMode="auto">
            <a:xfrm>
              <a:off x="7954428" y="3975427"/>
              <a:ext cx="52388" cy="7937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Rectangle 153"/>
            <p:cNvSpPr>
              <a:spLocks noChangeArrowheads="1"/>
            </p:cNvSpPr>
            <p:nvPr/>
          </p:nvSpPr>
          <p:spPr bwMode="auto">
            <a:xfrm>
              <a:off x="8006816" y="3983365"/>
              <a:ext cx="5397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Rectangle 154"/>
            <p:cNvSpPr>
              <a:spLocks noChangeArrowheads="1"/>
            </p:cNvSpPr>
            <p:nvPr/>
          </p:nvSpPr>
          <p:spPr bwMode="auto">
            <a:xfrm>
              <a:off x="8006816" y="3983365"/>
              <a:ext cx="53975" cy="7143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Rectangle 155"/>
            <p:cNvSpPr>
              <a:spLocks noChangeArrowheads="1"/>
            </p:cNvSpPr>
            <p:nvPr/>
          </p:nvSpPr>
          <p:spPr bwMode="auto">
            <a:xfrm>
              <a:off x="8060791" y="3975427"/>
              <a:ext cx="52388" cy="793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Rectangle 156"/>
            <p:cNvSpPr>
              <a:spLocks noChangeArrowheads="1"/>
            </p:cNvSpPr>
            <p:nvPr/>
          </p:nvSpPr>
          <p:spPr bwMode="auto">
            <a:xfrm>
              <a:off x="8060791" y="3975427"/>
              <a:ext cx="52388" cy="7937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Rectangle 157"/>
            <p:cNvSpPr>
              <a:spLocks noChangeArrowheads="1"/>
            </p:cNvSpPr>
            <p:nvPr/>
          </p:nvSpPr>
          <p:spPr bwMode="auto">
            <a:xfrm>
              <a:off x="8113178" y="4027815"/>
              <a:ext cx="52388" cy="2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Rectangle 158"/>
            <p:cNvSpPr>
              <a:spLocks noChangeArrowheads="1"/>
            </p:cNvSpPr>
            <p:nvPr/>
          </p:nvSpPr>
          <p:spPr bwMode="auto">
            <a:xfrm>
              <a:off x="8113178" y="4027815"/>
              <a:ext cx="52388" cy="2698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Rectangle 159"/>
            <p:cNvSpPr>
              <a:spLocks noChangeArrowheads="1"/>
            </p:cNvSpPr>
            <p:nvPr/>
          </p:nvSpPr>
          <p:spPr bwMode="auto">
            <a:xfrm>
              <a:off x="8165566" y="4037340"/>
              <a:ext cx="53975" cy="174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Rectangle 160"/>
            <p:cNvSpPr>
              <a:spLocks noChangeArrowheads="1"/>
            </p:cNvSpPr>
            <p:nvPr/>
          </p:nvSpPr>
          <p:spPr bwMode="auto">
            <a:xfrm>
              <a:off x="8165566" y="4037340"/>
              <a:ext cx="53975" cy="1746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Rectangle 161"/>
            <p:cNvSpPr>
              <a:spLocks noChangeArrowheads="1"/>
            </p:cNvSpPr>
            <p:nvPr/>
          </p:nvSpPr>
          <p:spPr bwMode="auto">
            <a:xfrm>
              <a:off x="8219541" y="4037340"/>
              <a:ext cx="52388" cy="1746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Rectangle 162"/>
            <p:cNvSpPr>
              <a:spLocks noChangeArrowheads="1"/>
            </p:cNvSpPr>
            <p:nvPr/>
          </p:nvSpPr>
          <p:spPr bwMode="auto">
            <a:xfrm>
              <a:off x="8219541" y="4037340"/>
              <a:ext cx="52388" cy="1746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Rectangle 163"/>
            <p:cNvSpPr>
              <a:spLocks noChangeArrowheads="1"/>
            </p:cNvSpPr>
            <p:nvPr/>
          </p:nvSpPr>
          <p:spPr bwMode="auto">
            <a:xfrm>
              <a:off x="8271928" y="4045277"/>
              <a:ext cx="52388" cy="95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Rectangle 164"/>
            <p:cNvSpPr>
              <a:spLocks noChangeArrowheads="1"/>
            </p:cNvSpPr>
            <p:nvPr/>
          </p:nvSpPr>
          <p:spPr bwMode="auto">
            <a:xfrm>
              <a:off x="8271928" y="4045277"/>
              <a:ext cx="52388" cy="95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Rectangle 165"/>
            <p:cNvSpPr>
              <a:spLocks noChangeArrowheads="1"/>
            </p:cNvSpPr>
            <p:nvPr/>
          </p:nvSpPr>
          <p:spPr bwMode="auto">
            <a:xfrm>
              <a:off x="8324316" y="4045277"/>
              <a:ext cx="53975" cy="95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Rectangle 166"/>
            <p:cNvSpPr>
              <a:spLocks noChangeArrowheads="1"/>
            </p:cNvSpPr>
            <p:nvPr/>
          </p:nvSpPr>
          <p:spPr bwMode="auto">
            <a:xfrm>
              <a:off x="8324316" y="4045277"/>
              <a:ext cx="53975" cy="95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Rectangle 167"/>
            <p:cNvSpPr>
              <a:spLocks noChangeArrowheads="1"/>
            </p:cNvSpPr>
            <p:nvPr/>
          </p:nvSpPr>
          <p:spPr bwMode="auto">
            <a:xfrm>
              <a:off x="8378291" y="4045277"/>
              <a:ext cx="52388" cy="95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Rectangle 168"/>
            <p:cNvSpPr>
              <a:spLocks noChangeArrowheads="1"/>
            </p:cNvSpPr>
            <p:nvPr/>
          </p:nvSpPr>
          <p:spPr bwMode="auto">
            <a:xfrm>
              <a:off x="8378291" y="4045277"/>
              <a:ext cx="52388" cy="952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5" name="Picture 194" descr="Ions on Fire1.jpg"/>
            <p:cNvPicPr>
              <a:picLocks noChangeAspect="1"/>
            </p:cNvPicPr>
            <p:nvPr/>
          </p:nvPicPr>
          <p:blipFill>
            <a:blip r:embed="rId3" cstate="print"/>
            <a:srcRect l="82656" t="1154" r="6406" b="77918"/>
            <a:stretch>
              <a:fillRect/>
            </a:stretch>
          </p:blipFill>
          <p:spPr>
            <a:xfrm>
              <a:off x="7829955" y="1684269"/>
              <a:ext cx="1000125" cy="700087"/>
            </a:xfrm>
            <a:prstGeom prst="rect">
              <a:avLst/>
            </a:prstGeom>
          </p:spPr>
        </p:pic>
        <p:sp>
          <p:nvSpPr>
            <p:cNvPr id="289" name="Rectangle 61"/>
            <p:cNvSpPr>
              <a:spLocks noChangeArrowheads="1"/>
            </p:cNvSpPr>
            <p:nvPr/>
          </p:nvSpPr>
          <p:spPr bwMode="auto">
            <a:xfrm>
              <a:off x="7580427" y="2718317"/>
              <a:ext cx="62068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+mj-lt"/>
                  <a:sym typeface="Symbol" pitchFamily="18" charset="2"/>
                </a:rPr>
                <a:t>|</a:t>
              </a:r>
            </a:p>
          </p:txBody>
        </p:sp>
      </p:grpSp>
      <p:sp>
        <p:nvSpPr>
          <p:cNvPr id="166" name="Title 1"/>
          <p:cNvSpPr txBox="1">
            <a:spLocks/>
          </p:cNvSpPr>
          <p:nvPr/>
        </p:nvSpPr>
        <p:spPr>
          <a:xfrm>
            <a:off x="1973729" y="1"/>
            <a:ext cx="8229600" cy="74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Calibri" panose="020F0502020204030204" pitchFamily="34" charset="0"/>
              </a:rPr>
              <a:t>171</a:t>
            </a:r>
            <a:r>
              <a:rPr lang="en-US" dirty="0">
                <a:latin typeface="Calibri" panose="020F0502020204030204" pitchFamily="34" charset="0"/>
              </a:rPr>
              <a:t>Yb</a:t>
            </a:r>
            <a:r>
              <a:rPr lang="en-US" baseline="30000" dirty="0">
                <a:latin typeface="Calibri" panose="020F0502020204030204" pitchFamily="34" charset="0"/>
              </a:rPr>
              <a:t>+</a:t>
            </a:r>
            <a:r>
              <a:rPr lang="en-US" dirty="0">
                <a:latin typeface="Calibri" panose="020F0502020204030204" pitchFamily="34" charset="0"/>
              </a:rPr>
              <a:t> Qubit Detection</a:t>
            </a:r>
            <a:endParaRPr lang="en-US" dirty="0"/>
          </a:p>
        </p:txBody>
      </p:sp>
      <p:sp>
        <p:nvSpPr>
          <p:cNvPr id="165" name="Line 79"/>
          <p:cNvSpPr>
            <a:spLocks noChangeShapeType="1"/>
          </p:cNvSpPr>
          <p:nvPr/>
        </p:nvSpPr>
        <p:spPr bwMode="auto">
          <a:xfrm flipV="1">
            <a:off x="5463270" y="5142009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7" name="Text Box 89"/>
          <p:cNvSpPr txBox="1">
            <a:spLocks noChangeArrowheads="1"/>
          </p:cNvSpPr>
          <p:nvPr/>
        </p:nvSpPr>
        <p:spPr bwMode="auto">
          <a:xfrm>
            <a:off x="5636309" y="5180109"/>
            <a:ext cx="3081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12.642 812 118  GHz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95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9"/>
          <p:cNvGrpSpPr>
            <a:grpSpLocks/>
          </p:cNvGrpSpPr>
          <p:nvPr/>
        </p:nvGrpSpPr>
        <p:grpSpPr bwMode="auto">
          <a:xfrm>
            <a:off x="3888518" y="3382124"/>
            <a:ext cx="973" cy="2348039"/>
            <a:chOff x="1011" y="2493"/>
            <a:chExt cx="973" cy="1443"/>
          </a:xfrm>
        </p:grpSpPr>
        <p:sp>
          <p:nvSpPr>
            <p:cNvPr id="26742" name="Line 19"/>
            <p:cNvSpPr>
              <a:spLocks noChangeShapeType="1"/>
            </p:cNvSpPr>
            <p:nvPr/>
          </p:nvSpPr>
          <p:spPr bwMode="auto">
            <a:xfrm flipH="1" flipV="1">
              <a:off x="1011" y="2499"/>
              <a:ext cx="469" cy="1389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3" name="Line 20"/>
            <p:cNvSpPr>
              <a:spLocks noChangeShapeType="1"/>
            </p:cNvSpPr>
            <p:nvPr/>
          </p:nvSpPr>
          <p:spPr bwMode="auto">
            <a:xfrm flipV="1">
              <a:off x="1496" y="2493"/>
              <a:ext cx="0" cy="1443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44" name="Line 21"/>
            <p:cNvSpPr>
              <a:spLocks noChangeShapeType="1"/>
            </p:cNvSpPr>
            <p:nvPr/>
          </p:nvSpPr>
          <p:spPr bwMode="auto">
            <a:xfrm flipV="1">
              <a:off x="1506" y="2501"/>
              <a:ext cx="478" cy="1417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2489200" y="5222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3479800" y="51466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4470400" y="50704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3479800" y="57562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3479800" y="2555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4470400" y="2555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2489200" y="2555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727200" y="5222875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30000">
                <a:latin typeface="Arial" pitchFamily="34" charset="0"/>
              </a:rPr>
              <a:t>2</a:t>
            </a:r>
            <a:r>
              <a:rPr lang="en-US" sz="2400">
                <a:latin typeface="Arial" pitchFamily="34" charset="0"/>
              </a:rPr>
              <a:t>S</a:t>
            </a:r>
            <a:r>
              <a:rPr lang="en-US" sz="2400" baseline="-25000">
                <a:latin typeface="Arial" pitchFamily="34" charset="0"/>
              </a:rPr>
              <a:t>1/2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727200" y="2479675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30000">
                <a:latin typeface="Arial" pitchFamily="34" charset="0"/>
              </a:rPr>
              <a:t>2</a:t>
            </a:r>
            <a:r>
              <a:rPr lang="en-US" sz="2400">
                <a:latin typeface="Arial" pitchFamily="34" charset="0"/>
              </a:rPr>
              <a:t>P</a:t>
            </a:r>
            <a:r>
              <a:rPr lang="en-US" sz="2400" baseline="-25000">
                <a:latin typeface="Arial" pitchFamily="34" charset="0"/>
              </a:rPr>
              <a:t>1/2</a:t>
            </a:r>
          </a:p>
        </p:txBody>
      </p:sp>
      <p:sp>
        <p:nvSpPr>
          <p:cNvPr id="26639" name="Oval 18"/>
          <p:cNvSpPr>
            <a:spLocks noChangeArrowheads="1"/>
          </p:cNvSpPr>
          <p:nvPr/>
        </p:nvSpPr>
        <p:spPr bwMode="auto">
          <a:xfrm>
            <a:off x="3784600" y="564197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Text Box 219"/>
          <p:cNvSpPr txBox="1">
            <a:spLocks noChangeArrowheads="1"/>
          </p:cNvSpPr>
          <p:nvPr/>
        </p:nvSpPr>
        <p:spPr bwMode="auto">
          <a:xfrm>
            <a:off x="2039938" y="3702051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66FF"/>
                </a:solidFill>
                <a:latin typeface="Arial" pitchFamily="34" charset="0"/>
              </a:rPr>
              <a:t>369 nm</a:t>
            </a:r>
          </a:p>
        </p:txBody>
      </p:sp>
      <p:sp>
        <p:nvSpPr>
          <p:cNvPr id="26646" name="Text Box 220"/>
          <p:cNvSpPr txBox="1">
            <a:spLocks noChangeArrowheads="1"/>
          </p:cNvSpPr>
          <p:nvPr/>
        </p:nvSpPr>
        <p:spPr bwMode="auto">
          <a:xfrm>
            <a:off x="3594101" y="1981200"/>
            <a:ext cx="164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Symbol" pitchFamily="18" charset="2"/>
              </a:rPr>
              <a:t>g/2p</a:t>
            </a:r>
            <a:r>
              <a:rPr lang="en-US" dirty="0">
                <a:latin typeface="Arial" pitchFamily="34" charset="0"/>
              </a:rPr>
              <a:t> = 20 MHz</a:t>
            </a:r>
          </a:p>
        </p:txBody>
      </p:sp>
      <p:sp>
        <p:nvSpPr>
          <p:cNvPr id="253" name="Text Box 60"/>
          <p:cNvSpPr txBox="1">
            <a:spLocks noChangeArrowheads="1"/>
          </p:cNvSpPr>
          <p:nvPr/>
        </p:nvSpPr>
        <p:spPr bwMode="auto">
          <a:xfrm>
            <a:off x="3434604" y="5750640"/>
            <a:ext cx="445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sym typeface="Symbol" pitchFamily="18" charset="2"/>
              </a:rPr>
              <a:t>|</a:t>
            </a:r>
          </a:p>
        </p:txBody>
      </p:sp>
      <p:sp>
        <p:nvSpPr>
          <p:cNvPr id="254" name="Rectangle 61"/>
          <p:cNvSpPr>
            <a:spLocks noChangeArrowheads="1"/>
          </p:cNvSpPr>
          <p:nvPr/>
        </p:nvSpPr>
        <p:spPr bwMode="auto">
          <a:xfrm>
            <a:off x="3434604" y="5145802"/>
            <a:ext cx="445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sym typeface="Symbol" pitchFamily="18" charset="2"/>
              </a:rPr>
              <a:t>|</a:t>
            </a:r>
            <a:r>
              <a:rPr lang="en-US" dirty="0">
                <a:latin typeface="Verdana" pitchFamily="34" charset="0"/>
                <a:sym typeface="Symbol" pitchFamily="18" charset="2"/>
              </a:rPr>
              <a:t></a:t>
            </a:r>
          </a:p>
        </p:txBody>
      </p:sp>
      <p:sp>
        <p:nvSpPr>
          <p:cNvPr id="255" name="Line 7"/>
          <p:cNvSpPr>
            <a:spLocks noChangeShapeType="1"/>
          </p:cNvSpPr>
          <p:nvPr/>
        </p:nvSpPr>
        <p:spPr bwMode="auto">
          <a:xfrm>
            <a:off x="3479800" y="2723111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" name="Line 12"/>
          <p:cNvSpPr>
            <a:spLocks noChangeShapeType="1"/>
          </p:cNvSpPr>
          <p:nvPr/>
        </p:nvSpPr>
        <p:spPr bwMode="auto">
          <a:xfrm flipV="1">
            <a:off x="5367718" y="2539691"/>
            <a:ext cx="899" cy="2130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7" name="Text Box 26"/>
          <p:cNvSpPr txBox="1">
            <a:spLocks noChangeArrowheads="1"/>
          </p:cNvSpPr>
          <p:nvPr/>
        </p:nvSpPr>
        <p:spPr bwMode="auto">
          <a:xfrm>
            <a:off x="5363897" y="2499232"/>
            <a:ext cx="8939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2.1 GHz</a:t>
            </a:r>
          </a:p>
        </p:txBody>
      </p:sp>
      <p:pic>
        <p:nvPicPr>
          <p:cNvPr id="176" name="Picture 175" descr="Clipped0binFigure.png"/>
          <p:cNvPicPr>
            <a:picLocks noChangeAspect="1"/>
          </p:cNvPicPr>
          <p:nvPr/>
        </p:nvPicPr>
        <p:blipFill rotWithShape="1">
          <a:blip r:embed="rId3" cstate="print"/>
          <a:srcRect l="12781" t="6019" r="7220" b="10371"/>
          <a:stretch/>
        </p:blipFill>
        <p:spPr>
          <a:xfrm>
            <a:off x="7216794" y="1660540"/>
            <a:ext cx="3261448" cy="2698953"/>
          </a:xfrm>
          <a:prstGeom prst="rect">
            <a:avLst/>
          </a:prstGeom>
        </p:spPr>
      </p:pic>
      <p:sp>
        <p:nvSpPr>
          <p:cNvPr id="177" name="Text Box 74"/>
          <p:cNvSpPr txBox="1">
            <a:spLocks noChangeArrowheads="1"/>
          </p:cNvSpPr>
          <p:nvPr/>
        </p:nvSpPr>
        <p:spPr bwMode="auto">
          <a:xfrm>
            <a:off x="7678593" y="4591114"/>
            <a:ext cx="24080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# </a:t>
            </a:r>
            <a:r>
              <a:rPr lang="en-US" sz="1400" dirty="0">
                <a:latin typeface="+mj-lt"/>
                <a:cs typeface="Arial" charset="0"/>
              </a:rPr>
              <a:t>photons collected in 50 </a:t>
            </a:r>
            <a:r>
              <a:rPr lang="en-US" sz="1400" dirty="0" err="1">
                <a:latin typeface="Symbol" panose="05050102010706020507" pitchFamily="18" charset="2"/>
              </a:rPr>
              <a:t>m</a:t>
            </a:r>
            <a:r>
              <a:rPr lang="en-US" sz="1400" dirty="0" err="1">
                <a:latin typeface="+mj-lt"/>
                <a:cs typeface="Arial" charset="0"/>
              </a:rPr>
              <a:t>s</a:t>
            </a:r>
            <a:endParaRPr lang="en-US" sz="1400" dirty="0">
              <a:latin typeface="+mj-lt"/>
              <a:cs typeface="Arial" charset="0"/>
            </a:endParaRPr>
          </a:p>
        </p:txBody>
      </p:sp>
      <p:sp>
        <p:nvSpPr>
          <p:cNvPr id="178" name="Text Box 151"/>
          <p:cNvSpPr txBox="1">
            <a:spLocks noChangeArrowheads="1"/>
          </p:cNvSpPr>
          <p:nvPr/>
        </p:nvSpPr>
        <p:spPr bwMode="auto">
          <a:xfrm rot="16200000">
            <a:off x="6509213" y="2774110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  <a:cs typeface="Arial" charset="0"/>
              </a:rPr>
              <a:t>Probability</a:t>
            </a:r>
          </a:p>
        </p:txBody>
      </p:sp>
      <p:sp>
        <p:nvSpPr>
          <p:cNvPr id="179" name="Rectangle 15"/>
          <p:cNvSpPr>
            <a:spLocks noChangeArrowheads="1"/>
          </p:cNvSpPr>
          <p:nvPr/>
        </p:nvSpPr>
        <p:spPr bwMode="auto">
          <a:xfrm>
            <a:off x="7221003" y="4363553"/>
            <a:ext cx="6412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endParaRPr lang="en-US" altLang="en-US"/>
          </a:p>
        </p:txBody>
      </p:sp>
      <p:sp>
        <p:nvSpPr>
          <p:cNvPr id="180" name="Rectangle 18"/>
          <p:cNvSpPr>
            <a:spLocks noChangeArrowheads="1"/>
          </p:cNvSpPr>
          <p:nvPr/>
        </p:nvSpPr>
        <p:spPr bwMode="auto">
          <a:xfrm>
            <a:off x="7705191" y="436355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Helvetica" panose="020B0604020202020204" pitchFamily="34" charset="0"/>
              </a:rPr>
              <a:t>10</a:t>
            </a:r>
            <a:endParaRPr lang="en-US" altLang="en-US"/>
          </a:p>
        </p:txBody>
      </p:sp>
      <p:sp>
        <p:nvSpPr>
          <p:cNvPr id="181" name="Rectangle 21"/>
          <p:cNvSpPr>
            <a:spLocks noChangeArrowheads="1"/>
          </p:cNvSpPr>
          <p:nvPr/>
        </p:nvSpPr>
        <p:spPr bwMode="auto">
          <a:xfrm>
            <a:off x="8235416" y="436355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Helvetica" panose="020B0604020202020204" pitchFamily="34" charset="0"/>
              </a:rPr>
              <a:t>20</a:t>
            </a:r>
            <a:endParaRPr lang="en-US" altLang="en-US"/>
          </a:p>
        </p:txBody>
      </p:sp>
      <p:sp>
        <p:nvSpPr>
          <p:cNvPr id="182" name="Rectangle 24"/>
          <p:cNvSpPr>
            <a:spLocks noChangeArrowheads="1"/>
          </p:cNvSpPr>
          <p:nvPr/>
        </p:nvSpPr>
        <p:spPr bwMode="auto">
          <a:xfrm>
            <a:off x="8764053" y="436355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Helvetica" panose="020B0604020202020204" pitchFamily="34" charset="0"/>
              </a:rPr>
              <a:t>30</a:t>
            </a:r>
            <a:endParaRPr lang="en-US" altLang="en-US"/>
          </a:p>
        </p:txBody>
      </p:sp>
      <p:sp>
        <p:nvSpPr>
          <p:cNvPr id="183" name="Rectangle 27"/>
          <p:cNvSpPr>
            <a:spLocks noChangeArrowheads="1"/>
          </p:cNvSpPr>
          <p:nvPr/>
        </p:nvSpPr>
        <p:spPr bwMode="auto">
          <a:xfrm>
            <a:off x="9284753" y="436355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Helvetica" panose="020B0604020202020204" pitchFamily="34" charset="0"/>
              </a:rPr>
              <a:t>40</a:t>
            </a:r>
            <a:endParaRPr lang="en-US" altLang="en-US"/>
          </a:p>
        </p:txBody>
      </p:sp>
      <p:sp>
        <p:nvSpPr>
          <p:cNvPr id="184" name="Rectangle 30"/>
          <p:cNvSpPr>
            <a:spLocks noChangeArrowheads="1"/>
          </p:cNvSpPr>
          <p:nvPr/>
        </p:nvSpPr>
        <p:spPr bwMode="auto">
          <a:xfrm>
            <a:off x="9813391" y="436355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Helvetica" panose="020B0604020202020204" pitchFamily="34" charset="0"/>
              </a:rPr>
              <a:t>50</a:t>
            </a:r>
            <a:endParaRPr lang="en-US" altLang="en-US"/>
          </a:p>
        </p:txBody>
      </p:sp>
      <p:sp>
        <p:nvSpPr>
          <p:cNvPr id="185" name="Rectangle 33"/>
          <p:cNvSpPr>
            <a:spLocks noChangeArrowheads="1"/>
          </p:cNvSpPr>
          <p:nvPr/>
        </p:nvSpPr>
        <p:spPr bwMode="auto">
          <a:xfrm>
            <a:off x="10343616" y="436355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0000"/>
                </a:solidFill>
                <a:latin typeface="Helvetica" panose="020B0604020202020204" pitchFamily="34" charset="0"/>
              </a:rPr>
              <a:t>60</a:t>
            </a:r>
            <a:endParaRPr lang="en-US" altLang="en-US" dirty="0"/>
          </a:p>
        </p:txBody>
      </p:sp>
      <p:sp>
        <p:nvSpPr>
          <p:cNvPr id="186" name="Rectangle 185"/>
          <p:cNvSpPr/>
          <p:nvPr/>
        </p:nvSpPr>
        <p:spPr bwMode="auto">
          <a:xfrm>
            <a:off x="9357216" y="1970927"/>
            <a:ext cx="996696" cy="7040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226922" y="2004080"/>
            <a:ext cx="2745296" cy="2335213"/>
            <a:chOff x="8576830" y="4474368"/>
            <a:chExt cx="2745296" cy="2335213"/>
          </a:xfrm>
        </p:grpSpPr>
        <p:sp>
          <p:nvSpPr>
            <p:cNvPr id="454" name="Line 16"/>
            <p:cNvSpPr>
              <a:spLocks noChangeShapeType="1"/>
            </p:cNvSpPr>
            <p:nvPr/>
          </p:nvSpPr>
          <p:spPr bwMode="auto">
            <a:xfrm flipV="1">
              <a:off x="9122930" y="6774370"/>
              <a:ext cx="64008" cy="34925"/>
            </a:xfrm>
            <a:prstGeom prst="line">
              <a:avLst/>
            </a:prstGeom>
            <a:solidFill>
              <a:srgbClr val="C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Line 29"/>
            <p:cNvSpPr>
              <a:spLocks noChangeShapeType="1"/>
            </p:cNvSpPr>
            <p:nvPr/>
          </p:nvSpPr>
          <p:spPr bwMode="auto">
            <a:xfrm>
              <a:off x="10192432" y="6782593"/>
              <a:ext cx="64008" cy="26988"/>
            </a:xfrm>
            <a:prstGeom prst="line">
              <a:avLst/>
            </a:pr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Line 34"/>
            <p:cNvSpPr>
              <a:spLocks noChangeShapeType="1"/>
            </p:cNvSpPr>
            <p:nvPr/>
          </p:nvSpPr>
          <p:spPr bwMode="auto">
            <a:xfrm>
              <a:off x="8602230" y="6809295"/>
              <a:ext cx="64008" cy="0"/>
            </a:xfrm>
            <a:prstGeom prst="line">
              <a:avLst/>
            </a:prstGeom>
            <a:solidFill>
              <a:srgbClr val="C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Rectangle 65"/>
            <p:cNvSpPr>
              <a:spLocks noChangeArrowheads="1"/>
            </p:cNvSpPr>
            <p:nvPr/>
          </p:nvSpPr>
          <p:spPr bwMode="auto">
            <a:xfrm>
              <a:off x="8576830" y="6774370"/>
              <a:ext cx="64008" cy="349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Rectangle 67"/>
            <p:cNvSpPr>
              <a:spLocks noChangeArrowheads="1"/>
            </p:cNvSpPr>
            <p:nvPr/>
          </p:nvSpPr>
          <p:spPr bwMode="auto">
            <a:xfrm>
              <a:off x="8629218" y="6782308"/>
              <a:ext cx="64008" cy="269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Rectangle 69"/>
            <p:cNvSpPr>
              <a:spLocks noChangeArrowheads="1"/>
            </p:cNvSpPr>
            <p:nvPr/>
          </p:nvSpPr>
          <p:spPr bwMode="auto">
            <a:xfrm>
              <a:off x="8681605" y="6782308"/>
              <a:ext cx="64008" cy="269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Rectangle 71"/>
            <p:cNvSpPr>
              <a:spLocks noChangeArrowheads="1"/>
            </p:cNvSpPr>
            <p:nvPr/>
          </p:nvSpPr>
          <p:spPr bwMode="auto">
            <a:xfrm>
              <a:off x="8735580" y="6774370"/>
              <a:ext cx="64008" cy="349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Rectangle 73"/>
            <p:cNvSpPr>
              <a:spLocks noChangeArrowheads="1"/>
            </p:cNvSpPr>
            <p:nvPr/>
          </p:nvSpPr>
          <p:spPr bwMode="auto">
            <a:xfrm>
              <a:off x="8787968" y="6764845"/>
              <a:ext cx="64008" cy="4445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Rectangle 75"/>
            <p:cNvSpPr>
              <a:spLocks noChangeArrowheads="1"/>
            </p:cNvSpPr>
            <p:nvPr/>
          </p:nvSpPr>
          <p:spPr bwMode="auto">
            <a:xfrm>
              <a:off x="8832418" y="6791833"/>
              <a:ext cx="64008" cy="1746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Rectangle 77"/>
            <p:cNvSpPr>
              <a:spLocks noChangeArrowheads="1"/>
            </p:cNvSpPr>
            <p:nvPr/>
          </p:nvSpPr>
          <p:spPr bwMode="auto">
            <a:xfrm>
              <a:off x="8884804" y="6782308"/>
              <a:ext cx="64008" cy="269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Rectangle 79"/>
            <p:cNvSpPr>
              <a:spLocks noChangeArrowheads="1"/>
            </p:cNvSpPr>
            <p:nvPr/>
          </p:nvSpPr>
          <p:spPr bwMode="auto">
            <a:xfrm>
              <a:off x="8938780" y="6782308"/>
              <a:ext cx="64008" cy="269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Rectangle 81"/>
            <p:cNvSpPr>
              <a:spLocks noChangeArrowheads="1"/>
            </p:cNvSpPr>
            <p:nvPr/>
          </p:nvSpPr>
          <p:spPr bwMode="auto">
            <a:xfrm>
              <a:off x="8991168" y="6774370"/>
              <a:ext cx="64008" cy="349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Rectangle 83"/>
            <p:cNvSpPr>
              <a:spLocks noChangeArrowheads="1"/>
            </p:cNvSpPr>
            <p:nvPr/>
          </p:nvSpPr>
          <p:spPr bwMode="auto">
            <a:xfrm>
              <a:off x="9043554" y="6782308"/>
              <a:ext cx="64008" cy="269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Rectangle 85"/>
            <p:cNvSpPr>
              <a:spLocks noChangeArrowheads="1"/>
            </p:cNvSpPr>
            <p:nvPr/>
          </p:nvSpPr>
          <p:spPr bwMode="auto">
            <a:xfrm>
              <a:off x="9097530" y="6782308"/>
              <a:ext cx="64008" cy="269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Rectangle 87"/>
            <p:cNvSpPr>
              <a:spLocks noChangeArrowheads="1"/>
            </p:cNvSpPr>
            <p:nvPr/>
          </p:nvSpPr>
          <p:spPr bwMode="auto">
            <a:xfrm>
              <a:off x="9149918" y="6791833"/>
              <a:ext cx="64008" cy="1746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Rectangle 89"/>
            <p:cNvSpPr>
              <a:spLocks noChangeArrowheads="1"/>
            </p:cNvSpPr>
            <p:nvPr/>
          </p:nvSpPr>
          <p:spPr bwMode="auto">
            <a:xfrm>
              <a:off x="9202304" y="6774370"/>
              <a:ext cx="64008" cy="349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Rectangle 91"/>
            <p:cNvSpPr>
              <a:spLocks noChangeArrowheads="1"/>
            </p:cNvSpPr>
            <p:nvPr/>
          </p:nvSpPr>
          <p:spPr bwMode="auto">
            <a:xfrm>
              <a:off x="9256280" y="6756908"/>
              <a:ext cx="64008" cy="523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Rectangle 93"/>
            <p:cNvSpPr>
              <a:spLocks noChangeArrowheads="1"/>
            </p:cNvSpPr>
            <p:nvPr/>
          </p:nvSpPr>
          <p:spPr bwMode="auto">
            <a:xfrm>
              <a:off x="9308668" y="6737858"/>
              <a:ext cx="64008" cy="7143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Rectangle 95"/>
            <p:cNvSpPr>
              <a:spLocks noChangeArrowheads="1"/>
            </p:cNvSpPr>
            <p:nvPr/>
          </p:nvSpPr>
          <p:spPr bwMode="auto">
            <a:xfrm>
              <a:off x="9361054" y="6702933"/>
              <a:ext cx="64008" cy="10636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Rectangle 97"/>
            <p:cNvSpPr>
              <a:spLocks noChangeArrowheads="1"/>
            </p:cNvSpPr>
            <p:nvPr/>
          </p:nvSpPr>
          <p:spPr bwMode="auto">
            <a:xfrm>
              <a:off x="9415030" y="6650545"/>
              <a:ext cx="64008" cy="15875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Rectangle 99"/>
            <p:cNvSpPr>
              <a:spLocks noChangeArrowheads="1"/>
            </p:cNvSpPr>
            <p:nvPr/>
          </p:nvSpPr>
          <p:spPr bwMode="auto">
            <a:xfrm>
              <a:off x="9467418" y="6606095"/>
              <a:ext cx="64008" cy="20320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Rectangle 101"/>
            <p:cNvSpPr>
              <a:spLocks noChangeArrowheads="1"/>
            </p:cNvSpPr>
            <p:nvPr/>
          </p:nvSpPr>
          <p:spPr bwMode="auto">
            <a:xfrm>
              <a:off x="9519804" y="6464808"/>
              <a:ext cx="64008" cy="3444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Rectangle 103"/>
            <p:cNvSpPr>
              <a:spLocks noChangeArrowheads="1"/>
            </p:cNvSpPr>
            <p:nvPr/>
          </p:nvSpPr>
          <p:spPr bwMode="auto">
            <a:xfrm>
              <a:off x="9573780" y="6298120"/>
              <a:ext cx="64008" cy="5111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Rectangle 105"/>
            <p:cNvSpPr>
              <a:spLocks noChangeArrowheads="1"/>
            </p:cNvSpPr>
            <p:nvPr/>
          </p:nvSpPr>
          <p:spPr bwMode="auto">
            <a:xfrm>
              <a:off x="9626168" y="6094920"/>
              <a:ext cx="64008" cy="7143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Rectangle 107"/>
            <p:cNvSpPr>
              <a:spLocks noChangeArrowheads="1"/>
            </p:cNvSpPr>
            <p:nvPr/>
          </p:nvSpPr>
          <p:spPr bwMode="auto">
            <a:xfrm>
              <a:off x="9678554" y="5848858"/>
              <a:ext cx="64008" cy="96043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Rectangle 109"/>
            <p:cNvSpPr>
              <a:spLocks noChangeArrowheads="1"/>
            </p:cNvSpPr>
            <p:nvPr/>
          </p:nvSpPr>
          <p:spPr bwMode="auto">
            <a:xfrm>
              <a:off x="9732530" y="5618670"/>
              <a:ext cx="64008" cy="11906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Rectangle 111"/>
            <p:cNvSpPr>
              <a:spLocks noChangeArrowheads="1"/>
            </p:cNvSpPr>
            <p:nvPr/>
          </p:nvSpPr>
          <p:spPr bwMode="auto">
            <a:xfrm>
              <a:off x="9784918" y="5337683"/>
              <a:ext cx="64008" cy="147161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Rectangle 113"/>
            <p:cNvSpPr>
              <a:spLocks noChangeArrowheads="1"/>
            </p:cNvSpPr>
            <p:nvPr/>
          </p:nvSpPr>
          <p:spPr bwMode="auto">
            <a:xfrm>
              <a:off x="9837304" y="4993195"/>
              <a:ext cx="64008" cy="181610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Rectangle 115"/>
            <p:cNvSpPr>
              <a:spLocks noChangeArrowheads="1"/>
            </p:cNvSpPr>
            <p:nvPr/>
          </p:nvSpPr>
          <p:spPr bwMode="auto">
            <a:xfrm>
              <a:off x="9891280" y="4729670"/>
              <a:ext cx="64008" cy="20796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Rectangle 117"/>
            <p:cNvSpPr>
              <a:spLocks noChangeArrowheads="1"/>
            </p:cNvSpPr>
            <p:nvPr/>
          </p:nvSpPr>
          <p:spPr bwMode="auto">
            <a:xfrm>
              <a:off x="9943668" y="4685220"/>
              <a:ext cx="64008" cy="21240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Rectangle 119"/>
            <p:cNvSpPr>
              <a:spLocks noChangeArrowheads="1"/>
            </p:cNvSpPr>
            <p:nvPr/>
          </p:nvSpPr>
          <p:spPr bwMode="auto">
            <a:xfrm>
              <a:off x="9987618" y="4474368"/>
              <a:ext cx="64008" cy="233521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Rectangle 121"/>
            <p:cNvSpPr>
              <a:spLocks noChangeArrowheads="1"/>
            </p:cNvSpPr>
            <p:nvPr/>
          </p:nvSpPr>
          <p:spPr bwMode="auto">
            <a:xfrm>
              <a:off x="10042553" y="4482306"/>
              <a:ext cx="64008" cy="23272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Rectangle 123"/>
            <p:cNvSpPr>
              <a:spLocks noChangeArrowheads="1"/>
            </p:cNvSpPr>
            <p:nvPr/>
          </p:nvSpPr>
          <p:spPr bwMode="auto">
            <a:xfrm>
              <a:off x="10096001" y="4474368"/>
              <a:ext cx="64008" cy="233521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Rectangle 125"/>
            <p:cNvSpPr>
              <a:spLocks noChangeArrowheads="1"/>
            </p:cNvSpPr>
            <p:nvPr/>
          </p:nvSpPr>
          <p:spPr bwMode="auto">
            <a:xfrm>
              <a:off x="10148388" y="4596606"/>
              <a:ext cx="64008" cy="22129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Rectangle 127"/>
            <p:cNvSpPr>
              <a:spLocks noChangeArrowheads="1"/>
            </p:cNvSpPr>
            <p:nvPr/>
          </p:nvSpPr>
          <p:spPr bwMode="auto">
            <a:xfrm>
              <a:off x="10202362" y="4799806"/>
              <a:ext cx="64008" cy="20097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Rectangle 129"/>
            <p:cNvSpPr>
              <a:spLocks noChangeArrowheads="1"/>
            </p:cNvSpPr>
            <p:nvPr/>
          </p:nvSpPr>
          <p:spPr bwMode="auto">
            <a:xfrm>
              <a:off x="10254751" y="4782343"/>
              <a:ext cx="64008" cy="202723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Rectangle 131"/>
            <p:cNvSpPr>
              <a:spLocks noChangeArrowheads="1"/>
            </p:cNvSpPr>
            <p:nvPr/>
          </p:nvSpPr>
          <p:spPr bwMode="auto">
            <a:xfrm>
              <a:off x="10307138" y="5301456"/>
              <a:ext cx="64008" cy="15081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Rectangle 133"/>
            <p:cNvSpPr>
              <a:spLocks noChangeArrowheads="1"/>
            </p:cNvSpPr>
            <p:nvPr/>
          </p:nvSpPr>
          <p:spPr bwMode="auto">
            <a:xfrm>
              <a:off x="10360374" y="5424995"/>
              <a:ext cx="64008" cy="138430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Rectangle 135"/>
            <p:cNvSpPr>
              <a:spLocks noChangeArrowheads="1"/>
            </p:cNvSpPr>
            <p:nvPr/>
          </p:nvSpPr>
          <p:spPr bwMode="auto">
            <a:xfrm>
              <a:off x="10410392" y="5707570"/>
              <a:ext cx="64008" cy="11017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Rectangle 137"/>
            <p:cNvSpPr>
              <a:spLocks noChangeArrowheads="1"/>
            </p:cNvSpPr>
            <p:nvPr/>
          </p:nvSpPr>
          <p:spPr bwMode="auto">
            <a:xfrm>
              <a:off x="10464368" y="5918708"/>
              <a:ext cx="64008" cy="8905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Rectangle 139"/>
            <p:cNvSpPr>
              <a:spLocks noChangeArrowheads="1"/>
            </p:cNvSpPr>
            <p:nvPr/>
          </p:nvSpPr>
          <p:spPr bwMode="auto">
            <a:xfrm>
              <a:off x="10516755" y="6104445"/>
              <a:ext cx="64008" cy="70485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Rectangle 141"/>
            <p:cNvSpPr>
              <a:spLocks noChangeArrowheads="1"/>
            </p:cNvSpPr>
            <p:nvPr/>
          </p:nvSpPr>
          <p:spPr bwMode="auto">
            <a:xfrm>
              <a:off x="10569142" y="6209220"/>
              <a:ext cx="64008" cy="6000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Rectangle 143"/>
            <p:cNvSpPr>
              <a:spLocks noChangeArrowheads="1"/>
            </p:cNvSpPr>
            <p:nvPr/>
          </p:nvSpPr>
          <p:spPr bwMode="auto">
            <a:xfrm>
              <a:off x="10623118" y="6456870"/>
              <a:ext cx="64008" cy="3524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Rectangle 145"/>
            <p:cNvSpPr>
              <a:spLocks noChangeArrowheads="1"/>
            </p:cNvSpPr>
            <p:nvPr/>
          </p:nvSpPr>
          <p:spPr bwMode="auto">
            <a:xfrm>
              <a:off x="10675505" y="6509258"/>
              <a:ext cx="64008" cy="30003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" name="Rectangle 147"/>
            <p:cNvSpPr>
              <a:spLocks noChangeArrowheads="1"/>
            </p:cNvSpPr>
            <p:nvPr/>
          </p:nvSpPr>
          <p:spPr bwMode="auto">
            <a:xfrm>
              <a:off x="10727892" y="6561645"/>
              <a:ext cx="64008" cy="24765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Rectangle 149"/>
            <p:cNvSpPr>
              <a:spLocks noChangeArrowheads="1"/>
            </p:cNvSpPr>
            <p:nvPr/>
          </p:nvSpPr>
          <p:spPr bwMode="auto">
            <a:xfrm>
              <a:off x="10781868" y="6668008"/>
              <a:ext cx="64008" cy="1412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8" name="Rectangle 151"/>
            <p:cNvSpPr>
              <a:spLocks noChangeArrowheads="1"/>
            </p:cNvSpPr>
            <p:nvPr/>
          </p:nvSpPr>
          <p:spPr bwMode="auto">
            <a:xfrm>
              <a:off x="10834255" y="6729920"/>
              <a:ext cx="64008" cy="793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0" name="Rectangle 153"/>
            <p:cNvSpPr>
              <a:spLocks noChangeArrowheads="1"/>
            </p:cNvSpPr>
            <p:nvPr/>
          </p:nvSpPr>
          <p:spPr bwMode="auto">
            <a:xfrm>
              <a:off x="10886642" y="6737858"/>
              <a:ext cx="64008" cy="7143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Rectangle 155"/>
            <p:cNvSpPr>
              <a:spLocks noChangeArrowheads="1"/>
            </p:cNvSpPr>
            <p:nvPr/>
          </p:nvSpPr>
          <p:spPr bwMode="auto">
            <a:xfrm>
              <a:off x="10940618" y="6729920"/>
              <a:ext cx="64008" cy="7937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Rectangle 157"/>
            <p:cNvSpPr>
              <a:spLocks noChangeArrowheads="1"/>
            </p:cNvSpPr>
            <p:nvPr/>
          </p:nvSpPr>
          <p:spPr bwMode="auto">
            <a:xfrm>
              <a:off x="10993005" y="6782308"/>
              <a:ext cx="64008" cy="269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Rectangle 159"/>
            <p:cNvSpPr>
              <a:spLocks noChangeArrowheads="1"/>
            </p:cNvSpPr>
            <p:nvPr/>
          </p:nvSpPr>
          <p:spPr bwMode="auto">
            <a:xfrm>
              <a:off x="11045392" y="6791833"/>
              <a:ext cx="64008" cy="1746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Rectangle 161"/>
            <p:cNvSpPr>
              <a:spLocks noChangeArrowheads="1"/>
            </p:cNvSpPr>
            <p:nvPr/>
          </p:nvSpPr>
          <p:spPr bwMode="auto">
            <a:xfrm>
              <a:off x="11099368" y="6791833"/>
              <a:ext cx="64008" cy="1746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0" name="Rectangle 163"/>
            <p:cNvSpPr>
              <a:spLocks noChangeArrowheads="1"/>
            </p:cNvSpPr>
            <p:nvPr/>
          </p:nvSpPr>
          <p:spPr bwMode="auto">
            <a:xfrm>
              <a:off x="11151755" y="6799770"/>
              <a:ext cx="64008" cy="95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2" name="Rectangle 165"/>
            <p:cNvSpPr>
              <a:spLocks noChangeArrowheads="1"/>
            </p:cNvSpPr>
            <p:nvPr/>
          </p:nvSpPr>
          <p:spPr bwMode="auto">
            <a:xfrm>
              <a:off x="11204142" y="6799770"/>
              <a:ext cx="64008" cy="95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Rectangle 167"/>
            <p:cNvSpPr>
              <a:spLocks noChangeArrowheads="1"/>
            </p:cNvSpPr>
            <p:nvPr/>
          </p:nvSpPr>
          <p:spPr bwMode="auto">
            <a:xfrm>
              <a:off x="11258118" y="6799770"/>
              <a:ext cx="64008" cy="9525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78" name="Rectangle 61"/>
          <p:cNvSpPr>
            <a:spLocks noChangeArrowheads="1"/>
          </p:cNvSpPr>
          <p:nvPr/>
        </p:nvSpPr>
        <p:spPr bwMode="auto">
          <a:xfrm>
            <a:off x="9104428" y="3000079"/>
            <a:ext cx="620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>
                    <a:alpha val="50000"/>
                  </a:srgbClr>
                </a:solidFill>
                <a:latin typeface="+mj-lt"/>
                <a:sym typeface="Symbol" pitchFamily="18" charset="2"/>
              </a:rPr>
              <a:t>|</a:t>
            </a:r>
          </a:p>
        </p:txBody>
      </p:sp>
      <p:sp>
        <p:nvSpPr>
          <p:cNvPr id="171" name="Text Box 60"/>
          <p:cNvSpPr txBox="1">
            <a:spLocks noChangeArrowheads="1"/>
          </p:cNvSpPr>
          <p:nvPr/>
        </p:nvSpPr>
        <p:spPr bwMode="auto">
          <a:xfrm>
            <a:off x="7293299" y="2829741"/>
            <a:ext cx="620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  <a:sym typeface="Symbol" pitchFamily="18" charset="2"/>
              </a:rPr>
              <a:t>|</a:t>
            </a: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1973729" y="1"/>
            <a:ext cx="8229600" cy="747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aseline="30000" dirty="0">
                <a:latin typeface="Calibri" panose="020F0502020204030204" pitchFamily="34" charset="0"/>
              </a:rPr>
              <a:t>171</a:t>
            </a:r>
            <a:r>
              <a:rPr lang="en-US" dirty="0">
                <a:latin typeface="Calibri" panose="020F0502020204030204" pitchFamily="34" charset="0"/>
              </a:rPr>
              <a:t>Yb</a:t>
            </a:r>
            <a:r>
              <a:rPr lang="en-US" baseline="30000" dirty="0">
                <a:latin typeface="Calibri" panose="020F0502020204030204" pitchFamily="34" charset="0"/>
              </a:rPr>
              <a:t>+</a:t>
            </a:r>
            <a:r>
              <a:rPr lang="en-US" dirty="0">
                <a:latin typeface="Calibri" panose="020F0502020204030204" pitchFamily="34" charset="0"/>
              </a:rPr>
              <a:t> Qubit Detection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6820291" y="791301"/>
            <a:ext cx="4224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High-NA collection + SNSPD  (J. Kim, Duke)</a:t>
            </a:r>
          </a:p>
          <a:p>
            <a:r>
              <a:rPr lang="en-US" sz="1600" b="1" dirty="0">
                <a:latin typeface="+mj-lt"/>
              </a:rPr>
              <a:t>- 6.5% of fluorescence detected</a:t>
            </a:r>
          </a:p>
          <a:p>
            <a:r>
              <a:rPr lang="en-US" sz="1600" dirty="0">
                <a:latin typeface="+mj-lt"/>
              </a:rPr>
              <a:t>- </a:t>
            </a:r>
            <a:r>
              <a:rPr lang="en-US" sz="1600" b="1" dirty="0">
                <a:latin typeface="+mj-lt"/>
              </a:rPr>
              <a:t>99.93% qubit detection in 12 </a:t>
            </a:r>
            <a:r>
              <a:rPr lang="en-US" sz="1600" b="1" dirty="0" err="1">
                <a:latin typeface="Symbol" panose="05050102010706020507" pitchFamily="18" charset="2"/>
              </a:rPr>
              <a:t>m</a:t>
            </a:r>
            <a:r>
              <a:rPr lang="en-US" sz="1600" b="1" dirty="0" err="1">
                <a:latin typeface="+mj-lt"/>
              </a:rPr>
              <a:t>s</a:t>
            </a:r>
            <a:endParaRPr lang="en-US" sz="1600" dirty="0">
              <a:latin typeface="+mj-lt"/>
            </a:endParaRPr>
          </a:p>
        </p:txBody>
      </p:sp>
      <p:sp>
        <p:nvSpPr>
          <p:cNvPr id="98" name="Line 79"/>
          <p:cNvSpPr>
            <a:spLocks noChangeShapeType="1"/>
          </p:cNvSpPr>
          <p:nvPr/>
        </p:nvSpPr>
        <p:spPr bwMode="auto">
          <a:xfrm flipV="1">
            <a:off x="5463270" y="5142009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" name="Text Box 89"/>
          <p:cNvSpPr txBox="1">
            <a:spLocks noChangeArrowheads="1"/>
          </p:cNvSpPr>
          <p:nvPr/>
        </p:nvSpPr>
        <p:spPr bwMode="auto">
          <a:xfrm>
            <a:off x="5636309" y="5180109"/>
            <a:ext cx="3081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12.642 812 118  GHz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173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 txBox="1">
            <a:spLocks/>
          </p:cNvSpPr>
          <p:nvPr/>
        </p:nvSpPr>
        <p:spPr bwMode="auto">
          <a:xfrm>
            <a:off x="2209800" y="9603"/>
            <a:ext cx="7772400" cy="78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7200" hangingPunct="1">
              <a:defRPr/>
            </a:pPr>
            <a:r>
              <a:rPr lang="en-US" sz="3600" b="1" baseline="30000" dirty="0">
                <a:solidFill>
                  <a:srgbClr val="000090"/>
                </a:solidFill>
                <a:latin typeface="Calibri" panose="020F0502020204030204" pitchFamily="34" charset="0"/>
              </a:rPr>
              <a:t>171</a:t>
            </a:r>
            <a:r>
              <a:rPr lang="en-US" sz="3600" b="1" dirty="0">
                <a:solidFill>
                  <a:srgbClr val="000090"/>
                </a:solidFill>
                <a:latin typeface="Calibri" panose="020F0502020204030204" pitchFamily="34" charset="0"/>
              </a:rPr>
              <a:t>Yb</a:t>
            </a:r>
            <a:r>
              <a:rPr lang="en-US" sz="3600" b="1" baseline="30000" dirty="0">
                <a:solidFill>
                  <a:srgbClr val="000090"/>
                </a:solidFill>
                <a:latin typeface="Calibri" panose="020F0502020204030204" pitchFamily="34" charset="0"/>
              </a:rPr>
              <a:t>+</a:t>
            </a:r>
            <a:r>
              <a:rPr lang="en-US" sz="3600" b="1" dirty="0">
                <a:solidFill>
                  <a:srgbClr val="000090"/>
                </a:solidFill>
                <a:latin typeface="Calibri" panose="020F0502020204030204" pitchFamily="34" charset="0"/>
              </a:rPr>
              <a:t> Qubit Manipulation</a:t>
            </a: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5045241" y="2117240"/>
            <a:ext cx="1438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33 THz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44288" y="3616032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</a:rPr>
              <a:t>355 nm</a:t>
            </a: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>
            <a:off x="4484250" y="119808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3625273" y="997239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hangingPunct="1">
              <a:spcBef>
                <a:spcPct val="50000"/>
              </a:spcBef>
            </a:pPr>
            <a:r>
              <a:rPr lang="en-US" sz="2400" baseline="30000" dirty="0">
                <a:latin typeface="Arial" pitchFamily="34" charset="0"/>
              </a:rPr>
              <a:t>2</a:t>
            </a:r>
            <a:r>
              <a:rPr lang="en-US" sz="2400" dirty="0">
                <a:latin typeface="Arial" pitchFamily="34" charset="0"/>
              </a:rPr>
              <a:t>P</a:t>
            </a:r>
            <a:r>
              <a:rPr lang="en-US" sz="2400" baseline="-25000" dirty="0">
                <a:latin typeface="Arial" pitchFamily="34" charset="0"/>
              </a:rPr>
              <a:t>3/2</a:t>
            </a:r>
          </a:p>
        </p:txBody>
      </p:sp>
      <p:sp>
        <p:nvSpPr>
          <p:cNvPr id="37" name="Text Box 220"/>
          <p:cNvSpPr txBox="1">
            <a:spLocks noChangeArrowheads="1"/>
          </p:cNvSpPr>
          <p:nvPr/>
        </p:nvSpPr>
        <p:spPr bwMode="auto">
          <a:xfrm>
            <a:off x="5242792" y="886691"/>
            <a:ext cx="171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hangingPunct="1"/>
            <a:r>
              <a:rPr lang="en-US" dirty="0">
                <a:latin typeface="Symbol" pitchFamily="18" charset="2"/>
              </a:rPr>
              <a:t>g/2p</a:t>
            </a:r>
            <a:r>
              <a:rPr lang="en-US" dirty="0">
                <a:latin typeface="Times New Roman"/>
              </a:rPr>
              <a:t> = 20 MHz</a:t>
            </a:r>
          </a:p>
        </p:txBody>
      </p:sp>
      <p:sp>
        <p:nvSpPr>
          <p:cNvPr id="33" name="Text Box 89"/>
          <p:cNvSpPr txBox="1">
            <a:spLocks noChangeArrowheads="1"/>
          </p:cNvSpPr>
          <p:nvPr/>
        </p:nvSpPr>
        <p:spPr bwMode="auto">
          <a:xfrm>
            <a:off x="4993040" y="5747465"/>
            <a:ext cx="2775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hangingPunct="1"/>
            <a:r>
              <a:rPr lang="en-US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12.642 812 118  GHz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3434604" y="5750640"/>
            <a:ext cx="445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hangingPunct="1"/>
            <a:r>
              <a:rPr lang="en-US" dirty="0">
                <a:latin typeface="Times New Roman" pitchFamily="18" charset="0"/>
                <a:sym typeface="Symbol" pitchFamily="18" charset="2"/>
              </a:rPr>
              <a:t>|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11097" y="3613905"/>
            <a:ext cx="6708955" cy="3168112"/>
            <a:chOff x="2387096" y="3613904"/>
            <a:chExt cx="6708955" cy="3168112"/>
          </a:xfrm>
        </p:grpSpPr>
        <p:grpSp>
          <p:nvGrpSpPr>
            <p:cNvPr id="96" name="Group 95"/>
            <p:cNvGrpSpPr/>
            <p:nvPr/>
          </p:nvGrpSpPr>
          <p:grpSpPr>
            <a:xfrm>
              <a:off x="2387096" y="3613904"/>
              <a:ext cx="4821614" cy="2881368"/>
              <a:chOff x="2387096" y="3613904"/>
              <a:chExt cx="4821614" cy="2881368"/>
            </a:xfrm>
          </p:grpSpPr>
          <p:sp>
            <p:nvSpPr>
              <p:cNvPr id="67" name="Freeform 46"/>
              <p:cNvSpPr>
                <a:spLocks/>
              </p:cNvSpPr>
              <p:nvPr/>
            </p:nvSpPr>
            <p:spPr bwMode="auto">
              <a:xfrm rot="5400000">
                <a:off x="1672919" y="5100107"/>
                <a:ext cx="2109342" cy="680987"/>
              </a:xfrm>
              <a:custGeom>
                <a:avLst/>
                <a:gdLst>
                  <a:gd name="T0" fmla="*/ 11 w 445"/>
                  <a:gd name="T1" fmla="*/ 335 h 338"/>
                  <a:gd name="T2" fmla="*/ 21 w 445"/>
                  <a:gd name="T3" fmla="*/ 331 h 338"/>
                  <a:gd name="T4" fmla="*/ 33 w 445"/>
                  <a:gd name="T5" fmla="*/ 325 h 338"/>
                  <a:gd name="T6" fmla="*/ 41 w 445"/>
                  <a:gd name="T7" fmla="*/ 320 h 338"/>
                  <a:gd name="T8" fmla="*/ 50 w 445"/>
                  <a:gd name="T9" fmla="*/ 313 h 338"/>
                  <a:gd name="T10" fmla="*/ 58 w 445"/>
                  <a:gd name="T11" fmla="*/ 305 h 338"/>
                  <a:gd name="T12" fmla="*/ 66 w 445"/>
                  <a:gd name="T13" fmla="*/ 296 h 338"/>
                  <a:gd name="T14" fmla="*/ 75 w 445"/>
                  <a:gd name="T15" fmla="*/ 285 h 338"/>
                  <a:gd name="T16" fmla="*/ 82 w 445"/>
                  <a:gd name="T17" fmla="*/ 274 h 338"/>
                  <a:gd name="T18" fmla="*/ 89 w 445"/>
                  <a:gd name="T19" fmla="*/ 262 h 338"/>
                  <a:gd name="T20" fmla="*/ 96 w 445"/>
                  <a:gd name="T21" fmla="*/ 250 h 338"/>
                  <a:gd name="T22" fmla="*/ 102 w 445"/>
                  <a:gd name="T23" fmla="*/ 238 h 338"/>
                  <a:gd name="T24" fmla="*/ 108 w 445"/>
                  <a:gd name="T25" fmla="*/ 225 h 338"/>
                  <a:gd name="T26" fmla="*/ 113 w 445"/>
                  <a:gd name="T27" fmla="*/ 212 h 338"/>
                  <a:gd name="T28" fmla="*/ 119 w 445"/>
                  <a:gd name="T29" fmla="*/ 199 h 338"/>
                  <a:gd name="T30" fmla="*/ 125 w 445"/>
                  <a:gd name="T31" fmla="*/ 184 h 338"/>
                  <a:gd name="T32" fmla="*/ 131 w 445"/>
                  <a:gd name="T33" fmla="*/ 170 h 338"/>
                  <a:gd name="T34" fmla="*/ 137 w 445"/>
                  <a:gd name="T35" fmla="*/ 154 h 338"/>
                  <a:gd name="T36" fmla="*/ 142 w 445"/>
                  <a:gd name="T37" fmla="*/ 139 h 338"/>
                  <a:gd name="T38" fmla="*/ 148 w 445"/>
                  <a:gd name="T39" fmla="*/ 124 h 338"/>
                  <a:gd name="T40" fmla="*/ 154 w 445"/>
                  <a:gd name="T41" fmla="*/ 109 h 338"/>
                  <a:gd name="T42" fmla="*/ 160 w 445"/>
                  <a:gd name="T43" fmla="*/ 94 h 338"/>
                  <a:gd name="T44" fmla="*/ 166 w 445"/>
                  <a:gd name="T45" fmla="*/ 79 h 338"/>
                  <a:gd name="T46" fmla="*/ 171 w 445"/>
                  <a:gd name="T47" fmla="*/ 66 h 338"/>
                  <a:gd name="T48" fmla="*/ 177 w 445"/>
                  <a:gd name="T49" fmla="*/ 53 h 338"/>
                  <a:gd name="T50" fmla="*/ 183 w 445"/>
                  <a:gd name="T51" fmla="*/ 41 h 338"/>
                  <a:gd name="T52" fmla="*/ 190 w 445"/>
                  <a:gd name="T53" fmla="*/ 29 h 338"/>
                  <a:gd name="T54" fmla="*/ 197 w 445"/>
                  <a:gd name="T55" fmla="*/ 18 h 338"/>
                  <a:gd name="T56" fmla="*/ 204 w 445"/>
                  <a:gd name="T57" fmla="*/ 9 h 338"/>
                  <a:gd name="T58" fmla="*/ 212 w 445"/>
                  <a:gd name="T59" fmla="*/ 3 h 338"/>
                  <a:gd name="T60" fmla="*/ 222 w 445"/>
                  <a:gd name="T61" fmla="*/ 0 h 338"/>
                  <a:gd name="T62" fmla="*/ 232 w 445"/>
                  <a:gd name="T63" fmla="*/ 3 h 338"/>
                  <a:gd name="T64" fmla="*/ 240 w 445"/>
                  <a:gd name="T65" fmla="*/ 9 h 338"/>
                  <a:gd name="T66" fmla="*/ 248 w 445"/>
                  <a:gd name="T67" fmla="*/ 17 h 338"/>
                  <a:gd name="T68" fmla="*/ 255 w 445"/>
                  <a:gd name="T69" fmla="*/ 28 h 338"/>
                  <a:gd name="T70" fmla="*/ 262 w 445"/>
                  <a:gd name="T71" fmla="*/ 40 h 338"/>
                  <a:gd name="T72" fmla="*/ 267 w 445"/>
                  <a:gd name="T73" fmla="*/ 52 h 338"/>
                  <a:gd name="T74" fmla="*/ 273 w 445"/>
                  <a:gd name="T75" fmla="*/ 65 h 338"/>
                  <a:gd name="T76" fmla="*/ 279 w 445"/>
                  <a:gd name="T77" fmla="*/ 78 h 338"/>
                  <a:gd name="T78" fmla="*/ 285 w 445"/>
                  <a:gd name="T79" fmla="*/ 93 h 338"/>
                  <a:gd name="T80" fmla="*/ 291 w 445"/>
                  <a:gd name="T81" fmla="*/ 107 h 338"/>
                  <a:gd name="T82" fmla="*/ 296 w 445"/>
                  <a:gd name="T83" fmla="*/ 123 h 338"/>
                  <a:gd name="T84" fmla="*/ 302 w 445"/>
                  <a:gd name="T85" fmla="*/ 138 h 338"/>
                  <a:gd name="T86" fmla="*/ 308 w 445"/>
                  <a:gd name="T87" fmla="*/ 153 h 338"/>
                  <a:gd name="T88" fmla="*/ 314 w 445"/>
                  <a:gd name="T89" fmla="*/ 168 h 338"/>
                  <a:gd name="T90" fmla="*/ 320 w 445"/>
                  <a:gd name="T91" fmla="*/ 183 h 338"/>
                  <a:gd name="T92" fmla="*/ 325 w 445"/>
                  <a:gd name="T93" fmla="*/ 198 h 338"/>
                  <a:gd name="T94" fmla="*/ 331 w 445"/>
                  <a:gd name="T95" fmla="*/ 211 h 338"/>
                  <a:gd name="T96" fmla="*/ 337 w 445"/>
                  <a:gd name="T97" fmla="*/ 224 h 338"/>
                  <a:gd name="T98" fmla="*/ 343 w 445"/>
                  <a:gd name="T99" fmla="*/ 237 h 338"/>
                  <a:gd name="T100" fmla="*/ 349 w 445"/>
                  <a:gd name="T101" fmla="*/ 249 h 338"/>
                  <a:gd name="T102" fmla="*/ 355 w 445"/>
                  <a:gd name="T103" fmla="*/ 261 h 338"/>
                  <a:gd name="T104" fmla="*/ 362 w 445"/>
                  <a:gd name="T105" fmla="*/ 273 h 338"/>
                  <a:gd name="T106" fmla="*/ 370 w 445"/>
                  <a:gd name="T107" fmla="*/ 284 h 338"/>
                  <a:gd name="T108" fmla="*/ 378 w 445"/>
                  <a:gd name="T109" fmla="*/ 296 h 338"/>
                  <a:gd name="T110" fmla="*/ 386 w 445"/>
                  <a:gd name="T111" fmla="*/ 305 h 338"/>
                  <a:gd name="T112" fmla="*/ 394 w 445"/>
                  <a:gd name="T113" fmla="*/ 312 h 338"/>
                  <a:gd name="T114" fmla="*/ 403 w 445"/>
                  <a:gd name="T115" fmla="*/ 319 h 338"/>
                  <a:gd name="T116" fmla="*/ 411 w 445"/>
                  <a:gd name="T117" fmla="*/ 325 h 338"/>
                  <a:gd name="T118" fmla="*/ 423 w 445"/>
                  <a:gd name="T119" fmla="*/ 331 h 338"/>
                  <a:gd name="T120" fmla="*/ 433 w 445"/>
                  <a:gd name="T121" fmla="*/ 335 h 338"/>
                  <a:gd name="T122" fmla="*/ 445 w 445"/>
                  <a:gd name="T123" fmla="*/ 338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45" h="338">
                    <a:moveTo>
                      <a:pt x="0" y="338"/>
                    </a:moveTo>
                    <a:lnTo>
                      <a:pt x="1" y="337"/>
                    </a:lnTo>
                    <a:lnTo>
                      <a:pt x="2" y="337"/>
                    </a:lnTo>
                    <a:lnTo>
                      <a:pt x="3" y="337"/>
                    </a:lnTo>
                    <a:lnTo>
                      <a:pt x="4" y="337"/>
                    </a:lnTo>
                    <a:lnTo>
                      <a:pt x="5" y="337"/>
                    </a:lnTo>
                    <a:lnTo>
                      <a:pt x="5" y="336"/>
                    </a:lnTo>
                    <a:lnTo>
                      <a:pt x="6" y="336"/>
                    </a:lnTo>
                    <a:lnTo>
                      <a:pt x="7" y="336"/>
                    </a:lnTo>
                    <a:lnTo>
                      <a:pt x="8" y="336"/>
                    </a:lnTo>
                    <a:lnTo>
                      <a:pt x="9" y="335"/>
                    </a:lnTo>
                    <a:lnTo>
                      <a:pt x="10" y="335"/>
                    </a:lnTo>
                    <a:lnTo>
                      <a:pt x="11" y="335"/>
                    </a:lnTo>
                    <a:lnTo>
                      <a:pt x="12" y="335"/>
                    </a:lnTo>
                    <a:lnTo>
                      <a:pt x="12" y="334"/>
                    </a:lnTo>
                    <a:lnTo>
                      <a:pt x="13" y="334"/>
                    </a:lnTo>
                    <a:lnTo>
                      <a:pt x="14" y="334"/>
                    </a:lnTo>
                    <a:lnTo>
                      <a:pt x="15" y="334"/>
                    </a:lnTo>
                    <a:lnTo>
                      <a:pt x="15" y="333"/>
                    </a:lnTo>
                    <a:lnTo>
                      <a:pt x="16" y="333"/>
                    </a:lnTo>
                    <a:lnTo>
                      <a:pt x="17" y="333"/>
                    </a:lnTo>
                    <a:lnTo>
                      <a:pt x="18" y="332"/>
                    </a:lnTo>
                    <a:lnTo>
                      <a:pt x="19" y="332"/>
                    </a:lnTo>
                    <a:lnTo>
                      <a:pt x="20" y="332"/>
                    </a:lnTo>
                    <a:lnTo>
                      <a:pt x="20" y="331"/>
                    </a:lnTo>
                    <a:lnTo>
                      <a:pt x="21" y="331"/>
                    </a:lnTo>
                    <a:lnTo>
                      <a:pt x="22" y="331"/>
                    </a:lnTo>
                    <a:lnTo>
                      <a:pt x="23" y="330"/>
                    </a:lnTo>
                    <a:lnTo>
                      <a:pt x="24" y="330"/>
                    </a:lnTo>
                    <a:lnTo>
                      <a:pt x="25" y="329"/>
                    </a:lnTo>
                    <a:lnTo>
                      <a:pt x="26" y="329"/>
                    </a:lnTo>
                    <a:lnTo>
                      <a:pt x="27" y="328"/>
                    </a:lnTo>
                    <a:lnTo>
                      <a:pt x="28" y="328"/>
                    </a:lnTo>
                    <a:lnTo>
                      <a:pt x="29" y="327"/>
                    </a:lnTo>
                    <a:lnTo>
                      <a:pt x="30" y="327"/>
                    </a:lnTo>
                    <a:lnTo>
                      <a:pt x="31" y="326"/>
                    </a:lnTo>
                    <a:lnTo>
                      <a:pt x="32" y="326"/>
                    </a:lnTo>
                    <a:lnTo>
                      <a:pt x="32" y="325"/>
                    </a:lnTo>
                    <a:lnTo>
                      <a:pt x="33" y="325"/>
                    </a:lnTo>
                    <a:lnTo>
                      <a:pt x="34" y="325"/>
                    </a:lnTo>
                    <a:lnTo>
                      <a:pt x="34" y="324"/>
                    </a:lnTo>
                    <a:lnTo>
                      <a:pt x="35" y="324"/>
                    </a:lnTo>
                    <a:lnTo>
                      <a:pt x="36" y="324"/>
                    </a:lnTo>
                    <a:lnTo>
                      <a:pt x="36" y="323"/>
                    </a:lnTo>
                    <a:lnTo>
                      <a:pt x="37" y="323"/>
                    </a:lnTo>
                    <a:lnTo>
                      <a:pt x="37" y="322"/>
                    </a:lnTo>
                    <a:lnTo>
                      <a:pt x="38" y="322"/>
                    </a:lnTo>
                    <a:lnTo>
                      <a:pt x="39" y="322"/>
                    </a:lnTo>
                    <a:lnTo>
                      <a:pt x="39" y="321"/>
                    </a:lnTo>
                    <a:lnTo>
                      <a:pt x="40" y="321"/>
                    </a:lnTo>
                    <a:lnTo>
                      <a:pt x="40" y="320"/>
                    </a:lnTo>
                    <a:lnTo>
                      <a:pt x="41" y="320"/>
                    </a:lnTo>
                    <a:lnTo>
                      <a:pt x="42" y="319"/>
                    </a:lnTo>
                    <a:lnTo>
                      <a:pt x="43" y="319"/>
                    </a:lnTo>
                    <a:lnTo>
                      <a:pt x="43" y="318"/>
                    </a:lnTo>
                    <a:lnTo>
                      <a:pt x="44" y="318"/>
                    </a:lnTo>
                    <a:lnTo>
                      <a:pt x="44" y="317"/>
                    </a:lnTo>
                    <a:lnTo>
                      <a:pt x="45" y="317"/>
                    </a:lnTo>
                    <a:lnTo>
                      <a:pt x="46" y="316"/>
                    </a:lnTo>
                    <a:lnTo>
                      <a:pt x="47" y="316"/>
                    </a:lnTo>
                    <a:lnTo>
                      <a:pt x="47" y="315"/>
                    </a:lnTo>
                    <a:lnTo>
                      <a:pt x="48" y="315"/>
                    </a:lnTo>
                    <a:lnTo>
                      <a:pt x="49" y="314"/>
                    </a:lnTo>
                    <a:lnTo>
                      <a:pt x="49" y="313"/>
                    </a:lnTo>
                    <a:lnTo>
                      <a:pt x="50" y="313"/>
                    </a:lnTo>
                    <a:lnTo>
                      <a:pt x="51" y="312"/>
                    </a:lnTo>
                    <a:lnTo>
                      <a:pt x="52" y="311"/>
                    </a:lnTo>
                    <a:lnTo>
                      <a:pt x="53" y="311"/>
                    </a:lnTo>
                    <a:lnTo>
                      <a:pt x="53" y="310"/>
                    </a:lnTo>
                    <a:lnTo>
                      <a:pt x="54" y="309"/>
                    </a:lnTo>
                    <a:lnTo>
                      <a:pt x="55" y="309"/>
                    </a:lnTo>
                    <a:lnTo>
                      <a:pt x="55" y="308"/>
                    </a:lnTo>
                    <a:lnTo>
                      <a:pt x="56" y="308"/>
                    </a:lnTo>
                    <a:lnTo>
                      <a:pt x="56" y="307"/>
                    </a:lnTo>
                    <a:lnTo>
                      <a:pt x="57" y="307"/>
                    </a:lnTo>
                    <a:lnTo>
                      <a:pt x="57" y="306"/>
                    </a:lnTo>
                    <a:lnTo>
                      <a:pt x="58" y="306"/>
                    </a:lnTo>
                    <a:lnTo>
                      <a:pt x="58" y="305"/>
                    </a:lnTo>
                    <a:lnTo>
                      <a:pt x="59" y="305"/>
                    </a:lnTo>
                    <a:lnTo>
                      <a:pt x="59" y="304"/>
                    </a:lnTo>
                    <a:lnTo>
                      <a:pt x="60" y="304"/>
                    </a:lnTo>
                    <a:lnTo>
                      <a:pt x="60" y="303"/>
                    </a:lnTo>
                    <a:lnTo>
                      <a:pt x="61" y="303"/>
                    </a:lnTo>
                    <a:lnTo>
                      <a:pt x="61" y="302"/>
                    </a:lnTo>
                    <a:lnTo>
                      <a:pt x="62" y="301"/>
                    </a:lnTo>
                    <a:lnTo>
                      <a:pt x="63" y="300"/>
                    </a:lnTo>
                    <a:lnTo>
                      <a:pt x="64" y="299"/>
                    </a:lnTo>
                    <a:lnTo>
                      <a:pt x="65" y="298"/>
                    </a:lnTo>
                    <a:lnTo>
                      <a:pt x="65" y="297"/>
                    </a:lnTo>
                    <a:lnTo>
                      <a:pt x="66" y="297"/>
                    </a:lnTo>
                    <a:lnTo>
                      <a:pt x="66" y="296"/>
                    </a:lnTo>
                    <a:lnTo>
                      <a:pt x="67" y="296"/>
                    </a:lnTo>
                    <a:lnTo>
                      <a:pt x="67" y="295"/>
                    </a:lnTo>
                    <a:lnTo>
                      <a:pt x="68" y="294"/>
                    </a:lnTo>
                    <a:lnTo>
                      <a:pt x="69" y="293"/>
                    </a:lnTo>
                    <a:lnTo>
                      <a:pt x="69" y="292"/>
                    </a:lnTo>
                    <a:lnTo>
                      <a:pt x="70" y="292"/>
                    </a:lnTo>
                    <a:lnTo>
                      <a:pt x="70" y="291"/>
                    </a:lnTo>
                    <a:lnTo>
                      <a:pt x="71" y="290"/>
                    </a:lnTo>
                    <a:lnTo>
                      <a:pt x="72" y="289"/>
                    </a:lnTo>
                    <a:lnTo>
                      <a:pt x="73" y="288"/>
                    </a:lnTo>
                    <a:lnTo>
                      <a:pt x="73" y="287"/>
                    </a:lnTo>
                    <a:lnTo>
                      <a:pt x="74" y="286"/>
                    </a:lnTo>
                    <a:lnTo>
                      <a:pt x="75" y="285"/>
                    </a:lnTo>
                    <a:lnTo>
                      <a:pt x="75" y="284"/>
                    </a:lnTo>
                    <a:lnTo>
                      <a:pt x="76" y="284"/>
                    </a:lnTo>
                    <a:lnTo>
                      <a:pt x="76" y="283"/>
                    </a:lnTo>
                    <a:lnTo>
                      <a:pt x="77" y="282"/>
                    </a:lnTo>
                    <a:lnTo>
                      <a:pt x="77" y="281"/>
                    </a:lnTo>
                    <a:lnTo>
                      <a:pt x="78" y="281"/>
                    </a:lnTo>
                    <a:lnTo>
                      <a:pt x="78" y="280"/>
                    </a:lnTo>
                    <a:lnTo>
                      <a:pt x="79" y="279"/>
                    </a:lnTo>
                    <a:lnTo>
                      <a:pt x="80" y="278"/>
                    </a:lnTo>
                    <a:lnTo>
                      <a:pt x="80" y="277"/>
                    </a:lnTo>
                    <a:lnTo>
                      <a:pt x="81" y="276"/>
                    </a:lnTo>
                    <a:lnTo>
                      <a:pt x="81" y="275"/>
                    </a:lnTo>
                    <a:lnTo>
                      <a:pt x="82" y="274"/>
                    </a:lnTo>
                    <a:lnTo>
                      <a:pt x="83" y="273"/>
                    </a:lnTo>
                    <a:lnTo>
                      <a:pt x="83" y="272"/>
                    </a:lnTo>
                    <a:lnTo>
                      <a:pt x="84" y="272"/>
                    </a:lnTo>
                    <a:lnTo>
                      <a:pt x="84" y="271"/>
                    </a:lnTo>
                    <a:lnTo>
                      <a:pt x="85" y="270"/>
                    </a:lnTo>
                    <a:lnTo>
                      <a:pt x="85" y="269"/>
                    </a:lnTo>
                    <a:lnTo>
                      <a:pt x="86" y="268"/>
                    </a:lnTo>
                    <a:lnTo>
                      <a:pt x="86" y="267"/>
                    </a:lnTo>
                    <a:lnTo>
                      <a:pt x="87" y="266"/>
                    </a:lnTo>
                    <a:lnTo>
                      <a:pt x="88" y="265"/>
                    </a:lnTo>
                    <a:lnTo>
                      <a:pt x="88" y="264"/>
                    </a:lnTo>
                    <a:lnTo>
                      <a:pt x="89" y="263"/>
                    </a:lnTo>
                    <a:lnTo>
                      <a:pt x="89" y="262"/>
                    </a:lnTo>
                    <a:lnTo>
                      <a:pt x="90" y="261"/>
                    </a:lnTo>
                    <a:lnTo>
                      <a:pt x="90" y="260"/>
                    </a:lnTo>
                    <a:lnTo>
                      <a:pt x="91" y="259"/>
                    </a:lnTo>
                    <a:lnTo>
                      <a:pt x="92" y="258"/>
                    </a:lnTo>
                    <a:lnTo>
                      <a:pt x="92" y="257"/>
                    </a:lnTo>
                    <a:lnTo>
                      <a:pt x="93" y="256"/>
                    </a:lnTo>
                    <a:lnTo>
                      <a:pt x="93" y="255"/>
                    </a:lnTo>
                    <a:lnTo>
                      <a:pt x="93" y="254"/>
                    </a:lnTo>
                    <a:lnTo>
                      <a:pt x="94" y="254"/>
                    </a:lnTo>
                    <a:lnTo>
                      <a:pt x="94" y="253"/>
                    </a:lnTo>
                    <a:lnTo>
                      <a:pt x="95" y="252"/>
                    </a:lnTo>
                    <a:lnTo>
                      <a:pt x="95" y="251"/>
                    </a:lnTo>
                    <a:lnTo>
                      <a:pt x="96" y="250"/>
                    </a:lnTo>
                    <a:lnTo>
                      <a:pt x="96" y="249"/>
                    </a:lnTo>
                    <a:lnTo>
                      <a:pt x="97" y="248"/>
                    </a:lnTo>
                    <a:lnTo>
                      <a:pt x="97" y="247"/>
                    </a:lnTo>
                    <a:lnTo>
                      <a:pt x="98" y="246"/>
                    </a:lnTo>
                    <a:lnTo>
                      <a:pt x="98" y="245"/>
                    </a:lnTo>
                    <a:lnTo>
                      <a:pt x="99" y="244"/>
                    </a:lnTo>
                    <a:lnTo>
                      <a:pt x="99" y="243"/>
                    </a:lnTo>
                    <a:lnTo>
                      <a:pt x="100" y="242"/>
                    </a:lnTo>
                    <a:lnTo>
                      <a:pt x="100" y="241"/>
                    </a:lnTo>
                    <a:lnTo>
                      <a:pt x="101" y="241"/>
                    </a:lnTo>
                    <a:lnTo>
                      <a:pt x="101" y="240"/>
                    </a:lnTo>
                    <a:lnTo>
                      <a:pt x="101" y="239"/>
                    </a:lnTo>
                    <a:lnTo>
                      <a:pt x="102" y="238"/>
                    </a:lnTo>
                    <a:lnTo>
                      <a:pt x="102" y="237"/>
                    </a:lnTo>
                    <a:lnTo>
                      <a:pt x="103" y="236"/>
                    </a:lnTo>
                    <a:lnTo>
                      <a:pt x="103" y="235"/>
                    </a:lnTo>
                    <a:lnTo>
                      <a:pt x="104" y="234"/>
                    </a:lnTo>
                    <a:lnTo>
                      <a:pt x="104" y="233"/>
                    </a:lnTo>
                    <a:lnTo>
                      <a:pt x="105" y="232"/>
                    </a:lnTo>
                    <a:lnTo>
                      <a:pt x="105" y="231"/>
                    </a:lnTo>
                    <a:lnTo>
                      <a:pt x="105" y="230"/>
                    </a:lnTo>
                    <a:lnTo>
                      <a:pt x="106" y="229"/>
                    </a:lnTo>
                    <a:lnTo>
                      <a:pt x="106" y="228"/>
                    </a:lnTo>
                    <a:lnTo>
                      <a:pt x="107" y="227"/>
                    </a:lnTo>
                    <a:lnTo>
                      <a:pt x="107" y="226"/>
                    </a:lnTo>
                    <a:lnTo>
                      <a:pt x="108" y="225"/>
                    </a:lnTo>
                    <a:lnTo>
                      <a:pt x="108" y="224"/>
                    </a:lnTo>
                    <a:lnTo>
                      <a:pt x="109" y="223"/>
                    </a:lnTo>
                    <a:lnTo>
                      <a:pt x="109" y="222"/>
                    </a:lnTo>
                    <a:lnTo>
                      <a:pt x="109" y="221"/>
                    </a:lnTo>
                    <a:lnTo>
                      <a:pt x="110" y="220"/>
                    </a:lnTo>
                    <a:lnTo>
                      <a:pt x="110" y="219"/>
                    </a:lnTo>
                    <a:lnTo>
                      <a:pt x="111" y="218"/>
                    </a:lnTo>
                    <a:lnTo>
                      <a:pt x="111" y="217"/>
                    </a:lnTo>
                    <a:lnTo>
                      <a:pt x="112" y="216"/>
                    </a:lnTo>
                    <a:lnTo>
                      <a:pt x="112" y="215"/>
                    </a:lnTo>
                    <a:lnTo>
                      <a:pt x="113" y="214"/>
                    </a:lnTo>
                    <a:lnTo>
                      <a:pt x="113" y="213"/>
                    </a:lnTo>
                    <a:lnTo>
                      <a:pt x="113" y="212"/>
                    </a:lnTo>
                    <a:lnTo>
                      <a:pt x="114" y="211"/>
                    </a:lnTo>
                    <a:lnTo>
                      <a:pt x="114" y="210"/>
                    </a:lnTo>
                    <a:lnTo>
                      <a:pt x="115" y="209"/>
                    </a:lnTo>
                    <a:lnTo>
                      <a:pt x="115" y="208"/>
                    </a:lnTo>
                    <a:lnTo>
                      <a:pt x="116" y="207"/>
                    </a:lnTo>
                    <a:lnTo>
                      <a:pt x="116" y="206"/>
                    </a:lnTo>
                    <a:lnTo>
                      <a:pt x="117" y="205"/>
                    </a:lnTo>
                    <a:lnTo>
                      <a:pt x="117" y="204"/>
                    </a:lnTo>
                    <a:lnTo>
                      <a:pt x="117" y="203"/>
                    </a:lnTo>
                    <a:lnTo>
                      <a:pt x="118" y="202"/>
                    </a:lnTo>
                    <a:lnTo>
                      <a:pt x="118" y="201"/>
                    </a:lnTo>
                    <a:lnTo>
                      <a:pt x="119" y="200"/>
                    </a:lnTo>
                    <a:lnTo>
                      <a:pt x="119" y="199"/>
                    </a:lnTo>
                    <a:lnTo>
                      <a:pt x="120" y="198"/>
                    </a:lnTo>
                    <a:lnTo>
                      <a:pt x="120" y="196"/>
                    </a:lnTo>
                    <a:lnTo>
                      <a:pt x="121" y="195"/>
                    </a:lnTo>
                    <a:lnTo>
                      <a:pt x="121" y="194"/>
                    </a:lnTo>
                    <a:lnTo>
                      <a:pt x="121" y="193"/>
                    </a:lnTo>
                    <a:lnTo>
                      <a:pt x="122" y="192"/>
                    </a:lnTo>
                    <a:lnTo>
                      <a:pt x="122" y="191"/>
                    </a:lnTo>
                    <a:lnTo>
                      <a:pt x="123" y="190"/>
                    </a:lnTo>
                    <a:lnTo>
                      <a:pt x="123" y="189"/>
                    </a:lnTo>
                    <a:lnTo>
                      <a:pt x="124" y="188"/>
                    </a:lnTo>
                    <a:lnTo>
                      <a:pt x="124" y="187"/>
                    </a:lnTo>
                    <a:lnTo>
                      <a:pt x="125" y="185"/>
                    </a:lnTo>
                    <a:lnTo>
                      <a:pt x="125" y="184"/>
                    </a:lnTo>
                    <a:lnTo>
                      <a:pt x="125" y="183"/>
                    </a:lnTo>
                    <a:lnTo>
                      <a:pt x="126" y="182"/>
                    </a:lnTo>
                    <a:lnTo>
                      <a:pt x="126" y="181"/>
                    </a:lnTo>
                    <a:lnTo>
                      <a:pt x="127" y="180"/>
                    </a:lnTo>
                    <a:lnTo>
                      <a:pt x="127" y="179"/>
                    </a:lnTo>
                    <a:lnTo>
                      <a:pt x="128" y="178"/>
                    </a:lnTo>
                    <a:lnTo>
                      <a:pt x="128" y="176"/>
                    </a:lnTo>
                    <a:lnTo>
                      <a:pt x="129" y="175"/>
                    </a:lnTo>
                    <a:lnTo>
                      <a:pt x="129" y="174"/>
                    </a:lnTo>
                    <a:lnTo>
                      <a:pt x="129" y="173"/>
                    </a:lnTo>
                    <a:lnTo>
                      <a:pt x="130" y="172"/>
                    </a:lnTo>
                    <a:lnTo>
                      <a:pt x="130" y="171"/>
                    </a:lnTo>
                    <a:lnTo>
                      <a:pt x="131" y="170"/>
                    </a:lnTo>
                    <a:lnTo>
                      <a:pt x="131" y="168"/>
                    </a:lnTo>
                    <a:lnTo>
                      <a:pt x="132" y="167"/>
                    </a:lnTo>
                    <a:lnTo>
                      <a:pt x="132" y="166"/>
                    </a:lnTo>
                    <a:lnTo>
                      <a:pt x="133" y="165"/>
                    </a:lnTo>
                    <a:lnTo>
                      <a:pt x="133" y="164"/>
                    </a:lnTo>
                    <a:lnTo>
                      <a:pt x="134" y="163"/>
                    </a:lnTo>
                    <a:lnTo>
                      <a:pt x="134" y="161"/>
                    </a:lnTo>
                    <a:lnTo>
                      <a:pt x="134" y="160"/>
                    </a:lnTo>
                    <a:lnTo>
                      <a:pt x="135" y="159"/>
                    </a:lnTo>
                    <a:lnTo>
                      <a:pt x="135" y="158"/>
                    </a:lnTo>
                    <a:lnTo>
                      <a:pt x="136" y="157"/>
                    </a:lnTo>
                    <a:lnTo>
                      <a:pt x="136" y="156"/>
                    </a:lnTo>
                    <a:lnTo>
                      <a:pt x="137" y="154"/>
                    </a:lnTo>
                    <a:lnTo>
                      <a:pt x="137" y="153"/>
                    </a:lnTo>
                    <a:lnTo>
                      <a:pt x="138" y="152"/>
                    </a:lnTo>
                    <a:lnTo>
                      <a:pt x="138" y="151"/>
                    </a:lnTo>
                    <a:lnTo>
                      <a:pt x="138" y="150"/>
                    </a:lnTo>
                    <a:lnTo>
                      <a:pt x="139" y="149"/>
                    </a:lnTo>
                    <a:lnTo>
                      <a:pt x="139" y="147"/>
                    </a:lnTo>
                    <a:lnTo>
                      <a:pt x="140" y="146"/>
                    </a:lnTo>
                    <a:lnTo>
                      <a:pt x="140" y="145"/>
                    </a:lnTo>
                    <a:lnTo>
                      <a:pt x="141" y="144"/>
                    </a:lnTo>
                    <a:lnTo>
                      <a:pt x="141" y="143"/>
                    </a:lnTo>
                    <a:lnTo>
                      <a:pt x="142" y="142"/>
                    </a:lnTo>
                    <a:lnTo>
                      <a:pt x="142" y="140"/>
                    </a:lnTo>
                    <a:lnTo>
                      <a:pt x="142" y="139"/>
                    </a:lnTo>
                    <a:lnTo>
                      <a:pt x="143" y="138"/>
                    </a:lnTo>
                    <a:lnTo>
                      <a:pt x="143" y="137"/>
                    </a:lnTo>
                    <a:lnTo>
                      <a:pt x="144" y="136"/>
                    </a:lnTo>
                    <a:lnTo>
                      <a:pt x="144" y="134"/>
                    </a:lnTo>
                    <a:lnTo>
                      <a:pt x="145" y="133"/>
                    </a:lnTo>
                    <a:lnTo>
                      <a:pt x="145" y="132"/>
                    </a:lnTo>
                    <a:lnTo>
                      <a:pt x="146" y="131"/>
                    </a:lnTo>
                    <a:lnTo>
                      <a:pt x="146" y="130"/>
                    </a:lnTo>
                    <a:lnTo>
                      <a:pt x="146" y="129"/>
                    </a:lnTo>
                    <a:lnTo>
                      <a:pt x="147" y="127"/>
                    </a:lnTo>
                    <a:lnTo>
                      <a:pt x="147" y="126"/>
                    </a:lnTo>
                    <a:lnTo>
                      <a:pt x="148" y="125"/>
                    </a:lnTo>
                    <a:lnTo>
                      <a:pt x="148" y="124"/>
                    </a:lnTo>
                    <a:lnTo>
                      <a:pt x="149" y="123"/>
                    </a:lnTo>
                    <a:lnTo>
                      <a:pt x="149" y="121"/>
                    </a:lnTo>
                    <a:lnTo>
                      <a:pt x="150" y="120"/>
                    </a:lnTo>
                    <a:lnTo>
                      <a:pt x="150" y="119"/>
                    </a:lnTo>
                    <a:lnTo>
                      <a:pt x="150" y="118"/>
                    </a:lnTo>
                    <a:lnTo>
                      <a:pt x="151" y="117"/>
                    </a:lnTo>
                    <a:lnTo>
                      <a:pt x="151" y="116"/>
                    </a:lnTo>
                    <a:lnTo>
                      <a:pt x="152" y="114"/>
                    </a:lnTo>
                    <a:lnTo>
                      <a:pt x="152" y="113"/>
                    </a:lnTo>
                    <a:lnTo>
                      <a:pt x="153" y="112"/>
                    </a:lnTo>
                    <a:lnTo>
                      <a:pt x="153" y="111"/>
                    </a:lnTo>
                    <a:lnTo>
                      <a:pt x="154" y="110"/>
                    </a:lnTo>
                    <a:lnTo>
                      <a:pt x="154" y="109"/>
                    </a:lnTo>
                    <a:lnTo>
                      <a:pt x="154" y="107"/>
                    </a:lnTo>
                    <a:lnTo>
                      <a:pt x="155" y="106"/>
                    </a:lnTo>
                    <a:lnTo>
                      <a:pt x="155" y="105"/>
                    </a:lnTo>
                    <a:lnTo>
                      <a:pt x="156" y="104"/>
                    </a:lnTo>
                    <a:lnTo>
                      <a:pt x="156" y="103"/>
                    </a:lnTo>
                    <a:lnTo>
                      <a:pt x="157" y="102"/>
                    </a:lnTo>
                    <a:lnTo>
                      <a:pt x="157" y="101"/>
                    </a:lnTo>
                    <a:lnTo>
                      <a:pt x="158" y="99"/>
                    </a:lnTo>
                    <a:lnTo>
                      <a:pt x="158" y="98"/>
                    </a:lnTo>
                    <a:lnTo>
                      <a:pt x="158" y="97"/>
                    </a:lnTo>
                    <a:lnTo>
                      <a:pt x="159" y="96"/>
                    </a:lnTo>
                    <a:lnTo>
                      <a:pt x="159" y="95"/>
                    </a:lnTo>
                    <a:lnTo>
                      <a:pt x="160" y="94"/>
                    </a:lnTo>
                    <a:lnTo>
                      <a:pt x="160" y="93"/>
                    </a:lnTo>
                    <a:lnTo>
                      <a:pt x="161" y="91"/>
                    </a:lnTo>
                    <a:lnTo>
                      <a:pt x="161" y="90"/>
                    </a:lnTo>
                    <a:lnTo>
                      <a:pt x="162" y="89"/>
                    </a:lnTo>
                    <a:lnTo>
                      <a:pt x="162" y="88"/>
                    </a:lnTo>
                    <a:lnTo>
                      <a:pt x="162" y="87"/>
                    </a:lnTo>
                    <a:lnTo>
                      <a:pt x="163" y="86"/>
                    </a:lnTo>
                    <a:lnTo>
                      <a:pt x="163" y="85"/>
                    </a:lnTo>
                    <a:lnTo>
                      <a:pt x="164" y="84"/>
                    </a:lnTo>
                    <a:lnTo>
                      <a:pt x="164" y="83"/>
                    </a:lnTo>
                    <a:lnTo>
                      <a:pt x="165" y="82"/>
                    </a:lnTo>
                    <a:lnTo>
                      <a:pt x="165" y="80"/>
                    </a:lnTo>
                    <a:lnTo>
                      <a:pt x="166" y="79"/>
                    </a:lnTo>
                    <a:lnTo>
                      <a:pt x="166" y="78"/>
                    </a:lnTo>
                    <a:lnTo>
                      <a:pt x="166" y="77"/>
                    </a:lnTo>
                    <a:lnTo>
                      <a:pt x="167" y="76"/>
                    </a:lnTo>
                    <a:lnTo>
                      <a:pt x="167" y="75"/>
                    </a:lnTo>
                    <a:lnTo>
                      <a:pt x="168" y="74"/>
                    </a:lnTo>
                    <a:lnTo>
                      <a:pt x="168" y="73"/>
                    </a:lnTo>
                    <a:lnTo>
                      <a:pt x="169" y="72"/>
                    </a:lnTo>
                    <a:lnTo>
                      <a:pt x="169" y="71"/>
                    </a:lnTo>
                    <a:lnTo>
                      <a:pt x="170" y="70"/>
                    </a:lnTo>
                    <a:lnTo>
                      <a:pt x="170" y="69"/>
                    </a:lnTo>
                    <a:lnTo>
                      <a:pt x="170" y="68"/>
                    </a:lnTo>
                    <a:lnTo>
                      <a:pt x="171" y="67"/>
                    </a:lnTo>
                    <a:lnTo>
                      <a:pt x="171" y="66"/>
                    </a:lnTo>
                    <a:lnTo>
                      <a:pt x="172" y="65"/>
                    </a:lnTo>
                    <a:lnTo>
                      <a:pt x="172" y="64"/>
                    </a:lnTo>
                    <a:lnTo>
                      <a:pt x="173" y="63"/>
                    </a:lnTo>
                    <a:lnTo>
                      <a:pt x="173" y="62"/>
                    </a:lnTo>
                    <a:lnTo>
                      <a:pt x="174" y="61"/>
                    </a:lnTo>
                    <a:lnTo>
                      <a:pt x="174" y="60"/>
                    </a:lnTo>
                    <a:lnTo>
                      <a:pt x="174" y="59"/>
                    </a:lnTo>
                    <a:lnTo>
                      <a:pt x="175" y="58"/>
                    </a:lnTo>
                    <a:lnTo>
                      <a:pt x="175" y="57"/>
                    </a:lnTo>
                    <a:lnTo>
                      <a:pt x="176" y="56"/>
                    </a:lnTo>
                    <a:lnTo>
                      <a:pt x="176" y="55"/>
                    </a:lnTo>
                    <a:lnTo>
                      <a:pt x="177" y="54"/>
                    </a:lnTo>
                    <a:lnTo>
                      <a:pt x="177" y="53"/>
                    </a:lnTo>
                    <a:lnTo>
                      <a:pt x="178" y="52"/>
                    </a:lnTo>
                    <a:lnTo>
                      <a:pt x="178" y="51"/>
                    </a:lnTo>
                    <a:lnTo>
                      <a:pt x="178" y="50"/>
                    </a:lnTo>
                    <a:lnTo>
                      <a:pt x="179" y="49"/>
                    </a:lnTo>
                    <a:lnTo>
                      <a:pt x="179" y="48"/>
                    </a:lnTo>
                    <a:lnTo>
                      <a:pt x="180" y="47"/>
                    </a:lnTo>
                    <a:lnTo>
                      <a:pt x="180" y="46"/>
                    </a:lnTo>
                    <a:lnTo>
                      <a:pt x="181" y="45"/>
                    </a:lnTo>
                    <a:lnTo>
                      <a:pt x="181" y="44"/>
                    </a:lnTo>
                    <a:lnTo>
                      <a:pt x="182" y="44"/>
                    </a:lnTo>
                    <a:lnTo>
                      <a:pt x="182" y="43"/>
                    </a:lnTo>
                    <a:lnTo>
                      <a:pt x="182" y="42"/>
                    </a:lnTo>
                    <a:lnTo>
                      <a:pt x="183" y="41"/>
                    </a:lnTo>
                    <a:lnTo>
                      <a:pt x="183" y="40"/>
                    </a:lnTo>
                    <a:lnTo>
                      <a:pt x="184" y="39"/>
                    </a:lnTo>
                    <a:lnTo>
                      <a:pt x="184" y="38"/>
                    </a:lnTo>
                    <a:lnTo>
                      <a:pt x="185" y="38"/>
                    </a:lnTo>
                    <a:lnTo>
                      <a:pt x="185" y="37"/>
                    </a:lnTo>
                    <a:lnTo>
                      <a:pt x="186" y="36"/>
                    </a:lnTo>
                    <a:lnTo>
                      <a:pt x="186" y="35"/>
                    </a:lnTo>
                    <a:lnTo>
                      <a:pt x="186" y="34"/>
                    </a:lnTo>
                    <a:lnTo>
                      <a:pt x="187" y="33"/>
                    </a:lnTo>
                    <a:lnTo>
                      <a:pt x="188" y="32"/>
                    </a:lnTo>
                    <a:lnTo>
                      <a:pt x="188" y="31"/>
                    </a:lnTo>
                    <a:lnTo>
                      <a:pt x="189" y="30"/>
                    </a:lnTo>
                    <a:lnTo>
                      <a:pt x="190" y="29"/>
                    </a:lnTo>
                    <a:lnTo>
                      <a:pt x="190" y="28"/>
                    </a:lnTo>
                    <a:lnTo>
                      <a:pt x="190" y="27"/>
                    </a:lnTo>
                    <a:lnTo>
                      <a:pt x="191" y="27"/>
                    </a:lnTo>
                    <a:lnTo>
                      <a:pt x="191" y="26"/>
                    </a:lnTo>
                    <a:lnTo>
                      <a:pt x="192" y="25"/>
                    </a:lnTo>
                    <a:lnTo>
                      <a:pt x="193" y="24"/>
                    </a:lnTo>
                    <a:lnTo>
                      <a:pt x="193" y="23"/>
                    </a:lnTo>
                    <a:lnTo>
                      <a:pt x="194" y="22"/>
                    </a:lnTo>
                    <a:lnTo>
                      <a:pt x="194" y="21"/>
                    </a:lnTo>
                    <a:lnTo>
                      <a:pt x="195" y="21"/>
                    </a:lnTo>
                    <a:lnTo>
                      <a:pt x="195" y="20"/>
                    </a:lnTo>
                    <a:lnTo>
                      <a:pt x="196" y="19"/>
                    </a:lnTo>
                    <a:lnTo>
                      <a:pt x="197" y="18"/>
                    </a:lnTo>
                    <a:lnTo>
                      <a:pt x="197" y="17"/>
                    </a:lnTo>
                    <a:lnTo>
                      <a:pt x="198" y="17"/>
                    </a:lnTo>
                    <a:lnTo>
                      <a:pt x="198" y="16"/>
                    </a:lnTo>
                    <a:lnTo>
                      <a:pt x="199" y="15"/>
                    </a:lnTo>
                    <a:lnTo>
                      <a:pt x="200" y="14"/>
                    </a:lnTo>
                    <a:lnTo>
                      <a:pt x="200" y="13"/>
                    </a:lnTo>
                    <a:lnTo>
                      <a:pt x="201" y="13"/>
                    </a:lnTo>
                    <a:lnTo>
                      <a:pt x="201" y="12"/>
                    </a:lnTo>
                    <a:lnTo>
                      <a:pt x="202" y="12"/>
                    </a:lnTo>
                    <a:lnTo>
                      <a:pt x="202" y="11"/>
                    </a:lnTo>
                    <a:lnTo>
                      <a:pt x="203" y="10"/>
                    </a:lnTo>
                    <a:lnTo>
                      <a:pt x="204" y="10"/>
                    </a:lnTo>
                    <a:lnTo>
                      <a:pt x="204" y="9"/>
                    </a:lnTo>
                    <a:lnTo>
                      <a:pt x="205" y="9"/>
                    </a:lnTo>
                    <a:lnTo>
                      <a:pt x="205" y="8"/>
                    </a:lnTo>
                    <a:lnTo>
                      <a:pt x="206" y="8"/>
                    </a:lnTo>
                    <a:lnTo>
                      <a:pt x="206" y="7"/>
                    </a:lnTo>
                    <a:lnTo>
                      <a:pt x="207" y="7"/>
                    </a:lnTo>
                    <a:lnTo>
                      <a:pt x="207" y="6"/>
                    </a:lnTo>
                    <a:lnTo>
                      <a:pt x="208" y="6"/>
                    </a:lnTo>
                    <a:lnTo>
                      <a:pt x="209" y="5"/>
                    </a:lnTo>
                    <a:lnTo>
                      <a:pt x="210" y="5"/>
                    </a:lnTo>
                    <a:lnTo>
                      <a:pt x="210" y="4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12" y="3"/>
                    </a:lnTo>
                    <a:lnTo>
                      <a:pt x="213" y="3"/>
                    </a:lnTo>
                    <a:lnTo>
                      <a:pt x="213" y="2"/>
                    </a:lnTo>
                    <a:lnTo>
                      <a:pt x="214" y="2"/>
                    </a:lnTo>
                    <a:lnTo>
                      <a:pt x="215" y="2"/>
                    </a:lnTo>
                    <a:lnTo>
                      <a:pt x="215" y="1"/>
                    </a:lnTo>
                    <a:lnTo>
                      <a:pt x="216" y="1"/>
                    </a:lnTo>
                    <a:lnTo>
                      <a:pt x="217" y="1"/>
                    </a:lnTo>
                    <a:lnTo>
                      <a:pt x="218" y="1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20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3" y="0"/>
                    </a:lnTo>
                    <a:lnTo>
                      <a:pt x="224" y="0"/>
                    </a:lnTo>
                    <a:lnTo>
                      <a:pt x="225" y="0"/>
                    </a:lnTo>
                    <a:lnTo>
                      <a:pt x="226" y="0"/>
                    </a:lnTo>
                    <a:lnTo>
                      <a:pt x="227" y="0"/>
                    </a:lnTo>
                    <a:lnTo>
                      <a:pt x="227" y="1"/>
                    </a:lnTo>
                    <a:lnTo>
                      <a:pt x="228" y="1"/>
                    </a:lnTo>
                    <a:lnTo>
                      <a:pt x="229" y="1"/>
                    </a:lnTo>
                    <a:lnTo>
                      <a:pt x="230" y="1"/>
                    </a:lnTo>
                    <a:lnTo>
                      <a:pt x="230" y="2"/>
                    </a:lnTo>
                    <a:lnTo>
                      <a:pt x="231" y="2"/>
                    </a:lnTo>
                    <a:lnTo>
                      <a:pt x="232" y="2"/>
                    </a:lnTo>
                    <a:lnTo>
                      <a:pt x="232" y="3"/>
                    </a:lnTo>
                    <a:lnTo>
                      <a:pt x="233" y="3"/>
                    </a:lnTo>
                    <a:lnTo>
                      <a:pt x="234" y="3"/>
                    </a:lnTo>
                    <a:lnTo>
                      <a:pt x="234" y="4"/>
                    </a:lnTo>
                    <a:lnTo>
                      <a:pt x="235" y="4"/>
                    </a:lnTo>
                    <a:lnTo>
                      <a:pt x="235" y="5"/>
                    </a:lnTo>
                    <a:lnTo>
                      <a:pt x="236" y="5"/>
                    </a:lnTo>
                    <a:lnTo>
                      <a:pt x="237" y="6"/>
                    </a:lnTo>
                    <a:lnTo>
                      <a:pt x="238" y="6"/>
                    </a:lnTo>
                    <a:lnTo>
                      <a:pt x="238" y="7"/>
                    </a:lnTo>
                    <a:lnTo>
                      <a:pt x="239" y="7"/>
                    </a:lnTo>
                    <a:lnTo>
                      <a:pt x="239" y="8"/>
                    </a:lnTo>
                    <a:lnTo>
                      <a:pt x="240" y="8"/>
                    </a:lnTo>
                    <a:lnTo>
                      <a:pt x="240" y="9"/>
                    </a:lnTo>
                    <a:lnTo>
                      <a:pt x="241" y="9"/>
                    </a:lnTo>
                    <a:lnTo>
                      <a:pt x="241" y="10"/>
                    </a:lnTo>
                    <a:lnTo>
                      <a:pt x="242" y="10"/>
                    </a:lnTo>
                    <a:lnTo>
                      <a:pt x="243" y="11"/>
                    </a:lnTo>
                    <a:lnTo>
                      <a:pt x="243" y="12"/>
                    </a:lnTo>
                    <a:lnTo>
                      <a:pt x="244" y="12"/>
                    </a:lnTo>
                    <a:lnTo>
                      <a:pt x="244" y="13"/>
                    </a:lnTo>
                    <a:lnTo>
                      <a:pt x="245" y="13"/>
                    </a:lnTo>
                    <a:lnTo>
                      <a:pt x="245" y="14"/>
                    </a:lnTo>
                    <a:lnTo>
                      <a:pt x="246" y="15"/>
                    </a:lnTo>
                    <a:lnTo>
                      <a:pt x="247" y="16"/>
                    </a:lnTo>
                    <a:lnTo>
                      <a:pt x="247" y="17"/>
                    </a:lnTo>
                    <a:lnTo>
                      <a:pt x="248" y="17"/>
                    </a:lnTo>
                    <a:lnTo>
                      <a:pt x="248" y="18"/>
                    </a:lnTo>
                    <a:lnTo>
                      <a:pt x="249" y="19"/>
                    </a:lnTo>
                    <a:lnTo>
                      <a:pt x="250" y="20"/>
                    </a:lnTo>
                    <a:lnTo>
                      <a:pt x="250" y="21"/>
                    </a:lnTo>
                    <a:lnTo>
                      <a:pt x="251" y="21"/>
                    </a:lnTo>
                    <a:lnTo>
                      <a:pt x="251" y="22"/>
                    </a:lnTo>
                    <a:lnTo>
                      <a:pt x="252" y="23"/>
                    </a:lnTo>
                    <a:lnTo>
                      <a:pt x="252" y="24"/>
                    </a:lnTo>
                    <a:lnTo>
                      <a:pt x="253" y="25"/>
                    </a:lnTo>
                    <a:lnTo>
                      <a:pt x="254" y="26"/>
                    </a:lnTo>
                    <a:lnTo>
                      <a:pt x="254" y="27"/>
                    </a:lnTo>
                    <a:lnTo>
                      <a:pt x="255" y="27"/>
                    </a:lnTo>
                    <a:lnTo>
                      <a:pt x="255" y="28"/>
                    </a:lnTo>
                    <a:lnTo>
                      <a:pt x="255" y="29"/>
                    </a:lnTo>
                    <a:lnTo>
                      <a:pt x="256" y="30"/>
                    </a:lnTo>
                    <a:lnTo>
                      <a:pt x="257" y="31"/>
                    </a:lnTo>
                    <a:lnTo>
                      <a:pt x="257" y="32"/>
                    </a:lnTo>
                    <a:lnTo>
                      <a:pt x="258" y="33"/>
                    </a:lnTo>
                    <a:lnTo>
                      <a:pt x="259" y="34"/>
                    </a:lnTo>
                    <a:lnTo>
                      <a:pt x="259" y="35"/>
                    </a:lnTo>
                    <a:lnTo>
                      <a:pt x="259" y="36"/>
                    </a:lnTo>
                    <a:lnTo>
                      <a:pt x="260" y="37"/>
                    </a:lnTo>
                    <a:lnTo>
                      <a:pt x="260" y="38"/>
                    </a:lnTo>
                    <a:lnTo>
                      <a:pt x="261" y="38"/>
                    </a:lnTo>
                    <a:lnTo>
                      <a:pt x="261" y="39"/>
                    </a:lnTo>
                    <a:lnTo>
                      <a:pt x="262" y="40"/>
                    </a:lnTo>
                    <a:lnTo>
                      <a:pt x="262" y="41"/>
                    </a:lnTo>
                    <a:lnTo>
                      <a:pt x="263" y="42"/>
                    </a:lnTo>
                    <a:lnTo>
                      <a:pt x="263" y="43"/>
                    </a:lnTo>
                    <a:lnTo>
                      <a:pt x="263" y="44"/>
                    </a:lnTo>
                    <a:lnTo>
                      <a:pt x="264" y="44"/>
                    </a:lnTo>
                    <a:lnTo>
                      <a:pt x="264" y="45"/>
                    </a:lnTo>
                    <a:lnTo>
                      <a:pt x="265" y="46"/>
                    </a:lnTo>
                    <a:lnTo>
                      <a:pt x="265" y="47"/>
                    </a:lnTo>
                    <a:lnTo>
                      <a:pt x="266" y="48"/>
                    </a:lnTo>
                    <a:lnTo>
                      <a:pt x="266" y="49"/>
                    </a:lnTo>
                    <a:lnTo>
                      <a:pt x="267" y="50"/>
                    </a:lnTo>
                    <a:lnTo>
                      <a:pt x="267" y="51"/>
                    </a:lnTo>
                    <a:lnTo>
                      <a:pt x="267" y="52"/>
                    </a:lnTo>
                    <a:lnTo>
                      <a:pt x="268" y="53"/>
                    </a:lnTo>
                    <a:lnTo>
                      <a:pt x="268" y="54"/>
                    </a:lnTo>
                    <a:lnTo>
                      <a:pt x="269" y="55"/>
                    </a:lnTo>
                    <a:lnTo>
                      <a:pt x="269" y="56"/>
                    </a:lnTo>
                    <a:lnTo>
                      <a:pt x="270" y="57"/>
                    </a:lnTo>
                    <a:lnTo>
                      <a:pt x="270" y="58"/>
                    </a:lnTo>
                    <a:lnTo>
                      <a:pt x="271" y="59"/>
                    </a:lnTo>
                    <a:lnTo>
                      <a:pt x="271" y="60"/>
                    </a:lnTo>
                    <a:lnTo>
                      <a:pt x="271" y="61"/>
                    </a:lnTo>
                    <a:lnTo>
                      <a:pt x="272" y="62"/>
                    </a:lnTo>
                    <a:lnTo>
                      <a:pt x="272" y="63"/>
                    </a:lnTo>
                    <a:lnTo>
                      <a:pt x="273" y="64"/>
                    </a:lnTo>
                    <a:lnTo>
                      <a:pt x="273" y="65"/>
                    </a:lnTo>
                    <a:lnTo>
                      <a:pt x="274" y="66"/>
                    </a:lnTo>
                    <a:lnTo>
                      <a:pt x="274" y="67"/>
                    </a:lnTo>
                    <a:lnTo>
                      <a:pt x="275" y="68"/>
                    </a:lnTo>
                    <a:lnTo>
                      <a:pt x="275" y="69"/>
                    </a:lnTo>
                    <a:lnTo>
                      <a:pt x="275" y="70"/>
                    </a:lnTo>
                    <a:lnTo>
                      <a:pt x="276" y="71"/>
                    </a:lnTo>
                    <a:lnTo>
                      <a:pt x="276" y="72"/>
                    </a:lnTo>
                    <a:lnTo>
                      <a:pt x="277" y="73"/>
                    </a:lnTo>
                    <a:lnTo>
                      <a:pt x="277" y="74"/>
                    </a:lnTo>
                    <a:lnTo>
                      <a:pt x="278" y="75"/>
                    </a:lnTo>
                    <a:lnTo>
                      <a:pt x="278" y="76"/>
                    </a:lnTo>
                    <a:lnTo>
                      <a:pt x="279" y="77"/>
                    </a:lnTo>
                    <a:lnTo>
                      <a:pt x="279" y="78"/>
                    </a:lnTo>
                    <a:lnTo>
                      <a:pt x="279" y="79"/>
                    </a:lnTo>
                    <a:lnTo>
                      <a:pt x="280" y="80"/>
                    </a:lnTo>
                    <a:lnTo>
                      <a:pt x="280" y="82"/>
                    </a:lnTo>
                    <a:lnTo>
                      <a:pt x="281" y="83"/>
                    </a:lnTo>
                    <a:lnTo>
                      <a:pt x="281" y="84"/>
                    </a:lnTo>
                    <a:lnTo>
                      <a:pt x="282" y="85"/>
                    </a:lnTo>
                    <a:lnTo>
                      <a:pt x="282" y="86"/>
                    </a:lnTo>
                    <a:lnTo>
                      <a:pt x="283" y="87"/>
                    </a:lnTo>
                    <a:lnTo>
                      <a:pt x="283" y="88"/>
                    </a:lnTo>
                    <a:lnTo>
                      <a:pt x="283" y="89"/>
                    </a:lnTo>
                    <a:lnTo>
                      <a:pt x="284" y="90"/>
                    </a:lnTo>
                    <a:lnTo>
                      <a:pt x="284" y="91"/>
                    </a:lnTo>
                    <a:lnTo>
                      <a:pt x="285" y="93"/>
                    </a:lnTo>
                    <a:lnTo>
                      <a:pt x="285" y="94"/>
                    </a:lnTo>
                    <a:lnTo>
                      <a:pt x="286" y="95"/>
                    </a:lnTo>
                    <a:lnTo>
                      <a:pt x="286" y="96"/>
                    </a:lnTo>
                    <a:lnTo>
                      <a:pt x="287" y="97"/>
                    </a:lnTo>
                    <a:lnTo>
                      <a:pt x="287" y="98"/>
                    </a:lnTo>
                    <a:lnTo>
                      <a:pt x="287" y="99"/>
                    </a:lnTo>
                    <a:lnTo>
                      <a:pt x="288" y="101"/>
                    </a:lnTo>
                    <a:lnTo>
                      <a:pt x="288" y="102"/>
                    </a:lnTo>
                    <a:lnTo>
                      <a:pt x="289" y="103"/>
                    </a:lnTo>
                    <a:lnTo>
                      <a:pt x="289" y="104"/>
                    </a:lnTo>
                    <a:lnTo>
                      <a:pt x="290" y="105"/>
                    </a:lnTo>
                    <a:lnTo>
                      <a:pt x="290" y="106"/>
                    </a:lnTo>
                    <a:lnTo>
                      <a:pt x="291" y="107"/>
                    </a:lnTo>
                    <a:lnTo>
                      <a:pt x="291" y="109"/>
                    </a:lnTo>
                    <a:lnTo>
                      <a:pt x="291" y="110"/>
                    </a:lnTo>
                    <a:lnTo>
                      <a:pt x="292" y="111"/>
                    </a:lnTo>
                    <a:lnTo>
                      <a:pt x="292" y="112"/>
                    </a:lnTo>
                    <a:lnTo>
                      <a:pt x="293" y="113"/>
                    </a:lnTo>
                    <a:lnTo>
                      <a:pt x="293" y="114"/>
                    </a:lnTo>
                    <a:lnTo>
                      <a:pt x="294" y="116"/>
                    </a:lnTo>
                    <a:lnTo>
                      <a:pt x="294" y="117"/>
                    </a:lnTo>
                    <a:lnTo>
                      <a:pt x="295" y="118"/>
                    </a:lnTo>
                    <a:lnTo>
                      <a:pt x="295" y="119"/>
                    </a:lnTo>
                    <a:lnTo>
                      <a:pt x="295" y="120"/>
                    </a:lnTo>
                    <a:lnTo>
                      <a:pt x="296" y="121"/>
                    </a:lnTo>
                    <a:lnTo>
                      <a:pt x="296" y="123"/>
                    </a:lnTo>
                    <a:lnTo>
                      <a:pt x="297" y="124"/>
                    </a:lnTo>
                    <a:lnTo>
                      <a:pt x="297" y="125"/>
                    </a:lnTo>
                    <a:lnTo>
                      <a:pt x="298" y="126"/>
                    </a:lnTo>
                    <a:lnTo>
                      <a:pt x="298" y="127"/>
                    </a:lnTo>
                    <a:lnTo>
                      <a:pt x="299" y="129"/>
                    </a:lnTo>
                    <a:lnTo>
                      <a:pt x="299" y="130"/>
                    </a:lnTo>
                    <a:lnTo>
                      <a:pt x="299" y="131"/>
                    </a:lnTo>
                    <a:lnTo>
                      <a:pt x="300" y="132"/>
                    </a:lnTo>
                    <a:lnTo>
                      <a:pt x="300" y="133"/>
                    </a:lnTo>
                    <a:lnTo>
                      <a:pt x="301" y="134"/>
                    </a:lnTo>
                    <a:lnTo>
                      <a:pt x="301" y="136"/>
                    </a:lnTo>
                    <a:lnTo>
                      <a:pt x="302" y="137"/>
                    </a:lnTo>
                    <a:lnTo>
                      <a:pt x="302" y="138"/>
                    </a:lnTo>
                    <a:lnTo>
                      <a:pt x="303" y="139"/>
                    </a:lnTo>
                    <a:lnTo>
                      <a:pt x="303" y="140"/>
                    </a:lnTo>
                    <a:lnTo>
                      <a:pt x="303" y="142"/>
                    </a:lnTo>
                    <a:lnTo>
                      <a:pt x="304" y="143"/>
                    </a:lnTo>
                    <a:lnTo>
                      <a:pt x="304" y="144"/>
                    </a:lnTo>
                    <a:lnTo>
                      <a:pt x="305" y="145"/>
                    </a:lnTo>
                    <a:lnTo>
                      <a:pt x="305" y="146"/>
                    </a:lnTo>
                    <a:lnTo>
                      <a:pt x="306" y="147"/>
                    </a:lnTo>
                    <a:lnTo>
                      <a:pt x="306" y="149"/>
                    </a:lnTo>
                    <a:lnTo>
                      <a:pt x="307" y="150"/>
                    </a:lnTo>
                    <a:lnTo>
                      <a:pt x="307" y="151"/>
                    </a:lnTo>
                    <a:lnTo>
                      <a:pt x="307" y="152"/>
                    </a:lnTo>
                    <a:lnTo>
                      <a:pt x="308" y="153"/>
                    </a:lnTo>
                    <a:lnTo>
                      <a:pt x="308" y="154"/>
                    </a:lnTo>
                    <a:lnTo>
                      <a:pt x="309" y="156"/>
                    </a:lnTo>
                    <a:lnTo>
                      <a:pt x="309" y="157"/>
                    </a:lnTo>
                    <a:lnTo>
                      <a:pt x="310" y="158"/>
                    </a:lnTo>
                    <a:lnTo>
                      <a:pt x="310" y="159"/>
                    </a:lnTo>
                    <a:lnTo>
                      <a:pt x="311" y="160"/>
                    </a:lnTo>
                    <a:lnTo>
                      <a:pt x="311" y="161"/>
                    </a:lnTo>
                    <a:lnTo>
                      <a:pt x="312" y="163"/>
                    </a:lnTo>
                    <a:lnTo>
                      <a:pt x="312" y="164"/>
                    </a:lnTo>
                    <a:lnTo>
                      <a:pt x="312" y="165"/>
                    </a:lnTo>
                    <a:lnTo>
                      <a:pt x="313" y="166"/>
                    </a:lnTo>
                    <a:lnTo>
                      <a:pt x="313" y="167"/>
                    </a:lnTo>
                    <a:lnTo>
                      <a:pt x="314" y="168"/>
                    </a:lnTo>
                    <a:lnTo>
                      <a:pt x="314" y="170"/>
                    </a:lnTo>
                    <a:lnTo>
                      <a:pt x="315" y="171"/>
                    </a:lnTo>
                    <a:lnTo>
                      <a:pt x="315" y="172"/>
                    </a:lnTo>
                    <a:lnTo>
                      <a:pt x="316" y="173"/>
                    </a:lnTo>
                    <a:lnTo>
                      <a:pt x="316" y="174"/>
                    </a:lnTo>
                    <a:lnTo>
                      <a:pt x="316" y="175"/>
                    </a:lnTo>
                    <a:lnTo>
                      <a:pt x="317" y="176"/>
                    </a:lnTo>
                    <a:lnTo>
                      <a:pt x="317" y="178"/>
                    </a:lnTo>
                    <a:lnTo>
                      <a:pt x="318" y="179"/>
                    </a:lnTo>
                    <a:lnTo>
                      <a:pt x="318" y="180"/>
                    </a:lnTo>
                    <a:lnTo>
                      <a:pt x="319" y="181"/>
                    </a:lnTo>
                    <a:lnTo>
                      <a:pt x="319" y="182"/>
                    </a:lnTo>
                    <a:lnTo>
                      <a:pt x="320" y="183"/>
                    </a:lnTo>
                    <a:lnTo>
                      <a:pt x="320" y="184"/>
                    </a:lnTo>
                    <a:lnTo>
                      <a:pt x="320" y="185"/>
                    </a:lnTo>
                    <a:lnTo>
                      <a:pt x="321" y="187"/>
                    </a:lnTo>
                    <a:lnTo>
                      <a:pt x="321" y="188"/>
                    </a:lnTo>
                    <a:lnTo>
                      <a:pt x="322" y="189"/>
                    </a:lnTo>
                    <a:lnTo>
                      <a:pt x="322" y="190"/>
                    </a:lnTo>
                    <a:lnTo>
                      <a:pt x="323" y="191"/>
                    </a:lnTo>
                    <a:lnTo>
                      <a:pt x="323" y="192"/>
                    </a:lnTo>
                    <a:lnTo>
                      <a:pt x="324" y="193"/>
                    </a:lnTo>
                    <a:lnTo>
                      <a:pt x="324" y="194"/>
                    </a:lnTo>
                    <a:lnTo>
                      <a:pt x="324" y="195"/>
                    </a:lnTo>
                    <a:lnTo>
                      <a:pt x="325" y="196"/>
                    </a:lnTo>
                    <a:lnTo>
                      <a:pt x="325" y="198"/>
                    </a:lnTo>
                    <a:lnTo>
                      <a:pt x="326" y="199"/>
                    </a:lnTo>
                    <a:lnTo>
                      <a:pt x="326" y="200"/>
                    </a:lnTo>
                    <a:lnTo>
                      <a:pt x="327" y="201"/>
                    </a:lnTo>
                    <a:lnTo>
                      <a:pt x="327" y="202"/>
                    </a:lnTo>
                    <a:lnTo>
                      <a:pt x="328" y="203"/>
                    </a:lnTo>
                    <a:lnTo>
                      <a:pt x="328" y="204"/>
                    </a:lnTo>
                    <a:lnTo>
                      <a:pt x="328" y="205"/>
                    </a:lnTo>
                    <a:lnTo>
                      <a:pt x="329" y="206"/>
                    </a:lnTo>
                    <a:lnTo>
                      <a:pt x="329" y="207"/>
                    </a:lnTo>
                    <a:lnTo>
                      <a:pt x="330" y="208"/>
                    </a:lnTo>
                    <a:lnTo>
                      <a:pt x="330" y="209"/>
                    </a:lnTo>
                    <a:lnTo>
                      <a:pt x="331" y="210"/>
                    </a:lnTo>
                    <a:lnTo>
                      <a:pt x="331" y="211"/>
                    </a:lnTo>
                    <a:lnTo>
                      <a:pt x="332" y="212"/>
                    </a:lnTo>
                    <a:lnTo>
                      <a:pt x="332" y="213"/>
                    </a:lnTo>
                    <a:lnTo>
                      <a:pt x="332" y="214"/>
                    </a:lnTo>
                    <a:lnTo>
                      <a:pt x="333" y="215"/>
                    </a:lnTo>
                    <a:lnTo>
                      <a:pt x="333" y="216"/>
                    </a:lnTo>
                    <a:lnTo>
                      <a:pt x="334" y="217"/>
                    </a:lnTo>
                    <a:lnTo>
                      <a:pt x="334" y="218"/>
                    </a:lnTo>
                    <a:lnTo>
                      <a:pt x="335" y="219"/>
                    </a:lnTo>
                    <a:lnTo>
                      <a:pt x="335" y="220"/>
                    </a:lnTo>
                    <a:lnTo>
                      <a:pt x="336" y="221"/>
                    </a:lnTo>
                    <a:lnTo>
                      <a:pt x="336" y="222"/>
                    </a:lnTo>
                    <a:lnTo>
                      <a:pt x="336" y="223"/>
                    </a:lnTo>
                    <a:lnTo>
                      <a:pt x="337" y="224"/>
                    </a:lnTo>
                    <a:lnTo>
                      <a:pt x="337" y="225"/>
                    </a:lnTo>
                    <a:lnTo>
                      <a:pt x="338" y="226"/>
                    </a:lnTo>
                    <a:lnTo>
                      <a:pt x="338" y="227"/>
                    </a:lnTo>
                    <a:lnTo>
                      <a:pt x="339" y="228"/>
                    </a:lnTo>
                    <a:lnTo>
                      <a:pt x="339" y="229"/>
                    </a:lnTo>
                    <a:lnTo>
                      <a:pt x="340" y="230"/>
                    </a:lnTo>
                    <a:lnTo>
                      <a:pt x="340" y="231"/>
                    </a:lnTo>
                    <a:lnTo>
                      <a:pt x="340" y="232"/>
                    </a:lnTo>
                    <a:lnTo>
                      <a:pt x="341" y="233"/>
                    </a:lnTo>
                    <a:lnTo>
                      <a:pt x="341" y="234"/>
                    </a:lnTo>
                    <a:lnTo>
                      <a:pt x="342" y="235"/>
                    </a:lnTo>
                    <a:lnTo>
                      <a:pt x="342" y="236"/>
                    </a:lnTo>
                    <a:lnTo>
                      <a:pt x="343" y="237"/>
                    </a:lnTo>
                    <a:lnTo>
                      <a:pt x="343" y="238"/>
                    </a:lnTo>
                    <a:lnTo>
                      <a:pt x="344" y="239"/>
                    </a:lnTo>
                    <a:lnTo>
                      <a:pt x="344" y="240"/>
                    </a:lnTo>
                    <a:lnTo>
                      <a:pt x="344" y="241"/>
                    </a:lnTo>
                    <a:lnTo>
                      <a:pt x="345" y="241"/>
                    </a:lnTo>
                    <a:lnTo>
                      <a:pt x="345" y="242"/>
                    </a:lnTo>
                    <a:lnTo>
                      <a:pt x="346" y="243"/>
                    </a:lnTo>
                    <a:lnTo>
                      <a:pt x="346" y="244"/>
                    </a:lnTo>
                    <a:lnTo>
                      <a:pt x="347" y="245"/>
                    </a:lnTo>
                    <a:lnTo>
                      <a:pt x="347" y="246"/>
                    </a:lnTo>
                    <a:lnTo>
                      <a:pt x="348" y="247"/>
                    </a:lnTo>
                    <a:lnTo>
                      <a:pt x="348" y="248"/>
                    </a:lnTo>
                    <a:lnTo>
                      <a:pt x="349" y="249"/>
                    </a:lnTo>
                    <a:lnTo>
                      <a:pt x="349" y="250"/>
                    </a:lnTo>
                    <a:lnTo>
                      <a:pt x="350" y="251"/>
                    </a:lnTo>
                    <a:lnTo>
                      <a:pt x="350" y="252"/>
                    </a:lnTo>
                    <a:lnTo>
                      <a:pt x="351" y="253"/>
                    </a:lnTo>
                    <a:lnTo>
                      <a:pt x="351" y="254"/>
                    </a:lnTo>
                    <a:lnTo>
                      <a:pt x="352" y="254"/>
                    </a:lnTo>
                    <a:lnTo>
                      <a:pt x="352" y="255"/>
                    </a:lnTo>
                    <a:lnTo>
                      <a:pt x="352" y="256"/>
                    </a:lnTo>
                    <a:lnTo>
                      <a:pt x="353" y="257"/>
                    </a:lnTo>
                    <a:lnTo>
                      <a:pt x="353" y="258"/>
                    </a:lnTo>
                    <a:lnTo>
                      <a:pt x="354" y="259"/>
                    </a:lnTo>
                    <a:lnTo>
                      <a:pt x="355" y="260"/>
                    </a:lnTo>
                    <a:lnTo>
                      <a:pt x="355" y="261"/>
                    </a:lnTo>
                    <a:lnTo>
                      <a:pt x="356" y="262"/>
                    </a:lnTo>
                    <a:lnTo>
                      <a:pt x="356" y="263"/>
                    </a:lnTo>
                    <a:lnTo>
                      <a:pt x="357" y="264"/>
                    </a:lnTo>
                    <a:lnTo>
                      <a:pt x="357" y="265"/>
                    </a:lnTo>
                    <a:lnTo>
                      <a:pt x="358" y="266"/>
                    </a:lnTo>
                    <a:lnTo>
                      <a:pt x="359" y="267"/>
                    </a:lnTo>
                    <a:lnTo>
                      <a:pt x="359" y="268"/>
                    </a:lnTo>
                    <a:lnTo>
                      <a:pt x="360" y="269"/>
                    </a:lnTo>
                    <a:lnTo>
                      <a:pt x="360" y="270"/>
                    </a:lnTo>
                    <a:lnTo>
                      <a:pt x="361" y="271"/>
                    </a:lnTo>
                    <a:lnTo>
                      <a:pt x="361" y="272"/>
                    </a:lnTo>
                    <a:lnTo>
                      <a:pt x="362" y="272"/>
                    </a:lnTo>
                    <a:lnTo>
                      <a:pt x="362" y="273"/>
                    </a:lnTo>
                    <a:lnTo>
                      <a:pt x="363" y="274"/>
                    </a:lnTo>
                    <a:lnTo>
                      <a:pt x="364" y="275"/>
                    </a:lnTo>
                    <a:lnTo>
                      <a:pt x="364" y="276"/>
                    </a:lnTo>
                    <a:lnTo>
                      <a:pt x="365" y="277"/>
                    </a:lnTo>
                    <a:lnTo>
                      <a:pt x="365" y="278"/>
                    </a:lnTo>
                    <a:lnTo>
                      <a:pt x="366" y="279"/>
                    </a:lnTo>
                    <a:lnTo>
                      <a:pt x="367" y="280"/>
                    </a:lnTo>
                    <a:lnTo>
                      <a:pt x="367" y="281"/>
                    </a:lnTo>
                    <a:lnTo>
                      <a:pt x="368" y="281"/>
                    </a:lnTo>
                    <a:lnTo>
                      <a:pt x="368" y="282"/>
                    </a:lnTo>
                    <a:lnTo>
                      <a:pt x="369" y="283"/>
                    </a:lnTo>
                    <a:lnTo>
                      <a:pt x="369" y="284"/>
                    </a:lnTo>
                    <a:lnTo>
                      <a:pt x="370" y="284"/>
                    </a:lnTo>
                    <a:lnTo>
                      <a:pt x="370" y="285"/>
                    </a:lnTo>
                    <a:lnTo>
                      <a:pt x="371" y="286"/>
                    </a:lnTo>
                    <a:lnTo>
                      <a:pt x="372" y="287"/>
                    </a:lnTo>
                    <a:lnTo>
                      <a:pt x="372" y="288"/>
                    </a:lnTo>
                    <a:lnTo>
                      <a:pt x="373" y="289"/>
                    </a:lnTo>
                    <a:lnTo>
                      <a:pt x="374" y="290"/>
                    </a:lnTo>
                    <a:lnTo>
                      <a:pt x="375" y="291"/>
                    </a:lnTo>
                    <a:lnTo>
                      <a:pt x="375" y="292"/>
                    </a:lnTo>
                    <a:lnTo>
                      <a:pt x="376" y="292"/>
                    </a:lnTo>
                    <a:lnTo>
                      <a:pt x="376" y="293"/>
                    </a:lnTo>
                    <a:lnTo>
                      <a:pt x="377" y="294"/>
                    </a:lnTo>
                    <a:lnTo>
                      <a:pt x="378" y="295"/>
                    </a:lnTo>
                    <a:lnTo>
                      <a:pt x="378" y="296"/>
                    </a:lnTo>
                    <a:lnTo>
                      <a:pt x="379" y="296"/>
                    </a:lnTo>
                    <a:lnTo>
                      <a:pt x="379" y="297"/>
                    </a:lnTo>
                    <a:lnTo>
                      <a:pt x="380" y="297"/>
                    </a:lnTo>
                    <a:lnTo>
                      <a:pt x="380" y="298"/>
                    </a:lnTo>
                    <a:lnTo>
                      <a:pt x="381" y="299"/>
                    </a:lnTo>
                    <a:lnTo>
                      <a:pt x="382" y="300"/>
                    </a:lnTo>
                    <a:lnTo>
                      <a:pt x="383" y="301"/>
                    </a:lnTo>
                    <a:lnTo>
                      <a:pt x="384" y="302"/>
                    </a:lnTo>
                    <a:lnTo>
                      <a:pt x="384" y="303"/>
                    </a:lnTo>
                    <a:lnTo>
                      <a:pt x="385" y="303"/>
                    </a:lnTo>
                    <a:lnTo>
                      <a:pt x="385" y="304"/>
                    </a:lnTo>
                    <a:lnTo>
                      <a:pt x="386" y="304"/>
                    </a:lnTo>
                    <a:lnTo>
                      <a:pt x="386" y="305"/>
                    </a:lnTo>
                    <a:lnTo>
                      <a:pt x="387" y="305"/>
                    </a:lnTo>
                    <a:lnTo>
                      <a:pt x="387" y="306"/>
                    </a:lnTo>
                    <a:lnTo>
                      <a:pt x="388" y="306"/>
                    </a:lnTo>
                    <a:lnTo>
                      <a:pt x="388" y="307"/>
                    </a:lnTo>
                    <a:lnTo>
                      <a:pt x="389" y="307"/>
                    </a:lnTo>
                    <a:lnTo>
                      <a:pt x="389" y="308"/>
                    </a:lnTo>
                    <a:lnTo>
                      <a:pt x="390" y="308"/>
                    </a:lnTo>
                    <a:lnTo>
                      <a:pt x="390" y="309"/>
                    </a:lnTo>
                    <a:lnTo>
                      <a:pt x="391" y="309"/>
                    </a:lnTo>
                    <a:lnTo>
                      <a:pt x="392" y="310"/>
                    </a:lnTo>
                    <a:lnTo>
                      <a:pt x="392" y="311"/>
                    </a:lnTo>
                    <a:lnTo>
                      <a:pt x="393" y="311"/>
                    </a:lnTo>
                    <a:lnTo>
                      <a:pt x="394" y="312"/>
                    </a:lnTo>
                    <a:lnTo>
                      <a:pt x="395" y="313"/>
                    </a:lnTo>
                    <a:lnTo>
                      <a:pt x="396" y="313"/>
                    </a:lnTo>
                    <a:lnTo>
                      <a:pt x="396" y="314"/>
                    </a:lnTo>
                    <a:lnTo>
                      <a:pt x="397" y="315"/>
                    </a:lnTo>
                    <a:lnTo>
                      <a:pt x="398" y="315"/>
                    </a:lnTo>
                    <a:lnTo>
                      <a:pt x="398" y="316"/>
                    </a:lnTo>
                    <a:lnTo>
                      <a:pt x="399" y="316"/>
                    </a:lnTo>
                    <a:lnTo>
                      <a:pt x="400" y="317"/>
                    </a:lnTo>
                    <a:lnTo>
                      <a:pt x="401" y="317"/>
                    </a:lnTo>
                    <a:lnTo>
                      <a:pt x="401" y="318"/>
                    </a:lnTo>
                    <a:lnTo>
                      <a:pt x="402" y="318"/>
                    </a:lnTo>
                    <a:lnTo>
                      <a:pt x="402" y="319"/>
                    </a:lnTo>
                    <a:lnTo>
                      <a:pt x="403" y="319"/>
                    </a:lnTo>
                    <a:lnTo>
                      <a:pt x="404" y="320"/>
                    </a:lnTo>
                    <a:lnTo>
                      <a:pt x="405" y="320"/>
                    </a:lnTo>
                    <a:lnTo>
                      <a:pt x="405" y="321"/>
                    </a:lnTo>
                    <a:lnTo>
                      <a:pt x="406" y="321"/>
                    </a:lnTo>
                    <a:lnTo>
                      <a:pt x="406" y="322"/>
                    </a:lnTo>
                    <a:lnTo>
                      <a:pt x="407" y="322"/>
                    </a:lnTo>
                    <a:lnTo>
                      <a:pt x="408" y="322"/>
                    </a:lnTo>
                    <a:lnTo>
                      <a:pt x="408" y="323"/>
                    </a:lnTo>
                    <a:lnTo>
                      <a:pt x="409" y="323"/>
                    </a:lnTo>
                    <a:lnTo>
                      <a:pt x="409" y="324"/>
                    </a:lnTo>
                    <a:lnTo>
                      <a:pt x="410" y="324"/>
                    </a:lnTo>
                    <a:lnTo>
                      <a:pt x="411" y="324"/>
                    </a:lnTo>
                    <a:lnTo>
                      <a:pt x="411" y="325"/>
                    </a:lnTo>
                    <a:lnTo>
                      <a:pt x="412" y="325"/>
                    </a:lnTo>
                    <a:lnTo>
                      <a:pt x="413" y="325"/>
                    </a:lnTo>
                    <a:lnTo>
                      <a:pt x="413" y="326"/>
                    </a:lnTo>
                    <a:lnTo>
                      <a:pt x="414" y="326"/>
                    </a:lnTo>
                    <a:lnTo>
                      <a:pt x="415" y="327"/>
                    </a:lnTo>
                    <a:lnTo>
                      <a:pt x="416" y="327"/>
                    </a:lnTo>
                    <a:lnTo>
                      <a:pt x="417" y="328"/>
                    </a:lnTo>
                    <a:lnTo>
                      <a:pt x="418" y="328"/>
                    </a:lnTo>
                    <a:lnTo>
                      <a:pt x="419" y="329"/>
                    </a:lnTo>
                    <a:lnTo>
                      <a:pt x="420" y="329"/>
                    </a:lnTo>
                    <a:lnTo>
                      <a:pt x="421" y="330"/>
                    </a:lnTo>
                    <a:lnTo>
                      <a:pt x="422" y="330"/>
                    </a:lnTo>
                    <a:lnTo>
                      <a:pt x="423" y="331"/>
                    </a:lnTo>
                    <a:lnTo>
                      <a:pt x="424" y="331"/>
                    </a:lnTo>
                    <a:lnTo>
                      <a:pt x="425" y="331"/>
                    </a:lnTo>
                    <a:lnTo>
                      <a:pt x="425" y="332"/>
                    </a:lnTo>
                    <a:lnTo>
                      <a:pt x="426" y="332"/>
                    </a:lnTo>
                    <a:lnTo>
                      <a:pt x="427" y="332"/>
                    </a:lnTo>
                    <a:lnTo>
                      <a:pt x="428" y="333"/>
                    </a:lnTo>
                    <a:lnTo>
                      <a:pt x="429" y="333"/>
                    </a:lnTo>
                    <a:lnTo>
                      <a:pt x="430" y="333"/>
                    </a:lnTo>
                    <a:lnTo>
                      <a:pt x="430" y="334"/>
                    </a:lnTo>
                    <a:lnTo>
                      <a:pt x="431" y="334"/>
                    </a:lnTo>
                    <a:lnTo>
                      <a:pt x="432" y="334"/>
                    </a:lnTo>
                    <a:lnTo>
                      <a:pt x="433" y="334"/>
                    </a:lnTo>
                    <a:lnTo>
                      <a:pt x="433" y="335"/>
                    </a:lnTo>
                    <a:lnTo>
                      <a:pt x="434" y="335"/>
                    </a:lnTo>
                    <a:lnTo>
                      <a:pt x="435" y="335"/>
                    </a:lnTo>
                    <a:lnTo>
                      <a:pt x="436" y="335"/>
                    </a:lnTo>
                    <a:lnTo>
                      <a:pt x="437" y="336"/>
                    </a:lnTo>
                    <a:lnTo>
                      <a:pt x="438" y="336"/>
                    </a:lnTo>
                    <a:lnTo>
                      <a:pt x="439" y="336"/>
                    </a:lnTo>
                    <a:lnTo>
                      <a:pt x="440" y="336"/>
                    </a:lnTo>
                    <a:lnTo>
                      <a:pt x="440" y="337"/>
                    </a:lnTo>
                    <a:lnTo>
                      <a:pt x="441" y="337"/>
                    </a:lnTo>
                    <a:lnTo>
                      <a:pt x="442" y="337"/>
                    </a:lnTo>
                    <a:lnTo>
                      <a:pt x="443" y="337"/>
                    </a:lnTo>
                    <a:lnTo>
                      <a:pt x="444" y="337"/>
                    </a:lnTo>
                    <a:lnTo>
                      <a:pt x="445" y="338"/>
                    </a:lnTo>
                  </a:path>
                </a:pathLst>
              </a:custGeom>
              <a:pattFill prst="ltHorz">
                <a:fgClr>
                  <a:srgbClr val="7030A0"/>
                </a:fgClr>
                <a:bgClr>
                  <a:schemeClr val="bg1"/>
                </a:bgClr>
              </a:pattFill>
              <a:ln w="9525">
                <a:solidFill>
                  <a:srgbClr val="703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hangingPunct="1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307082" y="3613904"/>
                <a:ext cx="29016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hangingPunct="1"/>
                <a:r>
                  <a:rPr lang="en-US" sz="2800" dirty="0">
                    <a:solidFill>
                      <a:srgbClr val="7030A0"/>
                    </a:solidFill>
                    <a:latin typeface="Calibri" panose="020F0502020204030204" pitchFamily="34" charset="0"/>
                  </a:rPr>
                  <a:t>(100 MHz, 10psec)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549503" y="6443462"/>
              <a:ext cx="35465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1"/>
              <a:r>
                <a:rPr lang="en-US" sz="1600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Hayes et al., PRL 104, 140501 (2010)</a:t>
              </a:r>
              <a:endPara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Line 12"/>
          <p:cNvSpPr>
            <a:spLocks noChangeShapeType="1"/>
          </p:cNvSpPr>
          <p:nvPr/>
        </p:nvSpPr>
        <p:spPr bwMode="auto">
          <a:xfrm flipH="1">
            <a:off x="4985439" y="1198081"/>
            <a:ext cx="0" cy="8801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8752" y="1424227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66 THz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4470400" y="50704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470400" y="2555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625273" y="2299566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hangingPunct="1">
              <a:spcBef>
                <a:spcPct val="50000"/>
              </a:spcBef>
            </a:pPr>
            <a:r>
              <a:rPr lang="en-US" sz="2400" baseline="30000" dirty="0">
                <a:latin typeface="Arial" pitchFamily="34" charset="0"/>
              </a:rPr>
              <a:t>2</a:t>
            </a:r>
            <a:r>
              <a:rPr lang="en-US" sz="2400" dirty="0">
                <a:latin typeface="Arial" pitchFamily="34" charset="0"/>
              </a:rPr>
              <a:t>P</a:t>
            </a:r>
            <a:r>
              <a:rPr lang="en-US" sz="2400" baseline="-25000" dirty="0">
                <a:latin typeface="Arial" pitchFamily="34" charset="0"/>
              </a:rPr>
              <a:t>1/2</a:t>
            </a:r>
          </a:p>
        </p:txBody>
      </p:sp>
      <p:sp>
        <p:nvSpPr>
          <p:cNvPr id="75" name="Line 9"/>
          <p:cNvSpPr>
            <a:spLocks noChangeShapeType="1"/>
          </p:cNvSpPr>
          <p:nvPr/>
        </p:nvSpPr>
        <p:spPr bwMode="auto">
          <a:xfrm>
            <a:off x="4485236" y="2063808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H="1">
            <a:off x="4985439" y="2078183"/>
            <a:ext cx="0" cy="4702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32" name="Line 79"/>
          <p:cNvSpPr>
            <a:spLocks noChangeShapeType="1"/>
          </p:cNvSpPr>
          <p:nvPr/>
        </p:nvSpPr>
        <p:spPr bwMode="auto">
          <a:xfrm flipV="1">
            <a:off x="5271884" y="5142009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489200" y="52228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727200" y="5222875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hangingPunct="1">
              <a:spcBef>
                <a:spcPct val="50000"/>
              </a:spcBef>
            </a:pPr>
            <a:r>
              <a:rPr lang="en-US" sz="2400" baseline="30000">
                <a:latin typeface="Arial" pitchFamily="34" charset="0"/>
              </a:rPr>
              <a:t>2</a:t>
            </a:r>
            <a:r>
              <a:rPr lang="en-US" sz="2400">
                <a:latin typeface="Arial" pitchFamily="34" charset="0"/>
              </a:rPr>
              <a:t>S</a:t>
            </a:r>
            <a:r>
              <a:rPr lang="en-US" sz="2400" baseline="-25000">
                <a:latin typeface="Arial" pitchFamily="34" charset="0"/>
              </a:rPr>
              <a:t>1/2</a:t>
            </a:r>
          </a:p>
        </p:txBody>
      </p:sp>
      <p:sp>
        <p:nvSpPr>
          <p:cNvPr id="70" name="Rectangle 61"/>
          <p:cNvSpPr>
            <a:spLocks noChangeArrowheads="1"/>
          </p:cNvSpPr>
          <p:nvPr/>
        </p:nvSpPr>
        <p:spPr bwMode="auto">
          <a:xfrm>
            <a:off x="3434604" y="5145802"/>
            <a:ext cx="445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hangingPunct="1"/>
            <a:r>
              <a:rPr lang="en-US" dirty="0">
                <a:latin typeface="Times New Roman" pitchFamily="18" charset="0"/>
                <a:sym typeface="Symbol" pitchFamily="18" charset="2"/>
              </a:rPr>
              <a:t>|</a:t>
            </a:r>
            <a:r>
              <a:rPr lang="en-US" dirty="0">
                <a:latin typeface="Verdana" pitchFamily="34" charset="0"/>
                <a:sym typeface="Symbol" pitchFamily="18" charset="2"/>
              </a:rPr>
              <a:t></a:t>
            </a: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784600" y="5641975"/>
            <a:ext cx="228600" cy="228600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74" name="Oval 15"/>
          <p:cNvSpPr>
            <a:spLocks noChangeArrowheads="1"/>
          </p:cNvSpPr>
          <p:nvPr/>
        </p:nvSpPr>
        <p:spPr bwMode="auto">
          <a:xfrm>
            <a:off x="3784600" y="5032375"/>
            <a:ext cx="228600" cy="2286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479800" y="51466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3479800" y="5756275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2" name="Line 21"/>
          <p:cNvSpPr>
            <a:spLocks noChangeShapeType="1"/>
          </p:cNvSpPr>
          <p:nvPr/>
        </p:nvSpPr>
        <p:spPr bwMode="auto">
          <a:xfrm flipV="1">
            <a:off x="3936898" y="2064327"/>
            <a:ext cx="939902" cy="2981916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none" w="med" len="med"/>
          </a:ln>
          <a:effectLst/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  <p:sp>
        <p:nvSpPr>
          <p:cNvPr id="3" name="Line 21"/>
          <p:cNvSpPr>
            <a:spLocks noChangeShapeType="1"/>
          </p:cNvSpPr>
          <p:nvPr/>
        </p:nvSpPr>
        <p:spPr bwMode="auto">
          <a:xfrm flipV="1">
            <a:off x="3928806" y="2078182"/>
            <a:ext cx="947994" cy="3571098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none" w="med" len="med"/>
          </a:ln>
          <a:effectLst/>
        </p:spPr>
        <p:txBody>
          <a:bodyPr/>
          <a:lstStyle/>
          <a:p>
            <a:pPr defTabSz="457200" hangingPunct="1"/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8195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2213865" y="1776006"/>
            <a:ext cx="7375751" cy="423080"/>
            <a:chOff x="3963253" y="668741"/>
            <a:chExt cx="5415032" cy="293058"/>
          </a:xfrm>
        </p:grpSpPr>
        <p:pic>
          <p:nvPicPr>
            <p:cNvPr id="16" name="Picture 15" descr="hgcropwt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CFCDFF"/>
                </a:clrFrom>
                <a:clrTo>
                  <a:srgbClr val="CFCD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63253" y="668741"/>
              <a:ext cx="2696854" cy="263488"/>
            </a:xfrm>
            <a:prstGeom prst="rect">
              <a:avLst/>
            </a:prstGeom>
          </p:spPr>
        </p:pic>
        <p:pic>
          <p:nvPicPr>
            <p:cNvPr id="17" name="Picture 16" descr="hgcropwt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CFCDFF"/>
                </a:clrFrom>
                <a:clrTo>
                  <a:srgbClr val="CFCD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6681431" y="698311"/>
              <a:ext cx="2696854" cy="263488"/>
            </a:xfrm>
            <a:prstGeom prst="rect">
              <a:avLst/>
            </a:prstGeom>
          </p:spPr>
        </p:pic>
      </p:grpSp>
      <p:cxnSp>
        <p:nvCxnSpPr>
          <p:cNvPr id="47" name="Straight Arrow Connector 46"/>
          <p:cNvCxnSpPr/>
          <p:nvPr/>
        </p:nvCxnSpPr>
        <p:spPr bwMode="auto">
          <a:xfrm>
            <a:off x="9071212" y="1683819"/>
            <a:ext cx="450376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8880140" y="127438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</a:rPr>
              <a:t>~5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>
                <a:latin typeface="Times New Roman"/>
              </a:rPr>
              <a:t>m</a:t>
            </a:r>
          </a:p>
        </p:txBody>
      </p:sp>
      <p:grpSp>
        <p:nvGrpSpPr>
          <p:cNvPr id="3" name="Group 43"/>
          <p:cNvGrpSpPr/>
          <p:nvPr/>
        </p:nvGrpSpPr>
        <p:grpSpPr>
          <a:xfrm>
            <a:off x="3047713" y="1571340"/>
            <a:ext cx="4232431" cy="835628"/>
            <a:chOff x="1523712" y="1225002"/>
            <a:chExt cx="4232431" cy="835628"/>
          </a:xfrm>
        </p:grpSpPr>
        <p:grpSp>
          <p:nvGrpSpPr>
            <p:cNvPr id="4" name="Group 42"/>
            <p:cNvGrpSpPr/>
            <p:nvPr/>
          </p:nvGrpSpPr>
          <p:grpSpPr>
            <a:xfrm>
              <a:off x="1794032" y="1295428"/>
              <a:ext cx="3962111" cy="670809"/>
              <a:chOff x="1794032" y="1295428"/>
              <a:chExt cx="3962111" cy="670809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1794032" y="1295428"/>
                <a:ext cx="261291" cy="654886"/>
                <a:chOff x="1890827" y="2052555"/>
                <a:chExt cx="261291" cy="654886"/>
              </a:xfrm>
            </p:grpSpPr>
            <p:pic>
              <p:nvPicPr>
                <p:cNvPr id="22" name="Picture 21" descr="1hg blk pur.jpg"/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D4C8FA"/>
                    </a:clrFrom>
                    <a:clrTo>
                      <a:srgbClr val="D4C8FA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5400000">
                  <a:off x="1852118" y="2091264"/>
                  <a:ext cx="338710" cy="261291"/>
                </a:xfrm>
                <a:prstGeom prst="rect">
                  <a:avLst/>
                </a:prstGeom>
                <a:effectLst>
                  <a:softEdge rad="12700"/>
                </a:effectLst>
              </p:spPr>
            </p:pic>
            <p:pic>
              <p:nvPicPr>
                <p:cNvPr id="23" name="Picture 22" descr="1hg blk pur.jpg"/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D8CEFF"/>
                    </a:clrFrom>
                    <a:clrTo>
                      <a:srgbClr val="D8CE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5400000">
                  <a:off x="1852118" y="2407440"/>
                  <a:ext cx="338710" cy="261291"/>
                </a:xfrm>
                <a:prstGeom prst="rect">
                  <a:avLst/>
                </a:prstGeom>
              </p:spPr>
            </p:pic>
          </p:grpSp>
          <p:grpSp>
            <p:nvGrpSpPr>
              <p:cNvPr id="6" name="Group 39"/>
              <p:cNvGrpSpPr/>
              <p:nvPr/>
            </p:nvGrpSpPr>
            <p:grpSpPr>
              <a:xfrm>
                <a:off x="5494852" y="1311351"/>
                <a:ext cx="261291" cy="654886"/>
                <a:chOff x="5591647" y="2068478"/>
                <a:chExt cx="261291" cy="654886"/>
              </a:xfrm>
            </p:grpSpPr>
            <p:pic>
              <p:nvPicPr>
                <p:cNvPr id="25" name="Picture 24" descr="1hg blk pur.jpg"/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D4C8FA"/>
                    </a:clrFrom>
                    <a:clrTo>
                      <a:srgbClr val="D4C8FA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5400000">
                  <a:off x="5552938" y="2107187"/>
                  <a:ext cx="338710" cy="261291"/>
                </a:xfrm>
                <a:prstGeom prst="rect">
                  <a:avLst/>
                </a:prstGeom>
                <a:effectLst>
                  <a:softEdge rad="12700"/>
                </a:effectLst>
              </p:spPr>
            </p:pic>
            <p:pic>
              <p:nvPicPr>
                <p:cNvPr id="26" name="Picture 25" descr="1hg blk pur.jpg"/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CEC5FA"/>
                    </a:clrFrom>
                    <a:clrTo>
                      <a:srgbClr val="CEC5FA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5400000">
                  <a:off x="5552938" y="2423363"/>
                  <a:ext cx="338710" cy="26129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Group 42"/>
            <p:cNvGrpSpPr/>
            <p:nvPr/>
          </p:nvGrpSpPr>
          <p:grpSpPr>
            <a:xfrm>
              <a:off x="1523712" y="1225002"/>
              <a:ext cx="4043412" cy="835628"/>
              <a:chOff x="1523712" y="1225002"/>
              <a:chExt cx="4043412" cy="83562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242996" y="1225002"/>
                <a:ext cx="3241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</a:t>
                </a:r>
                <a:endParaRPr lang="en-US" b="1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242994" y="1689023"/>
                <a:ext cx="3241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</a:t>
                </a:r>
                <a:endParaRPr lang="en-US" b="1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523714" y="1227277"/>
                <a:ext cx="3241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</a:t>
                </a:r>
                <a:endParaRPr lang="en-US" b="1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523712" y="1691298"/>
                <a:ext cx="3241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</a:t>
                </a:r>
                <a:endParaRPr lang="en-US" b="1" dirty="0"/>
              </a:p>
            </p:txBody>
          </p:sp>
        </p:grpSp>
      </p:grpSp>
      <p:grpSp>
        <p:nvGrpSpPr>
          <p:cNvPr id="9" name="Group 43"/>
          <p:cNvGrpSpPr/>
          <p:nvPr/>
        </p:nvGrpSpPr>
        <p:grpSpPr>
          <a:xfrm>
            <a:off x="3427217" y="1320977"/>
            <a:ext cx="4395366" cy="1148827"/>
            <a:chOff x="1903217" y="799105"/>
            <a:chExt cx="4395366" cy="1148827"/>
          </a:xfrm>
        </p:grpSpPr>
        <p:cxnSp>
          <p:nvCxnSpPr>
            <p:cNvPr id="35" name="Straight Connector 34"/>
            <p:cNvCxnSpPr/>
            <p:nvPr/>
          </p:nvCxnSpPr>
          <p:spPr bwMode="auto">
            <a:xfrm rot="16200000" flipH="1">
              <a:off x="5790284" y="1475517"/>
              <a:ext cx="49488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6000103" y="1578600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itchFamily="18" charset="2"/>
                  <a:cs typeface="Times New Roman" pitchFamily="18" charset="0"/>
                </a:rPr>
                <a:t>d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10800000" flipH="1" flipV="1">
              <a:off x="1903217" y="1020066"/>
              <a:ext cx="37008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3711980" y="799105"/>
              <a:ext cx="27443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TextBox 29"/>
          <p:cNvSpPr txBox="1">
            <a:spLocks noChangeArrowheads="1"/>
          </p:cNvSpPr>
          <p:nvPr/>
        </p:nvSpPr>
        <p:spPr bwMode="auto">
          <a:xfrm>
            <a:off x="2008279" y="310574"/>
            <a:ext cx="61549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Entangling Trapped Ion Qubits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29639" y="-2936316"/>
            <a:ext cx="5128270" cy="9820119"/>
            <a:chOff x="1205639" y="-2936316"/>
            <a:chExt cx="5128270" cy="9820119"/>
          </a:xfrm>
        </p:grpSpPr>
        <p:grpSp>
          <p:nvGrpSpPr>
            <p:cNvPr id="18" name="Group 17"/>
            <p:cNvGrpSpPr/>
            <p:nvPr/>
          </p:nvGrpSpPr>
          <p:grpSpPr>
            <a:xfrm>
              <a:off x="1205639" y="-2934041"/>
              <a:ext cx="1417956" cy="9817844"/>
              <a:chOff x="-388735" y="-2520653"/>
              <a:chExt cx="1737814" cy="9817844"/>
            </a:xfrm>
          </p:grpSpPr>
          <p:sp>
            <p:nvSpPr>
              <p:cNvPr id="12" name="Trapezoid 11"/>
              <p:cNvSpPr/>
              <p:nvPr/>
            </p:nvSpPr>
            <p:spPr bwMode="auto">
              <a:xfrm>
                <a:off x="-388735" y="2388269"/>
                <a:ext cx="1737814" cy="4908922"/>
              </a:xfrm>
              <a:prstGeom prst="trapezoid">
                <a:avLst>
                  <a:gd name="adj" fmla="val 40476"/>
                </a:avLst>
              </a:prstGeom>
              <a:gradFill>
                <a:gsLst>
                  <a:gs pos="0">
                    <a:srgbClr val="FFFFFF"/>
                  </a:gs>
                  <a:gs pos="0">
                    <a:srgbClr val="FFFFFF"/>
                  </a:gs>
                  <a:gs pos="50000">
                    <a:srgbClr val="FF0000">
                      <a:alpha val="50000"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rapezoid 50"/>
              <p:cNvSpPr/>
              <p:nvPr/>
            </p:nvSpPr>
            <p:spPr bwMode="auto">
              <a:xfrm rot="10800000">
                <a:off x="-388735" y="-2520653"/>
                <a:ext cx="1737814" cy="4908922"/>
              </a:xfrm>
              <a:prstGeom prst="trapezoid">
                <a:avLst>
                  <a:gd name="adj" fmla="val 40476"/>
                </a:avLst>
              </a:prstGeom>
              <a:gradFill>
                <a:gsLst>
                  <a:gs pos="0">
                    <a:srgbClr val="FFFFFF"/>
                  </a:gs>
                  <a:gs pos="0">
                    <a:srgbClr val="FFFFFF"/>
                  </a:gs>
                  <a:gs pos="50000">
                    <a:srgbClr val="FF0000">
                      <a:alpha val="50000"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903688" y="-2936316"/>
              <a:ext cx="1430221" cy="9817844"/>
              <a:chOff x="-388735" y="-2520653"/>
              <a:chExt cx="1737814" cy="9817844"/>
            </a:xfrm>
          </p:grpSpPr>
          <p:sp>
            <p:nvSpPr>
              <p:cNvPr id="53" name="Trapezoid 52"/>
              <p:cNvSpPr/>
              <p:nvPr/>
            </p:nvSpPr>
            <p:spPr bwMode="auto">
              <a:xfrm>
                <a:off x="-388735" y="2388269"/>
                <a:ext cx="1737814" cy="4908922"/>
              </a:xfrm>
              <a:prstGeom prst="trapezoid">
                <a:avLst>
                  <a:gd name="adj" fmla="val 40476"/>
                </a:avLst>
              </a:prstGeom>
              <a:gradFill>
                <a:gsLst>
                  <a:gs pos="0">
                    <a:srgbClr val="FFFFFF"/>
                  </a:gs>
                  <a:gs pos="0">
                    <a:srgbClr val="FFFFFF"/>
                  </a:gs>
                  <a:gs pos="50000">
                    <a:srgbClr val="FF0000">
                      <a:alpha val="50000"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Trapezoid 53"/>
              <p:cNvSpPr/>
              <p:nvPr/>
            </p:nvSpPr>
            <p:spPr bwMode="auto">
              <a:xfrm rot="10800000">
                <a:off x="-388735" y="-2520653"/>
                <a:ext cx="1737814" cy="4908922"/>
              </a:xfrm>
              <a:prstGeom prst="trapezoid">
                <a:avLst>
                  <a:gd name="adj" fmla="val 40476"/>
                </a:avLst>
              </a:prstGeom>
              <a:gradFill>
                <a:gsLst>
                  <a:gs pos="0">
                    <a:srgbClr val="FFFFFF"/>
                  </a:gs>
                  <a:gs pos="0">
                    <a:srgbClr val="FFFFFF"/>
                  </a:gs>
                  <a:gs pos="50000">
                    <a:srgbClr val="FF0000">
                      <a:alpha val="50000"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3" name="Rectangle 68"/>
          <p:cNvSpPr>
            <a:spLocks noChangeArrowheads="1"/>
          </p:cNvSpPr>
          <p:nvPr/>
        </p:nvSpPr>
        <p:spPr bwMode="auto">
          <a:xfrm>
            <a:off x="8473805" y="5657730"/>
            <a:ext cx="35280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</a:rPr>
              <a:t>Cirac</a:t>
            </a:r>
            <a:r>
              <a:rPr lang="en-US" sz="1600" dirty="0">
                <a:latin typeface="Times New Roman" pitchFamily="18" charset="0"/>
              </a:rPr>
              <a:t> and </a:t>
            </a:r>
            <a:r>
              <a:rPr lang="en-US" sz="1600" dirty="0" err="1">
                <a:latin typeface="Times New Roman" pitchFamily="18" charset="0"/>
              </a:rPr>
              <a:t>Zoller</a:t>
            </a:r>
            <a:r>
              <a:rPr lang="en-US" sz="1600" dirty="0">
                <a:latin typeface="Times New Roman" pitchFamily="18" charset="0"/>
              </a:rPr>
              <a:t> (1995)</a:t>
            </a:r>
          </a:p>
          <a:p>
            <a:pPr algn="r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Mølmer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Sørensen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(1999)</a:t>
            </a:r>
          </a:p>
          <a:p>
            <a:pPr algn="r"/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Solano, de Matos Filho, Zagury (1999)</a:t>
            </a:r>
          </a:p>
          <a:p>
            <a:pPr algn="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Milburn, Schneider, James (2000)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001672" y="2905961"/>
            <a:ext cx="8117498" cy="700000"/>
            <a:chOff x="477672" y="2768008"/>
            <a:chExt cx="8117498" cy="700000"/>
          </a:xfrm>
        </p:grpSpPr>
        <p:grpSp>
          <p:nvGrpSpPr>
            <p:cNvPr id="10" name="Group 29"/>
            <p:cNvGrpSpPr/>
            <p:nvPr/>
          </p:nvGrpSpPr>
          <p:grpSpPr>
            <a:xfrm>
              <a:off x="477672" y="2792894"/>
              <a:ext cx="8117498" cy="646331"/>
              <a:chOff x="-868087" y="4141767"/>
              <a:chExt cx="8117498" cy="646331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615630" y="4141767"/>
                <a:ext cx="16337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/>
                  </a:rPr>
                  <a:t>  </a:t>
                </a:r>
                <a:r>
                  <a:rPr lang="en-US" dirty="0">
                    <a:latin typeface="Symbol" panose="05050102010706020507" pitchFamily="18" charset="2"/>
                  </a:rPr>
                  <a:t>d</a:t>
                </a:r>
                <a:r>
                  <a:rPr lang="en-US" dirty="0">
                    <a:latin typeface="Calibri"/>
                  </a:rPr>
                  <a:t> </a:t>
                </a:r>
                <a:r>
                  <a:rPr lang="en-US">
                    <a:latin typeface="Calibri"/>
                  </a:rPr>
                  <a:t>~ 10 </a:t>
                </a:r>
                <a:r>
                  <a:rPr lang="en-US" dirty="0">
                    <a:latin typeface="Calibri"/>
                  </a:rPr>
                  <a:t>nm</a:t>
                </a:r>
              </a:p>
              <a:p>
                <a:r>
                  <a:rPr lang="en-US" i="1">
                    <a:latin typeface="Calibri"/>
                  </a:rPr>
                  <a:t>e</a:t>
                </a:r>
                <a:r>
                  <a:rPr lang="en-US">
                    <a:latin typeface="Symbol" panose="05050102010706020507" pitchFamily="18" charset="2"/>
                  </a:rPr>
                  <a:t>d</a:t>
                </a:r>
                <a:r>
                  <a:rPr lang="en-US">
                    <a:latin typeface="Calibri"/>
                  </a:rPr>
                  <a:t> ~ 500 </a:t>
                </a:r>
                <a:r>
                  <a:rPr lang="en-US" dirty="0">
                    <a:latin typeface="Calibri"/>
                  </a:rPr>
                  <a:t>Debye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-868087" y="4313585"/>
                <a:ext cx="27683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</a:rPr>
                  <a:t>dipole-dipole coupling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886770" y="2768008"/>
                  <a:ext cx="3293530" cy="700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den>
                        </m:f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770" y="2768008"/>
                  <a:ext cx="3293530" cy="700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2702424" y="3787611"/>
            <a:ext cx="7623550" cy="1593513"/>
            <a:chOff x="1809811" y="3942051"/>
            <a:chExt cx="7623550" cy="1593513"/>
          </a:xfrm>
        </p:grpSpPr>
        <p:grpSp>
          <p:nvGrpSpPr>
            <p:cNvPr id="30" name="Group 29"/>
            <p:cNvGrpSpPr/>
            <p:nvPr/>
          </p:nvGrpSpPr>
          <p:grpSpPr>
            <a:xfrm>
              <a:off x="1809811" y="3942051"/>
              <a:ext cx="7623550" cy="1593513"/>
              <a:chOff x="1809811" y="3942051"/>
              <a:chExt cx="7623550" cy="15935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809811" y="3942051"/>
                    <a:ext cx="2373791" cy="15935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↓↓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→         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↓↓</m:t>
                              </m:r>
                            </m:e>
                          </m:d>
                        </m:oMath>
                      </m:oMathPara>
                    </a14:m>
                    <a:endParaRPr lang="en-US" sz="2400" dirty="0">
                      <a:solidFill>
                        <a:prstClr val="black"/>
                      </a:solidFill>
                      <a:ea typeface="Cambria Math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↓↑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 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↓↑</m:t>
                              </m:r>
                            </m:e>
                          </m:d>
                        </m:oMath>
                      </m:oMathPara>
                    </a14:m>
                    <a:endParaRPr lang="en-US" sz="2400" dirty="0">
                      <a:solidFill>
                        <a:prstClr val="black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↑↓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 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↑↓</m:t>
                              </m:r>
                            </m:e>
                          </m:d>
                        </m:oMath>
                      </m:oMathPara>
                    </a14:m>
                    <a:endParaRPr lang="en-US" sz="2400" dirty="0">
                      <a:solidFill>
                        <a:prstClr val="black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↑↑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 →         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↑↑</m:t>
                              </m:r>
                            </m:e>
                          </m:d>
                        </m:oMath>
                      </m:oMathPara>
                    </a14:m>
                    <a:endParaRPr lang="en-US" sz="2400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9811" y="3942051"/>
                    <a:ext cx="2373791" cy="159351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82" t="-37786" r="-25128" b="-557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5013902" y="4359085"/>
                    <a:ext cx="1956305" cy="6481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𝐸𝑡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2ℏ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3902" y="4359085"/>
                    <a:ext cx="1956305" cy="64812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7070493" y="4441743"/>
                    <a:ext cx="616002" cy="5629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0493" y="4441743"/>
                    <a:ext cx="616002" cy="5629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TextBox 23"/>
              <p:cNvSpPr txBox="1"/>
              <p:nvPr/>
            </p:nvSpPr>
            <p:spPr>
              <a:xfrm>
                <a:off x="7933271" y="4422473"/>
                <a:ext cx="15000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solidFill>
                      <a:prstClr val="black"/>
                    </a:solidFill>
                    <a:latin typeface="Calibri" panose="020F0502020204030204" pitchFamily="34" charset="0"/>
                  </a:rPr>
                  <a:t>for full </a:t>
                </a:r>
              </a:p>
              <a:p>
                <a:pPr algn="ctr"/>
                <a:r>
                  <a:rPr lang="en-US">
                    <a:solidFill>
                      <a:prstClr val="black"/>
                    </a:solidFill>
                    <a:latin typeface="Calibri" panose="020F0502020204030204" pitchFamily="34" charset="0"/>
                  </a:rPr>
                  <a:t>entanglement</a:t>
                </a:r>
                <a:endParaRPr lang="en-US" dirty="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13" name="Straight Arrow Connector 12"/>
            <p:cNvCxnSpPr>
              <a:stCxn id="14" idx="3"/>
            </p:cNvCxnSpPr>
            <p:nvPr/>
          </p:nvCxnSpPr>
          <p:spPr bwMode="auto">
            <a:xfrm>
              <a:off x="4183602" y="4738808"/>
              <a:ext cx="7335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E0DF7F-DD5D-42AE-86B0-D92B0E42356A}"/>
              </a:ext>
            </a:extLst>
          </p:cNvPr>
          <p:cNvGrpSpPr/>
          <p:nvPr/>
        </p:nvGrpSpPr>
        <p:grpSpPr>
          <a:xfrm>
            <a:off x="2795903" y="5508945"/>
            <a:ext cx="6102854" cy="1186930"/>
            <a:chOff x="1019119" y="5444999"/>
            <a:chExt cx="6102854" cy="1186930"/>
          </a:xfrm>
        </p:grpSpPr>
        <p:sp>
          <p:nvSpPr>
            <p:cNvPr id="55" name="Rounded Rectangle 56">
              <a:extLst>
                <a:ext uri="{FF2B5EF4-FFF2-40B4-BE49-F238E27FC236}">
                  <a16:creationId xmlns:a16="http://schemas.microsoft.com/office/drawing/2014/main" id="{3DD8F032-1CDB-415C-AB41-BFC51371CD1D}"/>
                </a:ext>
              </a:extLst>
            </p:cNvPr>
            <p:cNvSpPr/>
            <p:nvPr/>
          </p:nvSpPr>
          <p:spPr>
            <a:xfrm>
              <a:off x="1019119" y="5444999"/>
              <a:ext cx="5484478" cy="1186930"/>
            </a:xfrm>
            <a:prstGeom prst="roundRect">
              <a:avLst>
                <a:gd name="adj" fmla="val 10367"/>
              </a:avLst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Native Ion Trap Operation: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Ising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” gate</a:t>
              </a:r>
            </a:p>
            <a:p>
              <a:pPr marL="0" marR="0" lvl="0" indent="0" algn="ctr" defTabSz="91440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894B188-6116-49FD-BD83-2CA4605E4A20}"/>
                    </a:ext>
                  </a:extLst>
                </p:cNvPr>
                <p:cNvSpPr txBox="1"/>
                <p:nvPr/>
              </p:nvSpPr>
              <p:spPr>
                <a:xfrm>
                  <a:off x="1215973" y="5991935"/>
                  <a:ext cx="2764155" cy="4810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0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𝑋𝑋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99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894B188-6116-49FD-BD83-2CA4605E4A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973" y="5991935"/>
                  <a:ext cx="2764155" cy="481029"/>
                </a:xfrm>
                <a:prstGeom prst="rect">
                  <a:avLst/>
                </a:prstGeom>
                <a:blipFill>
                  <a:blip r:embed="rId9"/>
                  <a:stretch>
                    <a:fillRect l="-2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BB272A-4469-4416-9DB2-2CC5EBDEA4B6}"/>
                </a:ext>
              </a:extLst>
            </p:cNvPr>
            <p:cNvSpPr txBox="1"/>
            <p:nvPr/>
          </p:nvSpPr>
          <p:spPr>
            <a:xfrm>
              <a:off x="4250715" y="5844920"/>
              <a:ext cx="2871258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1" u="none" strike="noStrike" cap="none" spc="0" normalizeH="0" baseline="0" dirty="0" err="1">
                  <a:ln>
                    <a:noFill/>
                  </a:ln>
                  <a:solidFill>
                    <a:srgbClr val="000099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T</a:t>
              </a:r>
              <a:r>
                <a:rPr kumimoji="0" lang="en-US" sz="2000" b="0" i="1" u="none" strike="noStrike" cap="none" spc="0" normalizeH="0" baseline="-25000" dirty="0" err="1">
                  <a:ln>
                    <a:noFill/>
                  </a:ln>
                  <a:solidFill>
                    <a:srgbClr val="000099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gate</a:t>
              </a:r>
              <a:r>
                <a:rPr lang="en-US" sz="200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~ 10</a:t>
              </a:r>
              <a:r>
                <a:rPr lang="en-US" sz="2000" dirty="0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-</a:t>
              </a:r>
              <a:r>
                <a:rPr lang="en-US" sz="200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sz="2000" dirty="0" err="1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en-US" sz="2000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99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   F   ~ 98% – 99.9%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411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85">
            <a:extLst>
              <a:ext uri="{FF2B5EF4-FFF2-40B4-BE49-F238E27FC236}">
                <a16:creationId xmlns:a16="http://schemas.microsoft.com/office/drawing/2014/main" id="{EEBCCAC1-CD71-4EA9-ABDC-5FA06E32D66F}"/>
              </a:ext>
            </a:extLst>
          </p:cNvPr>
          <p:cNvSpPr/>
          <p:nvPr/>
        </p:nvSpPr>
        <p:spPr>
          <a:xfrm>
            <a:off x="1066800" y="304800"/>
            <a:ext cx="10058399" cy="46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 anchor="ctr">
            <a:noAutofit/>
          </a:bodyPr>
          <a:lstStyle>
            <a:lvl1pPr algn="ctr" defTabSz="457200">
              <a:defRPr sz="36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defTabSz="342900"/>
            <a:r>
              <a:rPr lang="en-US" sz="3300" dirty="0">
                <a:solidFill>
                  <a:srgbClr val="000099"/>
                </a:solidFill>
                <a:latin typeface="Calibri"/>
              </a:rPr>
              <a:t>Suite of Algorithms implemented on trapped ion qubits</a:t>
            </a:r>
            <a:endParaRPr sz="3300" dirty="0">
              <a:solidFill>
                <a:srgbClr val="000099"/>
              </a:solidFill>
              <a:latin typeface="Calibri"/>
            </a:endParaRPr>
          </a:p>
        </p:txBody>
      </p:sp>
      <p:grpSp>
        <p:nvGrpSpPr>
          <p:cNvPr id="7" name="Group 339">
            <a:extLst>
              <a:ext uri="{FF2B5EF4-FFF2-40B4-BE49-F238E27FC236}">
                <a16:creationId xmlns:a16="http://schemas.microsoft.com/office/drawing/2014/main" id="{20FBF054-BC11-417D-80C6-18BEE1B0E3BA}"/>
              </a:ext>
            </a:extLst>
          </p:cNvPr>
          <p:cNvGrpSpPr/>
          <p:nvPr/>
        </p:nvGrpSpPr>
        <p:grpSpPr>
          <a:xfrm>
            <a:off x="228600" y="3810000"/>
            <a:ext cx="3367705" cy="2366745"/>
            <a:chOff x="0" y="0"/>
            <a:chExt cx="5322846" cy="3912866"/>
          </a:xfrm>
        </p:grpSpPr>
        <p:pic>
          <p:nvPicPr>
            <p:cNvPr id="8" name="image14.png">
              <a:extLst>
                <a:ext uri="{FF2B5EF4-FFF2-40B4-BE49-F238E27FC236}">
                  <a16:creationId xmlns:a16="http://schemas.microsoft.com/office/drawing/2014/main" id="{E67F1608-BFBA-4FAB-9E53-3B62133A5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8149"/>
            <a:stretch>
              <a:fillRect/>
            </a:stretch>
          </p:blipFill>
          <p:spPr>
            <a:xfrm>
              <a:off x="0" y="371137"/>
              <a:ext cx="5322846" cy="3541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Shape 338">
              <a:extLst>
                <a:ext uri="{FF2B5EF4-FFF2-40B4-BE49-F238E27FC236}">
                  <a16:creationId xmlns:a16="http://schemas.microsoft.com/office/drawing/2014/main" id="{9294351A-0F43-42E9-922F-96C4FA1EE863}"/>
                </a:ext>
              </a:extLst>
            </p:cNvPr>
            <p:cNvSpPr/>
            <p:nvPr/>
          </p:nvSpPr>
          <p:spPr>
            <a:xfrm>
              <a:off x="0" y="0"/>
              <a:ext cx="5236009" cy="61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r>
                <a:rPr sz="1800" dirty="0"/>
                <a:t>Full “Quantum Stack” architecture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09C22A8-B276-4985-A3B2-2227DF467A86}"/>
              </a:ext>
            </a:extLst>
          </p:cNvPr>
          <p:cNvGrpSpPr/>
          <p:nvPr/>
        </p:nvGrpSpPr>
        <p:grpSpPr>
          <a:xfrm>
            <a:off x="152400" y="914400"/>
            <a:ext cx="3680538" cy="2667000"/>
            <a:chOff x="76200" y="1219200"/>
            <a:chExt cx="3680538" cy="2667000"/>
          </a:xfrm>
        </p:grpSpPr>
        <p:pic>
          <p:nvPicPr>
            <p:cNvPr id="4" name="image15.png">
              <a:extLst>
                <a:ext uri="{FF2B5EF4-FFF2-40B4-BE49-F238E27FC236}">
                  <a16:creationId xmlns:a16="http://schemas.microsoft.com/office/drawing/2014/main" id="{4041EB97-FB34-4D20-BA47-015BB4723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200" y="1225390"/>
              <a:ext cx="3680538" cy="266081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Shape 340">
              <a:extLst>
                <a:ext uri="{FF2B5EF4-FFF2-40B4-BE49-F238E27FC236}">
                  <a16:creationId xmlns:a16="http://schemas.microsoft.com/office/drawing/2014/main" id="{8DA74DD2-8FE2-4697-BF3F-0AB2264FED31}"/>
                </a:ext>
              </a:extLst>
            </p:cNvPr>
            <p:cNvSpPr/>
            <p:nvPr/>
          </p:nvSpPr>
          <p:spPr>
            <a:xfrm>
              <a:off x="76200" y="1219200"/>
              <a:ext cx="267164" cy="347764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6" name="Shape 341">
              <a:extLst>
                <a:ext uri="{FF2B5EF4-FFF2-40B4-BE49-F238E27FC236}">
                  <a16:creationId xmlns:a16="http://schemas.microsoft.com/office/drawing/2014/main" id="{5335547A-ACBC-4DAA-8F77-AC36FC0EAAF8}"/>
                </a:ext>
              </a:extLst>
            </p:cNvPr>
            <p:cNvSpPr/>
            <p:nvPr/>
          </p:nvSpPr>
          <p:spPr>
            <a:xfrm>
              <a:off x="191409" y="3315637"/>
              <a:ext cx="418191" cy="49436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8" name="Shape 340">
              <a:extLst>
                <a:ext uri="{FF2B5EF4-FFF2-40B4-BE49-F238E27FC236}">
                  <a16:creationId xmlns:a16="http://schemas.microsoft.com/office/drawing/2014/main" id="{1536E374-76E0-4DAE-9300-42C95FA7AE82}"/>
                </a:ext>
              </a:extLst>
            </p:cNvPr>
            <p:cNvSpPr/>
            <p:nvPr/>
          </p:nvSpPr>
          <p:spPr>
            <a:xfrm>
              <a:off x="2438400" y="1265880"/>
              <a:ext cx="1201626" cy="1477320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678837"/>
              </p:ext>
            </p:extLst>
          </p:nvPr>
        </p:nvGraphicFramePr>
        <p:xfrm>
          <a:off x="3810000" y="1295400"/>
          <a:ext cx="8001000" cy="5038446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6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8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11910172"/>
                    </a:ext>
                  </a:extLst>
                </a:gridCol>
              </a:tblGrid>
              <a:tr h="48600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dirty="0">
                          <a:effectLst/>
                          <a:latin typeface="+mj-lt"/>
                        </a:rPr>
                        <a:t>application</a:t>
                      </a:r>
                    </a:p>
                  </a:txBody>
                  <a:tcPr marL="6815" marR="6815" marT="4543" marB="4543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dirty="0">
                          <a:effectLst/>
                          <a:latin typeface="+mj-lt"/>
                        </a:rPr>
                        <a:t># qubits</a:t>
                      </a:r>
                    </a:p>
                  </a:txBody>
                  <a:tcPr marL="6815" marR="6815" marT="4543" marB="4543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dirty="0">
                          <a:effectLst/>
                          <a:latin typeface="+mj-lt"/>
                        </a:rPr>
                        <a:t># 2Q gates</a:t>
                      </a:r>
                    </a:p>
                  </a:txBody>
                  <a:tcPr marL="6815" marR="6815" marT="4543" marB="4543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dirty="0">
                          <a:effectLst/>
                          <a:latin typeface="+mj-lt"/>
                        </a:rPr>
                        <a:t># 1Q gates</a:t>
                      </a:r>
                    </a:p>
                  </a:txBody>
                  <a:tcPr marL="6815" marR="6815" marT="4543" marB="4543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dirty="0">
                          <a:effectLst/>
                          <a:latin typeface="+mj-lt"/>
                        </a:rPr>
                        <a:t>fidelity</a:t>
                      </a:r>
                    </a:p>
                  </a:txBody>
                  <a:tcPr marL="6815" marR="6815" marT="4543" marB="4543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dirty="0">
                          <a:effectLst/>
                          <a:latin typeface="+mj-lt"/>
                        </a:rPr>
                        <a:t>reference</a:t>
                      </a:r>
                    </a:p>
                  </a:txBody>
                  <a:tcPr marL="6815" marR="6815" marT="4543" marB="4543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dirty="0">
                          <a:effectLst/>
                          <a:latin typeface="+mj-lt"/>
                        </a:rPr>
                        <a:t>collaborator</a:t>
                      </a:r>
                    </a:p>
                  </a:txBody>
                  <a:tcPr marL="6815" marR="6815" marT="4543" marB="4543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CNOT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sz="1200" dirty="0"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99%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Nature 536, 63 (2016)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QFT Phase est.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70-75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-NO" sz="1200" dirty="0">
                          <a:effectLst/>
                          <a:latin typeface="+mj-lt"/>
                        </a:rPr>
                        <a:t>61.9%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Nature 536, 63 (2016)</a:t>
                      </a:r>
                      <a:endParaRPr lang="en-US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QFT period finding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70-75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695-97%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Nature 536, 63 (2016)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Deutsch-Jozsa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1-4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13-34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93%-97%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Nature 536, 63 (2016)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Bernstein-Vazirani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0-4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10-38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-NO" sz="1200" dirty="0">
                          <a:effectLst/>
                          <a:latin typeface="+mj-lt"/>
                        </a:rPr>
                        <a:t>90%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Nature 536, 63 (2016)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Hidden Shift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42-50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uk-UA" sz="1200" dirty="0">
                          <a:effectLst/>
                          <a:latin typeface="+mj-lt"/>
                        </a:rPr>
                        <a:t>77</a:t>
                      </a:r>
                      <a:r>
                        <a:rPr lang="en-US" sz="1200" dirty="0">
                          <a:effectLst/>
                          <a:latin typeface="+mj-lt"/>
                        </a:rPr>
                        <a:t>%</a:t>
                      </a:r>
                      <a:endParaRPr lang="uk-UA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PNAS 114, 13 (2017)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Microsoft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Grover Phase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85%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Nat. Comm. 8, 1918 (2017)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NSF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Grover Boolean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>
                          <a:effectLst/>
                          <a:latin typeface="+mj-lt"/>
                        </a:rPr>
                        <a:t>49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dirty="0">
                          <a:effectLst/>
                          <a:latin typeface="+mj-lt"/>
                        </a:rPr>
                        <a:t>83%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Nat. Comm. 8, 1918 (2017)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NSF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 err="1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Margolus</a:t>
                      </a:r>
                      <a:endParaRPr lang="en-US" sz="1200" b="0" dirty="0">
                        <a:solidFill>
                          <a:srgbClr val="222222"/>
                        </a:solidFill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-NO" sz="1200" dirty="0">
                          <a:effectLst/>
                          <a:latin typeface="+mj-lt"/>
                        </a:rPr>
                        <a:t>90%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PNAS 114, 13 (2017)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Microsoft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Toffoli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90</a:t>
                      </a:r>
                      <a:r>
                        <a:rPr lang="hr-HR" sz="1200" dirty="0"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PNAS 114, 13 (2017)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  <a:sym typeface="Calibri"/>
                        </a:rPr>
                        <a:t>Microsoft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Toffoli-4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sz="1200" dirty="0"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nb-NO" sz="1200" dirty="0">
                          <a:effectLst/>
                          <a:latin typeface="+mj-lt"/>
                        </a:rPr>
                        <a:t>71%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Debnath Thesis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NSF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 err="1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Fredkin</a:t>
                      </a:r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 Gate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r-HR" sz="1200" dirty="0">
                          <a:effectLst/>
                          <a:latin typeface="+mj-lt"/>
                        </a:rPr>
                        <a:t>86%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arXiv:1712.08581 (2017)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Intel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Fermi-Hubbard Sim.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31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sz="1200" dirty="0">
                          <a:effectLst/>
                          <a:latin typeface="+mj-lt"/>
                        </a:rPr>
                        <a:t>132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arXiv:1712.08581 (2017)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Intel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Scrambling Test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75%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In preparation (2018)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Perimeter, UCB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Game Theory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In preparation (2018)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Army Res. Lab.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dirty="0">
                          <a:solidFill>
                            <a:srgbClr val="222222"/>
                          </a:solidFill>
                          <a:effectLst/>
                          <a:latin typeface="+mj-lt"/>
                        </a:rPr>
                        <a:t>Machine Learning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90</a:t>
                      </a:r>
                      <a:r>
                        <a:rPr lang="hr-HR" sz="1200" dirty="0"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 arXiv:1801.07686 (2018)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[[4,2,2]] Error</a:t>
                      </a:r>
                      <a:r>
                        <a:rPr lang="en-US" sz="1200" baseline="0" dirty="0">
                          <a:effectLst/>
                          <a:latin typeface="+mj-lt"/>
                        </a:rPr>
                        <a:t> Det.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6-7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20-25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98%-99.9%</a:t>
                      </a:r>
                      <a:endParaRPr lang="mr-IN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Sci. Adv. 3, e1701074 (2017)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Duke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Full Adder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s-IS" sz="1200" dirty="0"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dirty="0">
                          <a:effectLst/>
                          <a:latin typeface="+mj-lt"/>
                        </a:rPr>
                        <a:t>83%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 err="1">
                          <a:effectLst/>
                          <a:latin typeface="+mj-lt"/>
                        </a:rPr>
                        <a:t>Figgatt</a:t>
                      </a:r>
                      <a:r>
                        <a:rPr lang="en-US" sz="1200" dirty="0">
                          <a:effectLst/>
                          <a:latin typeface="+mj-lt"/>
                        </a:rPr>
                        <a:t> Thesis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NSF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Simultaneous CNOT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200" dirty="0">
                          <a:effectLst/>
                          <a:latin typeface="+mj-lt"/>
                        </a:rPr>
                        <a:t>94%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 err="1">
                          <a:effectLst/>
                          <a:latin typeface="+mj-lt"/>
                        </a:rPr>
                        <a:t>Figgatt</a:t>
                      </a:r>
                      <a:r>
                        <a:rPr lang="en-US" sz="1200" dirty="0">
                          <a:effectLst/>
                          <a:latin typeface="+mj-lt"/>
                        </a:rPr>
                        <a:t> Thesis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NSF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Deuteron Simulation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cs-CZ" sz="1200" dirty="0">
                        <a:effectLst/>
                        <a:latin typeface="+mj-lt"/>
                      </a:endParaRP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In progress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dirty="0">
                          <a:effectLst/>
                          <a:latin typeface="+mj-lt"/>
                        </a:rPr>
                        <a:t>ORNL</a:t>
                      </a:r>
                    </a:p>
                  </a:txBody>
                  <a:tcPr marL="6815" marR="6815" marT="4543" marB="4543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83875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7CAF88E4-AB15-45B5-8E31-E2A5AA487261}"/>
              </a:ext>
            </a:extLst>
          </p:cNvPr>
          <p:cNvGrpSpPr/>
          <p:nvPr/>
        </p:nvGrpSpPr>
        <p:grpSpPr>
          <a:xfrm>
            <a:off x="3364344" y="1447800"/>
            <a:ext cx="7684656" cy="2862322"/>
            <a:chOff x="694232" y="2143158"/>
            <a:chExt cx="7684656" cy="28623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ED2808-43EF-4456-9FAA-670133282BA8}"/>
                </a:ext>
              </a:extLst>
            </p:cNvPr>
            <p:cNvSpPr txBox="1"/>
            <p:nvPr/>
          </p:nvSpPr>
          <p:spPr>
            <a:xfrm>
              <a:off x="694232" y="2143158"/>
              <a:ext cx="7684656" cy="28623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    Norbert </a:t>
              </a:r>
              <a:r>
                <a:rPr lang="en-US" dirty="0" err="1">
                  <a:solidFill>
                    <a:schemeClr val="bg1"/>
                  </a:solidFill>
                </a:rPr>
                <a:t>Linke</a:t>
              </a:r>
              <a:r>
                <a:rPr lang="en-US" dirty="0">
                  <a:solidFill>
                    <a:schemeClr val="bg1"/>
                  </a:solidFill>
                </a:rPr>
                <a:t>      Shantanu Debnath      Caroline </a:t>
              </a:r>
              <a:r>
                <a:rPr lang="en-US" dirty="0" err="1">
                  <a:solidFill>
                    <a:schemeClr val="bg1"/>
                  </a:solidFill>
                </a:rPr>
                <a:t>Figgatt</a:t>
              </a:r>
              <a:r>
                <a:rPr lang="en-US" dirty="0">
                  <a:solidFill>
                    <a:schemeClr val="bg1"/>
                  </a:solidFill>
                </a:rPr>
                <a:t>         Kevin Landsman</a:t>
              </a:r>
            </a:p>
          </p:txBody>
        </p:sp>
        <p:pic>
          <p:nvPicPr>
            <p:cNvPr id="14" name="Picture 8" descr="http://www.theridgefieldpress.com/wp-content/uploads/sites/28/2016/08/PR-SOC-PEONEWS-Figgatt-8-11-e1470856116845.jpg">
              <a:extLst>
                <a:ext uri="{FF2B5EF4-FFF2-40B4-BE49-F238E27FC236}">
                  <a16:creationId xmlns:a16="http://schemas.microsoft.com/office/drawing/2014/main" id="{661A7C02-856C-4E60-8F8A-E52B431CE1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802" r="25601" b="45851"/>
            <a:stretch/>
          </p:blipFill>
          <p:spPr bwMode="auto">
            <a:xfrm>
              <a:off x="4456420" y="2290424"/>
              <a:ext cx="1742112" cy="2278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norbert_linke">
              <a:extLst>
                <a:ext uri="{FF2B5EF4-FFF2-40B4-BE49-F238E27FC236}">
                  <a16:creationId xmlns:a16="http://schemas.microsoft.com/office/drawing/2014/main" id="{2E21AEF7-79C6-4DC0-8497-0C55EED905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551" t="1675" r="35829" b="53115"/>
            <a:stretch/>
          </p:blipFill>
          <p:spPr bwMode="auto">
            <a:xfrm>
              <a:off x="819112" y="2308248"/>
              <a:ext cx="1605517" cy="2255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Shantanu_Debnath[1]">
              <a:extLst>
                <a:ext uri="{FF2B5EF4-FFF2-40B4-BE49-F238E27FC236}">
                  <a16:creationId xmlns:a16="http://schemas.microsoft.com/office/drawing/2014/main" id="{ADD703C2-6C5D-43C5-B255-091A9CCA9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206" y="2302374"/>
              <a:ext cx="1712892" cy="2257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kevin_landsman">
              <a:extLst>
                <a:ext uri="{FF2B5EF4-FFF2-40B4-BE49-F238E27FC236}">
                  <a16:creationId xmlns:a16="http://schemas.microsoft.com/office/drawing/2014/main" id="{56D753A6-1FC3-4E58-AE8E-91504B1AFF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114" t="6532" r="14840"/>
            <a:stretch/>
          </p:blipFill>
          <p:spPr bwMode="auto">
            <a:xfrm>
              <a:off x="6350915" y="2290691"/>
              <a:ext cx="1909217" cy="226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5970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6197</TotalTime>
  <Words>1945</Words>
  <Application>Microsoft Office PowerPoint</Application>
  <PresentationFormat>Widescreen</PresentationFormat>
  <Paragraphs>531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Arial</vt:lpstr>
      <vt:lpstr>Baskerville SemiBold</vt:lpstr>
      <vt:lpstr>Calibri</vt:lpstr>
      <vt:lpstr>Calibri Light</vt:lpstr>
      <vt:lpstr>Cambria Math</vt:lpstr>
      <vt:lpstr>Courier New</vt:lpstr>
      <vt:lpstr>Geneva</vt:lpstr>
      <vt:lpstr>Helvetica</vt:lpstr>
      <vt:lpstr>Helvetica Neue</vt:lpstr>
      <vt:lpstr>Symbol</vt:lpstr>
      <vt:lpstr>Times</vt:lpstr>
      <vt:lpstr>Times New Roman</vt:lpstr>
      <vt:lpstr>Trebuchet MS</vt:lpstr>
      <vt:lpstr>Verdana</vt:lpstr>
      <vt:lpstr>Office Theme</vt:lpstr>
      <vt:lpstr>1_Office Theme</vt:lpstr>
      <vt:lpstr>3_Office Theme</vt:lpstr>
      <vt:lpstr>2_Office Theme</vt:lpstr>
      <vt:lpstr>6_Custom Design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Monroe</dc:creator>
  <cp:lastModifiedBy>Monroe</cp:lastModifiedBy>
  <cp:revision>117</cp:revision>
  <dcterms:modified xsi:type="dcterms:W3CDTF">2018-03-29T15:08:00Z</dcterms:modified>
</cp:coreProperties>
</file>