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"/>
  </p:notesMasterIdLst>
  <p:sldIdLst>
    <p:sldId id="256" r:id="rId2"/>
    <p:sldId id="268" r:id="rId3"/>
    <p:sldId id="286" r:id="rId4"/>
    <p:sldId id="269" r:id="rId5"/>
    <p:sldId id="384" r:id="rId6"/>
    <p:sldId id="276" r:id="rId7"/>
    <p:sldId id="373" r:id="rId8"/>
    <p:sldId id="360" r:id="rId9"/>
    <p:sldId id="380" r:id="rId10"/>
    <p:sldId id="374" r:id="rId11"/>
    <p:sldId id="277" r:id="rId12"/>
    <p:sldId id="272" r:id="rId13"/>
    <p:sldId id="278" r:id="rId14"/>
    <p:sldId id="273" r:id="rId15"/>
    <p:sldId id="327" r:id="rId16"/>
    <p:sldId id="287" r:id="rId17"/>
    <p:sldId id="347" r:id="rId18"/>
    <p:sldId id="337" r:id="rId19"/>
    <p:sldId id="338" r:id="rId20"/>
    <p:sldId id="340" r:id="rId21"/>
    <p:sldId id="344" r:id="rId22"/>
    <p:sldId id="345" r:id="rId23"/>
    <p:sldId id="291" r:id="rId24"/>
    <p:sldId id="290" r:id="rId25"/>
    <p:sldId id="368" r:id="rId26"/>
    <p:sldId id="363" r:id="rId27"/>
    <p:sldId id="366" r:id="rId28"/>
    <p:sldId id="367" r:id="rId29"/>
    <p:sldId id="332" r:id="rId30"/>
    <p:sldId id="361" r:id="rId31"/>
    <p:sldId id="364" r:id="rId32"/>
    <p:sldId id="394" r:id="rId33"/>
    <p:sldId id="393" r:id="rId34"/>
    <p:sldId id="395" r:id="rId35"/>
    <p:sldId id="365" r:id="rId36"/>
    <p:sldId id="381" r:id="rId37"/>
  </p:sldIdLst>
  <p:sldSz cx="12192000" cy="6858000"/>
  <p:notesSz cx="7772400" cy="14173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aron" id="{2DF8E796-BC24-4ACC-A2DC-ACC259067375}">
          <p14:sldIdLst>
            <p14:sldId id="256"/>
            <p14:sldId id="268"/>
            <p14:sldId id="286"/>
            <p14:sldId id="269"/>
            <p14:sldId id="384"/>
            <p14:sldId id="276"/>
            <p14:sldId id="373"/>
            <p14:sldId id="360"/>
            <p14:sldId id="380"/>
            <p14:sldId id="374"/>
            <p14:sldId id="277"/>
            <p14:sldId id="272"/>
            <p14:sldId id="278"/>
            <p14:sldId id="273"/>
            <p14:sldId id="327"/>
            <p14:sldId id="287"/>
            <p14:sldId id="347"/>
            <p14:sldId id="337"/>
            <p14:sldId id="338"/>
            <p14:sldId id="340"/>
            <p14:sldId id="344"/>
            <p14:sldId id="345"/>
            <p14:sldId id="291"/>
            <p14:sldId id="290"/>
            <p14:sldId id="368"/>
            <p14:sldId id="363"/>
            <p14:sldId id="366"/>
            <p14:sldId id="367"/>
            <p14:sldId id="332"/>
            <p14:sldId id="361"/>
            <p14:sldId id="364"/>
            <p14:sldId id="394"/>
            <p14:sldId id="393"/>
            <p14:sldId id="395"/>
            <p14:sldId id="365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33CC33"/>
    <a:srgbClr val="A86ED4"/>
    <a:srgbClr val="00FFFF"/>
    <a:srgbClr val="19FF24"/>
    <a:srgbClr val="0000FF"/>
    <a:srgbClr val="3DA3C7"/>
    <a:srgbClr val="678AEB"/>
    <a:srgbClr val="E1C8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29" autoAdjust="0"/>
    <p:restoredTop sz="94660"/>
  </p:normalViewPr>
  <p:slideViewPr>
    <p:cSldViewPr>
      <p:cViewPr varScale="1">
        <p:scale>
          <a:sx n="64" d="100"/>
          <a:sy n="64" d="100"/>
        </p:scale>
        <p:origin x="96" y="10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368039" cy="708660"/>
          </a:xfrm>
          <a:prstGeom prst="rect">
            <a:avLst/>
          </a:prstGeom>
        </p:spPr>
        <p:txBody>
          <a:bodyPr vert="horz" lIns="117236" tIns="58618" rIns="117236" bIns="58618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566" y="0"/>
            <a:ext cx="3368039" cy="708660"/>
          </a:xfrm>
          <a:prstGeom prst="rect">
            <a:avLst/>
          </a:prstGeom>
        </p:spPr>
        <p:txBody>
          <a:bodyPr vert="horz" lIns="117236" tIns="58618" rIns="117236" bIns="58618" rtlCol="0"/>
          <a:lstStyle>
            <a:lvl1pPr algn="r">
              <a:defRPr sz="1500"/>
            </a:lvl1pPr>
          </a:lstStyle>
          <a:p>
            <a:fld id="{61156731-F8F1-4C1E-B0CE-D71596509CF3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838200" y="1065213"/>
            <a:ext cx="9448800" cy="5316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7236" tIns="58618" rIns="117236" bIns="586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6732270"/>
            <a:ext cx="6217920" cy="6377940"/>
          </a:xfrm>
          <a:prstGeom prst="rect">
            <a:avLst/>
          </a:prstGeom>
        </p:spPr>
        <p:txBody>
          <a:bodyPr vert="horz" lIns="117236" tIns="58618" rIns="117236" bIns="586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13462081"/>
            <a:ext cx="3368039" cy="708660"/>
          </a:xfrm>
          <a:prstGeom prst="rect">
            <a:avLst/>
          </a:prstGeom>
        </p:spPr>
        <p:txBody>
          <a:bodyPr vert="horz" lIns="117236" tIns="58618" rIns="117236" bIns="58618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566" y="13462081"/>
            <a:ext cx="3368039" cy="708660"/>
          </a:xfrm>
          <a:prstGeom prst="rect">
            <a:avLst/>
          </a:prstGeom>
        </p:spPr>
        <p:txBody>
          <a:bodyPr vert="horz" lIns="117236" tIns="58618" rIns="117236" bIns="58618" rtlCol="0" anchor="b"/>
          <a:lstStyle>
            <a:lvl1pPr algn="r">
              <a:defRPr sz="1500"/>
            </a:lvl1pPr>
          </a:lstStyle>
          <a:p>
            <a:fld id="{5F6F26D7-CC9F-463D-87B8-C3DCC4239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1" y="2895600"/>
            <a:ext cx="6096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21"/>
          <p:cNvSpPr>
            <a:spLocks noGrp="1"/>
          </p:cNvSpPr>
          <p:nvPr>
            <p:ph type="dt" sz="half" idx="2"/>
          </p:nvPr>
        </p:nvSpPr>
        <p:spPr>
          <a:xfrm>
            <a:off x="203200" y="6534150"/>
            <a:ext cx="2336800" cy="29589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E0CE1C9B-B479-4E5B-BD55-00533000DC69}" type="datetime3">
              <a:rPr lang="en-US" smtClean="0"/>
              <a:t>28 March 2018</a:t>
            </a:fld>
            <a:endParaRPr lang="en-US" dirty="0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6279D48B-816A-4847-989B-15983D0E8C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2743201" y="6543676"/>
            <a:ext cx="6934201" cy="23812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r>
              <a:rPr lang="en-US" dirty="0"/>
              <a:t>www.QuantumOpus.com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066800"/>
            <a:ext cx="10241280" cy="51206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3200" y="228600"/>
            <a:ext cx="10507981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 descr="C:\Users\ajmiller\Google Drive\Business\Logo\QO_color_Logo_test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720" y="4742231"/>
            <a:ext cx="2612160" cy="18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21"/>
          <p:cNvSpPr>
            <a:spLocks noGrp="1"/>
          </p:cNvSpPr>
          <p:nvPr>
            <p:ph type="dt" sz="half" idx="2"/>
          </p:nvPr>
        </p:nvSpPr>
        <p:spPr>
          <a:xfrm>
            <a:off x="203200" y="6534150"/>
            <a:ext cx="2336800" cy="29589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16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2743201" y="6543676"/>
            <a:ext cx="6934201" cy="23812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r>
              <a:rPr lang="en-US" dirty="0"/>
              <a:t>www.QuantumOpus.com</a:t>
            </a:r>
          </a:p>
        </p:txBody>
      </p:sp>
      <p:sp>
        <p:nvSpPr>
          <p:cNvPr id="1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6279D48B-816A-4847-989B-15983D0E8C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79D48B-816A-4847-989B-15983D0E8C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sp>
        <p:nvSpPr>
          <p:cNvPr id="6" name="Content Placeholder 30"/>
          <p:cNvSpPr>
            <a:spLocks noGrp="1"/>
          </p:cNvSpPr>
          <p:nvPr>
            <p:ph sz="quarter" idx="13"/>
          </p:nvPr>
        </p:nvSpPr>
        <p:spPr>
          <a:xfrm>
            <a:off x="1143000" y="1066800"/>
            <a:ext cx="9905999" cy="5105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10253981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70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E99D-343D-0645-B7D1-59B77688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4A5AB-CB40-5B43-AEF0-2086514E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D609-6D60-F24C-BFFA-66CBBD79588B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9C4C6-7001-114C-B27C-22EFBA0F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C9C3C-F15F-0B48-813A-80A0B0B8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5818-C502-FF4C-B81D-B9D98296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duotone>
              <a:schemeClr val="bg1">
                <a:lumMod val="80000"/>
              </a:schemeClr>
              <a:schemeClr val="bg1">
                <a:tint val="50000"/>
                <a:lumMod val="1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3000" contrast="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1" y="228600"/>
            <a:ext cx="1024128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1" y="1463040"/>
            <a:ext cx="1024128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21"/>
          <p:cNvSpPr>
            <a:spLocks noGrp="1"/>
          </p:cNvSpPr>
          <p:nvPr>
            <p:ph type="dt" sz="half" idx="2"/>
          </p:nvPr>
        </p:nvSpPr>
        <p:spPr>
          <a:xfrm>
            <a:off x="203200" y="6534150"/>
            <a:ext cx="2336800" cy="29589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6279D48B-816A-4847-989B-15983D0E8C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2743201" y="6543676"/>
            <a:ext cx="6934201" cy="238124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r>
              <a:rPr lang="en-US" dirty="0"/>
              <a:t>www.QuantumOpus.com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hf sldNum="0" hdr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90800"/>
            <a:ext cx="5638801" cy="1524000"/>
          </a:xfrm>
        </p:spPr>
        <p:txBody>
          <a:bodyPr>
            <a:noAutofit/>
          </a:bodyPr>
          <a:lstStyle/>
          <a:p>
            <a:r>
              <a:rPr lang="en-US" sz="2400" dirty="0"/>
              <a:t>Quantum Opus, LLC</a:t>
            </a:r>
          </a:p>
          <a:p>
            <a:r>
              <a:rPr lang="en-US" sz="2400" dirty="0"/>
              <a:t>Aaron J. Miller, PhD</a:t>
            </a:r>
          </a:p>
          <a:p>
            <a:r>
              <a:rPr lang="en-US" sz="2400" dirty="0"/>
              <a:t>Founder, President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1" y="457201"/>
            <a:ext cx="10502899" cy="1676399"/>
          </a:xfrm>
        </p:spPr>
        <p:txBody>
          <a:bodyPr>
            <a:normAutofit/>
          </a:bodyPr>
          <a:lstStyle/>
          <a:p>
            <a:r>
              <a:rPr lang="en-US" dirty="0"/>
              <a:t>Desktop superconducting photon detectors and … computers?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9126" y="3810000"/>
            <a:ext cx="362125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91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01" y="762000"/>
            <a:ext cx="6102195" cy="5334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9901" y="228600"/>
            <a:ext cx="1024128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/>
              <a:t>Nanowire (SNSPD) </a:t>
            </a:r>
            <a:r>
              <a:rPr lang="en-US" dirty="0" err="1"/>
              <a:t>electrothermal</a:t>
            </a:r>
            <a:r>
              <a:rPr lang="en-US" dirty="0"/>
              <a:t>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7131371" y="1219200"/>
            <a:ext cx="46482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/>
          <p:nvPr/>
        </p:nvSpPr>
        <p:spPr>
          <a:xfrm>
            <a:off x="7159290" y="1452020"/>
            <a:ext cx="4609772" cy="3016678"/>
          </a:xfrm>
          <a:custGeom>
            <a:avLst/>
            <a:gdLst>
              <a:gd name="connsiteX0" fmla="*/ 0 w 4619297"/>
              <a:gd name="connsiteY0" fmla="*/ 3049708 h 3287180"/>
              <a:gd name="connsiteX1" fmla="*/ 1805152 w 4619297"/>
              <a:gd name="connsiteY1" fmla="*/ 3033943 h 3287180"/>
              <a:gd name="connsiteX2" fmla="*/ 2829910 w 4619297"/>
              <a:gd name="connsiteY2" fmla="*/ 456281 h 3287180"/>
              <a:gd name="connsiteX3" fmla="*/ 4619297 w 4619297"/>
              <a:gd name="connsiteY3" fmla="*/ 14846 h 3287180"/>
              <a:gd name="connsiteX0" fmla="*/ 0 w 4619297"/>
              <a:gd name="connsiteY0" fmla="*/ 3278523 h 3418016"/>
              <a:gd name="connsiteX1" fmla="*/ 1805152 w 4619297"/>
              <a:gd name="connsiteY1" fmla="*/ 3033943 h 3418016"/>
              <a:gd name="connsiteX2" fmla="*/ 2829910 w 4619297"/>
              <a:gd name="connsiteY2" fmla="*/ 456281 h 3418016"/>
              <a:gd name="connsiteX3" fmla="*/ 4619297 w 4619297"/>
              <a:gd name="connsiteY3" fmla="*/ 14846 h 3418016"/>
              <a:gd name="connsiteX0" fmla="*/ 0 w 4619297"/>
              <a:gd name="connsiteY0" fmla="*/ 3278523 h 3331308"/>
              <a:gd name="connsiteX1" fmla="*/ 1805152 w 4619297"/>
              <a:gd name="connsiteY1" fmla="*/ 3033943 h 3331308"/>
              <a:gd name="connsiteX2" fmla="*/ 2829910 w 4619297"/>
              <a:gd name="connsiteY2" fmla="*/ 456281 h 3331308"/>
              <a:gd name="connsiteX3" fmla="*/ 4619297 w 4619297"/>
              <a:gd name="connsiteY3" fmla="*/ 14846 h 3331308"/>
              <a:gd name="connsiteX0" fmla="*/ 0 w 4619297"/>
              <a:gd name="connsiteY0" fmla="*/ 3269694 h 3269695"/>
              <a:gd name="connsiteX1" fmla="*/ 2144110 w 4619297"/>
              <a:gd name="connsiteY1" fmla="*/ 2364091 h 3269695"/>
              <a:gd name="connsiteX2" fmla="*/ 2829910 w 4619297"/>
              <a:gd name="connsiteY2" fmla="*/ 447452 h 3269695"/>
              <a:gd name="connsiteX3" fmla="*/ 4619297 w 4619297"/>
              <a:gd name="connsiteY3" fmla="*/ 6017 h 3269695"/>
              <a:gd name="connsiteX0" fmla="*/ 0 w 4619297"/>
              <a:gd name="connsiteY0" fmla="*/ 3269694 h 3270237"/>
              <a:gd name="connsiteX1" fmla="*/ 2144110 w 4619297"/>
              <a:gd name="connsiteY1" fmla="*/ 2364091 h 3270237"/>
              <a:gd name="connsiteX2" fmla="*/ 2829910 w 4619297"/>
              <a:gd name="connsiteY2" fmla="*/ 447452 h 3270237"/>
              <a:gd name="connsiteX3" fmla="*/ 4619297 w 4619297"/>
              <a:gd name="connsiteY3" fmla="*/ 6017 h 3270237"/>
              <a:gd name="connsiteX0" fmla="*/ 0 w 4619297"/>
              <a:gd name="connsiteY0" fmla="*/ 3265834 h 3266377"/>
              <a:gd name="connsiteX1" fmla="*/ 2144110 w 4619297"/>
              <a:gd name="connsiteY1" fmla="*/ 2360231 h 3266377"/>
              <a:gd name="connsiteX2" fmla="*/ 2829910 w 4619297"/>
              <a:gd name="connsiteY2" fmla="*/ 443592 h 3266377"/>
              <a:gd name="connsiteX3" fmla="*/ 4619297 w 4619297"/>
              <a:gd name="connsiteY3" fmla="*/ 2157 h 3266377"/>
              <a:gd name="connsiteX0" fmla="*/ 0 w 4619297"/>
              <a:gd name="connsiteY0" fmla="*/ 3285444 h 3285444"/>
              <a:gd name="connsiteX1" fmla="*/ 2144110 w 4619297"/>
              <a:gd name="connsiteY1" fmla="*/ 2379841 h 3285444"/>
              <a:gd name="connsiteX2" fmla="*/ 3066392 w 4619297"/>
              <a:gd name="connsiteY2" fmla="*/ 132690 h 3285444"/>
              <a:gd name="connsiteX3" fmla="*/ 4619297 w 4619297"/>
              <a:gd name="connsiteY3" fmla="*/ 21767 h 3285444"/>
              <a:gd name="connsiteX0" fmla="*/ 0 w 4619297"/>
              <a:gd name="connsiteY0" fmla="*/ 3371129 h 3371129"/>
              <a:gd name="connsiteX1" fmla="*/ 2144110 w 4619297"/>
              <a:gd name="connsiteY1" fmla="*/ 2465526 h 3371129"/>
              <a:gd name="connsiteX2" fmla="*/ 3066392 w 4619297"/>
              <a:gd name="connsiteY2" fmla="*/ 218375 h 3371129"/>
              <a:gd name="connsiteX3" fmla="*/ 4619297 w 4619297"/>
              <a:gd name="connsiteY3" fmla="*/ 107452 h 3371129"/>
              <a:gd name="connsiteX0" fmla="*/ 0 w 4619297"/>
              <a:gd name="connsiteY0" fmla="*/ 3371129 h 3371129"/>
              <a:gd name="connsiteX1" fmla="*/ 2144110 w 4619297"/>
              <a:gd name="connsiteY1" fmla="*/ 2465526 h 3371129"/>
              <a:gd name="connsiteX2" fmla="*/ 3066392 w 4619297"/>
              <a:gd name="connsiteY2" fmla="*/ 218375 h 3371129"/>
              <a:gd name="connsiteX3" fmla="*/ 4619297 w 4619297"/>
              <a:gd name="connsiteY3" fmla="*/ 107452 h 3371129"/>
              <a:gd name="connsiteX0" fmla="*/ 0 w 4619297"/>
              <a:gd name="connsiteY0" fmla="*/ 3318478 h 3318478"/>
              <a:gd name="connsiteX1" fmla="*/ 2412124 w 4619297"/>
              <a:gd name="connsiteY1" fmla="*/ 1633207 h 3318478"/>
              <a:gd name="connsiteX2" fmla="*/ 3066392 w 4619297"/>
              <a:gd name="connsiteY2" fmla="*/ 165724 h 3318478"/>
              <a:gd name="connsiteX3" fmla="*/ 4619297 w 4619297"/>
              <a:gd name="connsiteY3" fmla="*/ 54801 h 3318478"/>
              <a:gd name="connsiteX0" fmla="*/ 0 w 4619297"/>
              <a:gd name="connsiteY0" fmla="*/ 3318478 h 3318478"/>
              <a:gd name="connsiteX1" fmla="*/ 2412124 w 4619297"/>
              <a:gd name="connsiteY1" fmla="*/ 1633207 h 3318478"/>
              <a:gd name="connsiteX2" fmla="*/ 3066392 w 4619297"/>
              <a:gd name="connsiteY2" fmla="*/ 165724 h 3318478"/>
              <a:gd name="connsiteX3" fmla="*/ 4619297 w 4619297"/>
              <a:gd name="connsiteY3" fmla="*/ 54801 h 3318478"/>
              <a:gd name="connsiteX0" fmla="*/ 0 w 4619297"/>
              <a:gd name="connsiteY0" fmla="*/ 3263678 h 3263678"/>
              <a:gd name="connsiteX1" fmla="*/ 2412124 w 4619297"/>
              <a:gd name="connsiteY1" fmla="*/ 1578407 h 3263678"/>
              <a:gd name="connsiteX2" fmla="*/ 4619297 w 4619297"/>
              <a:gd name="connsiteY2" fmla="*/ 1 h 3263678"/>
              <a:gd name="connsiteX0" fmla="*/ 0 w 4619297"/>
              <a:gd name="connsiteY0" fmla="*/ 3263677 h 3263677"/>
              <a:gd name="connsiteX1" fmla="*/ 2412124 w 4619297"/>
              <a:gd name="connsiteY1" fmla="*/ 1578406 h 3263677"/>
              <a:gd name="connsiteX2" fmla="*/ 4619297 w 4619297"/>
              <a:gd name="connsiteY2" fmla="*/ 0 h 3263677"/>
              <a:gd name="connsiteX0" fmla="*/ 0 w 4619297"/>
              <a:gd name="connsiteY0" fmla="*/ 3263677 h 3263677"/>
              <a:gd name="connsiteX1" fmla="*/ 2412124 w 4619297"/>
              <a:gd name="connsiteY1" fmla="*/ 1578406 h 3263677"/>
              <a:gd name="connsiteX2" fmla="*/ 4619297 w 4619297"/>
              <a:gd name="connsiteY2" fmla="*/ 0 h 3263677"/>
              <a:gd name="connsiteX0" fmla="*/ 0 w 4619297"/>
              <a:gd name="connsiteY0" fmla="*/ 3263677 h 3264585"/>
              <a:gd name="connsiteX1" fmla="*/ 2013286 w 4619297"/>
              <a:gd name="connsiteY1" fmla="*/ 3108490 h 3264585"/>
              <a:gd name="connsiteX2" fmla="*/ 2412124 w 4619297"/>
              <a:gd name="connsiteY2" fmla="*/ 1578406 h 3264585"/>
              <a:gd name="connsiteX3" fmla="*/ 4619297 w 4619297"/>
              <a:gd name="connsiteY3" fmla="*/ 0 h 3264585"/>
              <a:gd name="connsiteX0" fmla="*/ 0 w 4619297"/>
              <a:gd name="connsiteY0" fmla="*/ 3263677 h 3264585"/>
              <a:gd name="connsiteX1" fmla="*/ 2013286 w 4619297"/>
              <a:gd name="connsiteY1" fmla="*/ 3108490 h 3264585"/>
              <a:gd name="connsiteX2" fmla="*/ 2412124 w 4619297"/>
              <a:gd name="connsiteY2" fmla="*/ 1578406 h 3264585"/>
              <a:gd name="connsiteX3" fmla="*/ 4619297 w 4619297"/>
              <a:gd name="connsiteY3" fmla="*/ 0 h 3264585"/>
              <a:gd name="connsiteX0" fmla="*/ 0 w 4619297"/>
              <a:gd name="connsiteY0" fmla="*/ 3263677 h 3263677"/>
              <a:gd name="connsiteX1" fmla="*/ 2013286 w 4619297"/>
              <a:gd name="connsiteY1" fmla="*/ 3108490 h 3263677"/>
              <a:gd name="connsiteX2" fmla="*/ 2412124 w 4619297"/>
              <a:gd name="connsiteY2" fmla="*/ 1578406 h 3263677"/>
              <a:gd name="connsiteX3" fmla="*/ 4619297 w 4619297"/>
              <a:gd name="connsiteY3" fmla="*/ 0 h 3263677"/>
              <a:gd name="connsiteX0" fmla="*/ 0 w 4619297"/>
              <a:gd name="connsiteY0" fmla="*/ 3263677 h 3263677"/>
              <a:gd name="connsiteX1" fmla="*/ 2032336 w 4619297"/>
              <a:gd name="connsiteY1" fmla="*/ 3221133 h 3263677"/>
              <a:gd name="connsiteX2" fmla="*/ 2412124 w 4619297"/>
              <a:gd name="connsiteY2" fmla="*/ 1578406 h 3263677"/>
              <a:gd name="connsiteX3" fmla="*/ 4619297 w 4619297"/>
              <a:gd name="connsiteY3" fmla="*/ 0 h 3263677"/>
              <a:gd name="connsiteX0" fmla="*/ 0 w 4619297"/>
              <a:gd name="connsiteY0" fmla="*/ 3273917 h 3273917"/>
              <a:gd name="connsiteX1" fmla="*/ 2032336 w 4619297"/>
              <a:gd name="connsiteY1" fmla="*/ 3221133 h 3273917"/>
              <a:gd name="connsiteX2" fmla="*/ 2412124 w 4619297"/>
              <a:gd name="connsiteY2" fmla="*/ 1578406 h 3273917"/>
              <a:gd name="connsiteX3" fmla="*/ 4619297 w 4619297"/>
              <a:gd name="connsiteY3" fmla="*/ 0 h 3273917"/>
              <a:gd name="connsiteX0" fmla="*/ 0 w 4619297"/>
              <a:gd name="connsiteY0" fmla="*/ 3273917 h 3273917"/>
              <a:gd name="connsiteX1" fmla="*/ 2032336 w 4619297"/>
              <a:gd name="connsiteY1" fmla="*/ 3221133 h 3273917"/>
              <a:gd name="connsiteX2" fmla="*/ 2412124 w 4619297"/>
              <a:gd name="connsiteY2" fmla="*/ 1578406 h 3273917"/>
              <a:gd name="connsiteX3" fmla="*/ 4619297 w 4619297"/>
              <a:gd name="connsiteY3" fmla="*/ 0 h 3273917"/>
              <a:gd name="connsiteX0" fmla="*/ 0 w 4609772"/>
              <a:gd name="connsiteY0" fmla="*/ 3243196 h 3243196"/>
              <a:gd name="connsiteX1" fmla="*/ 2022811 w 4609772"/>
              <a:gd name="connsiteY1" fmla="*/ 3221133 h 3243196"/>
              <a:gd name="connsiteX2" fmla="*/ 2402599 w 4609772"/>
              <a:gd name="connsiteY2" fmla="*/ 1578406 h 3243196"/>
              <a:gd name="connsiteX3" fmla="*/ 4609772 w 4609772"/>
              <a:gd name="connsiteY3" fmla="*/ 0 h 3243196"/>
              <a:gd name="connsiteX0" fmla="*/ 0 w 4609772"/>
              <a:gd name="connsiteY0" fmla="*/ 3243196 h 3243196"/>
              <a:gd name="connsiteX1" fmla="*/ 2022811 w 4609772"/>
              <a:gd name="connsiteY1" fmla="*/ 3221133 h 3243196"/>
              <a:gd name="connsiteX2" fmla="*/ 2621674 w 4609772"/>
              <a:gd name="connsiteY2" fmla="*/ 533904 h 3243196"/>
              <a:gd name="connsiteX3" fmla="*/ 4609772 w 4609772"/>
              <a:gd name="connsiteY3" fmla="*/ 0 h 324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772" h="3243196">
                <a:moveTo>
                  <a:pt x="0" y="3243196"/>
                </a:moveTo>
                <a:cubicBezTo>
                  <a:pt x="364123" y="3220745"/>
                  <a:pt x="1573165" y="3235766"/>
                  <a:pt x="2022811" y="3221133"/>
                </a:cubicBezTo>
                <a:cubicBezTo>
                  <a:pt x="2139082" y="2571607"/>
                  <a:pt x="2190514" y="1070759"/>
                  <a:pt x="2621674" y="533904"/>
                </a:cubicBezTo>
                <a:cubicBezTo>
                  <a:pt x="3052834" y="-2951"/>
                  <a:pt x="3818868" y="51555"/>
                  <a:pt x="4609772" y="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693084" y="4329276"/>
            <a:ext cx="228602" cy="2286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843368" y="4191000"/>
            <a:ext cx="376832" cy="25257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151282" y="257457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Resistance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9945" y="4544840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Temperature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1528" y="4993990"/>
            <a:ext cx="4782078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Current biased—</a:t>
            </a:r>
          </a:p>
          <a:p>
            <a:r>
              <a:rPr lang="en-US" dirty="0"/>
              <a:t>   if </a:t>
            </a:r>
            <a:r>
              <a:rPr lang="en-US" i="1" dirty="0"/>
              <a:t>T</a:t>
            </a:r>
            <a:r>
              <a:rPr lang="en-US" dirty="0"/>
              <a:t> increases, </a:t>
            </a:r>
            <a:r>
              <a:rPr lang="en-US" i="1" dirty="0"/>
              <a:t>I</a:t>
            </a:r>
            <a:r>
              <a:rPr lang="en-US" baseline="30000" dirty="0"/>
              <a:t>2</a:t>
            </a:r>
            <a:r>
              <a:rPr lang="en-US" i="1" dirty="0"/>
              <a:t>R</a:t>
            </a:r>
            <a:r>
              <a:rPr lang="en-US" dirty="0"/>
              <a:t> heating increases…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FF9933"/>
                </a:solidFill>
                <a:sym typeface="Wingdings" panose="05000000000000000000" pitchFamily="2" charset="2"/>
              </a:rPr>
              <a:t>Positive Electro-Thermal Feedback</a:t>
            </a:r>
            <a:endParaRPr lang="en-US" dirty="0">
              <a:solidFill>
                <a:srgbClr val="FF9933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752600"/>
            <a:ext cx="609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220200" y="1452021"/>
            <a:ext cx="2532275" cy="2738979"/>
            <a:chOff x="9220200" y="1452021"/>
            <a:chExt cx="2532275" cy="2738979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9220200" y="1452021"/>
              <a:ext cx="2419878" cy="2738979"/>
            </a:xfrm>
            <a:prstGeom prst="straightConnector1">
              <a:avLst/>
            </a:prstGeom>
            <a:ln w="38100">
              <a:solidFill>
                <a:srgbClr val="FF993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0238000" y="2960359"/>
              <a:ext cx="1514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Positive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8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6426" y="228600"/>
            <a:ext cx="8486774" cy="914400"/>
          </a:xfrm>
        </p:spPr>
        <p:txBody>
          <a:bodyPr>
            <a:noAutofit/>
          </a:bodyPr>
          <a:lstStyle/>
          <a:p>
            <a:r>
              <a:rPr lang="en-US" sz="2800" dirty="0"/>
              <a:t>Convenient Conceptual Principle of Operation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33600" y="1447800"/>
            <a:ext cx="7577366" cy="4365978"/>
            <a:chOff x="2497349" y="1272822"/>
            <a:chExt cx="6481169" cy="3734364"/>
          </a:xfrm>
        </p:grpSpPr>
        <p:sp>
          <p:nvSpPr>
            <p:cNvPr id="7" name="Cube 6"/>
            <p:cNvSpPr/>
            <p:nvPr/>
          </p:nvSpPr>
          <p:spPr>
            <a:xfrm>
              <a:off x="2781291" y="3168085"/>
              <a:ext cx="3656753" cy="522393"/>
            </a:xfrm>
            <a:prstGeom prst="cube">
              <a:avLst>
                <a:gd name="adj" fmla="val 792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261405" y="3342215"/>
              <a:ext cx="174131" cy="870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2781291" y="4484793"/>
              <a:ext cx="3656753" cy="522393"/>
            </a:xfrm>
            <a:prstGeom prst="cube">
              <a:avLst>
                <a:gd name="adj" fmla="val 792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261405" y="4658923"/>
              <a:ext cx="174131" cy="870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087273" y="4920119"/>
              <a:ext cx="87066" cy="870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2" name="Parallelogram 11"/>
            <p:cNvSpPr>
              <a:spLocks noChangeArrowheads="1"/>
            </p:cNvSpPr>
            <p:nvPr/>
          </p:nvSpPr>
          <p:spPr bwMode="auto">
            <a:xfrm>
              <a:off x="4087274" y="4484792"/>
              <a:ext cx="522393" cy="435328"/>
            </a:xfrm>
            <a:prstGeom prst="parallelogram">
              <a:avLst>
                <a:gd name="adj" fmla="val 99778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922347" y="3168084"/>
              <a:ext cx="20425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 i="1" dirty="0">
                  <a:latin typeface="+mn-lt"/>
                </a:rPr>
                <a:t>R</a:t>
              </a:r>
              <a:r>
                <a:rPr lang="en-US" altLang="en-US" b="1" dirty="0">
                  <a:latin typeface="+mn-lt"/>
                </a:rPr>
                <a:t> = small, </a:t>
              </a:r>
              <a:r>
                <a:rPr lang="en-US" altLang="en-US" b="1" i="1" dirty="0">
                  <a:latin typeface="+mn-lt"/>
                </a:rPr>
                <a:t>V</a:t>
              </a:r>
              <a:r>
                <a:rPr lang="en-US" altLang="en-US" b="1" dirty="0">
                  <a:latin typeface="+mn-lt"/>
                </a:rPr>
                <a:t> = 0</a:t>
              </a: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6859027" y="4484793"/>
              <a:ext cx="21194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 i="1" dirty="0">
                  <a:solidFill>
                    <a:srgbClr val="FFFF00"/>
                  </a:solidFill>
                  <a:latin typeface="+mn-lt"/>
                </a:rPr>
                <a:t>R = big, V</a:t>
              </a:r>
              <a:r>
                <a:rPr lang="en-US" altLang="en-US" sz="2400" b="1" dirty="0">
                  <a:solidFill>
                    <a:srgbClr val="FFFF00"/>
                  </a:solidFill>
                  <a:latin typeface="+mn-lt"/>
                </a:rPr>
                <a:t> &gt; 0</a:t>
              </a:r>
            </a:p>
          </p:txBody>
        </p:sp>
        <p:sp>
          <p:nvSpPr>
            <p:cNvPr id="15" name="Cube 14"/>
            <p:cNvSpPr/>
            <p:nvPr/>
          </p:nvSpPr>
          <p:spPr>
            <a:xfrm>
              <a:off x="2743200" y="1828800"/>
              <a:ext cx="3656753" cy="522393"/>
            </a:xfrm>
            <a:prstGeom prst="cube">
              <a:avLst>
                <a:gd name="adj" fmla="val 792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6922347" y="1828799"/>
              <a:ext cx="20425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 i="1" dirty="0">
                  <a:latin typeface="+mn-lt"/>
                </a:rPr>
                <a:t>R</a:t>
              </a:r>
              <a:r>
                <a:rPr lang="en-US" altLang="en-US" b="1" dirty="0">
                  <a:latin typeface="+mn-lt"/>
                </a:rPr>
                <a:t> = small, </a:t>
              </a:r>
              <a:r>
                <a:rPr lang="en-US" altLang="en-US" b="1" i="1" dirty="0">
                  <a:latin typeface="+mn-lt"/>
                </a:rPr>
                <a:t>V</a:t>
              </a:r>
              <a:r>
                <a:rPr lang="en-US" altLang="en-US" b="1" dirty="0">
                  <a:latin typeface="+mn-lt"/>
                </a:rPr>
                <a:t> = 0</a:t>
              </a:r>
            </a:p>
          </p:txBody>
        </p:sp>
        <p:cxnSp>
          <p:nvCxnSpPr>
            <p:cNvPr id="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4274102" y="2002930"/>
              <a:ext cx="73280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19"/>
            <p:cNvCxnSpPr>
              <a:cxnSpLocks noChangeShapeType="1"/>
            </p:cNvCxnSpPr>
            <p:nvPr/>
          </p:nvCxnSpPr>
          <p:spPr bwMode="auto">
            <a:xfrm flipH="1">
              <a:off x="4187036" y="2089995"/>
              <a:ext cx="73280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4099971" y="2177061"/>
              <a:ext cx="73280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4361167" y="1915864"/>
              <a:ext cx="73280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2"/>
            <p:cNvSpPr txBox="1">
              <a:spLocks noChangeArrowheads="1"/>
            </p:cNvSpPr>
            <p:nvPr/>
          </p:nvSpPr>
          <p:spPr bwMode="auto">
            <a:xfrm>
              <a:off x="4367016" y="1272822"/>
              <a:ext cx="8467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 i="1" dirty="0">
                  <a:latin typeface="+mn-lt"/>
                </a:rPr>
                <a:t>I</a:t>
              </a:r>
              <a:r>
                <a:rPr lang="en-US" altLang="en-US" sz="2400" b="1" dirty="0">
                  <a:latin typeface="+mn-lt"/>
                </a:rPr>
                <a:t> &lt; </a:t>
              </a:r>
              <a:r>
                <a:rPr lang="en-US" altLang="en-US" sz="2400" b="1" i="1" dirty="0" err="1">
                  <a:latin typeface="+mn-lt"/>
                </a:rPr>
                <a:t>I</a:t>
              </a:r>
              <a:r>
                <a:rPr lang="en-US" altLang="en-US" sz="2400" b="1" baseline="-25000" dirty="0" err="1">
                  <a:latin typeface="+mn-lt"/>
                </a:rPr>
                <a:t>c</a:t>
              </a:r>
              <a:endParaRPr lang="en-US" altLang="en-US" sz="2400" b="1" baseline="-25000" dirty="0">
                <a:latin typeface="+mn-lt"/>
              </a:endParaRPr>
            </a:p>
          </p:txBody>
        </p:sp>
        <p:cxnSp>
          <p:nvCxnSpPr>
            <p:cNvPr id="22" name="Curved Connector 21"/>
            <p:cNvCxnSpPr>
              <a:cxnSpLocks noChangeShapeType="1"/>
            </p:cNvCxnSpPr>
            <p:nvPr/>
          </p:nvCxnSpPr>
          <p:spPr bwMode="auto">
            <a:xfrm rot="10800000">
              <a:off x="4301310" y="3271475"/>
              <a:ext cx="890609" cy="87066"/>
            </a:xfrm>
            <a:prstGeom prst="curved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Curved Connector 22"/>
            <p:cNvCxnSpPr>
              <a:cxnSpLocks noChangeShapeType="1"/>
            </p:cNvCxnSpPr>
            <p:nvPr/>
          </p:nvCxnSpPr>
          <p:spPr bwMode="auto">
            <a:xfrm rot="10800000" flipH="1">
              <a:off x="4103598" y="3402073"/>
              <a:ext cx="890608" cy="87066"/>
            </a:xfrm>
            <a:prstGeom prst="curved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urved Connector 23"/>
            <p:cNvCxnSpPr>
              <a:cxnSpLocks noChangeShapeType="1"/>
            </p:cNvCxnSpPr>
            <p:nvPr/>
          </p:nvCxnSpPr>
          <p:spPr bwMode="auto">
            <a:xfrm>
              <a:off x="3560252" y="2655992"/>
              <a:ext cx="663063" cy="599158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Curved Connector 24"/>
            <p:cNvCxnSpPr>
              <a:cxnSpLocks noChangeShapeType="1"/>
            </p:cNvCxnSpPr>
            <p:nvPr/>
          </p:nvCxnSpPr>
          <p:spPr bwMode="auto">
            <a:xfrm rot="10800000">
              <a:off x="4364795" y="3209804"/>
              <a:ext cx="888794" cy="87066"/>
            </a:xfrm>
            <a:prstGeom prst="curved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urved Connector 25"/>
            <p:cNvCxnSpPr>
              <a:cxnSpLocks noChangeShapeType="1"/>
            </p:cNvCxnSpPr>
            <p:nvPr/>
          </p:nvCxnSpPr>
          <p:spPr bwMode="auto">
            <a:xfrm rot="10800000" flipH="1">
              <a:off x="4050996" y="3458303"/>
              <a:ext cx="888794" cy="87066"/>
            </a:xfrm>
            <a:prstGeom prst="curved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2497349" y="2455937"/>
              <a:ext cx="10743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+mn-lt"/>
                </a:rPr>
                <a:t>Photon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223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85775" y="786384"/>
            <a:ext cx="11401425" cy="4776216"/>
          </a:xfrm>
        </p:spPr>
        <p:txBody>
          <a:bodyPr>
            <a:normAutofit/>
          </a:bodyPr>
          <a:lstStyle/>
          <a:p>
            <a:r>
              <a:rPr lang="en-US" sz="2000" dirty="0"/>
              <a:t>QO founder assisted in the construction and demonstration of NIST 8-channel high-efficiency nanowire system – first in the world.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775" y="146304"/>
            <a:ext cx="7680960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Demonstrated Performance</a:t>
            </a:r>
          </a:p>
        </p:txBody>
      </p:sp>
      <p:pic>
        <p:nvPicPr>
          <p:cNvPr id="8" name="Picture 4" descr="O:\Public\Sumitomo_Chase_System\Waterloo_packing_photos\2013-01-08 13.24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1607548"/>
            <a:ext cx="37052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r="2625" b="1396"/>
          <a:stretch/>
        </p:blipFill>
        <p:spPr bwMode="auto">
          <a:xfrm>
            <a:off x="4953000" y="1610631"/>
            <a:ext cx="2667000" cy="482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5351" y="1981200"/>
            <a:ext cx="3752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First 8-channel &gt;1520nm system with SDE &gt;80% on all channels</a:t>
            </a:r>
          </a:p>
        </p:txBody>
      </p:sp>
    </p:spTree>
    <p:extLst>
      <p:ext uri="{BB962C8B-B14F-4D97-AF65-F5344CB8AC3E}">
        <p14:creationId xmlns:p14="http://schemas.microsoft.com/office/powerpoint/2010/main" val="312524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838200"/>
            <a:ext cx="11049000" cy="4724400"/>
          </a:xfrm>
        </p:spPr>
        <p:txBody>
          <a:bodyPr>
            <a:normAutofit/>
          </a:bodyPr>
          <a:lstStyle/>
          <a:p>
            <a:r>
              <a:rPr lang="en-US" sz="2000" dirty="0"/>
              <a:t>NIST 8-channel system demonstrated on-site at the Institute for Quantum Computing (U. Waterloo)</a:t>
            </a:r>
          </a:p>
        </p:txBody>
      </p:sp>
      <p:pic>
        <p:nvPicPr>
          <p:cNvPr id="3075" name="Picture 3" descr="C:\Users\ajmiller\Google Drive\NIST_Odrive\ajmiller\ajmiller\Waterloo and Kwiat Photos\Lab-photos-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b="16690"/>
          <a:stretch/>
        </p:blipFill>
        <p:spPr bwMode="auto">
          <a:xfrm>
            <a:off x="1676400" y="1600200"/>
            <a:ext cx="7543800" cy="49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85775" y="146304"/>
            <a:ext cx="7680960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Demonstrated Performance</a:t>
            </a:r>
          </a:p>
        </p:txBody>
      </p:sp>
    </p:spTree>
    <p:extLst>
      <p:ext uri="{BB962C8B-B14F-4D97-AF65-F5344CB8AC3E}">
        <p14:creationId xmlns:p14="http://schemas.microsoft.com/office/powerpoint/2010/main" val="258901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69900" y="1066800"/>
            <a:ext cx="10960099" cy="512064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Without nanowire devices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Goal of cascaded spontaneous parametric down conversion to generate entangled “triplets” of photons.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Waterloo group previously demonstrated a generation rate of </a:t>
            </a:r>
            <a:r>
              <a:rPr lang="en-US" sz="2000" dirty="0">
                <a:solidFill>
                  <a:srgbClr val="FFFF00"/>
                </a:solidFill>
              </a:rPr>
              <a:t>7 triplets per hour </a:t>
            </a:r>
            <a:r>
              <a:rPr lang="en-US" sz="2000" dirty="0"/>
              <a:t>using </a:t>
            </a:r>
            <a:r>
              <a:rPr lang="en-US" sz="2000" dirty="0" err="1"/>
              <a:t>InGaAs</a:t>
            </a:r>
            <a:r>
              <a:rPr lang="en-US" sz="2000" dirty="0"/>
              <a:t>/</a:t>
            </a:r>
            <a:r>
              <a:rPr lang="en-US" sz="2000" dirty="0" err="1"/>
              <a:t>InP</a:t>
            </a:r>
            <a:r>
              <a:rPr lang="en-US" sz="2000" dirty="0"/>
              <a:t> SPDs (10-25% DE, DCR 10</a:t>
            </a:r>
            <a:r>
              <a:rPr lang="en-US" sz="2000" baseline="30000" dirty="0"/>
              <a:t>2</a:t>
            </a:r>
            <a:r>
              <a:rPr lang="en-US" sz="2000" dirty="0"/>
              <a:t>-10</a:t>
            </a:r>
            <a:r>
              <a:rPr lang="en-US" sz="2000" baseline="30000" dirty="0"/>
              <a:t>4 </a:t>
            </a:r>
            <a:r>
              <a:rPr lang="en-US" sz="2000" dirty="0" err="1"/>
              <a:t>cts</a:t>
            </a:r>
            <a:r>
              <a:rPr lang="en-US" sz="2000" dirty="0"/>
              <a:t>/sec)[1]</a:t>
            </a:r>
            <a:endParaRPr lang="en-US" sz="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600" dirty="0"/>
          </a:p>
          <a:p>
            <a:pPr>
              <a:spcBef>
                <a:spcPts val="600"/>
              </a:spcBef>
            </a:pPr>
            <a:r>
              <a:rPr lang="en-US" sz="2000" b="1" dirty="0"/>
              <a:t>With nanowire devices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Detection efficiencies between 80% and 90% on all channels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Triplet rate increased to </a:t>
            </a:r>
            <a:r>
              <a:rPr lang="en-US" sz="2000" dirty="0">
                <a:solidFill>
                  <a:srgbClr val="FFFF00"/>
                </a:solidFill>
              </a:rPr>
              <a:t>~600 triplets per hour an 87x increase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Measurement performed in one week that would have taken almost two years.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Published 2014 in Nature Photonics[2]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Revolutionary Performance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950" y="5257800"/>
            <a:ext cx="7467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[1] L. K. </a:t>
            </a:r>
            <a:r>
              <a:rPr lang="en-US" sz="1600" dirty="0" err="1"/>
              <a:t>Shalm</a:t>
            </a:r>
            <a:r>
              <a:rPr lang="en-US" sz="1600" dirty="0"/>
              <a:t>, et al., Three-photon energy-time entanglement.</a:t>
            </a:r>
          </a:p>
          <a:p>
            <a:pPr>
              <a:spcAft>
                <a:spcPts val="600"/>
              </a:spcAft>
            </a:pPr>
            <a:r>
              <a:rPr lang="fr-FR" sz="1600" i="1" dirty="0"/>
              <a:t>Nature </a:t>
            </a:r>
            <a:r>
              <a:rPr lang="fr-FR" sz="1600" i="1" dirty="0" err="1"/>
              <a:t>Physics</a:t>
            </a:r>
            <a:r>
              <a:rPr lang="fr-FR" sz="1600" i="1" dirty="0"/>
              <a:t> </a:t>
            </a:r>
            <a:r>
              <a:rPr lang="fr-FR" sz="1600" b="1" dirty="0"/>
              <a:t>9</a:t>
            </a:r>
            <a:r>
              <a:rPr lang="fr-FR" sz="1600" dirty="0"/>
              <a:t>, 19-22 (2013).</a:t>
            </a:r>
          </a:p>
          <a:p>
            <a:r>
              <a:rPr lang="fr-FR" sz="1600" dirty="0"/>
              <a:t>[2] D. R. Hamel, et al.,  </a:t>
            </a:r>
            <a:r>
              <a:rPr lang="en-US" sz="1600" dirty="0"/>
              <a:t>Direct generation of three-photon polarization entanglement, </a:t>
            </a:r>
            <a:r>
              <a:rPr lang="en-US" sz="1600" i="1" dirty="0"/>
              <a:t>Nature Photonics </a:t>
            </a:r>
            <a:r>
              <a:rPr lang="en-US" sz="1600" b="1" dirty="0"/>
              <a:t>8,</a:t>
            </a:r>
            <a:r>
              <a:rPr lang="en-US" sz="1600" dirty="0"/>
              <a:t> 801–807 (2014) </a:t>
            </a:r>
          </a:p>
        </p:txBody>
      </p:sp>
    </p:spTree>
    <p:extLst>
      <p:ext uri="{BB962C8B-B14F-4D97-AF65-F5344CB8AC3E}">
        <p14:creationId xmlns:p14="http://schemas.microsoft.com/office/powerpoint/2010/main" val="65891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Fragile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Sorption-cooled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unit required 2 hrs. of downtime every recharge (8 hrs.)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 commercially available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with the NIST system</a:t>
            </a:r>
          </a:p>
        </p:txBody>
      </p:sp>
    </p:spTree>
    <p:extLst>
      <p:ext uri="{BB962C8B-B14F-4D97-AF65-F5344CB8AC3E}">
        <p14:creationId xmlns:p14="http://schemas.microsoft.com/office/powerpoint/2010/main" val="124934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38200" y="1066800"/>
            <a:ext cx="9220200" cy="5120640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Broadband – Visible, NIR (esp. telecom bands)</a:t>
            </a:r>
          </a:p>
          <a:p>
            <a:pPr lvl="2"/>
            <a:r>
              <a:rPr lang="en-US" dirty="0"/>
              <a:t>High detection efficiency </a:t>
            </a:r>
            <a:r>
              <a:rPr lang="en-US" dirty="0">
                <a:solidFill>
                  <a:srgbClr val="FFFF00"/>
                </a:solidFill>
              </a:rPr>
              <a:t>(&gt; 80% @ 1550 nm)</a:t>
            </a:r>
          </a:p>
          <a:p>
            <a:pPr lvl="2"/>
            <a:r>
              <a:rPr lang="en-US" dirty="0"/>
              <a:t>Low dark-count rate </a:t>
            </a:r>
            <a:r>
              <a:rPr lang="en-US" dirty="0">
                <a:solidFill>
                  <a:srgbClr val="FFFF00"/>
                </a:solidFill>
              </a:rPr>
              <a:t>(intrinsic &lt; 100 </a:t>
            </a:r>
            <a:r>
              <a:rPr lang="en-US" dirty="0" err="1">
                <a:solidFill>
                  <a:srgbClr val="FFFF00"/>
                </a:solidFill>
              </a:rPr>
              <a:t>cts</a:t>
            </a:r>
            <a:r>
              <a:rPr lang="en-US" dirty="0">
                <a:solidFill>
                  <a:srgbClr val="FFFF00"/>
                </a:solidFill>
              </a:rPr>
              <a:t>/sec, ungated)</a:t>
            </a:r>
          </a:p>
          <a:p>
            <a:pPr lvl="2"/>
            <a:r>
              <a:rPr lang="en-US" dirty="0"/>
              <a:t>Low dead time </a:t>
            </a:r>
            <a:r>
              <a:rPr lang="en-US" dirty="0">
                <a:solidFill>
                  <a:srgbClr val="FFFF00"/>
                </a:solidFill>
              </a:rPr>
              <a:t>(&lt; 25 ns)</a:t>
            </a:r>
          </a:p>
          <a:p>
            <a:pPr lvl="2"/>
            <a:r>
              <a:rPr lang="en-US" dirty="0"/>
              <a:t>Low jitter </a:t>
            </a:r>
            <a:r>
              <a:rPr lang="en-US" dirty="0">
                <a:solidFill>
                  <a:srgbClr val="FFFF00"/>
                </a:solidFill>
              </a:rPr>
              <a:t>(&lt; 50 </a:t>
            </a:r>
            <a:r>
              <a:rPr lang="en-US" dirty="0" err="1">
                <a:solidFill>
                  <a:srgbClr val="FFFF00"/>
                </a:solidFill>
              </a:rPr>
              <a:t>ps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en-US" dirty="0"/>
              <a:t>Ungated operation </a:t>
            </a:r>
          </a:p>
          <a:p>
            <a:pPr lvl="2"/>
            <a:r>
              <a:rPr lang="en-US" dirty="0"/>
              <a:t>No damage from light overload</a:t>
            </a:r>
          </a:p>
          <a:p>
            <a:pPr lvl="2"/>
            <a:r>
              <a:rPr lang="en-US" dirty="0"/>
              <a:t>Control and read-out with conventional electronics</a:t>
            </a:r>
          </a:p>
          <a:p>
            <a:pPr lvl="2"/>
            <a:r>
              <a:rPr lang="en-US" dirty="0"/>
              <a:t>“Invisible” cryogenics</a:t>
            </a:r>
          </a:p>
          <a:p>
            <a:pPr marL="179388" lvl="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Commercial goals for SNSPDs</a:t>
            </a:r>
          </a:p>
        </p:txBody>
      </p:sp>
    </p:spTree>
    <p:extLst>
      <p:ext uri="{BB962C8B-B14F-4D97-AF65-F5344CB8AC3E}">
        <p14:creationId xmlns:p14="http://schemas.microsoft.com/office/powerpoint/2010/main" val="2194552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148" y="-3425"/>
            <a:ext cx="768096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Opus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6148" y="522474"/>
            <a:ext cx="11194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Founded in March 2013—three founding members and private equity.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6148" y="922584"/>
            <a:ext cx="6258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Aaron J. Miller, PhD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B.A. in Physics/Mathematics, Albion College,1995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Ph.D. in Physics, Stanford University, 2001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Postdoc/Staff Scientist NIST 2001-2005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Asst./Assoc. Professor, Albion College 2005-2015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7880" y="2479471"/>
            <a:ext cx="5373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Holly B. Miller, MBA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B.A. in Economics and French, Albion College, 1996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CPA with Coopers and Lybrand, PwC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Internal and external audit, ethics 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MBA, Finance Concentration, MSU 2015</a:t>
            </a:r>
          </a:p>
          <a:p>
            <a:endParaRPr lang="en-US" dirty="0"/>
          </a:p>
        </p:txBody>
      </p:sp>
      <p:pic>
        <p:nvPicPr>
          <p:cNvPr id="9" name="Picture 2" descr="http://mba.broad.msu.edu/files/2013/09/Miller.Holly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5"/>
          <a:stretch/>
        </p:blipFill>
        <p:spPr bwMode="auto">
          <a:xfrm>
            <a:off x="376148" y="2490633"/>
            <a:ext cx="1524000" cy="18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upload.wikimedia.org/wikipedia/commons/thumb/e/ef/NASA_Candidate_Josh_A_Cassada.jpg/640px-NASA_Candidate_Josh_A_Cassad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2"/>
          <a:stretch/>
        </p:blipFill>
        <p:spPr bwMode="auto">
          <a:xfrm>
            <a:off x="376148" y="4648200"/>
            <a:ext cx="1517904" cy="19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34248" y="4629150"/>
            <a:ext cx="5433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Josh A. </a:t>
            </a:r>
            <a:r>
              <a:rPr lang="en-US" b="1" dirty="0" err="1"/>
              <a:t>Cassada</a:t>
            </a:r>
            <a:r>
              <a:rPr lang="en-US" b="1" dirty="0"/>
              <a:t>, PhD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B.A. in Physics, Albion College,1995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Ph.D. in Physics, U. Rochester, 2000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13 years Navy pilot and instructor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Worked for ~6 mo. on process dev.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Selected for Astronaut program June 2013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3110790"/>
            <a:ext cx="1471347" cy="18274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747290" y="3110790"/>
            <a:ext cx="3368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 Rambo, PhD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B.A. in Physics, Comp. </a:t>
            </a:r>
            <a:r>
              <a:rPr lang="en-US" dirty="0" err="1"/>
              <a:t>Sci</a:t>
            </a:r>
            <a:r>
              <a:rPr lang="en-US" dirty="0"/>
              <a:t>, Albion College, 2009</a:t>
            </a: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/>
              <a:t>Ph.D. EECS, Northwestern, 2016</a:t>
            </a:r>
          </a:p>
          <a:p>
            <a:pPr marL="171450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27778" r="43333" b="30741"/>
          <a:stretch/>
        </p:blipFill>
        <p:spPr>
          <a:xfrm>
            <a:off x="7172491" y="1113024"/>
            <a:ext cx="1486068" cy="18274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47289" y="1113680"/>
            <a:ext cx="3368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Amy Conover, MS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Assembly and Measurement Technician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QA and process control</a:t>
            </a:r>
          </a:p>
        </p:txBody>
      </p:sp>
    </p:spTree>
    <p:extLst>
      <p:ext uri="{BB962C8B-B14F-4D97-AF65-F5344CB8AC3E}">
        <p14:creationId xmlns:p14="http://schemas.microsoft.com/office/powerpoint/2010/main" val="299183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80960" cy="838200"/>
          </a:xfrm>
        </p:spPr>
        <p:txBody>
          <a:bodyPr/>
          <a:lstStyle/>
          <a:p>
            <a:r>
              <a:rPr lang="en-US" dirty="0"/>
              <a:t>Nanowire device</a:t>
            </a: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34" r="11765"/>
          <a:stretch/>
        </p:blipFill>
        <p:spPr>
          <a:xfrm rot="21540000">
            <a:off x="351709" y="1117869"/>
            <a:ext cx="5899736" cy="5427171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3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3400" y="3429000"/>
            <a:ext cx="6096000" cy="1012825"/>
          </a:xfrm>
          <a:prstGeom prst="rect">
            <a:avLst/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3345594" y="3406775"/>
            <a:ext cx="163182" cy="795415"/>
          </a:xfrm>
          <a:prstGeom prst="straightConnector1">
            <a:avLst/>
          </a:prstGeom>
          <a:ln w="3810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3400" y="2674939"/>
            <a:ext cx="6096000" cy="754062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67389"/>
            <a:ext cx="3274627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Layer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724400"/>
            <a:ext cx="6096000" cy="1371600"/>
          </a:xfrm>
          <a:prstGeom prst="rect">
            <a:avLst/>
          </a:prstGeom>
          <a:solidFill>
            <a:schemeClr val="accent4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419600"/>
            <a:ext cx="6096000" cy="311150"/>
          </a:xfrm>
          <a:prstGeom prst="rect">
            <a:avLst/>
          </a:prstGeom>
          <a:solidFill>
            <a:srgbClr val="3DA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0" y="4200525"/>
            <a:ext cx="1828800" cy="219075"/>
          </a:xfrm>
          <a:prstGeom prst="rect">
            <a:avLst/>
          </a:prstGeom>
          <a:solidFill>
            <a:srgbClr val="E1C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9025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2073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2073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5121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5121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8169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1217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121727" y="3352800"/>
            <a:ext cx="138545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4426527" y="3352800"/>
            <a:ext cx="2202873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3401" y="3352800"/>
            <a:ext cx="2202872" cy="7620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533400" y="3124199"/>
            <a:ext cx="1828800" cy="228601"/>
          </a:xfrm>
          <a:prstGeom prst="rect">
            <a:avLst/>
          </a:prstGeom>
          <a:solidFill>
            <a:srgbClr val="E1C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4800600" y="3124198"/>
            <a:ext cx="1828800" cy="228601"/>
          </a:xfrm>
          <a:prstGeom prst="rect">
            <a:avLst/>
          </a:prstGeom>
          <a:solidFill>
            <a:srgbClr val="E1C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33400" y="2233611"/>
            <a:ext cx="6096000" cy="439451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33400" y="1643063"/>
            <a:ext cx="6096000" cy="593725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33400" y="1264296"/>
            <a:ext cx="6096000" cy="382686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324600" y="5689395"/>
            <a:ext cx="304800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5000" y="4429224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SiO</a:t>
            </a:r>
            <a:r>
              <a:rPr lang="en-US" sz="2000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15000" y="3816647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SiO</a:t>
            </a:r>
            <a:r>
              <a:rPr lang="en-US" sz="2000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38800" y="3101591"/>
            <a:ext cx="914400" cy="276999"/>
          </a:xfrm>
          <a:prstGeom prst="rect">
            <a:avLst/>
          </a:prstGeom>
          <a:noFill/>
          <a:effectLst>
            <a:glow rad="165100">
              <a:schemeClr val="bg1">
                <a:alpha val="60000"/>
              </a:schemeClr>
            </a:glow>
            <a:softEdge rad="508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Wiring</a:t>
            </a:r>
            <a:endParaRPr lang="en-US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48546" y="3338330"/>
            <a:ext cx="250767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Superconductor</a:t>
            </a:r>
            <a:endParaRPr lang="en-US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4162949"/>
            <a:ext cx="1524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Metal Mirror</a:t>
            </a:r>
            <a:endParaRPr lang="en-US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018266" y="927802"/>
            <a:ext cx="202629" cy="2383489"/>
          </a:xfrm>
          <a:prstGeom prst="straightConnector1">
            <a:avLst/>
          </a:prstGeom>
          <a:ln w="3810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528998" y="927802"/>
            <a:ext cx="294055" cy="3272723"/>
          </a:xfrm>
          <a:prstGeom prst="straightConnector1">
            <a:avLst/>
          </a:prstGeom>
          <a:ln w="3810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650672" y="498574"/>
            <a:ext cx="178341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Incident Light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712638" y="1104299"/>
            <a:ext cx="5268937" cy="4229751"/>
            <a:chOff x="6702723" y="224054"/>
            <a:chExt cx="5268937" cy="422975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345463"/>
              <a:ext cx="4580260" cy="3378812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238721" y="3812301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0.6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382000" y="3824901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1.0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42485" y="3824901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1.4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676768" y="3824901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1.8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505042" y="4176806"/>
              <a:ext cx="234471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Wavelength (µm)</a:t>
              </a:r>
              <a:endParaRPr lang="en-US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5914418" y="1934676"/>
              <a:ext cx="234471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Absorption</a:t>
              </a:r>
              <a:endParaRPr lang="en-US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758839" y="3578680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0%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02723" y="224054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100%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0400071" y="652370"/>
              <a:ext cx="0" cy="2170478"/>
            </a:xfrm>
            <a:prstGeom prst="line">
              <a:avLst/>
            </a:prstGeom>
            <a:ln w="19050">
              <a:solidFill>
                <a:srgbClr val="19FF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9980971" y="2939711"/>
              <a:ext cx="8382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rPr>
                <a:t>1.55 µm</a:t>
              </a:r>
              <a:endParaRPr lang="en-US" sz="1600" i="1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153400" y="312249"/>
            <a:ext cx="3213363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&gt; 90% absorption (TE) at target wavelengths in NIR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40000" y="2845208"/>
            <a:ext cx="90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 2" panose="05020102010507070707" pitchFamily="18" charset="2"/>
              </a:rPr>
              <a:t> TE 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5715000" y="2749847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SiO</a:t>
            </a:r>
            <a:r>
              <a:rPr lang="en-US" sz="2000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15000" y="2310373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Si</a:t>
            </a:r>
            <a:r>
              <a:rPr lang="en-US" sz="2000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3</a:t>
            </a:r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N</a:t>
            </a:r>
            <a:r>
              <a:rPr lang="en-US" sz="2000" baseline="-25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450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98501" y="914400"/>
            <a:ext cx="9359899" cy="55626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Superconducting photon detection</a:t>
            </a:r>
          </a:p>
          <a:p>
            <a:pPr marL="974725" lvl="3" indent="-457200"/>
            <a:r>
              <a:rPr lang="en-US" dirty="0"/>
              <a:t>Ideal photon detectors</a:t>
            </a:r>
          </a:p>
          <a:p>
            <a:pPr marL="974725" lvl="3" indent="-457200"/>
            <a:r>
              <a:rPr lang="en-US" dirty="0"/>
              <a:t>Superconducting Transition-Edge Sensors</a:t>
            </a:r>
          </a:p>
          <a:p>
            <a:pPr marL="974725" lvl="3" indent="-457200"/>
            <a:r>
              <a:rPr lang="en-US" dirty="0"/>
              <a:t>Superconducting Nanowire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Quantum Opus commercial nanowire detectors</a:t>
            </a:r>
          </a:p>
          <a:p>
            <a:pPr marL="974725" lvl="3" indent="-457200"/>
            <a:r>
              <a:rPr lang="en-US" dirty="0"/>
              <a:t>Laboratory system</a:t>
            </a:r>
          </a:p>
          <a:p>
            <a:pPr marL="974725" lvl="3" indent="-457200"/>
            <a:r>
              <a:rPr lang="en-US" dirty="0"/>
              <a:t>Desktop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applications of a cool technology</a:t>
            </a:r>
          </a:p>
          <a:p>
            <a:pPr marL="974725" lvl="3" indent="-457200"/>
            <a:r>
              <a:rPr lang="en-US" dirty="0"/>
              <a:t>Optical Communication</a:t>
            </a:r>
          </a:p>
          <a:p>
            <a:pPr marL="974725" lvl="3" indent="-457200"/>
            <a:r>
              <a:rPr lang="en-US" dirty="0"/>
              <a:t>Cryogenic Computing</a:t>
            </a:r>
          </a:p>
          <a:p>
            <a:pPr marL="974725" lvl="3" indent="-457200"/>
            <a:r>
              <a:rPr lang="en-US" dirty="0"/>
              <a:t>Quantum Sensing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5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116400"/>
            <a:ext cx="10086974" cy="63062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Device Assembly and Optical Alignment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07786"/>
            <a:ext cx="4171950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r="45455"/>
          <a:stretch/>
        </p:blipFill>
        <p:spPr>
          <a:xfrm>
            <a:off x="7162800" y="1032430"/>
            <a:ext cx="2438400" cy="53723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9067800" y="4800600"/>
            <a:ext cx="1219200" cy="714349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06985" y="4492823"/>
            <a:ext cx="178341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Sapphire rod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055511" y="4252362"/>
            <a:ext cx="1231489" cy="695722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134600" y="3944585"/>
            <a:ext cx="178341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SNSPD Chip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82549" y="3505200"/>
            <a:ext cx="1052051" cy="528158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82200" y="3123459"/>
            <a:ext cx="193581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Zirconia sleeve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82200" y="2034217"/>
            <a:ext cx="1935810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Zirconia fiber ferrule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050596" y="2378324"/>
            <a:ext cx="1236404" cy="602122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28898" y="4446334"/>
            <a:ext cx="2292207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Coax connector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859908" y="4790210"/>
            <a:ext cx="1163958" cy="432038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501113" y="5569195"/>
            <a:ext cx="906995" cy="486297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58543" y="6072649"/>
            <a:ext cx="1783410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M2 Mounting hole</a:t>
            </a:r>
            <a:endParaRPr lang="en-US" sz="2000" i="1" baseline="-250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36666" r="34949" b="30678"/>
          <a:stretch/>
        </p:blipFill>
        <p:spPr>
          <a:xfrm>
            <a:off x="4793255" y="987481"/>
            <a:ext cx="3309069" cy="3109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72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56" y="220017"/>
            <a:ext cx="11654443" cy="465784"/>
          </a:xfrm>
        </p:spPr>
        <p:txBody>
          <a:bodyPr>
            <a:noAutofit/>
          </a:bodyPr>
          <a:lstStyle/>
          <a:p>
            <a:r>
              <a:rPr lang="en-US" sz="2400" b="1" dirty="0"/>
              <a:t>SHI Cryogenics Components: a typical configuration for commercial systems.</a:t>
            </a:r>
          </a:p>
        </p:txBody>
      </p:sp>
      <p:pic>
        <p:nvPicPr>
          <p:cNvPr id="4" name="Content Placeholder 3" descr="http://www.janis.com/Libraries/4K_Systems/SHI-4H-1_15537_Front.sflb.ashx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7" y="1404804"/>
            <a:ext cx="3605124" cy="47482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HC-4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4" b="8429"/>
          <a:stretch/>
        </p:blipFill>
        <p:spPr bwMode="auto">
          <a:xfrm>
            <a:off x="4425761" y="1539949"/>
            <a:ext cx="4561130" cy="4552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095786" y="565559"/>
            <a:ext cx="3126870" cy="81067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400" dirty="0"/>
              <a:t>Cold Head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828757" y="557092"/>
            <a:ext cx="3212660" cy="8329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400" dirty="0"/>
              <a:t>Compressor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20574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of our commercial goals: design a more compact system</a:t>
            </a:r>
          </a:p>
        </p:txBody>
      </p:sp>
    </p:spTree>
    <p:extLst>
      <p:ext uri="{BB962C8B-B14F-4D97-AF65-F5344CB8AC3E}">
        <p14:creationId xmlns:p14="http://schemas.microsoft.com/office/powerpoint/2010/main" val="359783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0967" y="5720"/>
            <a:ext cx="8089533" cy="931208"/>
          </a:xfrm>
        </p:spPr>
        <p:txBody>
          <a:bodyPr/>
          <a:lstStyle/>
          <a:p>
            <a:r>
              <a:rPr lang="en-US" dirty="0"/>
              <a:t>Opus 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4650" y="492076"/>
            <a:ext cx="37064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Physical</a:t>
            </a:r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000" dirty="0"/>
              <a:t>3U 19” Rack Mount</a:t>
            </a:r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000" dirty="0"/>
              <a:t>Modular construction</a:t>
            </a:r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000" dirty="0"/>
              <a:t>Upgradable to 32 </a:t>
            </a:r>
            <a:r>
              <a:rPr lang="en-US" sz="2000" dirty="0" err="1"/>
              <a:t>ch</a:t>
            </a:r>
            <a:endParaRPr lang="en-US" sz="2000" dirty="0"/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000" dirty="0"/>
              <a:t>Convenient electronics</a:t>
            </a:r>
          </a:p>
          <a:p>
            <a:endParaRPr lang="en-US" sz="2000" dirty="0"/>
          </a:p>
          <a:p>
            <a:r>
              <a:rPr lang="en-US" sz="2000" dirty="0"/>
              <a:t>Optical/Electrical</a:t>
            </a:r>
          </a:p>
          <a:p>
            <a:pPr marL="565150" indent="-342900">
              <a:buFont typeface="Arial" panose="020B0604020202020204" pitchFamily="34" charset="0"/>
              <a:buChar char="•"/>
            </a:pPr>
            <a:r>
              <a:rPr lang="en-US" sz="2000" dirty="0"/>
              <a:t>NIR DE = 80 % (1550 nm)</a:t>
            </a:r>
          </a:p>
          <a:p>
            <a:pPr marL="565150" indent="-342900">
              <a:buFont typeface="Arial" panose="020B0604020202020204" pitchFamily="34" charset="0"/>
              <a:buChar char="•"/>
            </a:pPr>
            <a:r>
              <a:rPr lang="en-US" sz="2000" dirty="0"/>
              <a:t>Dead time &lt; 25 ns</a:t>
            </a:r>
          </a:p>
          <a:p>
            <a:pPr marL="565150" indent="-342900">
              <a:buFont typeface="Arial" panose="020B0604020202020204" pitchFamily="34" charset="0"/>
              <a:buChar char="•"/>
            </a:pPr>
            <a:r>
              <a:rPr lang="en-US" sz="2000" dirty="0"/>
              <a:t>Jitter &lt; 60 </a:t>
            </a:r>
            <a:r>
              <a:rPr lang="en-US" sz="2000" dirty="0" err="1"/>
              <a:t>ps</a:t>
            </a:r>
            <a:endParaRPr lang="en-US" sz="2000" dirty="0"/>
          </a:p>
          <a:p>
            <a:pPr marL="565150" indent="-342900">
              <a:buFont typeface="Arial" panose="020B0604020202020204" pitchFamily="34" charset="0"/>
              <a:buChar char="•"/>
            </a:pPr>
            <a:r>
              <a:rPr lang="en-US" sz="2000" dirty="0"/>
              <a:t>DCR &lt; 100 </a:t>
            </a:r>
            <a:r>
              <a:rPr lang="en-US" sz="2000" dirty="0" err="1"/>
              <a:t>cts</a:t>
            </a:r>
            <a:r>
              <a:rPr lang="en-US" sz="2000" dirty="0"/>
              <a:t>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 descr="C:\Users\ajmiller\Dropbox\!Business\GeoMagic\SN001 as built\photos\edited\OpusOneSN001_F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26" b="98919" l="4549" r="96107">
                        <a14:foregroundMark x1="21216" y1="13868" x2="21216" y2="13868"/>
                        <a14:foregroundMark x1="17585" y1="14822" x2="17585" y2="14822"/>
                        <a14:foregroundMark x1="16929" y1="15776" x2="16929" y2="15776"/>
                        <a14:foregroundMark x1="36920" y1="7952" x2="36920" y2="7952"/>
                        <a14:foregroundMark x1="38320" y1="7634" x2="38320" y2="7634"/>
                        <a14:foregroundMark x1="39195" y1="7061" x2="39195" y2="7061"/>
                        <a14:foregroundMark x1="32590" y1="9224" x2="32590" y2="9224"/>
                        <a14:foregroundMark x1="31934" y1="9669" x2="31934" y2="9669"/>
                        <a14:foregroundMark x1="29746" y1="10051" x2="29746" y2="1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4" y="4086649"/>
            <a:ext cx="3271118" cy="22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4" b="89956" l="2497" r="96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2" y="685800"/>
            <a:ext cx="6952686" cy="3548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9" b="95376" l="3232" r="96086">
                        <a14:foregroundMark x1="81611" y1="55925" x2="89986" y2="49494"/>
                        <a14:foregroundMark x1="73919" y1="60621" x2="73919" y2="60621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60" y="4123718"/>
            <a:ext cx="3670934" cy="2312433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1" y="6543676"/>
            <a:ext cx="5200651" cy="238124"/>
          </a:xfrm>
        </p:spPr>
        <p:txBody>
          <a:bodyPr/>
          <a:lstStyle/>
          <a:p>
            <a:r>
              <a:rPr lang="en-US" dirty="0"/>
              <a:t>www.QuantumOpus.com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604000"/>
            <a:ext cx="3073400" cy="228600"/>
          </a:xfrm>
        </p:spPr>
        <p:txBody>
          <a:bodyPr/>
          <a:lstStyle/>
          <a:p>
            <a:pPr algn="l"/>
            <a:r>
              <a:rPr lang="en-US" sz="11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Copyright © 2016 Quantum Opus, LLC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8277496" y="6588333"/>
            <a:ext cx="353350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Permission granted to distribute within NASA</a:t>
            </a:r>
          </a:p>
        </p:txBody>
      </p:sp>
    </p:spTree>
    <p:extLst>
      <p:ext uri="{BB962C8B-B14F-4D97-AF65-F5344CB8AC3E}">
        <p14:creationId xmlns:p14="http://schemas.microsoft.com/office/powerpoint/2010/main" val="3039986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9768"/>
            <a:ext cx="8324852" cy="672866"/>
          </a:xfrm>
        </p:spPr>
        <p:txBody>
          <a:bodyPr>
            <a:normAutofit fontScale="90000"/>
          </a:bodyPr>
          <a:lstStyle/>
          <a:p>
            <a:r>
              <a:rPr lang="en-US" dirty="0"/>
              <a:t>Modular Electronics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r="23214" b="11322"/>
          <a:stretch/>
        </p:blipFill>
        <p:spPr>
          <a:xfrm>
            <a:off x="6896100" y="243585"/>
            <a:ext cx="4800600" cy="595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62000" y="923786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Low-noise, high-speed amplifier and bias module integrates with SIM rack for computer control and monitoring</a:t>
            </a:r>
          </a:p>
          <a:p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34" t="11015" r="28227" b="11739"/>
          <a:stretch/>
        </p:blipFill>
        <p:spPr>
          <a:xfrm>
            <a:off x="914400" y="2362200"/>
            <a:ext cx="1455938" cy="3553263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1" y="6543676"/>
            <a:ext cx="5200651" cy="238124"/>
          </a:xfrm>
        </p:spPr>
        <p:txBody>
          <a:bodyPr/>
          <a:lstStyle/>
          <a:p>
            <a:r>
              <a:rPr lang="en-US" dirty="0"/>
              <a:t>www.QuantumOpus.com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604000"/>
            <a:ext cx="3073400" cy="228600"/>
          </a:xfrm>
        </p:spPr>
        <p:txBody>
          <a:bodyPr/>
          <a:lstStyle/>
          <a:p>
            <a:pPr algn="l"/>
            <a:r>
              <a:rPr lang="en-US" sz="11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Copyright © 2016 Quantum Opus, LLC</a:t>
            </a:r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8277496" y="6588333"/>
            <a:ext cx="353350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Permission granted to distribute within NASA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274485"/>
            <a:ext cx="3232955" cy="39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1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1778087" y="94394"/>
            <a:ext cx="5039645" cy="743807"/>
          </a:xfrm>
        </p:spPr>
        <p:txBody>
          <a:bodyPr>
            <a:normAutofit/>
          </a:bodyPr>
          <a:lstStyle/>
          <a:p>
            <a:r>
              <a:rPr lang="en-US" sz="2800" dirty="0"/>
              <a:t>Expandable to 16 detectors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48442" y="1044585"/>
            <a:ext cx="2191557" cy="3241605"/>
            <a:chOff x="533400" y="2917387"/>
            <a:chExt cx="2191557" cy="32416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3" t="7289" r="42837" b="8133"/>
            <a:stretch/>
          </p:blipFill>
          <p:spPr>
            <a:xfrm>
              <a:off x="533400" y="2917387"/>
              <a:ext cx="2191557" cy="28738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TextBox 40"/>
            <p:cNvSpPr txBox="1"/>
            <p:nvPr/>
          </p:nvSpPr>
          <p:spPr>
            <a:xfrm>
              <a:off x="1004648" y="5820438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Devices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57743" y="1044585"/>
            <a:ext cx="2154538" cy="3250418"/>
            <a:chOff x="2168437" y="2616982"/>
            <a:chExt cx="2154538" cy="325041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6" t="6570" r="44189" b="8852"/>
            <a:stretch/>
          </p:blipFill>
          <p:spPr>
            <a:xfrm>
              <a:off x="2168437" y="2616982"/>
              <a:ext cx="2154538" cy="28738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4" name="TextBox 43"/>
            <p:cNvSpPr txBox="1"/>
            <p:nvPr/>
          </p:nvSpPr>
          <p:spPr>
            <a:xfrm>
              <a:off x="2814165" y="5498068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 Devices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30024" y="1044585"/>
            <a:ext cx="2162629" cy="3359554"/>
            <a:chOff x="3704771" y="2050646"/>
            <a:chExt cx="2162629" cy="335955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4" t="7560" r="42564" b="7008"/>
            <a:stretch/>
          </p:blipFill>
          <p:spPr>
            <a:xfrm>
              <a:off x="3704771" y="2050646"/>
              <a:ext cx="2162629" cy="29028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7" name="TextBox 46"/>
            <p:cNvSpPr txBox="1"/>
            <p:nvPr/>
          </p:nvSpPr>
          <p:spPr>
            <a:xfrm>
              <a:off x="4368491" y="5010090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 Devices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10397" y="152400"/>
            <a:ext cx="2873669" cy="4295143"/>
            <a:chOff x="5736174" y="206991"/>
            <a:chExt cx="3264996" cy="488004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2570" r="40409" b="1320"/>
            <a:stretch/>
          </p:blipFill>
          <p:spPr>
            <a:xfrm>
              <a:off x="5736174" y="206991"/>
              <a:ext cx="3264996" cy="4425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TextBox 49"/>
            <p:cNvSpPr txBox="1"/>
            <p:nvPr/>
          </p:nvSpPr>
          <p:spPr>
            <a:xfrm>
              <a:off x="6576273" y="4632436"/>
              <a:ext cx="1716025" cy="454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16 Devices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47182" r="33096" b="14963"/>
          <a:stretch/>
        </p:blipFill>
        <p:spPr>
          <a:xfrm rot="10800000">
            <a:off x="1702745" y="4387783"/>
            <a:ext cx="2157036" cy="2070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" name="TextBox 51"/>
          <p:cNvSpPr txBox="1"/>
          <p:nvPr/>
        </p:nvSpPr>
        <p:spPr>
          <a:xfrm>
            <a:off x="4124934" y="4873743"/>
            <a:ext cx="423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high-efficiency superconducting nanowire detectors coupled to SMF28e fibers and coaxial readout cables.</a:t>
            </a:r>
          </a:p>
        </p:txBody>
      </p:sp>
    </p:spTree>
    <p:extLst>
      <p:ext uri="{BB962C8B-B14F-4D97-AF65-F5344CB8AC3E}">
        <p14:creationId xmlns:p14="http://schemas.microsoft.com/office/powerpoint/2010/main" val="23014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153" y="1026847"/>
            <a:ext cx="4848940" cy="46240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 32-channel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/>
          <a:stretch/>
        </p:blipFill>
        <p:spPr>
          <a:xfrm rot="5400000">
            <a:off x="6215550" y="1399010"/>
            <a:ext cx="4411484" cy="43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113" y="996353"/>
            <a:ext cx="3840869" cy="5190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6197" y="996353"/>
            <a:ext cx="3156302" cy="5190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90287" y="51229"/>
            <a:ext cx="2249714" cy="1625151"/>
          </a:xfrm>
        </p:spPr>
        <p:txBody>
          <a:bodyPr>
            <a:noAutofit/>
          </a:bodyPr>
          <a:lstStyle/>
          <a:p>
            <a:r>
              <a:rPr lang="en-US" sz="3048" dirty="0"/>
              <a:t>Customer installation examples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2716974" y="425583"/>
            <a:ext cx="3868008" cy="463417"/>
          </a:xfrm>
          <a:prstGeom prst="rect">
            <a:avLst/>
          </a:prstGeom>
        </p:spPr>
        <p:txBody>
          <a:bodyPr vert="horz" lIns="87086" tIns="43543" rIns="87086" bIns="43543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1714" dirty="0"/>
              <a:t>Shelf above optical table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6866197" y="571679"/>
            <a:ext cx="3156302" cy="346996"/>
          </a:xfrm>
          <a:prstGeom prst="rect">
            <a:avLst/>
          </a:prstGeom>
        </p:spPr>
        <p:txBody>
          <a:bodyPr vert="horz" lIns="87086" tIns="43543" rIns="87086" bIns="43543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1714" dirty="0"/>
              <a:t>Standard 19-inch rack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2572" y="2787675"/>
            <a:ext cx="2757714" cy="548437"/>
          </a:xfrm>
          <a:prstGeom prst="rect">
            <a:avLst/>
          </a:prstGeom>
        </p:spPr>
        <p:txBody>
          <a:bodyPr vert="horz" lIns="87086" tIns="43543" rIns="87086" bIns="43543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2286" dirty="0"/>
              <a:t>Opus One cryostat and electronics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462900" y="2089485"/>
            <a:ext cx="1536170" cy="51594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>
            <a:glow rad="101600">
              <a:schemeClr val="bg1">
                <a:alpha val="62000"/>
              </a:schemeClr>
            </a:glow>
            <a:outerShdw blurRad="50800" dist="43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62899" y="3024683"/>
            <a:ext cx="4608842" cy="22704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>
            <a:glow rad="101600">
              <a:schemeClr val="bg1">
                <a:alpha val="62000"/>
              </a:schemeClr>
            </a:glow>
            <a:outerShdw blurRad="50800" dist="43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itle 2"/>
          <p:cNvSpPr txBox="1">
            <a:spLocks/>
          </p:cNvSpPr>
          <p:nvPr/>
        </p:nvSpPr>
        <p:spPr>
          <a:xfrm>
            <a:off x="435429" y="5204874"/>
            <a:ext cx="2249714" cy="548437"/>
          </a:xfrm>
          <a:prstGeom prst="rect">
            <a:avLst/>
          </a:prstGeom>
        </p:spPr>
        <p:txBody>
          <a:bodyPr vert="horz" lIns="87086" tIns="43543" rIns="87086" bIns="43543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2286" dirty="0"/>
              <a:t>Water-cooled Compressor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462899" y="5040429"/>
            <a:ext cx="2064029" cy="26938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>
            <a:glow rad="101600">
              <a:schemeClr val="bg1">
                <a:alpha val="62000"/>
              </a:schemeClr>
            </a:glow>
            <a:outerShdw blurRad="50800" dist="43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Footer Placeholder 4"/>
          <p:cNvSpPr txBox="1">
            <a:spLocks/>
          </p:cNvSpPr>
          <p:nvPr/>
        </p:nvSpPr>
        <p:spPr>
          <a:xfrm>
            <a:off x="4499429" y="6497052"/>
            <a:ext cx="4953001" cy="226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59846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23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846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769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9691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614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9537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9460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383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33" dirty="0"/>
              <a:t>www.QuantumOpus.com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435428" y="6483993"/>
            <a:ext cx="2927048" cy="2177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59846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23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846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769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9691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614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9537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9460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383" algn="l" defTabSz="959846" rtl="0" eaLnBrk="1" latinLnBrk="0" hangingPunct="1">
              <a:defRPr sz="1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48" b="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Copyright © 2017 Quantum Opus, LLC</a:t>
            </a:r>
          </a:p>
        </p:txBody>
      </p:sp>
    </p:spTree>
    <p:extLst>
      <p:ext uri="{BB962C8B-B14F-4D97-AF65-F5344CB8AC3E}">
        <p14:creationId xmlns:p14="http://schemas.microsoft.com/office/powerpoint/2010/main" val="11441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90728"/>
            <a:ext cx="9906000" cy="6339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1" y="-42890"/>
            <a:ext cx="6987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Recent system performance: Efficiency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448800" y="914400"/>
            <a:ext cx="0" cy="533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2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43201" y="-42890"/>
            <a:ext cx="6146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Recent system performance: Jitter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67"/>
          <a:stretch/>
        </p:blipFill>
        <p:spPr>
          <a:xfrm>
            <a:off x="1676400" y="480330"/>
            <a:ext cx="8794723" cy="63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6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Decreased polarization dependence (goal: &lt;5%)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collection area (goal: 30+ µm MM fiber)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count rate, PNR (goal: G-</a:t>
            </a:r>
            <a:r>
              <a:rPr lang="en-US" dirty="0" err="1"/>
              <a:t>cnt</a:t>
            </a:r>
            <a:r>
              <a:rPr lang="en-US" dirty="0"/>
              <a:t>/sec)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Multimode fiber coupling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Compact multi-channel instrumentation (goal: 100s)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efficiency (goal: 90% at 1550nm)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Compact cryogenics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Research and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28 March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</p:spTree>
    <p:extLst>
      <p:ext uri="{BB962C8B-B14F-4D97-AF65-F5344CB8AC3E}">
        <p14:creationId xmlns:p14="http://schemas.microsoft.com/office/powerpoint/2010/main" val="2669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058400" cy="4892040"/>
          </a:xfrm>
        </p:spPr>
        <p:txBody>
          <a:bodyPr>
            <a:normAutofit/>
          </a:bodyPr>
          <a:lstStyle/>
          <a:p>
            <a:pPr marL="457200" lvl="1" indent="-228600"/>
            <a:r>
              <a:rPr lang="en-US" sz="2600" dirty="0"/>
              <a:t>Fundamental quantum information science</a:t>
            </a:r>
          </a:p>
          <a:p>
            <a:pPr marL="457200" lvl="1" indent="-228600"/>
            <a:r>
              <a:rPr lang="en-US" sz="2600" dirty="0"/>
              <a:t>Quantum key distribution</a:t>
            </a:r>
          </a:p>
          <a:p>
            <a:pPr marL="457200" lvl="1" indent="-228600"/>
            <a:r>
              <a:rPr lang="en-US" sz="2600" dirty="0"/>
              <a:t>Random number generation</a:t>
            </a:r>
          </a:p>
          <a:p>
            <a:pPr marL="457200" lvl="1" indent="-228600"/>
            <a:r>
              <a:rPr lang="en-US" sz="2600" dirty="0"/>
              <a:t>LiDAR – from 10 cm to 1 cm, range from 1 km to 10s km</a:t>
            </a:r>
          </a:p>
          <a:p>
            <a:pPr marL="457200" lvl="1" indent="-228600"/>
            <a:r>
              <a:rPr lang="en-US" sz="2600" dirty="0"/>
              <a:t>Single-molecule fluorescence</a:t>
            </a:r>
          </a:p>
          <a:p>
            <a:pPr marL="457200" lvl="1" indent="-228600"/>
            <a:r>
              <a:rPr lang="en-US" sz="2600" dirty="0"/>
              <a:t>Oxygen singlet detection for drug delivery studies</a:t>
            </a:r>
          </a:p>
          <a:p>
            <a:pPr marL="457200" lvl="1" indent="-228600"/>
            <a:r>
              <a:rPr lang="en-US" sz="2600" dirty="0"/>
              <a:t>Non-invasive “x-rays”</a:t>
            </a:r>
          </a:p>
          <a:p>
            <a:pPr marL="457200" lvl="1" indent="-228600"/>
            <a:r>
              <a:rPr lang="en-US" sz="2600" dirty="0"/>
              <a:t>Ultra-low-power telecommunication (Mars-link, battlefield)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Motivation for Single-Photon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531600" cy="685800"/>
          </a:xfrm>
        </p:spPr>
        <p:txBody>
          <a:bodyPr>
            <a:normAutofit/>
          </a:bodyPr>
          <a:lstStyle/>
          <a:p>
            <a:r>
              <a:rPr lang="en-US" sz="3048" dirty="0"/>
              <a:t>The </a:t>
            </a:r>
            <a:r>
              <a:rPr lang="en-US" sz="3048" b="1" dirty="0"/>
              <a:t>Opus Two </a:t>
            </a:r>
            <a:r>
              <a:rPr lang="en-US" sz="3048" dirty="0"/>
              <a:t>— The world’s first desktop &lt;2 K </a:t>
            </a:r>
            <a:r>
              <a:rPr lang="en-US" sz="3048" dirty="0" err="1"/>
              <a:t>Cryosystem</a:t>
            </a:r>
            <a:r>
              <a:rPr lang="en-US" sz="3048" b="1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4234" y="1502920"/>
            <a:ext cx="5727676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Continuous system operation; expected service interval 20,000 hours.</a:t>
            </a:r>
          </a:p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Ultra-compact </a:t>
            </a:r>
            <a:r>
              <a:rPr lang="en-US" sz="2286" kern="1400" dirty="0" err="1">
                <a:cs typeface="Arial" panose="020B0604020202020204" pitchFamily="34" charset="0"/>
              </a:rPr>
              <a:t>cryocooler</a:t>
            </a:r>
            <a:r>
              <a:rPr lang="en-US" sz="2286" kern="1400" dirty="0">
                <a:cs typeface="Arial" panose="020B0604020202020204" pitchFamily="34" charset="0"/>
              </a:rPr>
              <a:t> and electronics draw </a:t>
            </a:r>
            <a:r>
              <a:rPr lang="en-US" sz="2286" b="1" kern="1400" dirty="0">
                <a:cs typeface="Arial" panose="020B0604020202020204" pitchFamily="34" charset="0"/>
              </a:rPr>
              <a:t>&lt;300 Watts</a:t>
            </a:r>
            <a:endParaRPr lang="en-US" sz="2286" kern="1400" dirty="0">
              <a:cs typeface="Arial" panose="020B0604020202020204" pitchFamily="34" charset="0"/>
            </a:endParaRPr>
          </a:p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Fully air-cooled</a:t>
            </a:r>
          </a:p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Base temperature: 1.8K (&lt;</a:t>
            </a:r>
            <a:r>
              <a:rPr lang="en-US" sz="2286" b="1" kern="1400" dirty="0">
                <a:cs typeface="Arial" panose="020B0604020202020204" pitchFamily="34" charset="0"/>
              </a:rPr>
              <a:t>1 K option</a:t>
            </a:r>
            <a:r>
              <a:rPr lang="en-US" sz="2286" kern="1400" dirty="0">
                <a:cs typeface="Arial" panose="020B0604020202020204" pitchFamily="34" charset="0"/>
              </a:rPr>
              <a:t>)</a:t>
            </a:r>
          </a:p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32+ detectors per system</a:t>
            </a:r>
          </a:p>
          <a:p>
            <a:pPr marL="272148" indent="-27214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2286" kern="1400" dirty="0">
                <a:cs typeface="Arial" panose="020B0604020202020204" pitchFamily="34" charset="0"/>
              </a:rPr>
              <a:t>Available </a:t>
            </a:r>
            <a:r>
              <a:rPr lang="en-US" sz="2286" b="1" kern="1400" dirty="0">
                <a:cs typeface="Arial" panose="020B0604020202020204" pitchFamily="34" charset="0"/>
              </a:rPr>
              <a:t>Summer 2018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5800" y="842042"/>
            <a:ext cx="5674966" cy="4280705"/>
            <a:chOff x="124824" y="1260339"/>
            <a:chExt cx="5958714" cy="4494740"/>
          </a:xfrm>
        </p:grpSpPr>
        <p:pic>
          <p:nvPicPr>
            <p:cNvPr id="1027" name="Picture 3" descr="Opus Two - Inside - High Res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3" t="9697" r="25409" b="7310"/>
            <a:stretch>
              <a:fillRect/>
            </a:stretch>
          </p:blipFill>
          <p:spPr bwMode="auto">
            <a:xfrm>
              <a:off x="324271" y="1260339"/>
              <a:ext cx="4643994" cy="4156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>
              <a:off x="380859" y="4305843"/>
              <a:ext cx="1745623" cy="11194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 rot="1932743">
              <a:off x="124824" y="4957652"/>
              <a:ext cx="2009946" cy="640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4834" tIns="34834" rIns="34834" bIns="34834" numCol="1" anchor="t" anchorCtr="0" compatLnSpc="1">
              <a:prstTxWarp prst="textNoShape">
                <a:avLst/>
              </a:prstTxWarp>
            </a:bodyPr>
            <a:lstStyle/>
            <a:p>
              <a:pPr algn="ctr" defTabSz="870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24" dirty="0">
                  <a:latin typeface="Arial" panose="020B0604020202020204" pitchFamily="34" charset="0"/>
                </a:rPr>
                <a:t>457 mm (18 in)</a:t>
              </a:r>
              <a:endParaRPr lang="en-US" altLang="en-US" sz="2667" dirty="0">
                <a:latin typeface="Arial" panose="020B0604020202020204" pitchFamily="34" charset="0"/>
              </a:endParaRPr>
            </a:p>
          </p:txBody>
        </p: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 flipV="1">
              <a:off x="2385314" y="4755254"/>
              <a:ext cx="2154942" cy="66206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20525992">
              <a:off x="2549104" y="5189368"/>
              <a:ext cx="2195937" cy="5657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4834" tIns="34834" rIns="34834" bIns="34834" numCol="1" anchor="t" anchorCtr="0" compatLnSpc="1">
              <a:prstTxWarp prst="textNoShape">
                <a:avLst/>
              </a:prstTxWarp>
            </a:bodyPr>
            <a:lstStyle/>
            <a:p>
              <a:pPr algn="ctr" defTabSz="870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24" dirty="0">
                  <a:latin typeface="Arial" panose="020B0604020202020204" pitchFamily="34" charset="0"/>
                </a:rPr>
                <a:t>432 mm (17 in)</a:t>
              </a:r>
              <a:endParaRPr lang="en-US" altLang="en-US" sz="2667" dirty="0">
                <a:latin typeface="Arial" panose="020B0604020202020204" pitchFamily="34" charset="0"/>
              </a:endParaRPr>
            </a:p>
          </p:txBody>
        </p: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 flipV="1">
              <a:off x="4895399" y="2501533"/>
              <a:ext cx="104197" cy="212732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957744" y="3198631"/>
              <a:ext cx="1125794" cy="103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4834" tIns="34834" rIns="34834" bIns="34834" numCol="1" anchor="t" anchorCtr="0" compatLnSpc="1">
              <a:prstTxWarp prst="textNoShape">
                <a:avLst/>
              </a:prstTxWarp>
            </a:bodyPr>
            <a:lstStyle/>
            <a:p>
              <a:pPr algn="ctr" defTabSz="870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24" dirty="0">
                  <a:latin typeface="Arial" panose="020B0604020202020204" pitchFamily="34" charset="0"/>
                </a:rPr>
                <a:t>8U</a:t>
              </a:r>
            </a:p>
            <a:p>
              <a:pPr algn="ctr" defTabSz="870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24" dirty="0">
                  <a:latin typeface="Arial" panose="020B0604020202020204" pitchFamily="34" charset="0"/>
                </a:rPr>
                <a:t>356 mm</a:t>
              </a:r>
            </a:p>
            <a:p>
              <a:pPr algn="ctr" defTabSz="870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24" dirty="0">
                  <a:latin typeface="Arial" panose="020B0604020202020204" pitchFamily="34" charset="0"/>
                </a:rPr>
                <a:t>(14 in)</a:t>
              </a:r>
              <a:endParaRPr lang="en-US" altLang="en-US" sz="2667" dirty="0">
                <a:latin typeface="Arial" panose="020B0604020202020204" pitchFamily="34" charset="0"/>
              </a:endParaRPr>
            </a:p>
          </p:txBody>
        </p:sp>
      </p:grpSp>
      <p:pic>
        <p:nvPicPr>
          <p:cNvPr id="2050" name="Picture 2" descr="Image result for darpa logo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7" y="5431108"/>
            <a:ext cx="1934652" cy="10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ist logo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65673"/>
            <a:ext cx="1983247" cy="9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nasa jpl png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98" y="5367545"/>
            <a:ext cx="1310554" cy="108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490" y="-1033"/>
            <a:ext cx="10507981" cy="685347"/>
          </a:xfrm>
        </p:spPr>
        <p:txBody>
          <a:bodyPr>
            <a:normAutofit/>
          </a:bodyPr>
          <a:lstStyle/>
          <a:p>
            <a:r>
              <a:rPr lang="en-US" sz="3048" dirty="0"/>
              <a:t>SBIR-funded revolutionary performance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A4435F-45ED-4869-AAFE-1C9F8133EACC}"/>
              </a:ext>
            </a:extLst>
          </p:cNvPr>
          <p:cNvSpPr/>
          <p:nvPr/>
        </p:nvSpPr>
        <p:spPr>
          <a:xfrm>
            <a:off x="7747376" y="681757"/>
            <a:ext cx="1225015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14" dirty="0"/>
              <a:t>Opus Two</a:t>
            </a:r>
            <a:endParaRPr lang="en-US" sz="1714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42E9C-C60E-4BA4-A2CB-70C30D96AD78}"/>
              </a:ext>
            </a:extLst>
          </p:cNvPr>
          <p:cNvSpPr/>
          <p:nvPr/>
        </p:nvSpPr>
        <p:spPr>
          <a:xfrm>
            <a:off x="3962232" y="693510"/>
            <a:ext cx="1273105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9000"/>
              </a:lnSpc>
              <a:spcAft>
                <a:spcPts val="571"/>
              </a:spcAft>
            </a:pPr>
            <a:r>
              <a:rPr lang="en-US" sz="1714" i="1" kern="1400" dirty="0"/>
              <a:t>Opus One</a:t>
            </a:r>
            <a:endParaRPr lang="en-US" sz="1143" kern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EA649-FC05-4F63-BB77-B561A8D76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62124"/>
            <a:ext cx="3140928" cy="2466307"/>
          </a:xfrm>
          <a:prstGeom prst="rect">
            <a:avLst/>
          </a:prstGeom>
        </p:spPr>
      </p:pic>
      <p:graphicFrame>
        <p:nvGraphicFramePr>
          <p:cNvPr id="44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03077372"/>
              </p:ext>
            </p:extLst>
          </p:nvPr>
        </p:nvGraphicFramePr>
        <p:xfrm>
          <a:off x="210798" y="3728431"/>
          <a:ext cx="9876631" cy="253222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054917">
                  <a:extLst>
                    <a:ext uri="{9D8B030D-6E8A-4147-A177-3AD203B41FA5}">
                      <a16:colId xmlns:a16="http://schemas.microsoft.com/office/drawing/2014/main" val="2566331376"/>
                    </a:ext>
                  </a:extLst>
                </a:gridCol>
                <a:gridCol w="3570275">
                  <a:extLst>
                    <a:ext uri="{9D8B030D-6E8A-4147-A177-3AD203B41FA5}">
                      <a16:colId xmlns:a16="http://schemas.microsoft.com/office/drawing/2014/main" val="2980154600"/>
                    </a:ext>
                  </a:extLst>
                </a:gridCol>
                <a:gridCol w="3251439">
                  <a:extLst>
                    <a:ext uri="{9D8B030D-6E8A-4147-A177-3AD203B41FA5}">
                      <a16:colId xmlns:a16="http://schemas.microsoft.com/office/drawing/2014/main" val="103804998"/>
                    </a:ext>
                  </a:extLst>
                </a:gridCol>
              </a:tblGrid>
              <a:tr h="38057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0" i="1" kern="1400" dirty="0">
                          <a:ln>
                            <a:noFill/>
                          </a:ln>
                          <a:effectLst/>
                        </a:rPr>
                        <a:t>System Style</a:t>
                      </a:r>
                      <a:endParaRPr lang="en-US" sz="1100" b="0" i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700" b="0" i="1" kern="140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6U</a:t>
                      </a:r>
                      <a:r>
                        <a:rPr lang="en-US" sz="1700" b="0" i="1" kern="140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Rack-Mount Laboratory</a:t>
                      </a:r>
                      <a:endParaRPr lang="en-US" sz="1100" b="0" i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700" b="0" i="1" kern="1400" dirty="0">
                          <a:ln>
                            <a:noFill/>
                          </a:ln>
                          <a:effectLst/>
                        </a:rPr>
                        <a:t>Ultra-Compact Low-Power</a:t>
                      </a:r>
                      <a:endParaRPr lang="en-US" sz="1100" b="0" i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9998359"/>
                  </a:ext>
                </a:extLst>
              </a:tr>
              <a:tr h="34604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System Wall Power Draw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2.5 kW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0.3 kW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19FF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3415446"/>
                  </a:ext>
                </a:extLst>
              </a:tr>
              <a:tr h="42593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Operating Temperature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2.5  K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1.8 K (&lt;1 K option)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19FF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215544"/>
                  </a:ext>
                </a:extLst>
              </a:tr>
              <a:tr h="34604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Enclosure Cooling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>
                          <a:ln>
                            <a:noFill/>
                          </a:ln>
                          <a:effectLst/>
                        </a:rPr>
                        <a:t>Water or Air</a:t>
                      </a:r>
                      <a:endParaRPr lang="en-US" sz="11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Air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19FF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5511629"/>
                  </a:ext>
                </a:extLst>
              </a:tr>
              <a:tr h="60768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System Volume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0.16 m</a:t>
                      </a:r>
                      <a:r>
                        <a:rPr lang="en-US" sz="1500" kern="140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(10000 in</a:t>
                      </a:r>
                      <a:r>
                        <a:rPr lang="en-US" sz="1500" kern="140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 0.07 m</a:t>
                      </a:r>
                      <a:r>
                        <a:rPr lang="en-US" sz="1500" kern="1400" baseline="300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3 </a:t>
                      </a: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(4300 in</a:t>
                      </a:r>
                      <a:r>
                        <a:rPr lang="en-US" sz="1500" kern="1400" baseline="300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3</a:t>
                      </a: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)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19FF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8199368"/>
                  </a:ext>
                </a:extLst>
              </a:tr>
              <a:tr h="42593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System Weight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160 kg (350 </a:t>
                      </a:r>
                      <a:r>
                        <a:rPr lang="en-US" sz="1500" kern="1400" dirty="0" err="1">
                          <a:ln>
                            <a:noFill/>
                          </a:ln>
                          <a:effectLst/>
                        </a:rPr>
                        <a:t>lbs</a:t>
                      </a:r>
                      <a:r>
                        <a:rPr lang="en-US" sz="1500" kern="140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30 kg (70 </a:t>
                      </a:r>
                      <a:r>
                        <a:rPr lang="en-US" sz="1500" kern="1400" dirty="0" err="1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lbs</a:t>
                      </a:r>
                      <a:r>
                        <a:rPr lang="en-US" sz="1500" kern="1400" dirty="0">
                          <a:ln>
                            <a:noFill/>
                          </a:ln>
                          <a:solidFill>
                            <a:srgbClr val="19FF24"/>
                          </a:solidFill>
                          <a:effectLst/>
                        </a:rPr>
                        <a:t>)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19FF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834" marR="34834" marT="34834" marB="348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746466"/>
                  </a:ext>
                </a:extLst>
              </a:tr>
            </a:tbl>
          </a:graphicData>
        </a:graphic>
      </p:graphicFrame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4560">
            <a:off x="740646" y="1644370"/>
            <a:ext cx="1577910" cy="118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33690"/>
            <a:ext cx="2992547" cy="24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24000" y="1040494"/>
            <a:ext cx="8305802" cy="23920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Optical Space Communication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29 March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pic>
        <p:nvPicPr>
          <p:cNvPr id="1026" name="Picture 2" descr="Image result for scan nasa optic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52654"/>
            <a:ext cx="3341687" cy="247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aceflightsystems.grc.nasa.gov/wp-content/gallery/scan-technology/iROC-Figur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62243"/>
            <a:ext cx="6019800" cy="23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571500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iROC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2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631" y="140245"/>
            <a:ext cx="10507981" cy="524631"/>
          </a:xfrm>
        </p:spPr>
        <p:txBody>
          <a:bodyPr>
            <a:normAutofit fontScale="90000"/>
          </a:bodyPr>
          <a:lstStyle/>
          <a:p>
            <a:r>
              <a:rPr lang="en-US" dirty="0"/>
              <a:t>Not quantum… but also not von Neumann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5638800" y="2633282"/>
            <a:ext cx="5224782" cy="3081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400" dirty="0"/>
              <a:t>SNSPD: 20 </a:t>
            </a:r>
            <a:r>
              <a:rPr lang="en-US" sz="2400" dirty="0" err="1"/>
              <a:t>aJ</a:t>
            </a:r>
            <a:r>
              <a:rPr lang="en-US" sz="2400" dirty="0"/>
              <a:t>/synapse event </a:t>
            </a:r>
          </a:p>
          <a:p>
            <a:pPr algn="ctr">
              <a:spcBef>
                <a:spcPts val="600"/>
              </a:spcBef>
            </a:pPr>
            <a:r>
              <a:rPr lang="en-US" sz="2400" dirty="0"/>
              <a:t>BIO: 1 </a:t>
            </a:r>
            <a:r>
              <a:rPr lang="en-US" sz="2400" dirty="0" err="1"/>
              <a:t>pJ</a:t>
            </a:r>
            <a:r>
              <a:rPr lang="en-US" sz="2400" dirty="0"/>
              <a:t>/synapse event</a:t>
            </a:r>
          </a:p>
          <a:p>
            <a:pPr algn="ctr">
              <a:spcBef>
                <a:spcPts val="600"/>
              </a:spcBef>
            </a:pPr>
            <a:r>
              <a:rPr lang="en-US" sz="2400" dirty="0"/>
              <a:t>CMOS: 20 </a:t>
            </a:r>
            <a:r>
              <a:rPr lang="en-US" sz="2400" dirty="0" err="1"/>
              <a:t>pJ</a:t>
            </a:r>
            <a:r>
              <a:rPr lang="en-US" sz="2400" dirty="0"/>
              <a:t>/synapse event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Brain: ~10</a:t>
            </a:r>
            <a:r>
              <a:rPr lang="en-US" sz="2400" baseline="30000" dirty="0"/>
              <a:t>14 </a:t>
            </a:r>
            <a:r>
              <a:rPr lang="en-US" sz="2400" dirty="0"/>
              <a:t> synapse events/sec</a:t>
            </a:r>
            <a:endParaRPr lang="en-US" sz="2400" baseline="30000" dirty="0"/>
          </a:p>
          <a:p>
            <a:pPr algn="ctr">
              <a:spcBef>
                <a:spcPts val="600"/>
              </a:spcBef>
            </a:pPr>
            <a:endParaRPr lang="en-US" sz="2400" b="1" dirty="0"/>
          </a:p>
          <a:p>
            <a:pPr algn="ctr">
              <a:spcBef>
                <a:spcPts val="600"/>
              </a:spcBef>
            </a:pPr>
            <a:r>
              <a:rPr lang="en-US" sz="2400" b="1" dirty="0"/>
              <a:t>Achieve this rate at 2 </a:t>
            </a:r>
            <a:r>
              <a:rPr lang="en-US" sz="2400" b="1" dirty="0" err="1"/>
              <a:t>mW</a:t>
            </a:r>
            <a:r>
              <a:rPr lang="en-US" sz="2400" b="1" dirty="0"/>
              <a:t> of cooling @ 2K, 200 W wall draw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6" y="2633283"/>
            <a:ext cx="5090644" cy="381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124" t="43307" r="10001" b="10407"/>
          <a:stretch/>
        </p:blipFill>
        <p:spPr>
          <a:xfrm>
            <a:off x="961116" y="732815"/>
            <a:ext cx="9982200" cy="1195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7386" t="7150" r="29624" b="80437"/>
          <a:stretch/>
        </p:blipFill>
        <p:spPr>
          <a:xfrm>
            <a:off x="3429000" y="2009406"/>
            <a:ext cx="5241303" cy="3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443F23-A1E4-449C-880A-519D4FA354B0}" type="datetime3">
              <a:rPr lang="en-US" smtClean="0"/>
              <a:pPr/>
              <a:t>29 March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3782"/>
          <a:stretch/>
        </p:blipFill>
        <p:spPr>
          <a:xfrm>
            <a:off x="168635" y="457200"/>
            <a:ext cx="6654800" cy="183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3119"/>
          <a:stretch/>
        </p:blipFill>
        <p:spPr>
          <a:xfrm>
            <a:off x="304800" y="3200400"/>
            <a:ext cx="9760205" cy="2890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780" t="47690" r="2877" b="-253"/>
          <a:stretch/>
        </p:blipFill>
        <p:spPr>
          <a:xfrm>
            <a:off x="6934200" y="154845"/>
            <a:ext cx="4953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30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85800" y="762000"/>
            <a:ext cx="11068956" cy="4499429"/>
          </a:xfrm>
        </p:spPr>
        <p:txBody>
          <a:bodyPr>
            <a:noAutofit/>
          </a:bodyPr>
          <a:lstStyle/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Custom superconducting device fabrication</a:t>
            </a:r>
          </a:p>
          <a:p>
            <a:pPr marL="870875" lvl="1" indent="-435437"/>
            <a:r>
              <a:rPr lang="en-US" sz="2000" dirty="0"/>
              <a:t>Novel device architectures</a:t>
            </a:r>
          </a:p>
          <a:p>
            <a:pPr marL="870875" lvl="1" indent="-435437"/>
            <a:r>
              <a:rPr lang="en-US" sz="2000" dirty="0"/>
              <a:t>Integrated optics and detectors</a:t>
            </a:r>
            <a:endParaRPr lang="en-US" sz="2400" dirty="0"/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Multi-element devices, photon number resolution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Fiber quantum repeaters in telecom closet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Cryogenic logic development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Mid-infrared and ultraviolet photon counting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Thermal imaging at NIR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i="1" dirty="0"/>
              <a:t> </a:t>
            </a:r>
            <a:r>
              <a:rPr lang="en-US" sz="2400" dirty="0"/>
              <a:t>particle detection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Terahertz sensing and imaging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Low wall-draw cooling for microwave LNAs</a:t>
            </a:r>
          </a:p>
          <a:p>
            <a:pPr marL="435437" indent="-4354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Desktop Dilution Refrigerator? 500nW cooling at 50 </a:t>
            </a:r>
            <a:r>
              <a:rPr lang="en-US" sz="2400" dirty="0" err="1">
                <a:solidFill>
                  <a:srgbClr val="FFFF00"/>
                </a:solidFill>
              </a:rPr>
              <a:t>mK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1" y="230717"/>
            <a:ext cx="10507981" cy="455083"/>
          </a:xfrm>
        </p:spPr>
        <p:txBody>
          <a:bodyPr>
            <a:normAutofit fontScale="90000"/>
          </a:bodyPr>
          <a:lstStyle/>
          <a:p>
            <a:r>
              <a:rPr lang="en-US" dirty="0"/>
              <a:t>Plans and Possibilities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546"/>
          <a:stretch/>
        </p:blipFill>
        <p:spPr>
          <a:xfrm>
            <a:off x="1981200" y="-5499"/>
            <a:ext cx="7788111" cy="2596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5" y="2758153"/>
            <a:ext cx="6025448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758153"/>
            <a:ext cx="5259898" cy="35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38200" y="1066800"/>
            <a:ext cx="7772400" cy="5120640"/>
          </a:xfrm>
        </p:spPr>
        <p:txBody>
          <a:bodyPr>
            <a:normAutofit/>
          </a:bodyPr>
          <a:lstStyle/>
          <a:p>
            <a:r>
              <a:rPr lang="en-US" sz="2000" dirty="0" err="1"/>
              <a:t>Eisaman</a:t>
            </a:r>
            <a:r>
              <a:rPr lang="en-US" sz="2000" dirty="0"/>
              <a:t>, Fan, </a:t>
            </a:r>
            <a:r>
              <a:rPr lang="en-US" sz="2000" dirty="0" err="1"/>
              <a:t>Migdall</a:t>
            </a:r>
            <a:r>
              <a:rPr lang="en-US" sz="2000" dirty="0"/>
              <a:t>, </a:t>
            </a:r>
            <a:r>
              <a:rPr lang="en-US" sz="2000" dirty="0" err="1"/>
              <a:t>Polyakov</a:t>
            </a:r>
            <a:r>
              <a:rPr lang="en-US" sz="2000" dirty="0"/>
              <a:t> (2011)*:</a:t>
            </a:r>
          </a:p>
          <a:p>
            <a:pPr algn="just"/>
            <a:r>
              <a:rPr lang="en-US" sz="2000" dirty="0"/>
              <a:t>We consider an ideal single-photon detector to be one for which: the </a:t>
            </a:r>
            <a:r>
              <a:rPr lang="en-US" sz="2000" b="1" dirty="0">
                <a:solidFill>
                  <a:srgbClr val="19FF24"/>
                </a:solidFill>
              </a:rPr>
              <a:t>detection efficiency</a:t>
            </a:r>
            <a:r>
              <a:rPr lang="en-US" sz="2000" dirty="0"/>
              <a:t> (the probability that a photon incident upon the detector is successfully detected) is </a:t>
            </a:r>
            <a:r>
              <a:rPr lang="en-US" sz="2000" b="1" dirty="0">
                <a:solidFill>
                  <a:srgbClr val="19FF24"/>
                </a:solidFill>
              </a:rPr>
              <a:t>100%</a:t>
            </a:r>
            <a:r>
              <a:rPr lang="en-US" sz="2000" dirty="0"/>
              <a:t>, the </a:t>
            </a:r>
            <a:r>
              <a:rPr lang="en-US" sz="2000" b="1" dirty="0">
                <a:solidFill>
                  <a:srgbClr val="FFFF00"/>
                </a:solidFill>
              </a:rPr>
              <a:t>dark-count rate</a:t>
            </a:r>
            <a:r>
              <a:rPr lang="en-US" sz="2000" dirty="0"/>
              <a:t> (rate of detector output pulses in the absence of any incident photons) is </a:t>
            </a:r>
            <a:r>
              <a:rPr lang="en-US" sz="2000" b="1" dirty="0">
                <a:solidFill>
                  <a:srgbClr val="FFFF00"/>
                </a:solidFill>
              </a:rPr>
              <a:t>zero</a:t>
            </a:r>
            <a:r>
              <a:rPr lang="en-US" sz="2000" dirty="0"/>
              <a:t>, the </a:t>
            </a:r>
            <a:r>
              <a:rPr lang="en-US" sz="2000" b="1" dirty="0">
                <a:solidFill>
                  <a:srgbClr val="FF99FF"/>
                </a:solidFill>
              </a:rPr>
              <a:t>dead time</a:t>
            </a:r>
            <a:r>
              <a:rPr lang="en-US" sz="2000" dirty="0"/>
              <a:t> (time after a photon-detection event during which the detector is incapable of detecting a photon) is </a:t>
            </a:r>
            <a:r>
              <a:rPr lang="en-US" sz="2000" b="1" dirty="0">
                <a:solidFill>
                  <a:srgbClr val="FF99FF"/>
                </a:solidFill>
              </a:rPr>
              <a:t>zero</a:t>
            </a:r>
            <a:r>
              <a:rPr lang="en-US" sz="2000" dirty="0"/>
              <a:t>, and the timing </a:t>
            </a:r>
            <a:r>
              <a:rPr lang="en-US" sz="2000" b="1" dirty="0">
                <a:solidFill>
                  <a:srgbClr val="00FFFF"/>
                </a:solidFill>
              </a:rPr>
              <a:t>jitter</a:t>
            </a:r>
            <a:r>
              <a:rPr lang="en-US" sz="2000" dirty="0"/>
              <a:t> (variation from event to event in the delay between the input of the optical signal and the output of the electrical signal) is </a:t>
            </a:r>
            <a:r>
              <a:rPr lang="en-US" sz="2000" b="1" dirty="0">
                <a:solidFill>
                  <a:srgbClr val="00FFFF"/>
                </a:solidFill>
              </a:rPr>
              <a:t>zero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400" dirty="0"/>
              <a:t>*</a:t>
            </a:r>
            <a:r>
              <a:rPr lang="en-US" dirty="0"/>
              <a:t> </a:t>
            </a:r>
            <a:r>
              <a:rPr lang="en-US" sz="2000" cap="small" dirty="0"/>
              <a:t>Review of Scientific Instruments</a:t>
            </a:r>
            <a:r>
              <a:rPr lang="en-US" dirty="0"/>
              <a:t> </a:t>
            </a:r>
            <a:r>
              <a:rPr lang="en-US" sz="1800" dirty="0"/>
              <a:t>82, 071101 (2011)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ideal detector</a:t>
            </a:r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8839200" y="1052945"/>
            <a:ext cx="3124200" cy="26046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/>
              <a:t>Ideal Specs.</a:t>
            </a:r>
          </a:p>
          <a:p>
            <a:pPr algn="ctr"/>
            <a:r>
              <a:rPr lang="en-US" sz="2400" b="1" dirty="0">
                <a:solidFill>
                  <a:srgbClr val="19FF24"/>
                </a:solidFill>
              </a:rPr>
              <a:t>DE = 100%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DCR = 0 </a:t>
            </a:r>
            <a:r>
              <a:rPr lang="en-US" sz="2400" b="1" dirty="0" err="1">
                <a:solidFill>
                  <a:srgbClr val="FFFF00"/>
                </a:solidFill>
              </a:rPr>
              <a:t>cts</a:t>
            </a:r>
            <a:r>
              <a:rPr lang="en-US" sz="2400" b="1" dirty="0">
                <a:solidFill>
                  <a:srgbClr val="FFFF00"/>
                </a:solidFill>
              </a:rPr>
              <a:t>/s</a:t>
            </a:r>
          </a:p>
          <a:p>
            <a:pPr algn="ctr"/>
            <a:r>
              <a:rPr lang="en-US" sz="2400" b="1" dirty="0">
                <a:solidFill>
                  <a:srgbClr val="FF99FF"/>
                </a:solidFill>
              </a:rPr>
              <a:t>Dead-time = 0 s</a:t>
            </a:r>
          </a:p>
          <a:p>
            <a:pPr algn="ctr"/>
            <a:r>
              <a:rPr lang="en-US" sz="2400" b="1" dirty="0">
                <a:solidFill>
                  <a:srgbClr val="00FFFF"/>
                </a:solidFill>
              </a:rPr>
              <a:t>Jitter = 0 s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Fundamental excitation energy </a:t>
            </a:r>
            <a:r>
              <a:rPr lang="en-US" dirty="0" err="1"/>
              <a:t>meV</a:t>
            </a:r>
            <a:r>
              <a:rPr lang="en-US" dirty="0"/>
              <a:t> instead of 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 device design—usually cleaner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 operating temperature helps thermal noise limits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Performance benefits outweigh cryogenic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Relatively new technology—innovations are frequent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Two main “winning” photon counting technologies:</a:t>
            </a:r>
          </a:p>
          <a:p>
            <a:pPr algn="ctr"/>
            <a:r>
              <a:rPr lang="en-US" dirty="0"/>
              <a:t>TES, SNSPD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 for superconducting detectors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www.QuantumOpus.com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1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423786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Superconductivity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"/>
            <a:ext cx="7772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>
          <a:xfrm>
            <a:off x="7467600" y="1143000"/>
            <a:ext cx="4267200" cy="4892040"/>
          </a:xfrm>
        </p:spPr>
        <p:txBody>
          <a:bodyPr>
            <a:normAutofit/>
          </a:bodyPr>
          <a:lstStyle/>
          <a:p>
            <a:pPr marL="285750" indent="-228600"/>
            <a:r>
              <a:rPr lang="en-US" sz="2400" dirty="0"/>
              <a:t>Useful features of superconductors</a:t>
            </a:r>
          </a:p>
          <a:p>
            <a:pPr marL="457200" lvl="1" indent="-228600"/>
            <a:r>
              <a:rPr lang="en-US" sz="2000" dirty="0"/>
              <a:t>True zero dc resistance</a:t>
            </a:r>
          </a:p>
          <a:p>
            <a:pPr marL="457200" lvl="1" indent="-228600"/>
            <a:r>
              <a:rPr lang="en-US" sz="2000" dirty="0"/>
              <a:t>Sharp transition via </a:t>
            </a:r>
            <a:r>
              <a:rPr lang="en-US" sz="2000" i="1" dirty="0"/>
              <a:t>I</a:t>
            </a:r>
            <a:r>
              <a:rPr lang="en-US" sz="2000" dirty="0"/>
              <a:t>, </a:t>
            </a:r>
            <a:r>
              <a:rPr lang="en-US" sz="2000" i="1" dirty="0"/>
              <a:t>H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</a:p>
          <a:p>
            <a:pPr marL="457200" lvl="1" indent="-228600"/>
            <a:r>
              <a:rPr lang="en-US" sz="2000" dirty="0"/>
              <a:t>Large resistance change</a:t>
            </a:r>
          </a:p>
          <a:p>
            <a:pPr marL="457200" lvl="1" indent="-228600"/>
            <a:r>
              <a:rPr lang="en-US" sz="2000" dirty="0"/>
              <a:t>(Relatively) simple electro-thermal system with rapid thermalization</a:t>
            </a:r>
          </a:p>
          <a:p>
            <a:pPr marL="457200" lvl="1" indent="-228600"/>
            <a:r>
              <a:rPr lang="en-US" sz="2000" dirty="0"/>
              <a:t>Extremely low noise</a:t>
            </a:r>
          </a:p>
          <a:p>
            <a:pPr marL="457200" lvl="1" indent="-228600"/>
            <a:endParaRPr lang="en-US" sz="2000" dirty="0"/>
          </a:p>
          <a:p>
            <a:pPr marL="228600" lvl="1" indent="0">
              <a:buNone/>
            </a:pPr>
            <a:r>
              <a:rPr lang="en-US" sz="2000" dirty="0"/>
              <a:t>TES vs Nanowire…</a:t>
            </a:r>
          </a:p>
        </p:txBody>
      </p:sp>
    </p:spTree>
    <p:extLst>
      <p:ext uri="{BB962C8B-B14F-4D97-AF65-F5344CB8AC3E}">
        <p14:creationId xmlns:p14="http://schemas.microsoft.com/office/powerpoint/2010/main" val="356149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31371" y="1219200"/>
            <a:ext cx="46482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01" y="762000"/>
            <a:ext cx="6102195" cy="5334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9900" y="228600"/>
            <a:ext cx="11391273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/>
              <a:t>Transition-edge sensor (TES) </a:t>
            </a:r>
            <a:r>
              <a:rPr lang="en-US" dirty="0" err="1"/>
              <a:t>electrothermal</a:t>
            </a:r>
            <a:r>
              <a:rPr lang="en-US" dirty="0"/>
              <a:t> system</a:t>
            </a:r>
          </a:p>
        </p:txBody>
      </p:sp>
      <p:sp>
        <p:nvSpPr>
          <p:cNvPr id="12" name="Freeform: Shape 11"/>
          <p:cNvSpPr/>
          <p:nvPr/>
        </p:nvSpPr>
        <p:spPr>
          <a:xfrm>
            <a:off x="7159290" y="1452020"/>
            <a:ext cx="4609772" cy="3016678"/>
          </a:xfrm>
          <a:custGeom>
            <a:avLst/>
            <a:gdLst>
              <a:gd name="connsiteX0" fmla="*/ 0 w 4619297"/>
              <a:gd name="connsiteY0" fmla="*/ 3049708 h 3287180"/>
              <a:gd name="connsiteX1" fmla="*/ 1805152 w 4619297"/>
              <a:gd name="connsiteY1" fmla="*/ 3033943 h 3287180"/>
              <a:gd name="connsiteX2" fmla="*/ 2829910 w 4619297"/>
              <a:gd name="connsiteY2" fmla="*/ 456281 h 3287180"/>
              <a:gd name="connsiteX3" fmla="*/ 4619297 w 4619297"/>
              <a:gd name="connsiteY3" fmla="*/ 14846 h 3287180"/>
              <a:gd name="connsiteX0" fmla="*/ 0 w 4619297"/>
              <a:gd name="connsiteY0" fmla="*/ 3278523 h 3418016"/>
              <a:gd name="connsiteX1" fmla="*/ 1805152 w 4619297"/>
              <a:gd name="connsiteY1" fmla="*/ 3033943 h 3418016"/>
              <a:gd name="connsiteX2" fmla="*/ 2829910 w 4619297"/>
              <a:gd name="connsiteY2" fmla="*/ 456281 h 3418016"/>
              <a:gd name="connsiteX3" fmla="*/ 4619297 w 4619297"/>
              <a:gd name="connsiteY3" fmla="*/ 14846 h 3418016"/>
              <a:gd name="connsiteX0" fmla="*/ 0 w 4619297"/>
              <a:gd name="connsiteY0" fmla="*/ 3278523 h 3331308"/>
              <a:gd name="connsiteX1" fmla="*/ 1805152 w 4619297"/>
              <a:gd name="connsiteY1" fmla="*/ 3033943 h 3331308"/>
              <a:gd name="connsiteX2" fmla="*/ 2829910 w 4619297"/>
              <a:gd name="connsiteY2" fmla="*/ 456281 h 3331308"/>
              <a:gd name="connsiteX3" fmla="*/ 4619297 w 4619297"/>
              <a:gd name="connsiteY3" fmla="*/ 14846 h 3331308"/>
              <a:gd name="connsiteX0" fmla="*/ 0 w 4619297"/>
              <a:gd name="connsiteY0" fmla="*/ 3269694 h 3269695"/>
              <a:gd name="connsiteX1" fmla="*/ 2144110 w 4619297"/>
              <a:gd name="connsiteY1" fmla="*/ 2364091 h 3269695"/>
              <a:gd name="connsiteX2" fmla="*/ 2829910 w 4619297"/>
              <a:gd name="connsiteY2" fmla="*/ 447452 h 3269695"/>
              <a:gd name="connsiteX3" fmla="*/ 4619297 w 4619297"/>
              <a:gd name="connsiteY3" fmla="*/ 6017 h 3269695"/>
              <a:gd name="connsiteX0" fmla="*/ 0 w 4619297"/>
              <a:gd name="connsiteY0" fmla="*/ 3269694 h 3270237"/>
              <a:gd name="connsiteX1" fmla="*/ 2144110 w 4619297"/>
              <a:gd name="connsiteY1" fmla="*/ 2364091 h 3270237"/>
              <a:gd name="connsiteX2" fmla="*/ 2829910 w 4619297"/>
              <a:gd name="connsiteY2" fmla="*/ 447452 h 3270237"/>
              <a:gd name="connsiteX3" fmla="*/ 4619297 w 4619297"/>
              <a:gd name="connsiteY3" fmla="*/ 6017 h 3270237"/>
              <a:gd name="connsiteX0" fmla="*/ 0 w 4619297"/>
              <a:gd name="connsiteY0" fmla="*/ 3265834 h 3266377"/>
              <a:gd name="connsiteX1" fmla="*/ 2144110 w 4619297"/>
              <a:gd name="connsiteY1" fmla="*/ 2360231 h 3266377"/>
              <a:gd name="connsiteX2" fmla="*/ 2829910 w 4619297"/>
              <a:gd name="connsiteY2" fmla="*/ 443592 h 3266377"/>
              <a:gd name="connsiteX3" fmla="*/ 4619297 w 4619297"/>
              <a:gd name="connsiteY3" fmla="*/ 2157 h 3266377"/>
              <a:gd name="connsiteX0" fmla="*/ 0 w 4619297"/>
              <a:gd name="connsiteY0" fmla="*/ 3285444 h 3285444"/>
              <a:gd name="connsiteX1" fmla="*/ 2144110 w 4619297"/>
              <a:gd name="connsiteY1" fmla="*/ 2379841 h 3285444"/>
              <a:gd name="connsiteX2" fmla="*/ 3066392 w 4619297"/>
              <a:gd name="connsiteY2" fmla="*/ 132690 h 3285444"/>
              <a:gd name="connsiteX3" fmla="*/ 4619297 w 4619297"/>
              <a:gd name="connsiteY3" fmla="*/ 21767 h 3285444"/>
              <a:gd name="connsiteX0" fmla="*/ 0 w 4619297"/>
              <a:gd name="connsiteY0" fmla="*/ 3371129 h 3371129"/>
              <a:gd name="connsiteX1" fmla="*/ 2144110 w 4619297"/>
              <a:gd name="connsiteY1" fmla="*/ 2465526 h 3371129"/>
              <a:gd name="connsiteX2" fmla="*/ 3066392 w 4619297"/>
              <a:gd name="connsiteY2" fmla="*/ 218375 h 3371129"/>
              <a:gd name="connsiteX3" fmla="*/ 4619297 w 4619297"/>
              <a:gd name="connsiteY3" fmla="*/ 107452 h 3371129"/>
              <a:gd name="connsiteX0" fmla="*/ 0 w 4619297"/>
              <a:gd name="connsiteY0" fmla="*/ 3371129 h 3371129"/>
              <a:gd name="connsiteX1" fmla="*/ 2144110 w 4619297"/>
              <a:gd name="connsiteY1" fmla="*/ 2465526 h 3371129"/>
              <a:gd name="connsiteX2" fmla="*/ 3066392 w 4619297"/>
              <a:gd name="connsiteY2" fmla="*/ 218375 h 3371129"/>
              <a:gd name="connsiteX3" fmla="*/ 4619297 w 4619297"/>
              <a:gd name="connsiteY3" fmla="*/ 107452 h 3371129"/>
              <a:gd name="connsiteX0" fmla="*/ 0 w 4619297"/>
              <a:gd name="connsiteY0" fmla="*/ 3318478 h 3318478"/>
              <a:gd name="connsiteX1" fmla="*/ 2412124 w 4619297"/>
              <a:gd name="connsiteY1" fmla="*/ 1633207 h 3318478"/>
              <a:gd name="connsiteX2" fmla="*/ 3066392 w 4619297"/>
              <a:gd name="connsiteY2" fmla="*/ 165724 h 3318478"/>
              <a:gd name="connsiteX3" fmla="*/ 4619297 w 4619297"/>
              <a:gd name="connsiteY3" fmla="*/ 54801 h 3318478"/>
              <a:gd name="connsiteX0" fmla="*/ 0 w 4619297"/>
              <a:gd name="connsiteY0" fmla="*/ 3318478 h 3318478"/>
              <a:gd name="connsiteX1" fmla="*/ 2412124 w 4619297"/>
              <a:gd name="connsiteY1" fmla="*/ 1633207 h 3318478"/>
              <a:gd name="connsiteX2" fmla="*/ 3066392 w 4619297"/>
              <a:gd name="connsiteY2" fmla="*/ 165724 h 3318478"/>
              <a:gd name="connsiteX3" fmla="*/ 4619297 w 4619297"/>
              <a:gd name="connsiteY3" fmla="*/ 54801 h 3318478"/>
              <a:gd name="connsiteX0" fmla="*/ 0 w 4619297"/>
              <a:gd name="connsiteY0" fmla="*/ 3263678 h 3263678"/>
              <a:gd name="connsiteX1" fmla="*/ 2412124 w 4619297"/>
              <a:gd name="connsiteY1" fmla="*/ 1578407 h 3263678"/>
              <a:gd name="connsiteX2" fmla="*/ 4619297 w 4619297"/>
              <a:gd name="connsiteY2" fmla="*/ 1 h 3263678"/>
              <a:gd name="connsiteX0" fmla="*/ 0 w 4619297"/>
              <a:gd name="connsiteY0" fmla="*/ 3263677 h 3263677"/>
              <a:gd name="connsiteX1" fmla="*/ 2412124 w 4619297"/>
              <a:gd name="connsiteY1" fmla="*/ 1578406 h 3263677"/>
              <a:gd name="connsiteX2" fmla="*/ 4619297 w 4619297"/>
              <a:gd name="connsiteY2" fmla="*/ 0 h 3263677"/>
              <a:gd name="connsiteX0" fmla="*/ 0 w 4619297"/>
              <a:gd name="connsiteY0" fmla="*/ 3263677 h 3263677"/>
              <a:gd name="connsiteX1" fmla="*/ 2412124 w 4619297"/>
              <a:gd name="connsiteY1" fmla="*/ 1578406 h 3263677"/>
              <a:gd name="connsiteX2" fmla="*/ 4619297 w 4619297"/>
              <a:gd name="connsiteY2" fmla="*/ 0 h 3263677"/>
              <a:gd name="connsiteX0" fmla="*/ 0 w 4619297"/>
              <a:gd name="connsiteY0" fmla="*/ 3263677 h 3264585"/>
              <a:gd name="connsiteX1" fmla="*/ 2013286 w 4619297"/>
              <a:gd name="connsiteY1" fmla="*/ 3108490 h 3264585"/>
              <a:gd name="connsiteX2" fmla="*/ 2412124 w 4619297"/>
              <a:gd name="connsiteY2" fmla="*/ 1578406 h 3264585"/>
              <a:gd name="connsiteX3" fmla="*/ 4619297 w 4619297"/>
              <a:gd name="connsiteY3" fmla="*/ 0 h 3264585"/>
              <a:gd name="connsiteX0" fmla="*/ 0 w 4619297"/>
              <a:gd name="connsiteY0" fmla="*/ 3263677 h 3264585"/>
              <a:gd name="connsiteX1" fmla="*/ 2013286 w 4619297"/>
              <a:gd name="connsiteY1" fmla="*/ 3108490 h 3264585"/>
              <a:gd name="connsiteX2" fmla="*/ 2412124 w 4619297"/>
              <a:gd name="connsiteY2" fmla="*/ 1578406 h 3264585"/>
              <a:gd name="connsiteX3" fmla="*/ 4619297 w 4619297"/>
              <a:gd name="connsiteY3" fmla="*/ 0 h 3264585"/>
              <a:gd name="connsiteX0" fmla="*/ 0 w 4619297"/>
              <a:gd name="connsiteY0" fmla="*/ 3263677 h 3263677"/>
              <a:gd name="connsiteX1" fmla="*/ 2013286 w 4619297"/>
              <a:gd name="connsiteY1" fmla="*/ 3108490 h 3263677"/>
              <a:gd name="connsiteX2" fmla="*/ 2412124 w 4619297"/>
              <a:gd name="connsiteY2" fmla="*/ 1578406 h 3263677"/>
              <a:gd name="connsiteX3" fmla="*/ 4619297 w 4619297"/>
              <a:gd name="connsiteY3" fmla="*/ 0 h 3263677"/>
              <a:gd name="connsiteX0" fmla="*/ 0 w 4619297"/>
              <a:gd name="connsiteY0" fmla="*/ 3263677 h 3263677"/>
              <a:gd name="connsiteX1" fmla="*/ 2032336 w 4619297"/>
              <a:gd name="connsiteY1" fmla="*/ 3221133 h 3263677"/>
              <a:gd name="connsiteX2" fmla="*/ 2412124 w 4619297"/>
              <a:gd name="connsiteY2" fmla="*/ 1578406 h 3263677"/>
              <a:gd name="connsiteX3" fmla="*/ 4619297 w 4619297"/>
              <a:gd name="connsiteY3" fmla="*/ 0 h 3263677"/>
              <a:gd name="connsiteX0" fmla="*/ 0 w 4619297"/>
              <a:gd name="connsiteY0" fmla="*/ 3273917 h 3273917"/>
              <a:gd name="connsiteX1" fmla="*/ 2032336 w 4619297"/>
              <a:gd name="connsiteY1" fmla="*/ 3221133 h 3273917"/>
              <a:gd name="connsiteX2" fmla="*/ 2412124 w 4619297"/>
              <a:gd name="connsiteY2" fmla="*/ 1578406 h 3273917"/>
              <a:gd name="connsiteX3" fmla="*/ 4619297 w 4619297"/>
              <a:gd name="connsiteY3" fmla="*/ 0 h 3273917"/>
              <a:gd name="connsiteX0" fmla="*/ 0 w 4619297"/>
              <a:gd name="connsiteY0" fmla="*/ 3273917 h 3273917"/>
              <a:gd name="connsiteX1" fmla="*/ 2032336 w 4619297"/>
              <a:gd name="connsiteY1" fmla="*/ 3221133 h 3273917"/>
              <a:gd name="connsiteX2" fmla="*/ 2412124 w 4619297"/>
              <a:gd name="connsiteY2" fmla="*/ 1578406 h 3273917"/>
              <a:gd name="connsiteX3" fmla="*/ 4619297 w 4619297"/>
              <a:gd name="connsiteY3" fmla="*/ 0 h 3273917"/>
              <a:gd name="connsiteX0" fmla="*/ 0 w 4609772"/>
              <a:gd name="connsiteY0" fmla="*/ 3243196 h 3243196"/>
              <a:gd name="connsiteX1" fmla="*/ 2022811 w 4609772"/>
              <a:gd name="connsiteY1" fmla="*/ 3221133 h 3243196"/>
              <a:gd name="connsiteX2" fmla="*/ 2402599 w 4609772"/>
              <a:gd name="connsiteY2" fmla="*/ 1578406 h 3243196"/>
              <a:gd name="connsiteX3" fmla="*/ 4609772 w 4609772"/>
              <a:gd name="connsiteY3" fmla="*/ 0 h 3243196"/>
              <a:gd name="connsiteX0" fmla="*/ 0 w 4609772"/>
              <a:gd name="connsiteY0" fmla="*/ 3243196 h 3243196"/>
              <a:gd name="connsiteX1" fmla="*/ 2022811 w 4609772"/>
              <a:gd name="connsiteY1" fmla="*/ 3221133 h 3243196"/>
              <a:gd name="connsiteX2" fmla="*/ 2621674 w 4609772"/>
              <a:gd name="connsiteY2" fmla="*/ 533904 h 3243196"/>
              <a:gd name="connsiteX3" fmla="*/ 4609772 w 4609772"/>
              <a:gd name="connsiteY3" fmla="*/ 0 h 324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772" h="3243196">
                <a:moveTo>
                  <a:pt x="0" y="3243196"/>
                </a:moveTo>
                <a:cubicBezTo>
                  <a:pt x="364123" y="3220745"/>
                  <a:pt x="1573165" y="3235766"/>
                  <a:pt x="2022811" y="3221133"/>
                </a:cubicBezTo>
                <a:cubicBezTo>
                  <a:pt x="2139082" y="2571607"/>
                  <a:pt x="2190514" y="1070759"/>
                  <a:pt x="2621674" y="533904"/>
                </a:cubicBezTo>
                <a:cubicBezTo>
                  <a:pt x="3052834" y="-2951"/>
                  <a:pt x="3818868" y="51555"/>
                  <a:pt x="4609772" y="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296402" y="2787019"/>
            <a:ext cx="228602" cy="2286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448149" y="2000250"/>
            <a:ext cx="210201" cy="786769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151282" y="257457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Resistance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9945" y="4544840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Temperature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9559" y="4943476"/>
            <a:ext cx="4961615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Voltage biased—</a:t>
            </a:r>
          </a:p>
          <a:p>
            <a:r>
              <a:rPr lang="en-US" dirty="0"/>
              <a:t>   as </a:t>
            </a:r>
            <a:r>
              <a:rPr lang="en-US" i="1" dirty="0"/>
              <a:t>T</a:t>
            </a:r>
            <a:r>
              <a:rPr lang="en-US" dirty="0"/>
              <a:t> increases, </a:t>
            </a:r>
            <a:r>
              <a:rPr lang="en-US" i="1" dirty="0"/>
              <a:t>V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i="1" dirty="0"/>
              <a:t>R</a:t>
            </a:r>
            <a:r>
              <a:rPr lang="en-US" dirty="0"/>
              <a:t> heating decreases…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19FF24"/>
                </a:solidFill>
                <a:sym typeface="Wingdings" panose="05000000000000000000" pitchFamily="2" charset="2"/>
              </a:rPr>
              <a:t>Negative Electro-Thermal Feedback</a:t>
            </a:r>
            <a:endParaRPr lang="en-US" dirty="0">
              <a:solidFill>
                <a:srgbClr val="19FF24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658350" y="2086305"/>
            <a:ext cx="1812593" cy="929316"/>
            <a:chOff x="9658350" y="2086305"/>
            <a:chExt cx="1812593" cy="929316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9658350" y="2086305"/>
              <a:ext cx="235688" cy="929316"/>
            </a:xfrm>
            <a:prstGeom prst="straightConnector1">
              <a:avLst/>
            </a:prstGeom>
            <a:ln w="38100">
              <a:solidFill>
                <a:srgbClr val="33CC3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9956468" y="2254989"/>
              <a:ext cx="1514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Negative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9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photons with a W-TES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221" r="12687"/>
          <a:stretch/>
        </p:blipFill>
        <p:spPr>
          <a:xfrm>
            <a:off x="291215" y="1130827"/>
            <a:ext cx="4497569" cy="4923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61" y="949184"/>
            <a:ext cx="7221585" cy="55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number resolution of TES devices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www.QuantumOpus.com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0" y="1295400"/>
            <a:ext cx="6004891" cy="4419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81400" y="1491734"/>
            <a:ext cx="2093272" cy="2271352"/>
            <a:chOff x="3581400" y="1263134"/>
            <a:chExt cx="2093272" cy="22713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581400" y="1447800"/>
              <a:ext cx="1219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133600"/>
              <a:ext cx="1219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81400" y="2743200"/>
              <a:ext cx="1219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81400" y="3352800"/>
              <a:ext cx="1219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953000" y="3165154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 </a:t>
              </a:r>
              <a:r>
                <a:rPr lang="en-US" dirty="0"/>
                <a:t>= 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53000" y="2558534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 </a:t>
              </a:r>
              <a:r>
                <a:rPr lang="en-US" dirty="0"/>
                <a:t>=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3000" y="1951637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 </a:t>
              </a:r>
              <a:r>
                <a:rPr lang="en-US" dirty="0"/>
                <a:t>= 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3000" y="1263134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 </a:t>
              </a:r>
              <a:r>
                <a:rPr lang="en-US" dirty="0"/>
                <a:t>= 4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14" y="1143000"/>
            <a:ext cx="5891386" cy="44929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62800" y="192728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 </a:t>
            </a:r>
            <a:r>
              <a:rPr lang="en-US" dirty="0"/>
              <a:t>=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92564" y="145946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 </a:t>
            </a:r>
            <a:r>
              <a:rPr lang="en-US" dirty="0"/>
              <a:t>=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5967803"/>
            <a:ext cx="6034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Lita</a:t>
            </a:r>
            <a:r>
              <a:rPr lang="en-US" sz="1600" dirty="0"/>
              <a:t>, Miller, Nam, OPTICS EXPRESS, 3 March 2008 v16(5) 3032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2628476"/>
            <a:ext cx="8991600" cy="954107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TES devices have demonstrated revolutionary performance from </a:t>
            </a:r>
            <a:r>
              <a:rPr lang="en-US" sz="2800" b="1" dirty="0" err="1">
                <a:solidFill>
                  <a:srgbClr val="FFFF00"/>
                </a:solidFill>
              </a:rPr>
              <a:t>m</a:t>
            </a:r>
            <a:r>
              <a:rPr lang="en-US" sz="2800" dirty="0" err="1">
                <a:solidFill>
                  <a:srgbClr val="FFFF00"/>
                </a:solidFill>
              </a:rPr>
              <a:t>eV</a:t>
            </a:r>
            <a:r>
              <a:rPr lang="en-US" sz="2800" dirty="0">
                <a:solidFill>
                  <a:srgbClr val="FFFF00"/>
                </a:solidFill>
              </a:rPr>
              <a:t> to </a:t>
            </a:r>
            <a:r>
              <a:rPr lang="en-US" sz="2800" b="1" dirty="0">
                <a:solidFill>
                  <a:srgbClr val="FFFF00"/>
                </a:solidFill>
              </a:rPr>
              <a:t>M</a:t>
            </a:r>
            <a:r>
              <a:rPr lang="en-US" sz="2800" dirty="0">
                <a:solidFill>
                  <a:srgbClr val="FFFF00"/>
                </a:solidFill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30315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Custom 10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F7CC87"/>
      </a:hlink>
      <a:folHlink>
        <a:srgbClr val="7483A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14633</TotalTime>
  <Words>1464</Words>
  <Application>Microsoft Office PowerPoint</Application>
  <PresentationFormat>Widescreen</PresentationFormat>
  <Paragraphs>296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Century Gothic</vt:lpstr>
      <vt:lpstr>Tahoma</vt:lpstr>
      <vt:lpstr>Times New Roman</vt:lpstr>
      <vt:lpstr>Tunga</vt:lpstr>
      <vt:lpstr>Wingdings</vt:lpstr>
      <vt:lpstr>Wingdings 2</vt:lpstr>
      <vt:lpstr>Mylar</vt:lpstr>
      <vt:lpstr>Desktop superconducting photon detectors and … computers?</vt:lpstr>
      <vt:lpstr>Outline</vt:lpstr>
      <vt:lpstr>Motivation for Single-Photon Detection</vt:lpstr>
      <vt:lpstr>The ideal detector</vt:lpstr>
      <vt:lpstr>Motivation for superconducting detectors</vt:lpstr>
      <vt:lpstr>Superconductivity</vt:lpstr>
      <vt:lpstr>PowerPoint Presentation</vt:lpstr>
      <vt:lpstr>Detecting photons with a W-TES</vt:lpstr>
      <vt:lpstr>Photon number resolution of TES devices</vt:lpstr>
      <vt:lpstr>PowerPoint Presentation</vt:lpstr>
      <vt:lpstr>Convenient Conceptual Principle of Operation</vt:lpstr>
      <vt:lpstr>Demonstrated Performance</vt:lpstr>
      <vt:lpstr>Demonstrated Performance</vt:lpstr>
      <vt:lpstr>Revolutionary Performance</vt:lpstr>
      <vt:lpstr>Challenges with the NIST system</vt:lpstr>
      <vt:lpstr>Commercial goals for SNSPDs</vt:lpstr>
      <vt:lpstr>Quantum Opus</vt:lpstr>
      <vt:lpstr>Nanowire device</vt:lpstr>
      <vt:lpstr>Layer Design</vt:lpstr>
      <vt:lpstr>Device Assembly and Optical Alignment</vt:lpstr>
      <vt:lpstr>SHI Cryogenics Components: a typical configuration for commercial systems.</vt:lpstr>
      <vt:lpstr>Opus One</vt:lpstr>
      <vt:lpstr>Modular Electronics</vt:lpstr>
      <vt:lpstr>Expandable to 16 detectors</vt:lpstr>
      <vt:lpstr>Custom 32-channel System</vt:lpstr>
      <vt:lpstr>Customer installation examples</vt:lpstr>
      <vt:lpstr>PowerPoint Presentation</vt:lpstr>
      <vt:lpstr>PowerPoint Presentation</vt:lpstr>
      <vt:lpstr>Current Research and Development</vt:lpstr>
      <vt:lpstr>The Opus Two — The world’s first desktop &lt;2 K Cryosystem </vt:lpstr>
      <vt:lpstr>SBIR-funded revolutionary performance</vt:lpstr>
      <vt:lpstr>Optical Space Communication</vt:lpstr>
      <vt:lpstr>Not quantum… but also not von Neumann</vt:lpstr>
      <vt:lpstr>PowerPoint Presentation</vt:lpstr>
      <vt:lpstr>Plans and Possibilities</vt:lpstr>
      <vt:lpstr>PowerPoint Presentation</vt:lpstr>
    </vt:vector>
  </TitlesOfParts>
  <Company>Albion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ajmiller</dc:creator>
  <cp:lastModifiedBy>Aaron Miller</cp:lastModifiedBy>
  <cp:revision>205</cp:revision>
  <cp:lastPrinted>2016-01-29T20:03:26Z</cp:lastPrinted>
  <dcterms:created xsi:type="dcterms:W3CDTF">2014-03-22T19:41:17Z</dcterms:created>
  <dcterms:modified xsi:type="dcterms:W3CDTF">2018-03-29T15:11:12Z</dcterms:modified>
</cp:coreProperties>
</file>