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9" r:id="rId3"/>
    <p:sldId id="260" r:id="rId4"/>
    <p:sldId id="261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DC3"/>
    <a:srgbClr val="0F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7D912-4121-482B-ADA3-92B2F2F0259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140A6-7A22-47D9-8AE5-1CBD805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Connectivity, just not through quantum tunneling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0036F-6BCA-CE42-820B-6059A67F89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1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32E47-21C1-483D-890D-78C1F0A814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90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MRSEC</a:t>
            </a:r>
            <a:r>
              <a:rPr lang="en-US" baseline="0" dirty="0" smtClean="0"/>
              <a:t> – Metallic antiferromagnetic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32E47-21C1-483D-890D-78C1F0A814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74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4130-2171-453E-A603-0616DA789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1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1B68FF-08CA-47B3-9E13-77B6DC6F03E1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9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95B8F-C720-40D2-AC95-FF193AF2BD74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57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DB80BE-7840-4783-9963-32F719B135F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7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569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EBCCF-15E1-46E2-9231-45216973A066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36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F9A48-D4D0-44DB-B8E4-B87AB2786CE6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8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569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169D6-0096-414D-B99E-38365FD3186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1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9263CC-1F99-4529-BED1-A26A95E13247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55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F6F48-A0E2-4E58-9E68-C768D8EFC434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3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B4A56-9E95-495C-902E-C35380E403D3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8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61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7D346-50E3-4823-9139-411EE63AC865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8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56E02-B182-414A-B0F6-74D37E1D82C9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45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637EB-FBF7-4D44-AE17-EDBEAB1CFB8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45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4658A-8FF7-4FAD-A9ED-91F15B348251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59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A943-4E50-4AE0-8E5D-21C5CACC82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E825-8C6F-45BF-AB7F-92AE0975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flowers_n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76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736"/>
            <a:ext cx="8229600" cy="507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B94AE-0B33-45F8-A24C-2641FFD22EAC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17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7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6.jpeg"/><Relationship Id="rId21" Type="http://schemas.openxmlformats.org/officeDocument/2006/relationships/image" Target="../media/image19.png"/><Relationship Id="rId12" Type="http://schemas.openxmlformats.org/officeDocument/2006/relationships/image" Target="../media/image940.png"/><Relationship Id="rId17" Type="http://schemas.openxmlformats.org/officeDocument/2006/relationships/image" Target="../media/image15.jpeg"/><Relationship Id="rId2" Type="http://schemas.openxmlformats.org/officeDocument/2006/relationships/image" Target="../media/image14.png"/><Relationship Id="rId16" Type="http://schemas.openxmlformats.org/officeDocument/2006/relationships/image" Target="../media/image98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9" Type="http://schemas.openxmlformats.org/officeDocument/2006/relationships/image" Target="../media/image17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tif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856"/>
            <a:ext cx="9144000" cy="3430144"/>
          </a:xfrm>
          <a:prstGeom prst="rect">
            <a:avLst/>
          </a:prstGeom>
          <a:noFill/>
          <a:effectLst/>
        </p:spPr>
      </p:pic>
      <p:sp>
        <p:nvSpPr>
          <p:cNvPr id="13" name="Rectangle 12"/>
          <p:cNvSpPr/>
          <p:nvPr/>
        </p:nvSpPr>
        <p:spPr>
          <a:xfrm>
            <a:off x="0" y="3427855"/>
            <a:ext cx="9144000" cy="3430145"/>
          </a:xfrm>
          <a:prstGeom prst="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  <a:effectLst>
            <a:reflection blurRad="101600" stA="26000" endPos="20000" dist="127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068" y="5877967"/>
            <a:ext cx="8506264" cy="116378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18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18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Intersections between Nuclear Physics and Quantum Information (NPQI workshop)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Argonne National Laboratory – 2 pm, March 29, 2018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3"/>
          <a:stretch/>
        </p:blipFill>
        <p:spPr>
          <a:xfrm>
            <a:off x="0" y="6"/>
            <a:ext cx="9144000" cy="3427847"/>
          </a:xfrm>
          <a:prstGeom prst="rect">
            <a:avLst/>
          </a:prstGeom>
          <a:noFill/>
          <a:effectLst/>
        </p:spPr>
      </p:pic>
      <p:sp>
        <p:nvSpPr>
          <p:cNvPr id="16" name="Rectangle 15"/>
          <p:cNvSpPr/>
          <p:nvPr/>
        </p:nvSpPr>
        <p:spPr>
          <a:xfrm>
            <a:off x="0" y="-13944"/>
            <a:ext cx="9144000" cy="340845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reflection blurRad="101600" stA="26000" endPos="20000" dist="127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68" y="492557"/>
            <a:ext cx="7664716" cy="126402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 of QIS and Quantum Emulation studies at University of Illinois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68" y="2503688"/>
            <a:ext cx="8135166" cy="116612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Bryce </a:t>
            </a:r>
            <a:r>
              <a:rPr lang="en-US" sz="2000" dirty="0" err="1" smtClean="0"/>
              <a:t>Gadway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University of Illinois at Urbana-Champaign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3" r="82143" b="34464"/>
          <a:stretch/>
        </p:blipFill>
        <p:spPr>
          <a:xfrm>
            <a:off x="8059784" y="19399"/>
            <a:ext cx="1084216" cy="1225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068" y="1564220"/>
            <a:ext cx="6384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90DC3"/>
                </a:solidFill>
                <a:sym typeface="Wingdings" panose="05000000000000000000" pitchFamily="2" charset="2"/>
              </a:rPr>
              <a:t>&gt;&gt; </a:t>
            </a:r>
            <a:r>
              <a:rPr lang="en-US" sz="2400" b="1" i="1" u="sng" dirty="0" smtClean="0">
                <a:solidFill>
                  <a:srgbClr val="090DC3"/>
                </a:solidFill>
              </a:rPr>
              <a:t>Prospects </a:t>
            </a:r>
            <a:r>
              <a:rPr lang="en-US" sz="2400" b="1" i="1" u="sng" dirty="0">
                <a:solidFill>
                  <a:srgbClr val="090DC3"/>
                </a:solidFill>
              </a:rPr>
              <a:t>for studying dynamical gauge </a:t>
            </a:r>
            <a:r>
              <a:rPr lang="en-US" sz="2400" b="1" i="1" u="sng" dirty="0" smtClean="0">
                <a:solidFill>
                  <a:srgbClr val="090DC3"/>
                </a:solidFill>
              </a:rPr>
              <a:t>fields</a:t>
            </a:r>
          </a:p>
          <a:p>
            <a:r>
              <a:rPr lang="en-US" sz="2400" b="1" i="1" dirty="0">
                <a:solidFill>
                  <a:srgbClr val="090DC3"/>
                </a:solidFill>
              </a:rPr>
              <a:t> </a:t>
            </a:r>
            <a:r>
              <a:rPr lang="en-US" sz="2400" b="1" i="1" dirty="0" smtClean="0">
                <a:solidFill>
                  <a:srgbClr val="090DC3"/>
                </a:solidFill>
              </a:rPr>
              <a:t>    </a:t>
            </a:r>
            <a:r>
              <a:rPr lang="en-US" sz="2400" b="1" i="1" u="sng" dirty="0" smtClean="0">
                <a:solidFill>
                  <a:srgbClr val="090DC3"/>
                </a:solidFill>
              </a:rPr>
              <a:t>with </a:t>
            </a:r>
            <a:r>
              <a:rPr lang="en-US" sz="2400" b="1" i="1" u="sng" dirty="0">
                <a:solidFill>
                  <a:srgbClr val="090DC3"/>
                </a:solidFill>
              </a:rPr>
              <a:t>cold atoms </a:t>
            </a:r>
            <a:r>
              <a:rPr lang="en-US" sz="2400" b="1" i="1" u="sng" dirty="0" smtClean="0">
                <a:solidFill>
                  <a:srgbClr val="090DC3"/>
                </a:solidFill>
              </a:rPr>
              <a:t>and </a:t>
            </a:r>
            <a:r>
              <a:rPr lang="en-US" sz="2400" b="1" i="1" u="sng" dirty="0">
                <a:solidFill>
                  <a:srgbClr val="090DC3"/>
                </a:solidFill>
              </a:rPr>
              <a:t>molecules</a:t>
            </a:r>
            <a:endParaRPr lang="en-US" sz="2400" b="1" i="1" u="sng" dirty="0">
              <a:solidFill>
                <a:srgbClr val="090DC3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33113" y="2488579"/>
            <a:ext cx="8135166" cy="1166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[ Paul </a:t>
            </a:r>
            <a:r>
              <a:rPr lang="en-US" sz="2000" dirty="0" err="1" smtClean="0"/>
              <a:t>Kwiat</a:t>
            </a:r>
            <a:r>
              <a:rPr lang="en-US" sz="2000" dirty="0" smtClean="0"/>
              <a:t>, Virginia Lorenz, Brian DeMarco ]</a:t>
            </a:r>
          </a:p>
        </p:txBody>
      </p:sp>
    </p:spTree>
    <p:extLst>
      <p:ext uri="{BB962C8B-B14F-4D97-AF65-F5344CB8AC3E}">
        <p14:creationId xmlns:p14="http://schemas.microsoft.com/office/powerpoint/2010/main" val="39447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7889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Gadway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/ DeMarco – </a:t>
            </a:r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molecules</a:t>
            </a:r>
          </a:p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414" y="1653183"/>
            <a:ext cx="31118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Quantum field theory</a:t>
            </a:r>
          </a:p>
          <a:p>
            <a:endParaRPr lang="en-US" sz="800" dirty="0" smtClean="0">
              <a:sym typeface="Wingdings" panose="05000000000000000000" pitchFamily="2" charset="2"/>
            </a:endParaRPr>
          </a:p>
          <a:p>
            <a:r>
              <a:rPr lang="en-US" sz="2600" dirty="0" smtClean="0">
                <a:sym typeface="Wingdings" panose="05000000000000000000" pitchFamily="2" charset="2"/>
              </a:rPr>
              <a:t>Lattice gauge theory</a:t>
            </a:r>
          </a:p>
          <a:p>
            <a:endParaRPr lang="en-US" sz="600" dirty="0" smtClean="0">
              <a:sym typeface="Wingdings" panose="05000000000000000000" pitchFamily="2" charset="2"/>
            </a:endParaRPr>
          </a:p>
          <a:p>
            <a:r>
              <a:rPr lang="en-US" sz="2600" dirty="0" smtClean="0">
                <a:sym typeface="Wingdings" panose="05000000000000000000" pitchFamily="2" charset="2"/>
              </a:rPr>
              <a:t>Quantum link model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10708" y="6044382"/>
            <a:ext cx="508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Banerjee, et al. PRL 109, 175302 (2012)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53" t="29561" r="54325" b="51054"/>
          <a:stretch/>
        </p:blipFill>
        <p:spPr>
          <a:xfrm>
            <a:off x="229389" y="3916556"/>
            <a:ext cx="4563929" cy="1771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416" t="48946" r="54325" b="20735"/>
          <a:stretch/>
        </p:blipFill>
        <p:spPr>
          <a:xfrm>
            <a:off x="4680777" y="3507665"/>
            <a:ext cx="4350682" cy="2578921"/>
          </a:xfrm>
          <a:prstGeom prst="rect">
            <a:avLst/>
          </a:prstGeom>
        </p:spPr>
      </p:pic>
      <p:sp>
        <p:nvSpPr>
          <p:cNvPr id="3" name="Curved Right Arrow 2"/>
          <p:cNvSpPr/>
          <p:nvPr/>
        </p:nvSpPr>
        <p:spPr>
          <a:xfrm>
            <a:off x="510747" y="1843288"/>
            <a:ext cx="444667" cy="5639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510746" y="2477995"/>
            <a:ext cx="444667" cy="5639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959" y="1739331"/>
            <a:ext cx="4412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species (2 bosons, 1 fermion)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Spin-dependent tunneling / site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of all interactions [must be stable]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entropy low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 </a:t>
            </a:r>
            <a:r>
              <a:rPr lang="en-US" dirty="0" smtClean="0"/>
              <a:t>gauge invariance only at low T, low S/N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72731" y="892388"/>
            <a:ext cx="6519536" cy="7831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Requires extreme control, not very forgiving for cold atoms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molecules are a natural fit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7923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 Emulating LGTs with </a:t>
            </a:r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molecules</a:t>
            </a:r>
            <a:endParaRPr lang="en-US" sz="3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993" y="1603717"/>
            <a:ext cx="7751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atoms </a:t>
            </a:r>
            <a:r>
              <a:rPr lang="en-US" dirty="0" smtClean="0">
                <a:sym typeface="Wingdings" panose="05000000000000000000" pitchFamily="2" charset="2"/>
              </a:rPr>
              <a:t> molecules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particle hopping  spin “hopping” by dipolar exchange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orrelated hopping (low S/N, low t/U)  naturally imposed by dipolar exchange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spin-dependent potentials  local “magnetic fields” / light shifts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start with “low” entropy by motion  motion frozen out, initial spin entropy = 0 </a:t>
            </a:r>
            <a:endParaRPr lang="en-US" dirty="0"/>
          </a:p>
        </p:txBody>
      </p:sp>
      <p:pic>
        <p:nvPicPr>
          <p:cNvPr id="12" name="Picture 11" descr="afterspinfli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9692" y="1746196"/>
            <a:ext cx="1371600" cy="847649"/>
          </a:xfrm>
          <a:prstGeom prst="rect">
            <a:avLst/>
          </a:prstGeom>
        </p:spPr>
      </p:pic>
      <p:pic>
        <p:nvPicPr>
          <p:cNvPr id="13" name="Picture 12" descr="beforespinfli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9692" y="1746196"/>
            <a:ext cx="1371600" cy="847649"/>
          </a:xfrm>
          <a:prstGeom prst="rect">
            <a:avLst/>
          </a:prstGeom>
        </p:spPr>
      </p:pic>
      <p:sp>
        <p:nvSpPr>
          <p:cNvPr id="14" name="Left Bracket 13"/>
          <p:cNvSpPr/>
          <p:nvPr/>
        </p:nvSpPr>
        <p:spPr>
          <a:xfrm>
            <a:off x="801857" y="2636049"/>
            <a:ext cx="211016" cy="1041197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337622" y="3086403"/>
            <a:ext cx="450167" cy="1612206"/>
          </a:xfrm>
          <a:prstGeom prst="curvedRightArrow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981" y="4378550"/>
            <a:ext cx="607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gauge invariance / Gauss’ law imposed by hand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30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11882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Emulating LGTs with </a:t>
            </a:r>
            <a:r>
              <a:rPr lang="en-US" sz="3600" dirty="0" err="1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molecules 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767793" y="1217381"/>
            <a:ext cx="1978901" cy="3754754"/>
            <a:chOff x="884510" y="2458065"/>
            <a:chExt cx="1649084" cy="31289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3873" t="38668" r="73452" b="16209"/>
            <a:stretch/>
          </p:blipFill>
          <p:spPr>
            <a:xfrm>
              <a:off x="884510" y="2458065"/>
              <a:ext cx="1649084" cy="312896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884510" y="4929188"/>
              <a:ext cx="643733" cy="6578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993426" y="1414207"/>
            <a:ext cx="1753268" cy="164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19045" y="29073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19045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82461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51996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19045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82461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51996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32980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5615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19045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82461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51996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32980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195615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37171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84673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94169" y="150345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08295" y="203016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713531" y="272663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55730" y="245341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1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873208" y="2006718"/>
            <a:ext cx="367049" cy="423250"/>
          </a:xfrm>
          <a:prstGeom prst="ellipse">
            <a:avLst/>
          </a:prstGeom>
          <a:solidFill>
            <a:srgbClr val="090DC3">
              <a:alpha val="40000"/>
            </a:srgbClr>
          </a:solidFill>
          <a:ln>
            <a:solidFill>
              <a:srgbClr val="09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33626" y="1445804"/>
            <a:ext cx="367049" cy="42325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2485818" y="2364875"/>
            <a:ext cx="421504" cy="407133"/>
          </a:xfrm>
          <a:prstGeom prst="triangl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11176" y="950131"/>
            <a:ext cx="254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internal rotational states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34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11882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Emulating LGTs with </a:t>
            </a:r>
            <a:r>
              <a:rPr lang="en-US" sz="3600" dirty="0" err="1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molecules 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767793" y="1217381"/>
            <a:ext cx="1978901" cy="3754754"/>
            <a:chOff x="884510" y="2458065"/>
            <a:chExt cx="1649084" cy="31289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3873" t="38668" r="73452" b="16209"/>
            <a:stretch/>
          </p:blipFill>
          <p:spPr>
            <a:xfrm>
              <a:off x="884510" y="2458065"/>
              <a:ext cx="1649084" cy="312896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884510" y="4929188"/>
              <a:ext cx="643733" cy="6578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993426" y="1414207"/>
            <a:ext cx="1753268" cy="164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19045" y="29073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19045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82461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51996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19045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82461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51996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32980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5615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19045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82461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51996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32980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195615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37171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84673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94169" y="150345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08295" y="203016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713531" y="272663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55730" y="245341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1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873208" y="2006718"/>
            <a:ext cx="367049" cy="423250"/>
          </a:xfrm>
          <a:prstGeom prst="ellipse">
            <a:avLst/>
          </a:prstGeom>
          <a:solidFill>
            <a:srgbClr val="090DC3">
              <a:alpha val="40000"/>
            </a:srgbClr>
          </a:solidFill>
          <a:ln>
            <a:solidFill>
              <a:srgbClr val="09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33626" y="1445804"/>
            <a:ext cx="367049" cy="42325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2485818" y="2364875"/>
            <a:ext cx="421504" cy="407133"/>
          </a:xfrm>
          <a:prstGeom prst="triangl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11176" y="950131"/>
            <a:ext cx="254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internal rotational states</a:t>
            </a:r>
            <a:endParaRPr lang="en-US" b="1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644739" y="3228317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644739" y="2618719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644739" y="170432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19059" y="1704321"/>
            <a:ext cx="528633" cy="1647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19059" y="2625850"/>
            <a:ext cx="528633" cy="1647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19059" y="3235447"/>
            <a:ext cx="528633" cy="1647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35969" y="3388458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435969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435969" y="1864462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206164" y="1027784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ree space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460278" y="1341130"/>
            <a:ext cx="1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light shift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049108" y="1352853"/>
            <a:ext cx="434616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5508781" y="4044462"/>
            <a:ext cx="698040" cy="1423104"/>
          </a:xfrm>
          <a:prstGeom prst="rect">
            <a:avLst/>
          </a:prstGeom>
        </p:spPr>
      </p:pic>
      <p:pic>
        <p:nvPicPr>
          <p:cNvPr id="67" name="Picture 66" descr="Screen shot 2013-11-20 at 2.13.3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373" y="3686852"/>
            <a:ext cx="3629992" cy="302863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507507" y="6016472"/>
            <a:ext cx="339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anisotropic polarizability</a:t>
            </a:r>
          </a:p>
          <a:p>
            <a:r>
              <a:rPr lang="en-US" dirty="0" err="1" smtClean="0"/>
              <a:t>Neyenhuis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. PRL (2012)</a:t>
            </a:r>
          </a:p>
        </p:txBody>
      </p:sp>
    </p:spTree>
    <p:extLst>
      <p:ext uri="{BB962C8B-B14F-4D97-AF65-F5344CB8AC3E}">
        <p14:creationId xmlns:p14="http://schemas.microsoft.com/office/powerpoint/2010/main" val="28781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11882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Emulating LGTs with </a:t>
            </a:r>
            <a:r>
              <a:rPr lang="en-US" sz="3600" dirty="0" err="1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molecules 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767793" y="1217381"/>
            <a:ext cx="1978901" cy="3754754"/>
            <a:chOff x="884510" y="2458065"/>
            <a:chExt cx="1649084" cy="31289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3873" t="38668" r="73452" b="16209"/>
            <a:stretch/>
          </p:blipFill>
          <p:spPr>
            <a:xfrm>
              <a:off x="884510" y="2458065"/>
              <a:ext cx="1649084" cy="312896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884510" y="4929188"/>
              <a:ext cx="643733" cy="6578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993426" y="1414207"/>
            <a:ext cx="1753268" cy="164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19045" y="29073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19045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82461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51996" y="2649415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19045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82461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51996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32980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5615" y="226255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19045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82461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51996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32980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195615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37171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84673" y="1688123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94169" y="150345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08295" y="203016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713531" y="272663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55730" y="245341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1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873208" y="2006718"/>
            <a:ext cx="367049" cy="423250"/>
          </a:xfrm>
          <a:prstGeom prst="ellipse">
            <a:avLst/>
          </a:prstGeom>
          <a:solidFill>
            <a:srgbClr val="090DC3">
              <a:alpha val="40000"/>
            </a:srgbClr>
          </a:solidFill>
          <a:ln>
            <a:solidFill>
              <a:srgbClr val="09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33626" y="1445804"/>
            <a:ext cx="367049" cy="42325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2485818" y="2364875"/>
            <a:ext cx="421504" cy="407133"/>
          </a:xfrm>
          <a:prstGeom prst="triangl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11176" y="950131"/>
            <a:ext cx="254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internal rotational states</a:t>
            </a:r>
            <a:endParaRPr lang="en-US" b="1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644739" y="3228317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644739" y="2618719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644739" y="170432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19059" y="1704321"/>
            <a:ext cx="528633" cy="1647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19059" y="2625850"/>
            <a:ext cx="528633" cy="1647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19059" y="3235447"/>
            <a:ext cx="528633" cy="1647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35969" y="332984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435969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435969" y="192307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206164" y="1027784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ree space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460278" y="1341130"/>
            <a:ext cx="20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tate-dep. light shift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049108" y="1352853"/>
            <a:ext cx="434616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5508781" y="4044462"/>
            <a:ext cx="698040" cy="1423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17668" y="956297"/>
                <a:ext cx="7636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668" y="956297"/>
                <a:ext cx="763607" cy="461665"/>
              </a:xfrm>
              <a:prstGeom prst="rect">
                <a:avLst/>
              </a:prstGeom>
              <a:blipFill>
                <a:blip r:embed="rId4"/>
                <a:stretch>
                  <a:fillRect l="-12800" t="-10526" r="-336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6834554" y="1786687"/>
            <a:ext cx="0" cy="24347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6834554" y="3208104"/>
            <a:ext cx="0" cy="243477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6" y="156391"/>
            <a:ext cx="11882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Emulating LGTs with </a:t>
            </a:r>
            <a:r>
              <a:rPr lang="en-US" sz="3600" dirty="0" err="1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molecules 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389077" y="332984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389077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389077" y="180584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2314199" y="4068394"/>
            <a:ext cx="480646" cy="1176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6280" y="6138829"/>
                <a:ext cx="997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80" y="6138829"/>
                <a:ext cx="997068" cy="461665"/>
              </a:xfrm>
              <a:prstGeom prst="rect">
                <a:avLst/>
              </a:prstGeom>
              <a:blipFill>
                <a:blip r:embed="rId3"/>
                <a:stretch>
                  <a:fillRect l="-9146" t="-10526" r="-134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V="1">
            <a:off x="6893169" y="332984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893169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893169" y="192307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406431" y="344707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406431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406431" y="192307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910523" y="344707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910523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910523" y="180584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384599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4599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384599" y="193528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888691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888691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888691" y="181805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421840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421840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421840" y="193528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925932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925932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25932" y="181805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415748" y="334205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415748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415748" y="181805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908117" y="334205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908117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908117" y="193528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405639" y="3354267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405639" y="2803284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405639" y="183027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909731" y="3354267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909731" y="2803284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909731" y="194750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2819338" y="4068394"/>
            <a:ext cx="480646" cy="1176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3324477" y="4068393"/>
            <a:ext cx="480646" cy="1176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3820237" y="4068394"/>
            <a:ext cx="480646" cy="1176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4325376" y="4068394"/>
            <a:ext cx="480646" cy="1176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4830515" y="4068393"/>
            <a:ext cx="480646" cy="11764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5300275" y="4068394"/>
            <a:ext cx="480646" cy="11764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5805414" y="4068394"/>
            <a:ext cx="480646" cy="11764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6310553" y="4068393"/>
            <a:ext cx="480646" cy="11764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6792036" y="4068394"/>
            <a:ext cx="480646" cy="11764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7297175" y="4068394"/>
            <a:ext cx="480646" cy="11764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69404"/>
          <a:stretch/>
        </p:blipFill>
        <p:spPr>
          <a:xfrm>
            <a:off x="7802314" y="4068393"/>
            <a:ext cx="480646" cy="1176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792481" y="6135198"/>
                <a:ext cx="1226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,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81" y="6135198"/>
                <a:ext cx="1226105" cy="461665"/>
              </a:xfrm>
              <a:prstGeom prst="rect">
                <a:avLst/>
              </a:prstGeom>
              <a:blipFill>
                <a:blip r:embed="rId4"/>
                <a:stretch>
                  <a:fillRect l="-7463" t="-10526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988989" y="6135198"/>
                <a:ext cx="1226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,  </a:t>
                </a:r>
                <a:r>
                  <a:rPr lang="en-US" sz="2400" dirty="0" smtClean="0">
                    <a:solidFill>
                      <a:srgbClr val="090DC3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90D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90DC3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90DC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90DC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90D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90DC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90DC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090DC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90DC3"/>
                    </a:solidFill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89" y="6135198"/>
                <a:ext cx="1226105" cy="461665"/>
              </a:xfrm>
              <a:prstGeom prst="rect">
                <a:avLst/>
              </a:prstGeom>
              <a:blipFill>
                <a:blip r:embed="rId5"/>
                <a:stretch>
                  <a:fillRect l="-7463" t="-10526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417362" y="541606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932591" y="5416062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440660" y="5416062"/>
            <a:ext cx="228600" cy="228600"/>
          </a:xfrm>
          <a:prstGeom prst="ellipse">
            <a:avLst/>
          </a:prstGeom>
          <a:solidFill>
            <a:srgbClr val="09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934703" y="5445259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449932" y="5445259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958001" y="5445259"/>
            <a:ext cx="228600" cy="228600"/>
          </a:xfrm>
          <a:prstGeom prst="ellipse">
            <a:avLst/>
          </a:prstGeom>
          <a:solidFill>
            <a:srgbClr val="09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417712" y="5427785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932941" y="542778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441010" y="5427785"/>
            <a:ext cx="228600" cy="228600"/>
          </a:xfrm>
          <a:prstGeom prst="ellipse">
            <a:avLst/>
          </a:prstGeom>
          <a:solidFill>
            <a:srgbClr val="09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922394" y="5427785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437623" y="542778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945692" y="5427785"/>
            <a:ext cx="228600" cy="228600"/>
          </a:xfrm>
          <a:prstGeom prst="ellipse">
            <a:avLst/>
          </a:prstGeom>
          <a:solidFill>
            <a:srgbClr val="09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49369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4373127" y="2637692"/>
            <a:ext cx="886968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6332952" y="2637692"/>
            <a:ext cx="886968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2865183" y="1617785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3381190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5324402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7364866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3872772" y="1617785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845068" y="1617785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5836492" y="1619837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840686" y="1612348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7777821" y="1612348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1915015" y="1621391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6" y="156391"/>
            <a:ext cx="11882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Emulating LGTs with </a:t>
            </a:r>
            <a:r>
              <a:rPr lang="en-US" sz="3600" dirty="0" err="1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molecules 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389077" y="332984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389077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389077" y="180584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893169" y="332984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893169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893169" y="192307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406431" y="344707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406431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406431" y="192307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910523" y="3447073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910523" y="2778860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910523" y="1805847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384599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4599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384599" y="193528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888691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888691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888691" y="181805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421840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421840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421840" y="193528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925932" y="345928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925932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25932" y="181805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415748" y="334205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415748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415748" y="181805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908117" y="3342055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908117" y="2791072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908117" y="193528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405639" y="3354267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405639" y="2803284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405639" y="183027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909731" y="3354267"/>
            <a:ext cx="2743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909731" y="2803284"/>
            <a:ext cx="274320" cy="0"/>
          </a:xfrm>
          <a:prstGeom prst="line">
            <a:avLst/>
          </a:prstGeom>
          <a:ln w="38100">
            <a:solidFill>
              <a:srgbClr val="090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909731" y="194750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349369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4373127" y="2637692"/>
            <a:ext cx="886968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6332952" y="2637692"/>
            <a:ext cx="886968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2865183" y="1617785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3381190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5324402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7364866" y="2637692"/>
            <a:ext cx="889592" cy="9218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3872772" y="1617785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845068" y="1617785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5836492" y="1619837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840686" y="1612348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7777821" y="1612348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1915015" y="1621391"/>
            <a:ext cx="886968" cy="132579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2"/>
          <a:srcRect l="19053" t="29561" r="54325" b="51054"/>
          <a:stretch/>
        </p:blipFill>
        <p:spPr>
          <a:xfrm>
            <a:off x="2254827" y="3867918"/>
            <a:ext cx="5110039" cy="198308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610708" y="6044382"/>
            <a:ext cx="508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Banerjee, et al. PRL 109, 175302 (2012)</a:t>
            </a:r>
          </a:p>
        </p:txBody>
      </p:sp>
    </p:spTree>
    <p:extLst>
      <p:ext uri="{BB962C8B-B14F-4D97-AF65-F5344CB8AC3E}">
        <p14:creationId xmlns:p14="http://schemas.microsoft.com/office/powerpoint/2010/main" val="28799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5727" y="0"/>
            <a:ext cx="9162288" cy="1097280"/>
          </a:xfrm>
          <a:prstGeom prst="rect">
            <a:avLst/>
          </a:prstGeom>
          <a:gradFill>
            <a:gsLst>
              <a:gs pos="0">
                <a:srgbClr val="0000FF">
                  <a:alpha val="5000"/>
                </a:srgbClr>
              </a:gs>
              <a:gs pos="100000">
                <a:srgbClr val="0000FF"/>
              </a:gs>
              <a:gs pos="28000">
                <a:srgbClr val="0000FF">
                  <a:alpha val="60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243" y="-46570"/>
            <a:ext cx="7313613" cy="1264024"/>
          </a:xfrm>
        </p:spPr>
        <p:txBody>
          <a:bodyPr/>
          <a:lstStyle/>
          <a:p>
            <a:pPr algn="r"/>
            <a:r>
              <a:rPr lang="en-US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Corbel"/>
              </a:rPr>
              <a:t>Thanks! Questions?</a:t>
            </a:r>
            <a:endParaRPr lang="en-US" dirty="0">
              <a:ln w="635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Corbel"/>
            </a:endParaRPr>
          </a:p>
        </p:txBody>
      </p:sp>
      <p:pic>
        <p:nvPicPr>
          <p:cNvPr id="41" name="Picture 40" descr="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637" y="6037865"/>
            <a:ext cx="542296" cy="7047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8" y="4808505"/>
            <a:ext cx="3799840" cy="1229360"/>
          </a:xfrm>
          <a:prstGeom prst="rect">
            <a:avLst/>
          </a:prstGeom>
        </p:spPr>
      </p:pic>
      <p:pic>
        <p:nvPicPr>
          <p:cNvPr id="36" name="Picture 35" descr="ALT NA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r="16037"/>
          <a:stretch/>
        </p:blipFill>
        <p:spPr bwMode="auto">
          <a:xfrm>
            <a:off x="5794359" y="4552628"/>
            <a:ext cx="1639737" cy="1629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2425" r="21682" b="-2425"/>
          <a:stretch/>
        </p:blipFill>
        <p:spPr>
          <a:xfrm>
            <a:off x="1281727" y="2112120"/>
            <a:ext cx="2783229" cy="1681544"/>
          </a:xfrm>
          <a:prstGeom prst="rect">
            <a:avLst/>
          </a:prstGeom>
        </p:spPr>
      </p:pic>
      <p:pic>
        <p:nvPicPr>
          <p:cNvPr id="42" name="Picture 41" descr="3DMoleculeImage.jpg"/>
          <p:cNvPicPr>
            <a:picLocks noChangeAspect="1"/>
          </p:cNvPicPr>
          <p:nvPr/>
        </p:nvPicPr>
        <p:blipFill>
          <a:blip r:embed="rId7"/>
          <a:srcRect l="11508" t="4315" r="20274" b="17367"/>
          <a:stretch>
            <a:fillRect/>
          </a:stretch>
        </p:blipFill>
        <p:spPr>
          <a:xfrm>
            <a:off x="5286226" y="1689286"/>
            <a:ext cx="2656002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dirty="0" err="1" smtClean="0"/>
              <a:t>Kwiat</a:t>
            </a:r>
            <a:r>
              <a:rPr lang="en-US" dirty="0" smtClean="0"/>
              <a:t> Group: Quantum Information Science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2" y="4508796"/>
            <a:ext cx="2092072" cy="1616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48" y="1156506"/>
            <a:ext cx="1771529" cy="2462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685" y="1194665"/>
            <a:ext cx="67959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Improving quantum technologies</a:t>
            </a:r>
          </a:p>
          <a:p>
            <a:r>
              <a:rPr lang="en-US" sz="2000" dirty="0" smtClean="0"/>
              <a:t>Development of entangled photon and single-photon sources</a:t>
            </a:r>
          </a:p>
          <a:p>
            <a:r>
              <a:rPr lang="en-US" sz="2000" dirty="0" smtClean="0"/>
              <a:t>Development of single-photon detectors</a:t>
            </a:r>
          </a:p>
          <a:p>
            <a:r>
              <a:rPr lang="en-US" sz="2000" dirty="0" smtClean="0"/>
              <a:t>Improving efficiency of photon collection in noisy environments</a:t>
            </a:r>
          </a:p>
          <a:p>
            <a:endParaRPr lang="en-US" sz="2000" dirty="0"/>
          </a:p>
          <a:p>
            <a:r>
              <a:rPr lang="en-US" sz="2000" u="sng" dirty="0" smtClean="0"/>
              <a:t>More fundamental studies</a:t>
            </a:r>
          </a:p>
          <a:p>
            <a:r>
              <a:rPr lang="en-US" sz="2000" dirty="0" smtClean="0"/>
              <a:t>Bell-like tests of nonlocal realism</a:t>
            </a:r>
          </a:p>
          <a:p>
            <a:r>
              <a:rPr lang="en-US" sz="2000" dirty="0" err="1" smtClean="0"/>
              <a:t>Superdense</a:t>
            </a:r>
            <a:r>
              <a:rPr lang="en-US" sz="2000" dirty="0" smtClean="0"/>
              <a:t> encoding of quantum information</a:t>
            </a:r>
          </a:p>
          <a:p>
            <a:r>
              <a:rPr lang="en-US" sz="2000" dirty="0" smtClean="0"/>
              <a:t>Teleportation and quantum communications</a:t>
            </a:r>
          </a:p>
          <a:p>
            <a:r>
              <a:rPr lang="en-US" sz="2000" dirty="0" smtClean="0"/>
              <a:t>Few- and single-photon detection by humans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2425" r="21682" b="-2425"/>
          <a:stretch/>
        </p:blipFill>
        <p:spPr>
          <a:xfrm>
            <a:off x="984218" y="4526161"/>
            <a:ext cx="2646451" cy="1598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0"/>
          <a:stretch/>
        </p:blipFill>
        <p:spPr>
          <a:xfrm flipH="1">
            <a:off x="6248757" y="4010194"/>
            <a:ext cx="2438043" cy="21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dirty="0" smtClean="0"/>
              <a:t>Lorenz Group: Quantum Optics and Spectroscopy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765176"/>
            <a:ext cx="4337013" cy="14052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44350" y="2289237"/>
            <a:ext cx="462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Motivation: quantum information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fundamental studies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31920" y="3061487"/>
            <a:ext cx="5104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photonic quantum states for quantum applications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High-resolution, high-efficiency measurement techniques for characterization of photonic quantum states in multiple degrees of freedom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memories for telecom broadband photonic quantum states, fundamental studies of influence of light-matter interaction on photon-pair properties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8" y="2837805"/>
            <a:ext cx="3682722" cy="277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34" y="765175"/>
            <a:ext cx="4343400" cy="14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310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DeMarco group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30" y="1007523"/>
            <a:ext cx="5901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Optical lattice quantum emulation</a:t>
            </a:r>
            <a:endParaRPr lang="en-US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:\Users\Brian DeMarco\Desktop\Graph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0809" y="2279815"/>
            <a:ext cx="4409714" cy="1449661"/>
          </a:xfrm>
          <a:prstGeom prst="rect">
            <a:avLst/>
          </a:prstGeom>
          <a:noFill/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4121586" y="2384909"/>
            <a:ext cx="604320" cy="1208640"/>
          </a:xfrm>
          <a:prstGeom prst="downArrow">
            <a:avLst>
              <a:gd name="adj1" fmla="val 50009"/>
              <a:gd name="adj2" fmla="val 79519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 rot="5400000" flipH="1">
            <a:off x="7661454" y="2386935"/>
            <a:ext cx="604320" cy="1208640"/>
          </a:xfrm>
          <a:prstGeom prst="downArrow">
            <a:avLst>
              <a:gd name="adj1" fmla="val 50009"/>
              <a:gd name="adj2" fmla="val 79519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V="1">
            <a:off x="5080508" y="3797959"/>
            <a:ext cx="412635" cy="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triangle" w="lg" len="lg"/>
          </a:ln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H="1" flipV="1">
            <a:off x="5785358" y="3797959"/>
            <a:ext cx="412635" cy="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triangle" w="lg" len="lg"/>
          </a:ln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Oval 49"/>
          <p:cNvSpPr>
            <a:spLocks noChangeArrowheads="1"/>
          </p:cNvSpPr>
          <p:nvPr/>
        </p:nvSpPr>
        <p:spPr bwMode="auto">
          <a:xfrm rot="15027584">
            <a:off x="5344863" y="3184354"/>
            <a:ext cx="201440" cy="201440"/>
          </a:xfrm>
          <a:prstGeom prst="ellipse">
            <a:avLst/>
          </a:prstGeom>
          <a:gradFill rotWithShape="1">
            <a:gsLst>
              <a:gs pos="0">
                <a:srgbClr val="6666FF">
                  <a:shade val="51000"/>
                  <a:satMod val="130000"/>
                </a:srgbClr>
              </a:gs>
              <a:gs pos="80000">
                <a:srgbClr val="6666FF">
                  <a:shade val="93000"/>
                  <a:satMod val="130000"/>
                </a:srgbClr>
              </a:gs>
              <a:gs pos="100000">
                <a:srgbClr val="6666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6666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53"/>
          <p:cNvSpPr>
            <a:spLocks noChangeArrowheads="1"/>
          </p:cNvSpPr>
          <p:nvPr/>
        </p:nvSpPr>
        <p:spPr bwMode="auto">
          <a:xfrm rot="184775">
            <a:off x="5751656" y="3167721"/>
            <a:ext cx="201440" cy="201440"/>
          </a:xfrm>
          <a:prstGeom prst="ellipse">
            <a:avLst/>
          </a:prstGeom>
          <a:gradFill rotWithShape="1">
            <a:gsLst>
              <a:gs pos="0">
                <a:srgbClr val="6666FF">
                  <a:shade val="51000"/>
                  <a:satMod val="130000"/>
                </a:srgbClr>
              </a:gs>
              <a:gs pos="80000">
                <a:srgbClr val="6666FF">
                  <a:shade val="93000"/>
                  <a:satMod val="130000"/>
                </a:srgbClr>
              </a:gs>
              <a:gs pos="100000">
                <a:srgbClr val="6666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6666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56"/>
          <p:cNvSpPr>
            <a:spLocks noChangeArrowheads="1"/>
          </p:cNvSpPr>
          <p:nvPr/>
        </p:nvSpPr>
        <p:spPr bwMode="auto">
          <a:xfrm rot="9534275">
            <a:off x="6148090" y="3167720"/>
            <a:ext cx="201440" cy="20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CCFF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 rot="483012">
            <a:off x="6963580" y="3169579"/>
            <a:ext cx="201440" cy="201440"/>
          </a:xfrm>
          <a:prstGeom prst="ellipse">
            <a:avLst/>
          </a:prstGeom>
          <a:gradFill rotWithShape="1">
            <a:gsLst>
              <a:gs pos="0">
                <a:srgbClr val="6666FF">
                  <a:shade val="51000"/>
                  <a:satMod val="130000"/>
                </a:srgbClr>
              </a:gs>
              <a:gs pos="80000">
                <a:srgbClr val="6666FF">
                  <a:shade val="93000"/>
                  <a:satMod val="130000"/>
                </a:srgbClr>
              </a:gs>
              <a:gs pos="100000">
                <a:srgbClr val="6666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6666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65"/>
          <p:cNvSpPr>
            <a:spLocks noChangeArrowheads="1"/>
          </p:cNvSpPr>
          <p:nvPr/>
        </p:nvSpPr>
        <p:spPr bwMode="auto">
          <a:xfrm rot="12401719">
            <a:off x="7349749" y="3162710"/>
            <a:ext cx="201440" cy="20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CCFF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74"/>
          <p:cNvSpPr>
            <a:spLocks noChangeArrowheads="1"/>
          </p:cNvSpPr>
          <p:nvPr/>
        </p:nvSpPr>
        <p:spPr bwMode="auto">
          <a:xfrm rot="184775">
            <a:off x="5336761" y="2949761"/>
            <a:ext cx="201440" cy="20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CCFF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120"/>
          <p:cNvSpPr>
            <a:spLocks noChangeArrowheads="1"/>
          </p:cNvSpPr>
          <p:nvPr/>
        </p:nvSpPr>
        <p:spPr bwMode="auto">
          <a:xfrm rot="7619152">
            <a:off x="6547851" y="3156894"/>
            <a:ext cx="201440" cy="20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CCFF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4" t="23933" r="22692" b="18569"/>
          <a:stretch/>
        </p:blipFill>
        <p:spPr>
          <a:xfrm>
            <a:off x="445935" y="1738684"/>
            <a:ext cx="2829740" cy="313401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25" y="2976390"/>
            <a:ext cx="801556" cy="8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633779" y="3227535"/>
            <a:ext cx="347650" cy="301240"/>
            <a:chOff x="7963463" y="1596188"/>
            <a:chExt cx="334780" cy="290091"/>
          </a:xfrm>
        </p:grpSpPr>
        <p:sp>
          <p:nvSpPr>
            <p:cNvPr id="29" name="Oval 28"/>
            <p:cNvSpPr/>
            <p:nvPr/>
          </p:nvSpPr>
          <p:spPr bwMode="auto">
            <a:xfrm flipV="1">
              <a:off x="7963463" y="1596188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shade val="51000"/>
                    <a:satMod val="130000"/>
                    <a:alpha val="80000"/>
                  </a:srgbClr>
                </a:gs>
                <a:gs pos="80000">
                  <a:srgbClr val="6666FF">
                    <a:shade val="93000"/>
                    <a:satMod val="130000"/>
                    <a:alpha val="80000"/>
                  </a:srgbClr>
                </a:gs>
                <a:gs pos="100000">
                  <a:srgbClr val="6666FF">
                    <a:shade val="94000"/>
                    <a:satMod val="135000"/>
                    <a:alpha val="80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flipV="1">
              <a:off x="8069643" y="1657679"/>
              <a:ext cx="228600" cy="2286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8445" y="254267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40</a:t>
            </a:r>
            <a:r>
              <a:rPr lang="en-US" sz="3200" dirty="0" smtClean="0"/>
              <a:t>K</a:t>
            </a:r>
            <a:endParaRPr lang="en-US" sz="3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82742" y="2900075"/>
            <a:ext cx="543778" cy="1031360"/>
            <a:chOff x="331973" y="1941481"/>
            <a:chExt cx="543778" cy="1031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2229" y="1941481"/>
                  <a:ext cx="3478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29" y="1941481"/>
                  <a:ext cx="347865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543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31973" y="2388066"/>
                  <a:ext cx="5437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973" y="2388066"/>
                  <a:ext cx="54377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24703" y="3740667"/>
                <a:ext cx="4248214" cy="1030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03" y="3740667"/>
                <a:ext cx="4248214" cy="1030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194446" y="5490362"/>
            <a:ext cx="6046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Minimal model for strongly interacting quantum matter</a:t>
            </a:r>
            <a:endParaRPr lang="en-US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43467" y="4712206"/>
            <a:ext cx="21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Hubbard model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  <p:bldP spid="19" grpId="0" animBg="1"/>
      <p:bldP spid="20" grpId="0" animBg="1"/>
      <p:bldP spid="20" grpId="1" animBg="1"/>
      <p:bldP spid="21" grpId="0" animBg="1"/>
      <p:bldP spid="31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21847" y="4124345"/>
            <a:ext cx="2581527" cy="2171345"/>
            <a:chOff x="163032" y="1676584"/>
            <a:chExt cx="5531894" cy="4652924"/>
          </a:xfrm>
        </p:grpSpPr>
        <p:grpSp>
          <p:nvGrpSpPr>
            <p:cNvPr id="5" name="Group 4"/>
            <p:cNvGrpSpPr/>
            <p:nvPr/>
          </p:nvGrpSpPr>
          <p:grpSpPr>
            <a:xfrm>
              <a:off x="163032" y="1676584"/>
              <a:ext cx="5531894" cy="4652924"/>
              <a:chOff x="163032" y="1676584"/>
              <a:chExt cx="5531894" cy="4652924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032" y="1676584"/>
                <a:ext cx="5525271" cy="4015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163032" y="5659876"/>
                    <a:ext cx="5531894" cy="66963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CN" sz="1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Δ</m:t>
                        </m:r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/2</m:t>
                        </m:r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𝜋</m:t>
                        </m:r>
                      </m:oMath>
                    </a14:m>
                    <a:r>
                      <a:rPr kumimoji="0" lang="en-US" altLang="zh-CN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/>
                        <a:cs typeface="+mn-cs"/>
                      </a:rPr>
                      <a:t> (kHz)</a:t>
                    </a:r>
                    <a:endPara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bel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032" y="5659876"/>
                    <a:ext cx="5531894" cy="6696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32432" b="-59459"/>
                    </a:stretch>
                  </a:blip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1515136" y="5294588"/>
                <a:ext cx="535169" cy="24761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11301" y="5259446"/>
                <a:ext cx="609600" cy="28275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34840" y="5266479"/>
                <a:ext cx="595344" cy="44549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cs typeface="+mn-cs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2743573" y="2857339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3699485" y="28653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2210173" y="3039878"/>
              <a:ext cx="5334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" name="Straight Arrow Connector 8"/>
            <p:cNvCxnSpPr/>
            <p:nvPr/>
          </p:nvCxnSpPr>
          <p:spPr>
            <a:xfrm flipH="1">
              <a:off x="3699485" y="3047839"/>
              <a:ext cx="5334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055236" y="2131373"/>
                  <a:ext cx="914400" cy="1023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  <a:latin typeface="Corbel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5236" y="2131373"/>
                  <a:ext cx="914400" cy="10236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309112" y="4245040"/>
            <a:ext cx="2059252" cy="2196053"/>
            <a:chOff x="4826315" y="2354687"/>
            <a:chExt cx="4361741" cy="4651500"/>
          </a:xfrm>
        </p:grpSpPr>
        <p:sp>
          <p:nvSpPr>
            <p:cNvPr id="17" name="Freeform 16"/>
            <p:cNvSpPr/>
            <p:nvPr/>
          </p:nvSpPr>
          <p:spPr bwMode="auto">
            <a:xfrm>
              <a:off x="4843967" y="4942919"/>
              <a:ext cx="1592035" cy="351068"/>
            </a:xfrm>
            <a:custGeom>
              <a:avLst/>
              <a:gdLst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67"/>
                <a:gd name="connsiteX1" fmla="*/ 489857 w 914400"/>
                <a:gd name="connsiteY1" fmla="*/ 351064 h 351067"/>
                <a:gd name="connsiteX2" fmla="*/ 914400 w 914400"/>
                <a:gd name="connsiteY2" fmla="*/ 8164 h 351067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857250"/>
                <a:gd name="connsiteY0" fmla="*/ 0 h 351068"/>
                <a:gd name="connsiteX1" fmla="*/ 432707 w 857250"/>
                <a:gd name="connsiteY1" fmla="*/ 351064 h 351068"/>
                <a:gd name="connsiteX2" fmla="*/ 857250 w 857250"/>
                <a:gd name="connsiteY2" fmla="*/ 8164 h 35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351068">
                  <a:moveTo>
                    <a:pt x="0" y="0"/>
                  </a:moveTo>
                  <a:cubicBezTo>
                    <a:pt x="263118" y="3400"/>
                    <a:pt x="289832" y="349703"/>
                    <a:pt x="432707" y="351064"/>
                  </a:cubicBezTo>
                  <a:cubicBezTo>
                    <a:pt x="575582" y="352425"/>
                    <a:pt x="619271" y="25173"/>
                    <a:pt x="857250" y="8164"/>
                  </a:cubicBezTo>
                </a:path>
              </a:pathLst>
            </a:custGeom>
            <a:noFill/>
            <a:ln w="38100" cap="flat" cmpd="sng" algn="ctr">
              <a:solidFill>
                <a:srgbClr val="C64847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431561" y="5751356"/>
              <a:ext cx="1592035" cy="351068"/>
            </a:xfrm>
            <a:custGeom>
              <a:avLst/>
              <a:gdLst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67"/>
                <a:gd name="connsiteX1" fmla="*/ 489857 w 914400"/>
                <a:gd name="connsiteY1" fmla="*/ 351064 h 351067"/>
                <a:gd name="connsiteX2" fmla="*/ 914400 w 914400"/>
                <a:gd name="connsiteY2" fmla="*/ 8164 h 351067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857250"/>
                <a:gd name="connsiteY0" fmla="*/ 0 h 351068"/>
                <a:gd name="connsiteX1" fmla="*/ 432707 w 857250"/>
                <a:gd name="connsiteY1" fmla="*/ 351064 h 351068"/>
                <a:gd name="connsiteX2" fmla="*/ 857250 w 857250"/>
                <a:gd name="connsiteY2" fmla="*/ 8164 h 35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351068">
                  <a:moveTo>
                    <a:pt x="0" y="0"/>
                  </a:moveTo>
                  <a:cubicBezTo>
                    <a:pt x="263118" y="3400"/>
                    <a:pt x="289832" y="349703"/>
                    <a:pt x="432707" y="351064"/>
                  </a:cubicBezTo>
                  <a:cubicBezTo>
                    <a:pt x="575582" y="352425"/>
                    <a:pt x="619271" y="25173"/>
                    <a:pt x="857250" y="8164"/>
                  </a:cubicBezTo>
                </a:path>
              </a:pathLst>
            </a:custGeom>
            <a:noFill/>
            <a:ln w="38100" cap="flat" cmpd="sng" algn="ctr">
              <a:solidFill>
                <a:srgbClr val="60B5CC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904410" y="5252193"/>
                  <a:ext cx="1158495" cy="97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Corbel"/>
                    </a:rPr>
                    <a:t>↑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orbel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410" y="5252193"/>
                  <a:ext cx="1158495" cy="977861"/>
                </a:xfrm>
                <a:prstGeom prst="rect">
                  <a:avLst/>
                </a:prstGeom>
                <a:blipFill>
                  <a:blip r:embed="rId14"/>
                  <a:stretch>
                    <a:fillRect l="-10000" t="-11842" r="-7778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 bwMode="auto">
            <a:xfrm>
              <a:off x="5593507" y="2354687"/>
              <a:ext cx="1465397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639984" y="2827698"/>
              <a:ext cx="1465397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696430" y="6028326"/>
                  <a:ext cx="1158495" cy="97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Corbel"/>
                    </a:rPr>
                    <a:t>↓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orbel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30" y="6028326"/>
                  <a:ext cx="1158495" cy="977861"/>
                </a:xfrm>
                <a:prstGeom prst="rect">
                  <a:avLst/>
                </a:prstGeom>
                <a:blipFill>
                  <a:blip r:embed="rId15"/>
                  <a:stretch>
                    <a:fillRect l="-10112" t="-11842" r="-8989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 flipH="1" flipV="1">
              <a:off x="6476564" y="2891956"/>
              <a:ext cx="799157" cy="3236793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4" name="Straight Arrow Connector 23"/>
            <p:cNvCxnSpPr/>
            <p:nvPr/>
          </p:nvCxnSpPr>
          <p:spPr>
            <a:xfrm flipH="1">
              <a:off x="5657900" y="2865631"/>
              <a:ext cx="696293" cy="2113910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5" name="Freeform 24"/>
            <p:cNvSpPr/>
            <p:nvPr/>
          </p:nvSpPr>
          <p:spPr bwMode="auto">
            <a:xfrm>
              <a:off x="6411320" y="5423718"/>
              <a:ext cx="1592034" cy="351067"/>
            </a:xfrm>
            <a:custGeom>
              <a:avLst/>
              <a:gdLst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67"/>
                <a:gd name="connsiteX1" fmla="*/ 489857 w 914400"/>
                <a:gd name="connsiteY1" fmla="*/ 351064 h 351067"/>
                <a:gd name="connsiteX2" fmla="*/ 914400 w 914400"/>
                <a:gd name="connsiteY2" fmla="*/ 8164 h 351067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857250"/>
                <a:gd name="connsiteY0" fmla="*/ 0 h 351068"/>
                <a:gd name="connsiteX1" fmla="*/ 432707 w 857250"/>
                <a:gd name="connsiteY1" fmla="*/ 351064 h 351068"/>
                <a:gd name="connsiteX2" fmla="*/ 857250 w 857250"/>
                <a:gd name="connsiteY2" fmla="*/ 8164 h 35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351068">
                  <a:moveTo>
                    <a:pt x="0" y="0"/>
                  </a:moveTo>
                  <a:cubicBezTo>
                    <a:pt x="263118" y="3400"/>
                    <a:pt x="289832" y="349703"/>
                    <a:pt x="432707" y="351064"/>
                  </a:cubicBezTo>
                  <a:cubicBezTo>
                    <a:pt x="575582" y="352425"/>
                    <a:pt x="619271" y="25173"/>
                    <a:pt x="857250" y="8164"/>
                  </a:cubicBezTo>
                </a:path>
              </a:pathLst>
            </a:custGeom>
            <a:noFill/>
            <a:ln w="38100" cap="flat" cmpd="sng" algn="ctr">
              <a:solidFill>
                <a:srgbClr val="60B5CC">
                  <a:lumMod val="75000"/>
                </a:srgbClr>
              </a:solidFill>
              <a:prstDash val="sysDot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826315" y="4628473"/>
              <a:ext cx="1592035" cy="351068"/>
            </a:xfrm>
            <a:custGeom>
              <a:avLst/>
              <a:gdLst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72"/>
                <a:gd name="connsiteX1" fmla="*/ 489857 w 914400"/>
                <a:gd name="connsiteY1" fmla="*/ 351064 h 351072"/>
                <a:gd name="connsiteX2" fmla="*/ 914400 w 914400"/>
                <a:gd name="connsiteY2" fmla="*/ 8164 h 351072"/>
                <a:gd name="connsiteX0" fmla="*/ 0 w 914400"/>
                <a:gd name="connsiteY0" fmla="*/ 0 h 351067"/>
                <a:gd name="connsiteX1" fmla="*/ 489857 w 914400"/>
                <a:gd name="connsiteY1" fmla="*/ 351064 h 351067"/>
                <a:gd name="connsiteX2" fmla="*/ 914400 w 914400"/>
                <a:gd name="connsiteY2" fmla="*/ 8164 h 351067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914400"/>
                <a:gd name="connsiteY0" fmla="*/ 0 h 351068"/>
                <a:gd name="connsiteX1" fmla="*/ 489857 w 914400"/>
                <a:gd name="connsiteY1" fmla="*/ 351064 h 351068"/>
                <a:gd name="connsiteX2" fmla="*/ 914400 w 914400"/>
                <a:gd name="connsiteY2" fmla="*/ 8164 h 351068"/>
                <a:gd name="connsiteX0" fmla="*/ 0 w 857250"/>
                <a:gd name="connsiteY0" fmla="*/ 0 h 351068"/>
                <a:gd name="connsiteX1" fmla="*/ 432707 w 857250"/>
                <a:gd name="connsiteY1" fmla="*/ 351064 h 351068"/>
                <a:gd name="connsiteX2" fmla="*/ 857250 w 857250"/>
                <a:gd name="connsiteY2" fmla="*/ 8164 h 35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351068">
                  <a:moveTo>
                    <a:pt x="0" y="0"/>
                  </a:moveTo>
                  <a:cubicBezTo>
                    <a:pt x="263118" y="3400"/>
                    <a:pt x="289832" y="349703"/>
                    <a:pt x="432707" y="351064"/>
                  </a:cubicBezTo>
                  <a:cubicBezTo>
                    <a:pt x="575582" y="352425"/>
                    <a:pt x="619271" y="25173"/>
                    <a:pt x="857250" y="8164"/>
                  </a:cubicBezTo>
                </a:path>
              </a:pathLst>
            </a:custGeom>
            <a:noFill/>
            <a:ln w="38100" cap="flat" cmpd="sng" algn="ctr">
              <a:solidFill>
                <a:srgbClr val="C64847"/>
              </a:solidFill>
              <a:prstDash val="sysDot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90158" y="4873918"/>
                  <a:ext cx="1697898" cy="1433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FFFFFF"/>
                    </a:solidFill>
                    <a:latin typeface="Corbel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0158" y="4873918"/>
                  <a:ext cx="1697898" cy="143319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3076677" y="4358931"/>
            <a:ext cx="1947513" cy="1273804"/>
            <a:chOff x="-3264211" y="-799661"/>
            <a:chExt cx="2804232" cy="1834154"/>
          </a:xfrm>
        </p:grpSpPr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-464742" y="-495209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2 w 3"/>
                <a:gd name="T7" fmla="*/ 0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1113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-3264211" y="-785633"/>
              <a:ext cx="1290638" cy="1820126"/>
            </a:xfrm>
            <a:custGeom>
              <a:avLst/>
              <a:gdLst>
                <a:gd name="T0" fmla="*/ 30 w 813"/>
                <a:gd name="T1" fmla="*/ 567 h 1278"/>
                <a:gd name="T2" fmla="*/ 46 w 813"/>
                <a:gd name="T3" fmla="*/ 364 h 1278"/>
                <a:gd name="T4" fmla="*/ 64 w 813"/>
                <a:gd name="T5" fmla="*/ 176 h 1278"/>
                <a:gd name="T6" fmla="*/ 75 w 813"/>
                <a:gd name="T7" fmla="*/ 87 h 1278"/>
                <a:gd name="T8" fmla="*/ 85 w 813"/>
                <a:gd name="T9" fmla="*/ 32 h 1278"/>
                <a:gd name="T10" fmla="*/ 92 w 813"/>
                <a:gd name="T11" fmla="*/ 10 h 1278"/>
                <a:gd name="T12" fmla="*/ 97 w 813"/>
                <a:gd name="T13" fmla="*/ 1 h 1278"/>
                <a:gd name="T14" fmla="*/ 103 w 813"/>
                <a:gd name="T15" fmla="*/ 2 h 1278"/>
                <a:gd name="T16" fmla="*/ 110 w 813"/>
                <a:gd name="T17" fmla="*/ 12 h 1278"/>
                <a:gd name="T18" fmla="*/ 118 w 813"/>
                <a:gd name="T19" fmla="*/ 42 h 1278"/>
                <a:gd name="T20" fmla="*/ 130 w 813"/>
                <a:gd name="T21" fmla="*/ 117 h 1278"/>
                <a:gd name="T22" fmla="*/ 148 w 813"/>
                <a:gd name="T23" fmla="*/ 295 h 1278"/>
                <a:gd name="T24" fmla="*/ 181 w 813"/>
                <a:gd name="T25" fmla="*/ 716 h 1278"/>
                <a:gd name="T26" fmla="*/ 200 w 813"/>
                <a:gd name="T27" fmla="*/ 946 h 1278"/>
                <a:gd name="T28" fmla="*/ 215 w 813"/>
                <a:gd name="T29" fmla="*/ 1111 h 1278"/>
                <a:gd name="T30" fmla="*/ 228 w 813"/>
                <a:gd name="T31" fmla="*/ 1207 h 1278"/>
                <a:gd name="T32" fmla="*/ 238 w 813"/>
                <a:gd name="T33" fmla="*/ 1255 h 1278"/>
                <a:gd name="T34" fmla="*/ 244 w 813"/>
                <a:gd name="T35" fmla="*/ 1271 h 1278"/>
                <a:gd name="T36" fmla="*/ 250 w 813"/>
                <a:gd name="T37" fmla="*/ 1278 h 1278"/>
                <a:gd name="T38" fmla="*/ 256 w 813"/>
                <a:gd name="T39" fmla="*/ 1275 h 1278"/>
                <a:gd name="T40" fmla="*/ 262 w 813"/>
                <a:gd name="T41" fmla="*/ 1263 h 1278"/>
                <a:gd name="T42" fmla="*/ 270 w 813"/>
                <a:gd name="T43" fmla="*/ 1230 h 1278"/>
                <a:gd name="T44" fmla="*/ 280 w 813"/>
                <a:gd name="T45" fmla="*/ 1170 h 1278"/>
                <a:gd name="T46" fmla="*/ 298 w 813"/>
                <a:gd name="T47" fmla="*/ 998 h 1278"/>
                <a:gd name="T48" fmla="*/ 331 w 813"/>
                <a:gd name="T49" fmla="*/ 583 h 1278"/>
                <a:gd name="T50" fmla="*/ 348 w 813"/>
                <a:gd name="T51" fmla="*/ 363 h 1278"/>
                <a:gd name="T52" fmla="*/ 363 w 813"/>
                <a:gd name="T53" fmla="*/ 199 h 1278"/>
                <a:gd name="T54" fmla="*/ 375 w 813"/>
                <a:gd name="T55" fmla="*/ 98 h 1278"/>
                <a:gd name="T56" fmla="*/ 385 w 813"/>
                <a:gd name="T57" fmla="*/ 41 h 1278"/>
                <a:gd name="T58" fmla="*/ 392 w 813"/>
                <a:gd name="T59" fmla="*/ 14 h 1278"/>
                <a:gd name="T60" fmla="*/ 398 w 813"/>
                <a:gd name="T61" fmla="*/ 2 h 1278"/>
                <a:gd name="T62" fmla="*/ 404 w 813"/>
                <a:gd name="T63" fmla="*/ 0 h 1278"/>
                <a:gd name="T64" fmla="*/ 410 w 813"/>
                <a:gd name="T65" fmla="*/ 8 h 1278"/>
                <a:gd name="T66" fmla="*/ 417 w 813"/>
                <a:gd name="T67" fmla="*/ 30 h 1278"/>
                <a:gd name="T68" fmla="*/ 427 w 813"/>
                <a:gd name="T69" fmla="*/ 81 h 1278"/>
                <a:gd name="T70" fmla="*/ 440 w 813"/>
                <a:gd name="T71" fmla="*/ 183 h 1278"/>
                <a:gd name="T72" fmla="*/ 464 w 813"/>
                <a:gd name="T73" fmla="*/ 452 h 1278"/>
                <a:gd name="T74" fmla="*/ 489 w 813"/>
                <a:gd name="T75" fmla="*/ 795 h 1278"/>
                <a:gd name="T76" fmla="*/ 512 w 813"/>
                <a:gd name="T77" fmla="*/ 1056 h 1278"/>
                <a:gd name="T78" fmla="*/ 524 w 813"/>
                <a:gd name="T79" fmla="*/ 1162 h 1278"/>
                <a:gd name="T80" fmla="*/ 532 w 813"/>
                <a:gd name="T81" fmla="*/ 1216 h 1278"/>
                <a:gd name="T82" fmla="*/ 540 w 813"/>
                <a:gd name="T83" fmla="*/ 1254 h 1278"/>
                <a:gd name="T84" fmla="*/ 547 w 813"/>
                <a:gd name="T85" fmla="*/ 1274 h 1278"/>
                <a:gd name="T86" fmla="*/ 554 w 813"/>
                <a:gd name="T87" fmla="*/ 1278 h 1278"/>
                <a:gd name="T88" fmla="*/ 560 w 813"/>
                <a:gd name="T89" fmla="*/ 1272 h 1278"/>
                <a:gd name="T90" fmla="*/ 566 w 813"/>
                <a:gd name="T91" fmla="*/ 1254 h 1278"/>
                <a:gd name="T92" fmla="*/ 577 w 813"/>
                <a:gd name="T93" fmla="*/ 1202 h 1278"/>
                <a:gd name="T94" fmla="*/ 590 w 813"/>
                <a:gd name="T95" fmla="*/ 1104 h 1278"/>
                <a:gd name="T96" fmla="*/ 614 w 813"/>
                <a:gd name="T97" fmla="*/ 840 h 1278"/>
                <a:gd name="T98" fmla="*/ 639 w 813"/>
                <a:gd name="T99" fmla="*/ 500 h 1278"/>
                <a:gd name="T100" fmla="*/ 662 w 813"/>
                <a:gd name="T101" fmla="*/ 237 h 1278"/>
                <a:gd name="T102" fmla="*/ 677 w 813"/>
                <a:gd name="T103" fmla="*/ 104 h 1278"/>
                <a:gd name="T104" fmla="*/ 687 w 813"/>
                <a:gd name="T105" fmla="*/ 41 h 1278"/>
                <a:gd name="T106" fmla="*/ 695 w 813"/>
                <a:gd name="T107" fmla="*/ 12 h 1278"/>
                <a:gd name="T108" fmla="*/ 701 w 813"/>
                <a:gd name="T109" fmla="*/ 1 h 1278"/>
                <a:gd name="T110" fmla="*/ 708 w 813"/>
                <a:gd name="T111" fmla="*/ 2 h 1278"/>
                <a:gd name="T112" fmla="*/ 714 w 813"/>
                <a:gd name="T113" fmla="*/ 13 h 1278"/>
                <a:gd name="T114" fmla="*/ 722 w 813"/>
                <a:gd name="T115" fmla="*/ 43 h 1278"/>
                <a:gd name="T116" fmla="*/ 732 w 813"/>
                <a:gd name="T117" fmla="*/ 103 h 1278"/>
                <a:gd name="T118" fmla="*/ 749 w 813"/>
                <a:gd name="T119" fmla="*/ 259 h 1278"/>
                <a:gd name="T120" fmla="*/ 775 w 813"/>
                <a:gd name="T121" fmla="*/ 579 h 1278"/>
                <a:gd name="T122" fmla="*/ 808 w 813"/>
                <a:gd name="T123" fmla="*/ 987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3" h="1278">
                  <a:moveTo>
                    <a:pt x="0" y="946"/>
                  </a:moveTo>
                  <a:lnTo>
                    <a:pt x="6" y="875"/>
                  </a:lnTo>
                  <a:lnTo>
                    <a:pt x="7" y="866"/>
                  </a:lnTo>
                  <a:lnTo>
                    <a:pt x="8" y="857"/>
                  </a:lnTo>
                  <a:lnTo>
                    <a:pt x="9" y="838"/>
                  </a:lnTo>
                  <a:lnTo>
                    <a:pt x="12" y="801"/>
                  </a:lnTo>
                  <a:lnTo>
                    <a:pt x="18" y="724"/>
                  </a:lnTo>
                  <a:lnTo>
                    <a:pt x="30" y="567"/>
                  </a:lnTo>
                  <a:lnTo>
                    <a:pt x="31" y="557"/>
                  </a:lnTo>
                  <a:lnTo>
                    <a:pt x="31" y="546"/>
                  </a:lnTo>
                  <a:lnTo>
                    <a:pt x="33" y="525"/>
                  </a:lnTo>
                  <a:lnTo>
                    <a:pt x="36" y="484"/>
                  </a:lnTo>
                  <a:lnTo>
                    <a:pt x="43" y="403"/>
                  </a:lnTo>
                  <a:lnTo>
                    <a:pt x="44" y="393"/>
                  </a:lnTo>
                  <a:lnTo>
                    <a:pt x="44" y="383"/>
                  </a:lnTo>
                  <a:lnTo>
                    <a:pt x="46" y="364"/>
                  </a:lnTo>
                  <a:lnTo>
                    <a:pt x="49" y="326"/>
                  </a:lnTo>
                  <a:lnTo>
                    <a:pt x="55" y="255"/>
                  </a:lnTo>
                  <a:lnTo>
                    <a:pt x="56" y="247"/>
                  </a:lnTo>
                  <a:lnTo>
                    <a:pt x="57" y="238"/>
                  </a:lnTo>
                  <a:lnTo>
                    <a:pt x="59" y="222"/>
                  </a:lnTo>
                  <a:lnTo>
                    <a:pt x="62" y="191"/>
                  </a:lnTo>
                  <a:lnTo>
                    <a:pt x="63" y="183"/>
                  </a:lnTo>
                  <a:lnTo>
                    <a:pt x="64" y="176"/>
                  </a:lnTo>
                  <a:lnTo>
                    <a:pt x="65" y="161"/>
                  </a:lnTo>
                  <a:lnTo>
                    <a:pt x="68" y="134"/>
                  </a:lnTo>
                  <a:lnTo>
                    <a:pt x="69" y="128"/>
                  </a:lnTo>
                  <a:lnTo>
                    <a:pt x="70" y="122"/>
                  </a:lnTo>
                  <a:lnTo>
                    <a:pt x="72" y="109"/>
                  </a:lnTo>
                  <a:lnTo>
                    <a:pt x="72" y="104"/>
                  </a:lnTo>
                  <a:lnTo>
                    <a:pt x="73" y="98"/>
                  </a:lnTo>
                  <a:lnTo>
                    <a:pt x="75" y="87"/>
                  </a:lnTo>
                  <a:lnTo>
                    <a:pt x="75" y="81"/>
                  </a:lnTo>
                  <a:lnTo>
                    <a:pt x="76" y="76"/>
                  </a:lnTo>
                  <a:lnTo>
                    <a:pt x="78" y="66"/>
                  </a:lnTo>
                  <a:lnTo>
                    <a:pt x="81" y="49"/>
                  </a:lnTo>
                  <a:lnTo>
                    <a:pt x="82" y="45"/>
                  </a:lnTo>
                  <a:lnTo>
                    <a:pt x="82" y="42"/>
                  </a:lnTo>
                  <a:lnTo>
                    <a:pt x="84" y="35"/>
                  </a:lnTo>
                  <a:lnTo>
                    <a:pt x="85" y="32"/>
                  </a:lnTo>
                  <a:lnTo>
                    <a:pt x="86" y="29"/>
                  </a:lnTo>
                  <a:lnTo>
                    <a:pt x="87" y="23"/>
                  </a:lnTo>
                  <a:lnTo>
                    <a:pt x="88" y="20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4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2" y="8"/>
                  </a:lnTo>
                  <a:lnTo>
                    <a:pt x="93" y="7"/>
                  </a:lnTo>
                  <a:lnTo>
                    <a:pt x="94" y="5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1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5" y="3"/>
                  </a:lnTo>
                  <a:lnTo>
                    <a:pt x="106" y="4"/>
                  </a:lnTo>
                  <a:lnTo>
                    <a:pt x="106" y="5"/>
                  </a:lnTo>
                  <a:lnTo>
                    <a:pt x="107" y="7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0" y="12"/>
                  </a:lnTo>
                  <a:lnTo>
                    <a:pt x="111" y="16"/>
                  </a:lnTo>
                  <a:lnTo>
                    <a:pt x="112" y="18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5" y="29"/>
                  </a:lnTo>
                  <a:lnTo>
                    <a:pt x="115" y="32"/>
                  </a:lnTo>
                  <a:lnTo>
                    <a:pt x="117" y="39"/>
                  </a:lnTo>
                  <a:lnTo>
                    <a:pt x="118" y="42"/>
                  </a:lnTo>
                  <a:lnTo>
                    <a:pt x="118" y="46"/>
                  </a:lnTo>
                  <a:lnTo>
                    <a:pt x="120" y="53"/>
                  </a:lnTo>
                  <a:lnTo>
                    <a:pt x="123" y="71"/>
                  </a:lnTo>
                  <a:lnTo>
                    <a:pt x="124" y="75"/>
                  </a:lnTo>
                  <a:lnTo>
                    <a:pt x="124" y="80"/>
                  </a:lnTo>
                  <a:lnTo>
                    <a:pt x="126" y="90"/>
                  </a:lnTo>
                  <a:lnTo>
                    <a:pt x="129" y="111"/>
                  </a:lnTo>
                  <a:lnTo>
                    <a:pt x="130" y="117"/>
                  </a:lnTo>
                  <a:lnTo>
                    <a:pt x="131" y="123"/>
                  </a:lnTo>
                  <a:lnTo>
                    <a:pt x="132" y="136"/>
                  </a:lnTo>
                  <a:lnTo>
                    <a:pt x="135" y="164"/>
                  </a:lnTo>
                  <a:lnTo>
                    <a:pt x="142" y="226"/>
                  </a:lnTo>
                  <a:lnTo>
                    <a:pt x="143" y="234"/>
                  </a:lnTo>
                  <a:lnTo>
                    <a:pt x="143" y="242"/>
                  </a:lnTo>
                  <a:lnTo>
                    <a:pt x="145" y="260"/>
                  </a:lnTo>
                  <a:lnTo>
                    <a:pt x="148" y="295"/>
                  </a:lnTo>
                  <a:lnTo>
                    <a:pt x="155" y="370"/>
                  </a:lnTo>
                  <a:lnTo>
                    <a:pt x="155" y="380"/>
                  </a:lnTo>
                  <a:lnTo>
                    <a:pt x="156" y="390"/>
                  </a:lnTo>
                  <a:lnTo>
                    <a:pt x="158" y="410"/>
                  </a:lnTo>
                  <a:lnTo>
                    <a:pt x="161" y="450"/>
                  </a:lnTo>
                  <a:lnTo>
                    <a:pt x="168" y="534"/>
                  </a:lnTo>
                  <a:lnTo>
                    <a:pt x="180" y="705"/>
                  </a:lnTo>
                  <a:lnTo>
                    <a:pt x="181" y="716"/>
                  </a:lnTo>
                  <a:lnTo>
                    <a:pt x="182" y="726"/>
                  </a:lnTo>
                  <a:lnTo>
                    <a:pt x="184" y="747"/>
                  </a:lnTo>
                  <a:lnTo>
                    <a:pt x="187" y="789"/>
                  </a:lnTo>
                  <a:lnTo>
                    <a:pt x="193" y="869"/>
                  </a:lnTo>
                  <a:lnTo>
                    <a:pt x="194" y="879"/>
                  </a:lnTo>
                  <a:lnTo>
                    <a:pt x="195" y="889"/>
                  </a:lnTo>
                  <a:lnTo>
                    <a:pt x="197" y="908"/>
                  </a:lnTo>
                  <a:lnTo>
                    <a:pt x="200" y="946"/>
                  </a:lnTo>
                  <a:lnTo>
                    <a:pt x="206" y="1017"/>
                  </a:lnTo>
                  <a:lnTo>
                    <a:pt x="207" y="1025"/>
                  </a:lnTo>
                  <a:lnTo>
                    <a:pt x="207" y="1034"/>
                  </a:lnTo>
                  <a:lnTo>
                    <a:pt x="209" y="1050"/>
                  </a:lnTo>
                  <a:lnTo>
                    <a:pt x="212" y="1082"/>
                  </a:lnTo>
                  <a:lnTo>
                    <a:pt x="213" y="1089"/>
                  </a:lnTo>
                  <a:lnTo>
                    <a:pt x="214" y="1097"/>
                  </a:lnTo>
                  <a:lnTo>
                    <a:pt x="215" y="1111"/>
                  </a:lnTo>
                  <a:lnTo>
                    <a:pt x="219" y="1139"/>
                  </a:lnTo>
                  <a:lnTo>
                    <a:pt x="219" y="1145"/>
                  </a:lnTo>
                  <a:lnTo>
                    <a:pt x="220" y="1151"/>
                  </a:lnTo>
                  <a:lnTo>
                    <a:pt x="222" y="1164"/>
                  </a:lnTo>
                  <a:lnTo>
                    <a:pt x="225" y="1187"/>
                  </a:lnTo>
                  <a:lnTo>
                    <a:pt x="226" y="1192"/>
                  </a:lnTo>
                  <a:lnTo>
                    <a:pt x="227" y="1197"/>
                  </a:lnTo>
                  <a:lnTo>
                    <a:pt x="228" y="1207"/>
                  </a:lnTo>
                  <a:lnTo>
                    <a:pt x="232" y="1226"/>
                  </a:lnTo>
                  <a:lnTo>
                    <a:pt x="232" y="1229"/>
                  </a:lnTo>
                  <a:lnTo>
                    <a:pt x="233" y="1233"/>
                  </a:lnTo>
                  <a:lnTo>
                    <a:pt x="234" y="1240"/>
                  </a:lnTo>
                  <a:lnTo>
                    <a:pt x="235" y="1243"/>
                  </a:lnTo>
                  <a:lnTo>
                    <a:pt x="236" y="1247"/>
                  </a:lnTo>
                  <a:lnTo>
                    <a:pt x="237" y="1252"/>
                  </a:lnTo>
                  <a:lnTo>
                    <a:pt x="238" y="1255"/>
                  </a:lnTo>
                  <a:lnTo>
                    <a:pt x="239" y="1257"/>
                  </a:lnTo>
                  <a:lnTo>
                    <a:pt x="239" y="1260"/>
                  </a:lnTo>
                  <a:lnTo>
                    <a:pt x="240" y="1262"/>
                  </a:lnTo>
                  <a:lnTo>
                    <a:pt x="241" y="1265"/>
                  </a:lnTo>
                  <a:lnTo>
                    <a:pt x="242" y="1266"/>
                  </a:lnTo>
                  <a:lnTo>
                    <a:pt x="242" y="1268"/>
                  </a:lnTo>
                  <a:lnTo>
                    <a:pt x="243" y="1270"/>
                  </a:lnTo>
                  <a:lnTo>
                    <a:pt x="244" y="1271"/>
                  </a:lnTo>
                  <a:lnTo>
                    <a:pt x="245" y="1273"/>
                  </a:lnTo>
                  <a:lnTo>
                    <a:pt x="245" y="1274"/>
                  </a:lnTo>
                  <a:lnTo>
                    <a:pt x="246" y="1275"/>
                  </a:lnTo>
                  <a:lnTo>
                    <a:pt x="247" y="1276"/>
                  </a:lnTo>
                  <a:lnTo>
                    <a:pt x="248" y="1277"/>
                  </a:lnTo>
                  <a:lnTo>
                    <a:pt x="249" y="1278"/>
                  </a:lnTo>
                  <a:lnTo>
                    <a:pt x="249" y="1278"/>
                  </a:lnTo>
                  <a:lnTo>
                    <a:pt x="250" y="1278"/>
                  </a:lnTo>
                  <a:lnTo>
                    <a:pt x="251" y="1278"/>
                  </a:lnTo>
                  <a:lnTo>
                    <a:pt x="251" y="1278"/>
                  </a:lnTo>
                  <a:lnTo>
                    <a:pt x="252" y="1278"/>
                  </a:lnTo>
                  <a:lnTo>
                    <a:pt x="253" y="1278"/>
                  </a:lnTo>
                  <a:lnTo>
                    <a:pt x="254" y="1278"/>
                  </a:lnTo>
                  <a:lnTo>
                    <a:pt x="254" y="1277"/>
                  </a:lnTo>
                  <a:lnTo>
                    <a:pt x="255" y="1277"/>
                  </a:lnTo>
                  <a:lnTo>
                    <a:pt x="256" y="1275"/>
                  </a:lnTo>
                  <a:lnTo>
                    <a:pt x="256" y="1274"/>
                  </a:lnTo>
                  <a:lnTo>
                    <a:pt x="257" y="1273"/>
                  </a:lnTo>
                  <a:lnTo>
                    <a:pt x="258" y="1272"/>
                  </a:lnTo>
                  <a:lnTo>
                    <a:pt x="259" y="1271"/>
                  </a:lnTo>
                  <a:lnTo>
                    <a:pt x="259" y="1269"/>
                  </a:lnTo>
                  <a:lnTo>
                    <a:pt x="260" y="1267"/>
                  </a:lnTo>
                  <a:lnTo>
                    <a:pt x="261" y="1265"/>
                  </a:lnTo>
                  <a:lnTo>
                    <a:pt x="262" y="1263"/>
                  </a:lnTo>
                  <a:lnTo>
                    <a:pt x="263" y="1261"/>
                  </a:lnTo>
                  <a:lnTo>
                    <a:pt x="264" y="1256"/>
                  </a:lnTo>
                  <a:lnTo>
                    <a:pt x="265" y="1253"/>
                  </a:lnTo>
                  <a:lnTo>
                    <a:pt x="266" y="1250"/>
                  </a:lnTo>
                  <a:lnTo>
                    <a:pt x="267" y="1244"/>
                  </a:lnTo>
                  <a:lnTo>
                    <a:pt x="268" y="1241"/>
                  </a:lnTo>
                  <a:lnTo>
                    <a:pt x="268" y="1238"/>
                  </a:lnTo>
                  <a:lnTo>
                    <a:pt x="270" y="1230"/>
                  </a:lnTo>
                  <a:lnTo>
                    <a:pt x="270" y="1227"/>
                  </a:lnTo>
                  <a:lnTo>
                    <a:pt x="271" y="1223"/>
                  </a:lnTo>
                  <a:lnTo>
                    <a:pt x="273" y="1214"/>
                  </a:lnTo>
                  <a:lnTo>
                    <a:pt x="273" y="1210"/>
                  </a:lnTo>
                  <a:lnTo>
                    <a:pt x="274" y="1206"/>
                  </a:lnTo>
                  <a:lnTo>
                    <a:pt x="276" y="1196"/>
                  </a:lnTo>
                  <a:lnTo>
                    <a:pt x="279" y="1176"/>
                  </a:lnTo>
                  <a:lnTo>
                    <a:pt x="280" y="1170"/>
                  </a:lnTo>
                  <a:lnTo>
                    <a:pt x="280" y="1164"/>
                  </a:lnTo>
                  <a:lnTo>
                    <a:pt x="282" y="1151"/>
                  </a:lnTo>
                  <a:lnTo>
                    <a:pt x="285" y="1125"/>
                  </a:lnTo>
                  <a:lnTo>
                    <a:pt x="292" y="1065"/>
                  </a:lnTo>
                  <a:lnTo>
                    <a:pt x="292" y="1057"/>
                  </a:lnTo>
                  <a:lnTo>
                    <a:pt x="293" y="1049"/>
                  </a:lnTo>
                  <a:lnTo>
                    <a:pt x="295" y="1032"/>
                  </a:lnTo>
                  <a:lnTo>
                    <a:pt x="298" y="998"/>
                  </a:lnTo>
                  <a:lnTo>
                    <a:pt x="305" y="924"/>
                  </a:lnTo>
                  <a:lnTo>
                    <a:pt x="305" y="914"/>
                  </a:lnTo>
                  <a:lnTo>
                    <a:pt x="306" y="905"/>
                  </a:lnTo>
                  <a:lnTo>
                    <a:pt x="308" y="885"/>
                  </a:lnTo>
                  <a:lnTo>
                    <a:pt x="311" y="845"/>
                  </a:lnTo>
                  <a:lnTo>
                    <a:pt x="317" y="763"/>
                  </a:lnTo>
                  <a:lnTo>
                    <a:pt x="330" y="593"/>
                  </a:lnTo>
                  <a:lnTo>
                    <a:pt x="331" y="583"/>
                  </a:lnTo>
                  <a:lnTo>
                    <a:pt x="332" y="573"/>
                  </a:lnTo>
                  <a:lnTo>
                    <a:pt x="333" y="553"/>
                  </a:lnTo>
                  <a:lnTo>
                    <a:pt x="336" y="514"/>
                  </a:lnTo>
                  <a:lnTo>
                    <a:pt x="342" y="437"/>
                  </a:lnTo>
                  <a:lnTo>
                    <a:pt x="343" y="427"/>
                  </a:lnTo>
                  <a:lnTo>
                    <a:pt x="344" y="418"/>
                  </a:lnTo>
                  <a:lnTo>
                    <a:pt x="345" y="399"/>
                  </a:lnTo>
                  <a:lnTo>
                    <a:pt x="348" y="363"/>
                  </a:lnTo>
                  <a:lnTo>
                    <a:pt x="354" y="293"/>
                  </a:lnTo>
                  <a:lnTo>
                    <a:pt x="355" y="285"/>
                  </a:lnTo>
                  <a:lnTo>
                    <a:pt x="356" y="277"/>
                  </a:lnTo>
                  <a:lnTo>
                    <a:pt x="357" y="261"/>
                  </a:lnTo>
                  <a:lnTo>
                    <a:pt x="360" y="229"/>
                  </a:lnTo>
                  <a:lnTo>
                    <a:pt x="361" y="222"/>
                  </a:lnTo>
                  <a:lnTo>
                    <a:pt x="362" y="214"/>
                  </a:lnTo>
                  <a:lnTo>
                    <a:pt x="363" y="199"/>
                  </a:lnTo>
                  <a:lnTo>
                    <a:pt x="366" y="171"/>
                  </a:lnTo>
                  <a:lnTo>
                    <a:pt x="367" y="165"/>
                  </a:lnTo>
                  <a:lnTo>
                    <a:pt x="367" y="158"/>
                  </a:lnTo>
                  <a:lnTo>
                    <a:pt x="369" y="145"/>
                  </a:lnTo>
                  <a:lnTo>
                    <a:pt x="372" y="121"/>
                  </a:lnTo>
                  <a:lnTo>
                    <a:pt x="373" y="115"/>
                  </a:lnTo>
                  <a:lnTo>
                    <a:pt x="374" y="109"/>
                  </a:lnTo>
                  <a:lnTo>
                    <a:pt x="375" y="98"/>
                  </a:lnTo>
                  <a:lnTo>
                    <a:pt x="378" y="78"/>
                  </a:lnTo>
                  <a:lnTo>
                    <a:pt x="379" y="74"/>
                  </a:lnTo>
                  <a:lnTo>
                    <a:pt x="380" y="69"/>
                  </a:lnTo>
                  <a:lnTo>
                    <a:pt x="381" y="60"/>
                  </a:lnTo>
                  <a:lnTo>
                    <a:pt x="382" y="56"/>
                  </a:lnTo>
                  <a:lnTo>
                    <a:pt x="383" y="53"/>
                  </a:lnTo>
                  <a:lnTo>
                    <a:pt x="384" y="45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7" y="32"/>
                  </a:lnTo>
                  <a:lnTo>
                    <a:pt x="388" y="29"/>
                  </a:lnTo>
                  <a:lnTo>
                    <a:pt x="388" y="26"/>
                  </a:lnTo>
                  <a:lnTo>
                    <a:pt x="390" y="21"/>
                  </a:lnTo>
                  <a:lnTo>
                    <a:pt x="391" y="18"/>
                  </a:lnTo>
                  <a:lnTo>
                    <a:pt x="392" y="16"/>
                  </a:lnTo>
                  <a:lnTo>
                    <a:pt x="392" y="14"/>
                  </a:lnTo>
                  <a:lnTo>
                    <a:pt x="393" y="12"/>
                  </a:lnTo>
                  <a:lnTo>
                    <a:pt x="394" y="10"/>
                  </a:lnTo>
                  <a:lnTo>
                    <a:pt x="394" y="8"/>
                  </a:lnTo>
                  <a:lnTo>
                    <a:pt x="395" y="7"/>
                  </a:lnTo>
                  <a:lnTo>
                    <a:pt x="396" y="6"/>
                  </a:lnTo>
                  <a:lnTo>
                    <a:pt x="396" y="4"/>
                  </a:lnTo>
                  <a:lnTo>
                    <a:pt x="397" y="3"/>
                  </a:lnTo>
                  <a:lnTo>
                    <a:pt x="398" y="2"/>
                  </a:lnTo>
                  <a:lnTo>
                    <a:pt x="399" y="2"/>
                  </a:lnTo>
                  <a:lnTo>
                    <a:pt x="399" y="1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1"/>
                  </a:lnTo>
                  <a:lnTo>
                    <a:pt x="406" y="2"/>
                  </a:lnTo>
                  <a:lnTo>
                    <a:pt x="407" y="3"/>
                  </a:lnTo>
                  <a:lnTo>
                    <a:pt x="408" y="4"/>
                  </a:lnTo>
                  <a:lnTo>
                    <a:pt x="408" y="5"/>
                  </a:lnTo>
                  <a:lnTo>
                    <a:pt x="409" y="6"/>
                  </a:lnTo>
                  <a:lnTo>
                    <a:pt x="410" y="8"/>
                  </a:lnTo>
                  <a:lnTo>
                    <a:pt x="410" y="9"/>
                  </a:lnTo>
                  <a:lnTo>
                    <a:pt x="411" y="11"/>
                  </a:lnTo>
                  <a:lnTo>
                    <a:pt x="412" y="13"/>
                  </a:lnTo>
                  <a:lnTo>
                    <a:pt x="413" y="17"/>
                  </a:lnTo>
                  <a:lnTo>
                    <a:pt x="414" y="20"/>
                  </a:lnTo>
                  <a:lnTo>
                    <a:pt x="415" y="22"/>
                  </a:lnTo>
                  <a:lnTo>
                    <a:pt x="416" y="27"/>
                  </a:lnTo>
                  <a:lnTo>
                    <a:pt x="417" y="30"/>
                  </a:lnTo>
                  <a:lnTo>
                    <a:pt x="418" y="33"/>
                  </a:lnTo>
                  <a:lnTo>
                    <a:pt x="419" y="40"/>
                  </a:lnTo>
                  <a:lnTo>
                    <a:pt x="420" y="43"/>
                  </a:lnTo>
                  <a:lnTo>
                    <a:pt x="421" y="47"/>
                  </a:lnTo>
                  <a:lnTo>
                    <a:pt x="422" y="54"/>
                  </a:lnTo>
                  <a:lnTo>
                    <a:pt x="425" y="71"/>
                  </a:lnTo>
                  <a:lnTo>
                    <a:pt x="426" y="76"/>
                  </a:lnTo>
                  <a:lnTo>
                    <a:pt x="427" y="81"/>
                  </a:lnTo>
                  <a:lnTo>
                    <a:pt x="428" y="92"/>
                  </a:lnTo>
                  <a:lnTo>
                    <a:pt x="432" y="115"/>
                  </a:lnTo>
                  <a:lnTo>
                    <a:pt x="432" y="121"/>
                  </a:lnTo>
                  <a:lnTo>
                    <a:pt x="433" y="128"/>
                  </a:lnTo>
                  <a:lnTo>
                    <a:pt x="435" y="141"/>
                  </a:lnTo>
                  <a:lnTo>
                    <a:pt x="438" y="168"/>
                  </a:lnTo>
                  <a:lnTo>
                    <a:pt x="439" y="176"/>
                  </a:lnTo>
                  <a:lnTo>
                    <a:pt x="440" y="183"/>
                  </a:lnTo>
                  <a:lnTo>
                    <a:pt x="441" y="198"/>
                  </a:lnTo>
                  <a:lnTo>
                    <a:pt x="444" y="230"/>
                  </a:lnTo>
                  <a:lnTo>
                    <a:pt x="451" y="298"/>
                  </a:lnTo>
                  <a:lnTo>
                    <a:pt x="451" y="307"/>
                  </a:lnTo>
                  <a:lnTo>
                    <a:pt x="452" y="316"/>
                  </a:lnTo>
                  <a:lnTo>
                    <a:pt x="454" y="335"/>
                  </a:lnTo>
                  <a:lnTo>
                    <a:pt x="457" y="373"/>
                  </a:lnTo>
                  <a:lnTo>
                    <a:pt x="464" y="452"/>
                  </a:lnTo>
                  <a:lnTo>
                    <a:pt x="476" y="619"/>
                  </a:lnTo>
                  <a:lnTo>
                    <a:pt x="477" y="629"/>
                  </a:lnTo>
                  <a:lnTo>
                    <a:pt x="478" y="638"/>
                  </a:lnTo>
                  <a:lnTo>
                    <a:pt x="479" y="658"/>
                  </a:lnTo>
                  <a:lnTo>
                    <a:pt x="482" y="698"/>
                  </a:lnTo>
                  <a:lnTo>
                    <a:pt x="488" y="776"/>
                  </a:lnTo>
                  <a:lnTo>
                    <a:pt x="489" y="786"/>
                  </a:lnTo>
                  <a:lnTo>
                    <a:pt x="489" y="795"/>
                  </a:lnTo>
                  <a:lnTo>
                    <a:pt x="491" y="814"/>
                  </a:lnTo>
                  <a:lnTo>
                    <a:pt x="494" y="852"/>
                  </a:lnTo>
                  <a:lnTo>
                    <a:pt x="500" y="925"/>
                  </a:lnTo>
                  <a:lnTo>
                    <a:pt x="501" y="933"/>
                  </a:lnTo>
                  <a:lnTo>
                    <a:pt x="502" y="942"/>
                  </a:lnTo>
                  <a:lnTo>
                    <a:pt x="503" y="960"/>
                  </a:lnTo>
                  <a:lnTo>
                    <a:pt x="506" y="993"/>
                  </a:lnTo>
                  <a:lnTo>
                    <a:pt x="512" y="1056"/>
                  </a:lnTo>
                  <a:lnTo>
                    <a:pt x="513" y="1064"/>
                  </a:lnTo>
                  <a:lnTo>
                    <a:pt x="513" y="1071"/>
                  </a:lnTo>
                  <a:lnTo>
                    <a:pt x="515" y="1085"/>
                  </a:lnTo>
                  <a:lnTo>
                    <a:pt x="518" y="1113"/>
                  </a:lnTo>
                  <a:lnTo>
                    <a:pt x="519" y="1119"/>
                  </a:lnTo>
                  <a:lnTo>
                    <a:pt x="519" y="1126"/>
                  </a:lnTo>
                  <a:lnTo>
                    <a:pt x="521" y="1139"/>
                  </a:lnTo>
                  <a:lnTo>
                    <a:pt x="524" y="1162"/>
                  </a:lnTo>
                  <a:lnTo>
                    <a:pt x="525" y="1168"/>
                  </a:lnTo>
                  <a:lnTo>
                    <a:pt x="525" y="1174"/>
                  </a:lnTo>
                  <a:lnTo>
                    <a:pt x="527" y="1186"/>
                  </a:lnTo>
                  <a:lnTo>
                    <a:pt x="528" y="1191"/>
                  </a:lnTo>
                  <a:lnTo>
                    <a:pt x="529" y="1197"/>
                  </a:lnTo>
                  <a:lnTo>
                    <a:pt x="530" y="1207"/>
                  </a:lnTo>
                  <a:lnTo>
                    <a:pt x="531" y="1212"/>
                  </a:lnTo>
                  <a:lnTo>
                    <a:pt x="532" y="1216"/>
                  </a:lnTo>
                  <a:lnTo>
                    <a:pt x="534" y="1225"/>
                  </a:lnTo>
                  <a:lnTo>
                    <a:pt x="534" y="1229"/>
                  </a:lnTo>
                  <a:lnTo>
                    <a:pt x="535" y="1233"/>
                  </a:lnTo>
                  <a:lnTo>
                    <a:pt x="537" y="1241"/>
                  </a:lnTo>
                  <a:lnTo>
                    <a:pt x="538" y="1245"/>
                  </a:lnTo>
                  <a:lnTo>
                    <a:pt x="538" y="1248"/>
                  </a:lnTo>
                  <a:lnTo>
                    <a:pt x="539" y="1251"/>
                  </a:lnTo>
                  <a:lnTo>
                    <a:pt x="540" y="1254"/>
                  </a:lnTo>
                  <a:lnTo>
                    <a:pt x="541" y="1257"/>
                  </a:lnTo>
                  <a:lnTo>
                    <a:pt x="541" y="1260"/>
                  </a:lnTo>
                  <a:lnTo>
                    <a:pt x="543" y="1265"/>
                  </a:lnTo>
                  <a:lnTo>
                    <a:pt x="544" y="1266"/>
                  </a:lnTo>
                  <a:lnTo>
                    <a:pt x="545" y="1269"/>
                  </a:lnTo>
                  <a:lnTo>
                    <a:pt x="545" y="1271"/>
                  </a:lnTo>
                  <a:lnTo>
                    <a:pt x="546" y="1272"/>
                  </a:lnTo>
                  <a:lnTo>
                    <a:pt x="547" y="1274"/>
                  </a:lnTo>
                  <a:lnTo>
                    <a:pt x="548" y="1275"/>
                  </a:lnTo>
                  <a:lnTo>
                    <a:pt x="549" y="1276"/>
                  </a:lnTo>
                  <a:lnTo>
                    <a:pt x="550" y="1277"/>
                  </a:lnTo>
                  <a:lnTo>
                    <a:pt x="551" y="1277"/>
                  </a:lnTo>
                  <a:lnTo>
                    <a:pt x="551" y="1278"/>
                  </a:lnTo>
                  <a:lnTo>
                    <a:pt x="552" y="1278"/>
                  </a:lnTo>
                  <a:lnTo>
                    <a:pt x="553" y="1278"/>
                  </a:lnTo>
                  <a:lnTo>
                    <a:pt x="554" y="1278"/>
                  </a:lnTo>
                  <a:lnTo>
                    <a:pt x="555" y="1278"/>
                  </a:lnTo>
                  <a:lnTo>
                    <a:pt x="555" y="1278"/>
                  </a:lnTo>
                  <a:lnTo>
                    <a:pt x="556" y="1277"/>
                  </a:lnTo>
                  <a:lnTo>
                    <a:pt x="557" y="1277"/>
                  </a:lnTo>
                  <a:lnTo>
                    <a:pt x="558" y="1276"/>
                  </a:lnTo>
                  <a:lnTo>
                    <a:pt x="559" y="1275"/>
                  </a:lnTo>
                  <a:lnTo>
                    <a:pt x="559" y="1274"/>
                  </a:lnTo>
                  <a:lnTo>
                    <a:pt x="560" y="1272"/>
                  </a:lnTo>
                  <a:lnTo>
                    <a:pt x="561" y="1271"/>
                  </a:lnTo>
                  <a:lnTo>
                    <a:pt x="562" y="1269"/>
                  </a:lnTo>
                  <a:lnTo>
                    <a:pt x="562" y="1267"/>
                  </a:lnTo>
                  <a:lnTo>
                    <a:pt x="563" y="1265"/>
                  </a:lnTo>
                  <a:lnTo>
                    <a:pt x="564" y="1262"/>
                  </a:lnTo>
                  <a:lnTo>
                    <a:pt x="565" y="1260"/>
                  </a:lnTo>
                  <a:lnTo>
                    <a:pt x="566" y="1257"/>
                  </a:lnTo>
                  <a:lnTo>
                    <a:pt x="566" y="1254"/>
                  </a:lnTo>
                  <a:lnTo>
                    <a:pt x="567" y="1251"/>
                  </a:lnTo>
                  <a:lnTo>
                    <a:pt x="569" y="1245"/>
                  </a:lnTo>
                  <a:lnTo>
                    <a:pt x="570" y="1241"/>
                  </a:lnTo>
                  <a:lnTo>
                    <a:pt x="571" y="1238"/>
                  </a:lnTo>
                  <a:lnTo>
                    <a:pt x="572" y="1230"/>
                  </a:lnTo>
                  <a:lnTo>
                    <a:pt x="576" y="1212"/>
                  </a:lnTo>
                  <a:lnTo>
                    <a:pt x="576" y="1207"/>
                  </a:lnTo>
                  <a:lnTo>
                    <a:pt x="577" y="1202"/>
                  </a:lnTo>
                  <a:lnTo>
                    <a:pt x="579" y="1192"/>
                  </a:lnTo>
                  <a:lnTo>
                    <a:pt x="582" y="1170"/>
                  </a:lnTo>
                  <a:lnTo>
                    <a:pt x="583" y="1164"/>
                  </a:lnTo>
                  <a:lnTo>
                    <a:pt x="583" y="1158"/>
                  </a:lnTo>
                  <a:lnTo>
                    <a:pt x="585" y="1145"/>
                  </a:lnTo>
                  <a:lnTo>
                    <a:pt x="588" y="1118"/>
                  </a:lnTo>
                  <a:lnTo>
                    <a:pt x="589" y="1111"/>
                  </a:lnTo>
                  <a:lnTo>
                    <a:pt x="590" y="1104"/>
                  </a:lnTo>
                  <a:lnTo>
                    <a:pt x="591" y="1089"/>
                  </a:lnTo>
                  <a:lnTo>
                    <a:pt x="594" y="1058"/>
                  </a:lnTo>
                  <a:lnTo>
                    <a:pt x="601" y="992"/>
                  </a:lnTo>
                  <a:lnTo>
                    <a:pt x="601" y="983"/>
                  </a:lnTo>
                  <a:lnTo>
                    <a:pt x="602" y="974"/>
                  </a:lnTo>
                  <a:lnTo>
                    <a:pt x="604" y="956"/>
                  </a:lnTo>
                  <a:lnTo>
                    <a:pt x="607" y="918"/>
                  </a:lnTo>
                  <a:lnTo>
                    <a:pt x="614" y="840"/>
                  </a:lnTo>
                  <a:lnTo>
                    <a:pt x="626" y="675"/>
                  </a:lnTo>
                  <a:lnTo>
                    <a:pt x="627" y="666"/>
                  </a:lnTo>
                  <a:lnTo>
                    <a:pt x="628" y="656"/>
                  </a:lnTo>
                  <a:lnTo>
                    <a:pt x="629" y="636"/>
                  </a:lnTo>
                  <a:lnTo>
                    <a:pt x="632" y="597"/>
                  </a:lnTo>
                  <a:lnTo>
                    <a:pt x="638" y="519"/>
                  </a:lnTo>
                  <a:lnTo>
                    <a:pt x="638" y="510"/>
                  </a:lnTo>
                  <a:lnTo>
                    <a:pt x="639" y="500"/>
                  </a:lnTo>
                  <a:lnTo>
                    <a:pt x="641" y="481"/>
                  </a:lnTo>
                  <a:lnTo>
                    <a:pt x="644" y="443"/>
                  </a:lnTo>
                  <a:lnTo>
                    <a:pt x="650" y="370"/>
                  </a:lnTo>
                  <a:lnTo>
                    <a:pt x="650" y="361"/>
                  </a:lnTo>
                  <a:lnTo>
                    <a:pt x="651" y="352"/>
                  </a:lnTo>
                  <a:lnTo>
                    <a:pt x="652" y="335"/>
                  </a:lnTo>
                  <a:lnTo>
                    <a:pt x="656" y="301"/>
                  </a:lnTo>
                  <a:lnTo>
                    <a:pt x="662" y="237"/>
                  </a:lnTo>
                  <a:lnTo>
                    <a:pt x="662" y="230"/>
                  </a:lnTo>
                  <a:lnTo>
                    <a:pt x="663" y="222"/>
                  </a:lnTo>
                  <a:lnTo>
                    <a:pt x="664" y="207"/>
                  </a:lnTo>
                  <a:lnTo>
                    <a:pt x="667" y="179"/>
                  </a:lnTo>
                  <a:lnTo>
                    <a:pt x="673" y="128"/>
                  </a:lnTo>
                  <a:lnTo>
                    <a:pt x="674" y="122"/>
                  </a:lnTo>
                  <a:lnTo>
                    <a:pt x="675" y="116"/>
                  </a:lnTo>
                  <a:lnTo>
                    <a:pt x="677" y="104"/>
                  </a:lnTo>
                  <a:lnTo>
                    <a:pt x="677" y="98"/>
                  </a:lnTo>
                  <a:lnTo>
                    <a:pt x="678" y="92"/>
                  </a:lnTo>
                  <a:lnTo>
                    <a:pt x="680" y="82"/>
                  </a:lnTo>
                  <a:lnTo>
                    <a:pt x="680" y="77"/>
                  </a:lnTo>
                  <a:lnTo>
                    <a:pt x="681" y="72"/>
                  </a:lnTo>
                  <a:lnTo>
                    <a:pt x="683" y="62"/>
                  </a:lnTo>
                  <a:lnTo>
                    <a:pt x="686" y="45"/>
                  </a:lnTo>
                  <a:lnTo>
                    <a:pt x="687" y="41"/>
                  </a:lnTo>
                  <a:lnTo>
                    <a:pt x="688" y="38"/>
                  </a:lnTo>
                  <a:lnTo>
                    <a:pt x="689" y="31"/>
                  </a:lnTo>
                  <a:lnTo>
                    <a:pt x="690" y="27"/>
                  </a:lnTo>
                  <a:lnTo>
                    <a:pt x="691" y="24"/>
                  </a:lnTo>
                  <a:lnTo>
                    <a:pt x="693" y="19"/>
                  </a:lnTo>
                  <a:lnTo>
                    <a:pt x="694" y="17"/>
                  </a:lnTo>
                  <a:lnTo>
                    <a:pt x="694" y="14"/>
                  </a:lnTo>
                  <a:lnTo>
                    <a:pt x="695" y="12"/>
                  </a:lnTo>
                  <a:lnTo>
                    <a:pt x="696" y="10"/>
                  </a:lnTo>
                  <a:lnTo>
                    <a:pt x="697" y="8"/>
                  </a:lnTo>
                  <a:lnTo>
                    <a:pt x="698" y="6"/>
                  </a:lnTo>
                  <a:lnTo>
                    <a:pt x="698" y="5"/>
                  </a:lnTo>
                  <a:lnTo>
                    <a:pt x="699" y="4"/>
                  </a:lnTo>
                  <a:lnTo>
                    <a:pt x="700" y="3"/>
                  </a:lnTo>
                  <a:lnTo>
                    <a:pt x="701" y="2"/>
                  </a:lnTo>
                  <a:lnTo>
                    <a:pt x="701" y="1"/>
                  </a:lnTo>
                  <a:lnTo>
                    <a:pt x="702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706" y="0"/>
                  </a:lnTo>
                  <a:lnTo>
                    <a:pt x="707" y="1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09" y="3"/>
                  </a:lnTo>
                  <a:lnTo>
                    <a:pt x="710" y="5"/>
                  </a:lnTo>
                  <a:lnTo>
                    <a:pt x="711" y="6"/>
                  </a:lnTo>
                  <a:lnTo>
                    <a:pt x="712" y="8"/>
                  </a:lnTo>
                  <a:lnTo>
                    <a:pt x="712" y="9"/>
                  </a:lnTo>
                  <a:lnTo>
                    <a:pt x="713" y="11"/>
                  </a:lnTo>
                  <a:lnTo>
                    <a:pt x="714" y="13"/>
                  </a:lnTo>
                  <a:lnTo>
                    <a:pt x="715" y="15"/>
                  </a:lnTo>
                  <a:lnTo>
                    <a:pt x="716" y="18"/>
                  </a:lnTo>
                  <a:lnTo>
                    <a:pt x="717" y="20"/>
                  </a:lnTo>
                  <a:lnTo>
                    <a:pt x="718" y="26"/>
                  </a:lnTo>
                  <a:lnTo>
                    <a:pt x="719" y="29"/>
                  </a:lnTo>
                  <a:lnTo>
                    <a:pt x="720" y="32"/>
                  </a:lnTo>
                  <a:lnTo>
                    <a:pt x="722" y="39"/>
                  </a:lnTo>
                  <a:lnTo>
                    <a:pt x="722" y="43"/>
                  </a:lnTo>
                  <a:lnTo>
                    <a:pt x="723" y="47"/>
                  </a:lnTo>
                  <a:lnTo>
                    <a:pt x="725" y="56"/>
                  </a:lnTo>
                  <a:lnTo>
                    <a:pt x="725" y="60"/>
                  </a:lnTo>
                  <a:lnTo>
                    <a:pt x="726" y="64"/>
                  </a:lnTo>
                  <a:lnTo>
                    <a:pt x="728" y="73"/>
                  </a:lnTo>
                  <a:lnTo>
                    <a:pt x="731" y="92"/>
                  </a:lnTo>
                  <a:lnTo>
                    <a:pt x="731" y="98"/>
                  </a:lnTo>
                  <a:lnTo>
                    <a:pt x="732" y="103"/>
                  </a:lnTo>
                  <a:lnTo>
                    <a:pt x="733" y="114"/>
                  </a:lnTo>
                  <a:lnTo>
                    <a:pt x="736" y="138"/>
                  </a:lnTo>
                  <a:lnTo>
                    <a:pt x="737" y="144"/>
                  </a:lnTo>
                  <a:lnTo>
                    <a:pt x="738" y="150"/>
                  </a:lnTo>
                  <a:lnTo>
                    <a:pt x="739" y="164"/>
                  </a:lnTo>
                  <a:lnTo>
                    <a:pt x="743" y="191"/>
                  </a:lnTo>
                  <a:lnTo>
                    <a:pt x="749" y="251"/>
                  </a:lnTo>
                  <a:lnTo>
                    <a:pt x="749" y="259"/>
                  </a:lnTo>
                  <a:lnTo>
                    <a:pt x="750" y="267"/>
                  </a:lnTo>
                  <a:lnTo>
                    <a:pt x="752" y="283"/>
                  </a:lnTo>
                  <a:lnTo>
                    <a:pt x="754" y="317"/>
                  </a:lnTo>
                  <a:lnTo>
                    <a:pt x="760" y="388"/>
                  </a:lnTo>
                  <a:lnTo>
                    <a:pt x="772" y="540"/>
                  </a:lnTo>
                  <a:lnTo>
                    <a:pt x="773" y="550"/>
                  </a:lnTo>
                  <a:lnTo>
                    <a:pt x="774" y="560"/>
                  </a:lnTo>
                  <a:lnTo>
                    <a:pt x="775" y="579"/>
                  </a:lnTo>
                  <a:lnTo>
                    <a:pt x="778" y="618"/>
                  </a:lnTo>
                  <a:lnTo>
                    <a:pt x="784" y="696"/>
                  </a:lnTo>
                  <a:lnTo>
                    <a:pt x="796" y="848"/>
                  </a:lnTo>
                  <a:lnTo>
                    <a:pt x="797" y="857"/>
                  </a:lnTo>
                  <a:lnTo>
                    <a:pt x="797" y="866"/>
                  </a:lnTo>
                  <a:lnTo>
                    <a:pt x="799" y="884"/>
                  </a:lnTo>
                  <a:lnTo>
                    <a:pt x="802" y="920"/>
                  </a:lnTo>
                  <a:lnTo>
                    <a:pt x="808" y="987"/>
                  </a:lnTo>
                  <a:lnTo>
                    <a:pt x="809" y="996"/>
                  </a:lnTo>
                  <a:lnTo>
                    <a:pt x="809" y="1004"/>
                  </a:lnTo>
                  <a:lnTo>
                    <a:pt x="811" y="1020"/>
                  </a:lnTo>
                  <a:lnTo>
                    <a:pt x="813" y="1050"/>
                  </a:lnTo>
                </a:path>
              </a:pathLst>
            </a:custGeom>
            <a:noFill/>
            <a:ln w="28575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-1971347" y="-799661"/>
              <a:ext cx="1262063" cy="1820125"/>
            </a:xfrm>
            <a:custGeom>
              <a:avLst/>
              <a:gdLst>
                <a:gd name="T0" fmla="*/ 14 w 795"/>
                <a:gd name="T1" fmla="*/ 1172 h 1278"/>
                <a:gd name="T2" fmla="*/ 25 w 795"/>
                <a:gd name="T3" fmla="*/ 1239 h 1278"/>
                <a:gd name="T4" fmla="*/ 34 w 795"/>
                <a:gd name="T5" fmla="*/ 1267 h 1278"/>
                <a:gd name="T6" fmla="*/ 40 w 795"/>
                <a:gd name="T7" fmla="*/ 1278 h 1278"/>
                <a:gd name="T8" fmla="*/ 46 w 795"/>
                <a:gd name="T9" fmla="*/ 1277 h 1278"/>
                <a:gd name="T10" fmla="*/ 52 w 795"/>
                <a:gd name="T11" fmla="*/ 1265 h 1278"/>
                <a:gd name="T12" fmla="*/ 60 w 795"/>
                <a:gd name="T13" fmla="*/ 1235 h 1278"/>
                <a:gd name="T14" fmla="*/ 70 w 795"/>
                <a:gd name="T15" fmla="*/ 1178 h 1278"/>
                <a:gd name="T16" fmla="*/ 87 w 795"/>
                <a:gd name="T17" fmla="*/ 1024 h 1278"/>
                <a:gd name="T18" fmla="*/ 131 w 795"/>
                <a:gd name="T19" fmla="*/ 476 h 1278"/>
                <a:gd name="T20" fmla="*/ 146 w 795"/>
                <a:gd name="T21" fmla="*/ 282 h 1278"/>
                <a:gd name="T22" fmla="*/ 164 w 795"/>
                <a:gd name="T23" fmla="*/ 119 h 1278"/>
                <a:gd name="T24" fmla="*/ 174 w 795"/>
                <a:gd name="T25" fmla="*/ 51 h 1278"/>
                <a:gd name="T26" fmla="*/ 182 w 795"/>
                <a:gd name="T27" fmla="*/ 19 h 1278"/>
                <a:gd name="T28" fmla="*/ 188 w 795"/>
                <a:gd name="T29" fmla="*/ 5 h 1278"/>
                <a:gd name="T30" fmla="*/ 194 w 795"/>
                <a:gd name="T31" fmla="*/ 0 h 1278"/>
                <a:gd name="T32" fmla="*/ 200 w 795"/>
                <a:gd name="T33" fmla="*/ 5 h 1278"/>
                <a:gd name="T34" fmla="*/ 207 w 795"/>
                <a:gd name="T35" fmla="*/ 26 h 1278"/>
                <a:gd name="T36" fmla="*/ 217 w 795"/>
                <a:gd name="T37" fmla="*/ 73 h 1278"/>
                <a:gd name="T38" fmla="*/ 229 w 795"/>
                <a:gd name="T39" fmla="*/ 162 h 1278"/>
                <a:gd name="T40" fmla="*/ 254 w 795"/>
                <a:gd name="T41" fmla="*/ 449 h 1278"/>
                <a:gd name="T42" fmla="*/ 290 w 795"/>
                <a:gd name="T43" fmla="*/ 905 h 1278"/>
                <a:gd name="T44" fmla="*/ 305 w 795"/>
                <a:gd name="T45" fmla="*/ 1078 h 1278"/>
                <a:gd name="T46" fmla="*/ 317 w 795"/>
                <a:gd name="T47" fmla="*/ 1179 h 1278"/>
                <a:gd name="T48" fmla="*/ 329 w 795"/>
                <a:gd name="T49" fmla="*/ 1247 h 1278"/>
                <a:gd name="T50" fmla="*/ 336 w 795"/>
                <a:gd name="T51" fmla="*/ 1268 h 1278"/>
                <a:gd name="T52" fmla="*/ 342 w 795"/>
                <a:gd name="T53" fmla="*/ 1278 h 1278"/>
                <a:gd name="T54" fmla="*/ 348 w 795"/>
                <a:gd name="T55" fmla="*/ 1277 h 1278"/>
                <a:gd name="T56" fmla="*/ 354 w 795"/>
                <a:gd name="T57" fmla="*/ 1266 h 1278"/>
                <a:gd name="T58" fmla="*/ 363 w 795"/>
                <a:gd name="T59" fmla="*/ 1232 h 1278"/>
                <a:gd name="T60" fmla="*/ 376 w 795"/>
                <a:gd name="T61" fmla="*/ 1147 h 1278"/>
                <a:gd name="T62" fmla="*/ 392 w 795"/>
                <a:gd name="T63" fmla="*/ 990 h 1278"/>
                <a:gd name="T64" fmla="*/ 427 w 795"/>
                <a:gd name="T65" fmla="*/ 545 h 1278"/>
                <a:gd name="T66" fmla="*/ 443 w 795"/>
                <a:gd name="T67" fmla="*/ 345 h 1278"/>
                <a:gd name="T68" fmla="*/ 460 w 795"/>
                <a:gd name="T69" fmla="*/ 168 h 1278"/>
                <a:gd name="T70" fmla="*/ 472 w 795"/>
                <a:gd name="T71" fmla="*/ 77 h 1278"/>
                <a:gd name="T72" fmla="*/ 482 w 795"/>
                <a:gd name="T73" fmla="*/ 25 h 1278"/>
                <a:gd name="T74" fmla="*/ 488 w 795"/>
                <a:gd name="T75" fmla="*/ 8 h 1278"/>
                <a:gd name="T76" fmla="*/ 494 w 795"/>
                <a:gd name="T77" fmla="*/ 0 h 1278"/>
                <a:gd name="T78" fmla="*/ 500 w 795"/>
                <a:gd name="T79" fmla="*/ 2 h 1278"/>
                <a:gd name="T80" fmla="*/ 507 w 795"/>
                <a:gd name="T81" fmla="*/ 15 h 1278"/>
                <a:gd name="T82" fmla="*/ 514 w 795"/>
                <a:gd name="T83" fmla="*/ 48 h 1278"/>
                <a:gd name="T84" fmla="*/ 526 w 795"/>
                <a:gd name="T85" fmla="*/ 120 h 1278"/>
                <a:gd name="T86" fmla="*/ 542 w 795"/>
                <a:gd name="T87" fmla="*/ 270 h 1278"/>
                <a:gd name="T88" fmla="*/ 575 w 795"/>
                <a:gd name="T89" fmla="*/ 693 h 1278"/>
                <a:gd name="T90" fmla="*/ 601 w 795"/>
                <a:gd name="T91" fmla="*/ 1007 h 1278"/>
                <a:gd name="T92" fmla="*/ 612 w 795"/>
                <a:gd name="T93" fmla="*/ 1122 h 1278"/>
                <a:gd name="T94" fmla="*/ 624 w 795"/>
                <a:gd name="T95" fmla="*/ 1209 h 1278"/>
                <a:gd name="T96" fmla="*/ 632 w 795"/>
                <a:gd name="T97" fmla="*/ 1250 h 1278"/>
                <a:gd name="T98" fmla="*/ 639 w 795"/>
                <a:gd name="T99" fmla="*/ 1270 h 1278"/>
                <a:gd name="T100" fmla="*/ 645 w 795"/>
                <a:gd name="T101" fmla="*/ 1278 h 1278"/>
                <a:gd name="T102" fmla="*/ 651 w 795"/>
                <a:gd name="T103" fmla="*/ 1276 h 1278"/>
                <a:gd name="T104" fmla="*/ 657 w 795"/>
                <a:gd name="T105" fmla="*/ 1263 h 1278"/>
                <a:gd name="T106" fmla="*/ 666 w 795"/>
                <a:gd name="T107" fmla="*/ 1227 h 1278"/>
                <a:gd name="T108" fmla="*/ 679 w 795"/>
                <a:gd name="T109" fmla="*/ 1141 h 1278"/>
                <a:gd name="T110" fmla="*/ 697 w 795"/>
                <a:gd name="T111" fmla="*/ 958 h 1278"/>
                <a:gd name="T112" fmla="*/ 723 w 795"/>
                <a:gd name="T113" fmla="*/ 637 h 1278"/>
                <a:gd name="T114" fmla="*/ 751 w 795"/>
                <a:gd name="T115" fmla="*/ 276 h 1278"/>
                <a:gd name="T116" fmla="*/ 765 w 795"/>
                <a:gd name="T117" fmla="*/ 146 h 1278"/>
                <a:gd name="T118" fmla="*/ 775 w 795"/>
                <a:gd name="T119" fmla="*/ 68 h 1278"/>
                <a:gd name="T120" fmla="*/ 785 w 795"/>
                <a:gd name="T121" fmla="*/ 24 h 1278"/>
                <a:gd name="T122" fmla="*/ 791 w 795"/>
                <a:gd name="T123" fmla="*/ 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5" h="1278">
                  <a:moveTo>
                    <a:pt x="0" y="1050"/>
                  </a:moveTo>
                  <a:lnTo>
                    <a:pt x="6" y="1107"/>
                  </a:lnTo>
                  <a:lnTo>
                    <a:pt x="7" y="1114"/>
                  </a:lnTo>
                  <a:lnTo>
                    <a:pt x="8" y="1121"/>
                  </a:lnTo>
                  <a:lnTo>
                    <a:pt x="10" y="1134"/>
                  </a:lnTo>
                  <a:lnTo>
                    <a:pt x="13" y="1160"/>
                  </a:lnTo>
                  <a:lnTo>
                    <a:pt x="13" y="1166"/>
                  </a:lnTo>
                  <a:lnTo>
                    <a:pt x="14" y="1172"/>
                  </a:lnTo>
                  <a:lnTo>
                    <a:pt x="16" y="1184"/>
                  </a:lnTo>
                  <a:lnTo>
                    <a:pt x="19" y="1205"/>
                  </a:lnTo>
                  <a:lnTo>
                    <a:pt x="20" y="1209"/>
                  </a:lnTo>
                  <a:lnTo>
                    <a:pt x="20" y="1214"/>
                  </a:lnTo>
                  <a:lnTo>
                    <a:pt x="22" y="1223"/>
                  </a:lnTo>
                  <a:lnTo>
                    <a:pt x="23" y="1227"/>
                  </a:lnTo>
                  <a:lnTo>
                    <a:pt x="24" y="1231"/>
                  </a:lnTo>
                  <a:lnTo>
                    <a:pt x="25" y="1239"/>
                  </a:lnTo>
                  <a:lnTo>
                    <a:pt x="26" y="1242"/>
                  </a:lnTo>
                  <a:lnTo>
                    <a:pt x="27" y="1246"/>
                  </a:lnTo>
                  <a:lnTo>
                    <a:pt x="29" y="1252"/>
                  </a:lnTo>
                  <a:lnTo>
                    <a:pt x="29" y="1255"/>
                  </a:lnTo>
                  <a:lnTo>
                    <a:pt x="30" y="1258"/>
                  </a:lnTo>
                  <a:lnTo>
                    <a:pt x="32" y="1263"/>
                  </a:lnTo>
                  <a:lnTo>
                    <a:pt x="33" y="1265"/>
                  </a:lnTo>
                  <a:lnTo>
                    <a:pt x="34" y="1267"/>
                  </a:lnTo>
                  <a:lnTo>
                    <a:pt x="34" y="1269"/>
                  </a:lnTo>
                  <a:lnTo>
                    <a:pt x="35" y="1271"/>
                  </a:lnTo>
                  <a:lnTo>
                    <a:pt x="36" y="1272"/>
                  </a:lnTo>
                  <a:lnTo>
                    <a:pt x="37" y="1274"/>
                  </a:lnTo>
                  <a:lnTo>
                    <a:pt x="38" y="1275"/>
                  </a:lnTo>
                  <a:lnTo>
                    <a:pt x="38" y="1276"/>
                  </a:lnTo>
                  <a:lnTo>
                    <a:pt x="39" y="1277"/>
                  </a:lnTo>
                  <a:lnTo>
                    <a:pt x="40" y="1278"/>
                  </a:lnTo>
                  <a:lnTo>
                    <a:pt x="41" y="1278"/>
                  </a:lnTo>
                  <a:lnTo>
                    <a:pt x="41" y="1278"/>
                  </a:lnTo>
                  <a:lnTo>
                    <a:pt x="42" y="1278"/>
                  </a:lnTo>
                  <a:lnTo>
                    <a:pt x="43" y="1278"/>
                  </a:lnTo>
                  <a:lnTo>
                    <a:pt x="44" y="1278"/>
                  </a:lnTo>
                  <a:lnTo>
                    <a:pt x="45" y="1278"/>
                  </a:lnTo>
                  <a:lnTo>
                    <a:pt x="45" y="1277"/>
                  </a:lnTo>
                  <a:lnTo>
                    <a:pt x="46" y="1277"/>
                  </a:lnTo>
                  <a:lnTo>
                    <a:pt x="47" y="1276"/>
                  </a:lnTo>
                  <a:lnTo>
                    <a:pt x="48" y="1275"/>
                  </a:lnTo>
                  <a:lnTo>
                    <a:pt x="48" y="1274"/>
                  </a:lnTo>
                  <a:lnTo>
                    <a:pt x="49" y="1272"/>
                  </a:lnTo>
                  <a:lnTo>
                    <a:pt x="50" y="1271"/>
                  </a:lnTo>
                  <a:lnTo>
                    <a:pt x="51" y="1269"/>
                  </a:lnTo>
                  <a:lnTo>
                    <a:pt x="52" y="1267"/>
                  </a:lnTo>
                  <a:lnTo>
                    <a:pt x="52" y="1265"/>
                  </a:lnTo>
                  <a:lnTo>
                    <a:pt x="53" y="1262"/>
                  </a:lnTo>
                  <a:lnTo>
                    <a:pt x="54" y="1260"/>
                  </a:lnTo>
                  <a:lnTo>
                    <a:pt x="55" y="1257"/>
                  </a:lnTo>
                  <a:lnTo>
                    <a:pt x="55" y="1255"/>
                  </a:lnTo>
                  <a:lnTo>
                    <a:pt x="57" y="1248"/>
                  </a:lnTo>
                  <a:lnTo>
                    <a:pt x="58" y="1245"/>
                  </a:lnTo>
                  <a:lnTo>
                    <a:pt x="59" y="1242"/>
                  </a:lnTo>
                  <a:lnTo>
                    <a:pt x="60" y="1235"/>
                  </a:lnTo>
                  <a:lnTo>
                    <a:pt x="61" y="1232"/>
                  </a:lnTo>
                  <a:lnTo>
                    <a:pt x="62" y="1228"/>
                  </a:lnTo>
                  <a:lnTo>
                    <a:pt x="63" y="1220"/>
                  </a:lnTo>
                  <a:lnTo>
                    <a:pt x="64" y="1216"/>
                  </a:lnTo>
                  <a:lnTo>
                    <a:pt x="65" y="1212"/>
                  </a:lnTo>
                  <a:lnTo>
                    <a:pt x="66" y="1203"/>
                  </a:lnTo>
                  <a:lnTo>
                    <a:pt x="69" y="1183"/>
                  </a:lnTo>
                  <a:lnTo>
                    <a:pt x="70" y="1178"/>
                  </a:lnTo>
                  <a:lnTo>
                    <a:pt x="71" y="1172"/>
                  </a:lnTo>
                  <a:lnTo>
                    <a:pt x="72" y="1161"/>
                  </a:lnTo>
                  <a:lnTo>
                    <a:pt x="75" y="1137"/>
                  </a:lnTo>
                  <a:lnTo>
                    <a:pt x="81" y="1084"/>
                  </a:lnTo>
                  <a:lnTo>
                    <a:pt x="82" y="1077"/>
                  </a:lnTo>
                  <a:lnTo>
                    <a:pt x="83" y="1070"/>
                  </a:lnTo>
                  <a:lnTo>
                    <a:pt x="84" y="1055"/>
                  </a:lnTo>
                  <a:lnTo>
                    <a:pt x="87" y="1024"/>
                  </a:lnTo>
                  <a:lnTo>
                    <a:pt x="93" y="959"/>
                  </a:lnTo>
                  <a:lnTo>
                    <a:pt x="105" y="813"/>
                  </a:lnTo>
                  <a:lnTo>
                    <a:pt x="106" y="803"/>
                  </a:lnTo>
                  <a:lnTo>
                    <a:pt x="106" y="793"/>
                  </a:lnTo>
                  <a:lnTo>
                    <a:pt x="108" y="772"/>
                  </a:lnTo>
                  <a:lnTo>
                    <a:pt x="111" y="730"/>
                  </a:lnTo>
                  <a:lnTo>
                    <a:pt x="118" y="645"/>
                  </a:lnTo>
                  <a:lnTo>
                    <a:pt x="131" y="476"/>
                  </a:lnTo>
                  <a:lnTo>
                    <a:pt x="131" y="465"/>
                  </a:lnTo>
                  <a:lnTo>
                    <a:pt x="132" y="455"/>
                  </a:lnTo>
                  <a:lnTo>
                    <a:pt x="134" y="434"/>
                  </a:lnTo>
                  <a:lnTo>
                    <a:pt x="137" y="395"/>
                  </a:lnTo>
                  <a:lnTo>
                    <a:pt x="143" y="318"/>
                  </a:lnTo>
                  <a:lnTo>
                    <a:pt x="144" y="309"/>
                  </a:lnTo>
                  <a:lnTo>
                    <a:pt x="145" y="299"/>
                  </a:lnTo>
                  <a:lnTo>
                    <a:pt x="146" y="282"/>
                  </a:lnTo>
                  <a:lnTo>
                    <a:pt x="150" y="247"/>
                  </a:lnTo>
                  <a:lnTo>
                    <a:pt x="156" y="183"/>
                  </a:lnTo>
                  <a:lnTo>
                    <a:pt x="157" y="176"/>
                  </a:lnTo>
                  <a:lnTo>
                    <a:pt x="158" y="169"/>
                  </a:lnTo>
                  <a:lnTo>
                    <a:pt x="159" y="156"/>
                  </a:lnTo>
                  <a:lnTo>
                    <a:pt x="162" y="131"/>
                  </a:lnTo>
                  <a:lnTo>
                    <a:pt x="163" y="125"/>
                  </a:lnTo>
                  <a:lnTo>
                    <a:pt x="164" y="119"/>
                  </a:lnTo>
                  <a:lnTo>
                    <a:pt x="165" y="108"/>
                  </a:lnTo>
                  <a:lnTo>
                    <a:pt x="168" y="86"/>
                  </a:lnTo>
                  <a:lnTo>
                    <a:pt x="169" y="81"/>
                  </a:lnTo>
                  <a:lnTo>
                    <a:pt x="170" y="77"/>
                  </a:lnTo>
                  <a:lnTo>
                    <a:pt x="171" y="68"/>
                  </a:lnTo>
                  <a:lnTo>
                    <a:pt x="172" y="63"/>
                  </a:lnTo>
                  <a:lnTo>
                    <a:pt x="173" y="59"/>
                  </a:lnTo>
                  <a:lnTo>
                    <a:pt x="174" y="51"/>
                  </a:lnTo>
                  <a:lnTo>
                    <a:pt x="175" y="47"/>
                  </a:lnTo>
                  <a:lnTo>
                    <a:pt x="176" y="43"/>
                  </a:lnTo>
                  <a:lnTo>
                    <a:pt x="177" y="36"/>
                  </a:lnTo>
                  <a:lnTo>
                    <a:pt x="178" y="33"/>
                  </a:lnTo>
                  <a:lnTo>
                    <a:pt x="179" y="30"/>
                  </a:lnTo>
                  <a:lnTo>
                    <a:pt x="180" y="24"/>
                  </a:lnTo>
                  <a:lnTo>
                    <a:pt x="181" y="21"/>
                  </a:lnTo>
                  <a:lnTo>
                    <a:pt x="182" y="19"/>
                  </a:lnTo>
                  <a:lnTo>
                    <a:pt x="183" y="17"/>
                  </a:lnTo>
                  <a:lnTo>
                    <a:pt x="183" y="14"/>
                  </a:lnTo>
                  <a:lnTo>
                    <a:pt x="184" y="12"/>
                  </a:lnTo>
                  <a:lnTo>
                    <a:pt x="185" y="11"/>
                  </a:lnTo>
                  <a:lnTo>
                    <a:pt x="185" y="9"/>
                  </a:lnTo>
                  <a:lnTo>
                    <a:pt x="186" y="7"/>
                  </a:lnTo>
                  <a:lnTo>
                    <a:pt x="187" y="6"/>
                  </a:lnTo>
                  <a:lnTo>
                    <a:pt x="188" y="5"/>
                  </a:lnTo>
                  <a:lnTo>
                    <a:pt x="188" y="3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1" y="1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8" y="2"/>
                  </a:lnTo>
                  <a:lnTo>
                    <a:pt x="198" y="3"/>
                  </a:lnTo>
                  <a:lnTo>
                    <a:pt x="199" y="4"/>
                  </a:lnTo>
                  <a:lnTo>
                    <a:pt x="200" y="5"/>
                  </a:lnTo>
                  <a:lnTo>
                    <a:pt x="201" y="6"/>
                  </a:lnTo>
                  <a:lnTo>
                    <a:pt x="201" y="8"/>
                  </a:lnTo>
                  <a:lnTo>
                    <a:pt x="202" y="10"/>
                  </a:lnTo>
                  <a:lnTo>
                    <a:pt x="203" y="12"/>
                  </a:lnTo>
                  <a:lnTo>
                    <a:pt x="204" y="16"/>
                  </a:lnTo>
                  <a:lnTo>
                    <a:pt x="205" y="18"/>
                  </a:lnTo>
                  <a:lnTo>
                    <a:pt x="206" y="20"/>
                  </a:lnTo>
                  <a:lnTo>
                    <a:pt x="207" y="26"/>
                  </a:lnTo>
                  <a:lnTo>
                    <a:pt x="208" y="28"/>
                  </a:lnTo>
                  <a:lnTo>
                    <a:pt x="208" y="31"/>
                  </a:lnTo>
                  <a:lnTo>
                    <a:pt x="210" y="38"/>
                  </a:lnTo>
                  <a:lnTo>
                    <a:pt x="211" y="41"/>
                  </a:lnTo>
                  <a:lnTo>
                    <a:pt x="212" y="44"/>
                  </a:lnTo>
                  <a:lnTo>
                    <a:pt x="213" y="52"/>
                  </a:lnTo>
                  <a:lnTo>
                    <a:pt x="216" y="69"/>
                  </a:lnTo>
                  <a:lnTo>
                    <a:pt x="217" y="73"/>
                  </a:lnTo>
                  <a:lnTo>
                    <a:pt x="218" y="78"/>
                  </a:lnTo>
                  <a:lnTo>
                    <a:pt x="219" y="87"/>
                  </a:lnTo>
                  <a:lnTo>
                    <a:pt x="222" y="108"/>
                  </a:lnTo>
                  <a:lnTo>
                    <a:pt x="222" y="114"/>
                  </a:lnTo>
                  <a:lnTo>
                    <a:pt x="223" y="119"/>
                  </a:lnTo>
                  <a:lnTo>
                    <a:pt x="225" y="131"/>
                  </a:lnTo>
                  <a:lnTo>
                    <a:pt x="228" y="155"/>
                  </a:lnTo>
                  <a:lnTo>
                    <a:pt x="229" y="162"/>
                  </a:lnTo>
                  <a:lnTo>
                    <a:pt x="229" y="168"/>
                  </a:lnTo>
                  <a:lnTo>
                    <a:pt x="231" y="182"/>
                  </a:lnTo>
                  <a:lnTo>
                    <a:pt x="234" y="210"/>
                  </a:lnTo>
                  <a:lnTo>
                    <a:pt x="239" y="271"/>
                  </a:lnTo>
                  <a:lnTo>
                    <a:pt x="251" y="409"/>
                  </a:lnTo>
                  <a:lnTo>
                    <a:pt x="252" y="419"/>
                  </a:lnTo>
                  <a:lnTo>
                    <a:pt x="253" y="429"/>
                  </a:lnTo>
                  <a:lnTo>
                    <a:pt x="254" y="449"/>
                  </a:lnTo>
                  <a:lnTo>
                    <a:pt x="258" y="490"/>
                  </a:lnTo>
                  <a:lnTo>
                    <a:pt x="264" y="574"/>
                  </a:lnTo>
                  <a:lnTo>
                    <a:pt x="277" y="743"/>
                  </a:lnTo>
                  <a:lnTo>
                    <a:pt x="278" y="753"/>
                  </a:lnTo>
                  <a:lnTo>
                    <a:pt x="278" y="764"/>
                  </a:lnTo>
                  <a:lnTo>
                    <a:pt x="280" y="785"/>
                  </a:lnTo>
                  <a:lnTo>
                    <a:pt x="283" y="826"/>
                  </a:lnTo>
                  <a:lnTo>
                    <a:pt x="290" y="905"/>
                  </a:lnTo>
                  <a:lnTo>
                    <a:pt x="291" y="915"/>
                  </a:lnTo>
                  <a:lnTo>
                    <a:pt x="292" y="924"/>
                  </a:lnTo>
                  <a:lnTo>
                    <a:pt x="293" y="943"/>
                  </a:lnTo>
                  <a:lnTo>
                    <a:pt x="296" y="980"/>
                  </a:lnTo>
                  <a:lnTo>
                    <a:pt x="302" y="1049"/>
                  </a:lnTo>
                  <a:lnTo>
                    <a:pt x="303" y="1056"/>
                  </a:lnTo>
                  <a:lnTo>
                    <a:pt x="304" y="1064"/>
                  </a:lnTo>
                  <a:lnTo>
                    <a:pt x="305" y="1078"/>
                  </a:lnTo>
                  <a:lnTo>
                    <a:pt x="309" y="1106"/>
                  </a:lnTo>
                  <a:lnTo>
                    <a:pt x="309" y="1113"/>
                  </a:lnTo>
                  <a:lnTo>
                    <a:pt x="310" y="1119"/>
                  </a:lnTo>
                  <a:lnTo>
                    <a:pt x="312" y="1132"/>
                  </a:lnTo>
                  <a:lnTo>
                    <a:pt x="314" y="1157"/>
                  </a:lnTo>
                  <a:lnTo>
                    <a:pt x="315" y="1162"/>
                  </a:lnTo>
                  <a:lnTo>
                    <a:pt x="316" y="1168"/>
                  </a:lnTo>
                  <a:lnTo>
                    <a:pt x="317" y="1179"/>
                  </a:lnTo>
                  <a:lnTo>
                    <a:pt x="320" y="1199"/>
                  </a:lnTo>
                  <a:lnTo>
                    <a:pt x="321" y="1204"/>
                  </a:lnTo>
                  <a:lnTo>
                    <a:pt x="322" y="1208"/>
                  </a:lnTo>
                  <a:lnTo>
                    <a:pt x="323" y="1217"/>
                  </a:lnTo>
                  <a:lnTo>
                    <a:pt x="326" y="1233"/>
                  </a:lnTo>
                  <a:lnTo>
                    <a:pt x="327" y="1236"/>
                  </a:lnTo>
                  <a:lnTo>
                    <a:pt x="328" y="1240"/>
                  </a:lnTo>
                  <a:lnTo>
                    <a:pt x="329" y="1247"/>
                  </a:lnTo>
                  <a:lnTo>
                    <a:pt x="330" y="1250"/>
                  </a:lnTo>
                  <a:lnTo>
                    <a:pt x="331" y="1253"/>
                  </a:lnTo>
                  <a:lnTo>
                    <a:pt x="332" y="1258"/>
                  </a:lnTo>
                  <a:lnTo>
                    <a:pt x="333" y="1260"/>
                  </a:lnTo>
                  <a:lnTo>
                    <a:pt x="334" y="1262"/>
                  </a:lnTo>
                  <a:lnTo>
                    <a:pt x="334" y="1265"/>
                  </a:lnTo>
                  <a:lnTo>
                    <a:pt x="335" y="1266"/>
                  </a:lnTo>
                  <a:lnTo>
                    <a:pt x="336" y="1268"/>
                  </a:lnTo>
                  <a:lnTo>
                    <a:pt x="337" y="1270"/>
                  </a:lnTo>
                  <a:lnTo>
                    <a:pt x="337" y="1272"/>
                  </a:lnTo>
                  <a:lnTo>
                    <a:pt x="338" y="1273"/>
                  </a:lnTo>
                  <a:lnTo>
                    <a:pt x="339" y="1274"/>
                  </a:lnTo>
                  <a:lnTo>
                    <a:pt x="340" y="1275"/>
                  </a:lnTo>
                  <a:lnTo>
                    <a:pt x="340" y="1276"/>
                  </a:lnTo>
                  <a:lnTo>
                    <a:pt x="341" y="1277"/>
                  </a:lnTo>
                  <a:lnTo>
                    <a:pt x="342" y="1278"/>
                  </a:lnTo>
                  <a:lnTo>
                    <a:pt x="343" y="1278"/>
                  </a:lnTo>
                  <a:lnTo>
                    <a:pt x="344" y="1278"/>
                  </a:lnTo>
                  <a:lnTo>
                    <a:pt x="344" y="1278"/>
                  </a:lnTo>
                  <a:lnTo>
                    <a:pt x="345" y="1278"/>
                  </a:lnTo>
                  <a:lnTo>
                    <a:pt x="346" y="1278"/>
                  </a:lnTo>
                  <a:lnTo>
                    <a:pt x="347" y="1278"/>
                  </a:lnTo>
                  <a:lnTo>
                    <a:pt x="347" y="1278"/>
                  </a:lnTo>
                  <a:lnTo>
                    <a:pt x="348" y="1277"/>
                  </a:lnTo>
                  <a:lnTo>
                    <a:pt x="349" y="1276"/>
                  </a:lnTo>
                  <a:lnTo>
                    <a:pt x="350" y="1275"/>
                  </a:lnTo>
                  <a:lnTo>
                    <a:pt x="350" y="1274"/>
                  </a:lnTo>
                  <a:lnTo>
                    <a:pt x="351" y="1273"/>
                  </a:lnTo>
                  <a:lnTo>
                    <a:pt x="352" y="1271"/>
                  </a:lnTo>
                  <a:lnTo>
                    <a:pt x="353" y="1270"/>
                  </a:lnTo>
                  <a:lnTo>
                    <a:pt x="354" y="1268"/>
                  </a:lnTo>
                  <a:lnTo>
                    <a:pt x="354" y="1266"/>
                  </a:lnTo>
                  <a:lnTo>
                    <a:pt x="355" y="1263"/>
                  </a:lnTo>
                  <a:lnTo>
                    <a:pt x="357" y="1259"/>
                  </a:lnTo>
                  <a:lnTo>
                    <a:pt x="358" y="1256"/>
                  </a:lnTo>
                  <a:lnTo>
                    <a:pt x="358" y="1253"/>
                  </a:lnTo>
                  <a:lnTo>
                    <a:pt x="360" y="1247"/>
                  </a:lnTo>
                  <a:lnTo>
                    <a:pt x="361" y="1243"/>
                  </a:lnTo>
                  <a:lnTo>
                    <a:pt x="361" y="1239"/>
                  </a:lnTo>
                  <a:lnTo>
                    <a:pt x="363" y="1232"/>
                  </a:lnTo>
                  <a:lnTo>
                    <a:pt x="364" y="1228"/>
                  </a:lnTo>
                  <a:lnTo>
                    <a:pt x="365" y="1223"/>
                  </a:lnTo>
                  <a:lnTo>
                    <a:pt x="366" y="1214"/>
                  </a:lnTo>
                  <a:lnTo>
                    <a:pt x="370" y="1194"/>
                  </a:lnTo>
                  <a:lnTo>
                    <a:pt x="370" y="1189"/>
                  </a:lnTo>
                  <a:lnTo>
                    <a:pt x="371" y="1184"/>
                  </a:lnTo>
                  <a:lnTo>
                    <a:pt x="373" y="1172"/>
                  </a:lnTo>
                  <a:lnTo>
                    <a:pt x="376" y="1147"/>
                  </a:lnTo>
                  <a:lnTo>
                    <a:pt x="377" y="1140"/>
                  </a:lnTo>
                  <a:lnTo>
                    <a:pt x="378" y="1134"/>
                  </a:lnTo>
                  <a:lnTo>
                    <a:pt x="379" y="1120"/>
                  </a:lnTo>
                  <a:lnTo>
                    <a:pt x="382" y="1090"/>
                  </a:lnTo>
                  <a:lnTo>
                    <a:pt x="389" y="1025"/>
                  </a:lnTo>
                  <a:lnTo>
                    <a:pt x="390" y="1017"/>
                  </a:lnTo>
                  <a:lnTo>
                    <a:pt x="391" y="1008"/>
                  </a:lnTo>
                  <a:lnTo>
                    <a:pt x="392" y="990"/>
                  </a:lnTo>
                  <a:lnTo>
                    <a:pt x="396" y="954"/>
                  </a:lnTo>
                  <a:lnTo>
                    <a:pt x="402" y="876"/>
                  </a:lnTo>
                  <a:lnTo>
                    <a:pt x="403" y="867"/>
                  </a:lnTo>
                  <a:lnTo>
                    <a:pt x="403" y="857"/>
                  </a:lnTo>
                  <a:lnTo>
                    <a:pt x="405" y="837"/>
                  </a:lnTo>
                  <a:lnTo>
                    <a:pt x="408" y="796"/>
                  </a:lnTo>
                  <a:lnTo>
                    <a:pt x="414" y="713"/>
                  </a:lnTo>
                  <a:lnTo>
                    <a:pt x="427" y="545"/>
                  </a:lnTo>
                  <a:lnTo>
                    <a:pt x="428" y="535"/>
                  </a:lnTo>
                  <a:lnTo>
                    <a:pt x="429" y="524"/>
                  </a:lnTo>
                  <a:lnTo>
                    <a:pt x="431" y="504"/>
                  </a:lnTo>
                  <a:lnTo>
                    <a:pt x="434" y="463"/>
                  </a:lnTo>
                  <a:lnTo>
                    <a:pt x="440" y="383"/>
                  </a:lnTo>
                  <a:lnTo>
                    <a:pt x="441" y="374"/>
                  </a:lnTo>
                  <a:lnTo>
                    <a:pt x="441" y="364"/>
                  </a:lnTo>
                  <a:lnTo>
                    <a:pt x="443" y="345"/>
                  </a:lnTo>
                  <a:lnTo>
                    <a:pt x="446" y="309"/>
                  </a:lnTo>
                  <a:lnTo>
                    <a:pt x="453" y="239"/>
                  </a:lnTo>
                  <a:lnTo>
                    <a:pt x="453" y="232"/>
                  </a:lnTo>
                  <a:lnTo>
                    <a:pt x="454" y="224"/>
                  </a:lnTo>
                  <a:lnTo>
                    <a:pt x="455" y="210"/>
                  </a:lnTo>
                  <a:lnTo>
                    <a:pt x="458" y="181"/>
                  </a:lnTo>
                  <a:lnTo>
                    <a:pt x="459" y="174"/>
                  </a:lnTo>
                  <a:lnTo>
                    <a:pt x="460" y="168"/>
                  </a:lnTo>
                  <a:lnTo>
                    <a:pt x="462" y="155"/>
                  </a:lnTo>
                  <a:lnTo>
                    <a:pt x="465" y="130"/>
                  </a:lnTo>
                  <a:lnTo>
                    <a:pt x="465" y="124"/>
                  </a:lnTo>
                  <a:lnTo>
                    <a:pt x="466" y="118"/>
                  </a:lnTo>
                  <a:lnTo>
                    <a:pt x="467" y="107"/>
                  </a:lnTo>
                  <a:lnTo>
                    <a:pt x="470" y="86"/>
                  </a:lnTo>
                  <a:lnTo>
                    <a:pt x="471" y="81"/>
                  </a:lnTo>
                  <a:lnTo>
                    <a:pt x="472" y="77"/>
                  </a:lnTo>
                  <a:lnTo>
                    <a:pt x="473" y="68"/>
                  </a:lnTo>
                  <a:lnTo>
                    <a:pt x="476" y="51"/>
                  </a:lnTo>
                  <a:lnTo>
                    <a:pt x="477" y="47"/>
                  </a:lnTo>
                  <a:lnTo>
                    <a:pt x="478" y="44"/>
                  </a:lnTo>
                  <a:lnTo>
                    <a:pt x="479" y="37"/>
                  </a:lnTo>
                  <a:lnTo>
                    <a:pt x="480" y="33"/>
                  </a:lnTo>
                  <a:lnTo>
                    <a:pt x="481" y="30"/>
                  </a:lnTo>
                  <a:lnTo>
                    <a:pt x="482" y="25"/>
                  </a:lnTo>
                  <a:lnTo>
                    <a:pt x="483" y="22"/>
                  </a:lnTo>
                  <a:lnTo>
                    <a:pt x="484" y="20"/>
                  </a:lnTo>
                  <a:lnTo>
                    <a:pt x="484" y="17"/>
                  </a:lnTo>
                  <a:lnTo>
                    <a:pt x="485" y="15"/>
                  </a:lnTo>
                  <a:lnTo>
                    <a:pt x="486" y="13"/>
                  </a:lnTo>
                  <a:lnTo>
                    <a:pt x="486" y="11"/>
                  </a:lnTo>
                  <a:lnTo>
                    <a:pt x="487" y="9"/>
                  </a:lnTo>
                  <a:lnTo>
                    <a:pt x="488" y="8"/>
                  </a:lnTo>
                  <a:lnTo>
                    <a:pt x="489" y="6"/>
                  </a:lnTo>
                  <a:lnTo>
                    <a:pt x="490" y="5"/>
                  </a:lnTo>
                  <a:lnTo>
                    <a:pt x="490" y="4"/>
                  </a:lnTo>
                  <a:lnTo>
                    <a:pt x="491" y="3"/>
                  </a:lnTo>
                  <a:lnTo>
                    <a:pt x="492" y="2"/>
                  </a:lnTo>
                  <a:lnTo>
                    <a:pt x="493" y="1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5" y="0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97" y="0"/>
                  </a:lnTo>
                  <a:lnTo>
                    <a:pt x="498" y="0"/>
                  </a:lnTo>
                  <a:lnTo>
                    <a:pt x="498" y="1"/>
                  </a:lnTo>
                  <a:lnTo>
                    <a:pt x="499" y="2"/>
                  </a:lnTo>
                  <a:lnTo>
                    <a:pt x="500" y="2"/>
                  </a:lnTo>
                  <a:lnTo>
                    <a:pt x="501" y="3"/>
                  </a:lnTo>
                  <a:lnTo>
                    <a:pt x="502" y="5"/>
                  </a:lnTo>
                  <a:lnTo>
                    <a:pt x="502" y="6"/>
                  </a:lnTo>
                  <a:lnTo>
                    <a:pt x="503" y="8"/>
                  </a:lnTo>
                  <a:lnTo>
                    <a:pt x="504" y="9"/>
                  </a:lnTo>
                  <a:lnTo>
                    <a:pt x="505" y="11"/>
                  </a:lnTo>
                  <a:lnTo>
                    <a:pt x="506" y="13"/>
                  </a:lnTo>
                  <a:lnTo>
                    <a:pt x="507" y="15"/>
                  </a:lnTo>
                  <a:lnTo>
                    <a:pt x="507" y="18"/>
                  </a:lnTo>
                  <a:lnTo>
                    <a:pt x="508" y="21"/>
                  </a:lnTo>
                  <a:lnTo>
                    <a:pt x="510" y="26"/>
                  </a:lnTo>
                  <a:lnTo>
                    <a:pt x="511" y="29"/>
                  </a:lnTo>
                  <a:lnTo>
                    <a:pt x="511" y="33"/>
                  </a:lnTo>
                  <a:lnTo>
                    <a:pt x="513" y="40"/>
                  </a:lnTo>
                  <a:lnTo>
                    <a:pt x="514" y="44"/>
                  </a:lnTo>
                  <a:lnTo>
                    <a:pt x="514" y="48"/>
                  </a:lnTo>
                  <a:lnTo>
                    <a:pt x="516" y="56"/>
                  </a:lnTo>
                  <a:lnTo>
                    <a:pt x="517" y="60"/>
                  </a:lnTo>
                  <a:lnTo>
                    <a:pt x="518" y="65"/>
                  </a:lnTo>
                  <a:lnTo>
                    <a:pt x="519" y="75"/>
                  </a:lnTo>
                  <a:lnTo>
                    <a:pt x="520" y="80"/>
                  </a:lnTo>
                  <a:lnTo>
                    <a:pt x="521" y="85"/>
                  </a:lnTo>
                  <a:lnTo>
                    <a:pt x="522" y="96"/>
                  </a:lnTo>
                  <a:lnTo>
                    <a:pt x="526" y="120"/>
                  </a:lnTo>
                  <a:lnTo>
                    <a:pt x="526" y="126"/>
                  </a:lnTo>
                  <a:lnTo>
                    <a:pt x="527" y="132"/>
                  </a:lnTo>
                  <a:lnTo>
                    <a:pt x="529" y="146"/>
                  </a:lnTo>
                  <a:lnTo>
                    <a:pt x="532" y="174"/>
                  </a:lnTo>
                  <a:lnTo>
                    <a:pt x="538" y="237"/>
                  </a:lnTo>
                  <a:lnTo>
                    <a:pt x="539" y="245"/>
                  </a:lnTo>
                  <a:lnTo>
                    <a:pt x="540" y="253"/>
                  </a:lnTo>
                  <a:lnTo>
                    <a:pt x="542" y="270"/>
                  </a:lnTo>
                  <a:lnTo>
                    <a:pt x="545" y="306"/>
                  </a:lnTo>
                  <a:lnTo>
                    <a:pt x="551" y="382"/>
                  </a:lnTo>
                  <a:lnTo>
                    <a:pt x="552" y="391"/>
                  </a:lnTo>
                  <a:lnTo>
                    <a:pt x="553" y="400"/>
                  </a:lnTo>
                  <a:lnTo>
                    <a:pt x="554" y="419"/>
                  </a:lnTo>
                  <a:lnTo>
                    <a:pt x="557" y="456"/>
                  </a:lnTo>
                  <a:lnTo>
                    <a:pt x="563" y="534"/>
                  </a:lnTo>
                  <a:lnTo>
                    <a:pt x="575" y="693"/>
                  </a:lnTo>
                  <a:lnTo>
                    <a:pt x="576" y="703"/>
                  </a:lnTo>
                  <a:lnTo>
                    <a:pt x="577" y="713"/>
                  </a:lnTo>
                  <a:lnTo>
                    <a:pt x="578" y="732"/>
                  </a:lnTo>
                  <a:lnTo>
                    <a:pt x="581" y="771"/>
                  </a:lnTo>
                  <a:lnTo>
                    <a:pt x="587" y="848"/>
                  </a:lnTo>
                  <a:lnTo>
                    <a:pt x="599" y="991"/>
                  </a:lnTo>
                  <a:lnTo>
                    <a:pt x="600" y="999"/>
                  </a:lnTo>
                  <a:lnTo>
                    <a:pt x="601" y="1007"/>
                  </a:lnTo>
                  <a:lnTo>
                    <a:pt x="602" y="1023"/>
                  </a:lnTo>
                  <a:lnTo>
                    <a:pt x="605" y="1053"/>
                  </a:lnTo>
                  <a:lnTo>
                    <a:pt x="606" y="1061"/>
                  </a:lnTo>
                  <a:lnTo>
                    <a:pt x="607" y="1068"/>
                  </a:lnTo>
                  <a:lnTo>
                    <a:pt x="608" y="1082"/>
                  </a:lnTo>
                  <a:lnTo>
                    <a:pt x="611" y="1109"/>
                  </a:lnTo>
                  <a:lnTo>
                    <a:pt x="612" y="1116"/>
                  </a:lnTo>
                  <a:lnTo>
                    <a:pt x="612" y="1122"/>
                  </a:lnTo>
                  <a:lnTo>
                    <a:pt x="614" y="1135"/>
                  </a:lnTo>
                  <a:lnTo>
                    <a:pt x="617" y="1159"/>
                  </a:lnTo>
                  <a:lnTo>
                    <a:pt x="618" y="1164"/>
                  </a:lnTo>
                  <a:lnTo>
                    <a:pt x="618" y="1170"/>
                  </a:lnTo>
                  <a:lnTo>
                    <a:pt x="620" y="1181"/>
                  </a:lnTo>
                  <a:lnTo>
                    <a:pt x="623" y="1200"/>
                  </a:lnTo>
                  <a:lnTo>
                    <a:pt x="623" y="1205"/>
                  </a:lnTo>
                  <a:lnTo>
                    <a:pt x="624" y="1209"/>
                  </a:lnTo>
                  <a:lnTo>
                    <a:pt x="625" y="1218"/>
                  </a:lnTo>
                  <a:lnTo>
                    <a:pt x="626" y="1222"/>
                  </a:lnTo>
                  <a:lnTo>
                    <a:pt x="627" y="1226"/>
                  </a:lnTo>
                  <a:lnTo>
                    <a:pt x="629" y="1233"/>
                  </a:lnTo>
                  <a:lnTo>
                    <a:pt x="629" y="1237"/>
                  </a:lnTo>
                  <a:lnTo>
                    <a:pt x="630" y="1240"/>
                  </a:lnTo>
                  <a:lnTo>
                    <a:pt x="632" y="1247"/>
                  </a:lnTo>
                  <a:lnTo>
                    <a:pt x="632" y="1250"/>
                  </a:lnTo>
                  <a:lnTo>
                    <a:pt x="633" y="1253"/>
                  </a:lnTo>
                  <a:lnTo>
                    <a:pt x="635" y="1258"/>
                  </a:lnTo>
                  <a:lnTo>
                    <a:pt x="635" y="1260"/>
                  </a:lnTo>
                  <a:lnTo>
                    <a:pt x="636" y="1262"/>
                  </a:lnTo>
                  <a:lnTo>
                    <a:pt x="637" y="1265"/>
                  </a:lnTo>
                  <a:lnTo>
                    <a:pt x="637" y="1266"/>
                  </a:lnTo>
                  <a:lnTo>
                    <a:pt x="638" y="1268"/>
                  </a:lnTo>
                  <a:lnTo>
                    <a:pt x="639" y="1270"/>
                  </a:lnTo>
                  <a:lnTo>
                    <a:pt x="639" y="1271"/>
                  </a:lnTo>
                  <a:lnTo>
                    <a:pt x="640" y="1273"/>
                  </a:lnTo>
                  <a:lnTo>
                    <a:pt x="641" y="1274"/>
                  </a:lnTo>
                  <a:lnTo>
                    <a:pt x="642" y="1275"/>
                  </a:lnTo>
                  <a:lnTo>
                    <a:pt x="643" y="1276"/>
                  </a:lnTo>
                  <a:lnTo>
                    <a:pt x="643" y="1277"/>
                  </a:lnTo>
                  <a:lnTo>
                    <a:pt x="644" y="1278"/>
                  </a:lnTo>
                  <a:lnTo>
                    <a:pt x="645" y="1278"/>
                  </a:lnTo>
                  <a:lnTo>
                    <a:pt x="646" y="1278"/>
                  </a:lnTo>
                  <a:lnTo>
                    <a:pt x="646" y="1278"/>
                  </a:lnTo>
                  <a:lnTo>
                    <a:pt x="647" y="1278"/>
                  </a:lnTo>
                  <a:lnTo>
                    <a:pt x="648" y="1278"/>
                  </a:lnTo>
                  <a:lnTo>
                    <a:pt x="649" y="1278"/>
                  </a:lnTo>
                  <a:lnTo>
                    <a:pt x="650" y="1278"/>
                  </a:lnTo>
                  <a:lnTo>
                    <a:pt x="650" y="1277"/>
                  </a:lnTo>
                  <a:lnTo>
                    <a:pt x="651" y="1276"/>
                  </a:lnTo>
                  <a:lnTo>
                    <a:pt x="652" y="1275"/>
                  </a:lnTo>
                  <a:lnTo>
                    <a:pt x="653" y="1274"/>
                  </a:lnTo>
                  <a:lnTo>
                    <a:pt x="653" y="1272"/>
                  </a:lnTo>
                  <a:lnTo>
                    <a:pt x="654" y="1271"/>
                  </a:lnTo>
                  <a:lnTo>
                    <a:pt x="655" y="1269"/>
                  </a:lnTo>
                  <a:lnTo>
                    <a:pt x="656" y="1268"/>
                  </a:lnTo>
                  <a:lnTo>
                    <a:pt x="657" y="1265"/>
                  </a:lnTo>
                  <a:lnTo>
                    <a:pt x="657" y="1263"/>
                  </a:lnTo>
                  <a:lnTo>
                    <a:pt x="659" y="1258"/>
                  </a:lnTo>
                  <a:lnTo>
                    <a:pt x="660" y="1256"/>
                  </a:lnTo>
                  <a:lnTo>
                    <a:pt x="660" y="1253"/>
                  </a:lnTo>
                  <a:lnTo>
                    <a:pt x="662" y="1246"/>
                  </a:lnTo>
                  <a:lnTo>
                    <a:pt x="663" y="1243"/>
                  </a:lnTo>
                  <a:lnTo>
                    <a:pt x="664" y="1239"/>
                  </a:lnTo>
                  <a:lnTo>
                    <a:pt x="665" y="1232"/>
                  </a:lnTo>
                  <a:lnTo>
                    <a:pt x="666" y="1227"/>
                  </a:lnTo>
                  <a:lnTo>
                    <a:pt x="667" y="1223"/>
                  </a:lnTo>
                  <a:lnTo>
                    <a:pt x="668" y="1214"/>
                  </a:lnTo>
                  <a:lnTo>
                    <a:pt x="672" y="1194"/>
                  </a:lnTo>
                  <a:lnTo>
                    <a:pt x="673" y="1189"/>
                  </a:lnTo>
                  <a:lnTo>
                    <a:pt x="673" y="1184"/>
                  </a:lnTo>
                  <a:lnTo>
                    <a:pt x="675" y="1172"/>
                  </a:lnTo>
                  <a:lnTo>
                    <a:pt x="678" y="1148"/>
                  </a:lnTo>
                  <a:lnTo>
                    <a:pt x="679" y="1141"/>
                  </a:lnTo>
                  <a:lnTo>
                    <a:pt x="680" y="1135"/>
                  </a:lnTo>
                  <a:lnTo>
                    <a:pt x="681" y="1121"/>
                  </a:lnTo>
                  <a:lnTo>
                    <a:pt x="685" y="1092"/>
                  </a:lnTo>
                  <a:lnTo>
                    <a:pt x="685" y="1085"/>
                  </a:lnTo>
                  <a:lnTo>
                    <a:pt x="686" y="1077"/>
                  </a:lnTo>
                  <a:lnTo>
                    <a:pt x="688" y="1061"/>
                  </a:lnTo>
                  <a:lnTo>
                    <a:pt x="691" y="1029"/>
                  </a:lnTo>
                  <a:lnTo>
                    <a:pt x="697" y="958"/>
                  </a:lnTo>
                  <a:lnTo>
                    <a:pt x="698" y="950"/>
                  </a:lnTo>
                  <a:lnTo>
                    <a:pt x="698" y="941"/>
                  </a:lnTo>
                  <a:lnTo>
                    <a:pt x="700" y="923"/>
                  </a:lnTo>
                  <a:lnTo>
                    <a:pt x="703" y="887"/>
                  </a:lnTo>
                  <a:lnTo>
                    <a:pt x="709" y="813"/>
                  </a:lnTo>
                  <a:lnTo>
                    <a:pt x="721" y="657"/>
                  </a:lnTo>
                  <a:lnTo>
                    <a:pt x="722" y="647"/>
                  </a:lnTo>
                  <a:lnTo>
                    <a:pt x="723" y="637"/>
                  </a:lnTo>
                  <a:lnTo>
                    <a:pt x="724" y="617"/>
                  </a:lnTo>
                  <a:lnTo>
                    <a:pt x="727" y="578"/>
                  </a:lnTo>
                  <a:lnTo>
                    <a:pt x="733" y="500"/>
                  </a:lnTo>
                  <a:lnTo>
                    <a:pt x="745" y="351"/>
                  </a:lnTo>
                  <a:lnTo>
                    <a:pt x="746" y="342"/>
                  </a:lnTo>
                  <a:lnTo>
                    <a:pt x="747" y="332"/>
                  </a:lnTo>
                  <a:lnTo>
                    <a:pt x="748" y="313"/>
                  </a:lnTo>
                  <a:lnTo>
                    <a:pt x="751" y="276"/>
                  </a:lnTo>
                  <a:lnTo>
                    <a:pt x="752" y="267"/>
                  </a:lnTo>
                  <a:lnTo>
                    <a:pt x="753" y="258"/>
                  </a:lnTo>
                  <a:lnTo>
                    <a:pt x="755" y="240"/>
                  </a:lnTo>
                  <a:lnTo>
                    <a:pt x="758" y="207"/>
                  </a:lnTo>
                  <a:lnTo>
                    <a:pt x="759" y="199"/>
                  </a:lnTo>
                  <a:lnTo>
                    <a:pt x="760" y="191"/>
                  </a:lnTo>
                  <a:lnTo>
                    <a:pt x="761" y="175"/>
                  </a:lnTo>
                  <a:lnTo>
                    <a:pt x="765" y="146"/>
                  </a:lnTo>
                  <a:lnTo>
                    <a:pt x="765" y="139"/>
                  </a:lnTo>
                  <a:lnTo>
                    <a:pt x="766" y="132"/>
                  </a:lnTo>
                  <a:lnTo>
                    <a:pt x="768" y="119"/>
                  </a:lnTo>
                  <a:lnTo>
                    <a:pt x="771" y="95"/>
                  </a:lnTo>
                  <a:lnTo>
                    <a:pt x="772" y="89"/>
                  </a:lnTo>
                  <a:lnTo>
                    <a:pt x="773" y="84"/>
                  </a:lnTo>
                  <a:lnTo>
                    <a:pt x="775" y="73"/>
                  </a:lnTo>
                  <a:lnTo>
                    <a:pt x="775" y="68"/>
                  </a:lnTo>
                  <a:lnTo>
                    <a:pt x="776" y="63"/>
                  </a:lnTo>
                  <a:lnTo>
                    <a:pt x="778" y="54"/>
                  </a:lnTo>
                  <a:lnTo>
                    <a:pt x="779" y="50"/>
                  </a:lnTo>
                  <a:lnTo>
                    <a:pt x="780" y="45"/>
                  </a:lnTo>
                  <a:lnTo>
                    <a:pt x="781" y="38"/>
                  </a:lnTo>
                  <a:lnTo>
                    <a:pt x="782" y="34"/>
                  </a:lnTo>
                  <a:lnTo>
                    <a:pt x="783" y="30"/>
                  </a:lnTo>
                  <a:lnTo>
                    <a:pt x="785" y="24"/>
                  </a:lnTo>
                  <a:lnTo>
                    <a:pt x="785" y="21"/>
                  </a:lnTo>
                  <a:lnTo>
                    <a:pt x="786" y="18"/>
                  </a:lnTo>
                  <a:lnTo>
                    <a:pt x="787" y="16"/>
                  </a:lnTo>
                  <a:lnTo>
                    <a:pt x="788" y="14"/>
                  </a:lnTo>
                  <a:lnTo>
                    <a:pt x="789" y="11"/>
                  </a:lnTo>
                  <a:lnTo>
                    <a:pt x="789" y="9"/>
                  </a:lnTo>
                  <a:lnTo>
                    <a:pt x="790" y="8"/>
                  </a:lnTo>
                  <a:lnTo>
                    <a:pt x="791" y="6"/>
                  </a:lnTo>
                  <a:lnTo>
                    <a:pt x="792" y="5"/>
                  </a:lnTo>
                  <a:lnTo>
                    <a:pt x="793" y="3"/>
                  </a:lnTo>
                  <a:lnTo>
                    <a:pt x="794" y="2"/>
                  </a:lnTo>
                  <a:lnTo>
                    <a:pt x="795" y="1"/>
                  </a:lnTo>
                </a:path>
              </a:pathLst>
            </a:custGeom>
            <a:noFill/>
            <a:ln w="38100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-3011323" y="507007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C64847">
                    <a:shade val="51000"/>
                    <a:satMod val="130000"/>
                  </a:srgbClr>
                </a:gs>
                <a:gs pos="80000">
                  <a:srgbClr val="C64847">
                    <a:shade val="93000"/>
                    <a:satMod val="130000"/>
                  </a:srgbClr>
                </a:gs>
                <a:gs pos="100000">
                  <a:srgbClr val="C6484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-2037424" y="50679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C64847">
                    <a:shade val="51000"/>
                    <a:satMod val="130000"/>
                  </a:srgbClr>
                </a:gs>
                <a:gs pos="80000">
                  <a:srgbClr val="C64847">
                    <a:shade val="93000"/>
                    <a:satMod val="130000"/>
                  </a:srgbClr>
                </a:gs>
                <a:gs pos="100000">
                  <a:srgbClr val="C6484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-1575797" y="121022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60B5CC">
                    <a:shade val="51000"/>
                    <a:satMod val="130000"/>
                  </a:srgbClr>
                </a:gs>
                <a:gs pos="80000">
                  <a:srgbClr val="60B5CC">
                    <a:shade val="93000"/>
                    <a:satMod val="130000"/>
                  </a:srgbClr>
                </a:gs>
                <a:gs pos="100000">
                  <a:srgbClr val="60B5C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-1106397" y="526469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C64847">
                    <a:shade val="51000"/>
                    <a:satMod val="130000"/>
                  </a:srgbClr>
                </a:gs>
                <a:gs pos="80000">
                  <a:srgbClr val="C64847">
                    <a:shade val="93000"/>
                    <a:satMod val="130000"/>
                  </a:srgbClr>
                </a:gs>
                <a:gs pos="100000">
                  <a:srgbClr val="C6484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-1575797" y="515041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C64847">
                    <a:shade val="51000"/>
                    <a:satMod val="130000"/>
                  </a:srgbClr>
                </a:gs>
                <a:gs pos="80000">
                  <a:srgbClr val="C64847">
                    <a:shade val="93000"/>
                    <a:satMod val="130000"/>
                  </a:srgbClr>
                </a:gs>
                <a:gs pos="100000">
                  <a:srgbClr val="C6484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-2543464" y="513896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C64847">
                    <a:shade val="51000"/>
                    <a:satMod val="130000"/>
                  </a:srgbClr>
                </a:gs>
                <a:gs pos="80000">
                  <a:srgbClr val="C64847">
                    <a:shade val="93000"/>
                    <a:satMod val="130000"/>
                  </a:srgbClr>
                </a:gs>
                <a:gs pos="100000">
                  <a:srgbClr val="C6484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 rot="590424">
            <a:off x="4037090" y="4641425"/>
            <a:ext cx="337159" cy="481545"/>
          </a:xfrm>
          <a:custGeom>
            <a:avLst/>
            <a:gdLst>
              <a:gd name="connsiteX0" fmla="*/ 0 w 142078"/>
              <a:gd name="connsiteY0" fmla="*/ 240094 h 240094"/>
              <a:gd name="connsiteX1" fmla="*/ 54645 w 142078"/>
              <a:gd name="connsiteY1" fmla="*/ 3297 h 240094"/>
              <a:gd name="connsiteX2" fmla="*/ 142078 w 142078"/>
              <a:gd name="connsiteY2" fmla="*/ 123517 h 240094"/>
              <a:gd name="connsiteX0" fmla="*/ 0 w 178508"/>
              <a:gd name="connsiteY0" fmla="*/ 239064 h 239064"/>
              <a:gd name="connsiteX1" fmla="*/ 54645 w 178508"/>
              <a:gd name="connsiteY1" fmla="*/ 2267 h 239064"/>
              <a:gd name="connsiteX2" fmla="*/ 178508 w 178508"/>
              <a:gd name="connsiteY2" fmla="*/ 137059 h 239064"/>
              <a:gd name="connsiteX0" fmla="*/ 0 w 178508"/>
              <a:gd name="connsiteY0" fmla="*/ 242306 h 242306"/>
              <a:gd name="connsiteX1" fmla="*/ 54645 w 178508"/>
              <a:gd name="connsiteY1" fmla="*/ 5509 h 242306"/>
              <a:gd name="connsiteX2" fmla="*/ 178508 w 178508"/>
              <a:gd name="connsiteY2" fmla="*/ 140301 h 242306"/>
              <a:gd name="connsiteX0" fmla="*/ 0 w 163936"/>
              <a:gd name="connsiteY0" fmla="*/ 269471 h 269471"/>
              <a:gd name="connsiteX1" fmla="*/ 40073 w 163936"/>
              <a:gd name="connsiteY1" fmla="*/ 7173 h 269471"/>
              <a:gd name="connsiteX2" fmla="*/ 163936 w 163936"/>
              <a:gd name="connsiteY2" fmla="*/ 141965 h 269471"/>
              <a:gd name="connsiteX0" fmla="*/ 0 w 163936"/>
              <a:gd name="connsiteY0" fmla="*/ 269471 h 269471"/>
              <a:gd name="connsiteX1" fmla="*/ 40073 w 163936"/>
              <a:gd name="connsiteY1" fmla="*/ 7173 h 269471"/>
              <a:gd name="connsiteX2" fmla="*/ 163936 w 163936"/>
              <a:gd name="connsiteY2" fmla="*/ 141965 h 269471"/>
              <a:gd name="connsiteX0" fmla="*/ 0 w 163936"/>
              <a:gd name="connsiteY0" fmla="*/ 275973 h 275973"/>
              <a:gd name="connsiteX1" fmla="*/ 29144 w 163936"/>
              <a:gd name="connsiteY1" fmla="*/ 6389 h 275973"/>
              <a:gd name="connsiteX2" fmla="*/ 163936 w 163936"/>
              <a:gd name="connsiteY2" fmla="*/ 148467 h 275973"/>
              <a:gd name="connsiteX0" fmla="*/ 0 w 145721"/>
              <a:gd name="connsiteY0" fmla="*/ 275409 h 275409"/>
              <a:gd name="connsiteX1" fmla="*/ 29144 w 145721"/>
              <a:gd name="connsiteY1" fmla="*/ 5825 h 275409"/>
              <a:gd name="connsiteX2" fmla="*/ 145721 w 145721"/>
              <a:gd name="connsiteY2" fmla="*/ 151546 h 275409"/>
              <a:gd name="connsiteX0" fmla="*/ 0 w 250151"/>
              <a:gd name="connsiteY0" fmla="*/ 281665 h 281665"/>
              <a:gd name="connsiteX1" fmla="*/ 29144 w 250151"/>
              <a:gd name="connsiteY1" fmla="*/ 12081 h 281665"/>
              <a:gd name="connsiteX2" fmla="*/ 250151 w 250151"/>
              <a:gd name="connsiteY2" fmla="*/ 117049 h 281665"/>
              <a:gd name="connsiteX0" fmla="*/ 0 w 250151"/>
              <a:gd name="connsiteY0" fmla="*/ 323188 h 323188"/>
              <a:gd name="connsiteX1" fmla="*/ 39332 w 250151"/>
              <a:gd name="connsiteY1" fmla="*/ 5210 h 323188"/>
              <a:gd name="connsiteX2" fmla="*/ 250151 w 250151"/>
              <a:gd name="connsiteY2" fmla="*/ 158572 h 323188"/>
              <a:gd name="connsiteX0" fmla="*/ 0 w 250151"/>
              <a:gd name="connsiteY0" fmla="*/ 409329 h 409329"/>
              <a:gd name="connsiteX1" fmla="*/ 39332 w 250151"/>
              <a:gd name="connsiteY1" fmla="*/ 2203 h 409329"/>
              <a:gd name="connsiteX2" fmla="*/ 250151 w 250151"/>
              <a:gd name="connsiteY2" fmla="*/ 244713 h 409329"/>
              <a:gd name="connsiteX0" fmla="*/ 6202 w 223241"/>
              <a:gd name="connsiteY0" fmla="*/ 437347 h 437347"/>
              <a:gd name="connsiteX1" fmla="*/ 12422 w 223241"/>
              <a:gd name="connsiteY1" fmla="*/ 2203 h 437347"/>
              <a:gd name="connsiteX2" fmla="*/ 223241 w 223241"/>
              <a:gd name="connsiteY2" fmla="*/ 244713 h 437347"/>
              <a:gd name="connsiteX0" fmla="*/ 21913 w 238952"/>
              <a:gd name="connsiteY0" fmla="*/ 437347 h 437347"/>
              <a:gd name="connsiteX1" fmla="*/ 28133 w 238952"/>
              <a:gd name="connsiteY1" fmla="*/ 2203 h 437347"/>
              <a:gd name="connsiteX2" fmla="*/ 238952 w 238952"/>
              <a:gd name="connsiteY2" fmla="*/ 244713 h 437347"/>
              <a:gd name="connsiteX0" fmla="*/ 21913 w 238952"/>
              <a:gd name="connsiteY0" fmla="*/ 441417 h 441417"/>
              <a:gd name="connsiteX1" fmla="*/ 28133 w 238952"/>
              <a:gd name="connsiteY1" fmla="*/ 6273 h 441417"/>
              <a:gd name="connsiteX2" fmla="*/ 238952 w 238952"/>
              <a:gd name="connsiteY2" fmla="*/ 248783 h 4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52" h="441417">
                <a:moveTo>
                  <a:pt x="21913" y="441417"/>
                </a:moveTo>
                <a:cubicBezTo>
                  <a:pt x="22823" y="325447"/>
                  <a:pt x="-31813" y="60029"/>
                  <a:pt x="28133" y="6273"/>
                </a:cubicBezTo>
                <a:cubicBezTo>
                  <a:pt x="77891" y="-32200"/>
                  <a:pt x="199789" y="113384"/>
                  <a:pt x="238952" y="24878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1263" y="3217611"/>
            <a:ext cx="125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Disorder</a:t>
            </a:r>
            <a:endParaRPr lang="en-US" sz="2400" dirty="0"/>
          </a:p>
        </p:txBody>
      </p:sp>
      <p:pic>
        <p:nvPicPr>
          <p:cNvPr id="43" name="Picture 2" descr="C:\Users\Brian DeMarco\Documents\papers\Fermi 3D AL\press materials\final package\figure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26" y="1749754"/>
            <a:ext cx="2536771" cy="141755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254439" y="3015614"/>
            <a:ext cx="300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Spin-dependent</a:t>
            </a:r>
          </a:p>
          <a:p>
            <a:r>
              <a:rPr lang="en-US" sz="2400" dirty="0" smtClean="0"/>
              <a:t>lattices &amp; potentials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864983" y="6243855"/>
            <a:ext cx="27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Correlated Tunneling</a:t>
            </a:r>
            <a:endParaRPr lang="en-US" sz="2400" dirty="0"/>
          </a:p>
        </p:txBody>
      </p:sp>
      <p:pic>
        <p:nvPicPr>
          <p:cNvPr id="46" name="Picture 1" descr="C:\Users\Brian DeMarco\Desktop\blue spin lattice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4457" y="216170"/>
            <a:ext cx="2479057" cy="2247794"/>
          </a:xfrm>
          <a:prstGeom prst="rect">
            <a:avLst/>
          </a:prstGeom>
          <a:noFill/>
        </p:spPr>
      </p:pic>
      <p:pic>
        <p:nvPicPr>
          <p:cNvPr id="47" name="Picture 2" descr="C:\Users\Brian DeMarco\Desktop\parabolic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868" y="970163"/>
            <a:ext cx="2653348" cy="12612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8" name="Oval 47"/>
          <p:cNvSpPr/>
          <p:nvPr/>
        </p:nvSpPr>
        <p:spPr bwMode="auto">
          <a:xfrm>
            <a:off x="5621110" y="1763763"/>
            <a:ext cx="172608" cy="18267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371957" y="1736362"/>
            <a:ext cx="172608" cy="18267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75894" y="1544558"/>
            <a:ext cx="172608" cy="18267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Calibri" pitchFamily="34" charset="0"/>
            </a:endParaRPr>
          </a:p>
        </p:txBody>
      </p:sp>
      <p:grpSp>
        <p:nvGrpSpPr>
          <p:cNvPr id="51" name="Group 39"/>
          <p:cNvGrpSpPr/>
          <p:nvPr/>
        </p:nvGrpSpPr>
        <p:grpSpPr>
          <a:xfrm>
            <a:off x="5345963" y="1903713"/>
            <a:ext cx="1339256" cy="440174"/>
            <a:chOff x="1155280" y="5273224"/>
            <a:chExt cx="1339256" cy="440174"/>
          </a:xfrm>
        </p:grpSpPr>
        <p:sp>
          <p:nvSpPr>
            <p:cNvPr id="52" name="Oval 51"/>
            <p:cNvSpPr/>
            <p:nvPr/>
          </p:nvSpPr>
          <p:spPr bwMode="auto">
            <a:xfrm>
              <a:off x="2321928" y="5336286"/>
              <a:ext cx="172608" cy="182670"/>
            </a:xfrm>
            <a:prstGeom prst="ellipse">
              <a:avLst/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127487" y="5436134"/>
              <a:ext cx="172608" cy="182670"/>
            </a:xfrm>
            <a:prstGeom prst="ellipse">
              <a:avLst/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933046" y="5504453"/>
              <a:ext cx="172608" cy="182670"/>
            </a:xfrm>
            <a:prstGeom prst="ellipse">
              <a:avLst/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749115" y="5530728"/>
              <a:ext cx="172608" cy="182670"/>
            </a:xfrm>
            <a:prstGeom prst="ellipse">
              <a:avLst/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544163" y="5462411"/>
              <a:ext cx="172608" cy="182670"/>
            </a:xfrm>
            <a:prstGeom prst="ellipse">
              <a:avLst/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349722" y="5373071"/>
              <a:ext cx="172608" cy="182670"/>
            </a:xfrm>
            <a:prstGeom prst="ellipse">
              <a:avLst/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155280" y="5273224"/>
              <a:ext cx="172608" cy="182670"/>
            </a:xfrm>
            <a:prstGeom prst="ellipse">
              <a:avLst/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CC"/>
                </a:solidFill>
                <a:latin typeface="Calibri" pitchFamily="34" charset="0"/>
              </a:endParaRPr>
            </a:p>
          </p:txBody>
        </p:sp>
      </p:grpSp>
      <p:pic>
        <p:nvPicPr>
          <p:cNvPr id="59" name="Picture 4" descr="C:\Users\Brian DeMarco\Desktop\3d_lattice.jpg"/>
          <p:cNvPicPr>
            <a:picLocks noChangeAspect="1" noChangeArrowheads="1"/>
          </p:cNvPicPr>
          <p:nvPr/>
        </p:nvPicPr>
        <p:blipFill rotWithShape="1">
          <a:blip r:embed="rId20" cstate="print"/>
          <a:srcRect l="64626" t="28516" r="998" b="59218"/>
          <a:stretch/>
        </p:blipFill>
        <p:spPr bwMode="auto">
          <a:xfrm>
            <a:off x="6867338" y="1662918"/>
            <a:ext cx="1892998" cy="12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2" descr="C:\Users\Brian DeMarco\Desktop\combined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5" y="117355"/>
            <a:ext cx="3036723" cy="28926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288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Gadway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group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30" y="1007523"/>
            <a:ext cx="5466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Quantum simulation with</a:t>
            </a:r>
          </a:p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non-standard, synthetic lattices</a:t>
            </a:r>
            <a:endParaRPr lang="en-US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605" y="5503766"/>
            <a:ext cx="604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Designer </a:t>
            </a:r>
            <a:r>
              <a:rPr lang="en-US" sz="2400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classical</a:t>
            </a:r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gauge fields</a:t>
            </a: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27089" y="745661"/>
            <a:ext cx="3450417" cy="2335174"/>
            <a:chOff x="5395867" y="2805151"/>
            <a:chExt cx="3450417" cy="233517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672420" y="3724275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95867" y="5140325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431270" y="2805151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4718" y="4891350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3569" y="4482549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6317310" y="2451669"/>
            <a:ext cx="498168" cy="3476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083466" y="1712410"/>
            <a:ext cx="527683" cy="69746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837705" y="786301"/>
            <a:ext cx="566928" cy="8503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554606" y="2863661"/>
            <a:ext cx="531130" cy="2171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964963" y="2603249"/>
            <a:ext cx="256967" cy="273402"/>
          </a:xfrm>
          <a:prstGeom prst="ellipse">
            <a:avLst/>
          </a:prstGeom>
          <a:solidFill>
            <a:srgbClr val="2B72E5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17210" y="2772176"/>
                <a:ext cx="87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10" y="2772176"/>
                <a:ext cx="877484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33665" y="2423059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65" y="2423059"/>
                <a:ext cx="88460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60808" y="1859375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08" y="1859375"/>
                <a:ext cx="88460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99491" y="1055537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91" y="1055537"/>
                <a:ext cx="88460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" y="3795451"/>
            <a:ext cx="3822330" cy="1461519"/>
          </a:xfrm>
          <a:prstGeom prst="rect">
            <a:avLst/>
          </a:prstGeom>
        </p:spPr>
      </p:pic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664810" y="3521051"/>
            <a:ext cx="4137710" cy="2881027"/>
            <a:chOff x="1845468" y="3056467"/>
            <a:chExt cx="5377657" cy="3744383"/>
          </a:xfrm>
        </p:grpSpPr>
        <p:sp>
          <p:nvSpPr>
            <p:cNvPr id="55" name="Rectangle 54"/>
            <p:cNvSpPr/>
            <p:nvPr/>
          </p:nvSpPr>
          <p:spPr>
            <a:xfrm>
              <a:off x="1845468" y="3056467"/>
              <a:ext cx="5377657" cy="3744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883" y="3117803"/>
              <a:ext cx="5290498" cy="365341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53627" y="2451669"/>
            <a:ext cx="3293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w/ cold atoms &amp; molecules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76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3377703"/>
            <a:ext cx="3736611" cy="3348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79" y="213878"/>
            <a:ext cx="288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Gadway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group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30" y="1007523"/>
            <a:ext cx="5466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Quantum simulation with</a:t>
            </a:r>
          </a:p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non-standard, synthetic lattices</a:t>
            </a:r>
            <a:endParaRPr lang="en-US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27089" y="745661"/>
            <a:ext cx="3450417" cy="2335174"/>
            <a:chOff x="5395867" y="2805151"/>
            <a:chExt cx="3450417" cy="233517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672420" y="3724275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95867" y="5140325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431270" y="2805151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4718" y="4891350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3569" y="4482549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6317310" y="2451669"/>
            <a:ext cx="498168" cy="3476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083466" y="1712410"/>
            <a:ext cx="527683" cy="69746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837705" y="786301"/>
            <a:ext cx="566928" cy="8503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554606" y="2863661"/>
            <a:ext cx="531130" cy="2171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964963" y="2603249"/>
            <a:ext cx="256967" cy="273402"/>
          </a:xfrm>
          <a:prstGeom prst="ellipse">
            <a:avLst/>
          </a:prstGeom>
          <a:solidFill>
            <a:srgbClr val="2B72E5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17210" y="2772176"/>
                <a:ext cx="87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10" y="2772176"/>
                <a:ext cx="877484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33665" y="2423059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65" y="2423059"/>
                <a:ext cx="88460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60808" y="1859375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08" y="1859375"/>
                <a:ext cx="88460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99491" y="1055537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91" y="1055537"/>
                <a:ext cx="88460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21219" y="5030278"/>
            <a:ext cx="6046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Interplay of:</a:t>
            </a:r>
          </a:p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- topology &amp; disorder</a:t>
            </a:r>
          </a:p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- topology &amp; interactions</a:t>
            </a:r>
          </a:p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- disorder &amp; interactions</a:t>
            </a: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7310" y="6539346"/>
            <a:ext cx="766156" cy="19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61162" y="4696691"/>
            <a:ext cx="383078" cy="376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3755" y="6532991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disorder strength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45484" y="4672817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winding</a:t>
            </a:r>
          </a:p>
          <a:p>
            <a:r>
              <a:rPr lang="en-US" dirty="0" smtClean="0"/>
              <a:t>number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6" y="2232055"/>
            <a:ext cx="2675422" cy="2798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1944809" y="4788726"/>
            <a:ext cx="766156" cy="19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61254" y="4713096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disorder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" grpId="0"/>
      <p:bldP spid="29" grpId="0"/>
      <p:bldP spid="38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59" y="3419736"/>
            <a:ext cx="3480519" cy="3312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79" y="213878"/>
            <a:ext cx="288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Gadway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group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30" y="1007523"/>
            <a:ext cx="5466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Quantum simulation with</a:t>
            </a:r>
          </a:p>
          <a:p>
            <a:r>
              <a:rPr lang="en-US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non-standard, synthetic lattices</a:t>
            </a:r>
            <a:endParaRPr lang="en-US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27089" y="745661"/>
            <a:ext cx="3450417" cy="2335174"/>
            <a:chOff x="5395867" y="2805151"/>
            <a:chExt cx="3450417" cy="233517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672420" y="3724275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95867" y="5140325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431270" y="2805151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4718" y="4891350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3569" y="4482549"/>
              <a:ext cx="415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6317310" y="2451669"/>
            <a:ext cx="498168" cy="3476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083466" y="1712410"/>
            <a:ext cx="527683" cy="69746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837705" y="786301"/>
            <a:ext cx="566928" cy="8503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554606" y="2863661"/>
            <a:ext cx="531130" cy="2171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964963" y="2603249"/>
            <a:ext cx="256967" cy="273402"/>
          </a:xfrm>
          <a:prstGeom prst="ellipse">
            <a:avLst/>
          </a:prstGeom>
          <a:solidFill>
            <a:srgbClr val="2B72E5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17210" y="2772176"/>
                <a:ext cx="87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10" y="2772176"/>
                <a:ext cx="877484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33665" y="2423059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65" y="2423059"/>
                <a:ext cx="88460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60808" y="1859375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08" y="1859375"/>
                <a:ext cx="88460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99491" y="1055537"/>
                <a:ext cx="88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91" y="1055537"/>
                <a:ext cx="88460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17310" y="6539346"/>
            <a:ext cx="766156" cy="19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61162" y="4696691"/>
            <a:ext cx="383078" cy="376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3755" y="6532991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disorder strength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45484" y="4672817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winding</a:t>
            </a:r>
          </a:p>
          <a:p>
            <a:r>
              <a:rPr lang="en-US" dirty="0" smtClean="0"/>
              <a:t>number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6" y="2232055"/>
            <a:ext cx="2675422" cy="27982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Connector 30"/>
          <p:cNvCxnSpPr/>
          <p:nvPr/>
        </p:nvCxnSpPr>
        <p:spPr>
          <a:xfrm flipV="1">
            <a:off x="1258909" y="2799357"/>
            <a:ext cx="2190729" cy="1512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1219" y="5030278"/>
            <a:ext cx="6046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Interplay of:</a:t>
            </a:r>
          </a:p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- topology &amp; disorder</a:t>
            </a:r>
          </a:p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- topology &amp; interactions</a:t>
            </a:r>
          </a:p>
          <a:p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- disorder &amp; interactions</a:t>
            </a: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4809" y="4788726"/>
            <a:ext cx="766156" cy="19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1254" y="4713096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disorder strength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6653" y="3419736"/>
            <a:ext cx="469258" cy="2934525"/>
          </a:xfrm>
          <a:prstGeom prst="rect">
            <a:avLst/>
          </a:prstGeom>
          <a:gradFill flip="none" rotWithShape="1">
            <a:gsLst>
              <a:gs pos="0">
                <a:srgbClr val="090DC3">
                  <a:alpha val="50000"/>
                </a:srgbClr>
              </a:gs>
              <a:gs pos="74000">
                <a:schemeClr val="accent1">
                  <a:lumMod val="45000"/>
                  <a:lumOff val="55000"/>
                  <a:alpha val="50000"/>
                </a:schemeClr>
              </a:gs>
              <a:gs pos="83000">
                <a:schemeClr val="accent1">
                  <a:lumMod val="45000"/>
                  <a:lumOff val="5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H="1">
            <a:off x="5933336" y="3438296"/>
            <a:ext cx="453317" cy="2934525"/>
          </a:xfrm>
          <a:prstGeom prst="rect">
            <a:avLst/>
          </a:prstGeom>
          <a:gradFill flip="none" rotWithShape="1">
            <a:gsLst>
              <a:gs pos="0">
                <a:srgbClr val="090DC3">
                  <a:alpha val="50000"/>
                </a:srgbClr>
              </a:gs>
              <a:gs pos="74000">
                <a:schemeClr val="accent1">
                  <a:lumMod val="45000"/>
                  <a:lumOff val="55000"/>
                  <a:alpha val="50000"/>
                </a:schemeClr>
              </a:gs>
              <a:gs pos="83000">
                <a:schemeClr val="accent1">
                  <a:lumMod val="45000"/>
                  <a:lumOff val="5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65512" y="3543259"/>
            <a:ext cx="196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opological</a:t>
            </a:r>
          </a:p>
          <a:p>
            <a:r>
              <a:rPr lang="en-US" dirty="0" smtClean="0"/>
              <a:t>Anderson insulator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9" y="213878"/>
            <a:ext cx="7889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Gadway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/ DeMarco – </a:t>
            </a:r>
            <a:r>
              <a:rPr lang="en-US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ultracold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molecules</a:t>
            </a:r>
          </a:p>
          <a:p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36" descr="3DMoleculeImage.jpg"/>
          <p:cNvPicPr>
            <a:picLocks noChangeAspect="1"/>
          </p:cNvPicPr>
          <p:nvPr/>
        </p:nvPicPr>
        <p:blipFill>
          <a:blip r:embed="rId2"/>
          <a:srcRect l="11508" t="4315" r="20274" b="17367"/>
          <a:stretch>
            <a:fillRect/>
          </a:stretch>
        </p:blipFill>
        <p:spPr>
          <a:xfrm>
            <a:off x="398201" y="1235724"/>
            <a:ext cx="2656002" cy="2391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625" y="2157977"/>
            <a:ext cx="5449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Harnessing dipolar exchange interactions</a:t>
            </a:r>
          </a:p>
          <a:p>
            <a:r>
              <a:rPr lang="en-US" sz="2400" dirty="0" smtClean="0"/>
              <a:t>for the emulation of lattice gauge theories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00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615</Words>
  <Application>Microsoft Office PowerPoint</Application>
  <PresentationFormat>On-screen Show (4:3)</PresentationFormat>
  <Paragraphs>154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Corbel</vt:lpstr>
      <vt:lpstr>等线</vt:lpstr>
      <vt:lpstr>Helvetica</vt:lpstr>
      <vt:lpstr>Lucida Sans</vt:lpstr>
      <vt:lpstr>Tahoma</vt:lpstr>
      <vt:lpstr>Wingdings</vt:lpstr>
      <vt:lpstr>Office Theme</vt:lpstr>
      <vt:lpstr>1_Default Design</vt:lpstr>
      <vt:lpstr>Overview of QIS and Quantum Emulation studies at University of Illinois </vt:lpstr>
      <vt:lpstr>Kwiat Group: Quantum Information Science</vt:lpstr>
      <vt:lpstr>Lorenz Group: Quantum Optics and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Gadway</dc:creator>
  <cp:lastModifiedBy>bgadway</cp:lastModifiedBy>
  <cp:revision>29</cp:revision>
  <dcterms:created xsi:type="dcterms:W3CDTF">2018-03-27T17:52:51Z</dcterms:created>
  <dcterms:modified xsi:type="dcterms:W3CDTF">2018-03-29T10:38:05Z</dcterms:modified>
</cp:coreProperties>
</file>