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9"/>
  </p:notesMasterIdLst>
  <p:handoutMasterIdLst>
    <p:handoutMasterId r:id="rId10"/>
  </p:handoutMasterIdLst>
  <p:sldIdLst>
    <p:sldId id="837" r:id="rId2"/>
    <p:sldId id="887" r:id="rId3"/>
    <p:sldId id="860" r:id="rId4"/>
    <p:sldId id="863" r:id="rId5"/>
    <p:sldId id="864" r:id="rId6"/>
    <p:sldId id="865" r:id="rId7"/>
    <p:sldId id="882" r:id="rId8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700A53-A769-403F-A64D-8D0475BF0503}">
          <p14:sldIdLst>
            <p14:sldId id="837"/>
            <p14:sldId id="887"/>
            <p14:sldId id="860"/>
            <p14:sldId id="863"/>
            <p14:sldId id="864"/>
            <p14:sldId id="865"/>
            <p14:sldId id="8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65" autoAdjust="0"/>
    <p:restoredTop sz="80549" autoAdjust="0"/>
  </p:normalViewPr>
  <p:slideViewPr>
    <p:cSldViewPr snapToGrid="0">
      <p:cViewPr varScale="1">
        <p:scale>
          <a:sx n="69" d="100"/>
          <a:sy n="69" d="100"/>
        </p:scale>
        <p:origin x="1277" y="77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49A14C89-A00C-4C53-9866-EC5476FD3C5C}" type="datetimeFigureOut">
              <a:rPr lang="en-US" smtClean="0"/>
              <a:pPr/>
              <a:t>3/29/2018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4CE4644C-9DB3-4637-BB61-7BCF242AFF6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3139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18943A06-C2E7-4F7D-AE7D-A2D142A045CD}" type="datetimeFigureOut">
              <a:rPr lang="de-DE" smtClean="0"/>
              <a:pPr/>
              <a:t>28.03.2018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59" tIns="47380" rIns="94759" bIns="4738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FB5E390D-F49B-4726-88D5-E953BCEA7E3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116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D3E38B-56EA-4EE2-8446-1AEB9297B16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2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E390D-F49B-4726-88D5-E953BCEA7E38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631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ead Slide Background Blue Scienc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416175"/>
            <a:ext cx="8229600" cy="1470025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Brief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0" y="5029200"/>
            <a:ext cx="487680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Title</a:t>
            </a:r>
          </a:p>
          <a:p>
            <a:r>
              <a:rPr lang="en-US" i="1" dirty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993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elfolie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7"/>
          <p:cNvGraphicFramePr>
            <a:graphicFrameLocks noChangeAspect="1"/>
          </p:cNvGraphicFramePr>
          <p:nvPr>
            <p:extLst/>
          </p:nvPr>
        </p:nvGraphicFramePr>
        <p:xfrm>
          <a:off x="0" y="2"/>
          <a:ext cx="91440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592" name="Image" r:id="rId3" imgW="4608390" imgH="292324" progId="">
                  <p:embed/>
                </p:oleObj>
              </mc:Choice>
              <mc:Fallback>
                <p:oleObj name="Image" r:id="rId3" imgW="4608390" imgH="292324" progId="">
                  <p:embed/>
                  <p:pic>
                    <p:nvPicPr>
                      <p:cNvPr id="2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"/>
                        <a:ext cx="91440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8"/>
          <p:cNvGraphicFramePr>
            <a:graphicFrameLocks noChangeAspect="1"/>
          </p:cNvGraphicFramePr>
          <p:nvPr/>
        </p:nvGraphicFramePr>
        <p:xfrm>
          <a:off x="0" y="6669088"/>
          <a:ext cx="9144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593" name="Image" r:id="rId5" imgW="4608390" imgH="137160" progId="">
                  <p:embed/>
                </p:oleObj>
              </mc:Choice>
              <mc:Fallback>
                <p:oleObj name="Image" r:id="rId5" imgW="4608390" imgH="137160" progId="">
                  <p:embed/>
                  <p:pic>
                    <p:nvPicPr>
                      <p:cNvPr id="3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69088"/>
                        <a:ext cx="91440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82601" y="916781"/>
            <a:ext cx="6769100" cy="5384800"/>
          </a:xfrm>
        </p:spPr>
        <p:txBody>
          <a:bodyPr>
            <a:normAutofit/>
          </a:bodyPr>
          <a:lstStyle>
            <a:lvl1pPr marL="257175" indent="-257175">
              <a:buFont typeface="Calibri" panose="020F0502020204030204" pitchFamily="34" charset="0"/>
              <a:buChar char="–"/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0" y="33337"/>
            <a:ext cx="9144000" cy="241300"/>
          </a:xfrm>
        </p:spPr>
        <p:txBody>
          <a:bodyPr>
            <a:no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906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1143000"/>
            <a:ext cx="4876800" cy="5181600"/>
          </a:xfrm>
        </p:spPr>
        <p:txBody>
          <a:bodyPr/>
          <a:lstStyle>
            <a:lvl1pPr algn="l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245352" y="1905000"/>
            <a:ext cx="2441448" cy="3657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Distribution statement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FB911-023D-4EA6-B1F3-54684DB6FBD6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51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Distribution statement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1533CF6-C69A-4170-8BDF-E994C3D2AAB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3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Distribution statement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18452-FB1C-4BDC-A7B2-D1F637389FE0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47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Distribution statement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90AF8-5429-4940-8C7D-7AC03A9211F0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69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Distribution statement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FB911-023D-4EA6-B1F3-54684DB6FBD6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9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D7F47-B14E-4267-A0F3-A6E3135808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B83B0-A6CE-4A34-B11C-A4916B0CC3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1981200" y="118463"/>
            <a:ext cx="66294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i="1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66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7"/>
          <p:cNvGraphicFramePr>
            <a:graphicFrameLocks noChangeAspect="1"/>
          </p:cNvGraphicFramePr>
          <p:nvPr/>
        </p:nvGraphicFramePr>
        <p:xfrm>
          <a:off x="0" y="0"/>
          <a:ext cx="91440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816" name="Image" r:id="rId3" imgW="4608390" imgH="292324" progId="">
                  <p:embed/>
                </p:oleObj>
              </mc:Choice>
              <mc:Fallback>
                <p:oleObj name="Image" r:id="rId3" imgW="4608390" imgH="29232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8"/>
          <p:cNvGraphicFramePr>
            <a:graphicFrameLocks noChangeAspect="1"/>
          </p:cNvGraphicFramePr>
          <p:nvPr/>
        </p:nvGraphicFramePr>
        <p:xfrm>
          <a:off x="0" y="6669088"/>
          <a:ext cx="9144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817" name="Image" r:id="rId5" imgW="4608390" imgH="137160" progId="">
                  <p:embed/>
                </p:oleObj>
              </mc:Choice>
              <mc:Fallback>
                <p:oleObj name="Image" r:id="rId5" imgW="4608390" imgH="137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69088"/>
                        <a:ext cx="91440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umsplatzhalter 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28691D2-973A-45E7-BDA9-2125208ACDC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Fußzeilenplatzhalter 9"/>
          <p:cNvSpPr>
            <a:spLocks noGrp="1"/>
          </p:cNvSpPr>
          <p:nvPr>
            <p:ph type="ftr" sz="quarter" idx="12"/>
          </p:nvPr>
        </p:nvSpPr>
        <p:spPr>
          <a:xfrm>
            <a:off x="3276600" y="6237288"/>
            <a:ext cx="2895600" cy="4572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0753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7"/>
          <p:cNvGraphicFramePr>
            <a:graphicFrameLocks noChangeAspect="1"/>
          </p:cNvGraphicFramePr>
          <p:nvPr/>
        </p:nvGraphicFramePr>
        <p:xfrm>
          <a:off x="0" y="0"/>
          <a:ext cx="91440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568" name="Image" r:id="rId3" imgW="4608390" imgH="292324" progId="">
                  <p:embed/>
                </p:oleObj>
              </mc:Choice>
              <mc:Fallback>
                <p:oleObj name="Image" r:id="rId3" imgW="4608390" imgH="292324" progId="">
                  <p:embed/>
                  <p:pic>
                    <p:nvPicPr>
                      <p:cNvPr id="3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8"/>
          <p:cNvGraphicFramePr>
            <a:graphicFrameLocks noChangeAspect="1"/>
          </p:cNvGraphicFramePr>
          <p:nvPr/>
        </p:nvGraphicFramePr>
        <p:xfrm>
          <a:off x="0" y="6669088"/>
          <a:ext cx="9144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569" name="Image" r:id="rId5" imgW="4608390" imgH="137160" progId="">
                  <p:embed/>
                </p:oleObj>
              </mc:Choice>
              <mc:Fallback>
                <p:oleObj name="Image" r:id="rId5" imgW="4608390" imgH="137160" progId="">
                  <p:embed/>
                  <p:pic>
                    <p:nvPicPr>
                      <p:cNvPr id="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69088"/>
                        <a:ext cx="91440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1042988" y="1484313"/>
            <a:ext cx="7196137" cy="1082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1400"/>
            </a:lvl1pPr>
          </a:lstStyle>
          <a:p>
            <a:r>
              <a:rPr lang="en-GB" dirty="0"/>
              <a:t>Photon-Photon Entanglement with </a:t>
            </a:r>
            <a:br>
              <a:rPr lang="en-GB" dirty="0"/>
            </a:br>
            <a:r>
              <a:rPr lang="en-GB" dirty="0"/>
              <a:t>an Atom-Cavity System</a:t>
            </a:r>
            <a:endParaRPr lang="de-DE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90798-4AD8-4079-9BE3-61C07706FAD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793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WhiteBottomBlueTop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0" y="0"/>
            <a:ext cx="640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1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Distribution statement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81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C43180-0B61-47F4-B05C-FCE8E4CBCD52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32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1" r:id="rId8"/>
    <p:sldLayoutId id="2147483722" r:id="rId9"/>
    <p:sldLayoutId id="2147483723" r:id="rId10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gif"/><Relationship Id="rId5" Type="http://schemas.openxmlformats.org/officeDocument/2006/relationships/image" Target="../media/image18.jpg"/><Relationship Id="rId4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emf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11" descr="Ti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514946"/>
            <a:ext cx="7632700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 Box 7"/>
          <p:cNvSpPr txBox="1">
            <a:spLocks noChangeArrowheads="1"/>
          </p:cNvSpPr>
          <p:nvPr/>
        </p:nvSpPr>
        <p:spPr bwMode="auto">
          <a:xfrm>
            <a:off x="-1299883" y="2813319"/>
            <a:ext cx="11282979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Arial" charset="0"/>
              </a:rPr>
              <a:t>Eden Figueroa</a:t>
            </a:r>
          </a:p>
          <a:p>
            <a:pPr algn="ctr"/>
            <a:r>
              <a:rPr lang="en-GB" sz="2800" b="1" dirty="0">
                <a:latin typeface="Arial" charset="0"/>
              </a:rPr>
              <a:t>Quantum Information Technology Laboratory</a:t>
            </a:r>
          </a:p>
          <a:p>
            <a:pPr algn="ctr"/>
            <a:endParaRPr lang="en-GB" sz="2000" b="1" dirty="0">
              <a:latin typeface="Arial" charset="0"/>
            </a:endParaRPr>
          </a:p>
        </p:txBody>
      </p:sp>
      <p:sp>
        <p:nvSpPr>
          <p:cNvPr id="14346" name="Rectangle 14"/>
          <p:cNvSpPr>
            <a:spLocks noChangeArrowheads="1"/>
          </p:cNvSpPr>
          <p:nvPr/>
        </p:nvSpPr>
        <p:spPr bwMode="auto">
          <a:xfrm>
            <a:off x="700060" y="1128632"/>
            <a:ext cx="77676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Building a room temperature quantum computer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81" y="4331742"/>
            <a:ext cx="2368945" cy="19622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38" y="3829036"/>
            <a:ext cx="1834103" cy="1835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12" y="4084889"/>
            <a:ext cx="2790795" cy="12820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267" y="5593349"/>
            <a:ext cx="2255241" cy="11311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671" y="5871014"/>
            <a:ext cx="2307041" cy="84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21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84441514-2231-49EA-81F9-BFA075FEBFC5}"/>
              </a:ext>
            </a:extLst>
          </p:cNvPr>
          <p:cNvSpPr/>
          <p:nvPr/>
        </p:nvSpPr>
        <p:spPr>
          <a:xfrm>
            <a:off x="349135" y="1474963"/>
            <a:ext cx="8734553" cy="2943113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 marL="0" marR="0" lvl="0" indent="0" algn="l" defTabSz="685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Individual quantum systems (nodes) combine to serve as building blocks of a quantum communication network</a:t>
            </a:r>
          </a:p>
          <a:p>
            <a:pPr marL="214308" marR="0" lvl="0" indent="-214308" algn="l" defTabSz="685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 example of a quantum system is the quantum memories we have developed.</a:t>
            </a:r>
          </a:p>
          <a:p>
            <a:pPr marL="214308" marR="0" lvl="0" indent="-214308" algn="l" defTabSz="685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14308" marR="0" lvl="0" indent="-214308" algn="l" defTabSz="685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14308" marR="0" lvl="0" indent="-214308" algn="l" defTabSz="685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14308" marR="0" lvl="0" indent="-214308" algn="l" defTabSz="685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14308" marR="0" lvl="0" indent="-214308" algn="l" defTabSz="685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14308" marR="0" lvl="0" indent="-214308" algn="l" defTabSz="685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14308" marR="0" lvl="0" indent="-214308" algn="l" defTabSz="685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14308" marR="0" lvl="0" indent="-214308" algn="l" defTabSz="685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First RT Quantum Memory surpassing all the classical limits.</a:t>
            </a:r>
          </a:p>
          <a:p>
            <a:pPr marL="214308" marR="0" lvl="0" indent="-214308" algn="l" defTabSz="685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14308" marR="0" lvl="0" indent="-214308" algn="l" defTabSz="685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14308" marR="0" lvl="0" indent="-214308" algn="l" defTabSz="685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14308" marR="0" lvl="0" indent="-214308" algn="l" defTabSz="685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itel 1"/>
          <p:cNvSpPr txBox="1">
            <a:spLocks/>
          </p:cNvSpPr>
          <p:nvPr/>
        </p:nvSpPr>
        <p:spPr bwMode="auto">
          <a:xfrm>
            <a:off x="-2118058" y="-69797"/>
            <a:ext cx="8524875" cy="833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               </a:t>
            </a:r>
            <a:r>
              <a:rPr lang="de-DE" sz="2000" b="1" dirty="0">
                <a:solidFill>
                  <a:prstClr val="white"/>
                </a:solidFill>
                <a:latin typeface="Calibri"/>
              </a:rPr>
              <a:t>Room temperature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quantum computer concept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ED47BB-BFCA-4079-941D-B096EE50A685}"/>
              </a:ext>
            </a:extLst>
          </p:cNvPr>
          <p:cNvSpPr/>
          <p:nvPr/>
        </p:nvSpPr>
        <p:spPr>
          <a:xfrm>
            <a:off x="316287" y="763640"/>
            <a:ext cx="3604477" cy="969496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4290" tIns="17145" rIns="34290" bIns="17145">
            <a:spAutoFit/>
          </a:bodyPr>
          <a:lstStyle/>
          <a:p>
            <a:pPr marL="257175" marR="0" lvl="0" indent="-257175" algn="l" defTabSz="3428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pPr>
            <a:r>
              <a:rPr kumimoji="0" lang="en-US" sz="20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Many-device entanglement.</a:t>
            </a:r>
          </a:p>
          <a:p>
            <a:pPr marL="257175" marR="0" lvl="0" indent="-257175" algn="l" defTabSz="3428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pPr>
            <a:r>
              <a:rPr kumimoji="0" lang="en-US" sz="20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Room temperature operation.</a:t>
            </a:r>
          </a:p>
          <a:p>
            <a:pPr marL="257175" marR="0" lvl="0" indent="-257175" algn="l" defTabSz="3428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pPr>
            <a:r>
              <a:rPr kumimoji="0" lang="en-US" sz="20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Programmable. </a:t>
            </a:r>
          </a:p>
        </p:txBody>
      </p:sp>
      <p:pic>
        <p:nvPicPr>
          <p:cNvPr id="30" name="Picture 29" descr="Perspective4Cells.png">
            <a:extLst>
              <a:ext uri="{FF2B5EF4-FFF2-40B4-BE49-F238E27FC236}">
                <a16:creationId xmlns:a16="http://schemas.microsoft.com/office/drawing/2014/main" id="{C7DEFDD8-2CE6-4AE4-BDC1-98024481E6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986" y="531957"/>
            <a:ext cx="2811409" cy="1728691"/>
          </a:xfrm>
          <a:prstGeom prst="rect">
            <a:avLst/>
          </a:prstGeom>
        </p:spPr>
      </p:pic>
      <p:pic>
        <p:nvPicPr>
          <p:cNvPr id="31" name="Picture 30" descr="Perspective4Cells.png">
            <a:extLst>
              <a:ext uri="{FF2B5EF4-FFF2-40B4-BE49-F238E27FC236}">
                <a16:creationId xmlns:a16="http://schemas.microsoft.com/office/drawing/2014/main" id="{BB5D3104-435B-4788-A2E1-6B16620AC0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622" y="1353027"/>
            <a:ext cx="2811409" cy="1728691"/>
          </a:xfrm>
          <a:prstGeom prst="rect">
            <a:avLst/>
          </a:prstGeom>
        </p:spPr>
      </p:pic>
      <p:pic>
        <p:nvPicPr>
          <p:cNvPr id="32" name="Picture 31" descr="Perspective4Cells.png">
            <a:extLst>
              <a:ext uri="{FF2B5EF4-FFF2-40B4-BE49-F238E27FC236}">
                <a16:creationId xmlns:a16="http://schemas.microsoft.com/office/drawing/2014/main" id="{C7BEB408-2E75-4BE3-9B40-75B3510AB1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548" y="2241142"/>
            <a:ext cx="2811409" cy="1728691"/>
          </a:xfrm>
          <a:prstGeom prst="rect">
            <a:avLst/>
          </a:prstGeom>
        </p:spPr>
      </p:pic>
      <p:pic>
        <p:nvPicPr>
          <p:cNvPr id="33" name="Picture 32" descr="xcdcddfdf.png">
            <a:extLst>
              <a:ext uri="{FF2B5EF4-FFF2-40B4-BE49-F238E27FC236}">
                <a16:creationId xmlns:a16="http://schemas.microsoft.com/office/drawing/2014/main" id="{18412616-094D-4845-BEAF-F666BF9787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33" flipH="1">
            <a:off x="847167" y="1644661"/>
            <a:ext cx="5554517" cy="310373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D7B2336-F46A-4AED-9C7D-6F0BEB282D1E}"/>
              </a:ext>
            </a:extLst>
          </p:cNvPr>
          <p:cNvGrpSpPr/>
          <p:nvPr/>
        </p:nvGrpSpPr>
        <p:grpSpPr>
          <a:xfrm rot="20386715">
            <a:off x="-1059025" y="3081243"/>
            <a:ext cx="3465275" cy="1020652"/>
            <a:chOff x="-1103315" y="3107204"/>
            <a:chExt cx="3849624" cy="1133857"/>
          </a:xfrm>
        </p:grpSpPr>
        <p:pic>
          <p:nvPicPr>
            <p:cNvPr id="39" name="Picture 38" descr="Top2Cells2.png">
              <a:extLst>
                <a:ext uri="{FF2B5EF4-FFF2-40B4-BE49-F238E27FC236}">
                  <a16:creationId xmlns:a16="http://schemas.microsoft.com/office/drawing/2014/main" id="{11AD7601-00B5-41DB-A94F-76E60D437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1103315" y="3107204"/>
              <a:ext cx="3849624" cy="1133856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4BA9AA8-A0E5-4C82-A19D-B5EAE05B4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9754" y="3190765"/>
              <a:ext cx="343050" cy="997320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CB6E75B-8B95-45C5-BCDD-382CD566F78B}"/>
                </a:ext>
              </a:extLst>
            </p:cNvPr>
            <p:cNvSpPr/>
            <p:nvPr/>
          </p:nvSpPr>
          <p:spPr>
            <a:xfrm>
              <a:off x="-1077166" y="3190765"/>
              <a:ext cx="1418172" cy="10502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BFED9A3-7D78-41FD-9F47-9F9F33DAD7AE}"/>
              </a:ext>
            </a:extLst>
          </p:cNvPr>
          <p:cNvGrpSpPr/>
          <p:nvPr/>
        </p:nvGrpSpPr>
        <p:grpSpPr>
          <a:xfrm rot="20386715">
            <a:off x="-717057" y="3925015"/>
            <a:ext cx="3465275" cy="1020652"/>
            <a:chOff x="-1103315" y="3107204"/>
            <a:chExt cx="3849624" cy="1133857"/>
          </a:xfrm>
        </p:grpSpPr>
        <p:pic>
          <p:nvPicPr>
            <p:cNvPr id="43" name="Picture 42" descr="Top2Cells2.png">
              <a:extLst>
                <a:ext uri="{FF2B5EF4-FFF2-40B4-BE49-F238E27FC236}">
                  <a16:creationId xmlns:a16="http://schemas.microsoft.com/office/drawing/2014/main" id="{14E5B268-DD2D-4094-9AE3-15BE59908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1103315" y="3107204"/>
              <a:ext cx="3849624" cy="1133856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42D4D302-B3A2-428D-82A9-4400DFFEF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9754" y="3190765"/>
              <a:ext cx="343050" cy="997320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2E11C8F-9BC2-4CEA-879E-594494854A2B}"/>
                </a:ext>
              </a:extLst>
            </p:cNvPr>
            <p:cNvSpPr/>
            <p:nvPr/>
          </p:nvSpPr>
          <p:spPr>
            <a:xfrm>
              <a:off x="-1077166" y="3190765"/>
              <a:ext cx="1418172" cy="10502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302DA2E-315F-42C5-995B-EF53310DC73C}"/>
              </a:ext>
            </a:extLst>
          </p:cNvPr>
          <p:cNvGrpSpPr/>
          <p:nvPr/>
        </p:nvGrpSpPr>
        <p:grpSpPr>
          <a:xfrm rot="20386715">
            <a:off x="-368709" y="4774043"/>
            <a:ext cx="3465275" cy="1020652"/>
            <a:chOff x="-1103315" y="3107204"/>
            <a:chExt cx="3849624" cy="1133857"/>
          </a:xfrm>
        </p:grpSpPr>
        <p:pic>
          <p:nvPicPr>
            <p:cNvPr id="47" name="Picture 46" descr="Top2Cells2.png">
              <a:extLst>
                <a:ext uri="{FF2B5EF4-FFF2-40B4-BE49-F238E27FC236}">
                  <a16:creationId xmlns:a16="http://schemas.microsoft.com/office/drawing/2014/main" id="{E7AF1759-CC67-439A-A908-D6EAD2F4C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1103315" y="3107204"/>
              <a:ext cx="3849624" cy="1133856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EA082F7-C4E5-4605-8046-275624D5F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9754" y="3190765"/>
              <a:ext cx="343050" cy="997320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ECA6CDB-F16E-4111-92EB-F690B5295418}"/>
                </a:ext>
              </a:extLst>
            </p:cNvPr>
            <p:cNvSpPr/>
            <p:nvPr/>
          </p:nvSpPr>
          <p:spPr>
            <a:xfrm>
              <a:off x="-1077166" y="3190765"/>
              <a:ext cx="1418172" cy="10502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DE0EB91E-317C-406C-80F3-777AC67FA5F2}"/>
              </a:ext>
            </a:extLst>
          </p:cNvPr>
          <p:cNvSpPr/>
          <p:nvPr/>
        </p:nvSpPr>
        <p:spPr>
          <a:xfrm>
            <a:off x="155226" y="2681450"/>
            <a:ext cx="2414462" cy="3193156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A18DF11-23BD-4D80-A9DC-85C80BD0011C}"/>
              </a:ext>
            </a:extLst>
          </p:cNvPr>
          <p:cNvSpPr txBox="1"/>
          <p:nvPr/>
        </p:nvSpPr>
        <p:spPr>
          <a:xfrm>
            <a:off x="1286378" y="5563445"/>
            <a:ext cx="171207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Deterministic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Entanglement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Sources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87B8F87-5AD7-4EC2-B8DC-204B2AA2D1DE}"/>
              </a:ext>
            </a:extLst>
          </p:cNvPr>
          <p:cNvSpPr/>
          <p:nvPr/>
        </p:nvSpPr>
        <p:spPr>
          <a:xfrm>
            <a:off x="2659739" y="2085278"/>
            <a:ext cx="2425698" cy="2512075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BADCFF7-5ED4-4BBA-A831-FFAAD739EF71}"/>
              </a:ext>
            </a:extLst>
          </p:cNvPr>
          <p:cNvSpPr txBox="1"/>
          <p:nvPr/>
        </p:nvSpPr>
        <p:spPr>
          <a:xfrm>
            <a:off x="3787523" y="4227060"/>
            <a:ext cx="134729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Quantum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Unit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53789E3-87C5-4CE1-9E44-1B3BFFC79F07}"/>
              </a:ext>
            </a:extLst>
          </p:cNvPr>
          <p:cNvSpPr/>
          <p:nvPr/>
        </p:nvSpPr>
        <p:spPr>
          <a:xfrm>
            <a:off x="4439341" y="5304239"/>
            <a:ext cx="4504757" cy="1281120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4290" tIns="17145" rIns="34290" bIns="17145">
            <a:spAutoFit/>
          </a:bodyPr>
          <a:lstStyle/>
          <a:p>
            <a:pPr marL="257175" marR="0" lvl="0" indent="-257175" algn="l" defTabSz="3428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pPr>
            <a:r>
              <a:rPr kumimoji="0" lang="en-US" sz="20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Quantum memories for light qubits.</a:t>
            </a:r>
          </a:p>
          <a:p>
            <a:pPr marR="0" lvl="0" algn="l" defTabSz="3428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1800"/>
            </a:pPr>
            <a:endParaRPr kumimoji="0" lang="en-US" sz="202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57175" marR="0" lvl="0" indent="-257175" algn="l" defTabSz="3428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pPr>
            <a:r>
              <a:rPr kumimoji="0" lang="en-US" sz="20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Photon-photon </a:t>
            </a:r>
            <a:r>
              <a:rPr lang="en-US" sz="2025" b="1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phase</a:t>
            </a:r>
            <a:r>
              <a:rPr kumimoji="0" lang="en-US" sz="20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gates.</a:t>
            </a:r>
          </a:p>
          <a:p>
            <a:pPr marR="0" lvl="0" algn="l" defTabSz="3428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1800"/>
            </a:pPr>
            <a:r>
              <a:rPr lang="en-US" sz="2025" b="1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kumimoji="0" lang="en-US" sz="202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AFE2F97-DD45-4E25-A8F7-5A7700A14BEE}"/>
              </a:ext>
            </a:extLst>
          </p:cNvPr>
          <p:cNvSpPr/>
          <p:nvPr/>
        </p:nvSpPr>
        <p:spPr>
          <a:xfrm>
            <a:off x="5151862" y="517737"/>
            <a:ext cx="3977563" cy="3452096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4682225-0421-4E02-9FA4-57766312504E}"/>
              </a:ext>
            </a:extLst>
          </p:cNvPr>
          <p:cNvSpPr txBox="1"/>
          <p:nvPr/>
        </p:nvSpPr>
        <p:spPr>
          <a:xfrm>
            <a:off x="6503854" y="3930587"/>
            <a:ext cx="218399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Quantum buffer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measurement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stations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C648AA6-6A2F-463B-BEC7-ED7169CDD5E4}"/>
              </a:ext>
            </a:extLst>
          </p:cNvPr>
          <p:cNvSpPr/>
          <p:nvPr/>
        </p:nvSpPr>
        <p:spPr>
          <a:xfrm>
            <a:off x="4716965" y="5585631"/>
            <a:ext cx="3635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Phys. Rev. Applied 8, 034023 (2017).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66A25F2-B620-47F0-B698-4713E6DE241F}"/>
              </a:ext>
            </a:extLst>
          </p:cNvPr>
          <p:cNvSpPr/>
          <p:nvPr/>
        </p:nvSpPr>
        <p:spPr>
          <a:xfrm>
            <a:off x="5826951" y="6208638"/>
            <a:ext cx="1984918" cy="369328"/>
          </a:xfrm>
          <a:prstGeom prst="rect">
            <a:avLst/>
          </a:prstGeom>
        </p:spPr>
        <p:txBody>
          <a:bodyPr wrap="square" lIns="91438" tIns="45718" rIns="91438" bIns="45718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alibri"/>
              </a:rPr>
              <a:t>arXiv:1803.07012</a:t>
            </a:r>
            <a:r>
              <a:rPr lang="en-US" dirty="0">
                <a:solidFill>
                  <a:srgbClr val="00B050"/>
                </a:solidFill>
                <a:latin typeface="Calibri"/>
              </a:rPr>
              <a:t> </a:t>
            </a:r>
            <a:endParaRPr lang="en-US" kern="1200" dirty="0">
              <a:solidFill>
                <a:srgbClr val="00B05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791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-1" y="0"/>
            <a:ext cx="7766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Bridge between AMO and NP: Dirac and </a:t>
            </a:r>
            <a:r>
              <a:rPr lang="en-US" b="1" dirty="0" err="1">
                <a:solidFill>
                  <a:schemeClr val="bg1"/>
                </a:solidFill>
              </a:rPr>
              <a:t>Jackiw-Rebbi</a:t>
            </a:r>
            <a:r>
              <a:rPr lang="en-US" b="1" dirty="0">
                <a:solidFill>
                  <a:schemeClr val="bg1"/>
                </a:solidFill>
              </a:rPr>
              <a:t> equations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706" y="803999"/>
            <a:ext cx="7107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The Dirac equation merges quantum mechanics with special relativity.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374" y="1491311"/>
            <a:ext cx="4243305" cy="91955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756" y="689406"/>
            <a:ext cx="1305526" cy="19269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34B0A4-ADDB-443D-84AE-116DE564D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312" y="4043754"/>
            <a:ext cx="3475367" cy="99143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307A67-8626-4276-88D8-9CA225D274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0" y="3385761"/>
            <a:ext cx="1637934" cy="21551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77BEEE-0EA6-4402-B3F9-FF4C6F6BC6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193" y="3447736"/>
            <a:ext cx="1728808" cy="21117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EB9E31A-D7CA-4284-B566-67ED72D93404}"/>
              </a:ext>
            </a:extLst>
          </p:cNvPr>
          <p:cNvSpPr/>
          <p:nvPr/>
        </p:nvSpPr>
        <p:spPr>
          <a:xfrm>
            <a:off x="73378" y="5882148"/>
            <a:ext cx="92936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- A kink in the soliton yields a topologically protected zero-energy mode.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148AAC-6A13-4CEC-82FE-A89C4794D21D}"/>
              </a:ext>
            </a:extLst>
          </p:cNvPr>
          <p:cNvSpPr/>
          <p:nvPr/>
        </p:nvSpPr>
        <p:spPr>
          <a:xfrm>
            <a:off x="228707" y="2881943"/>
            <a:ext cx="7766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The </a:t>
            </a:r>
            <a:r>
              <a:rPr lang="en-US" dirty="0" err="1"/>
              <a:t>Jackiw-Rebbi</a:t>
            </a:r>
            <a:r>
              <a:rPr lang="en-US" dirty="0"/>
              <a:t> model describes a Dirac field coupled to a soliton field. </a:t>
            </a:r>
          </a:p>
        </p:txBody>
      </p:sp>
    </p:spTree>
    <p:extLst>
      <p:ext uri="{BB962C8B-B14F-4D97-AF65-F5344CB8AC3E}">
        <p14:creationId xmlns:p14="http://schemas.microsoft.com/office/powerpoint/2010/main" val="2229297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-1" y="0"/>
            <a:ext cx="555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Dirac dynamics using spinor of light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938" y="962693"/>
            <a:ext cx="4041999" cy="156882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383" y="4288902"/>
            <a:ext cx="5061164" cy="150917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347" y="3230247"/>
            <a:ext cx="2483841" cy="55526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7993" y="6066581"/>
            <a:ext cx="2295386" cy="42077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3938" y="6016357"/>
            <a:ext cx="2323305" cy="49697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117810" y="3323212"/>
            <a:ext cx="182837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 Spinor of light: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556" y="4877011"/>
            <a:ext cx="395111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 The spinor obeys a Dirac-like equation: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997915" y="3924333"/>
            <a:ext cx="12197" cy="582873"/>
          </a:xfrm>
          <a:prstGeom prst="straightConnector1">
            <a:avLst/>
          </a:prstGeom>
          <a:ln w="1238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6443" y="6361923"/>
            <a:ext cx="3328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Scientific Reports 4, 6110  (2014).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6472EE-6711-4A14-BA7C-A9E19174020D}"/>
              </a:ext>
            </a:extLst>
          </p:cNvPr>
          <p:cNvSpPr/>
          <p:nvPr/>
        </p:nvSpPr>
        <p:spPr>
          <a:xfrm>
            <a:off x="56443" y="6061005"/>
            <a:ext cx="2515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PRL 105, 173603  (2010).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9ADAD81-F829-4831-9ADD-D859C2FA3C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151" y="788492"/>
            <a:ext cx="3651298" cy="207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62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-1" y="0"/>
            <a:ext cx="555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Creating spinors of light experimentally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643" y="731373"/>
            <a:ext cx="6244030" cy="2781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1720A1-9084-4114-8B50-9D9F30872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8" y="598922"/>
            <a:ext cx="2844431" cy="29248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676DF2-248C-44B2-BA17-7A35587CCA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2" y="4046461"/>
            <a:ext cx="3066750" cy="2348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CDD148-97B6-4A8E-9714-A36C09B3C5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4298" y="4941393"/>
            <a:ext cx="5837400" cy="1138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E0EE04C-69A5-4FC2-B1F0-8574BE75EE8F}"/>
              </a:ext>
            </a:extLst>
          </p:cNvPr>
          <p:cNvSpPr/>
          <p:nvPr/>
        </p:nvSpPr>
        <p:spPr>
          <a:xfrm>
            <a:off x="7257470" y="6349015"/>
            <a:ext cx="1886526" cy="369328"/>
          </a:xfrm>
          <a:prstGeom prst="rect">
            <a:avLst/>
          </a:prstGeom>
        </p:spPr>
        <p:txBody>
          <a:bodyPr wrap="square" lIns="91438" tIns="45718" rIns="91438" bIns="45718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alibri"/>
              </a:rPr>
              <a:t>arXiv:1711.09346</a:t>
            </a:r>
            <a:r>
              <a:rPr lang="en-US" dirty="0">
                <a:solidFill>
                  <a:srgbClr val="00B050"/>
                </a:solidFill>
                <a:latin typeface="Calibri"/>
              </a:rPr>
              <a:t> </a:t>
            </a:r>
            <a:endParaRPr lang="en-US" kern="1200" dirty="0">
              <a:solidFill>
                <a:srgbClr val="00B05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8249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-1" y="-11151"/>
            <a:ext cx="693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Quantum simulation of Dirac and </a:t>
            </a:r>
            <a:r>
              <a:rPr lang="en-US" b="1" dirty="0" err="1">
                <a:solidFill>
                  <a:schemeClr val="bg1"/>
                </a:solidFill>
              </a:rPr>
              <a:t>Jackiw-Rebbi</a:t>
            </a:r>
            <a:r>
              <a:rPr lang="en-US" b="1" dirty="0">
                <a:solidFill>
                  <a:schemeClr val="bg1"/>
                </a:solidFill>
              </a:rPr>
              <a:t> spinor dynamics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04" y="1408559"/>
            <a:ext cx="4191975" cy="54505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B246FF-2FFF-4274-99FF-38673C9C9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479" y="3200663"/>
            <a:ext cx="4610982" cy="24558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DD1DF0-B391-43BC-AE6E-907609361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998" y="4058709"/>
            <a:ext cx="3952555" cy="51901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126" y="517744"/>
            <a:ext cx="4276165" cy="277212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7925BD9-9C8F-4F91-BAF3-10B7E3F61BEE}"/>
              </a:ext>
            </a:extLst>
          </p:cNvPr>
          <p:cNvSpPr/>
          <p:nvPr/>
        </p:nvSpPr>
        <p:spPr>
          <a:xfrm>
            <a:off x="125167" y="5930861"/>
            <a:ext cx="8873870" cy="64633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MR10"/>
              </a:rPr>
              <a:t>“Realizing JR would require </a:t>
            </a:r>
            <a:r>
              <a:rPr lang="en-US" b="1" dirty="0">
                <a:latin typeface="CMR10"/>
              </a:rPr>
              <a:t>beams of relativistic particles interacting with Fermi quantum fields</a:t>
            </a:r>
            <a:r>
              <a:rPr lang="en-US" dirty="0">
                <a:latin typeface="CMR10"/>
              </a:rPr>
              <a:t>. This realization of the </a:t>
            </a:r>
            <a:r>
              <a:rPr lang="en-US" b="1" dirty="0">
                <a:latin typeface="CMR10"/>
              </a:rPr>
              <a:t>same physics</a:t>
            </a:r>
            <a:r>
              <a:rPr lang="en-US" dirty="0">
                <a:latin typeface="CMR10"/>
              </a:rPr>
              <a:t> requires</a:t>
            </a:r>
            <a:r>
              <a:rPr lang="en-US" b="1" dirty="0">
                <a:latin typeface="CMR10"/>
              </a:rPr>
              <a:t> only diode lasers and a cell of </a:t>
            </a:r>
            <a:r>
              <a:rPr lang="en-US" b="1" dirty="0" err="1">
                <a:latin typeface="CMR10"/>
              </a:rPr>
              <a:t>Rb</a:t>
            </a:r>
            <a:r>
              <a:rPr lang="en-US" b="1" dirty="0">
                <a:latin typeface="CMR10"/>
              </a:rPr>
              <a:t> atoms</a:t>
            </a:r>
            <a:r>
              <a:rPr lang="en-US" dirty="0">
                <a:latin typeface="CMR10"/>
              </a:rPr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369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3638DBBA-FF69-4001-A3BE-6C2DDA652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495" y="541643"/>
            <a:ext cx="1807364" cy="161711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BDA364D-0538-4182-B11F-B5774B5DED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05" y="2483159"/>
            <a:ext cx="1888892" cy="147930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C7E0620-B6F3-4210-A7EF-91FFABFCD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742" y="3389835"/>
            <a:ext cx="3958607" cy="266058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DAD77FB2-B2DF-4F49-B23A-FBD108EBA4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72" y="1307020"/>
            <a:ext cx="1981089" cy="169544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269BF30-DB5A-4FF9-88A0-C52FE7E31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773" y="1415090"/>
            <a:ext cx="1959708" cy="147930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1A841B5-8344-493D-B961-45D734AFFD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63" y="5327519"/>
            <a:ext cx="2277896" cy="1371550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18B82187-1275-4B79-965F-8C276955792A}"/>
              </a:ext>
            </a:extLst>
          </p:cNvPr>
          <p:cNvGrpSpPr/>
          <p:nvPr/>
        </p:nvGrpSpPr>
        <p:grpSpPr>
          <a:xfrm>
            <a:off x="383740" y="2877746"/>
            <a:ext cx="1595067" cy="2106406"/>
            <a:chOff x="314198" y="1059894"/>
            <a:chExt cx="1595067" cy="2106406"/>
          </a:xfrm>
        </p:grpSpPr>
        <p:pic>
          <p:nvPicPr>
            <p:cNvPr id="49" name="Picture 48" descr="IMG_0172.jpg">
              <a:extLst>
                <a:ext uri="{FF2B5EF4-FFF2-40B4-BE49-F238E27FC236}">
                  <a16:creationId xmlns:a16="http://schemas.microsoft.com/office/drawing/2014/main" id="{6F80C89E-E269-4148-B7D8-B102887E1C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03" t="7155" r="1727" b="3844"/>
            <a:stretch/>
          </p:blipFill>
          <p:spPr>
            <a:xfrm>
              <a:off x="314198" y="1059894"/>
              <a:ext cx="1595067" cy="2106406"/>
            </a:xfrm>
            <a:prstGeom prst="rect">
              <a:avLst/>
            </a:prstGeom>
            <a:ln w="12700" cmpd="sng">
              <a:solidFill>
                <a:srgbClr val="000000"/>
              </a:solidFill>
            </a:ln>
          </p:spPr>
        </p:pic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A205BBF9-EFD9-444F-9A77-C7E43D2259DB}"/>
                </a:ext>
              </a:extLst>
            </p:cNvPr>
            <p:cNvGrpSpPr/>
            <p:nvPr/>
          </p:nvGrpSpPr>
          <p:grpSpPr>
            <a:xfrm>
              <a:off x="1497339" y="1636450"/>
              <a:ext cx="82019" cy="1225583"/>
              <a:chOff x="-873755" y="1672846"/>
              <a:chExt cx="82019" cy="1225583"/>
            </a:xfrm>
          </p:grpSpPr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E6F3DC76-6AB4-491A-8C22-4C182E13A1D0}"/>
                  </a:ext>
                </a:extLst>
              </p:cNvPr>
              <p:cNvCxnSpPr/>
              <p:nvPr/>
            </p:nvCxnSpPr>
            <p:spPr>
              <a:xfrm>
                <a:off x="-852814" y="2484965"/>
                <a:ext cx="32866" cy="413464"/>
              </a:xfrm>
              <a:prstGeom prst="straightConnector1">
                <a:avLst/>
              </a:prstGeom>
              <a:ln>
                <a:tailEnd type="arrow"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58636CBC-8540-4BBE-8FE5-ACD769F85EC8}"/>
                  </a:ext>
                </a:extLst>
              </p:cNvPr>
              <p:cNvCxnSpPr/>
              <p:nvPr/>
            </p:nvCxnSpPr>
            <p:spPr>
              <a:xfrm>
                <a:off x="-873755" y="1672846"/>
                <a:ext cx="82019" cy="866291"/>
              </a:xfrm>
              <a:prstGeom prst="straightConnector1">
                <a:avLst/>
              </a:prstGeom>
              <a:ln>
                <a:headEnd type="none"/>
                <a:tailEnd type="none"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E5D48DDF-33CA-4D9B-AF37-9D765CDC200F}"/>
                  </a:ext>
                </a:extLst>
              </p:cNvPr>
              <p:cNvCxnSpPr/>
              <p:nvPr/>
            </p:nvCxnSpPr>
            <p:spPr>
              <a:xfrm>
                <a:off x="-852814" y="2484965"/>
                <a:ext cx="61078" cy="54172"/>
              </a:xfrm>
              <a:prstGeom prst="straightConnector1">
                <a:avLst/>
              </a:prstGeom>
              <a:ln>
                <a:headEnd type="none"/>
                <a:tailEnd type="none"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C57EF7D-48C6-4BE8-9B8E-A7D8665B31DB}"/>
                </a:ext>
              </a:extLst>
            </p:cNvPr>
            <p:cNvGrpSpPr/>
            <p:nvPr/>
          </p:nvGrpSpPr>
          <p:grpSpPr>
            <a:xfrm>
              <a:off x="1011481" y="1569192"/>
              <a:ext cx="77948" cy="1206379"/>
              <a:chOff x="-1373592" y="1467560"/>
              <a:chExt cx="77948" cy="1206379"/>
            </a:xfrm>
          </p:grpSpPr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4F36D402-B901-43D9-A9A7-DF9A0AE8DD97}"/>
                  </a:ext>
                </a:extLst>
              </p:cNvPr>
              <p:cNvCxnSpPr/>
              <p:nvPr/>
            </p:nvCxnSpPr>
            <p:spPr>
              <a:xfrm>
                <a:off x="-1373592" y="2215789"/>
                <a:ext cx="0" cy="458150"/>
              </a:xfrm>
              <a:prstGeom prst="straightConnector1">
                <a:avLst/>
              </a:prstGeom>
              <a:ln>
                <a:solidFill>
                  <a:schemeClr val="accent3"/>
                </a:solidFill>
                <a:tailEnd type="arrow"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3D88DB32-288B-43C7-AD53-468F20ABACD7}"/>
                  </a:ext>
                </a:extLst>
              </p:cNvPr>
              <p:cNvCxnSpPr/>
              <p:nvPr/>
            </p:nvCxnSpPr>
            <p:spPr>
              <a:xfrm flipH="1">
                <a:off x="-1317749" y="1467560"/>
                <a:ext cx="22105" cy="522206"/>
              </a:xfrm>
              <a:prstGeom prst="straightConnector1">
                <a:avLst/>
              </a:prstGeom>
              <a:ln>
                <a:solidFill>
                  <a:schemeClr val="accent3"/>
                </a:solidFill>
                <a:headEnd type="none"/>
                <a:tailEnd type="none"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6C0E5FEE-E6F2-49E9-B20B-5826C013455E}"/>
                  </a:ext>
                </a:extLst>
              </p:cNvPr>
              <p:cNvCxnSpPr/>
              <p:nvPr/>
            </p:nvCxnSpPr>
            <p:spPr>
              <a:xfrm flipH="1">
                <a:off x="-1373592" y="2215789"/>
                <a:ext cx="55842" cy="0"/>
              </a:xfrm>
              <a:prstGeom prst="straightConnector1">
                <a:avLst/>
              </a:prstGeom>
              <a:ln>
                <a:solidFill>
                  <a:schemeClr val="accent3"/>
                </a:solidFill>
                <a:headEnd type="none"/>
                <a:tailEnd type="none"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5DCCD383-BE90-4888-B4B7-238EC1FB0B71}"/>
                  </a:ext>
                </a:extLst>
              </p:cNvPr>
              <p:cNvCxnSpPr/>
              <p:nvPr/>
            </p:nvCxnSpPr>
            <p:spPr>
              <a:xfrm>
                <a:off x="-1317749" y="2105992"/>
                <a:ext cx="0" cy="109797"/>
              </a:xfrm>
              <a:prstGeom prst="straightConnector1">
                <a:avLst/>
              </a:prstGeom>
              <a:ln>
                <a:solidFill>
                  <a:schemeClr val="accent3"/>
                </a:solidFill>
                <a:headEnd type="none"/>
                <a:tailEnd type="none"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94F56E96-8FF7-429C-88C4-AD2683AD1B25}"/>
              </a:ext>
            </a:extLst>
          </p:cNvPr>
          <p:cNvSpPr txBox="1"/>
          <p:nvPr/>
        </p:nvSpPr>
        <p:spPr>
          <a:xfrm>
            <a:off x="488661" y="2540309"/>
            <a:ext cx="176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Ancilla qubits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EE66E07-1EE0-4F95-AC37-57FCC05C0A5E}"/>
              </a:ext>
            </a:extLst>
          </p:cNvPr>
          <p:cNvSpPr txBox="1"/>
          <p:nvPr/>
        </p:nvSpPr>
        <p:spPr>
          <a:xfrm>
            <a:off x="174583" y="5023252"/>
            <a:ext cx="2030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Entangled photons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0C18128-7D7F-4CFC-A0A1-AD88B0492F00}"/>
              </a:ext>
            </a:extLst>
          </p:cNvPr>
          <p:cNvSpPr/>
          <p:nvPr/>
        </p:nvSpPr>
        <p:spPr>
          <a:xfrm>
            <a:off x="40264" y="2540309"/>
            <a:ext cx="2305124" cy="4158760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0F767B0-AB97-4C7F-BEDF-63AAFBBE6ECD}"/>
              </a:ext>
            </a:extLst>
          </p:cNvPr>
          <p:cNvSpPr txBox="1"/>
          <p:nvPr/>
        </p:nvSpPr>
        <p:spPr>
          <a:xfrm>
            <a:off x="238758" y="2137846"/>
            <a:ext cx="19019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0000FF"/>
                </a:solidFill>
              </a:rPr>
              <a:t>Photon Sources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13ADF9C-8107-4C0E-8558-B2593ED2EB5B}"/>
              </a:ext>
            </a:extLst>
          </p:cNvPr>
          <p:cNvSpPr txBox="1"/>
          <p:nvPr/>
        </p:nvSpPr>
        <p:spPr>
          <a:xfrm>
            <a:off x="2947338" y="6036832"/>
            <a:ext cx="38199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0000FF"/>
                </a:solidFill>
              </a:rPr>
              <a:t>Network of quantum memories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A339CC8-EFD2-4875-BE09-8EAB99A931A3}"/>
              </a:ext>
            </a:extLst>
          </p:cNvPr>
          <p:cNvSpPr/>
          <p:nvPr/>
        </p:nvSpPr>
        <p:spPr>
          <a:xfrm>
            <a:off x="2682667" y="3387044"/>
            <a:ext cx="4011813" cy="2698020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38F57F1-D3CB-46C7-B3D0-A98A0C96EBC1}"/>
              </a:ext>
            </a:extLst>
          </p:cNvPr>
          <p:cNvSpPr txBox="1"/>
          <p:nvPr/>
        </p:nvSpPr>
        <p:spPr>
          <a:xfrm>
            <a:off x="2826988" y="1006467"/>
            <a:ext cx="2030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Cavity QED gate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B10C222-80B6-43BC-801A-63F9F365DBB5}"/>
              </a:ext>
            </a:extLst>
          </p:cNvPr>
          <p:cNvSpPr txBox="1"/>
          <p:nvPr/>
        </p:nvSpPr>
        <p:spPr>
          <a:xfrm>
            <a:off x="4960161" y="1096376"/>
            <a:ext cx="2030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RT phase gate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6A87CBE-4473-4606-9CB4-9B97AAA9599F}"/>
              </a:ext>
            </a:extLst>
          </p:cNvPr>
          <p:cNvSpPr/>
          <p:nvPr/>
        </p:nvSpPr>
        <p:spPr>
          <a:xfrm>
            <a:off x="2656362" y="1024395"/>
            <a:ext cx="4057894" cy="2062289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CC9D891-C904-4B38-B563-4324D7568829}"/>
              </a:ext>
            </a:extLst>
          </p:cNvPr>
          <p:cNvSpPr txBox="1"/>
          <p:nvPr/>
        </p:nvSpPr>
        <p:spPr>
          <a:xfrm>
            <a:off x="3180100" y="621668"/>
            <a:ext cx="38199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0000FF"/>
                </a:solidFill>
              </a:rPr>
              <a:t>Quantum processing units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DCAC5FA-3117-48AD-8F46-2D13FBBF7880}"/>
              </a:ext>
            </a:extLst>
          </p:cNvPr>
          <p:cNvSpPr txBox="1"/>
          <p:nvPr/>
        </p:nvSpPr>
        <p:spPr>
          <a:xfrm>
            <a:off x="6992332" y="3962463"/>
            <a:ext cx="2351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Homodyne detectors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39579F1-214F-41CF-A55D-7FEB83BE5B85}"/>
              </a:ext>
            </a:extLst>
          </p:cNvPr>
          <p:cNvSpPr txBox="1"/>
          <p:nvPr/>
        </p:nvSpPr>
        <p:spPr>
          <a:xfrm>
            <a:off x="7096915" y="2074583"/>
            <a:ext cx="2351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Bell measurements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E4BFE16-8085-4F96-B95A-AF5CE22D8BD1}"/>
              </a:ext>
            </a:extLst>
          </p:cNvPr>
          <p:cNvSpPr/>
          <p:nvPr/>
        </p:nvSpPr>
        <p:spPr>
          <a:xfrm>
            <a:off x="7031758" y="499726"/>
            <a:ext cx="2071977" cy="3832069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D060709-3FAB-4AE4-8F88-7F449705FACB}"/>
              </a:ext>
            </a:extLst>
          </p:cNvPr>
          <p:cNvSpPr txBox="1"/>
          <p:nvPr/>
        </p:nvSpPr>
        <p:spPr>
          <a:xfrm>
            <a:off x="7287788" y="4266421"/>
            <a:ext cx="1815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0000FF"/>
                </a:solidFill>
              </a:rPr>
              <a:t>Measurement</a:t>
            </a:r>
          </a:p>
          <a:p>
            <a:r>
              <a:rPr lang="en-US" sz="2100" dirty="0">
                <a:solidFill>
                  <a:srgbClr val="0000FF"/>
                </a:solidFill>
              </a:rPr>
              <a:t>stations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282849C-2EEF-41AC-AB26-333EAD1281F2}"/>
              </a:ext>
            </a:extLst>
          </p:cNvPr>
          <p:cNvSpPr/>
          <p:nvPr/>
        </p:nvSpPr>
        <p:spPr>
          <a:xfrm>
            <a:off x="51225" y="1217036"/>
            <a:ext cx="2535937" cy="657872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4290" tIns="17145" rIns="34290" bIns="17145">
            <a:spAutoFit/>
          </a:bodyPr>
          <a:lstStyle/>
          <a:p>
            <a:pPr defTabSz="342893">
              <a:defRPr sz="1800"/>
            </a:pPr>
            <a:r>
              <a:rPr lang="en-US" sz="2025" b="1" dirty="0">
                <a:ea typeface="Calibri"/>
                <a:cs typeface="Calibri"/>
                <a:sym typeface="Calibri"/>
              </a:rPr>
              <a:t> ~15 interconnectable </a:t>
            </a:r>
          </a:p>
          <a:p>
            <a:pPr defTabSz="342893">
              <a:defRPr sz="1800"/>
            </a:pPr>
            <a:r>
              <a:rPr lang="en-US" sz="2025" b="1" dirty="0">
                <a:ea typeface="Calibri"/>
                <a:cs typeface="Calibri"/>
                <a:sym typeface="Calibri"/>
              </a:rPr>
              <a:t>     quantum devices</a:t>
            </a:r>
          </a:p>
        </p:txBody>
      </p:sp>
      <p:sp>
        <p:nvSpPr>
          <p:cNvPr id="86" name="Up Arrow 15">
            <a:extLst>
              <a:ext uri="{FF2B5EF4-FFF2-40B4-BE49-F238E27FC236}">
                <a16:creationId xmlns:a16="http://schemas.microsoft.com/office/drawing/2014/main" id="{A7B315B8-5C10-4BBA-9A10-D7B690620CF0}"/>
              </a:ext>
            </a:extLst>
          </p:cNvPr>
          <p:cNvSpPr/>
          <p:nvPr/>
        </p:nvSpPr>
        <p:spPr>
          <a:xfrm rot="5400000">
            <a:off x="2110430" y="4048757"/>
            <a:ext cx="533618" cy="602850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Up Arrow 15">
            <a:extLst>
              <a:ext uri="{FF2B5EF4-FFF2-40B4-BE49-F238E27FC236}">
                <a16:creationId xmlns:a16="http://schemas.microsoft.com/office/drawing/2014/main" id="{E1664B56-4AE9-40DC-B0B2-9F20B6BC2400}"/>
              </a:ext>
            </a:extLst>
          </p:cNvPr>
          <p:cNvSpPr/>
          <p:nvPr/>
        </p:nvSpPr>
        <p:spPr>
          <a:xfrm rot="5400000">
            <a:off x="6500435" y="3352428"/>
            <a:ext cx="533618" cy="602850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Up Arrow 15">
            <a:extLst>
              <a:ext uri="{FF2B5EF4-FFF2-40B4-BE49-F238E27FC236}">
                <a16:creationId xmlns:a16="http://schemas.microsoft.com/office/drawing/2014/main" id="{53E36DDF-3E7E-42F8-8B89-77DD02D269C8}"/>
              </a:ext>
            </a:extLst>
          </p:cNvPr>
          <p:cNvSpPr/>
          <p:nvPr/>
        </p:nvSpPr>
        <p:spPr>
          <a:xfrm>
            <a:off x="3575330" y="2916758"/>
            <a:ext cx="533618" cy="602850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Up Arrow 15">
            <a:extLst>
              <a:ext uri="{FF2B5EF4-FFF2-40B4-BE49-F238E27FC236}">
                <a16:creationId xmlns:a16="http://schemas.microsoft.com/office/drawing/2014/main" id="{7D6A00B9-C03B-4D1A-9B14-626456A3199F}"/>
              </a:ext>
            </a:extLst>
          </p:cNvPr>
          <p:cNvSpPr/>
          <p:nvPr/>
        </p:nvSpPr>
        <p:spPr>
          <a:xfrm rot="10800000">
            <a:off x="5344189" y="2814778"/>
            <a:ext cx="533618" cy="602850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7544196-2D92-43FA-9995-1475DEB0109C}"/>
              </a:ext>
            </a:extLst>
          </p:cNvPr>
          <p:cNvSpPr txBox="1"/>
          <p:nvPr/>
        </p:nvSpPr>
        <p:spPr>
          <a:xfrm>
            <a:off x="33459" y="-37021"/>
            <a:ext cx="921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Quantum processing network in Stony Brook (in collaboration with BNL)</a:t>
            </a:r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B281698-80E7-4F1D-B10F-A2373A72E4FC}"/>
              </a:ext>
            </a:extLst>
          </p:cNvPr>
          <p:cNvSpPr/>
          <p:nvPr/>
        </p:nvSpPr>
        <p:spPr>
          <a:xfrm>
            <a:off x="6860014" y="5182858"/>
            <a:ext cx="2182385" cy="969496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4290" tIns="17145" rIns="34290" bIns="17145">
            <a:spAutoFit/>
          </a:bodyPr>
          <a:lstStyle/>
          <a:p>
            <a:pPr defTabSz="342893">
              <a:defRPr sz="1800"/>
            </a:pPr>
            <a:r>
              <a:rPr lang="en-US" sz="2025" b="1" dirty="0">
                <a:ea typeface="Calibri"/>
                <a:cs typeface="Calibri"/>
                <a:sym typeface="Calibri"/>
              </a:rPr>
              <a:t>- Largest quantum</a:t>
            </a:r>
          </a:p>
          <a:p>
            <a:pPr defTabSz="342893">
              <a:defRPr sz="1800"/>
            </a:pPr>
            <a:r>
              <a:rPr lang="en-US" sz="2025" b="1" dirty="0">
                <a:ea typeface="Calibri"/>
                <a:cs typeface="Calibri"/>
                <a:sym typeface="Calibri"/>
              </a:rPr>
              <a:t>processing network </a:t>
            </a:r>
          </a:p>
          <a:p>
            <a:pPr defTabSz="342893">
              <a:defRPr sz="1800"/>
            </a:pPr>
            <a:r>
              <a:rPr lang="en-US" sz="2025" b="1" dirty="0">
                <a:ea typeface="Calibri"/>
                <a:cs typeface="Calibri"/>
                <a:sym typeface="Calibri"/>
              </a:rPr>
              <a:t> of its kind.</a:t>
            </a:r>
          </a:p>
        </p:txBody>
      </p:sp>
    </p:spTree>
    <p:extLst>
      <p:ext uri="{BB962C8B-B14F-4D97-AF65-F5344CB8AC3E}">
        <p14:creationId xmlns:p14="http://schemas.microsoft.com/office/powerpoint/2010/main" val="3104199291"/>
      </p:ext>
    </p:extLst>
  </p:cSld>
  <p:clrMapOvr>
    <a:masterClrMapping/>
  </p:clrMapOvr>
</p:sld>
</file>

<file path=ppt/theme/theme1.xml><?xml version="1.0" encoding="utf-8"?>
<a:theme xmlns:a="http://schemas.openxmlformats.org/drawingml/2006/main" name="Colored background template for proj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34720</TotalTime>
  <Words>295</Words>
  <Application>Microsoft Office PowerPoint</Application>
  <PresentationFormat>On-screen Show (4:3)</PresentationFormat>
  <Paragraphs>66</Paragraphs>
  <Slides>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CMR10</vt:lpstr>
      <vt:lpstr>Colored background template for projection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Christian</dc:creator>
  <cp:lastModifiedBy>Eden Figueroa</cp:lastModifiedBy>
  <cp:revision>2266</cp:revision>
  <cp:lastPrinted>2011-03-08T22:59:11Z</cp:lastPrinted>
  <dcterms:created xsi:type="dcterms:W3CDTF">2010-09-13T09:56:44Z</dcterms:created>
  <dcterms:modified xsi:type="dcterms:W3CDTF">2018-03-29T13:25:35Z</dcterms:modified>
</cp:coreProperties>
</file>