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avi" ContentType="video/x-msvide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1"/>
  </p:notesMasterIdLst>
  <p:sldIdLst>
    <p:sldId id="257" r:id="rId2"/>
    <p:sldId id="258" r:id="rId3"/>
    <p:sldId id="292" r:id="rId4"/>
    <p:sldId id="260" r:id="rId5"/>
    <p:sldId id="261" r:id="rId6"/>
    <p:sldId id="262" r:id="rId7"/>
    <p:sldId id="263" r:id="rId8"/>
    <p:sldId id="264" r:id="rId9"/>
    <p:sldId id="265" r:id="rId10"/>
    <p:sldId id="266" r:id="rId11"/>
    <p:sldId id="267" r:id="rId12"/>
    <p:sldId id="310" r:id="rId13"/>
    <p:sldId id="293" r:id="rId14"/>
    <p:sldId id="294" r:id="rId15"/>
    <p:sldId id="295" r:id="rId16"/>
    <p:sldId id="296" r:id="rId17"/>
    <p:sldId id="297" r:id="rId18"/>
    <p:sldId id="298" r:id="rId19"/>
    <p:sldId id="299" r:id="rId20"/>
    <p:sldId id="307" r:id="rId21"/>
    <p:sldId id="308" r:id="rId22"/>
    <p:sldId id="311" r:id="rId23"/>
    <p:sldId id="301" r:id="rId24"/>
    <p:sldId id="270" r:id="rId25"/>
    <p:sldId id="272" r:id="rId26"/>
    <p:sldId id="273" r:id="rId27"/>
    <p:sldId id="274" r:id="rId28"/>
    <p:sldId id="289" r:id="rId29"/>
    <p:sldId id="276" r:id="rId30"/>
    <p:sldId id="275" r:id="rId31"/>
    <p:sldId id="277" r:id="rId32"/>
    <p:sldId id="290" r:id="rId33"/>
    <p:sldId id="278" r:id="rId34"/>
    <p:sldId id="279" r:id="rId35"/>
    <p:sldId id="309" r:id="rId36"/>
    <p:sldId id="303" r:id="rId37"/>
    <p:sldId id="304" r:id="rId38"/>
    <p:sldId id="305" r:id="rId39"/>
    <p:sldId id="306" r:id="rId4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74908" autoAdjust="0"/>
  </p:normalViewPr>
  <p:slideViewPr>
    <p:cSldViewPr snapToGrid="0">
      <p:cViewPr>
        <p:scale>
          <a:sx n="70" d="100"/>
          <a:sy n="70" d="100"/>
        </p:scale>
        <p:origin x="1410"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image" Target="../media/image64.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image" Target="../media/image70.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image" Target="../media/image123.wmf"/><Relationship Id="rId1" Type="http://schemas.openxmlformats.org/officeDocument/2006/relationships/image" Target="../media/image122.wmf"/><Relationship Id="rId5" Type="http://schemas.openxmlformats.org/officeDocument/2006/relationships/image" Target="../media/image126.wmf"/><Relationship Id="rId4" Type="http://schemas.openxmlformats.org/officeDocument/2006/relationships/image" Target="../media/image1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5D5599D-427B-4358-A5C9-035C0C5B4FCB}" type="datetimeFigureOut">
              <a:rPr lang="en-US" smtClean="0"/>
              <a:t>3/28/2018</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EC213B6-B5C7-43B4-87CB-B64CBCD4517B}" type="slidenum">
              <a:rPr lang="en-US" smtClean="0"/>
              <a:t>‹#›</a:t>
            </a:fld>
            <a:endParaRPr lang="en-US"/>
          </a:p>
        </p:txBody>
      </p:sp>
    </p:spTree>
    <p:extLst>
      <p:ext uri="{BB962C8B-B14F-4D97-AF65-F5344CB8AC3E}">
        <p14:creationId xmlns:p14="http://schemas.microsoft.com/office/powerpoint/2010/main" val="2319687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defTabSz="465887">
              <a:defRPr/>
            </a:pPr>
            <a:fld id="{A9544C08-F4BE-42CF-B7CF-E63AF781071A}" type="slidenum">
              <a:rPr lang="en-US">
                <a:solidFill>
                  <a:prstClr val="black"/>
                </a:solidFill>
                <a:latin typeface="Calibri" panose="020F0502020204030204"/>
              </a:rPr>
              <a:pPr defTabSz="465887">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2302931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work we use spin-dependent forces to couple to the axial drumhead modes.</a:t>
            </a:r>
          </a:p>
          <a:p>
            <a:endParaRPr lang="en-US" dirty="0"/>
          </a:p>
          <a:p>
            <a:r>
              <a:rPr lang="en-US" dirty="0"/>
              <a:t>Movie from theory code.</a:t>
            </a:r>
          </a:p>
        </p:txBody>
      </p:sp>
      <p:sp>
        <p:nvSpPr>
          <p:cNvPr id="4" name="Slide Number Placeholder 3"/>
          <p:cNvSpPr>
            <a:spLocks noGrp="1"/>
          </p:cNvSpPr>
          <p:nvPr>
            <p:ph type="sldNum" sz="quarter" idx="10"/>
          </p:nvPr>
        </p:nvSpPr>
        <p:spPr/>
        <p:txBody>
          <a:bodyPr/>
          <a:lstStyle/>
          <a:p>
            <a:pPr defTabSz="465887">
              <a:defRPr/>
            </a:pPr>
            <a:fld id="{15F2A7E6-C672-4D59-B617-9EECF9A89B51}" type="slidenum">
              <a:rPr lang="en-US">
                <a:solidFill>
                  <a:prstClr val="black"/>
                </a:solidFill>
                <a:latin typeface="Calibri" panose="020F0502020204030204"/>
              </a:rPr>
              <a:pPr defTabSz="465887">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1078013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sensitively</a:t>
            </a:r>
            <a:r>
              <a:rPr lang="en-US" baseline="0" dirty="0"/>
              <a:t> detect these modes using a technique I am about to describe.  </a:t>
            </a:r>
            <a:r>
              <a:rPr lang="en-US" dirty="0"/>
              <a:t>When the frequency of a spin-dependent force matches the frequency of a mode, we get spin precession, which we can straight forwardly measure.  </a:t>
            </a:r>
            <a:r>
              <a:rPr lang="en-US" baseline="0" dirty="0"/>
              <a:t>Here we sweep across the bandwidth of the drumhead modes.  From about 1 MHz to 1.6 </a:t>
            </a:r>
            <a:r>
              <a:rPr lang="en-US" baseline="0" dirty="0" err="1"/>
              <a:t>MHz.</a:t>
            </a:r>
            <a:r>
              <a:rPr lang="en-US" baseline="0" dirty="0"/>
              <a:t>  We can resolve some of the higher frequency modes.</a:t>
            </a:r>
          </a:p>
          <a:p>
            <a:r>
              <a:rPr lang="en-US" baseline="0" dirty="0"/>
              <a:t>I do not show the corresponding theory calculation, but get good agreement with expected drumhead mode frequencies.</a:t>
            </a:r>
            <a:endParaRPr lang="en-US" dirty="0"/>
          </a:p>
        </p:txBody>
      </p:sp>
      <p:sp>
        <p:nvSpPr>
          <p:cNvPr id="4" name="Slide Number Placeholder 3"/>
          <p:cNvSpPr>
            <a:spLocks noGrp="1"/>
          </p:cNvSpPr>
          <p:nvPr>
            <p:ph type="sldNum" sz="quarter" idx="10"/>
          </p:nvPr>
        </p:nvSpPr>
        <p:spPr/>
        <p:txBody>
          <a:bodyPr/>
          <a:lstStyle/>
          <a:p>
            <a:pPr defTabSz="465887">
              <a:defRPr/>
            </a:pPr>
            <a:fld id="{15F2A7E6-C672-4D59-B617-9EECF9A89B51}" type="slidenum">
              <a:rPr lang="en-US">
                <a:solidFill>
                  <a:prstClr val="black"/>
                </a:solidFill>
                <a:latin typeface="Calibri" panose="020F0502020204030204"/>
              </a:rPr>
              <a:pPr defTabSz="465887">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3859005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C213B6-B5C7-43B4-87CB-B64CBCD451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733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well known that trapped ions are sensitive electric field and force detectors. </a:t>
            </a:r>
            <a:r>
              <a:rPr lang="en-US" baseline="0" dirty="0"/>
              <a:t>There have been a number of really nice demonstrations, mostly involving single or a pair of trapped ions.  This last reference uses a small crystal of 100 ions, and large numbers of ions can be an advantage.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basic idea in our protocol, irrespective of ion number, is to couple the ions’ motion to its spin and map a very weakly excited motional amplitude onto the spin state via precession. Then, we can detect the spin state with high signal to noise. For a single ion this means mapping the motional state onto a 2-level system, which when read out provides 1 bit of information.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 given force/ion will excite the center of mass mode of an N ion crystal to the same amplitude as a single ion.  This weakly excited COM motion can be mapped onto the N+1 levels of the </a:t>
            </a:r>
            <a:r>
              <a:rPr lang="en-US" baseline="0" dirty="0" err="1"/>
              <a:t>Dicke</a:t>
            </a:r>
            <a:r>
              <a:rPr lang="en-US" baseline="0" dirty="0"/>
              <a:t> spin manifold.  Reading out this spin state provides more information in a single experimental trial than can be obtained with a two-level system. Equivalently, for many ions the projection noise is reduced.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 an N-ion crystal can provide a greater single/noise in a single measurement than single ions.  In addition, another potential advantage is that the quantum fluctuations of the COM mode are smaller such that a given amplitude displacement is larger relative to the q </a:t>
            </a:r>
            <a:r>
              <a:rPr lang="en-US" baseline="0" dirty="0" err="1"/>
              <a:t>fluc</a:t>
            </a:r>
            <a:r>
              <a:rPr lang="en-US" baseline="0" dirty="0"/>
              <a:t> for many ions vs a single ion.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7C9D03-D07E-439C-8740-4BBC06B302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958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we map motion onto spin precession.  We use a spin-dependent force, and this cartoon sketches the basic set-up.  We cross two off-resonant laser beams at a 20 degree angle.  This generates a 1-D optical lattice. </a:t>
            </a:r>
            <a:r>
              <a:rPr kumimoji="0" lang="en-US" sz="1200" b="0" i="0" u="none" strike="noStrike" kern="1200" cap="none" spc="0" normalizeH="0" baseline="0" noProof="0" dirty="0">
                <a:ln>
                  <a:noFill/>
                </a:ln>
                <a:solidFill>
                  <a:prstClr val="black"/>
                </a:solidFill>
                <a:effectLst/>
                <a:uLnTx/>
                <a:uFillTx/>
                <a:latin typeface="+mn-lt"/>
                <a:ea typeface="+mn-ea"/>
                <a:cs typeface="+mn-cs"/>
              </a:rPr>
              <a:t>By setting a frequency difference between the beams, this becomes a moving lattice, and as the intensity maxima and minima wash across the ion array, the ions experience a force due to the gradient in the laser intensity.  The frequency of the force is just the difference in the laser beam frequencies.   And we can adjust the frequency and polarization of the laser beams so that the force on the spin up state is equal and opposite to the force on spin down. </a:t>
            </a:r>
            <a:endParaRPr lang="en-US" dirty="0"/>
          </a:p>
          <a:p>
            <a:endParaRPr lang="en-US" dirty="0"/>
          </a:p>
          <a:p>
            <a:r>
              <a:rPr lang="en-US" baseline="0" dirty="0"/>
              <a:t>The interaction we generate is this – we couple the spin degree of freedom of each ion to is axial coordinate.</a:t>
            </a:r>
          </a:p>
          <a:p>
            <a:endParaRPr lang="en-US" baseline="0" dirty="0"/>
          </a:p>
          <a:p>
            <a:r>
              <a:rPr lang="en-US" baseline="0" dirty="0"/>
              <a:t>Suppose a classical, spin-independent motion already exists, which we denote here by capital </a:t>
            </a:r>
            <a:r>
              <a:rPr lang="en-US" baseline="0" dirty="0" err="1"/>
              <a:t>Z_c</a:t>
            </a:r>
            <a:r>
              <a:rPr lang="en-US" baseline="0" dirty="0"/>
              <a:t> for classical. You can see if we plug this cosine term into this expression, we will get a product of two cosines, which mixes down and gives an interaction with a time dependence at the difference frequency between the spin-dependent force frequency \mu and the classical motion omega.  If the center of mass motion and spin-dependent force have the same frequency, we get a time-independent Hamiltonian proportional to z-component of the composite spin of the system. An interaction linear in </a:t>
            </a:r>
            <a:r>
              <a:rPr lang="en-US" baseline="0" dirty="0" err="1"/>
              <a:t>S_z</a:t>
            </a:r>
            <a:r>
              <a:rPr lang="en-US" baseline="0" dirty="0"/>
              <a:t> gives rise to spin precession, where the rate of precession is proportional to the amplitude of motion (</a:t>
            </a:r>
            <a:r>
              <a:rPr lang="en-US" baseline="0" dirty="0" err="1"/>
              <a:t>Z_c</a:t>
            </a:r>
            <a:r>
              <a:rPr lang="en-US" baseline="0" dirty="0"/>
              <a:t>) and the phase \phi between the motion and spin-dependent force.</a:t>
            </a:r>
          </a:p>
          <a:p>
            <a:endParaRPr lang="en-US" baseline="0" dirty="0"/>
          </a:p>
          <a:p>
            <a:r>
              <a:rPr lang="en-US" baseline="0" dirty="0"/>
              <a:t>Spin precession, of course, is something that is straight forward for us to measure in a Ramsey style experiment.</a:t>
            </a:r>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5F2A7E6-C672-4D59-B617-9EECF9A89B5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0876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5F2A7E6-C672-4D59-B617-9EECF9A89B5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9992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measured spin precession, or more properly, spin dephasing, as the frequency of the spin dependent force is swept from DC to 2 </a:t>
            </a:r>
            <a:r>
              <a:rPr lang="en-US" dirty="0" err="1"/>
              <a:t>MHz.</a:t>
            </a:r>
            <a:r>
              <a:rPr lang="en-US" dirty="0"/>
              <a:t>  The signal we see here is due to thermal and zero-point fluctuations of the drumhead modes.  This background is due</a:t>
            </a:r>
            <a:r>
              <a:rPr lang="en-US" baseline="0" dirty="0"/>
              <a:t> to off-resonant light scatter.  The low frequency rise has several possible sources.</a:t>
            </a:r>
          </a:p>
          <a:p>
            <a:endParaRPr lang="en-US" baseline="0" dirty="0"/>
          </a:p>
          <a:p>
            <a:r>
              <a:rPr lang="en-US" baseline="0" dirty="0"/>
              <a:t>To characterize the precision with which we can measure small COM motion, it is desirable to avoid the thermal and zero-point fluctuations of the drumhead modes.  Therefore we impose a small, constant amplitude COM motion with an </a:t>
            </a:r>
            <a:r>
              <a:rPr lang="en-US" baseline="0" dirty="0" err="1"/>
              <a:t>rf</a:t>
            </a:r>
            <a:r>
              <a:rPr lang="en-US" baseline="0" dirty="0"/>
              <a:t> drive at 400 kHz, which is far off-resonant from the drumhead modes.  From the voltage of this drive we can determine the amplitude of the center-of-mass mode we are generating.  </a:t>
            </a:r>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5F2A7E6-C672-4D59-B617-9EECF9A89B5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0222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5F2A7E6-C672-4D59-B617-9EECF9A89B5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5554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There is some interesting future work to be done here.  Amplitude sensing with a fixed phase phi can be much more sensitive, as we are first order sensitive to the amplitude </a:t>
            </a:r>
            <a:r>
              <a:rPr lang="en-US" baseline="0" dirty="0" err="1"/>
              <a:t>Z_c</a:t>
            </a:r>
            <a:r>
              <a:rPr lang="en-US" baseline="0" dirty="0"/>
              <a:t>.  We estimate a sensitivity of  74 pm in a single experimental trial, and 18 picometers in a second with our repetition rate.  We can improve this sensitivity by employing squeezed spin states, which I talked about earlier.</a:t>
            </a:r>
          </a:p>
          <a:p>
            <a:endParaRPr lang="en-US" baseline="0" dirty="0"/>
          </a:p>
          <a:p>
            <a:r>
              <a:rPr lang="en-US" baseline="0" dirty="0"/>
              <a:t>Sensing motion resonate with the COM mode becomes a very sensitive probe of weak forces and electric fields.  Maintaining this sensitivity (74 pm in a single measurement) on resonance will require protocols for evading back action and sensitivity to zero point fluctuations. A 20 pm amplitude measurement provides sub- </a:t>
            </a:r>
            <a:r>
              <a:rPr lang="en-US" baseline="0" dirty="0" err="1"/>
              <a:t>nV</a:t>
            </a:r>
            <a:r>
              <a:rPr lang="en-US" baseline="0" dirty="0"/>
              <a:t>/m electric field sensitivity.  What is this good for? One possibility is that this </a:t>
            </a:r>
            <a:r>
              <a:rPr lang="en-US" baseline="0" dirty="0" err="1"/>
              <a:t>nV</a:t>
            </a:r>
            <a:r>
              <a:rPr lang="en-US" baseline="0" dirty="0"/>
              <a:t>/m sensitivity could be useful for searches of the light dark matter candidates hidden photons and </a:t>
            </a:r>
            <a:r>
              <a:rPr lang="en-US" baseline="0" dirty="0" err="1"/>
              <a:t>axions</a:t>
            </a:r>
            <a:r>
              <a:rPr lang="en-US" baseline="0" dirty="0"/>
              <a:t>.</a:t>
            </a:r>
          </a:p>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5F2A7E6-C672-4D59-B617-9EECF9A89B5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789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detection of a 20 pm amplitude resulting from a 100 </a:t>
            </a:r>
            <a:r>
              <a:rPr lang="en-US" dirty="0" err="1"/>
              <a:t>ms</a:t>
            </a:r>
            <a:r>
              <a:rPr lang="en-US" dirty="0"/>
              <a:t> coherent drive on the 1.57 MHz COM mode is sensitive to a force/ion of 5×10−5 </a:t>
            </a:r>
            <a:r>
              <a:rPr lang="en-US" dirty="0" err="1"/>
              <a:t>yN</a:t>
            </a:r>
            <a:r>
              <a:rPr lang="en-US" dirty="0"/>
              <a:t> , corresponding to an electric field of 0.35 </a:t>
            </a:r>
            <a:r>
              <a:rPr lang="en-US" dirty="0" err="1"/>
              <a:t>nV</a:t>
            </a:r>
            <a:r>
              <a:rPr lang="en-US" dirty="0"/>
              <a:t>/m.</a:t>
            </a:r>
          </a:p>
          <a:p>
            <a:endParaRPr lang="en-US" dirty="0"/>
          </a:p>
          <a:p>
            <a:r>
              <a:rPr lang="en-US" dirty="0"/>
              <a:t>A </a:t>
            </a:r>
            <a:r>
              <a:rPr lang="en-US" dirty="0" err="1"/>
              <a:t>nV</a:t>
            </a:r>
            <a:r>
              <a:rPr lang="en-US" dirty="0"/>
              <a:t>/m sensitivity is what is required to establish new limits on dark matter candidates like hidden photons and </a:t>
            </a:r>
            <a:r>
              <a:rPr lang="en-US" dirty="0" err="1"/>
              <a:t>axions</a:t>
            </a:r>
            <a:r>
              <a:rPr lang="en-US" dirty="0"/>
              <a:t>. This plot is taken from this reference and shows current limits on the coupling of hidden photons to normal matter. The red area here shows limits we could potentially establish with trapped ions operating with trapped axial frequencies varying from 50 kHz to 5 MHz and a sensitivity of 0.3 V/m.</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97C9D03-D07E-439C-8740-4BBC06B302A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4114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defTabSz="465887">
              <a:defRPr/>
            </a:pPr>
            <a:fld id="{0CC4B9AE-E470-400D-B47B-E8961555B443}" type="slidenum">
              <a:rPr lang="en-US">
                <a:solidFill>
                  <a:prstClr val="black"/>
                </a:solidFill>
                <a:latin typeface="Calibri" panose="020F0502020204030204"/>
              </a:rPr>
              <a:pPr defTabSz="465887">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3649454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C213B6-B5C7-43B4-87CB-B64CBCD451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6789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start this section with a slide that I showed previously.  The interaction we set up with the 1-d optical lattice is this expression.  Now previously I treated this interaction as a passive interaction.  I assumed some classical COM motion existed, and substituted this for axial coordinate for each ion.   This treatment is of course approximate.  In general the spin-dependent force will also drive spin-dependent motion.  And it turns out that this driven spin-dependent motion can induce  effective spin-spin interactions. </a:t>
            </a:r>
          </a:p>
          <a:p>
            <a:endParaRPr lang="en-US" dirty="0"/>
          </a:p>
          <a:p>
            <a:endParaRPr lang="en-US"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5F2A7E6-C672-4D59-B617-9EECF9A89B5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630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aseline="0" dirty="0"/>
              <a:t>The formal treatment of this problem is sketched here.  The axial coordinate can be expanded in terms of the drumhead modes, illustrated here, so this makes it clear we are coupling the spin degrees of freedom to the drumhead modes.  </a:t>
            </a:r>
          </a:p>
          <a:p>
            <a:endParaRPr lang="en-US" dirty="0"/>
          </a:p>
          <a:p>
            <a:pPr defTabSz="931774"/>
            <a:r>
              <a:rPr lang="en-US" baseline="0" dirty="0"/>
              <a:t>We can do some math, and solve for the evolution operator for this time dependent Hamiltonian.  It is the product of two terms, one that produces spin-phonon coupling.  This can be a useful metrology tool, and relevant for the 2</a:t>
            </a:r>
            <a:r>
              <a:rPr lang="en-US" baseline="30000" dirty="0"/>
              <a:t>nd</a:t>
            </a:r>
            <a:r>
              <a:rPr lang="en-US" baseline="0" dirty="0"/>
              <a:t> experiment I am going to talk about.  </a:t>
            </a:r>
          </a:p>
          <a:p>
            <a:pPr defTabSz="931774"/>
            <a:endParaRPr lang="en-US" baseline="0" dirty="0"/>
          </a:p>
          <a:p>
            <a:pPr defTabSz="931774"/>
            <a:r>
              <a:rPr lang="en-US" dirty="0"/>
              <a:t>This 2</a:t>
            </a:r>
            <a:r>
              <a:rPr lang="en-US" baseline="30000" dirty="0"/>
              <a:t>nd</a:t>
            </a:r>
            <a:r>
              <a:rPr lang="en-US" dirty="0"/>
              <a:t> term is an induced </a:t>
            </a:r>
            <a:r>
              <a:rPr lang="en-US" dirty="0" err="1"/>
              <a:t>Ising</a:t>
            </a:r>
            <a:r>
              <a:rPr lang="en-US" dirty="0"/>
              <a:t> interaction between pairs of spins, and </a:t>
            </a:r>
            <a:r>
              <a:rPr lang="en-US" baseline="0" dirty="0"/>
              <a:t>what the math gets us is a formula for the pairwise coupling coefficients in terms of a sum over all the drumhead modes of the difference between the spin dependent force frequency and the mode frequency.  Now, in the experiment that I am going to show you we tune the spin-dependent force frequency \mu close to the center-of-mass mode (omega_1 or </a:t>
            </a:r>
            <a:r>
              <a:rPr lang="en-US" baseline="0" dirty="0" err="1"/>
              <a:t>omega_z</a:t>
            </a:r>
            <a:r>
              <a:rPr lang="en-US" baseline="0" dirty="0"/>
              <a:t>). In this case, because of the resonant energy denominator, only the term due to the center-of-mass mode contributes.  The </a:t>
            </a:r>
            <a:r>
              <a:rPr lang="en-US" baseline="0" dirty="0" err="1"/>
              <a:t>Ising</a:t>
            </a:r>
            <a:r>
              <a:rPr lang="en-US" baseline="0" dirty="0"/>
              <a:t> coupling is independent of the spacing between ions and can be factored out of the sum.  </a:t>
            </a:r>
          </a:p>
          <a:p>
            <a:pPr defTabSz="931774"/>
            <a:endParaRPr lang="en-US" baseline="0" dirty="0"/>
          </a:p>
          <a:p>
            <a:r>
              <a:rPr lang="en-US" baseline="0" dirty="0"/>
              <a:t>In this infinite range limit, the </a:t>
            </a:r>
            <a:r>
              <a:rPr lang="en-US" baseline="0" dirty="0" err="1"/>
              <a:t>Ising</a:t>
            </a:r>
            <a:r>
              <a:rPr lang="en-US" baseline="0" dirty="0"/>
              <a:t> interaction can be written in terms of the composite spin of the array, capital S sub z.    This interaction proportional to S sub z squared is often called the single axis twisting, and it is well known that this interaction can generate a so-called cat state of the spins at long times.</a:t>
            </a:r>
            <a:endParaRPr lang="en-US" dirty="0"/>
          </a:p>
          <a:p>
            <a:pPr defTabSz="931774"/>
            <a:endParaRPr lang="en-US" dirty="0"/>
          </a:p>
          <a:p>
            <a:pPr defTabSz="931774"/>
            <a:endParaRPr lang="en-US" dirty="0"/>
          </a:p>
        </p:txBody>
      </p:sp>
      <p:sp>
        <p:nvSpPr>
          <p:cNvPr id="4" name="Slide Number Placeholder 3"/>
          <p:cNvSpPr>
            <a:spLocks noGrp="1"/>
          </p:cNvSpPr>
          <p:nvPr>
            <p:ph type="sldNum" sz="quarter" idx="10"/>
          </p:nvPr>
        </p:nvSpPr>
        <p:spPr/>
        <p:txBody>
          <a:bodyPr/>
          <a:lstStyle/>
          <a:p>
            <a:pPr defTabSz="465887">
              <a:defRPr/>
            </a:pPr>
            <a:fld id="{0CC4B9AE-E470-400D-B47B-E8961555B443}" type="slidenum">
              <a:rPr lang="en-US">
                <a:solidFill>
                  <a:prstClr val="black"/>
                </a:solidFill>
                <a:latin typeface="Calibri" panose="020F0502020204030204"/>
              </a:rPr>
              <a:pPr defTabSz="465887">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3642354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5887">
              <a:defRPr/>
            </a:pPr>
            <a:fld id="{0CC4B9AE-E470-400D-B47B-E8961555B443}" type="slidenum">
              <a:rPr lang="en-US">
                <a:solidFill>
                  <a:prstClr val="black"/>
                </a:solidFill>
                <a:latin typeface="Calibri" panose="020F0502020204030204"/>
              </a:rPr>
              <a:pPr defTabSz="465887">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12119184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AD5C9DC6-05AD-7A49-9551-0EA14069E293}" type="slidenum">
              <a:rPr lang="en-US">
                <a:solidFill>
                  <a:prstClr val="black"/>
                </a:solidFill>
                <a:latin typeface="Calibri" panose="020F0502020204030204"/>
              </a:rPr>
              <a:pPr defTabSz="931774">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31404577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5887">
              <a:defRPr/>
            </a:pPr>
            <a:fld id="{15F2A7E6-C672-4D59-B617-9EECF9A89B51}" type="slidenum">
              <a:rPr lang="en-US">
                <a:solidFill>
                  <a:prstClr val="black"/>
                </a:solidFill>
                <a:latin typeface="Calibri" panose="020F0502020204030204"/>
              </a:rPr>
              <a:pPr defTabSz="465887">
                <a:def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26495254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an out-of-time-order correlation function?  </a:t>
            </a:r>
          </a:p>
          <a:p>
            <a:endParaRPr lang="en-US" dirty="0"/>
          </a:p>
          <a:p>
            <a:r>
              <a:rPr lang="en-US" dirty="0"/>
              <a:t>This is the object of</a:t>
            </a:r>
            <a:r>
              <a:rPr lang="en-US" baseline="0" dirty="0"/>
              <a:t> interest.  It is the expectation value of a product of two operators, V and W.  V and W are unitary operators which commute at time t=0.  However, in evaluating the out-of-time correlator, V is evaluated at time t=0, while W is evaluated at time t.  </a:t>
            </a:r>
          </a:p>
          <a:p>
            <a:endParaRPr lang="en-US" baseline="0" dirty="0"/>
          </a:p>
          <a:p>
            <a:r>
              <a:rPr lang="en-US" baseline="0" dirty="0"/>
              <a:t>Why this quantity is of interest can be seen by rewriting it as follows … .  At time t=0  V and W commute, so F is one, but at later times the real part of F will decrease because V and W no longer commute.  In other words the OTOC F measures the failure of initially commuting operators  to commute at later times.  Moreover, this quantity has been proposed as a means of quantifying the spread or scrambling of information across a quantum many-body systems degrees of freedom.</a:t>
            </a:r>
          </a:p>
          <a:p>
            <a:endParaRPr lang="en-US" baseline="0" dirty="0"/>
          </a:p>
          <a:p>
            <a:r>
              <a:rPr lang="en-US" baseline="0" dirty="0"/>
              <a:t>However, this out-of-time-order correlation function is a very difficult to measure in a general quantum many-body setting.  And this is because it requires time reversal of the dynamics.  If you think about it, one way to measure this quantity is to apply V, then propagate forward in time and evaluate W, then propagate back in time, apply V dagger, then forward in time again and so forth.</a:t>
            </a:r>
          </a:p>
          <a:p>
            <a:endParaRPr lang="en-US" baseline="0" dirty="0"/>
          </a:p>
          <a:p>
            <a:r>
              <a:rPr lang="en-US" baseline="0" dirty="0"/>
              <a:t>However, many quantum simulators have sufficient control that time reversal of the dynamics is possible.  So measurement of these (an?) OTOC becomes feasible.</a:t>
            </a:r>
            <a:endParaRPr lang="en-US" dirty="0"/>
          </a:p>
        </p:txBody>
      </p:sp>
      <p:sp>
        <p:nvSpPr>
          <p:cNvPr id="4" name="Slide Number Placeholder 3"/>
          <p:cNvSpPr>
            <a:spLocks noGrp="1"/>
          </p:cNvSpPr>
          <p:nvPr>
            <p:ph type="sldNum" sz="quarter" idx="10"/>
          </p:nvPr>
        </p:nvSpPr>
        <p:spPr/>
        <p:txBody>
          <a:bodyPr/>
          <a:lstStyle/>
          <a:p>
            <a:pPr defTabSz="465887"/>
            <a:fld id="{B4AA8F8D-2E46-4EE6-A5BA-74DCE06C5C31}" type="slidenum">
              <a:rPr lang="en-US">
                <a:solidFill>
                  <a:prstClr val="black"/>
                </a:solidFill>
                <a:latin typeface="Calibri" panose="020F0502020204030204"/>
              </a:rPr>
              <a:pPr defTabSz="465887"/>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1166933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5887">
              <a:defRPr/>
            </a:pPr>
            <a:fld id="{B4AA8F8D-2E46-4EE6-A5BA-74DCE06C5C31}" type="slidenum">
              <a:rPr lang="en-US">
                <a:solidFill>
                  <a:prstClr val="black"/>
                </a:solidFill>
                <a:latin typeface="Calibri" panose="020F0502020204030204"/>
              </a:rPr>
              <a:pPr defTabSz="465887">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15686092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use this ability to time reverse the dynamics to implement a many-body echo.  We follow a protocol invented in NMR known as multiple quantum coherences. This protocol can be used to measure out-of-time-order correlation functions, but first let me describe the basic multi-quantum coherence protocol.</a:t>
            </a:r>
          </a:p>
          <a:p>
            <a:endParaRPr lang="en-US" baseline="0" dirty="0"/>
          </a:p>
          <a:p>
            <a:r>
              <a:rPr lang="en-US" baseline="0" dirty="0"/>
              <a:t>The basic scheme is shown here.  As in all our experiments I have discussed we start with the spins polarized along x.  We then apply the infinite range </a:t>
            </a:r>
            <a:r>
              <a:rPr lang="en-US" baseline="0" dirty="0" err="1"/>
              <a:t>Ising</a:t>
            </a:r>
            <a:r>
              <a:rPr lang="en-US" baseline="0" dirty="0"/>
              <a:t> interaction. We then invert the </a:t>
            </a:r>
            <a:r>
              <a:rPr lang="en-US" baseline="0" dirty="0" err="1"/>
              <a:t>Ising</a:t>
            </a:r>
            <a:r>
              <a:rPr lang="en-US" baseline="0" dirty="0"/>
              <a:t> interaction evolution by changing the sign of the Hamiltonian.  In between we apply rotations about the x-axis (the Bloch vector axis) by variable angles \phi between zero and 2\pi.  If we do not do a rotation, we should get back our original polarized state – that case is shown by the blue.  If we do a non-zero rotation, in general we will end up with different state than the initial state.  An example is shown by the green state.</a:t>
            </a:r>
          </a:p>
          <a:p>
            <a:endParaRPr lang="en-US" baseline="0" dirty="0"/>
          </a:p>
          <a:p>
            <a:r>
              <a:rPr lang="en-US" baseline="0" dirty="0"/>
              <a:t>At the end of this sequence we do a measurement.  We conducted experiments with two different final measurement – we could measure the overlap of the final state with the original fully polarized state, or we measured the magnetization along the original x-direction.  In my talk today I will only show the magnetization measurements. </a:t>
            </a:r>
            <a:endParaRPr lang="en-US" dirty="0"/>
          </a:p>
        </p:txBody>
      </p:sp>
      <p:sp>
        <p:nvSpPr>
          <p:cNvPr id="4" name="Slide Number Placeholder 3"/>
          <p:cNvSpPr>
            <a:spLocks noGrp="1"/>
          </p:cNvSpPr>
          <p:nvPr>
            <p:ph type="sldNum" sz="quarter" idx="10"/>
          </p:nvPr>
        </p:nvSpPr>
        <p:spPr/>
        <p:txBody>
          <a:bodyPr/>
          <a:lstStyle/>
          <a:p>
            <a:pPr defTabSz="465887">
              <a:defRPr/>
            </a:pPr>
            <a:fld id="{21F17C62-8D84-4521-90D7-60759E6DA372}" type="slidenum">
              <a:rPr lang="en-US">
                <a:solidFill>
                  <a:prstClr val="black"/>
                </a:solidFill>
                <a:latin typeface="Calibri" panose="020F0502020204030204"/>
              </a:rPr>
              <a:pPr defTabSz="465887">
                <a:defRPr/>
              </a:pPr>
              <a:t>30</a:t>
            </a:fld>
            <a:endParaRPr lang="en-US">
              <a:solidFill>
                <a:prstClr val="black"/>
              </a:solidFill>
              <a:latin typeface="Calibri" panose="020F0502020204030204"/>
            </a:endParaRPr>
          </a:p>
        </p:txBody>
      </p:sp>
    </p:spTree>
    <p:extLst>
      <p:ext uri="{BB962C8B-B14F-4D97-AF65-F5344CB8AC3E}">
        <p14:creationId xmlns:p14="http://schemas.microsoft.com/office/powerpoint/2010/main" val="5787453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Here we write out an expression for the magnetization measurement with the multi-quantum coherence sequence.  That this expression is an example of an out-of-time-order correlation function can be seen by grouping the operators as indicated here.  So W is the Heisenberg operator associated with the rotations, and V is </a:t>
            </a:r>
            <a:r>
              <a:rPr lang="en-US" baseline="0" dirty="0" err="1"/>
              <a:t>S_x</a:t>
            </a:r>
            <a:r>
              <a:rPr lang="en-US" baseline="0" dirty="0"/>
              <a:t>.  We take  advantage of the fact that our initial state is an eigenstate of </a:t>
            </a:r>
            <a:r>
              <a:rPr lang="en-US" baseline="0" dirty="0" err="1"/>
              <a:t>S_x</a:t>
            </a:r>
            <a:r>
              <a:rPr lang="en-US" baseline="0" dirty="0"/>
              <a:t> to insert another </a:t>
            </a:r>
            <a:r>
              <a:rPr lang="en-US" baseline="0" dirty="0" err="1"/>
              <a:t>S_x</a:t>
            </a:r>
            <a:r>
              <a:rPr lang="en-US" baseline="0" dirty="0"/>
              <a:t> here.</a:t>
            </a:r>
          </a:p>
          <a:p>
            <a:endParaRPr lang="en-US" baseline="0" dirty="0"/>
          </a:p>
        </p:txBody>
      </p:sp>
      <p:sp>
        <p:nvSpPr>
          <p:cNvPr id="4" name="Slide Number Placeholder 3"/>
          <p:cNvSpPr>
            <a:spLocks noGrp="1"/>
          </p:cNvSpPr>
          <p:nvPr>
            <p:ph type="sldNum" sz="quarter" idx="10"/>
          </p:nvPr>
        </p:nvSpPr>
        <p:spPr/>
        <p:txBody>
          <a:bodyPr/>
          <a:lstStyle/>
          <a:p>
            <a:pPr defTabSz="465887">
              <a:defRPr/>
            </a:pPr>
            <a:fld id="{21F17C62-8D84-4521-90D7-60759E6DA372}" type="slidenum">
              <a:rPr lang="en-US">
                <a:solidFill>
                  <a:prstClr val="black"/>
                </a:solidFill>
                <a:latin typeface="Calibri" panose="020F0502020204030204"/>
              </a:rPr>
              <a:pPr defTabSz="465887">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1513888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C213B6-B5C7-43B4-87CB-B64CBCD4517B}" type="slidenum">
              <a:rPr lang="en-US" smtClean="0"/>
              <a:t>3</a:t>
            </a:fld>
            <a:endParaRPr lang="en-US"/>
          </a:p>
        </p:txBody>
      </p:sp>
    </p:spTree>
    <p:extLst>
      <p:ext uri="{BB962C8B-B14F-4D97-AF65-F5344CB8AC3E}">
        <p14:creationId xmlns:p14="http://schemas.microsoft.com/office/powerpoint/2010/main" val="10493383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 emphasize that we measure the </a:t>
            </a:r>
            <a:r>
              <a:rPr lang="en-US" baseline="0" dirty="0" err="1"/>
              <a:t>S_x</a:t>
            </a:r>
            <a:r>
              <a:rPr lang="en-US" baseline="0" dirty="0"/>
              <a:t> OTOC as a function of the rotation angle \phi, and, motivated by the multi-</a:t>
            </a:r>
            <a:r>
              <a:rPr lang="en-US" baseline="0" dirty="0" err="1"/>
              <a:t>quatum</a:t>
            </a:r>
            <a:r>
              <a:rPr lang="en-US" baseline="0" dirty="0"/>
              <a:t> coherence protocol, we study the Fourier components of </a:t>
            </a:r>
            <a:r>
              <a:rPr lang="en-US" baseline="0" dirty="0" err="1"/>
              <a:t>of</a:t>
            </a:r>
            <a:r>
              <a:rPr lang="en-US" baseline="0" dirty="0"/>
              <a:t> these measurements </a:t>
            </a:r>
            <a:r>
              <a:rPr lang="en-US" baseline="0" dirty="0" err="1"/>
              <a:t>wrt</a:t>
            </a:r>
            <a:r>
              <a:rPr lang="en-US" baseline="0" dirty="0"/>
              <a:t> \phi.  One can show that the terms contributing to the </a:t>
            </a:r>
            <a:r>
              <a:rPr lang="en-US" baseline="0" dirty="0" err="1"/>
              <a:t>mth</a:t>
            </a:r>
            <a:r>
              <a:rPr lang="en-US" baseline="0" dirty="0"/>
              <a:t> coefficient consist of correlation functions of at least order m.  So if we observe an </a:t>
            </a:r>
            <a:r>
              <a:rPr lang="en-US" baseline="0" dirty="0" err="1"/>
              <a:t>mth</a:t>
            </a:r>
            <a:r>
              <a:rPr lang="en-US" baseline="0" dirty="0"/>
              <a:t> order Fourier component, we know that our state has correlations of at least order m.</a:t>
            </a:r>
          </a:p>
          <a:p>
            <a:endParaRPr lang="en-US" baseline="0" dirty="0"/>
          </a:p>
          <a:p>
            <a:r>
              <a:rPr lang="en-US" baseline="0" dirty="0"/>
              <a:t>By Fourier transforming the magnetization with respect to phi, we can thus observe the subsequent buildup of higher order correlations. </a:t>
            </a:r>
          </a:p>
          <a:p>
            <a:endParaRPr lang="en-US" baseline="0" dirty="0"/>
          </a:p>
        </p:txBody>
      </p:sp>
      <p:sp>
        <p:nvSpPr>
          <p:cNvPr id="4" name="Slide Number Placeholder 3"/>
          <p:cNvSpPr>
            <a:spLocks noGrp="1"/>
          </p:cNvSpPr>
          <p:nvPr>
            <p:ph type="sldNum" sz="quarter" idx="10"/>
          </p:nvPr>
        </p:nvSpPr>
        <p:spPr/>
        <p:txBody>
          <a:bodyPr/>
          <a:lstStyle/>
          <a:p>
            <a:pPr defTabSz="465887">
              <a:defRPr/>
            </a:pPr>
            <a:fld id="{21F17C62-8D84-4521-90D7-60759E6DA372}" type="slidenum">
              <a:rPr lang="en-US">
                <a:solidFill>
                  <a:prstClr val="black"/>
                </a:solidFill>
                <a:latin typeface="Calibri" panose="020F0502020204030204"/>
              </a:rPr>
              <a:pPr defTabSz="465887">
                <a:def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30657276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experimental results: We are looking at 111 ions, initially prepared all pointing along the x-direction of the spin. Again, we evolve rotate and evolve backwards, and then measure the magnetization. For each data-point, this is repeated about 500 times. </a:t>
            </a:r>
          </a:p>
          <a:p>
            <a:r>
              <a:rPr lang="en-US" baseline="0" dirty="0"/>
              <a:t>If we don’t rotate in the middle of the sequence, the state should return exactly to the initial state. If we look at phi=0, the revival is not perfect and decays as a function of time. This is due to experimental imperfections. </a:t>
            </a:r>
            <a:r>
              <a:rPr kumimoji="0" lang="en-US" sz="1200" b="0" i="0" u="none" strike="noStrike" kern="1200" cap="none" spc="0" normalizeH="0" baseline="0" noProof="0" dirty="0">
                <a:ln>
                  <a:noFill/>
                </a:ln>
                <a:solidFill>
                  <a:prstClr val="black"/>
                </a:solidFill>
                <a:effectLst/>
                <a:uLnTx/>
                <a:uFillTx/>
                <a:latin typeface="+mn-lt"/>
                <a:ea typeface="+mn-ea"/>
                <a:cs typeface="+mn-cs"/>
              </a:rPr>
              <a:t>At non-zero rotation angle the magnetization will not fully revive.  The solid and dashed lines are theoretical estimates that include know experimental imperfections. The good agreement with theory confirms that the time reversal works and the experimental imperfections are well under control.  However, the aspect of these measurements that I would like to emphasize is that Fourier components of these measurements reflect the growth of correlations in the prepared states</a:t>
            </a: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defTabSz="465887">
              <a:defRPr/>
            </a:pPr>
            <a:fld id="{197C9D03-D07E-439C-8740-4BBC06B302A2}" type="slidenum">
              <a:rPr lang="en-US">
                <a:solidFill>
                  <a:prstClr val="black"/>
                </a:solidFill>
                <a:latin typeface="Calibri" panose="020F0502020204030204"/>
              </a:rPr>
              <a:pPr defTabSz="465887">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20560921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slide shows the magnitude of the Fourier components, as a function of interaction time, obtained from both the measurements and the theory curve of the previous slide.  Each column corresponds the Fourier spectrum at one evolution time.  We observe the build-up of higher order Fourier components, corresponding to higher order correlations.  As the higher order correlations build-up, the lower order correlations disappear. Experimentally we are able to measure the generation of 8-body correlations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we ignore decoherence the agreement is still quite good, showing that we are really observing the coherent many-body dynamics. If decoherence can be reduced further it will be possible to go to longer times where an even more intriguing structure is expected to emerge.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 one point I would like to make is that the multi-quantum coherence protocol has enabled a more detailed benchmarking of quantum dynamics in our 2D trapped ion arrays.  We were successfully able to benchmark up to 8-spin correlations.  Intriguingly, this more detailed benchmarking only requires global spin measurements – the easiest observable to implement.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Also, I think this analysis of OTOCs in terms of Fourier amplitudes provides a nice illustration of how measuring an OTOC can provide information on the spread of quantum information across a quantum many body’s degrees off freedom.</a:t>
            </a:r>
          </a:p>
          <a:p>
            <a:endParaRPr lang="en-US" dirty="0"/>
          </a:p>
        </p:txBody>
      </p:sp>
      <p:sp>
        <p:nvSpPr>
          <p:cNvPr id="4" name="Slide Number Placeholder 3"/>
          <p:cNvSpPr>
            <a:spLocks noGrp="1"/>
          </p:cNvSpPr>
          <p:nvPr>
            <p:ph type="sldNum" sz="quarter" idx="10"/>
          </p:nvPr>
        </p:nvSpPr>
        <p:spPr/>
        <p:txBody>
          <a:bodyPr/>
          <a:lstStyle/>
          <a:p>
            <a:pPr defTabSz="465887">
              <a:defRPr/>
            </a:pPr>
            <a:fld id="{0B88EB99-C004-4046-9745-D8092AAF9A26}" type="slidenum">
              <a:rPr lang="en-US">
                <a:solidFill>
                  <a:prstClr val="black"/>
                </a:solidFill>
                <a:latin typeface="Calibri" panose="020F0502020204030204"/>
              </a:rPr>
              <a:pPr defTabSz="465887">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20255312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5F2A7E6-C672-4D59-B617-9EECF9A89B5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9597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Close with a big thank you to the people who did</a:t>
            </a:r>
            <a:r>
              <a:rPr lang="en-US" baseline="0" dirty="0"/>
              <a:t> the work!  The human interactions make the work we do a lot more fun.</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17C62-8D84-4521-90D7-60759E6DA3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77628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looks at the evolution of the squeezed and anti-squeezed </a:t>
            </a:r>
            <a:r>
              <a:rPr lang="en-US" dirty="0" err="1"/>
              <a:t>quadratures</a:t>
            </a:r>
            <a:r>
              <a:rPr lang="en-US" baseline="0" dirty="0"/>
              <a:t> of the spin-noise as a function of interaction time.  It contains the maximum and minimum variances from these three curves, plus additional measurements at three more interaction times.  The solid lines are theory including </a:t>
            </a:r>
            <a:r>
              <a:rPr lang="en-US" baseline="0" dirty="0" err="1"/>
              <a:t>decoherence</a:t>
            </a:r>
            <a:r>
              <a:rPr lang="en-US" baseline="0" dirty="0"/>
              <a:t> due to spontaneous emission.</a:t>
            </a:r>
          </a:p>
          <a:p>
            <a:endParaRPr lang="en-US" baseline="0" dirty="0"/>
          </a:p>
          <a:p>
            <a:r>
              <a:rPr lang="en-US" baseline="0" dirty="0"/>
              <a:t>Experimentally we did not always precisely hit the minimum variance, and the green shaded region indicates the variance expected within 5 degrees of the minimum. Once again there is reasonably good agreement between theory that includes spontaneous emission and experiment, especially for the squeezed quadrature.</a:t>
            </a:r>
          </a:p>
          <a:p>
            <a:endParaRPr lang="en-US" baseline="0" dirty="0"/>
          </a:p>
          <a:p>
            <a:r>
              <a:rPr lang="en-US" baseline="0" dirty="0"/>
              <a:t>The squeezed variance goes through a minimum, as expected by theory.  </a:t>
            </a:r>
          </a:p>
          <a:p>
            <a:endParaRPr lang="en-US" baseline="0" dirty="0"/>
          </a:p>
          <a:p>
            <a:r>
              <a:rPr lang="en-US" baseline="0" dirty="0"/>
              <a:t>Extra:</a:t>
            </a:r>
          </a:p>
          <a:p>
            <a:r>
              <a:rPr lang="en-US" baseline="0" dirty="0"/>
              <a:t>The </a:t>
            </a:r>
            <a:r>
              <a:rPr lang="en-US" baseline="0" dirty="0" err="1"/>
              <a:t>antisqueezed</a:t>
            </a:r>
            <a:r>
              <a:rPr lang="en-US" baseline="0" dirty="0"/>
              <a:t> variance should continue to grow, in this case of 86 spins to about 19 </a:t>
            </a:r>
            <a:r>
              <a:rPr lang="en-US" baseline="0" dirty="0" err="1"/>
              <a:t>dB.</a:t>
            </a:r>
            <a:r>
              <a:rPr lang="en-US" baseline="0" dirty="0"/>
              <a:t> The fact that it is starting to decrease here is presumably due to spontaneous emission.</a:t>
            </a:r>
          </a:p>
          <a:p>
            <a:endParaRPr lang="en-US" dirty="0"/>
          </a:p>
        </p:txBody>
      </p:sp>
      <p:sp>
        <p:nvSpPr>
          <p:cNvPr id="4" name="Slide Number Placeholder 3"/>
          <p:cNvSpPr>
            <a:spLocks noGrp="1"/>
          </p:cNvSpPr>
          <p:nvPr>
            <p:ph type="sldNum" sz="quarter" idx="10"/>
          </p:nvPr>
        </p:nvSpPr>
        <p:spPr/>
        <p:txBody>
          <a:bodyPr/>
          <a:lstStyle/>
          <a:p>
            <a:fld id="{25F6CB4F-2232-4A20-A5F7-5AE8CD75F8C8}" type="slidenum">
              <a:rPr lang="en-US" smtClean="0"/>
              <a:t>37</a:t>
            </a:fld>
            <a:endParaRPr lang="en-US"/>
          </a:p>
        </p:txBody>
      </p:sp>
    </p:spTree>
    <p:extLst>
      <p:ext uri="{BB962C8B-B14F-4D97-AF65-F5344CB8AC3E}">
        <p14:creationId xmlns:p14="http://schemas.microsoft.com/office/powerpoint/2010/main" val="26063420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CD4E6A-F42E-4144-A5AD-D3D48DB4CE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15072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use the drum head modes for quantum simulation, but for completeness I thought I would show a calculation of the in-plane modes as well.  There are two bands of in-plane modes, the low frequency </a:t>
            </a:r>
            <a:r>
              <a:rPr lang="en-US" baseline="0" dirty="0" err="1"/>
              <a:t>ExB</a:t>
            </a:r>
            <a:r>
              <a:rPr lang="en-US" baseline="0" dirty="0"/>
              <a:t> modes and the high frequency cyclotron modes. Shown here are the lowest frequency modes of each band, in the rotating frame of the crystal.</a:t>
            </a:r>
          </a:p>
          <a:p>
            <a:endParaRPr lang="en-US" baseline="0" dirty="0"/>
          </a:p>
          <a:p>
            <a:r>
              <a:rPr lang="en-US" baseline="0" dirty="0"/>
              <a:t>These modes have interesting and somewhat unusual structure, in part because there is a magnetic field ( a real gauge field, not an artificial gauge field) in our system.  The </a:t>
            </a:r>
            <a:r>
              <a:rPr lang="en-US" baseline="0" dirty="0" err="1"/>
              <a:t>ExB</a:t>
            </a:r>
            <a:r>
              <a:rPr lang="en-US" baseline="0" dirty="0"/>
              <a:t> modes in particular have interesting vortex structures.  </a:t>
            </a:r>
          </a:p>
          <a:p>
            <a:endParaRPr lang="en-US" baseline="0" dirty="0"/>
          </a:p>
          <a:p>
            <a:r>
              <a:rPr lang="en-US" baseline="0" dirty="0"/>
              <a:t>Unfortunately we do not know how to use these modes for quantum simulation, the main reason is that it seems hard to use them to generate sufficiently strong interactions and stay in the Lamb </a:t>
            </a:r>
            <a:r>
              <a:rPr lang="en-US" baseline="0" dirty="0" err="1"/>
              <a:t>Dicke</a:t>
            </a:r>
            <a:r>
              <a:rPr lang="en-US" baseline="0" dirty="0"/>
              <a:t> regime.</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2256B7-7600-4302-873D-22E9C68E22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7404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5901">
              <a:defRPr/>
            </a:pPr>
            <a:endParaRPr lang="en-US" dirty="0">
              <a:solidFill>
                <a:prstClr val="black"/>
              </a:solidFill>
            </a:endParaRPr>
          </a:p>
        </p:txBody>
      </p:sp>
      <p:sp>
        <p:nvSpPr>
          <p:cNvPr id="4" name="Slide Number Placeholder 3"/>
          <p:cNvSpPr>
            <a:spLocks noGrp="1"/>
          </p:cNvSpPr>
          <p:nvPr>
            <p:ph type="sldNum" sz="quarter" idx="10"/>
          </p:nvPr>
        </p:nvSpPr>
        <p:spPr/>
        <p:txBody>
          <a:bodyPr/>
          <a:lstStyle/>
          <a:p>
            <a:pPr defTabSz="465887">
              <a:defRPr/>
            </a:pPr>
            <a:fld id="{0CC4B9AE-E470-400D-B47B-E8961555B443}" type="slidenum">
              <a:rPr lang="en-US">
                <a:solidFill>
                  <a:prstClr val="black"/>
                </a:solidFill>
                <a:latin typeface="Calibri" panose="020F0502020204030204"/>
              </a:rPr>
              <a:pPr defTabSz="465887">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1414202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Ion crystals form as a result of the laser cooling.  The type of crystal that forms depends on the crystal size and shape.  </a:t>
            </a:r>
          </a:p>
          <a:p>
            <a:endParaRPr lang="en-US" dirty="0"/>
          </a:p>
          <a:p>
            <a:r>
              <a:rPr lang="en-US" dirty="0"/>
              <a:t>With 3d crystals with several hundred thousand ions we observe body-centered-cubic crystals, while with single planes we observe an approximate triangular lattice.</a:t>
            </a:r>
          </a:p>
          <a:p>
            <a:endParaRPr lang="en-US" dirty="0"/>
          </a:p>
          <a:p>
            <a:r>
              <a:rPr lang="en-US" dirty="0"/>
              <a:t>The experiments I will discuss today employ these single plane crystals with up to a few hundred ions.  However I think we now understand how we can extend this work to these much larger 3-dimensional crystals.</a:t>
            </a:r>
          </a:p>
        </p:txBody>
      </p:sp>
      <p:sp>
        <p:nvSpPr>
          <p:cNvPr id="4" name="Slide Number Placeholder 3"/>
          <p:cNvSpPr>
            <a:spLocks noGrp="1"/>
          </p:cNvSpPr>
          <p:nvPr>
            <p:ph type="sldNum" sz="quarter" idx="10"/>
          </p:nvPr>
        </p:nvSpPr>
        <p:spPr/>
        <p:txBody>
          <a:bodyPr/>
          <a:lstStyle/>
          <a:p>
            <a:fld id="{DEC213B6-B5C7-43B4-87CB-B64CBCD4517B}" type="slidenum">
              <a:rPr lang="en-US" smtClean="0"/>
              <a:t>5</a:t>
            </a:fld>
            <a:endParaRPr lang="en-US"/>
          </a:p>
        </p:txBody>
      </p:sp>
    </p:spTree>
    <p:extLst>
      <p:ext uri="{BB962C8B-B14F-4D97-AF65-F5344CB8AC3E}">
        <p14:creationId xmlns:p14="http://schemas.microsoft.com/office/powerpoint/2010/main" val="2390837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that this is a key technique in our work, and this is how we implement it. </a:t>
            </a:r>
          </a:p>
          <a:p>
            <a:endParaRPr lang="en-US" dirty="0"/>
          </a:p>
          <a:p>
            <a:r>
              <a:rPr lang="en-US" dirty="0"/>
              <a:t>Ion crystals in a Penning trap rotate, but we precisely control this rotation with a rotating electric field, sometimes called a rotating wall.  We apply sinusoidal voltages with different phase shifts to 8 azimuthally segmented electrodes in the center of the</a:t>
            </a:r>
            <a:r>
              <a:rPr lang="en-US" baseline="0" dirty="0"/>
              <a:t> trap.  This configuration of voltages generates a rotating quadrupole field. This rotating quadrupole potential distorts the boundary of the array and applies a torque that drives the actual rotation frequency of the array to equal that of the rotating wall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defTabSz="465887">
              <a:defRPr/>
            </a:pPr>
            <a:fld id="{0CC4B9AE-E470-400D-B47B-E8961555B443}" type="slidenum">
              <a:rPr lang="en-US">
                <a:solidFill>
                  <a:prstClr val="black"/>
                </a:solidFill>
                <a:latin typeface="Calibri" panose="020F0502020204030204"/>
              </a:rPr>
              <a:pPr defTabSz="465887">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1379060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control of the ion array rotation works exceeding well, and is an important tool for us.</a:t>
            </a:r>
            <a:r>
              <a:rPr lang="en-US" baseline="0" dirty="0"/>
              <a:t>  This shows a video of a side-view image of a small ion cloud under control of the rotating wall.  During the video we adiabatically lower the rotating wall frequency.  The ion cloud shape follows: The cloud goes from three planes to 2 planes to a single plane.</a:t>
            </a:r>
          </a:p>
          <a:p>
            <a:endParaRPr lang="en-US" baseline="0" dirty="0"/>
          </a:p>
          <a:p>
            <a:pPr defTabSz="985901">
              <a:defRPr/>
            </a:pPr>
            <a:endParaRPr lang="en-US" dirty="0"/>
          </a:p>
        </p:txBody>
      </p:sp>
      <p:sp>
        <p:nvSpPr>
          <p:cNvPr id="4" name="Slide Number Placeholder 3"/>
          <p:cNvSpPr>
            <a:spLocks noGrp="1"/>
          </p:cNvSpPr>
          <p:nvPr>
            <p:ph type="sldNum" sz="quarter" idx="10"/>
          </p:nvPr>
        </p:nvSpPr>
        <p:spPr/>
        <p:txBody>
          <a:bodyPr/>
          <a:lstStyle/>
          <a:p>
            <a:pPr defTabSz="465887">
              <a:defRPr/>
            </a:pPr>
            <a:fld id="{0CC4B9AE-E470-400D-B47B-E8961555B443}" type="slidenum">
              <a:rPr lang="en-US">
                <a:solidFill>
                  <a:prstClr val="black"/>
                </a:solidFill>
                <a:latin typeface="Calibri" panose="020F0502020204030204"/>
              </a:rPr>
              <a:pPr defTabSz="465887">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448374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5901">
              <a:defRPr/>
            </a:pPr>
            <a:endParaRPr lang="en-US" dirty="0"/>
          </a:p>
        </p:txBody>
      </p:sp>
      <p:sp>
        <p:nvSpPr>
          <p:cNvPr id="4" name="Slide Number Placeholder 3"/>
          <p:cNvSpPr>
            <a:spLocks noGrp="1"/>
          </p:cNvSpPr>
          <p:nvPr>
            <p:ph type="sldNum" sz="quarter" idx="10"/>
          </p:nvPr>
        </p:nvSpPr>
        <p:spPr/>
        <p:txBody>
          <a:bodyPr/>
          <a:lstStyle/>
          <a:p>
            <a:pPr defTabSz="465887">
              <a:defRPr/>
            </a:pPr>
            <a:fld id="{B710D783-D3E2-4B98-A15B-F42525D6FE43}" type="slidenum">
              <a:rPr lang="en-US">
                <a:solidFill>
                  <a:prstClr val="black"/>
                </a:solidFill>
                <a:latin typeface="Calibri" panose="020F0502020204030204"/>
              </a:rPr>
              <a:pPr defTabSz="465887">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2587691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spin degree of freedom, the other ingredient in a trapped ion quantum simulation is the motional degree of freedom, or normal modes.</a:t>
            </a:r>
          </a:p>
          <a:p>
            <a:endParaRPr lang="en-US" dirty="0"/>
          </a:p>
          <a:p>
            <a:r>
              <a:rPr lang="en-US" dirty="0"/>
              <a:t>A</a:t>
            </a:r>
            <a:r>
              <a:rPr lang="en-US" baseline="0" dirty="0"/>
              <a:t> crystal for N ions has 3N normal modes, which separate into three bands for single-plane crystals. </a:t>
            </a:r>
            <a:endParaRPr lang="en-US" dirty="0"/>
          </a:p>
        </p:txBody>
      </p:sp>
      <p:sp>
        <p:nvSpPr>
          <p:cNvPr id="4" name="Slide Number Placeholder 3"/>
          <p:cNvSpPr>
            <a:spLocks noGrp="1"/>
          </p:cNvSpPr>
          <p:nvPr>
            <p:ph type="sldNum" sz="quarter" idx="10"/>
          </p:nvPr>
        </p:nvSpPr>
        <p:spPr/>
        <p:txBody>
          <a:bodyPr/>
          <a:lstStyle/>
          <a:p>
            <a:pPr defTabSz="465887">
              <a:defRPr/>
            </a:pPr>
            <a:fld id="{15F2A7E6-C672-4D59-B617-9EECF9A89B51}" type="slidenum">
              <a:rPr lang="en-US">
                <a:solidFill>
                  <a:prstClr val="black"/>
                </a:solidFill>
                <a:latin typeface="Calibri" panose="020F0502020204030204"/>
              </a:rPr>
              <a:pPr defTabSz="465887">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1410613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B160DD1-D561-49B7-96C1-97010677EEBB}" type="datetimeFigureOut">
              <a:rPr lang="en-US" smtClean="0"/>
              <a:t>3/28/2018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A1A289-1821-4C42-B3BF-38C239EAA470}" type="slidenum">
              <a:rPr lang="en-US" smtClean="0"/>
              <a:t>‹#›</a:t>
            </a:fld>
            <a:endParaRPr lang="en-US"/>
          </a:p>
        </p:txBody>
      </p:sp>
    </p:spTree>
    <p:extLst>
      <p:ext uri="{BB962C8B-B14F-4D97-AF65-F5344CB8AC3E}">
        <p14:creationId xmlns:p14="http://schemas.microsoft.com/office/powerpoint/2010/main" val="3468770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160DD1-D561-49B7-96C1-97010677EEBB}" type="datetimeFigureOut">
              <a:rPr lang="en-US" smtClean="0"/>
              <a:t>3/28/2018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A1A289-1821-4C42-B3BF-38C239EAA470}" type="slidenum">
              <a:rPr lang="en-US" smtClean="0"/>
              <a:t>‹#›</a:t>
            </a:fld>
            <a:endParaRPr lang="en-US"/>
          </a:p>
        </p:txBody>
      </p:sp>
    </p:spTree>
    <p:extLst>
      <p:ext uri="{BB962C8B-B14F-4D97-AF65-F5344CB8AC3E}">
        <p14:creationId xmlns:p14="http://schemas.microsoft.com/office/powerpoint/2010/main" val="2077720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160DD1-D561-49B7-96C1-97010677EEBB}" type="datetimeFigureOut">
              <a:rPr lang="en-US" smtClean="0"/>
              <a:t>3/28/2018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A1A289-1821-4C42-B3BF-38C239EAA470}" type="slidenum">
              <a:rPr lang="en-US" smtClean="0"/>
              <a:t>‹#›</a:t>
            </a:fld>
            <a:endParaRPr lang="en-US"/>
          </a:p>
        </p:txBody>
      </p:sp>
    </p:spTree>
    <p:extLst>
      <p:ext uri="{BB962C8B-B14F-4D97-AF65-F5344CB8AC3E}">
        <p14:creationId xmlns:p14="http://schemas.microsoft.com/office/powerpoint/2010/main" val="3305291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6806349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160DD1-D561-49B7-96C1-97010677EEBB}" type="datetimeFigureOut">
              <a:rPr lang="en-US" smtClean="0"/>
              <a:t>3/28/2018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A1A289-1821-4C42-B3BF-38C239EAA470}" type="slidenum">
              <a:rPr lang="en-US" smtClean="0"/>
              <a:t>‹#›</a:t>
            </a:fld>
            <a:endParaRPr lang="en-US"/>
          </a:p>
        </p:txBody>
      </p:sp>
    </p:spTree>
    <p:extLst>
      <p:ext uri="{BB962C8B-B14F-4D97-AF65-F5344CB8AC3E}">
        <p14:creationId xmlns:p14="http://schemas.microsoft.com/office/powerpoint/2010/main" val="3446141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B160DD1-D561-49B7-96C1-97010677EEBB}" type="datetimeFigureOut">
              <a:rPr lang="en-US" smtClean="0"/>
              <a:t>3/28/2018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A1A289-1821-4C42-B3BF-38C239EAA470}" type="slidenum">
              <a:rPr lang="en-US" smtClean="0"/>
              <a:t>‹#›</a:t>
            </a:fld>
            <a:endParaRPr lang="en-US"/>
          </a:p>
        </p:txBody>
      </p:sp>
    </p:spTree>
    <p:extLst>
      <p:ext uri="{BB962C8B-B14F-4D97-AF65-F5344CB8AC3E}">
        <p14:creationId xmlns:p14="http://schemas.microsoft.com/office/powerpoint/2010/main" val="2501170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160DD1-D561-49B7-96C1-97010677EEBB}" type="datetimeFigureOut">
              <a:rPr lang="en-US" smtClean="0"/>
              <a:t>3/28/2018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A1A289-1821-4C42-B3BF-38C239EAA470}" type="slidenum">
              <a:rPr lang="en-US" smtClean="0"/>
              <a:t>‹#›</a:t>
            </a:fld>
            <a:endParaRPr lang="en-US"/>
          </a:p>
        </p:txBody>
      </p:sp>
    </p:spTree>
    <p:extLst>
      <p:ext uri="{BB962C8B-B14F-4D97-AF65-F5344CB8AC3E}">
        <p14:creationId xmlns:p14="http://schemas.microsoft.com/office/powerpoint/2010/main" val="787668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160DD1-D561-49B7-96C1-97010677EEBB}" type="datetimeFigureOut">
              <a:rPr lang="en-US" smtClean="0"/>
              <a:t>3/28/2018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A1A289-1821-4C42-B3BF-38C239EAA470}" type="slidenum">
              <a:rPr lang="en-US" smtClean="0"/>
              <a:t>‹#›</a:t>
            </a:fld>
            <a:endParaRPr lang="en-US"/>
          </a:p>
        </p:txBody>
      </p:sp>
    </p:spTree>
    <p:extLst>
      <p:ext uri="{BB962C8B-B14F-4D97-AF65-F5344CB8AC3E}">
        <p14:creationId xmlns:p14="http://schemas.microsoft.com/office/powerpoint/2010/main" val="1012200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160DD1-D561-49B7-96C1-97010677EEBB}" type="datetimeFigureOut">
              <a:rPr lang="en-US" smtClean="0"/>
              <a:t>3/28/2018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A1A289-1821-4C42-B3BF-38C239EAA470}" type="slidenum">
              <a:rPr lang="en-US" smtClean="0"/>
              <a:t>‹#›</a:t>
            </a:fld>
            <a:endParaRPr lang="en-US"/>
          </a:p>
        </p:txBody>
      </p:sp>
    </p:spTree>
    <p:extLst>
      <p:ext uri="{BB962C8B-B14F-4D97-AF65-F5344CB8AC3E}">
        <p14:creationId xmlns:p14="http://schemas.microsoft.com/office/powerpoint/2010/main" val="1911877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160DD1-D561-49B7-96C1-97010677EEBB}" type="datetimeFigureOut">
              <a:rPr lang="en-US" smtClean="0"/>
              <a:t>3/28/2018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A1A289-1821-4C42-B3BF-38C239EAA470}" type="slidenum">
              <a:rPr lang="en-US" smtClean="0"/>
              <a:t>‹#›</a:t>
            </a:fld>
            <a:endParaRPr lang="en-US"/>
          </a:p>
        </p:txBody>
      </p:sp>
    </p:spTree>
    <p:extLst>
      <p:ext uri="{BB962C8B-B14F-4D97-AF65-F5344CB8AC3E}">
        <p14:creationId xmlns:p14="http://schemas.microsoft.com/office/powerpoint/2010/main" val="3103365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B160DD1-D561-49B7-96C1-97010677EEBB}" type="datetimeFigureOut">
              <a:rPr lang="en-US" smtClean="0"/>
              <a:t>3/28/2018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A1A289-1821-4C42-B3BF-38C239EAA470}" type="slidenum">
              <a:rPr lang="en-US" smtClean="0"/>
              <a:t>‹#›</a:t>
            </a:fld>
            <a:endParaRPr lang="en-US"/>
          </a:p>
        </p:txBody>
      </p:sp>
    </p:spTree>
    <p:extLst>
      <p:ext uri="{BB962C8B-B14F-4D97-AF65-F5344CB8AC3E}">
        <p14:creationId xmlns:p14="http://schemas.microsoft.com/office/powerpoint/2010/main" val="957983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B160DD1-D561-49B7-96C1-97010677EEBB}" type="datetimeFigureOut">
              <a:rPr lang="en-US" smtClean="0"/>
              <a:t>3/28/2018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A1A289-1821-4C42-B3BF-38C239EAA470}" type="slidenum">
              <a:rPr lang="en-US" smtClean="0"/>
              <a:t>‹#›</a:t>
            </a:fld>
            <a:endParaRPr lang="en-US"/>
          </a:p>
        </p:txBody>
      </p:sp>
    </p:spTree>
    <p:extLst>
      <p:ext uri="{BB962C8B-B14F-4D97-AF65-F5344CB8AC3E}">
        <p14:creationId xmlns:p14="http://schemas.microsoft.com/office/powerpoint/2010/main" val="3487489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160DD1-D561-49B7-96C1-97010677EEBB}" type="datetimeFigureOut">
              <a:rPr lang="en-US" smtClean="0"/>
              <a:t>3/28/2018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A1A289-1821-4C42-B3BF-38C239EAA470}" type="slidenum">
              <a:rPr lang="en-US" smtClean="0"/>
              <a:t>‹#›</a:t>
            </a:fld>
            <a:endParaRPr lang="en-US"/>
          </a:p>
        </p:txBody>
      </p:sp>
    </p:spTree>
    <p:extLst>
      <p:ext uri="{BB962C8B-B14F-4D97-AF65-F5344CB8AC3E}">
        <p14:creationId xmlns:p14="http://schemas.microsoft.com/office/powerpoint/2010/main" val="35489690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24.png"/><Relationship Id="rId10" Type="http://schemas.openxmlformats.org/officeDocument/2006/relationships/image" Target="../media/image25.png"/><Relationship Id="rId4" Type="http://schemas.openxmlformats.org/officeDocument/2006/relationships/notesSlide" Target="../notesSlides/notesSlide10.xml"/><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png"/><Relationship Id="rId7" Type="http://schemas.openxmlformats.org/officeDocument/2006/relationships/image" Target="../media/image42.png"/><Relationship Id="rId12" Type="http://schemas.openxmlformats.org/officeDocument/2006/relationships/image" Target="../media/image43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28.png"/><Relationship Id="rId5" Type="http://schemas.openxmlformats.org/officeDocument/2006/relationships/image" Target="../media/image40.png"/><Relationship Id="rId10" Type="http://schemas.openxmlformats.org/officeDocument/2006/relationships/image" Target="../media/image27.png"/><Relationship Id="rId4" Type="http://schemas.openxmlformats.org/officeDocument/2006/relationships/image" Target="../media/image39.png"/><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notesSlide" Target="../notesSlides/notesSlide12.xml"/><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29.png"/><Relationship Id="rId7" Type="http://schemas.openxmlformats.org/officeDocument/2006/relationships/image" Target="../media/image12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010.png"/><Relationship Id="rId5" Type="http://schemas.openxmlformats.org/officeDocument/2006/relationships/image" Target="../media/image124.png"/><Relationship Id="rId4" Type="http://schemas.openxmlformats.org/officeDocument/2006/relationships/image" Target="../media/image30.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250.png"/><Relationship Id="rId13" Type="http://schemas.openxmlformats.org/officeDocument/2006/relationships/image" Target="../media/image920.png"/><Relationship Id="rId18" Type="http://schemas.openxmlformats.org/officeDocument/2006/relationships/image" Target="../media/image850.png"/><Relationship Id="rId3" Type="http://schemas.openxmlformats.org/officeDocument/2006/relationships/image" Target="../media/image14.PNG"/><Relationship Id="rId7" Type="http://schemas.openxmlformats.org/officeDocument/2006/relationships/image" Target="../media/image240.png"/><Relationship Id="rId12" Type="http://schemas.openxmlformats.org/officeDocument/2006/relationships/image" Target="../media/image910.png"/><Relationship Id="rId17" Type="http://schemas.openxmlformats.org/officeDocument/2006/relationships/image" Target="../media/image1020.png"/><Relationship Id="rId2" Type="http://schemas.openxmlformats.org/officeDocument/2006/relationships/notesSlide" Target="../notesSlides/notesSlide14.xml"/><Relationship Id="rId16" Type="http://schemas.openxmlformats.org/officeDocument/2006/relationships/image" Target="../media/image33.emf"/><Relationship Id="rId1" Type="http://schemas.openxmlformats.org/officeDocument/2006/relationships/slideLayout" Target="../slideLayouts/slideLayout7.xml"/><Relationship Id="rId15" Type="http://schemas.openxmlformats.org/officeDocument/2006/relationships/image" Target="../media/image1000.png"/><Relationship Id="rId19" Type="http://schemas.openxmlformats.org/officeDocument/2006/relationships/image" Target="../media/image1040.png"/><Relationship Id="rId4" Type="http://schemas.openxmlformats.org/officeDocument/2006/relationships/image" Target="../media/image32.emf"/><Relationship Id="rId9" Type="http://schemas.openxmlformats.org/officeDocument/2006/relationships/image" Target="../media/image990.png"/><Relationship Id="rId14" Type="http://schemas.openxmlformats.org/officeDocument/2006/relationships/image" Target="../media/image301.png"/></Relationships>
</file>

<file path=ppt/slides/_rels/slide15.xml.rels><?xml version="1.0" encoding="UTF-8" standalone="yes"?>
<Relationships xmlns="http://schemas.openxmlformats.org/package/2006/relationships"><Relationship Id="rId8" Type="http://schemas.openxmlformats.org/officeDocument/2006/relationships/image" Target="../media/image2810.PNG"/><Relationship Id="rId13" Type="http://schemas.openxmlformats.org/officeDocument/2006/relationships/image" Target="../media/image960.png"/><Relationship Id="rId3" Type="http://schemas.openxmlformats.org/officeDocument/2006/relationships/image" Target="../media/image36.png"/><Relationship Id="rId7" Type="http://schemas.openxmlformats.org/officeDocument/2006/relationships/image" Target="../media/image272.png"/><Relationship Id="rId12" Type="http://schemas.openxmlformats.org/officeDocument/2006/relationships/image" Target="../media/image940.png"/><Relationship Id="rId17" Type="http://schemas.openxmlformats.org/officeDocument/2006/relationships/image" Target="../media/image46.emf"/><Relationship Id="rId2" Type="http://schemas.openxmlformats.org/officeDocument/2006/relationships/notesSlide" Target="../notesSlides/notesSlide15.xml"/><Relationship Id="rId16" Type="http://schemas.openxmlformats.org/officeDocument/2006/relationships/image" Target="../media/image45.emf"/><Relationship Id="rId1" Type="http://schemas.openxmlformats.org/officeDocument/2006/relationships/slideLayout" Target="../slideLayouts/slideLayout7.xml"/><Relationship Id="rId11" Type="http://schemas.openxmlformats.org/officeDocument/2006/relationships/image" Target="../media/image1090.png"/><Relationship Id="rId5" Type="http://schemas.openxmlformats.org/officeDocument/2006/relationships/image" Target="../media/image38.png"/><Relationship Id="rId15" Type="http://schemas.openxmlformats.org/officeDocument/2006/relationships/image" Target="../media/image44.emf"/><Relationship Id="rId10" Type="http://schemas.openxmlformats.org/officeDocument/2006/relationships/image" Target="../media/image302.png"/><Relationship Id="rId4" Type="http://schemas.openxmlformats.org/officeDocument/2006/relationships/image" Target="../media/image37.png"/><Relationship Id="rId9" Type="http://schemas.openxmlformats.org/officeDocument/2006/relationships/image" Target="../media/image43.png"/><Relationship Id="rId14" Type="http://schemas.openxmlformats.org/officeDocument/2006/relationships/image" Target="../media/image1120.png"/></Relationships>
</file>

<file path=ppt/slides/_rels/slide16.xml.rels><?xml version="1.0" encoding="UTF-8" standalone="yes"?>
<Relationships xmlns="http://schemas.openxmlformats.org/package/2006/relationships"><Relationship Id="rId8" Type="http://schemas.openxmlformats.org/officeDocument/2006/relationships/image" Target="../media/image3100.PNG"/><Relationship Id="rId13" Type="http://schemas.openxmlformats.org/officeDocument/2006/relationships/image" Target="../media/image920.png"/><Relationship Id="rId18"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image" Target="../media/image3000.png"/><Relationship Id="rId12" Type="http://schemas.openxmlformats.org/officeDocument/2006/relationships/image" Target="../media/image910.png"/><Relationship Id="rId17" Type="http://schemas.openxmlformats.org/officeDocument/2006/relationships/image" Target="../media/image28.png"/><Relationship Id="rId2" Type="http://schemas.openxmlformats.org/officeDocument/2006/relationships/notesSlide" Target="../notesSlides/notesSlide16.xml"/><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900.png"/><Relationship Id="rId5" Type="http://schemas.openxmlformats.org/officeDocument/2006/relationships/image" Target="../media/image2800.png"/><Relationship Id="rId15" Type="http://schemas.openxmlformats.org/officeDocument/2006/relationships/image" Target="../media/image1160.png"/><Relationship Id="rId4" Type="http://schemas.openxmlformats.org/officeDocument/2006/relationships/image" Target="../media/image1141.png"/><Relationship Id="rId9" Type="http://schemas.openxmlformats.org/officeDocument/2006/relationships/image" Target="../media/image51.png"/><Relationship Id="rId14" Type="http://schemas.openxmlformats.org/officeDocument/2006/relationships/image" Target="../media/image1150.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1260.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image" Target="../media/image870.png"/><Relationship Id="rId3" Type="http://schemas.openxmlformats.org/officeDocument/2006/relationships/image" Target="../media/image58.png"/><Relationship Id="rId7" Type="http://schemas.openxmlformats.org/officeDocument/2006/relationships/image" Target="../media/image86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9.png"/><Relationship Id="rId9" Type="http://schemas.openxmlformats.org/officeDocument/2006/relationships/image" Target="../media/image148.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notesSlide" Target="../notesSlides/notesSlide20.xml"/><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5.png"/></Relationships>
</file>

<file path=ppt/slides/_rels/slide23.xml.rels><?xml version="1.0" encoding="UTF-8" standalone="yes"?>
<Relationships xmlns="http://schemas.openxmlformats.org/package/2006/relationships"><Relationship Id="rId8" Type="http://schemas.openxmlformats.org/officeDocument/2006/relationships/image" Target="../media/image250.png"/><Relationship Id="rId13" Type="http://schemas.openxmlformats.org/officeDocument/2006/relationships/image" Target="../media/image920.png"/><Relationship Id="rId18" Type="http://schemas.openxmlformats.org/officeDocument/2006/relationships/image" Target="../media/image850.png"/><Relationship Id="rId3" Type="http://schemas.openxmlformats.org/officeDocument/2006/relationships/image" Target="../media/image14.PNG"/><Relationship Id="rId7" Type="http://schemas.openxmlformats.org/officeDocument/2006/relationships/image" Target="../media/image240.png"/><Relationship Id="rId12" Type="http://schemas.openxmlformats.org/officeDocument/2006/relationships/image" Target="../media/image910.png"/><Relationship Id="rId17" Type="http://schemas.openxmlformats.org/officeDocument/2006/relationships/image" Target="../media/image1020.png"/><Relationship Id="rId2" Type="http://schemas.openxmlformats.org/officeDocument/2006/relationships/notesSlide" Target="../notesSlides/notesSlide21.xml"/><Relationship Id="rId16" Type="http://schemas.openxmlformats.org/officeDocument/2006/relationships/image" Target="../media/image33.emf"/><Relationship Id="rId1" Type="http://schemas.openxmlformats.org/officeDocument/2006/relationships/slideLayout" Target="../slideLayouts/slideLayout7.xml"/><Relationship Id="rId15" Type="http://schemas.openxmlformats.org/officeDocument/2006/relationships/image" Target="../media/image1000.png"/><Relationship Id="rId4" Type="http://schemas.openxmlformats.org/officeDocument/2006/relationships/image" Target="../media/image32.emf"/><Relationship Id="rId9" Type="http://schemas.openxmlformats.org/officeDocument/2006/relationships/image" Target="../media/image990.png"/><Relationship Id="rId14" Type="http://schemas.openxmlformats.org/officeDocument/2006/relationships/image" Target="../media/image301.png"/></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68.png"/><Relationship Id="rId18" Type="http://schemas.openxmlformats.org/officeDocument/2006/relationships/image" Target="../media/image432.png"/><Relationship Id="rId3" Type="http://schemas.openxmlformats.org/officeDocument/2006/relationships/notesSlide" Target="../notesSlides/notesSlide22.xml"/><Relationship Id="rId7" Type="http://schemas.openxmlformats.org/officeDocument/2006/relationships/image" Target="../media/image65.wmf"/><Relationship Id="rId12" Type="http://schemas.openxmlformats.org/officeDocument/2006/relationships/image" Target="../media/image67.png"/><Relationship Id="rId17" Type="http://schemas.openxmlformats.org/officeDocument/2006/relationships/image" Target="../media/image380.png"/><Relationship Id="rId2" Type="http://schemas.openxmlformats.org/officeDocument/2006/relationships/slideLayout" Target="../slideLayouts/slideLayout7.xml"/><Relationship Id="rId16" Type="http://schemas.openxmlformats.org/officeDocument/2006/relationships/image" Target="../media/image650.png"/><Relationship Id="rId1" Type="http://schemas.openxmlformats.org/officeDocument/2006/relationships/vmlDrawing" Target="../drawings/vmlDrawing6.vml"/><Relationship Id="rId6" Type="http://schemas.openxmlformats.org/officeDocument/2006/relationships/oleObject" Target="../embeddings/oleObject5.bin"/><Relationship Id="rId11" Type="http://schemas.openxmlformats.org/officeDocument/2006/relationships/image" Target="../media/image66.png"/><Relationship Id="rId5" Type="http://schemas.openxmlformats.org/officeDocument/2006/relationships/image" Target="../media/image64.wmf"/><Relationship Id="rId15" Type="http://schemas.openxmlformats.org/officeDocument/2006/relationships/image" Target="../media/image69.PNG"/><Relationship Id="rId10" Type="http://schemas.openxmlformats.org/officeDocument/2006/relationships/image" Target="../media/image431.png"/><Relationship Id="rId4" Type="http://schemas.openxmlformats.org/officeDocument/2006/relationships/oleObject" Target="../embeddings/oleObject4.bin"/><Relationship Id="rId9" Type="http://schemas.openxmlformats.org/officeDocument/2006/relationships/image" Target="../media/image65.wmf"/><Relationship Id="rId14" Type="http://schemas.openxmlformats.org/officeDocument/2006/relationships/image" Target="../media/image502.png"/></Relationships>
</file>

<file path=ppt/slides/_rels/slide25.xml.rels><?xml version="1.0" encoding="UTF-8" standalone="yes"?>
<Relationships xmlns="http://schemas.openxmlformats.org/package/2006/relationships"><Relationship Id="rId8" Type="http://schemas.openxmlformats.org/officeDocument/2006/relationships/image" Target="../media/image610.png"/><Relationship Id="rId13" Type="http://schemas.openxmlformats.org/officeDocument/2006/relationships/image" Target="../media/image70.wmf"/><Relationship Id="rId18" Type="http://schemas.openxmlformats.org/officeDocument/2006/relationships/image" Target="../media/image640.png"/><Relationship Id="rId3" Type="http://schemas.openxmlformats.org/officeDocument/2006/relationships/notesSlide" Target="../notesSlides/notesSlide23.xml"/><Relationship Id="rId7" Type="http://schemas.openxmlformats.org/officeDocument/2006/relationships/image" Target="../media/image600.png"/><Relationship Id="rId12" Type="http://schemas.openxmlformats.org/officeDocument/2006/relationships/oleObject" Target="../embeddings/oleObject6.bin"/><Relationship Id="rId17" Type="http://schemas.openxmlformats.org/officeDocument/2006/relationships/image" Target="../media/image680.png"/><Relationship Id="rId2" Type="http://schemas.openxmlformats.org/officeDocument/2006/relationships/slideLayout" Target="../slideLayouts/slideLayout7.xml"/><Relationship Id="rId16" Type="http://schemas.openxmlformats.org/officeDocument/2006/relationships/image" Target="../media/image670.PNG"/><Relationship Id="rId1" Type="http://schemas.openxmlformats.org/officeDocument/2006/relationships/vmlDrawing" Target="../drawings/vmlDrawing7.vml"/><Relationship Id="rId6" Type="http://schemas.openxmlformats.org/officeDocument/2006/relationships/image" Target="../media/image590.png"/><Relationship Id="rId11" Type="http://schemas.openxmlformats.org/officeDocument/2006/relationships/image" Target="../media/image75.png"/><Relationship Id="rId5" Type="http://schemas.openxmlformats.org/officeDocument/2006/relationships/image" Target="../media/image73.emf"/><Relationship Id="rId15" Type="http://schemas.openxmlformats.org/officeDocument/2006/relationships/image" Target="../media/image71.wmf"/><Relationship Id="rId10" Type="http://schemas.openxmlformats.org/officeDocument/2006/relationships/image" Target="../media/image74.png"/><Relationship Id="rId4" Type="http://schemas.openxmlformats.org/officeDocument/2006/relationships/image" Target="../media/image72.emf"/><Relationship Id="rId9" Type="http://schemas.openxmlformats.org/officeDocument/2006/relationships/image" Target="../media/image501.png"/><Relationship Id="rId14" Type="http://schemas.openxmlformats.org/officeDocument/2006/relationships/oleObject" Target="../embeddings/oleObject7.bin"/></Relationships>
</file>

<file path=ppt/slides/_rels/slide26.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78.png"/><Relationship Id="rId3" Type="http://schemas.openxmlformats.org/officeDocument/2006/relationships/image" Target="../media/image76.emf"/><Relationship Id="rId7" Type="http://schemas.openxmlformats.org/officeDocument/2006/relationships/image" Target="../media/image86.png"/><Relationship Id="rId12" Type="http://schemas.openxmlformats.org/officeDocument/2006/relationships/image" Target="../media/image80.emf"/><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73.emf"/><Relationship Id="rId11" Type="http://schemas.openxmlformats.org/officeDocument/2006/relationships/image" Target="../media/image79.emf"/><Relationship Id="rId5" Type="http://schemas.openxmlformats.org/officeDocument/2006/relationships/image" Target="../media/image72.emf"/><Relationship Id="rId10" Type="http://schemas.openxmlformats.org/officeDocument/2006/relationships/image" Target="../media/image78.emf"/><Relationship Id="rId4" Type="http://schemas.openxmlformats.org/officeDocument/2006/relationships/image" Target="../media/image77.emf"/><Relationship Id="rId9" Type="http://schemas.openxmlformats.org/officeDocument/2006/relationships/image" Target="../media/image88.png"/></Relationships>
</file>

<file path=ppt/slides/_rels/slide2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76.emf"/><Relationship Id="rId7" Type="http://schemas.openxmlformats.org/officeDocument/2006/relationships/image" Target="../media/image72.emf"/><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82.emf"/><Relationship Id="rId11" Type="http://schemas.openxmlformats.org/officeDocument/2006/relationships/image" Target="../media/image80.emf"/><Relationship Id="rId5" Type="http://schemas.openxmlformats.org/officeDocument/2006/relationships/image" Target="../media/image81.emf"/><Relationship Id="rId10" Type="http://schemas.openxmlformats.org/officeDocument/2006/relationships/image" Target="../media/image87.png"/><Relationship Id="rId4" Type="http://schemas.openxmlformats.org/officeDocument/2006/relationships/image" Target="../media/image77.emf"/><Relationship Id="rId9" Type="http://schemas.openxmlformats.org/officeDocument/2006/relationships/image" Target="../media/image83.emf"/></Relationships>
</file>

<file path=ppt/slides/_rels/slide28.xml.rels><?xml version="1.0" encoding="UTF-8" standalone="yes"?>
<Relationships xmlns="http://schemas.openxmlformats.org/package/2006/relationships"><Relationship Id="rId3" Type="http://schemas.openxmlformats.org/officeDocument/2006/relationships/image" Target="../media/image1070.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100.png"/><Relationship Id="rId4" Type="http://schemas.openxmlformats.org/officeDocument/2006/relationships/image" Target="../media/image1121.png"/></Relationships>
</file>

<file path=ppt/slides/_rels/slide29.xml.rels><?xml version="1.0" encoding="UTF-8" standalone="yes"?>
<Relationships xmlns="http://schemas.openxmlformats.org/package/2006/relationships"><Relationship Id="rId3" Type="http://schemas.openxmlformats.org/officeDocument/2006/relationships/image" Target="../media/image1110.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140.png"/></Relationships>
</file>

<file path=ppt/slides/_rels/slide3.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notesSlide" Target="../notesSlides/notesSlide3.xml"/><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40.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79.png"/><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3.png"/><Relationship Id="rId3" Type="http://schemas.openxmlformats.org/officeDocument/2006/relationships/image" Target="../media/image84.png"/><Relationship Id="rId7" Type="http://schemas.openxmlformats.org/officeDocument/2006/relationships/image" Target="../media/image90.png"/><Relationship Id="rId12" Type="http://schemas.openxmlformats.org/officeDocument/2006/relationships/image" Target="../media/image101.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100.png"/><Relationship Id="rId5" Type="http://schemas.openxmlformats.org/officeDocument/2006/relationships/image" Target="../media/image89.png"/><Relationship Id="rId10" Type="http://schemas.openxmlformats.org/officeDocument/2006/relationships/image" Target="../media/image98.png"/><Relationship Id="rId4" Type="http://schemas.openxmlformats.org/officeDocument/2006/relationships/image" Target="../media/image85.png"/><Relationship Id="rId9" Type="http://schemas.openxmlformats.org/officeDocument/2006/relationships/image" Target="../media/image97.png"/><Relationship Id="rId14" Type="http://schemas.openxmlformats.org/officeDocument/2006/relationships/image" Target="../media/image104.png"/></Relationships>
</file>

<file path=ppt/slides/_rels/slide3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84.png"/><Relationship Id="rId7" Type="http://schemas.openxmlformats.org/officeDocument/2006/relationships/image" Target="../media/image91.png"/><Relationship Id="rId12" Type="http://schemas.openxmlformats.org/officeDocument/2006/relationships/image" Target="../media/image99.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96.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5.png"/><Relationship Id="rId9" Type="http://schemas.openxmlformats.org/officeDocument/2006/relationships/image" Target="../media/image93.png"/></Relationships>
</file>

<file path=ppt/slides/_rels/slide33.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3" Type="http://schemas.openxmlformats.org/officeDocument/2006/relationships/image" Target="../media/image105.png"/><Relationship Id="rId7" Type="http://schemas.openxmlformats.org/officeDocument/2006/relationships/image" Target="../media/image92.png"/><Relationship Id="rId12" Type="http://schemas.openxmlformats.org/officeDocument/2006/relationships/image" Target="../media/image111.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110.png"/><Relationship Id="rId5" Type="http://schemas.openxmlformats.org/officeDocument/2006/relationships/image" Target="../media/image85.png"/><Relationship Id="rId10" Type="http://schemas.openxmlformats.org/officeDocument/2006/relationships/image" Target="../media/image109.png"/><Relationship Id="rId4" Type="http://schemas.openxmlformats.org/officeDocument/2006/relationships/image" Target="../media/image84.png"/><Relationship Id="rId9" Type="http://schemas.openxmlformats.org/officeDocument/2006/relationships/image" Target="../media/image102.png"/></Relationships>
</file>

<file path=ppt/slides/_rels/slide34.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36.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3.png"/><Relationship Id="rId7" Type="http://schemas.openxmlformats.org/officeDocument/2006/relationships/image" Target="../media/image116.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15.png"/><Relationship Id="rId11" Type="http://schemas.openxmlformats.org/officeDocument/2006/relationships/image" Target="../media/image1431.PNG"/><Relationship Id="rId5" Type="http://schemas.openxmlformats.org/officeDocument/2006/relationships/image" Target="../media/image114.jpeg"/><Relationship Id="rId10" Type="http://schemas.openxmlformats.org/officeDocument/2006/relationships/image" Target="../media/image119.png"/><Relationship Id="rId4" Type="http://schemas.openxmlformats.org/officeDocument/2006/relationships/image" Target="../media/image1360.png"/><Relationship Id="rId9" Type="http://schemas.openxmlformats.org/officeDocument/2006/relationships/image" Target="../media/image118.png"/></Relationships>
</file>

<file path=ppt/slides/_rels/slide3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38.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23.wmf"/><Relationship Id="rId18" Type="http://schemas.openxmlformats.org/officeDocument/2006/relationships/image" Target="../media/image125.wmf"/><Relationship Id="rId3" Type="http://schemas.openxmlformats.org/officeDocument/2006/relationships/notesSlide" Target="../notesSlides/notesSlide36.xml"/><Relationship Id="rId21" Type="http://schemas.openxmlformats.org/officeDocument/2006/relationships/image" Target="../media/image126.wmf"/><Relationship Id="rId7" Type="http://schemas.openxmlformats.org/officeDocument/2006/relationships/image" Target="../media/image127.PNG"/><Relationship Id="rId12" Type="http://schemas.openxmlformats.org/officeDocument/2006/relationships/oleObject" Target="../embeddings/oleObject9.bin"/><Relationship Id="rId17" Type="http://schemas.openxmlformats.org/officeDocument/2006/relationships/oleObject" Target="../embeddings/oleObject11.bin"/><Relationship Id="rId2" Type="http://schemas.openxmlformats.org/officeDocument/2006/relationships/slideLayout" Target="../slideLayouts/slideLayout7.xml"/><Relationship Id="rId16" Type="http://schemas.openxmlformats.org/officeDocument/2006/relationships/image" Target="../media/image124.wmf"/><Relationship Id="rId20" Type="http://schemas.openxmlformats.org/officeDocument/2006/relationships/oleObject" Target="../embeddings/oleObject12.bin"/><Relationship Id="rId1" Type="http://schemas.openxmlformats.org/officeDocument/2006/relationships/vmlDrawing" Target="../drawings/vmlDrawing8.vml"/><Relationship Id="rId6" Type="http://schemas.openxmlformats.org/officeDocument/2006/relationships/image" Target="../media/image1400.png"/><Relationship Id="rId11" Type="http://schemas.openxmlformats.org/officeDocument/2006/relationships/image" Target="../media/image1430.png"/><Relationship Id="rId5" Type="http://schemas.openxmlformats.org/officeDocument/2006/relationships/image" Target="../media/image13900.png"/><Relationship Id="rId15" Type="http://schemas.openxmlformats.org/officeDocument/2006/relationships/oleObject" Target="../embeddings/oleObject10.bin"/><Relationship Id="rId10" Type="http://schemas.openxmlformats.org/officeDocument/2006/relationships/image" Target="../media/image122.wmf"/><Relationship Id="rId19" Type="http://schemas.openxmlformats.org/officeDocument/2006/relationships/image" Target="../media/image129.PNG"/><Relationship Id="rId4" Type="http://schemas.openxmlformats.org/officeDocument/2006/relationships/image" Target="../media/image1380.png"/><Relationship Id="rId9" Type="http://schemas.openxmlformats.org/officeDocument/2006/relationships/oleObject" Target="../embeddings/oleObject8.bin"/><Relationship Id="rId14" Type="http://schemas.openxmlformats.org/officeDocument/2006/relationships/image" Target="../media/image14400.png"/></Relationships>
</file>

<file path=ppt/slides/_rels/slide39.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520.png"/><Relationship Id="rId3" Type="http://schemas.microsoft.com/office/2007/relationships/media" Target="../media/media4.avi"/><Relationship Id="rId7" Type="http://schemas.openxmlformats.org/officeDocument/2006/relationships/image" Target="../media/image130.png"/><Relationship Id="rId12" Type="http://schemas.openxmlformats.org/officeDocument/2006/relationships/image" Target="../media/image511.png"/><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notesSlide" Target="../notesSlides/notesSlide37.xml"/><Relationship Id="rId11" Type="http://schemas.openxmlformats.org/officeDocument/2006/relationships/image" Target="../media/image5000.png"/><Relationship Id="rId5" Type="http://schemas.openxmlformats.org/officeDocument/2006/relationships/slideLayout" Target="../slideLayouts/slideLayout1.xml"/><Relationship Id="rId10" Type="http://schemas.openxmlformats.org/officeDocument/2006/relationships/image" Target="../media/image490.png"/><Relationship Id="rId4" Type="http://schemas.openxmlformats.org/officeDocument/2006/relationships/video" Target="../media/media4.avi"/><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6.wmf"/><Relationship Id="rId10" Type="http://schemas.openxmlformats.org/officeDocument/2006/relationships/image" Target="../media/image17.PNG"/><Relationship Id="rId4" Type="http://schemas.openxmlformats.org/officeDocument/2006/relationships/oleObject" Target="../embeddings/oleObject2.bin"/><Relationship Id="rId9" Type="http://schemas.openxmlformats.org/officeDocument/2006/relationships/image" Target="../media/image190.png"/></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50.pn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18" Type="http://schemas.openxmlformats.org/officeDocument/2006/relationships/image" Target="../media/image310.PNG"/><Relationship Id="rId3" Type="http://schemas.openxmlformats.org/officeDocument/2006/relationships/image" Target="../media/image281.PNG"/><Relationship Id="rId21" Type="http://schemas.openxmlformats.org/officeDocument/2006/relationships/image" Target="../media/image20.png"/><Relationship Id="rId17" Type="http://schemas.openxmlformats.org/officeDocument/2006/relationships/image" Target="../media/image300.png"/><Relationship Id="rId2" Type="http://schemas.openxmlformats.org/officeDocument/2006/relationships/notesSlide" Target="../notesSlides/notesSlide6.xml"/><Relationship Id="rId16" Type="http://schemas.openxmlformats.org/officeDocument/2006/relationships/image" Target="../media/image290.png"/><Relationship Id="rId20" Type="http://schemas.openxmlformats.org/officeDocument/2006/relationships/image" Target="../media/image35.png"/><Relationship Id="rId1" Type="http://schemas.openxmlformats.org/officeDocument/2006/relationships/slideLayout" Target="../slideLayouts/slideLayout7.xml"/><Relationship Id="rId11" Type="http://schemas.openxmlformats.org/officeDocument/2006/relationships/image" Target="../media/image331.PNG"/><Relationship Id="rId10" Type="http://schemas.openxmlformats.org/officeDocument/2006/relationships/image" Target="../media/image320.PNG"/><Relationship Id="rId19" Type="http://schemas.openxmlformats.org/officeDocument/2006/relationships/image" Target="../media/image34.png"/><Relationship Id="rId9" Type="http://schemas.openxmlformats.org/officeDocument/2006/relationships/image" Target="../media/image280.png"/></Relationships>
</file>

<file path=ppt/slides/_rels/slide7.xml.rels><?xml version="1.0" encoding="UTF-8" standalone="yes"?>
<Relationships xmlns="http://schemas.openxmlformats.org/package/2006/relationships"><Relationship Id="rId18" Type="http://schemas.openxmlformats.org/officeDocument/2006/relationships/image" Target="../media/image310.PNG"/><Relationship Id="rId3" Type="http://schemas.openxmlformats.org/officeDocument/2006/relationships/slideLayout" Target="../slideLayouts/slideLayout7.xml"/><Relationship Id="rId21" Type="http://schemas.openxmlformats.org/officeDocument/2006/relationships/image" Target="../media/image360.png"/><Relationship Id="rId17" Type="http://schemas.openxmlformats.org/officeDocument/2006/relationships/image" Target="../media/image300.png"/><Relationship Id="rId2" Type="http://schemas.microsoft.com/office/2007/relationships/media" Target="../media/media1.mp4"/><Relationship Id="rId16" Type="http://schemas.openxmlformats.org/officeDocument/2006/relationships/image" Target="../media/image290.png"/><Relationship Id="rId20" Type="http://schemas.openxmlformats.org/officeDocument/2006/relationships/image" Target="../media/image4.png"/><Relationship Id="rId1" Type="http://schemas.openxmlformats.org/officeDocument/2006/relationships/video" Target="NULL" TargetMode="External"/><Relationship Id="rId11" Type="http://schemas.openxmlformats.org/officeDocument/2006/relationships/image" Target="../media/image331.PNG"/><Relationship Id="rId5" Type="http://schemas.openxmlformats.org/officeDocument/2006/relationships/image" Target="../media/image281.PNG"/><Relationship Id="rId23" Type="http://schemas.openxmlformats.org/officeDocument/2006/relationships/image" Target="../media/image20.png"/><Relationship Id="rId10" Type="http://schemas.openxmlformats.org/officeDocument/2006/relationships/image" Target="../media/image320.PNG"/><Relationship Id="rId19" Type="http://schemas.openxmlformats.org/officeDocument/2006/relationships/image" Target="../media/image21.png"/><Relationship Id="rId4" Type="http://schemas.openxmlformats.org/officeDocument/2006/relationships/notesSlide" Target="../notesSlides/notesSlide7.xml"/><Relationship Id="rId9" Type="http://schemas.openxmlformats.org/officeDocument/2006/relationships/image" Target="../media/image280.png"/><Relationship Id="rId22"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2.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450.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 Box 8"/>
          <p:cNvSpPr txBox="1">
            <a:spLocks noChangeArrowheads="1"/>
          </p:cNvSpPr>
          <p:nvPr/>
        </p:nvSpPr>
        <p:spPr bwMode="auto">
          <a:xfrm>
            <a:off x="-58670" y="967128"/>
            <a:ext cx="4306174" cy="3477875"/>
          </a:xfrm>
          <a:prstGeom prst="rect">
            <a:avLst/>
          </a:prstGeom>
          <a:noFill/>
          <a:ln w="9525">
            <a:noFill/>
            <a:miter lim="800000"/>
            <a:headEnd/>
            <a:tailEnd/>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panose="020F0502020204030204"/>
                <a:ea typeface="+mn-ea"/>
                <a:cs typeface="+mn-cs"/>
              </a:rPr>
              <a:t>John Bollinger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panose="020F0502020204030204"/>
                <a:ea typeface="+mn-ea"/>
                <a:cs typeface="+mn-cs"/>
              </a:rPr>
              <a:t>NIST-Boulder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panose="020F0502020204030204"/>
                <a:ea typeface="+mn-ea"/>
                <a:cs typeface="+mn-cs"/>
              </a:rPr>
              <a:t>Ion storage group</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Justin Bohnet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(Honeywell)</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Kevin Gilmore, Elena Jordan, Brian Sawyer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(GTRI)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Joe Britton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(ARL)</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theory –Rey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goup</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(JILA/NIST)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Freericks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group (Georgetown)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Dan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Dubin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(UCSD)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255905" y="-104055"/>
            <a:ext cx="861685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Quantum sensing and simulation with single plane crystals of trapped  ions</a:t>
            </a:r>
          </a:p>
        </p:txBody>
      </p:sp>
      <p:cxnSp>
        <p:nvCxnSpPr>
          <p:cNvPr id="38" name="Straight Connector 37"/>
          <p:cNvCxnSpPr/>
          <p:nvPr/>
        </p:nvCxnSpPr>
        <p:spPr>
          <a:xfrm>
            <a:off x="95250" y="2406767"/>
            <a:ext cx="1409703" cy="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cxnSpLocks/>
          </p:cNvCxnSpPr>
          <p:nvPr/>
        </p:nvCxnSpPr>
        <p:spPr>
          <a:xfrm>
            <a:off x="2686050" y="2406767"/>
            <a:ext cx="1247775" cy="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24" y="5624829"/>
            <a:ext cx="1155951" cy="1117751"/>
          </a:xfrm>
          <a:prstGeom prst="rect">
            <a:avLst/>
          </a:prstGeom>
        </p:spPr>
      </p:pic>
      <p:pic>
        <p:nvPicPr>
          <p:cNvPr id="42" name="Picture 7" descr="nistlogo3"/>
          <p:cNvPicPr>
            <a:picLocks noChangeAspect="1" noChangeArrowheads="1"/>
          </p:cNvPicPr>
          <p:nvPr/>
        </p:nvPicPr>
        <p:blipFill>
          <a:blip r:embed="rId4" cstate="print"/>
          <a:srcRect/>
          <a:stretch>
            <a:fillRect/>
          </a:stretch>
        </p:blipFill>
        <p:spPr bwMode="auto">
          <a:xfrm>
            <a:off x="826668" y="4703235"/>
            <a:ext cx="2057400" cy="862013"/>
          </a:xfrm>
          <a:prstGeom prst="rect">
            <a:avLst/>
          </a:prstGeom>
          <a:noFill/>
        </p:spPr>
      </p:pic>
      <p:cxnSp>
        <p:nvCxnSpPr>
          <p:cNvPr id="44" name="Straight Connector 43"/>
          <p:cNvCxnSpPr>
            <a:cxnSpLocks/>
          </p:cNvCxnSpPr>
          <p:nvPr/>
        </p:nvCxnSpPr>
        <p:spPr>
          <a:xfrm>
            <a:off x="266700" y="2704838"/>
            <a:ext cx="1409703" cy="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4144859" y="2955580"/>
            <a:ext cx="5234837" cy="3480068"/>
            <a:chOff x="4144859" y="2692124"/>
            <a:chExt cx="5234837" cy="3480068"/>
          </a:xfrm>
        </p:grpSpPr>
        <p:sp>
          <p:nvSpPr>
            <p:cNvPr id="16" name="AutoShape 34"/>
            <p:cNvSpPr>
              <a:spLocks noChangeAspect="1" noChangeArrowheads="1"/>
            </p:cNvSpPr>
            <p:nvPr/>
          </p:nvSpPr>
          <p:spPr bwMode="auto">
            <a:xfrm rot="5400000" flipH="1">
              <a:off x="8987475" y="4544637"/>
              <a:ext cx="45719" cy="738723"/>
            </a:xfrm>
            <a:prstGeom prst="downArrow">
              <a:avLst>
                <a:gd name="adj1" fmla="val 37074"/>
                <a:gd name="adj2" fmla="val 218954"/>
              </a:avLst>
            </a:prstGeom>
            <a:solidFill>
              <a:srgbClr val="CCCCFF"/>
            </a:solidFill>
            <a:ln w="9525">
              <a:solidFill>
                <a:srgbClr val="9966FF"/>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p:cNvGrpSpPr/>
            <p:nvPr/>
          </p:nvGrpSpPr>
          <p:grpSpPr>
            <a:xfrm>
              <a:off x="4144859" y="2692124"/>
              <a:ext cx="5085921" cy="3480068"/>
              <a:chOff x="4144859" y="1249822"/>
              <a:chExt cx="5085921" cy="3480068"/>
            </a:xfrm>
          </p:grpSpPr>
          <p:sp>
            <p:nvSpPr>
              <p:cNvPr id="6" name="AutoShape 23"/>
              <p:cNvSpPr>
                <a:spLocks noChangeAspect="1" noChangeArrowheads="1"/>
              </p:cNvSpPr>
              <p:nvPr/>
            </p:nvSpPr>
            <p:spPr bwMode="auto">
              <a:xfrm>
                <a:off x="8310672" y="3676386"/>
                <a:ext cx="185739" cy="882651"/>
              </a:xfrm>
              <a:prstGeom prst="upArrow">
                <a:avLst>
                  <a:gd name="adj1" fmla="val 75009"/>
                  <a:gd name="adj2" fmla="val 36587"/>
                </a:avLst>
              </a:prstGeom>
              <a:solidFill>
                <a:srgbClr val="CCCCFF"/>
              </a:solidFill>
              <a:ln w="12700">
                <a:solidFill>
                  <a:srgbClr val="9966FF"/>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Line 24"/>
              <p:cNvSpPr>
                <a:spLocks noChangeAspect="1" noChangeShapeType="1"/>
              </p:cNvSpPr>
              <p:nvPr/>
            </p:nvSpPr>
            <p:spPr bwMode="auto">
              <a:xfrm flipV="1">
                <a:off x="7963012" y="3822435"/>
                <a:ext cx="1587" cy="660400"/>
              </a:xfrm>
              <a:prstGeom prst="line">
                <a:avLst/>
              </a:prstGeom>
              <a:noFill/>
              <a:ln w="50800">
                <a:solidFill>
                  <a:schemeClr val="tx1"/>
                </a:solidFill>
                <a:round/>
                <a:headEnd type="none" w="sm" len="sm"/>
                <a:tailEnd type="none" w="sm" len="sm"/>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Line 25"/>
              <p:cNvSpPr>
                <a:spLocks noChangeAspect="1" noChangeShapeType="1"/>
              </p:cNvSpPr>
              <p:nvPr/>
            </p:nvSpPr>
            <p:spPr bwMode="auto">
              <a:xfrm flipV="1">
                <a:off x="7963012" y="3509698"/>
                <a:ext cx="1587" cy="228600"/>
              </a:xfrm>
              <a:prstGeom prst="line">
                <a:avLst/>
              </a:prstGeom>
              <a:noFill/>
              <a:ln w="50800">
                <a:solidFill>
                  <a:schemeClr val="tx1"/>
                </a:solidFill>
                <a:round/>
                <a:headEnd type="none" w="sm" len="sm"/>
                <a:tailEnd type="none" w="sm" len="sm"/>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Line 26"/>
              <p:cNvSpPr>
                <a:spLocks noChangeAspect="1" noChangeShapeType="1"/>
              </p:cNvSpPr>
              <p:nvPr/>
            </p:nvSpPr>
            <p:spPr bwMode="auto">
              <a:xfrm flipV="1">
                <a:off x="7963012" y="3212838"/>
                <a:ext cx="1587" cy="227013"/>
              </a:xfrm>
              <a:prstGeom prst="line">
                <a:avLst/>
              </a:prstGeom>
              <a:noFill/>
              <a:ln w="50800">
                <a:solidFill>
                  <a:schemeClr val="tx1"/>
                </a:solidFill>
                <a:round/>
                <a:headEnd type="none" w="sm" len="sm"/>
                <a:tailEnd type="none" w="sm" len="sm"/>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Line 27"/>
              <p:cNvSpPr>
                <a:spLocks noChangeAspect="1" noChangeShapeType="1"/>
              </p:cNvSpPr>
              <p:nvPr/>
            </p:nvSpPr>
            <p:spPr bwMode="auto">
              <a:xfrm flipV="1">
                <a:off x="7963012" y="2473061"/>
                <a:ext cx="1587" cy="661988"/>
              </a:xfrm>
              <a:prstGeom prst="line">
                <a:avLst/>
              </a:prstGeom>
              <a:noFill/>
              <a:ln w="50800">
                <a:solidFill>
                  <a:schemeClr val="tx1"/>
                </a:solidFill>
                <a:round/>
                <a:headEnd type="none" w="sm" len="sm"/>
                <a:tailEnd type="none" w="sm" len="sm"/>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Line 28"/>
              <p:cNvSpPr>
                <a:spLocks noChangeAspect="1" noChangeShapeType="1"/>
              </p:cNvSpPr>
              <p:nvPr/>
            </p:nvSpPr>
            <p:spPr bwMode="auto">
              <a:xfrm flipV="1">
                <a:off x="8809147" y="3816085"/>
                <a:ext cx="0" cy="660400"/>
              </a:xfrm>
              <a:prstGeom prst="line">
                <a:avLst/>
              </a:prstGeom>
              <a:noFill/>
              <a:ln w="50800">
                <a:solidFill>
                  <a:schemeClr val="tx1"/>
                </a:solidFill>
                <a:round/>
                <a:headEnd type="none" w="sm" len="sm"/>
                <a:tailEnd type="none" w="sm" len="sm"/>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Line 29"/>
              <p:cNvSpPr>
                <a:spLocks noChangeAspect="1" noChangeShapeType="1"/>
              </p:cNvSpPr>
              <p:nvPr/>
            </p:nvSpPr>
            <p:spPr bwMode="auto">
              <a:xfrm flipV="1">
                <a:off x="8809147" y="3503349"/>
                <a:ext cx="0" cy="228600"/>
              </a:xfrm>
              <a:prstGeom prst="line">
                <a:avLst/>
              </a:prstGeom>
              <a:noFill/>
              <a:ln w="50800">
                <a:solidFill>
                  <a:schemeClr val="tx1"/>
                </a:solidFill>
                <a:round/>
                <a:headEnd type="none" w="sm" len="sm"/>
                <a:tailEnd type="none" w="sm" len="sm"/>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Line 30"/>
              <p:cNvSpPr>
                <a:spLocks noChangeAspect="1" noChangeShapeType="1"/>
              </p:cNvSpPr>
              <p:nvPr/>
            </p:nvSpPr>
            <p:spPr bwMode="auto">
              <a:xfrm flipV="1">
                <a:off x="8809147" y="3204898"/>
                <a:ext cx="0" cy="228600"/>
              </a:xfrm>
              <a:prstGeom prst="line">
                <a:avLst/>
              </a:prstGeom>
              <a:noFill/>
              <a:ln w="50800">
                <a:solidFill>
                  <a:schemeClr val="tx1"/>
                </a:solidFill>
                <a:round/>
                <a:headEnd type="none" w="sm" len="sm"/>
                <a:tailEnd type="none" w="sm" len="sm"/>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Line 31"/>
              <p:cNvSpPr>
                <a:spLocks noChangeAspect="1" noChangeShapeType="1"/>
              </p:cNvSpPr>
              <p:nvPr/>
            </p:nvSpPr>
            <p:spPr bwMode="auto">
              <a:xfrm flipV="1">
                <a:off x="8809147" y="2469885"/>
                <a:ext cx="0" cy="661988"/>
              </a:xfrm>
              <a:prstGeom prst="line">
                <a:avLst/>
              </a:prstGeom>
              <a:noFill/>
              <a:ln w="50800">
                <a:solidFill>
                  <a:schemeClr val="tx1"/>
                </a:solidFill>
                <a:round/>
                <a:headEnd type="none" w="sm" len="sm"/>
                <a:tailEnd type="none" w="sm" len="sm"/>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Oval 33"/>
              <p:cNvSpPr>
                <a:spLocks noChangeArrowheads="1"/>
              </p:cNvSpPr>
              <p:nvPr/>
            </p:nvSpPr>
            <p:spPr bwMode="auto">
              <a:xfrm>
                <a:off x="8259874" y="3458899"/>
                <a:ext cx="320675" cy="44451"/>
              </a:xfrm>
              <a:prstGeom prst="ellipse">
                <a:avLst/>
              </a:prstGeom>
              <a:solidFill>
                <a:schemeClr val="accent2"/>
              </a:solidFill>
              <a:ln w="9525">
                <a:no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Line 36"/>
              <p:cNvSpPr>
                <a:spLocks noChangeAspect="1" noChangeShapeType="1"/>
              </p:cNvSpPr>
              <p:nvPr/>
            </p:nvSpPr>
            <p:spPr bwMode="auto">
              <a:xfrm flipH="1">
                <a:off x="8390050" y="2253986"/>
                <a:ext cx="180975" cy="1239839"/>
              </a:xfrm>
              <a:prstGeom prst="line">
                <a:avLst/>
              </a:prstGeom>
              <a:noFill/>
              <a:ln w="12700">
                <a:solidFill>
                  <a:srgbClr val="9966FF"/>
                </a:solidFill>
                <a:prstDash val="dash"/>
                <a:round/>
                <a:headEnd type="none" w="sm" len="sm"/>
                <a:tailEnd type="none" w="sm" len="sm"/>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Line 37"/>
              <p:cNvSpPr>
                <a:spLocks noChangeAspect="1" noChangeShapeType="1"/>
              </p:cNvSpPr>
              <p:nvPr/>
            </p:nvSpPr>
            <p:spPr bwMode="auto">
              <a:xfrm>
                <a:off x="8204312" y="2271449"/>
                <a:ext cx="193675" cy="1219200"/>
              </a:xfrm>
              <a:prstGeom prst="line">
                <a:avLst/>
              </a:prstGeom>
              <a:noFill/>
              <a:ln w="12700">
                <a:solidFill>
                  <a:srgbClr val="9966FF"/>
                </a:solidFill>
                <a:prstDash val="dash"/>
                <a:round/>
                <a:headEnd type="none" w="sm" len="sm"/>
                <a:tailEnd type="none" w="sm" len="sm"/>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Line 38"/>
              <p:cNvSpPr>
                <a:spLocks noChangeAspect="1" noChangeShapeType="1"/>
              </p:cNvSpPr>
              <p:nvPr/>
            </p:nvSpPr>
            <p:spPr bwMode="auto">
              <a:xfrm flipV="1">
                <a:off x="8196372" y="2026975"/>
                <a:ext cx="147639" cy="249237"/>
              </a:xfrm>
              <a:prstGeom prst="line">
                <a:avLst/>
              </a:prstGeom>
              <a:noFill/>
              <a:ln w="12700">
                <a:solidFill>
                  <a:srgbClr val="9966FF"/>
                </a:solidFill>
                <a:prstDash val="dash"/>
                <a:round/>
                <a:headEnd type="none" w="sm" len="sm"/>
                <a:tailEnd type="none" w="sm" len="sm"/>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Line 39"/>
              <p:cNvSpPr>
                <a:spLocks noChangeAspect="1" noChangeShapeType="1"/>
              </p:cNvSpPr>
              <p:nvPr/>
            </p:nvSpPr>
            <p:spPr bwMode="auto">
              <a:xfrm flipH="1" flipV="1">
                <a:off x="8444021" y="2025386"/>
                <a:ext cx="115888" cy="247651"/>
              </a:xfrm>
              <a:prstGeom prst="line">
                <a:avLst/>
              </a:prstGeom>
              <a:noFill/>
              <a:ln w="12700">
                <a:solidFill>
                  <a:srgbClr val="9966FF"/>
                </a:solidFill>
                <a:prstDash val="dash"/>
                <a:round/>
                <a:headEnd type="none" w="sm" len="sm"/>
                <a:tailEnd type="none" w="sm" len="sm"/>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40"/>
              <p:cNvSpPr>
                <a:spLocks noChangeAspect="1" noChangeArrowheads="1"/>
              </p:cNvSpPr>
              <p:nvPr/>
            </p:nvSpPr>
            <p:spPr bwMode="auto">
              <a:xfrm>
                <a:off x="8072550" y="1926964"/>
                <a:ext cx="638175" cy="130175"/>
              </a:xfrm>
              <a:prstGeom prst="rect">
                <a:avLst/>
              </a:prstGeom>
              <a:solidFill>
                <a:schemeClr val="bg2"/>
              </a:solidFill>
              <a:ln w="12700">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ectangle 41"/>
              <p:cNvSpPr>
                <a:spLocks noChangeAspect="1" noChangeArrowheads="1"/>
              </p:cNvSpPr>
              <p:nvPr/>
            </p:nvSpPr>
            <p:spPr bwMode="auto">
              <a:xfrm>
                <a:off x="8072550" y="2011100"/>
                <a:ext cx="638175" cy="42863"/>
              </a:xfrm>
              <a:prstGeom prst="rect">
                <a:avLst/>
              </a:prstGeom>
              <a:pattFill prst="pct50">
                <a:fgClr>
                  <a:schemeClr val="tx1"/>
                </a:fgClr>
                <a:bgClr>
                  <a:schemeClr val="bg1"/>
                </a:bgClr>
              </a:pattFill>
              <a:ln w="12700">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Line 43"/>
              <p:cNvSpPr>
                <a:spLocks noChangeAspect="1" noChangeShapeType="1"/>
              </p:cNvSpPr>
              <p:nvPr/>
            </p:nvSpPr>
            <p:spPr bwMode="auto">
              <a:xfrm>
                <a:off x="8307498" y="2347651"/>
                <a:ext cx="184151" cy="71437"/>
              </a:xfrm>
              <a:prstGeom prst="line">
                <a:avLst/>
              </a:prstGeom>
              <a:noFill/>
              <a:ln w="28575">
                <a:solidFill>
                  <a:schemeClr val="tx1"/>
                </a:solidFill>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Oval 44"/>
              <p:cNvSpPr>
                <a:spLocks noChangeAspect="1" noChangeArrowheads="1"/>
              </p:cNvSpPr>
              <p:nvPr/>
            </p:nvSpPr>
            <p:spPr bwMode="auto">
              <a:xfrm>
                <a:off x="8061434" y="2228588"/>
                <a:ext cx="665163" cy="92075"/>
              </a:xfrm>
              <a:prstGeom prst="ellipse">
                <a:avLst/>
              </a:prstGeom>
              <a:solidFill>
                <a:schemeClr val="bg1"/>
              </a:solidFill>
              <a:ln w="12700">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Line 45"/>
              <p:cNvSpPr>
                <a:spLocks noChangeShapeType="1"/>
              </p:cNvSpPr>
              <p:nvPr/>
            </p:nvSpPr>
            <p:spPr bwMode="auto">
              <a:xfrm flipV="1">
                <a:off x="8913921" y="2712774"/>
                <a:ext cx="0" cy="361951"/>
              </a:xfrm>
              <a:prstGeom prst="line">
                <a:avLst/>
              </a:prstGeom>
              <a:noFill/>
              <a:ln w="19050">
                <a:solidFill>
                  <a:schemeClr val="tx1"/>
                </a:solidFill>
                <a:round/>
                <a:headEnd/>
                <a:tailEnd type="triangle" w="med" len="med"/>
              </a:ln>
              <a:effectLst/>
            </p:spPr>
            <p:txBody>
              <a:bodyPr wrap="none" lIns="97332" tIns="48667" rIns="97332" bIns="48667">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 Box 46"/>
              <p:cNvSpPr txBox="1">
                <a:spLocks noChangeArrowheads="1"/>
              </p:cNvSpPr>
              <p:nvPr/>
            </p:nvSpPr>
            <p:spPr bwMode="auto">
              <a:xfrm>
                <a:off x="8862693" y="2754197"/>
                <a:ext cx="368087" cy="406061"/>
              </a:xfrm>
              <a:prstGeom prst="rect">
                <a:avLst/>
              </a:prstGeom>
              <a:noFill/>
              <a:ln w="19050">
                <a:noFill/>
                <a:miter lim="800000"/>
                <a:headEnd/>
                <a:tailEnd/>
              </a:ln>
              <a:effectLst/>
            </p:spPr>
            <p:txBody>
              <a:bodyPr wrap="none" lIns="97332" tIns="48667" rIns="97332" bIns="48667">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Unicode MS" pitchFamily="34" charset="-128"/>
                    <a:ea typeface="+mn-ea"/>
                    <a:cs typeface="+mn-cs"/>
                  </a:rPr>
                  <a:t>B</a:t>
                </a:r>
              </a:p>
            </p:txBody>
          </p:sp>
          <p:sp>
            <p:nvSpPr>
              <p:cNvPr id="27" name="Rectangle 49"/>
              <p:cNvSpPr>
                <a:spLocks noChangeAspect="1" noChangeArrowheads="1"/>
              </p:cNvSpPr>
              <p:nvPr/>
            </p:nvSpPr>
            <p:spPr bwMode="auto">
              <a:xfrm>
                <a:off x="7586774" y="3350952"/>
                <a:ext cx="163513" cy="242887"/>
              </a:xfrm>
              <a:prstGeom prst="rect">
                <a:avLst/>
              </a:prstGeom>
              <a:solidFill>
                <a:schemeClr val="bg2"/>
              </a:solidFill>
              <a:ln w="12700">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Rectangle 50"/>
              <p:cNvSpPr>
                <a:spLocks noChangeAspect="1" noChangeArrowheads="1"/>
              </p:cNvSpPr>
              <p:nvPr/>
            </p:nvSpPr>
            <p:spPr bwMode="auto">
              <a:xfrm>
                <a:off x="7713775" y="3350952"/>
                <a:ext cx="28575" cy="242887"/>
              </a:xfrm>
              <a:prstGeom prst="rect">
                <a:avLst/>
              </a:prstGeom>
              <a:pattFill prst="pct50">
                <a:fgClr>
                  <a:schemeClr val="tx2"/>
                </a:fgClr>
                <a:bgClr>
                  <a:schemeClr val="bg1"/>
                </a:bgClr>
              </a:pattFill>
              <a:ln w="12700">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Line 52"/>
              <p:cNvSpPr>
                <a:spLocks noChangeAspect="1" noChangeShapeType="1"/>
              </p:cNvSpPr>
              <p:nvPr/>
            </p:nvSpPr>
            <p:spPr bwMode="auto">
              <a:xfrm>
                <a:off x="7815374" y="3426531"/>
                <a:ext cx="595313" cy="52021"/>
              </a:xfrm>
              <a:prstGeom prst="line">
                <a:avLst/>
              </a:prstGeom>
              <a:noFill/>
              <a:ln w="12700">
                <a:solidFill>
                  <a:srgbClr val="9966FF"/>
                </a:solidFill>
                <a:prstDash val="dash"/>
                <a:round/>
                <a:headEnd type="none" w="sm" len="sm"/>
                <a:tailEnd type="none" w="sm" len="sm"/>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Line 53"/>
              <p:cNvSpPr>
                <a:spLocks noChangeAspect="1" noChangeShapeType="1"/>
              </p:cNvSpPr>
              <p:nvPr/>
            </p:nvSpPr>
            <p:spPr bwMode="auto">
              <a:xfrm flipV="1">
                <a:off x="7841612" y="3478551"/>
                <a:ext cx="557175" cy="48611"/>
              </a:xfrm>
              <a:prstGeom prst="line">
                <a:avLst/>
              </a:prstGeom>
              <a:noFill/>
              <a:ln w="12700">
                <a:solidFill>
                  <a:srgbClr val="9966FF"/>
                </a:solidFill>
                <a:prstDash val="dash"/>
                <a:round/>
                <a:headEnd type="none" w="sm" len="sm"/>
                <a:tailEnd type="none" w="sm" len="sm"/>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Oval 56"/>
              <p:cNvSpPr>
                <a:spLocks noChangeAspect="1" noChangeArrowheads="1"/>
              </p:cNvSpPr>
              <p:nvPr/>
            </p:nvSpPr>
            <p:spPr bwMode="auto">
              <a:xfrm>
                <a:off x="7747111" y="3328726"/>
                <a:ext cx="68263" cy="293687"/>
              </a:xfrm>
              <a:prstGeom prst="ellipse">
                <a:avLst/>
              </a:prstGeom>
              <a:solidFill>
                <a:schemeClr val="bg1"/>
              </a:solidFill>
              <a:ln w="12700">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Text Box 94"/>
              <p:cNvSpPr txBox="1">
                <a:spLocks noChangeArrowheads="1"/>
              </p:cNvSpPr>
              <p:nvPr/>
            </p:nvSpPr>
            <p:spPr bwMode="auto">
              <a:xfrm>
                <a:off x="7510571" y="2596886"/>
                <a:ext cx="409086" cy="338554"/>
              </a:xfrm>
              <a:prstGeom prst="rect">
                <a:avLst/>
              </a:prstGeom>
              <a:noFill/>
              <a:ln w="9525">
                <a:noFill/>
                <a:miter lim="800000"/>
                <a:headEnd/>
                <a:tailEnd/>
              </a:ln>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+V</a:t>
                </a:r>
              </a:p>
            </p:txBody>
          </p:sp>
          <p:sp>
            <p:nvSpPr>
              <p:cNvPr id="33" name="Text Box 95"/>
              <p:cNvSpPr txBox="1">
                <a:spLocks noChangeArrowheads="1"/>
              </p:cNvSpPr>
              <p:nvPr/>
            </p:nvSpPr>
            <p:spPr bwMode="auto">
              <a:xfrm>
                <a:off x="7510571" y="4105012"/>
                <a:ext cx="409086" cy="338554"/>
              </a:xfrm>
              <a:prstGeom prst="rect">
                <a:avLst/>
              </a:prstGeom>
              <a:noFill/>
              <a:ln w="9525">
                <a:noFill/>
                <a:miter lim="800000"/>
                <a:headEnd/>
                <a:tailEnd/>
              </a:ln>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+V</a:t>
                </a:r>
              </a:p>
            </p:txBody>
          </p:sp>
          <p:pic>
            <p:nvPicPr>
              <p:cNvPr id="35" name="Picture 34"/>
              <p:cNvPicPr>
                <a:picLocks noChangeAspect="1"/>
              </p:cNvPicPr>
              <p:nvPr/>
            </p:nvPicPr>
            <p:blipFill rotWithShape="1">
              <a:blip r:embed="rId5">
                <a:extLst>
                  <a:ext uri="{28A0092B-C50C-407E-A947-70E740481C1C}">
                    <a14:useLocalDpi xmlns:a14="http://schemas.microsoft.com/office/drawing/2010/main" val="0"/>
                  </a:ext>
                </a:extLst>
              </a:blip>
              <a:srcRect t="89451"/>
              <a:stretch/>
            </p:blipFill>
            <p:spPr>
              <a:xfrm>
                <a:off x="4144859" y="4325695"/>
                <a:ext cx="3121015" cy="404195"/>
              </a:xfrm>
              <a:prstGeom prst="rect">
                <a:avLst/>
              </a:prstGeom>
            </p:spPr>
          </p:pic>
          <p:cxnSp>
            <p:nvCxnSpPr>
              <p:cNvPr id="36" name="Straight Arrow Connector 35"/>
              <p:cNvCxnSpPr>
                <a:stCxn id="21" idx="1"/>
              </p:cNvCxnSpPr>
              <p:nvPr/>
            </p:nvCxnSpPr>
            <p:spPr>
              <a:xfrm flipH="1">
                <a:off x="7109698" y="1992049"/>
                <a:ext cx="962851" cy="604836"/>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7" idx="2"/>
              </p:cNvCxnSpPr>
              <p:nvPr/>
            </p:nvCxnSpPr>
            <p:spPr>
              <a:xfrm flipH="1">
                <a:off x="7109698" y="3593836"/>
                <a:ext cx="558833" cy="731859"/>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45"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6737" t="10268" r="18218" b="11012"/>
              <a:stretch/>
            </p:blipFill>
            <p:spPr bwMode="auto">
              <a:xfrm>
                <a:off x="4254068" y="1249822"/>
                <a:ext cx="2864396" cy="2906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46" name="Picture 2" descr="http://www.bu.edu/photonics-reu/files/2015/01/nsf_logo_transparent.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0181" y="5576701"/>
            <a:ext cx="1164365" cy="116436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http://www.cccblog.org/wp-content/uploads/2011/05/AFOSR-Logo.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33245" y="5576701"/>
            <a:ext cx="1197658" cy="12256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229313" y="902857"/>
            <a:ext cx="5064319" cy="16312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motional amplitude sensing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quantum simulation – measure quantum dynamics with OTOC</a:t>
            </a:r>
          </a:p>
        </p:txBody>
      </p:sp>
    </p:spTree>
    <p:extLst>
      <p:ext uri="{BB962C8B-B14F-4D97-AF65-F5344CB8AC3E}">
        <p14:creationId xmlns:p14="http://schemas.microsoft.com/office/powerpoint/2010/main" val="3396814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0193" y="-86487"/>
            <a:ext cx="534511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Transverse (drumhead) modes</a:t>
            </a:r>
          </a:p>
        </p:txBody>
      </p:sp>
      <p:pic>
        <p:nvPicPr>
          <p:cNvPr id="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1" b="6457"/>
          <a:stretch/>
        </p:blipFill>
        <p:spPr bwMode="auto">
          <a:xfrm>
            <a:off x="152400" y="533400"/>
            <a:ext cx="8810625" cy="83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381000" y="1371600"/>
            <a:ext cx="8582025"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p:cNvSpPr txBox="1"/>
              <p:nvPr/>
            </p:nvSpPr>
            <p:spPr>
              <a:xfrm>
                <a:off x="425353" y="381000"/>
                <a:ext cx="145026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a:ea typeface="+mn-ea"/>
                        <a:cs typeface="+mn-cs"/>
                      </a:rPr>
                      <m:t>𝐸</m:t>
                    </m:r>
                    <m:r>
                      <a:rPr kumimoji="0" lang="en-US" sz="1800" b="0" i="1" u="none" strike="noStrike" kern="1200" cap="none" spc="0" normalizeH="0" baseline="0" noProof="0">
                        <a:ln>
                          <a:noFill/>
                        </a:ln>
                        <a:solidFill>
                          <a:prstClr val="black"/>
                        </a:solidFill>
                        <a:effectLst/>
                        <a:uLnTx/>
                        <a:uFillTx/>
                        <a:latin typeface="Cambria Math"/>
                        <a:ea typeface="Cambria Math"/>
                        <a:cs typeface="+mn-cs"/>
                      </a:rPr>
                      <m:t>×</m:t>
                    </m:r>
                    <m:r>
                      <a:rPr kumimoji="0" lang="en-US" sz="1800" b="0" i="1" u="none" strike="noStrike" kern="1200" cap="none" spc="0" normalizeH="0" baseline="0" noProof="0">
                        <a:ln>
                          <a:noFill/>
                        </a:ln>
                        <a:solidFill>
                          <a:prstClr val="black"/>
                        </a:solidFill>
                        <a:effectLst/>
                        <a:uLnTx/>
                        <a:uFillTx/>
                        <a:latin typeface="Cambria Math"/>
                        <a:ea typeface="Cambria Math"/>
                        <a:cs typeface="+mn-cs"/>
                      </a:rPr>
                      <m:t>𝐵</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modes</a:t>
                </a:r>
              </a:p>
            </p:txBody>
          </p:sp>
        </mc:Choice>
        <mc:Fallback xmlns="">
          <p:sp>
            <p:nvSpPr>
              <p:cNvPr id="6" name="TextBox 5"/>
              <p:cNvSpPr txBox="1">
                <a:spLocks noRot="1" noChangeAspect="1" noMove="1" noResize="1" noEditPoints="1" noAdjustHandles="1" noChangeArrowheads="1" noChangeShapeType="1" noTextEdit="1"/>
              </p:cNvSpPr>
              <p:nvPr/>
            </p:nvSpPr>
            <p:spPr>
              <a:xfrm>
                <a:off x="425353" y="381000"/>
                <a:ext cx="1450269" cy="369332"/>
              </a:xfrm>
              <a:prstGeom prst="rect">
                <a:avLst/>
              </a:prstGeom>
              <a:blipFill>
                <a:blip r:embed="rId6"/>
                <a:stretch>
                  <a:fillRect t="-10000" r="-2941" b="-25000"/>
                </a:stretch>
              </a:blipFill>
            </p:spPr>
            <p:txBody>
              <a:bodyPr/>
              <a:lstStyle/>
              <a:p>
                <a:r>
                  <a:rPr lang="en-US">
                    <a:noFill/>
                  </a:rPr>
                  <a:t> </a:t>
                </a:r>
              </a:p>
            </p:txBody>
          </p:sp>
        </mc:Fallback>
      </mc:AlternateContent>
      <p:sp>
        <p:nvSpPr>
          <p:cNvPr id="7" name="TextBox 6"/>
          <p:cNvSpPr txBox="1"/>
          <p:nvPr/>
        </p:nvSpPr>
        <p:spPr>
          <a:xfrm>
            <a:off x="2133600" y="392668"/>
            <a:ext cx="184056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transverse modes</a:t>
            </a:r>
          </a:p>
        </p:txBody>
      </p:sp>
      <p:sp>
        <p:nvSpPr>
          <p:cNvPr id="8" name="TextBox 7"/>
          <p:cNvSpPr txBox="1"/>
          <p:nvPr/>
        </p:nvSpPr>
        <p:spPr>
          <a:xfrm>
            <a:off x="6795078" y="381000"/>
            <a:ext cx="173932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cyclotron modes</a:t>
            </a:r>
          </a:p>
        </p:txBody>
      </p:sp>
      <mc:AlternateContent xmlns:mc="http://schemas.openxmlformats.org/markup-compatibility/2006" xmlns:a14="http://schemas.microsoft.com/office/drawing/2010/main">
        <mc:Choice Requires="a14">
          <p:sp>
            <p:nvSpPr>
              <p:cNvPr id="9" name="TextBox 8"/>
              <p:cNvSpPr txBox="1"/>
              <p:nvPr/>
            </p:nvSpPr>
            <p:spPr>
              <a:xfrm>
                <a:off x="3994474" y="1267968"/>
                <a:ext cx="49827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a:ea typeface="+mn-ea"/>
                              <a:cs typeface="+mn-cs"/>
                            </a:rPr>
                            <m:t>𝜔</m:t>
                          </m:r>
                        </m:e>
                        <m:sub>
                          <m:r>
                            <a:rPr kumimoji="0" lang="en-US" sz="1800" b="0" i="1" u="none" strike="noStrike" kern="1200" cap="none" spc="0" normalizeH="0" baseline="0" noProof="0">
                              <a:ln>
                                <a:noFill/>
                              </a:ln>
                              <a:solidFill>
                                <a:prstClr val="black"/>
                              </a:solidFill>
                              <a:effectLst/>
                              <a:uLnTx/>
                              <a:uFillTx/>
                              <a:latin typeface="Cambria Math"/>
                              <a:ea typeface="+mn-ea"/>
                              <a:cs typeface="+mn-cs"/>
                            </a:rPr>
                            <m:t>𝑧</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3994474" y="1267968"/>
                <a:ext cx="498278"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1585613" y="1277112"/>
                <a:ext cx="56932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a:ea typeface="+mn-ea"/>
                              <a:cs typeface="+mn-cs"/>
                            </a:rPr>
                            <m:t>𝜔</m:t>
                          </m:r>
                        </m:e>
                        <m:sub>
                          <m:r>
                            <a:rPr kumimoji="0" lang="en-US" sz="1800" b="0" i="1" u="none" strike="noStrike" kern="1200" cap="none" spc="0" normalizeH="0" baseline="0" noProof="0">
                              <a:ln>
                                <a:noFill/>
                              </a:ln>
                              <a:solidFill>
                                <a:prstClr val="black"/>
                              </a:solidFill>
                              <a:effectLst/>
                              <a:uLnTx/>
                              <a:uFillTx/>
                              <a:latin typeface="Cambria Math"/>
                              <a:ea typeface="+mn-ea"/>
                              <a:cs typeface="+mn-cs"/>
                            </a:rPr>
                            <m:t>𝑚</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1585613" y="1277112"/>
                <a:ext cx="569323"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8268506" y="1295400"/>
                <a:ext cx="49449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m:rPr>
                              <m:sty m:val="p"/>
                            </m:rPr>
                            <a:rPr kumimoji="0" lang="en-US" sz="1800" b="0" i="0" u="none" strike="noStrike" kern="1200" cap="none" spc="0" normalizeH="0" baseline="0" noProof="0">
                              <a:ln>
                                <a:noFill/>
                              </a:ln>
                              <a:solidFill>
                                <a:prstClr val="black"/>
                              </a:solidFill>
                              <a:effectLst/>
                              <a:uLnTx/>
                              <a:uFillTx/>
                              <a:latin typeface="Cambria Math"/>
                              <a:ea typeface="+mn-ea"/>
                              <a:cs typeface="+mn-cs"/>
                            </a:rPr>
                            <m:t>Ω</m:t>
                          </m:r>
                        </m:e>
                        <m:sub>
                          <m:r>
                            <a:rPr kumimoji="0" lang="en-US" sz="1800" b="0" i="1" u="none" strike="noStrike" kern="1200" cap="none" spc="0" normalizeH="0" baseline="0" noProof="0">
                              <a:ln>
                                <a:noFill/>
                              </a:ln>
                              <a:solidFill>
                                <a:prstClr val="black"/>
                              </a:solidFill>
                              <a:effectLst/>
                              <a:uLnTx/>
                              <a:uFillTx/>
                              <a:latin typeface="Cambria Math"/>
                              <a:ea typeface="+mn-ea"/>
                              <a:cs typeface="+mn-cs"/>
                            </a:rPr>
                            <m:t>𝑐</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8268506" y="1295400"/>
                <a:ext cx="494494" cy="369332"/>
              </a:xfrm>
              <a:prstGeom prst="rect">
                <a:avLst/>
              </a:prstGeom>
              <a:blipFill>
                <a:blip r:embed="rId9"/>
                <a:stretch>
                  <a:fillRect/>
                </a:stretch>
              </a:blipFill>
            </p:spPr>
            <p:txBody>
              <a:bodyPr/>
              <a:lstStyle/>
              <a:p>
                <a:r>
                  <a:rPr lang="en-US">
                    <a:noFill/>
                  </a:rPr>
                  <a:t> </a:t>
                </a:r>
              </a:p>
            </p:txBody>
          </p:sp>
        </mc:Fallback>
      </mc:AlternateContent>
      <p:pic>
        <p:nvPicPr>
          <p:cNvPr id="13" name="transverse_movie_n331_v3.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818980" y="1941478"/>
            <a:ext cx="4343400" cy="4838444"/>
          </a:xfrm>
          <a:prstGeom prst="rect">
            <a:avLst/>
          </a:prstGeom>
        </p:spPr>
      </p:pic>
      <p:cxnSp>
        <p:nvCxnSpPr>
          <p:cNvPr id="29" name="Straight Arrow Connector 28"/>
          <p:cNvCxnSpPr/>
          <p:nvPr/>
        </p:nvCxnSpPr>
        <p:spPr>
          <a:xfrm flipH="1">
            <a:off x="1367624" y="1439815"/>
            <a:ext cx="1288112" cy="64303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896140" y="1447800"/>
            <a:ext cx="739470" cy="60363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5590900" y="2185846"/>
            <a:ext cx="3065006" cy="132343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Freericks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group, PRA (2013)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Baltrush</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Negretti</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Taylor,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Calarco</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PRA (2011)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Dubin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UCSD</a:t>
            </a:r>
          </a:p>
        </p:txBody>
      </p:sp>
      <mc:AlternateContent xmlns:mc="http://schemas.openxmlformats.org/markup-compatibility/2006" xmlns:a14="http://schemas.microsoft.com/office/drawing/2010/main">
        <mc:Choice Requires="a14">
          <p:sp>
            <p:nvSpPr>
              <p:cNvPr id="37" name="TextBox 36"/>
              <p:cNvSpPr txBox="1"/>
              <p:nvPr/>
            </p:nvSpPr>
            <p:spPr>
              <a:xfrm>
                <a:off x="5743591" y="4314206"/>
                <a:ext cx="2806346" cy="10290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Modes characterized by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eigenfrequency </a:t>
                </a:r>
                <a14:m>
                  <m:oMath xmlns:m="http://schemas.openxmlformats.org/officeDocument/2006/math">
                    <m:sSub>
                      <m:sSub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𝜔</m:t>
                        </m:r>
                      </m:e>
                      <m: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sub>
                    </m:sSub>
                  </m:oMath>
                </a14:m>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and eigenvector </a:t>
                </a:r>
                <a14:m>
                  <m:oMath xmlns:m="http://schemas.openxmlformats.org/officeDocument/2006/math">
                    <m:sSub>
                      <m:sSub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m:t>
                        </m:r>
                      </m:e>
                      <m: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sub>
                    </m:sSub>
                  </m:oMath>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5743591" y="4314206"/>
                <a:ext cx="2806346" cy="1029064"/>
              </a:xfrm>
              <a:prstGeom prst="rect">
                <a:avLst/>
              </a:prstGeom>
              <a:blipFill>
                <a:blip r:embed="rId11"/>
                <a:stretch>
                  <a:fillRect l="-2169" t="-3550" b="-88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rot="16200000">
                <a:off x="3955511" y="4316044"/>
                <a:ext cx="201362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Frequency </a:t>
                </a:r>
                <a14:m>
                  <m:oMath xmlns:m="http://schemas.openxmlformats.org/officeDocument/2006/math">
                    <m:sSub>
                      <m:sSub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𝜔</m:t>
                        </m:r>
                      </m:e>
                      <m: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sub>
                    </m:s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0" name="TextBox 39"/>
              <p:cNvSpPr txBox="1">
                <a:spLocks noRot="1" noChangeAspect="1" noMove="1" noResize="1" noEditPoints="1" noAdjustHandles="1" noChangeArrowheads="1" noChangeShapeType="1" noTextEdit="1"/>
              </p:cNvSpPr>
              <p:nvPr/>
            </p:nvSpPr>
            <p:spPr>
              <a:xfrm rot="16200000">
                <a:off x="3955511" y="4316044"/>
                <a:ext cx="2013628" cy="400110"/>
              </a:xfrm>
              <a:prstGeom prst="rect">
                <a:avLst/>
              </a:prstGeom>
              <a:blipFill>
                <a:blip r:embed="rId12"/>
                <a:stretch>
                  <a:fillRect l="-1515" r="-21212" b="-2424"/>
                </a:stretch>
              </a:blipFill>
            </p:spPr>
            <p:txBody>
              <a:bodyPr/>
              <a:lstStyle/>
              <a:p>
                <a:r>
                  <a:rPr lang="en-US">
                    <a:noFill/>
                  </a:rPr>
                  <a:t> </a:t>
                </a:r>
              </a:p>
            </p:txBody>
          </p:sp>
        </mc:Fallback>
      </mc:AlternateContent>
    </p:spTree>
    <p:extLst>
      <p:ext uri="{BB962C8B-B14F-4D97-AF65-F5344CB8AC3E}">
        <p14:creationId xmlns:p14="http://schemas.microsoft.com/office/powerpoint/2010/main" val="349338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0193" y="-86487"/>
            <a:ext cx="534511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Transverse (drumhead) modes</a:t>
            </a: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 b="6457"/>
          <a:stretch/>
        </p:blipFill>
        <p:spPr bwMode="auto">
          <a:xfrm>
            <a:off x="152400" y="533400"/>
            <a:ext cx="8810625" cy="83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381000" y="1371600"/>
            <a:ext cx="8582025"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p:cNvSpPr txBox="1"/>
              <p:nvPr/>
            </p:nvSpPr>
            <p:spPr>
              <a:xfrm>
                <a:off x="425353" y="381000"/>
                <a:ext cx="145026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a:ea typeface="+mn-ea"/>
                        <a:cs typeface="+mn-cs"/>
                      </a:rPr>
                      <m:t>𝐸</m:t>
                    </m:r>
                    <m:r>
                      <a:rPr kumimoji="0" lang="en-US" sz="1800" b="0" i="1" u="none" strike="noStrike" kern="1200" cap="none" spc="0" normalizeH="0" baseline="0" noProof="0">
                        <a:ln>
                          <a:noFill/>
                        </a:ln>
                        <a:solidFill>
                          <a:prstClr val="black"/>
                        </a:solidFill>
                        <a:effectLst/>
                        <a:uLnTx/>
                        <a:uFillTx/>
                        <a:latin typeface="Cambria Math"/>
                        <a:ea typeface="Cambria Math"/>
                        <a:cs typeface="+mn-cs"/>
                      </a:rPr>
                      <m:t>×</m:t>
                    </m:r>
                    <m:r>
                      <a:rPr kumimoji="0" lang="en-US" sz="1800" b="0" i="1" u="none" strike="noStrike" kern="1200" cap="none" spc="0" normalizeH="0" baseline="0" noProof="0">
                        <a:ln>
                          <a:noFill/>
                        </a:ln>
                        <a:solidFill>
                          <a:prstClr val="black"/>
                        </a:solidFill>
                        <a:effectLst/>
                        <a:uLnTx/>
                        <a:uFillTx/>
                        <a:latin typeface="Cambria Math"/>
                        <a:ea typeface="Cambria Math"/>
                        <a:cs typeface="+mn-cs"/>
                      </a:rPr>
                      <m:t>𝐵</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modes</a:t>
                </a:r>
              </a:p>
            </p:txBody>
          </p:sp>
        </mc:Choice>
        <mc:Fallback xmlns="">
          <p:sp>
            <p:nvSpPr>
              <p:cNvPr id="6" name="TextBox 5"/>
              <p:cNvSpPr txBox="1">
                <a:spLocks noRot="1" noChangeAspect="1" noMove="1" noResize="1" noEditPoints="1" noAdjustHandles="1" noChangeArrowheads="1" noChangeShapeType="1" noTextEdit="1"/>
              </p:cNvSpPr>
              <p:nvPr/>
            </p:nvSpPr>
            <p:spPr>
              <a:xfrm>
                <a:off x="425353" y="381000"/>
                <a:ext cx="1450269" cy="369332"/>
              </a:xfrm>
              <a:prstGeom prst="rect">
                <a:avLst/>
              </a:prstGeom>
              <a:blipFill>
                <a:blip r:embed="rId4"/>
                <a:stretch>
                  <a:fillRect t="-10000" r="-2941" b="-25000"/>
                </a:stretch>
              </a:blipFill>
            </p:spPr>
            <p:txBody>
              <a:bodyPr/>
              <a:lstStyle/>
              <a:p>
                <a:r>
                  <a:rPr lang="en-US">
                    <a:noFill/>
                  </a:rPr>
                  <a:t> </a:t>
                </a:r>
              </a:p>
            </p:txBody>
          </p:sp>
        </mc:Fallback>
      </mc:AlternateContent>
      <p:sp>
        <p:nvSpPr>
          <p:cNvPr id="7" name="TextBox 6"/>
          <p:cNvSpPr txBox="1"/>
          <p:nvPr/>
        </p:nvSpPr>
        <p:spPr>
          <a:xfrm>
            <a:off x="2133600" y="392668"/>
            <a:ext cx="184056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transverse modes</a:t>
            </a:r>
          </a:p>
        </p:txBody>
      </p:sp>
      <p:sp>
        <p:nvSpPr>
          <p:cNvPr id="8" name="TextBox 7"/>
          <p:cNvSpPr txBox="1"/>
          <p:nvPr/>
        </p:nvSpPr>
        <p:spPr>
          <a:xfrm>
            <a:off x="6795078" y="381000"/>
            <a:ext cx="173932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cyclotron modes</a:t>
            </a:r>
          </a:p>
        </p:txBody>
      </p:sp>
      <mc:AlternateContent xmlns:mc="http://schemas.openxmlformats.org/markup-compatibility/2006" xmlns:a14="http://schemas.microsoft.com/office/drawing/2010/main">
        <mc:Choice Requires="a14">
          <p:sp>
            <p:nvSpPr>
              <p:cNvPr id="9" name="TextBox 8"/>
              <p:cNvSpPr txBox="1"/>
              <p:nvPr/>
            </p:nvSpPr>
            <p:spPr>
              <a:xfrm>
                <a:off x="3994474" y="1267968"/>
                <a:ext cx="49827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a:ea typeface="+mn-ea"/>
                              <a:cs typeface="+mn-cs"/>
                            </a:rPr>
                            <m:t>𝜔</m:t>
                          </m:r>
                        </m:e>
                        <m:sub>
                          <m:r>
                            <a:rPr kumimoji="0" lang="en-US" sz="1800" b="0" i="1" u="none" strike="noStrike" kern="1200" cap="none" spc="0" normalizeH="0" baseline="0" noProof="0">
                              <a:ln>
                                <a:noFill/>
                              </a:ln>
                              <a:solidFill>
                                <a:prstClr val="black"/>
                              </a:solidFill>
                              <a:effectLst/>
                              <a:uLnTx/>
                              <a:uFillTx/>
                              <a:latin typeface="Cambria Math"/>
                              <a:ea typeface="+mn-ea"/>
                              <a:cs typeface="+mn-cs"/>
                            </a:rPr>
                            <m:t>𝑧</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3994474" y="1267968"/>
                <a:ext cx="498278"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1585613" y="1277112"/>
                <a:ext cx="56932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a:ea typeface="+mn-ea"/>
                              <a:cs typeface="+mn-cs"/>
                            </a:rPr>
                            <m:t>𝜔</m:t>
                          </m:r>
                        </m:e>
                        <m:sub>
                          <m:r>
                            <a:rPr kumimoji="0" lang="en-US" sz="1800" b="0" i="1" u="none" strike="noStrike" kern="1200" cap="none" spc="0" normalizeH="0" baseline="0" noProof="0">
                              <a:ln>
                                <a:noFill/>
                              </a:ln>
                              <a:solidFill>
                                <a:prstClr val="black"/>
                              </a:solidFill>
                              <a:effectLst/>
                              <a:uLnTx/>
                              <a:uFillTx/>
                              <a:latin typeface="Cambria Math"/>
                              <a:ea typeface="+mn-ea"/>
                              <a:cs typeface="+mn-cs"/>
                            </a:rPr>
                            <m:t>𝑚</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1585613" y="1277112"/>
                <a:ext cx="569323"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8268506" y="1295400"/>
                <a:ext cx="49449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m:rPr>
                              <m:sty m:val="p"/>
                            </m:rPr>
                            <a:rPr kumimoji="0" lang="en-US" sz="1800" b="0" i="0" u="none" strike="noStrike" kern="1200" cap="none" spc="0" normalizeH="0" baseline="0" noProof="0">
                              <a:ln>
                                <a:noFill/>
                              </a:ln>
                              <a:solidFill>
                                <a:prstClr val="black"/>
                              </a:solidFill>
                              <a:effectLst/>
                              <a:uLnTx/>
                              <a:uFillTx/>
                              <a:latin typeface="Cambria Math"/>
                              <a:ea typeface="+mn-ea"/>
                              <a:cs typeface="+mn-cs"/>
                            </a:rPr>
                            <m:t>Ω</m:t>
                          </m:r>
                        </m:e>
                        <m:sub>
                          <m:r>
                            <a:rPr kumimoji="0" lang="en-US" sz="1800" b="0" i="1" u="none" strike="noStrike" kern="1200" cap="none" spc="0" normalizeH="0" baseline="0" noProof="0">
                              <a:ln>
                                <a:noFill/>
                              </a:ln>
                              <a:solidFill>
                                <a:prstClr val="black"/>
                              </a:solidFill>
                              <a:effectLst/>
                              <a:uLnTx/>
                              <a:uFillTx/>
                              <a:latin typeface="Cambria Math"/>
                              <a:ea typeface="+mn-ea"/>
                              <a:cs typeface="+mn-cs"/>
                            </a:rPr>
                            <m:t>𝑐</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8268506" y="1295400"/>
                <a:ext cx="494494" cy="369332"/>
              </a:xfrm>
              <a:prstGeom prst="rect">
                <a:avLst/>
              </a:prstGeom>
              <a:blipFill>
                <a:blip r:embed="rId7"/>
                <a:stretch>
                  <a:fillRect/>
                </a:stretch>
              </a:blipFill>
            </p:spPr>
            <p:txBody>
              <a:bodyPr/>
              <a:lstStyle/>
              <a:p>
                <a:r>
                  <a:rPr lang="en-US">
                    <a:noFill/>
                  </a:rPr>
                  <a:t> </a:t>
                </a:r>
              </a:p>
            </p:txBody>
          </p:sp>
        </mc:Fallback>
      </mc:AlternateContent>
      <p:cxnSp>
        <p:nvCxnSpPr>
          <p:cNvPr id="15" name="Straight Arrow Connector 14"/>
          <p:cNvCxnSpPr/>
          <p:nvPr/>
        </p:nvCxnSpPr>
        <p:spPr>
          <a:xfrm flipH="1">
            <a:off x="1367624" y="1439815"/>
            <a:ext cx="1288112" cy="64303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896140" y="1447800"/>
            <a:ext cx="739470" cy="60363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7" name="Group 16"/>
          <p:cNvGrpSpPr>
            <a:grpSpLocks noChangeAspect="1"/>
          </p:cNvGrpSpPr>
          <p:nvPr/>
        </p:nvGrpSpPr>
        <p:grpSpPr>
          <a:xfrm>
            <a:off x="25993" y="2266121"/>
            <a:ext cx="7093739" cy="2528514"/>
            <a:chOff x="7050048" y="3065284"/>
            <a:chExt cx="5097327" cy="1816908"/>
          </a:xfrm>
        </p:grpSpPr>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22263" y="3065284"/>
              <a:ext cx="4925112" cy="1790950"/>
            </a:xfrm>
            <a:prstGeom prst="rect">
              <a:avLst/>
            </a:prstGeom>
          </p:spPr>
        </p:pic>
        <mc:AlternateContent xmlns:mc="http://schemas.openxmlformats.org/markup-compatibility/2006" xmlns:a14="http://schemas.microsoft.com/office/drawing/2010/main">
          <mc:Choice Requires="a14">
            <p:sp>
              <p:nvSpPr>
                <p:cNvPr id="19" name="TextBox 18"/>
                <p:cNvSpPr txBox="1"/>
                <p:nvPr/>
              </p:nvSpPr>
              <p:spPr>
                <a:xfrm>
                  <a:off x="8617265" y="4610179"/>
                  <a:ext cx="2820852" cy="27201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Spin-dependent force frequency </a:t>
                  </a:r>
                  <a14:m>
                    <m:oMath xmlns:m="http://schemas.openxmlformats.org/officeDocument/2006/math">
                      <m:r>
                        <a:rPr kumimoji="0" lang="en-US" sz="1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𝜇</m:t>
                      </m:r>
                    </m:oMath>
                  </a14:m>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(kHz)</a:t>
                  </a:r>
                </a:p>
              </p:txBody>
            </p:sp>
          </mc:Choice>
          <mc:Fallback xmlns="">
            <p:sp>
              <p:nvSpPr>
                <p:cNvPr id="19" name="TextBox 18"/>
                <p:cNvSpPr txBox="1">
                  <a:spLocks noRot="1" noChangeAspect="1" noMove="1" noResize="1" noEditPoints="1" noAdjustHandles="1" noChangeArrowheads="1" noChangeShapeType="1" noTextEdit="1"/>
                </p:cNvSpPr>
                <p:nvPr/>
              </p:nvSpPr>
              <p:spPr>
                <a:xfrm>
                  <a:off x="8617265" y="4610179"/>
                  <a:ext cx="2820852" cy="272013"/>
                </a:xfrm>
                <a:prstGeom prst="rect">
                  <a:avLst/>
                </a:prstGeom>
                <a:blipFill>
                  <a:blip r:embed="rId9"/>
                  <a:stretch>
                    <a:fillRect l="-776" t="-4762" b="-7937"/>
                  </a:stretch>
                </a:blipFill>
              </p:spPr>
              <p:txBody>
                <a:bodyPr/>
                <a:lstStyle/>
                <a:p>
                  <a:r>
                    <a:rPr lang="en-US">
                      <a:noFill/>
                    </a:rPr>
                    <a:t> </a:t>
                  </a:r>
                </a:p>
              </p:txBody>
            </p:sp>
          </mc:Fallback>
        </mc:AlternateContent>
        <p:sp>
          <p:nvSpPr>
            <p:cNvPr id="20" name="TextBox 19"/>
            <p:cNvSpPr txBox="1"/>
            <p:nvPr/>
          </p:nvSpPr>
          <p:spPr>
            <a:xfrm rot="16200000">
              <a:off x="6575879" y="3710770"/>
              <a:ext cx="1220351" cy="27201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Spin precession</a:t>
              </a:r>
            </a:p>
          </p:txBody>
        </p:sp>
      </p:grpSp>
      <p:sp>
        <p:nvSpPr>
          <p:cNvPr id="2" name="TextBox 1"/>
          <p:cNvSpPr txBox="1"/>
          <p:nvPr/>
        </p:nvSpPr>
        <p:spPr>
          <a:xfrm>
            <a:off x="5992873" y="4993423"/>
            <a:ext cx="160383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COM mode</a:t>
            </a:r>
          </a:p>
        </p:txBody>
      </p:sp>
      <p:cxnSp>
        <p:nvCxnSpPr>
          <p:cNvPr id="14" name="Straight Arrow Connector 13"/>
          <p:cNvCxnSpPr/>
          <p:nvPr/>
        </p:nvCxnSpPr>
        <p:spPr>
          <a:xfrm flipH="1" flipV="1">
            <a:off x="6496215" y="4063117"/>
            <a:ext cx="70400" cy="100981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10"/>
          <a:stretch>
            <a:fillRect/>
          </a:stretch>
        </p:blipFill>
        <p:spPr>
          <a:xfrm>
            <a:off x="6132687" y="5455088"/>
            <a:ext cx="1143000" cy="942975"/>
          </a:xfrm>
          <a:prstGeom prst="rect">
            <a:avLst/>
          </a:prstGeom>
        </p:spPr>
      </p:pic>
      <p:pic>
        <p:nvPicPr>
          <p:cNvPr id="22" name="Picture 21"/>
          <p:cNvPicPr>
            <a:picLocks noChangeAspect="1"/>
          </p:cNvPicPr>
          <p:nvPr/>
        </p:nvPicPr>
        <p:blipFill>
          <a:blip r:embed="rId11"/>
          <a:stretch>
            <a:fillRect/>
          </a:stretch>
        </p:blipFill>
        <p:spPr>
          <a:xfrm>
            <a:off x="5134427" y="5513535"/>
            <a:ext cx="885825" cy="923925"/>
          </a:xfrm>
          <a:prstGeom prst="rect">
            <a:avLst/>
          </a:prstGeom>
        </p:spPr>
      </p:pic>
      <p:sp>
        <p:nvSpPr>
          <p:cNvPr id="26" name="TextBox 25"/>
          <p:cNvSpPr txBox="1"/>
          <p:nvPr/>
        </p:nvSpPr>
        <p:spPr>
          <a:xfrm>
            <a:off x="4689450" y="4994890"/>
            <a:ext cx="132279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tilt mode</a:t>
            </a:r>
          </a:p>
        </p:txBody>
      </p:sp>
      <p:sp>
        <p:nvSpPr>
          <p:cNvPr id="23" name="Rectangle 22"/>
          <p:cNvSpPr/>
          <p:nvPr/>
        </p:nvSpPr>
        <p:spPr>
          <a:xfrm>
            <a:off x="5092995" y="5513535"/>
            <a:ext cx="122275" cy="127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8" name="Straight Arrow Connector 27"/>
          <p:cNvCxnSpPr/>
          <p:nvPr/>
        </p:nvCxnSpPr>
        <p:spPr>
          <a:xfrm flipV="1">
            <a:off x="5577339" y="4050448"/>
            <a:ext cx="520148" cy="109021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26421" y="4976628"/>
            <a:ext cx="406428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Measure mode spectrum with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spin-dependent force</a:t>
            </a:r>
          </a:p>
        </p:txBody>
      </p:sp>
      <mc:AlternateContent xmlns:mc="http://schemas.openxmlformats.org/markup-compatibility/2006" xmlns:a14="http://schemas.microsoft.com/office/drawing/2010/main">
        <mc:Choice Requires="a14">
          <p:sp>
            <p:nvSpPr>
              <p:cNvPr id="12" name="TextBox 11"/>
              <p:cNvSpPr txBox="1"/>
              <p:nvPr/>
            </p:nvSpPr>
            <p:spPr>
              <a:xfrm>
                <a:off x="6496215" y="6286491"/>
                <a:ext cx="673774"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𝜔</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𝑧</m:t>
                          </m:r>
                        </m:sub>
                      </m:sSub>
                    </m:oMath>
                  </m:oMathPara>
                </a14:m>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6496215" y="6286491"/>
                <a:ext cx="673774" cy="523220"/>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75984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040BA2-EA3B-493F-8987-6AF6FBA3FF39}"/>
              </a:ext>
            </a:extLst>
          </p:cNvPr>
          <p:cNvSpPr txBox="1"/>
          <p:nvPr/>
        </p:nvSpPr>
        <p:spPr>
          <a:xfrm>
            <a:off x="990600" y="0"/>
            <a:ext cx="1566454"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Times New Roman" pitchFamily="18" charset="0"/>
              </a:rPr>
              <a:t>Outline:</a:t>
            </a:r>
          </a:p>
        </p:txBody>
      </p:sp>
      <p:sp>
        <p:nvSpPr>
          <p:cNvPr id="3" name="Rectangle 2">
            <a:extLst>
              <a:ext uri="{FF2B5EF4-FFF2-40B4-BE49-F238E27FC236}">
                <a16:creationId xmlns:a16="http://schemas.microsoft.com/office/drawing/2014/main" id="{24B9AB02-0D62-4B40-83E6-7F5F5EE1E6D2}"/>
              </a:ext>
            </a:extLst>
          </p:cNvPr>
          <p:cNvSpPr/>
          <p:nvPr/>
        </p:nvSpPr>
        <p:spPr>
          <a:xfrm>
            <a:off x="295836" y="1851672"/>
            <a:ext cx="6191026"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sensing small COM (center-of-mass) motion</a:t>
            </a:r>
          </a:p>
        </p:txBody>
      </p:sp>
      <p:sp>
        <p:nvSpPr>
          <p:cNvPr id="4" name="Rectangle 3">
            <a:extLst>
              <a:ext uri="{FF2B5EF4-FFF2-40B4-BE49-F238E27FC236}">
                <a16:creationId xmlns:a16="http://schemas.microsoft.com/office/drawing/2014/main" id="{89750071-D961-4CA3-9992-B2C56660BE8A}"/>
              </a:ext>
            </a:extLst>
          </p:cNvPr>
          <p:cNvSpPr/>
          <p:nvPr/>
        </p:nvSpPr>
        <p:spPr>
          <a:xfrm>
            <a:off x="629323" y="2313337"/>
            <a:ext cx="4572000" cy="400110"/>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spin-dependent forces</a:t>
            </a:r>
          </a:p>
        </p:txBody>
      </p:sp>
      <p:grpSp>
        <p:nvGrpSpPr>
          <p:cNvPr id="5" name="Group 4">
            <a:extLst>
              <a:ext uri="{FF2B5EF4-FFF2-40B4-BE49-F238E27FC236}">
                <a16:creationId xmlns:a16="http://schemas.microsoft.com/office/drawing/2014/main" id="{B460C61A-0C06-4FDF-B137-F92CA6711594}"/>
              </a:ext>
            </a:extLst>
          </p:cNvPr>
          <p:cNvGrpSpPr/>
          <p:nvPr/>
        </p:nvGrpSpPr>
        <p:grpSpPr>
          <a:xfrm>
            <a:off x="6060431" y="655987"/>
            <a:ext cx="2602732" cy="3191179"/>
            <a:chOff x="6781956" y="3047061"/>
            <a:chExt cx="2602732" cy="3191179"/>
          </a:xfrm>
        </p:grpSpPr>
        <p:pic>
          <p:nvPicPr>
            <p:cNvPr id="6" name="Picture 5">
              <a:extLst>
                <a:ext uri="{FF2B5EF4-FFF2-40B4-BE49-F238E27FC236}">
                  <a16:creationId xmlns:a16="http://schemas.microsoft.com/office/drawing/2014/main" id="{033FAE6C-3461-42C5-BC6F-C1E1188116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8193" y="3047061"/>
              <a:ext cx="1224522" cy="3191179"/>
            </a:xfrm>
            <a:prstGeom prst="rect">
              <a:avLst/>
            </a:prstGeom>
          </p:spPr>
        </p:pic>
        <p:sp>
          <p:nvSpPr>
            <p:cNvPr id="7" name="Rectangle 6">
              <a:extLst>
                <a:ext uri="{FF2B5EF4-FFF2-40B4-BE49-F238E27FC236}">
                  <a16:creationId xmlns:a16="http://schemas.microsoft.com/office/drawing/2014/main" id="{8DCC167B-CE14-47EB-9064-476B80FA2989}"/>
                </a:ext>
              </a:extLst>
            </p:cNvPr>
            <p:cNvSpPr/>
            <p:nvPr/>
          </p:nvSpPr>
          <p:spPr>
            <a:xfrm>
              <a:off x="7422326" y="3115626"/>
              <a:ext cx="1310389" cy="18214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8AE47720-59DA-48A5-8D9D-91FCE3BAD2EC}"/>
                </a:ext>
              </a:extLst>
            </p:cNvPr>
            <p:cNvPicPr>
              <a:picLocks noChangeAspect="1"/>
            </p:cNvPicPr>
            <p:nvPr/>
          </p:nvPicPr>
          <p:blipFill>
            <a:blip r:embed="rId5"/>
            <a:stretch>
              <a:fillRect/>
            </a:stretch>
          </p:blipFill>
          <p:spPr>
            <a:xfrm>
              <a:off x="7768911" y="3804168"/>
              <a:ext cx="703086" cy="1114649"/>
            </a:xfrm>
            <a:prstGeom prst="rect">
              <a:avLst/>
            </a:prstGeom>
          </p:spPr>
        </p:pic>
        <p:pic>
          <p:nvPicPr>
            <p:cNvPr id="9" name="Picture 8">
              <a:extLst>
                <a:ext uri="{FF2B5EF4-FFF2-40B4-BE49-F238E27FC236}">
                  <a16:creationId xmlns:a16="http://schemas.microsoft.com/office/drawing/2014/main" id="{231EFE5F-481F-4AE5-8FA8-76EAB2E72318}"/>
                </a:ext>
              </a:extLst>
            </p:cNvPr>
            <p:cNvPicPr>
              <a:picLocks noChangeAspect="1"/>
            </p:cNvPicPr>
            <p:nvPr/>
          </p:nvPicPr>
          <p:blipFill>
            <a:blip r:embed="rId6"/>
            <a:stretch>
              <a:fillRect/>
            </a:stretch>
          </p:blipFill>
          <p:spPr>
            <a:xfrm>
              <a:off x="6781956" y="3887508"/>
              <a:ext cx="2602732" cy="922125"/>
            </a:xfrm>
            <a:prstGeom prst="rect">
              <a:avLst/>
            </a:prstGeom>
          </p:spPr>
        </p:pic>
      </p:grpSp>
      <p:sp>
        <p:nvSpPr>
          <p:cNvPr id="11" name="Rectangle 10">
            <a:extLst>
              <a:ext uri="{FF2B5EF4-FFF2-40B4-BE49-F238E27FC236}">
                <a16:creationId xmlns:a16="http://schemas.microsoft.com/office/drawing/2014/main" id="{9FAA2AD0-AE4C-4281-92B7-35A52D12A8DC}"/>
              </a:ext>
            </a:extLst>
          </p:cNvPr>
          <p:cNvSpPr/>
          <p:nvPr/>
        </p:nvSpPr>
        <p:spPr>
          <a:xfrm>
            <a:off x="295836" y="4060568"/>
            <a:ext cx="7492701"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Quantum simulation with ion crystals in a Penning trap</a:t>
            </a:r>
          </a:p>
        </p:txBody>
      </p:sp>
      <p:sp>
        <p:nvSpPr>
          <p:cNvPr id="12" name="Rectangle 11">
            <a:extLst>
              <a:ext uri="{FF2B5EF4-FFF2-40B4-BE49-F238E27FC236}">
                <a16:creationId xmlns:a16="http://schemas.microsoft.com/office/drawing/2014/main" id="{B5B2B811-DA8F-409B-9E65-942DAC784BEF}"/>
              </a:ext>
            </a:extLst>
          </p:cNvPr>
          <p:cNvSpPr/>
          <p:nvPr/>
        </p:nvSpPr>
        <p:spPr>
          <a:xfrm>
            <a:off x="801445" y="4411047"/>
            <a:ext cx="6858000" cy="209288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 engineering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Ising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interactions with spin-dependent forces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Loschmidt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echo and out-of-time order correlation functions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3" name="Object 12">
            <a:extLst>
              <a:ext uri="{FF2B5EF4-FFF2-40B4-BE49-F238E27FC236}">
                <a16:creationId xmlns:a16="http://schemas.microsoft.com/office/drawing/2014/main" id="{8BAB2FDC-C734-4361-9D99-9B637F2ADC58}"/>
              </a:ext>
            </a:extLst>
          </p:cNvPr>
          <p:cNvGraphicFramePr>
            <a:graphicFrameLocks noChangeAspect="1"/>
          </p:cNvGraphicFramePr>
          <p:nvPr>
            <p:extLst/>
          </p:nvPr>
        </p:nvGraphicFramePr>
        <p:xfrm>
          <a:off x="1210087" y="4966389"/>
          <a:ext cx="2475663" cy="757693"/>
        </p:xfrm>
        <a:graphic>
          <a:graphicData uri="http://schemas.openxmlformats.org/presentationml/2006/ole">
            <mc:AlternateContent xmlns:mc="http://schemas.openxmlformats.org/markup-compatibility/2006">
              <mc:Choice xmlns:v="urn:schemas-microsoft-com:vml" Requires="v">
                <p:oleObj spid="_x0000_s13323" name="Equation" r:id="rId7" imgW="1409400" imgH="431640" progId="Equation.3">
                  <p:embed/>
                </p:oleObj>
              </mc:Choice>
              <mc:Fallback>
                <p:oleObj name="Equation" r:id="rId7" imgW="1409400" imgH="431640" progId="Equation.3">
                  <p:embed/>
                  <p:pic>
                    <p:nvPicPr>
                      <p:cNvPr id="13" name="Object 12">
                        <a:extLst>
                          <a:ext uri="{FF2B5EF4-FFF2-40B4-BE49-F238E27FC236}">
                            <a16:creationId xmlns:a16="http://schemas.microsoft.com/office/drawing/2014/main" id="{8BAB2FDC-C734-4361-9D99-9B637F2ADC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0087" y="4966389"/>
                        <a:ext cx="2475663" cy="757693"/>
                      </a:xfrm>
                      <a:prstGeom prst="rect">
                        <a:avLst/>
                      </a:prstGeom>
                      <a:noFill/>
                      <a:ln>
                        <a:noFill/>
                      </a:ln>
                    </p:spPr>
                  </p:pic>
                </p:oleObj>
              </mc:Fallback>
            </mc:AlternateContent>
          </a:graphicData>
        </a:graphic>
      </p:graphicFrame>
      <p:pic>
        <p:nvPicPr>
          <p:cNvPr id="14" name="Picture 13">
            <a:extLst>
              <a:ext uri="{FF2B5EF4-FFF2-40B4-BE49-F238E27FC236}">
                <a16:creationId xmlns:a16="http://schemas.microsoft.com/office/drawing/2014/main" id="{B9DFF2F5-ACCF-4D37-90FC-87E83B1224C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920716" y="4768454"/>
            <a:ext cx="3180729" cy="1208343"/>
          </a:xfrm>
          <a:prstGeom prst="rect">
            <a:avLst/>
          </a:prstGeom>
        </p:spPr>
      </p:pic>
      <p:sp>
        <p:nvSpPr>
          <p:cNvPr id="10" name="TextBox 9">
            <a:extLst>
              <a:ext uri="{FF2B5EF4-FFF2-40B4-BE49-F238E27FC236}">
                <a16:creationId xmlns:a16="http://schemas.microsoft.com/office/drawing/2014/main" id="{B861906C-1879-4646-B8FD-5470BC83B4D7}"/>
              </a:ext>
            </a:extLst>
          </p:cNvPr>
          <p:cNvSpPr txBox="1"/>
          <p:nvPr/>
        </p:nvSpPr>
        <p:spPr>
          <a:xfrm>
            <a:off x="518546" y="1078060"/>
            <a:ext cx="359305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high field qubit, modes</a:t>
            </a:r>
          </a:p>
        </p:txBody>
      </p:sp>
      <p:sp>
        <p:nvSpPr>
          <p:cNvPr id="15" name="Rectangle 14">
            <a:extLst>
              <a:ext uri="{FF2B5EF4-FFF2-40B4-BE49-F238E27FC236}">
                <a16:creationId xmlns:a16="http://schemas.microsoft.com/office/drawing/2014/main" id="{25B11C45-4145-4214-99D8-C7E07CA45ED7}"/>
              </a:ext>
            </a:extLst>
          </p:cNvPr>
          <p:cNvSpPr/>
          <p:nvPr/>
        </p:nvSpPr>
        <p:spPr>
          <a:xfrm>
            <a:off x="295836" y="736229"/>
            <a:ext cx="3389914"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Penning trap features</a:t>
            </a:r>
          </a:p>
        </p:txBody>
      </p:sp>
      <p:sp>
        <p:nvSpPr>
          <p:cNvPr id="16" name="Rectangle 15">
            <a:extLst>
              <a:ext uri="{FF2B5EF4-FFF2-40B4-BE49-F238E27FC236}">
                <a16:creationId xmlns:a16="http://schemas.microsoft.com/office/drawing/2014/main" id="{63AB76A6-47F3-4092-9444-89BEA3658FE3}"/>
              </a:ext>
            </a:extLst>
          </p:cNvPr>
          <p:cNvSpPr/>
          <p:nvPr/>
        </p:nvSpPr>
        <p:spPr>
          <a:xfrm>
            <a:off x="0" y="0"/>
            <a:ext cx="9144000" cy="149643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91F97A6-B6BC-49A2-BC2D-4BB4A8421AF0}"/>
              </a:ext>
            </a:extLst>
          </p:cNvPr>
          <p:cNvSpPr/>
          <p:nvPr/>
        </p:nvSpPr>
        <p:spPr>
          <a:xfrm>
            <a:off x="0" y="3847166"/>
            <a:ext cx="9144000" cy="3046685"/>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7379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1" y="-112290"/>
                <a:ext cx="9144000" cy="100636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Times New Roman" panose="02020603050405020304" pitchFamily="18" charset="0"/>
                  </a:rPr>
                  <a:t>Motional amplitude</a:t>
                </a:r>
                <a:r>
                  <a:rPr kumimoji="0" lang="en-US" sz="2800" b="1" i="0" u="none" strike="noStrike" kern="1200" cap="none" spc="0" normalizeH="0" noProof="0" dirty="0">
                    <a:ln>
                      <a:noFill/>
                    </a:ln>
                    <a:solidFill>
                      <a:srgbClr val="C00000"/>
                    </a:solidFill>
                    <a:effectLst/>
                    <a:uLnTx/>
                    <a:uFillTx/>
                    <a:latin typeface="Calibri" panose="020F0502020204030204"/>
                    <a:ea typeface="+mn-ea"/>
                    <a:cs typeface="Times New Roman" panose="02020603050405020304" pitchFamily="18" charset="0"/>
                  </a:rPr>
                  <a:t> sensing 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Times New Roman" panose="02020603050405020304" pitchFamily="18" charset="0"/>
                  </a:rPr>
                  <a:t> Trapped ions as sensitive </a:t>
                </a:r>
                <a14:m>
                  <m:oMath xmlns:m="http://schemas.openxmlformats.org/officeDocument/2006/math">
                    <m:acc>
                      <m:accPr>
                        <m:chr m:val="⃗"/>
                        <m:ctrlPr>
                          <a:rPr kumimoji="0" lang="en-US" sz="2800" b="1" i="1" u="none" strike="noStrike" kern="1200" cap="none" spc="0" normalizeH="0" baseline="0" noProof="0" smtClean="0">
                            <a:ln>
                              <a:noFill/>
                            </a:ln>
                            <a:solidFill>
                              <a:srgbClr val="C00000"/>
                            </a:solidFill>
                            <a:effectLst/>
                            <a:uLnTx/>
                            <a:uFillTx/>
                            <a:latin typeface="Cambria Math" panose="02040503050406030204" pitchFamily="18" charset="0"/>
                            <a:ea typeface="+mn-ea"/>
                            <a:cs typeface="Times New Roman" panose="02020603050405020304" pitchFamily="18" charset="0"/>
                          </a:rPr>
                        </m:ctrlPr>
                      </m:accPr>
                      <m:e>
                        <m:r>
                          <a:rPr kumimoji="0" lang="en-US" sz="2800" b="1" i="1" u="none" strike="noStrike" kern="1200" cap="none" spc="0" normalizeH="0" baseline="0" noProof="0" smtClean="0">
                            <a:ln>
                              <a:noFill/>
                            </a:ln>
                            <a:solidFill>
                              <a:srgbClr val="C00000"/>
                            </a:solidFill>
                            <a:effectLst/>
                            <a:uLnTx/>
                            <a:uFillTx/>
                            <a:latin typeface="Cambria Math" panose="02040503050406030204" pitchFamily="18" charset="0"/>
                            <a:ea typeface="+mn-ea"/>
                            <a:cs typeface="Times New Roman" panose="02020603050405020304" pitchFamily="18" charset="0"/>
                          </a:rPr>
                          <m:t>𝑬</m:t>
                        </m:r>
                      </m:e>
                    </m:acc>
                  </m:oMath>
                </a14:m>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Times New Roman" panose="02020603050405020304" pitchFamily="18" charset="0"/>
                  </a:rPr>
                  <a:t>-field and force detectors</a:t>
                </a:r>
              </a:p>
            </p:txBody>
          </p:sp>
        </mc:Choice>
        <mc:Fallback xmlns="">
          <p:sp>
            <p:nvSpPr>
              <p:cNvPr id="2" name="TextBox 1"/>
              <p:cNvSpPr txBox="1">
                <a:spLocks noRot="1" noChangeAspect="1" noMove="1" noResize="1" noEditPoints="1" noAdjustHandles="1" noChangeArrowheads="1" noChangeShapeType="1" noTextEdit="1"/>
              </p:cNvSpPr>
              <p:nvPr/>
            </p:nvSpPr>
            <p:spPr>
              <a:xfrm>
                <a:off x="1" y="-112290"/>
                <a:ext cx="9144000" cy="1006366"/>
              </a:xfrm>
              <a:prstGeom prst="rect">
                <a:avLst/>
              </a:prstGeom>
              <a:blipFill>
                <a:blip r:embed="rId3"/>
                <a:stretch>
                  <a:fillRect t="-6061" b="-169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7473" y="845355"/>
                <a:ext cx="9352240"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Maiwald, </a:t>
                </a:r>
                <a:r>
                  <a:rPr kumimoji="0" lang="en-US" sz="1800" b="0" i="1" u="none" strike="noStrike" kern="0" cap="none" spc="0" normalizeH="0" baseline="0" noProof="0" dirty="0">
                    <a:ln>
                      <a:noFill/>
                    </a:ln>
                    <a:solidFill>
                      <a:sysClr val="windowText" lastClr="000000"/>
                    </a:solidFill>
                    <a:effectLst/>
                    <a:uLnTx/>
                    <a:uFillTx/>
                    <a:latin typeface="Calibri" panose="020F0502020204030204"/>
                    <a:ea typeface="+mn-ea"/>
                    <a:cs typeface="+mn-cs"/>
                  </a:rPr>
                  <a:t>et al</a:t>
                </a:r>
                <a:r>
                  <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 Nature Physics 2009 – 1 yN Hz</a:t>
                </a:r>
                <a:r>
                  <a:rPr kumimoji="0" lang="en-US" sz="1800" b="0" i="0" u="none" strike="noStrike" kern="0" cap="none" spc="0" normalizeH="0" baseline="30000" noProof="0" dirty="0">
                    <a:ln>
                      <a:noFill/>
                    </a:ln>
                    <a:solidFill>
                      <a:sysClr val="windowText" lastClr="000000"/>
                    </a:solidFill>
                    <a:effectLst/>
                    <a:uLnTx/>
                    <a:uFillTx/>
                    <a:latin typeface="Calibri" panose="020F0502020204030204"/>
                    <a:ea typeface="+mn-ea"/>
                    <a:cs typeface="+mn-cs"/>
                  </a:rPr>
                  <a:t>-1/2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Hempel </a:t>
                </a:r>
                <a:r>
                  <a:rPr kumimoji="0" lang="en-US" sz="1800" b="0" i="1" u="none" strike="noStrike" kern="0" cap="none" spc="0" normalizeH="0" baseline="0" noProof="0" dirty="0">
                    <a:ln>
                      <a:noFill/>
                    </a:ln>
                    <a:solidFill>
                      <a:sysClr val="windowText" lastClr="000000"/>
                    </a:solidFill>
                    <a:effectLst/>
                    <a:uLnTx/>
                    <a:uFillTx/>
                    <a:latin typeface="Calibri" panose="020F0502020204030204"/>
                    <a:ea typeface="+mn-ea"/>
                    <a:cs typeface="+mn-cs"/>
                  </a:rPr>
                  <a:t>et al</a:t>
                </a:r>
                <a:r>
                  <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 Nature Photonics 2013 – detect single photon recoil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Shaniv, Ozeri, Nature Communications, 2017 – high sensitivity (</a:t>
                </a:r>
                <a14:m>
                  <m:oMath xmlns:m="http://schemas.openxmlformats.org/officeDocument/2006/math">
                    <m: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mn-cs"/>
                      </a:rPr>
                      <m:t>~28</m:t>
                    </m:r>
                    <m:r>
                      <a:rPr kumimoji="0" lang="en-US" sz="1800" b="0" i="0"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mn-cs"/>
                      </a:rPr>
                      <m:t> </m:t>
                    </m:r>
                    <m:r>
                      <m:rPr>
                        <m:sty m:val="p"/>
                      </m:rPr>
                      <a:rPr kumimoji="0" lang="en-US" sz="1800" b="0" i="0"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mn-cs"/>
                      </a:rPr>
                      <m:t>z</m:t>
                    </m:r>
                  </m:oMath>
                </a14:m>
                <a:r>
                  <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N Hz</a:t>
                </a:r>
                <a:r>
                  <a:rPr kumimoji="0" lang="en-US" sz="1800" b="0" i="0" u="none" strike="noStrike" kern="0" cap="none" spc="0" normalizeH="0" baseline="30000" noProof="0" dirty="0">
                    <a:ln>
                      <a:noFill/>
                    </a:ln>
                    <a:solidFill>
                      <a:sysClr val="windowText" lastClr="000000"/>
                    </a:solidFill>
                    <a:effectLst/>
                    <a:uLnTx/>
                    <a:uFillTx/>
                    <a:latin typeface="Calibri" panose="020F0502020204030204"/>
                    <a:ea typeface="+mn-ea"/>
                    <a:cs typeface="+mn-cs"/>
                  </a:rPr>
                  <a:t>-1/2</a:t>
                </a:r>
                <a:r>
                  <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 at low frequencies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24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Biercuk </a:t>
                </a:r>
                <a:r>
                  <a:rPr kumimoji="0" lang="en-US" sz="1800" b="0" i="1" u="none" strike="noStrike" kern="0" cap="none" spc="0" normalizeH="0" baseline="0" noProof="0" dirty="0">
                    <a:ln>
                      <a:noFill/>
                    </a:ln>
                    <a:solidFill>
                      <a:sysClr val="windowText" lastClr="000000"/>
                    </a:solidFill>
                    <a:effectLst/>
                    <a:uLnTx/>
                    <a:uFillTx/>
                    <a:latin typeface="Calibri" panose="020F0502020204030204"/>
                    <a:ea typeface="+mn-ea"/>
                    <a:cs typeface="+mn-cs"/>
                  </a:rPr>
                  <a:t>et al</a:t>
                </a:r>
                <a:r>
                  <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 Nature Nanotechnology, 2010 – 100-ion crystal (400 </a:t>
                </a:r>
                <a:r>
                  <a:rPr kumimoji="0" lang="en-US" sz="1800" b="0" i="0" u="none" strike="noStrike" kern="0" cap="none" spc="0" normalizeH="0" baseline="0" noProof="0" dirty="0" err="1">
                    <a:ln>
                      <a:noFill/>
                    </a:ln>
                    <a:solidFill>
                      <a:sysClr val="windowText" lastClr="000000"/>
                    </a:solidFill>
                    <a:effectLst/>
                    <a:uLnTx/>
                    <a:uFillTx/>
                    <a:latin typeface="Calibri" panose="020F0502020204030204"/>
                    <a:ea typeface="+mn-ea"/>
                    <a:cs typeface="+mn-cs"/>
                  </a:rPr>
                  <a:t>yN</a:t>
                </a:r>
                <a:r>
                  <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 Hz</a:t>
                </a:r>
                <a:r>
                  <a:rPr kumimoji="0" lang="en-US" sz="1800" b="0" i="0" u="none" strike="noStrike" kern="0" cap="none" spc="0" normalizeH="0" baseline="30000" noProof="0" dirty="0">
                    <a:ln>
                      <a:noFill/>
                    </a:ln>
                    <a:solidFill>
                      <a:sysClr val="windowText" lastClr="000000"/>
                    </a:solidFill>
                    <a:effectLst/>
                    <a:uLnTx/>
                    <a:uFillTx/>
                    <a:latin typeface="Calibri" panose="020F0502020204030204"/>
                    <a:ea typeface="+mn-ea"/>
                    <a:cs typeface="+mn-cs"/>
                  </a:rPr>
                  <a:t>-1/2</a:t>
                </a:r>
                <a:r>
                  <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 ) </a:t>
                </a:r>
              </a:p>
            </p:txBody>
          </p:sp>
        </mc:Choice>
        <mc:Fallback xmlns="">
          <p:sp>
            <p:nvSpPr>
              <p:cNvPr id="3" name="TextBox 2"/>
              <p:cNvSpPr txBox="1">
                <a:spLocks noRot="1" noChangeAspect="1" noMove="1" noResize="1" noEditPoints="1" noAdjustHandles="1" noChangeArrowheads="1" noChangeShapeType="1" noTextEdit="1"/>
              </p:cNvSpPr>
              <p:nvPr/>
            </p:nvSpPr>
            <p:spPr>
              <a:xfrm>
                <a:off x="7473" y="845355"/>
                <a:ext cx="9352240" cy="1569660"/>
              </a:xfrm>
              <a:prstGeom prst="rect">
                <a:avLst/>
              </a:prstGeom>
              <a:blipFill>
                <a:blip r:embed="rId4"/>
                <a:stretch>
                  <a:fillRect l="-522" t="-2335" b="-5447"/>
                </a:stretch>
              </a:blipFill>
            </p:spPr>
            <p:txBody>
              <a:bodyPr/>
              <a:lstStyle/>
              <a:p>
                <a:r>
                  <a:rPr lang="en-US">
                    <a:noFill/>
                  </a:rPr>
                  <a:t> </a:t>
                </a:r>
              </a:p>
            </p:txBody>
          </p:sp>
        </mc:Fallback>
      </mc:AlternateContent>
      <p:sp>
        <p:nvSpPr>
          <p:cNvPr id="4" name="Rectangle 3"/>
          <p:cNvSpPr/>
          <p:nvPr/>
        </p:nvSpPr>
        <p:spPr>
          <a:xfrm>
            <a:off x="7473" y="2477266"/>
            <a:ext cx="626806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latin typeface="Calibri" panose="020F0502020204030204"/>
                <a:ea typeface="+mn-ea"/>
                <a:cs typeface="+mn-cs"/>
              </a:rPr>
              <a:t>Basic idea: map motional amplitude onto spin precession</a:t>
            </a:r>
          </a:p>
        </p:txBody>
      </p:sp>
      <p:sp>
        <p:nvSpPr>
          <p:cNvPr id="6" name="TextBox 5"/>
          <p:cNvSpPr txBox="1"/>
          <p:nvPr/>
        </p:nvSpPr>
        <p:spPr>
          <a:xfrm>
            <a:off x="1302" y="3370026"/>
            <a:ext cx="154978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Calibri" panose="020F0502020204030204"/>
                <a:ea typeface="+mn-ea"/>
                <a:cs typeface="+mn-cs"/>
              </a:rPr>
              <a:t>Single ion </a:t>
            </a:r>
          </a:p>
        </p:txBody>
      </p:sp>
      <p:grpSp>
        <p:nvGrpSpPr>
          <p:cNvPr id="41" name="Group 40"/>
          <p:cNvGrpSpPr/>
          <p:nvPr/>
        </p:nvGrpSpPr>
        <p:grpSpPr>
          <a:xfrm>
            <a:off x="111607" y="4334918"/>
            <a:ext cx="137160" cy="946057"/>
            <a:chOff x="778392" y="3946609"/>
            <a:chExt cx="137160" cy="946057"/>
          </a:xfrm>
        </p:grpSpPr>
        <p:sp>
          <p:nvSpPr>
            <p:cNvPr id="46" name="Oval 45"/>
            <p:cNvSpPr/>
            <p:nvPr/>
          </p:nvSpPr>
          <p:spPr>
            <a:xfrm>
              <a:off x="778392" y="4333992"/>
              <a:ext cx="137160"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cxnSp>
          <p:nvCxnSpPr>
            <p:cNvPr id="47" name="Straight Arrow Connector 46"/>
            <p:cNvCxnSpPr/>
            <p:nvPr/>
          </p:nvCxnSpPr>
          <p:spPr>
            <a:xfrm flipV="1">
              <a:off x="846972" y="3946609"/>
              <a:ext cx="0" cy="31805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843294" y="4540483"/>
              <a:ext cx="7356" cy="35218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2" name="TextBox 41"/>
              <p:cNvSpPr txBox="1"/>
              <p:nvPr/>
            </p:nvSpPr>
            <p:spPr>
              <a:xfrm>
                <a:off x="139751" y="4567103"/>
                <a:ext cx="687653"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t>⟺</m:t>
                      </m:r>
                    </m:oMath>
                  </m:oMathPara>
                </a14:m>
                <a:endParaRPr kumimoji="0" lang="en-US" sz="2800" b="0" i="0" u="none" strike="noStrike" kern="0" cap="none" spc="0" normalizeH="0" baseline="0" noProof="0" dirty="0">
                  <a:ln>
                    <a:noFill/>
                  </a:ln>
                  <a:solidFill>
                    <a:srgbClr val="C00000"/>
                  </a:solidFill>
                  <a:effectLst/>
                  <a:uLnTx/>
                  <a:uFillTx/>
                  <a:latin typeface="Calibri" panose="020F0502020204030204"/>
                  <a:ea typeface="+mn-ea"/>
                  <a:cs typeface="+mn-cs"/>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139751" y="4567103"/>
                <a:ext cx="687653" cy="430887"/>
              </a:xfrm>
              <a:prstGeom prst="rect">
                <a:avLst/>
              </a:prstGeom>
              <a:blipFill>
                <a:blip r:embed="rId5"/>
                <a:stretch>
                  <a:fillRect/>
                </a:stretch>
              </a:blipFill>
            </p:spPr>
            <p:txBody>
              <a:bodyPr/>
              <a:lstStyle/>
              <a:p>
                <a:r>
                  <a:rPr lang="en-US">
                    <a:noFill/>
                  </a:rPr>
                  <a:t> </a:t>
                </a:r>
              </a:p>
            </p:txBody>
          </p:sp>
        </mc:Fallback>
      </mc:AlternateContent>
      <p:grpSp>
        <p:nvGrpSpPr>
          <p:cNvPr id="43" name="Group 42"/>
          <p:cNvGrpSpPr/>
          <p:nvPr/>
        </p:nvGrpSpPr>
        <p:grpSpPr>
          <a:xfrm>
            <a:off x="680870" y="4571046"/>
            <a:ext cx="724284" cy="423001"/>
            <a:chOff x="1549530" y="4160141"/>
            <a:chExt cx="724284" cy="423001"/>
          </a:xfrm>
        </p:grpSpPr>
        <p:cxnSp>
          <p:nvCxnSpPr>
            <p:cNvPr id="44" name="Straight Connector 43"/>
            <p:cNvCxnSpPr/>
            <p:nvPr/>
          </p:nvCxnSpPr>
          <p:spPr>
            <a:xfrm>
              <a:off x="1549530" y="4160141"/>
              <a:ext cx="72428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549530" y="4583142"/>
              <a:ext cx="72428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2244846" y="3366185"/>
            <a:ext cx="182771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Calibri" panose="020F0502020204030204"/>
                <a:ea typeface="+mn-ea"/>
                <a:cs typeface="+mn-cs"/>
              </a:rPr>
              <a:t>N ion crystal</a:t>
            </a:r>
          </a:p>
        </p:txBody>
      </p:sp>
      <p:grpSp>
        <p:nvGrpSpPr>
          <p:cNvPr id="9" name="Group 8"/>
          <p:cNvGrpSpPr/>
          <p:nvPr/>
        </p:nvGrpSpPr>
        <p:grpSpPr>
          <a:xfrm>
            <a:off x="2035582" y="3756596"/>
            <a:ext cx="3766506" cy="2157316"/>
            <a:chOff x="3291855" y="3419142"/>
            <a:chExt cx="3766506" cy="2157316"/>
          </a:xfrm>
        </p:grpSpPr>
        <p:sp>
          <p:nvSpPr>
            <p:cNvPr id="10" name="Right Brace 9"/>
            <p:cNvSpPr/>
            <p:nvPr/>
          </p:nvSpPr>
          <p:spPr>
            <a:xfrm>
              <a:off x="5606465" y="3419142"/>
              <a:ext cx="575067" cy="2157316"/>
            </a:xfrm>
            <a:prstGeom prst="rightBrace">
              <a:avLst>
                <a:gd name="adj1" fmla="val 8333"/>
                <a:gd name="adj2" fmla="val 50559"/>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1" name="TextBox 10"/>
            <p:cNvSpPr txBox="1"/>
            <p:nvPr/>
          </p:nvSpPr>
          <p:spPr>
            <a:xfrm>
              <a:off x="6088922" y="4159202"/>
              <a:ext cx="96943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N+1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rPr>
                <a:t>levels</a:t>
              </a:r>
            </a:p>
          </p:txBody>
        </p:sp>
        <p:grpSp>
          <p:nvGrpSpPr>
            <p:cNvPr id="12" name="Group 11"/>
            <p:cNvGrpSpPr/>
            <p:nvPr/>
          </p:nvGrpSpPr>
          <p:grpSpPr>
            <a:xfrm>
              <a:off x="3291855" y="3638506"/>
              <a:ext cx="2483760" cy="1663973"/>
              <a:chOff x="3291855" y="3631402"/>
              <a:chExt cx="2483760" cy="1663973"/>
            </a:xfrm>
          </p:grpSpPr>
          <mc:AlternateContent xmlns:mc="http://schemas.openxmlformats.org/markup-compatibility/2006" xmlns:a14="http://schemas.microsoft.com/office/drawing/2010/main">
            <mc:Choice Requires="a14">
              <p:sp>
                <p:nvSpPr>
                  <p:cNvPr id="13" name="TextBox 12"/>
                  <p:cNvSpPr txBox="1"/>
                  <p:nvPr/>
                </p:nvSpPr>
                <p:spPr>
                  <a:xfrm>
                    <a:off x="4403701" y="4247945"/>
                    <a:ext cx="687653"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t>⟺</m:t>
                          </m:r>
                        </m:oMath>
                      </m:oMathPara>
                    </a14:m>
                    <a:endParaRPr kumimoji="0" lang="en-US" sz="2800" b="0" i="0" u="none" strike="noStrike" kern="0" cap="none" spc="0" normalizeH="0" baseline="0" noProof="0" dirty="0">
                      <a:ln>
                        <a:noFill/>
                      </a:ln>
                      <a:solidFill>
                        <a:srgbClr val="C00000"/>
                      </a:solidFill>
                      <a:effectLst/>
                      <a:uLnTx/>
                      <a:uFillTx/>
                      <a:latin typeface="Calibri" panose="020F0502020204030204"/>
                      <a:ea typeface="+mn-ea"/>
                      <a:cs typeface="+mn-cs"/>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4403701" y="4247945"/>
                    <a:ext cx="687653" cy="430887"/>
                  </a:xfrm>
                  <a:prstGeom prst="rect">
                    <a:avLst/>
                  </a:prstGeom>
                  <a:blipFill>
                    <a:blip r:embed="rId6"/>
                    <a:stretch>
                      <a:fillRect/>
                    </a:stretch>
                  </a:blipFill>
                </p:spPr>
                <p:txBody>
                  <a:bodyPr/>
                  <a:lstStyle/>
                  <a:p>
                    <a:r>
                      <a:rPr lang="en-US">
                        <a:noFill/>
                      </a:rPr>
                      <a:t> </a:t>
                    </a:r>
                  </a:p>
                </p:txBody>
              </p:sp>
            </mc:Fallback>
          </mc:AlternateContent>
          <p:grpSp>
            <p:nvGrpSpPr>
              <p:cNvPr id="14" name="Group 13"/>
              <p:cNvGrpSpPr/>
              <p:nvPr/>
            </p:nvGrpSpPr>
            <p:grpSpPr>
              <a:xfrm>
                <a:off x="5051331" y="3631402"/>
                <a:ext cx="724284" cy="1663973"/>
                <a:chOff x="5051331" y="3631402"/>
                <a:chExt cx="724284" cy="1663973"/>
              </a:xfrm>
            </p:grpSpPr>
            <p:cxnSp>
              <p:nvCxnSpPr>
                <p:cNvPr id="36" name="Straight Connector 35"/>
                <p:cNvCxnSpPr/>
                <p:nvPr/>
              </p:nvCxnSpPr>
              <p:spPr>
                <a:xfrm>
                  <a:off x="5051331" y="3631402"/>
                  <a:ext cx="72428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051331" y="4047395"/>
                  <a:ext cx="72428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051331" y="4463388"/>
                  <a:ext cx="72428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051331" y="4879381"/>
                  <a:ext cx="72428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051331" y="5295375"/>
                  <a:ext cx="72428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3291855" y="4015760"/>
                <a:ext cx="1123016" cy="946057"/>
                <a:chOff x="3291855" y="3814335"/>
                <a:chExt cx="1123016" cy="946057"/>
              </a:xfrm>
            </p:grpSpPr>
            <p:grpSp>
              <p:nvGrpSpPr>
                <p:cNvPr id="16" name="Group 15"/>
                <p:cNvGrpSpPr/>
                <p:nvPr/>
              </p:nvGrpSpPr>
              <p:grpSpPr>
                <a:xfrm>
                  <a:off x="3291855" y="3814335"/>
                  <a:ext cx="137160" cy="946057"/>
                  <a:chOff x="778392" y="3946609"/>
                  <a:chExt cx="137160" cy="946057"/>
                </a:xfrm>
              </p:grpSpPr>
              <p:sp>
                <p:nvSpPr>
                  <p:cNvPr id="33" name="Oval 32"/>
                  <p:cNvSpPr/>
                  <p:nvPr/>
                </p:nvSpPr>
                <p:spPr>
                  <a:xfrm>
                    <a:off x="778392" y="4333992"/>
                    <a:ext cx="137160"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cxnSp>
                <p:nvCxnSpPr>
                  <p:cNvPr id="34" name="Straight Arrow Connector 33"/>
                  <p:cNvCxnSpPr/>
                  <p:nvPr/>
                </p:nvCxnSpPr>
                <p:spPr>
                  <a:xfrm flipV="1">
                    <a:off x="846972" y="3946609"/>
                    <a:ext cx="0" cy="31805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843294" y="4540483"/>
                    <a:ext cx="7356" cy="35218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3538319" y="3814335"/>
                  <a:ext cx="137160" cy="946057"/>
                  <a:chOff x="778392" y="3946609"/>
                  <a:chExt cx="137160" cy="946057"/>
                </a:xfrm>
              </p:grpSpPr>
              <p:sp>
                <p:nvSpPr>
                  <p:cNvPr id="30" name="Oval 29"/>
                  <p:cNvSpPr/>
                  <p:nvPr/>
                </p:nvSpPr>
                <p:spPr>
                  <a:xfrm>
                    <a:off x="778392" y="4333992"/>
                    <a:ext cx="137160"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cxnSp>
                <p:nvCxnSpPr>
                  <p:cNvPr id="31" name="Straight Arrow Connector 30"/>
                  <p:cNvCxnSpPr/>
                  <p:nvPr/>
                </p:nvCxnSpPr>
                <p:spPr>
                  <a:xfrm flipV="1">
                    <a:off x="846972" y="3946609"/>
                    <a:ext cx="0" cy="31805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843294" y="4540483"/>
                    <a:ext cx="7356" cy="35218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3784783" y="3814335"/>
                  <a:ext cx="137160" cy="946057"/>
                  <a:chOff x="778392" y="3946609"/>
                  <a:chExt cx="137160" cy="946057"/>
                </a:xfrm>
              </p:grpSpPr>
              <p:sp>
                <p:nvSpPr>
                  <p:cNvPr id="27" name="Oval 26"/>
                  <p:cNvSpPr/>
                  <p:nvPr/>
                </p:nvSpPr>
                <p:spPr>
                  <a:xfrm>
                    <a:off x="778392" y="4333992"/>
                    <a:ext cx="137160"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cxnSp>
                <p:nvCxnSpPr>
                  <p:cNvPr id="28" name="Straight Arrow Connector 27"/>
                  <p:cNvCxnSpPr/>
                  <p:nvPr/>
                </p:nvCxnSpPr>
                <p:spPr>
                  <a:xfrm flipV="1">
                    <a:off x="846972" y="3946609"/>
                    <a:ext cx="0" cy="31805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843294" y="4540483"/>
                    <a:ext cx="7356" cy="35218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4031247" y="3814335"/>
                  <a:ext cx="137160" cy="946057"/>
                  <a:chOff x="778392" y="3946609"/>
                  <a:chExt cx="137160" cy="946057"/>
                </a:xfrm>
              </p:grpSpPr>
              <p:sp>
                <p:nvSpPr>
                  <p:cNvPr id="24" name="Oval 23"/>
                  <p:cNvSpPr/>
                  <p:nvPr/>
                </p:nvSpPr>
                <p:spPr>
                  <a:xfrm>
                    <a:off x="778392" y="4333992"/>
                    <a:ext cx="137160"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cxnSp>
                <p:nvCxnSpPr>
                  <p:cNvPr id="25" name="Straight Arrow Connector 24"/>
                  <p:cNvCxnSpPr/>
                  <p:nvPr/>
                </p:nvCxnSpPr>
                <p:spPr>
                  <a:xfrm flipV="1">
                    <a:off x="846972" y="3946609"/>
                    <a:ext cx="0" cy="31805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843294" y="4540483"/>
                    <a:ext cx="7356" cy="35218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4277711" y="3814335"/>
                  <a:ext cx="137160" cy="946057"/>
                  <a:chOff x="4277711" y="3814335"/>
                  <a:chExt cx="137160" cy="946057"/>
                </a:xfrm>
              </p:grpSpPr>
              <p:sp>
                <p:nvSpPr>
                  <p:cNvPr id="21" name="Oval 20"/>
                  <p:cNvSpPr/>
                  <p:nvPr/>
                </p:nvSpPr>
                <p:spPr>
                  <a:xfrm>
                    <a:off x="4277711" y="4201718"/>
                    <a:ext cx="137160"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cxnSp>
                <p:nvCxnSpPr>
                  <p:cNvPr id="22" name="Straight Arrow Connector 21"/>
                  <p:cNvCxnSpPr/>
                  <p:nvPr/>
                </p:nvCxnSpPr>
                <p:spPr>
                  <a:xfrm flipV="1">
                    <a:off x="4346291" y="3814335"/>
                    <a:ext cx="0" cy="31805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4342613" y="4408209"/>
                    <a:ext cx="7356" cy="35218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grpSp>
      <p:grpSp>
        <p:nvGrpSpPr>
          <p:cNvPr id="62" name="Group 61"/>
          <p:cNvGrpSpPr/>
          <p:nvPr/>
        </p:nvGrpSpPr>
        <p:grpSpPr>
          <a:xfrm>
            <a:off x="5394805" y="2879963"/>
            <a:ext cx="3985552" cy="3942690"/>
            <a:chOff x="5394805" y="2879963"/>
            <a:chExt cx="3985552" cy="3942690"/>
          </a:xfrm>
        </p:grpSpPr>
        <mc:AlternateContent xmlns:mc="http://schemas.openxmlformats.org/markup-compatibility/2006" xmlns:a14="http://schemas.microsoft.com/office/drawing/2010/main">
          <mc:Choice Requires="a14">
            <p:sp>
              <p:nvSpPr>
                <p:cNvPr id="50" name="TextBox 49"/>
                <p:cNvSpPr txBox="1"/>
                <p:nvPr/>
              </p:nvSpPr>
              <p:spPr>
                <a:xfrm>
                  <a:off x="5394805" y="2879963"/>
                  <a:ext cx="2763544" cy="17779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sng" strike="noStrike" kern="0" cap="none" spc="0" normalizeH="0" baseline="0" noProof="0" dirty="0">
                      <a:ln>
                        <a:noFill/>
                      </a:ln>
                      <a:solidFill>
                        <a:sysClr val="windowText" lastClr="000000"/>
                      </a:solidFill>
                      <a:effectLst/>
                      <a:uLnTx/>
                      <a:uFillTx/>
                      <a:latin typeface="Calibri" panose="020F0502020204030204"/>
                      <a:ea typeface="+mn-ea"/>
                      <a:cs typeface="+mn-cs"/>
                    </a:rPr>
                    <a:t>N ion crystal</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ysClr val="windowText" lastClr="000000"/>
                      </a:solidFill>
                      <a:effectLst/>
                      <a:uLnTx/>
                      <a:uFillTx/>
                      <a:latin typeface="Calibri" panose="020F0502020204030204"/>
                      <a:ea typeface="+mn-ea"/>
                      <a:cs typeface="+mn-cs"/>
                    </a:rPr>
                    <a:t>Less projection noise</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ysClr val="windowText" lastClr="000000"/>
                      </a:solidFill>
                      <a:effectLst/>
                      <a:uLnTx/>
                      <a:uFillTx/>
                      <a:latin typeface="Calibri" panose="020F0502020204030204"/>
                      <a:ea typeface="+mn-ea"/>
                      <a:cs typeface="+mn-cs"/>
                    </a:rPr>
                    <a:t>Smaller zero-point motion, </a:t>
                  </a:r>
                  <a14:m>
                    <m:oMath xmlns:m="http://schemas.openxmlformats.org/officeDocument/2006/math">
                      <m:sSub>
                        <m:sSubPr>
                          <m:ctrlP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mn-cs"/>
                            </a:rPr>
                          </m:ctrlPr>
                        </m:sSubPr>
                        <m:e>
                          <m: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mn-cs"/>
                            </a:rPr>
                            <m:t>𝑧</m:t>
                          </m:r>
                        </m:e>
                        <m:sub>
                          <m: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mn-cs"/>
                            </a:rPr>
                            <m:t>𝑧𝑝𝑡</m:t>
                          </m:r>
                        </m:sub>
                      </m:sSub>
                      <m:r>
                        <a:rPr kumimoji="0" lang="en-US" sz="20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mn-cs"/>
                        </a:rPr>
                        <m:t>≈2 </m:t>
                      </m:r>
                    </m:oMath>
                  </a14:m>
                  <a:r>
                    <a:rPr kumimoji="0" lang="en-US" sz="2000" b="0" i="0" u="none" strike="noStrike" kern="0" cap="none" spc="0" normalizeH="0" baseline="0" noProof="0" dirty="0">
                      <a:ln>
                        <a:noFill/>
                      </a:ln>
                      <a:solidFill>
                        <a:sysClr val="windowText" lastClr="000000"/>
                      </a:solidFill>
                      <a:effectLst/>
                      <a:uLnTx/>
                      <a:uFillTx/>
                      <a:latin typeface="Calibri" panose="020F0502020204030204"/>
                      <a:ea typeface="+mn-ea"/>
                      <a:cs typeface="+mn-cs"/>
                    </a:rPr>
                    <a:t> nm for N=100</a:t>
                  </a:r>
                </a:p>
              </p:txBody>
            </p:sp>
          </mc:Choice>
          <mc:Fallback xmlns="">
            <p:sp>
              <p:nvSpPr>
                <p:cNvPr id="50" name="TextBox 49"/>
                <p:cNvSpPr txBox="1">
                  <a:spLocks noRot="1" noChangeAspect="1" noMove="1" noResize="1" noEditPoints="1" noAdjustHandles="1" noChangeArrowheads="1" noChangeShapeType="1" noTextEdit="1"/>
                </p:cNvSpPr>
                <p:nvPr/>
              </p:nvSpPr>
              <p:spPr>
                <a:xfrm>
                  <a:off x="5394805" y="2879963"/>
                  <a:ext cx="2763544" cy="1777987"/>
                </a:xfrm>
                <a:prstGeom prst="rect">
                  <a:avLst/>
                </a:prstGeom>
                <a:blipFill>
                  <a:blip r:embed="rId7"/>
                  <a:stretch>
                    <a:fillRect t="-1712" r="-2870" b="-5137"/>
                  </a:stretch>
                </a:blipFill>
              </p:spPr>
              <p:txBody>
                <a:bodyPr/>
                <a:lstStyle/>
                <a:p>
                  <a:r>
                    <a:rPr lang="en-US">
                      <a:noFill/>
                    </a:rPr>
                    <a:t> </a:t>
                  </a:r>
                </a:p>
              </p:txBody>
            </p:sp>
          </mc:Fallback>
        </mc:AlternateContent>
        <p:sp>
          <p:nvSpPr>
            <p:cNvPr id="51" name="Right Brace 50"/>
            <p:cNvSpPr>
              <a:spLocks noChangeAspect="1"/>
            </p:cNvSpPr>
            <p:nvPr/>
          </p:nvSpPr>
          <p:spPr>
            <a:xfrm>
              <a:off x="7969437" y="3248009"/>
              <a:ext cx="334766" cy="1344494"/>
            </a:xfrm>
            <a:prstGeom prst="rightBrace">
              <a:avLst>
                <a:gd name="adj1" fmla="val 8333"/>
                <a:gd name="adj2" fmla="val 51832"/>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52" name="Rectangle 51"/>
                <p:cNvSpPr>
                  <a:spLocks noChangeAspect="1"/>
                </p:cNvSpPr>
                <p:nvPr/>
              </p:nvSpPr>
              <p:spPr>
                <a:xfrm>
                  <a:off x="8314288" y="3521138"/>
                  <a:ext cx="1066069" cy="72686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8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mn-cs"/>
                        </a:rPr>
                        <m:t>~</m:t>
                      </m:r>
                      <m:f>
                        <m:fPr>
                          <m:ctrlPr>
                            <a:rPr kumimoji="0" lang="en-US" sz="28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mn-cs"/>
                            </a:rPr>
                          </m:ctrlPr>
                        </m:fPr>
                        <m:num>
                          <m:r>
                            <a:rPr kumimoji="0" lang="en-US" sz="28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mn-cs"/>
                            </a:rPr>
                            <m:t>1</m:t>
                          </m:r>
                        </m:num>
                        <m:den>
                          <m:rad>
                            <m:radPr>
                              <m:degHide m:val="on"/>
                              <m:ctrlPr>
                                <a:rPr kumimoji="0" lang="en-US" sz="2800" b="0" i="1" u="none" strike="noStrike" kern="0" cap="none" spc="0" normalizeH="0" baseline="0" noProof="0">
                                  <a:ln>
                                    <a:noFill/>
                                  </a:ln>
                                  <a:solidFill>
                                    <a:sysClr val="windowText" lastClr="000000"/>
                                  </a:solidFill>
                                  <a:effectLst/>
                                  <a:uLnTx/>
                                  <a:uFillTx/>
                                  <a:latin typeface="Cambria Math" panose="02040503050406030204" pitchFamily="18" charset="0"/>
                                  <a:ea typeface="+mn-ea"/>
                                  <a:cs typeface="+mn-cs"/>
                                </a:rPr>
                              </m:ctrlPr>
                            </m:radPr>
                            <m:deg/>
                            <m:e>
                              <m:r>
                                <a:rPr kumimoji="0" lang="en-US" sz="2800" b="0" i="1" u="none" strike="noStrike" kern="0" cap="none" spc="0" normalizeH="0" baseline="0" noProof="0">
                                  <a:ln>
                                    <a:noFill/>
                                  </a:ln>
                                  <a:solidFill>
                                    <a:sysClr val="windowText" lastClr="000000"/>
                                  </a:solidFill>
                                  <a:effectLst/>
                                  <a:uLnTx/>
                                  <a:uFillTx/>
                                  <a:latin typeface="Cambria Math" panose="02040503050406030204" pitchFamily="18" charset="0"/>
                                  <a:ea typeface="+mn-ea"/>
                                  <a:cs typeface="+mn-cs"/>
                                </a:rPr>
                                <m:t>𝑁</m:t>
                              </m:r>
                            </m:e>
                          </m:rad>
                        </m:den>
                      </m:f>
                    </m:oMath>
                  </a14:m>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mc:Choice>
          <mc:Fallback xmlns="">
            <p:sp>
              <p:nvSpPr>
                <p:cNvPr id="52" name="Rectangle 51"/>
                <p:cNvSpPr>
                  <a:spLocks noRot="1" noChangeAspect="1" noMove="1" noResize="1" noEditPoints="1" noAdjustHandles="1" noChangeArrowheads="1" noChangeShapeType="1" noTextEdit="1"/>
                </p:cNvSpPr>
                <p:nvPr/>
              </p:nvSpPr>
              <p:spPr>
                <a:xfrm>
                  <a:off x="8314288" y="3521138"/>
                  <a:ext cx="1066069" cy="726866"/>
                </a:xfrm>
                <a:prstGeom prst="rect">
                  <a:avLst/>
                </a:prstGeom>
                <a:blipFill>
                  <a:blip r:embed="rId8"/>
                  <a:stretch>
                    <a:fillRect/>
                  </a:stretch>
                </a:blipFill>
              </p:spPr>
              <p:txBody>
                <a:bodyPr/>
                <a:lstStyle/>
                <a:p>
                  <a:r>
                    <a:rPr lang="en-US">
                      <a:noFill/>
                    </a:rPr>
                    <a:t> </a:t>
                  </a:r>
                </a:p>
              </p:txBody>
            </p:sp>
          </mc:Fallback>
        </mc:AlternateContent>
        <p:pic>
          <p:nvPicPr>
            <p:cNvPr id="61" name="Picture 60"/>
            <p:cNvPicPr>
              <a:picLocks noChangeAspect="1"/>
            </p:cNvPicPr>
            <p:nvPr/>
          </p:nvPicPr>
          <p:blipFill rotWithShape="1">
            <a:blip r:embed="rId9"/>
            <a:srcRect l="37032"/>
            <a:stretch/>
          </p:blipFill>
          <p:spPr>
            <a:xfrm>
              <a:off x="5917598" y="4951019"/>
              <a:ext cx="3174762" cy="1871634"/>
            </a:xfrm>
            <a:prstGeom prst="rect">
              <a:avLst/>
            </a:prstGeom>
          </p:spPr>
        </p:pic>
      </p:grpSp>
    </p:spTree>
    <p:extLst>
      <p:ext uri="{BB962C8B-B14F-4D97-AF65-F5344CB8AC3E}">
        <p14:creationId xmlns:p14="http://schemas.microsoft.com/office/powerpoint/2010/main" val="353491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9132" y="0"/>
            <a:ext cx="5643212"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rPr>
              <a:t>Sensing small center-of-mass motion</a:t>
            </a:r>
            <a:endPar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Times New Roman" pitchFamily="18" charset="0"/>
            </a:endParaRPr>
          </a:p>
        </p:txBody>
      </p:sp>
      <p:grpSp>
        <p:nvGrpSpPr>
          <p:cNvPr id="4" name="Group 3"/>
          <p:cNvGrpSpPr/>
          <p:nvPr/>
        </p:nvGrpSpPr>
        <p:grpSpPr>
          <a:xfrm>
            <a:off x="19050" y="657491"/>
            <a:ext cx="5133975" cy="2600059"/>
            <a:chOff x="-117081" y="1325625"/>
            <a:chExt cx="6961641" cy="4310576"/>
          </a:xfrm>
        </p:grpSpPr>
        <p:grpSp>
          <p:nvGrpSpPr>
            <p:cNvPr id="5" name="Group 4"/>
            <p:cNvGrpSpPr/>
            <p:nvPr/>
          </p:nvGrpSpPr>
          <p:grpSpPr>
            <a:xfrm>
              <a:off x="273043" y="1325625"/>
              <a:ext cx="6571517" cy="4310576"/>
              <a:chOff x="233475" y="1208843"/>
              <a:chExt cx="6571517" cy="4310576"/>
            </a:xfrm>
          </p:grpSpPr>
          <p:pic>
            <p:nvPicPr>
              <p:cNvPr id="10" name="Picture 9"/>
              <p:cNvPicPr>
                <a:picLocks noChangeAspect="1"/>
              </p:cNvPicPr>
              <p:nvPr/>
            </p:nvPicPr>
            <p:blipFill>
              <a:blip r:embed="rId3"/>
              <a:stretch>
                <a:fillRect/>
              </a:stretch>
            </p:blipFill>
            <p:spPr>
              <a:xfrm>
                <a:off x="1221320" y="1208843"/>
                <a:ext cx="4972842" cy="1761834"/>
              </a:xfrm>
              <a:prstGeom prst="rect">
                <a:avLst/>
              </a:prstGeom>
            </p:spPr>
          </p:pic>
          <p:sp>
            <p:nvSpPr>
              <p:cNvPr id="11" name="Down Arrow 46"/>
              <p:cNvSpPr/>
              <p:nvPr/>
            </p:nvSpPr>
            <p:spPr>
              <a:xfrm rot="15600000">
                <a:off x="2869967" y="1104277"/>
                <a:ext cx="1793507" cy="6076542"/>
              </a:xfrm>
              <a:prstGeom prst="downArrow">
                <a:avLst/>
              </a:prstGeom>
              <a:solidFill>
                <a:srgbClr val="70AD47">
                  <a:alpha val="30000"/>
                </a:srgbClr>
              </a:solidFill>
              <a:ln w="9525" cap="flat" cmpd="sng" algn="ctr">
                <a:solidFill>
                  <a:srgbClr val="70AD47"/>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2" name="Down Arrow 45"/>
              <p:cNvSpPr/>
              <p:nvPr/>
            </p:nvSpPr>
            <p:spPr>
              <a:xfrm rot="16800000">
                <a:off x="2867146" y="1134426"/>
                <a:ext cx="1793507" cy="6060975"/>
              </a:xfrm>
              <a:prstGeom prst="downArrow">
                <a:avLst/>
              </a:prstGeom>
              <a:solidFill>
                <a:srgbClr val="70AD47">
                  <a:alpha val="30000"/>
                </a:srgbClr>
              </a:solidFill>
              <a:ln w="9525" cap="flat" cmpd="sng" algn="ctr">
                <a:solidFill>
                  <a:srgbClr val="70AD47"/>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3" name="Diamond 12"/>
              <p:cNvSpPr/>
              <p:nvPr/>
            </p:nvSpPr>
            <p:spPr>
              <a:xfrm>
                <a:off x="1143577" y="3702820"/>
                <a:ext cx="5102818" cy="895228"/>
              </a:xfrm>
              <a:prstGeom prst="diamond">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4" name="Diamond 13"/>
              <p:cNvSpPr/>
              <p:nvPr/>
            </p:nvSpPr>
            <p:spPr>
              <a:xfrm>
                <a:off x="1150717" y="3704846"/>
                <a:ext cx="5102818" cy="895228"/>
              </a:xfrm>
              <a:prstGeom prst="diamond">
                <a:avLst/>
              </a:prstGeom>
              <a:gradFill flip="none" rotWithShape="1">
                <a:gsLst>
                  <a:gs pos="95000">
                    <a:srgbClr val="70AD47"/>
                  </a:gs>
                  <a:gs pos="50000">
                    <a:sysClr val="window" lastClr="FFFFFF">
                      <a:alpha val="0"/>
                    </a:sysClr>
                  </a:gs>
                  <a:gs pos="20000">
                    <a:srgbClr val="5B9BD5">
                      <a:lumMod val="5000"/>
                      <a:lumOff val="95000"/>
                      <a:alpha val="0"/>
                    </a:srgbClr>
                  </a:gs>
                  <a:gs pos="5000">
                    <a:srgbClr val="70AD47"/>
                  </a:gs>
                  <a:gs pos="35000">
                    <a:srgbClr val="70AD47"/>
                  </a:gs>
                  <a:gs pos="80000">
                    <a:sysClr val="window" lastClr="FFFFFF">
                      <a:alpha val="0"/>
                    </a:sysClr>
                  </a:gs>
                  <a:gs pos="65000">
                    <a:srgbClr val="70AD47"/>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5" name="Rectangle 14"/>
              <p:cNvSpPr/>
              <p:nvPr/>
            </p:nvSpPr>
            <p:spPr>
              <a:xfrm>
                <a:off x="1235743" y="2768033"/>
                <a:ext cx="784716" cy="448409"/>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6" name="Rectangle 15"/>
              <p:cNvSpPr/>
              <p:nvPr/>
            </p:nvSpPr>
            <p:spPr>
              <a:xfrm>
                <a:off x="1268580" y="5070876"/>
                <a:ext cx="784716" cy="448409"/>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7" name="Trapezoid 16"/>
              <p:cNvSpPr>
                <a:spLocks noChangeAspect="1"/>
              </p:cNvSpPr>
              <p:nvPr/>
            </p:nvSpPr>
            <p:spPr>
              <a:xfrm rot="5400000">
                <a:off x="1181422" y="3748438"/>
                <a:ext cx="893358" cy="784716"/>
              </a:xfrm>
              <a:prstGeom prst="trapezoid">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8" name="Rectangle 17"/>
              <p:cNvSpPr/>
              <p:nvPr/>
            </p:nvSpPr>
            <p:spPr>
              <a:xfrm flipH="1">
                <a:off x="5437950" y="2775430"/>
                <a:ext cx="784716" cy="448409"/>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9" name="Rectangle 18"/>
              <p:cNvSpPr/>
              <p:nvPr/>
            </p:nvSpPr>
            <p:spPr>
              <a:xfrm flipH="1">
                <a:off x="5442574" y="5071010"/>
                <a:ext cx="784716" cy="448409"/>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0" name="Trapezoid 19"/>
              <p:cNvSpPr>
                <a:spLocks/>
              </p:cNvSpPr>
              <p:nvPr/>
            </p:nvSpPr>
            <p:spPr>
              <a:xfrm rot="16200000" flipH="1">
                <a:off x="5368841" y="3729139"/>
                <a:ext cx="898622" cy="789340"/>
              </a:xfrm>
              <a:prstGeom prst="trapezoid">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nvGrpSpPr>
              <p:cNvPr id="21" name="Group 20"/>
              <p:cNvGrpSpPr/>
              <p:nvPr/>
            </p:nvGrpSpPr>
            <p:grpSpPr>
              <a:xfrm>
                <a:off x="3713692" y="2913900"/>
                <a:ext cx="323703" cy="591611"/>
                <a:chOff x="845530" y="349250"/>
                <a:chExt cx="99022" cy="180976"/>
              </a:xfrm>
            </p:grpSpPr>
            <p:cxnSp>
              <p:nvCxnSpPr>
                <p:cNvPr id="45" name="Straight Arrow Connector 44"/>
                <p:cNvCxnSpPr/>
                <p:nvPr/>
              </p:nvCxnSpPr>
              <p:spPr>
                <a:xfrm flipV="1">
                  <a:off x="845530" y="349250"/>
                  <a:ext cx="0" cy="180976"/>
                </a:xfrm>
                <a:prstGeom prst="straightConnector1">
                  <a:avLst/>
                </a:prstGeom>
                <a:noFill/>
                <a:ln w="12700" cap="flat" cmpd="sng" algn="ctr">
                  <a:solidFill>
                    <a:sysClr val="windowText" lastClr="000000"/>
                  </a:solidFill>
                  <a:prstDash val="solid"/>
                  <a:miter lim="800000"/>
                  <a:headEnd type="none"/>
                  <a:tailEnd type="triangle" w="sm" len="sm"/>
                </a:ln>
                <a:effectLst/>
              </p:spPr>
            </p:cxnSp>
            <p:pic>
              <p:nvPicPr>
                <p:cNvPr id="46" name="Picture 45"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7163" y="400050"/>
                  <a:ext cx="77389" cy="99500"/>
                </a:xfrm>
                <a:prstGeom prst="rect">
                  <a:avLst/>
                </a:prstGeom>
              </p:spPr>
            </p:pic>
          </p:grpSp>
          <p:sp>
            <p:nvSpPr>
              <p:cNvPr id="22" name="Oval 21"/>
              <p:cNvSpPr>
                <a:spLocks noChangeAspect="1"/>
              </p:cNvSpPr>
              <p:nvPr/>
            </p:nvSpPr>
            <p:spPr>
              <a:xfrm>
                <a:off x="4720315" y="4042856"/>
                <a:ext cx="184280" cy="184280"/>
              </a:xfrm>
              <a:prstGeom prst="ellipse">
                <a:avLst/>
              </a:prstGeom>
              <a:solidFill>
                <a:srgbClr val="5B9BD5"/>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3" name="Oval 22"/>
              <p:cNvSpPr>
                <a:spLocks noChangeAspect="1"/>
              </p:cNvSpPr>
              <p:nvPr/>
            </p:nvSpPr>
            <p:spPr>
              <a:xfrm>
                <a:off x="4349487" y="4041582"/>
                <a:ext cx="184280" cy="184280"/>
              </a:xfrm>
              <a:prstGeom prst="ellipse">
                <a:avLst/>
              </a:prstGeom>
              <a:solidFill>
                <a:srgbClr val="5B9BD5"/>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4" name="Oval 23"/>
              <p:cNvSpPr>
                <a:spLocks noChangeAspect="1"/>
              </p:cNvSpPr>
              <p:nvPr/>
            </p:nvSpPr>
            <p:spPr>
              <a:xfrm>
                <a:off x="3978658" y="4040307"/>
                <a:ext cx="184280" cy="184280"/>
              </a:xfrm>
              <a:prstGeom prst="ellipse">
                <a:avLst/>
              </a:prstGeom>
              <a:solidFill>
                <a:srgbClr val="5B9BD5"/>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5" name="Oval 24"/>
              <p:cNvSpPr>
                <a:spLocks noChangeAspect="1"/>
              </p:cNvSpPr>
              <p:nvPr/>
            </p:nvSpPr>
            <p:spPr>
              <a:xfrm>
                <a:off x="3607828" y="4039031"/>
                <a:ext cx="184280" cy="184280"/>
              </a:xfrm>
              <a:prstGeom prst="ellipse">
                <a:avLst/>
              </a:prstGeom>
              <a:solidFill>
                <a:srgbClr val="5B9BD5"/>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6" name="Oval 25"/>
              <p:cNvSpPr>
                <a:spLocks noChangeAspect="1"/>
              </p:cNvSpPr>
              <p:nvPr/>
            </p:nvSpPr>
            <p:spPr>
              <a:xfrm>
                <a:off x="3237000" y="4037756"/>
                <a:ext cx="184280" cy="184280"/>
              </a:xfrm>
              <a:prstGeom prst="ellipse">
                <a:avLst/>
              </a:prstGeom>
              <a:solidFill>
                <a:srgbClr val="5B9BD5"/>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7" name="Oval 26"/>
              <p:cNvSpPr>
                <a:spLocks noChangeAspect="1"/>
              </p:cNvSpPr>
              <p:nvPr/>
            </p:nvSpPr>
            <p:spPr>
              <a:xfrm>
                <a:off x="2866171" y="4036482"/>
                <a:ext cx="184280" cy="184280"/>
              </a:xfrm>
              <a:prstGeom prst="ellipse">
                <a:avLst/>
              </a:prstGeom>
              <a:solidFill>
                <a:srgbClr val="5B9BD5"/>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8" name="Oval 27"/>
              <p:cNvSpPr>
                <a:spLocks noChangeAspect="1"/>
              </p:cNvSpPr>
              <p:nvPr/>
            </p:nvSpPr>
            <p:spPr>
              <a:xfrm>
                <a:off x="2495341" y="4035207"/>
                <a:ext cx="184280" cy="184280"/>
              </a:xfrm>
              <a:prstGeom prst="ellipse">
                <a:avLst/>
              </a:prstGeom>
              <a:solidFill>
                <a:srgbClr val="5B9BD5"/>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9" name="TextBox 28"/>
                  <p:cNvSpPr txBox="1"/>
                  <p:nvPr/>
                </p:nvSpPr>
                <p:spPr>
                  <a:xfrm rot="600000">
                    <a:off x="1220409" y="3321184"/>
                    <a:ext cx="881061" cy="475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1"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600" b="1"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𝝎</m:t>
                              </m:r>
                            </m:e>
                            <m:sub>
                              <m:r>
                                <a:rPr kumimoji="0" lang="en-US" sz="16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𝒐𝒅𝒇</m:t>
                              </m:r>
                            </m:sub>
                          </m:sSub>
                        </m:oMath>
                      </m:oMathPara>
                    </a14:m>
                    <a:endPar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80" name="TextBox 79"/>
                  <p:cNvSpPr txBox="1">
                    <a:spLocks noRot="1" noChangeAspect="1" noMove="1" noResize="1" noEditPoints="1" noAdjustHandles="1" noChangeArrowheads="1" noChangeShapeType="1" noTextEdit="1"/>
                  </p:cNvSpPr>
                  <p:nvPr/>
                </p:nvSpPr>
                <p:spPr>
                  <a:xfrm rot="600000">
                    <a:off x="1220409" y="3321184"/>
                    <a:ext cx="881061" cy="47526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rot="20983563">
                    <a:off x="941391" y="4490117"/>
                    <a:ext cx="1373422" cy="475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1"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600" b="1"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𝝎</m:t>
                              </m:r>
                            </m:e>
                            <m:sub>
                              <m:r>
                                <a:rPr kumimoji="0" lang="en-US" sz="1600" b="1"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𝒐𝒅𝒇</m:t>
                              </m:r>
                            </m:sub>
                          </m:sSub>
                          <m:r>
                            <a:rPr kumimoji="0" lang="en-US" sz="16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6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𝝁</m:t>
                          </m:r>
                        </m:oMath>
                      </m:oMathPara>
                    </a14:m>
                    <a:endPar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81" name="TextBox 80"/>
                  <p:cNvSpPr txBox="1">
                    <a:spLocks noRot="1" noChangeAspect="1" noMove="1" noResize="1" noEditPoints="1" noAdjustHandles="1" noChangeArrowheads="1" noChangeShapeType="1" noTextEdit="1"/>
                  </p:cNvSpPr>
                  <p:nvPr/>
                </p:nvSpPr>
                <p:spPr>
                  <a:xfrm rot="20983563">
                    <a:off x="941391" y="4490117"/>
                    <a:ext cx="1373422" cy="475267"/>
                  </a:xfrm>
                  <a:prstGeom prst="rect">
                    <a:avLst/>
                  </a:prstGeom>
                  <a:blipFill>
                    <a:blip r:embed="rId8"/>
                    <a:stretch>
                      <a:fillRect/>
                    </a:stretch>
                  </a:blipFill>
                </p:spPr>
                <p:txBody>
                  <a:bodyPr/>
                  <a:lstStyle/>
                  <a:p>
                    <a:r>
                      <a:rPr lang="en-US">
                        <a:noFill/>
                      </a:rPr>
                      <a:t> </a:t>
                    </a:r>
                  </a:p>
                </p:txBody>
              </p:sp>
            </mc:Fallback>
          </mc:AlternateContent>
          <p:grpSp>
            <p:nvGrpSpPr>
              <p:cNvPr id="31" name="Group 30"/>
              <p:cNvGrpSpPr/>
              <p:nvPr/>
            </p:nvGrpSpPr>
            <p:grpSpPr>
              <a:xfrm>
                <a:off x="233475" y="1695665"/>
                <a:ext cx="1137334" cy="1093055"/>
                <a:chOff x="1833292" y="3472416"/>
                <a:chExt cx="927705" cy="891587"/>
              </a:xfrm>
            </p:grpSpPr>
            <p:grpSp>
              <p:nvGrpSpPr>
                <p:cNvPr id="37" name="Group 36"/>
                <p:cNvGrpSpPr/>
                <p:nvPr/>
              </p:nvGrpSpPr>
              <p:grpSpPr>
                <a:xfrm>
                  <a:off x="2062709" y="3750975"/>
                  <a:ext cx="446397" cy="427207"/>
                  <a:chOff x="571910" y="1154219"/>
                  <a:chExt cx="167411" cy="160214"/>
                </a:xfrm>
              </p:grpSpPr>
              <p:grpSp>
                <p:nvGrpSpPr>
                  <p:cNvPr id="41" name="Group 40"/>
                  <p:cNvGrpSpPr/>
                  <p:nvPr/>
                </p:nvGrpSpPr>
                <p:grpSpPr>
                  <a:xfrm>
                    <a:off x="596132" y="1154219"/>
                    <a:ext cx="143189" cy="140677"/>
                    <a:chOff x="231775" y="1184276"/>
                    <a:chExt cx="180975" cy="177799"/>
                  </a:xfrm>
                </p:grpSpPr>
                <p:cxnSp>
                  <p:nvCxnSpPr>
                    <p:cNvPr id="43" name="Straight Arrow Connector 42"/>
                    <p:cNvCxnSpPr/>
                    <p:nvPr/>
                  </p:nvCxnSpPr>
                  <p:spPr>
                    <a:xfrm flipV="1">
                      <a:off x="231775" y="1184276"/>
                      <a:ext cx="0" cy="177799"/>
                    </a:xfrm>
                    <a:prstGeom prst="straightConnector1">
                      <a:avLst/>
                    </a:prstGeom>
                    <a:noFill/>
                    <a:ln w="9525" cap="flat" cmpd="sng" algn="ctr">
                      <a:solidFill>
                        <a:sysClr val="windowText" lastClr="000000"/>
                      </a:solidFill>
                      <a:prstDash val="solid"/>
                      <a:miter lim="800000"/>
                      <a:headEnd type="none"/>
                      <a:tailEnd type="triangle" w="sm" len="sm"/>
                    </a:ln>
                    <a:effectLst/>
                  </p:spPr>
                </p:cxnSp>
                <p:cxnSp>
                  <p:nvCxnSpPr>
                    <p:cNvPr id="44" name="Straight Arrow Connector 43"/>
                    <p:cNvCxnSpPr/>
                    <p:nvPr/>
                  </p:nvCxnSpPr>
                  <p:spPr>
                    <a:xfrm rot="5400000" flipV="1">
                      <a:off x="323851" y="1270002"/>
                      <a:ext cx="0" cy="177799"/>
                    </a:xfrm>
                    <a:prstGeom prst="straightConnector1">
                      <a:avLst/>
                    </a:prstGeom>
                    <a:noFill/>
                    <a:ln w="9525" cap="flat" cmpd="sng" algn="ctr">
                      <a:solidFill>
                        <a:sysClr val="windowText" lastClr="000000"/>
                      </a:solidFill>
                      <a:prstDash val="solid"/>
                      <a:miter lim="800000"/>
                      <a:headEnd type="none"/>
                      <a:tailEnd type="triangle" w="sm" len="sm"/>
                    </a:ln>
                    <a:effectLst/>
                  </p:spPr>
                </p:cxnSp>
              </p:grpSp>
              <p:sp>
                <p:nvSpPr>
                  <p:cNvPr id="42" name="Oval 41"/>
                  <p:cNvSpPr/>
                  <p:nvPr/>
                </p:nvSpPr>
                <p:spPr>
                  <a:xfrm flipV="1">
                    <a:off x="571910" y="1268714"/>
                    <a:ext cx="45719" cy="45719"/>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38" name="TextBox 37"/>
                    <p:cNvSpPr txBox="1"/>
                    <p:nvPr/>
                  </p:nvSpPr>
                  <p:spPr>
                    <a:xfrm>
                      <a:off x="2006166" y="3472416"/>
                      <a:ext cx="254044"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𝑧</m:t>
                                </m:r>
                              </m:e>
                            </m:acc>
                          </m:oMath>
                        </m:oMathPara>
                      </a14:m>
                      <a:endParaRPr kumimoji="0" lang="en-US" sz="1800" b="0" i="1" u="none" strike="noStrike" kern="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2006166" y="3472416"/>
                      <a:ext cx="254044" cy="276999"/>
                    </a:xfrm>
                    <a:prstGeom prst="rect">
                      <a:avLst/>
                    </a:prstGeom>
                    <a:blipFill>
                      <a:blip r:embed="rId9"/>
                      <a:stretch>
                        <a:fillRect l="-2632" t="-35294" r="-105263" b="-294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1833292" y="4087004"/>
                      <a:ext cx="268279"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𝑥</m:t>
                                </m:r>
                              </m:e>
                            </m:acc>
                          </m:oMath>
                        </m:oMathPara>
                      </a14:m>
                      <a:endParaRPr kumimoji="0" lang="en-US" sz="1800" b="0" i="1" u="none" strike="noStrike" kern="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mc:Choice>
              <mc:Fallback xmlns="">
                <p:sp>
                  <p:nvSpPr>
                    <p:cNvPr id="102" name="TextBox 101"/>
                    <p:cNvSpPr txBox="1">
                      <a:spLocks noRot="1" noChangeAspect="1" noMove="1" noResize="1" noEditPoints="1" noAdjustHandles="1" noChangeArrowheads="1" noChangeShapeType="1" noTextEdit="1"/>
                    </p:cNvSpPr>
                    <p:nvPr/>
                  </p:nvSpPr>
                  <p:spPr>
                    <a:xfrm>
                      <a:off x="1833292" y="4087004"/>
                      <a:ext cx="268279" cy="276999"/>
                    </a:xfrm>
                    <a:prstGeom prst="rect">
                      <a:avLst/>
                    </a:prstGeom>
                    <a:blipFill>
                      <a:blip r:embed="rId12"/>
                      <a:stretch>
                        <a:fillRect t="-26087" r="-6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2489320" y="3965486"/>
                      <a:ext cx="27167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𝑦</m:t>
                                </m:r>
                              </m:e>
                            </m:acc>
                          </m:oMath>
                        </m:oMathPara>
                      </a14:m>
                      <a:endParaRPr kumimoji="0" lang="en-US" sz="1800" b="0" i="1" u="none" strike="noStrike" kern="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mc:Choice>
              <mc:Fallback xmlns="">
                <p:sp>
                  <p:nvSpPr>
                    <p:cNvPr id="103" name="TextBox 102"/>
                    <p:cNvSpPr txBox="1">
                      <a:spLocks noRot="1" noChangeAspect="1" noMove="1" noResize="1" noEditPoints="1" noAdjustHandles="1" noChangeArrowheads="1" noChangeShapeType="1" noTextEdit="1"/>
                    </p:cNvSpPr>
                    <p:nvPr/>
                  </p:nvSpPr>
                  <p:spPr>
                    <a:xfrm>
                      <a:off x="2489320" y="3965486"/>
                      <a:ext cx="271677" cy="276999"/>
                    </a:xfrm>
                    <a:prstGeom prst="rect">
                      <a:avLst/>
                    </a:prstGeom>
                    <a:blipFill>
                      <a:blip r:embed="rId13"/>
                      <a:stretch>
                        <a:fillRect l="-6818" t="-26087" r="-72727" b="-21739"/>
                      </a:stretch>
                    </a:blipFill>
                  </p:spPr>
                  <p:txBody>
                    <a:bodyPr/>
                    <a:lstStyle/>
                    <a:p>
                      <a:r>
                        <a:rPr lang="en-US">
                          <a:noFill/>
                        </a:rPr>
                        <a:t> </a:t>
                      </a:r>
                    </a:p>
                  </p:txBody>
                </p:sp>
              </mc:Fallback>
            </mc:AlternateContent>
          </p:grpSp>
          <p:cxnSp>
            <p:nvCxnSpPr>
              <p:cNvPr id="32" name="Straight Connector 31"/>
              <p:cNvCxnSpPr/>
              <p:nvPr/>
            </p:nvCxnSpPr>
            <p:spPr>
              <a:xfrm flipH="1">
                <a:off x="4943703" y="2667123"/>
                <a:ext cx="387400" cy="1368084"/>
              </a:xfrm>
              <a:prstGeom prst="line">
                <a:avLst/>
              </a:prstGeom>
              <a:noFill/>
              <a:ln w="28575" cap="flat" cmpd="sng" algn="ctr">
                <a:solidFill>
                  <a:sysClr val="windowText" lastClr="000000"/>
                </a:solidFill>
                <a:prstDash val="dash"/>
                <a:miter lim="800000"/>
              </a:ln>
              <a:effectLst/>
            </p:spPr>
          </p:cxnSp>
          <p:cxnSp>
            <p:nvCxnSpPr>
              <p:cNvPr id="33" name="Straight Connector 32"/>
              <p:cNvCxnSpPr/>
              <p:nvPr/>
            </p:nvCxnSpPr>
            <p:spPr>
              <a:xfrm>
                <a:off x="2108004" y="2634580"/>
                <a:ext cx="340171" cy="1411989"/>
              </a:xfrm>
              <a:prstGeom prst="line">
                <a:avLst/>
              </a:prstGeom>
              <a:noFill/>
              <a:ln w="28575" cap="flat" cmpd="sng" algn="ctr">
                <a:solidFill>
                  <a:sysClr val="windowText" lastClr="000000"/>
                </a:solidFill>
                <a:prstDash val="dash"/>
                <a:miter lim="800000"/>
              </a:ln>
              <a:effectLst/>
            </p:spPr>
          </p:cxnSp>
          <p:grpSp>
            <p:nvGrpSpPr>
              <p:cNvPr id="34" name="Group 33"/>
              <p:cNvGrpSpPr/>
              <p:nvPr/>
            </p:nvGrpSpPr>
            <p:grpSpPr>
              <a:xfrm>
                <a:off x="2482919" y="3480914"/>
                <a:ext cx="597837" cy="446633"/>
                <a:chOff x="2439888" y="3362580"/>
                <a:chExt cx="597837" cy="446633"/>
              </a:xfrm>
            </p:grpSpPr>
            <mc:AlternateContent xmlns:mc="http://schemas.openxmlformats.org/markup-compatibility/2006" xmlns:a14="http://schemas.microsoft.com/office/drawing/2010/main">
              <mc:Choice Requires="a14">
                <p:sp>
                  <p:nvSpPr>
                    <p:cNvPr id="35" name="TextBox 34"/>
                    <p:cNvSpPr txBox="1"/>
                    <p:nvPr/>
                  </p:nvSpPr>
                  <p:spPr>
                    <a:xfrm>
                      <a:off x="2439888" y="3362580"/>
                      <a:ext cx="597837" cy="4466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𝛿</m:t>
                            </m:r>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𝑘</m:t>
                            </m:r>
                          </m:oMath>
                        </m:oMathPara>
                      </a14:m>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2" name="TextBox 51"/>
                    <p:cNvSpPr txBox="1">
                      <a:spLocks noRot="1" noChangeAspect="1" noMove="1" noResize="1" noEditPoints="1" noAdjustHandles="1" noChangeArrowheads="1" noChangeShapeType="1" noTextEdit="1"/>
                    </p:cNvSpPr>
                    <p:nvPr/>
                  </p:nvSpPr>
                  <p:spPr>
                    <a:xfrm>
                      <a:off x="2439888" y="3362580"/>
                      <a:ext cx="597837" cy="446633"/>
                    </a:xfrm>
                    <a:prstGeom prst="rect">
                      <a:avLst/>
                    </a:prstGeom>
                    <a:blipFill rotWithShape="0">
                      <a:blip r:embed="rId14"/>
                      <a:stretch>
                        <a:fillRect/>
                      </a:stretch>
                    </a:blipFill>
                  </p:spPr>
                  <p:txBody>
                    <a:bodyPr/>
                    <a:lstStyle/>
                    <a:p>
                      <a:r>
                        <a:rPr lang="en-US">
                          <a:noFill/>
                        </a:rPr>
                        <a:t> </a:t>
                      </a:r>
                    </a:p>
                  </p:txBody>
                </p:sp>
              </mc:Fallback>
            </mc:AlternateContent>
            <p:cxnSp>
              <p:nvCxnSpPr>
                <p:cNvPr id="36" name="Straight Arrow Connector 35"/>
                <p:cNvCxnSpPr/>
                <p:nvPr/>
              </p:nvCxnSpPr>
              <p:spPr>
                <a:xfrm flipV="1">
                  <a:off x="2556470" y="3405612"/>
                  <a:ext cx="0" cy="223125"/>
                </a:xfrm>
                <a:prstGeom prst="straightConnector1">
                  <a:avLst/>
                </a:prstGeom>
                <a:noFill/>
                <a:ln w="12700" cap="flat" cmpd="sng" algn="ctr">
                  <a:solidFill>
                    <a:sysClr val="windowText" lastClr="000000"/>
                  </a:solidFill>
                  <a:prstDash val="solid"/>
                  <a:headEnd type="none"/>
                  <a:tailEnd type="triangle" w="sm" len="sm"/>
                </a:ln>
                <a:effectLst>
                  <a:outerShdw blurRad="38100" dist="25400" dir="2700000" algn="br" rotWithShape="0">
                    <a:srgbClr val="000000">
                      <a:alpha val="60000"/>
                    </a:srgbClr>
                  </a:outerShdw>
                </a:effectLst>
              </p:spPr>
            </p:cxnSp>
          </p:grpSp>
        </p:grpSp>
        <p:sp>
          <p:nvSpPr>
            <p:cNvPr id="6" name="TextBox 5"/>
            <p:cNvSpPr txBox="1"/>
            <p:nvPr/>
          </p:nvSpPr>
          <p:spPr>
            <a:xfrm>
              <a:off x="4944163" y="4441165"/>
              <a:ext cx="657793"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rPr>
                <a:t>900 nm</a:t>
              </a:r>
            </a:p>
          </p:txBody>
        </p:sp>
        <p:cxnSp>
          <p:nvCxnSpPr>
            <p:cNvPr id="7" name="Straight Arrow Connector 6"/>
            <p:cNvCxnSpPr/>
            <p:nvPr/>
          </p:nvCxnSpPr>
          <p:spPr>
            <a:xfrm>
              <a:off x="5217328" y="4132753"/>
              <a:ext cx="0" cy="268925"/>
            </a:xfrm>
            <a:prstGeom prst="straightConnector1">
              <a:avLst/>
            </a:prstGeom>
            <a:noFill/>
            <a:ln w="25400" cap="flat" cmpd="sng" algn="ctr">
              <a:solidFill>
                <a:sysClr val="windowText" lastClr="000000"/>
              </a:solidFill>
              <a:prstDash val="solid"/>
              <a:headEnd type="triangle"/>
              <a:tailEnd type="triangle"/>
            </a:ln>
            <a:effectLst>
              <a:outerShdw blurRad="38100" dist="25400" dir="2700000" algn="br" rotWithShape="0">
                <a:srgbClr val="000000">
                  <a:alpha val="60000"/>
                </a:srgbClr>
              </a:outerShdw>
            </a:effectLst>
          </p:spPr>
        </p:cxnSp>
        <mc:AlternateContent xmlns:mc="http://schemas.openxmlformats.org/markup-compatibility/2006" xmlns:a14="http://schemas.microsoft.com/office/drawing/2010/main">
          <mc:Choice Requires="a14">
            <p:sp>
              <p:nvSpPr>
                <p:cNvPr id="8" name="TextBox 7"/>
                <p:cNvSpPr txBox="1"/>
                <p:nvPr/>
              </p:nvSpPr>
              <p:spPr>
                <a:xfrm>
                  <a:off x="-117081" y="3986122"/>
                  <a:ext cx="70884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0" cap="none" spc="0" normalizeH="0" baseline="0" noProof="0" smtClean="0">
                            <a:ln>
                              <a:noFill/>
                            </a:ln>
                            <a:solidFill>
                              <a:prstClr val="black"/>
                            </a:solidFill>
                            <a:effectLst/>
                            <a:uLnTx/>
                            <a:uFillTx/>
                            <a:latin typeface="Cambria Math" charset="0"/>
                            <a:ea typeface="+mn-ea"/>
                            <a:cs typeface="+mn-cs"/>
                          </a:rPr>
                          <m:t>20</m:t>
                        </m:r>
                        <m:r>
                          <a:rPr kumimoji="0" lang="en-US" sz="2400" b="0" i="1" u="none" strike="noStrike" kern="0" cap="none" spc="0" normalizeH="0" baseline="0" noProof="0" smtClean="0">
                            <a:ln>
                              <a:noFill/>
                            </a:ln>
                            <a:solidFill>
                              <a:prstClr val="black"/>
                            </a:solidFill>
                            <a:effectLst/>
                            <a:uLnTx/>
                            <a:uFillTx/>
                            <a:latin typeface="Cambria Math" charset="0"/>
                            <a:ea typeface="Cambria Math" charset="0"/>
                            <a:cs typeface="Cambria Math" charset="0"/>
                          </a:rPr>
                          <m:t>°</m:t>
                        </m:r>
                      </m:oMath>
                    </m:oMathPara>
                  </a14:m>
                  <a:endPar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17081" y="3986122"/>
                  <a:ext cx="708847" cy="461665"/>
                </a:xfrm>
                <a:prstGeom prst="rect">
                  <a:avLst/>
                </a:prstGeom>
                <a:blipFill>
                  <a:blip r:embed="rId15"/>
                  <a:stretch>
                    <a:fillRect l="-2326" r="-25581" b="-56522"/>
                  </a:stretch>
                </a:blipFill>
              </p:spPr>
              <p:txBody>
                <a:bodyPr/>
                <a:lstStyle/>
                <a:p>
                  <a:r>
                    <a:rPr lang="en-US">
                      <a:noFill/>
                    </a:rPr>
                    <a:t> </a:t>
                  </a:r>
                </a:p>
              </p:txBody>
            </p:sp>
          </mc:Fallback>
        </mc:AlternateContent>
        <p:sp>
          <p:nvSpPr>
            <p:cNvPr id="9" name="Arc 8"/>
            <p:cNvSpPr/>
            <p:nvPr/>
          </p:nvSpPr>
          <p:spPr>
            <a:xfrm rot="13518868">
              <a:off x="614879" y="3639553"/>
              <a:ext cx="1165569" cy="1165569"/>
            </a:xfrm>
            <a:prstGeom prst="arc">
              <a:avLst/>
            </a:prstGeom>
            <a:no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pic>
        <p:nvPicPr>
          <p:cNvPr id="47" name="Picture 46" descr="latex-image-1.pdf"/>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5241753" y="1427958"/>
            <a:ext cx="3732085" cy="319892"/>
          </a:xfrm>
          <a:prstGeom prst="rect">
            <a:avLst/>
          </a:prstGeom>
        </p:spPr>
      </p:pic>
      <mc:AlternateContent xmlns:mc="http://schemas.openxmlformats.org/markup-compatibility/2006" xmlns:a14="http://schemas.microsoft.com/office/drawing/2010/main">
        <mc:Choice Requires="a14">
          <p:sp>
            <p:nvSpPr>
              <p:cNvPr id="48" name="Rectangle 47"/>
              <p:cNvSpPr/>
              <p:nvPr/>
            </p:nvSpPr>
            <p:spPr>
              <a:xfrm>
                <a:off x="5172327" y="2027962"/>
                <a:ext cx="3952624" cy="98854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𝐻</m:t>
                          </m:r>
                        </m:e>
                        <m:sub>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𝐼</m:t>
                          </m:r>
                        </m:sub>
                      </m:sSub>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nary>
                        <m:naryPr>
                          <m:chr m:val="∑"/>
                          <m:supHide m:val="on"/>
                          <m:ctrlP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naryPr>
                        <m:sub>
                          <m:r>
                            <m:rPr>
                              <m:brk m:alnAt="7"/>
                            </m:rP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m:t>
                          </m:r>
                        </m:sub>
                        <m:sup/>
                        <m:e>
                          <m:sSub>
                            <m:sSubPr>
                              <m:ctrlP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𝐹</m:t>
                              </m:r>
                            </m:e>
                            <m:sub>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0</m:t>
                              </m:r>
                            </m:sub>
                          </m:sSub>
                          <m:func>
                            <m:funcPr>
                              <m:ctrlP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uncPr>
                            <m:fName>
                              <m:r>
                                <m:rPr>
                                  <m:sty m:val="p"/>
                                </m:rPr>
                                <a:rPr kumimoji="0" lang="en-US" sz="2400" b="0" i="0"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cos</m:t>
                              </m:r>
                            </m:fName>
                            <m:e>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𝜇</m:t>
                              </m:r>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𝑡</m:t>
                              </m:r>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func>
                          <m:sSubSup>
                            <m:sSubSupPr>
                              <m:ctrlP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sSubSupPr>
                            <m:e>
                              <m:sSub>
                                <m:sSubPr>
                                  <m:ctrlP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𝑧</m:t>
                                      </m:r>
                                    </m:e>
                                  </m:acc>
                                </m:e>
                                <m:sub>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acc>
                                <m:accPr>
                                  <m:chr m:val="̂"/>
                                  <m:ctrlP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𝜎</m:t>
                                  </m:r>
                                </m:e>
                              </m:acc>
                            </m:e>
                            <m:sub>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𝑖</m:t>
                              </m:r>
                            </m:sub>
                            <m:sup>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𝑧</m:t>
                              </m:r>
                            </m:sup>
                          </m:sSubSup>
                        </m:e>
                      </m:nary>
                    </m:oMath>
                  </m:oMathPara>
                </a14:m>
                <a:endPar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8" name="Rectangle 47"/>
              <p:cNvSpPr>
                <a:spLocks noRot="1" noChangeAspect="1" noMove="1" noResize="1" noEditPoints="1" noAdjustHandles="1" noChangeArrowheads="1" noChangeShapeType="1" noTextEdit="1"/>
              </p:cNvSpPr>
              <p:nvPr/>
            </p:nvSpPr>
            <p:spPr>
              <a:xfrm>
                <a:off x="5172327" y="2027962"/>
                <a:ext cx="3952624" cy="988540"/>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p:cNvSpPr txBox="1"/>
              <p:nvPr/>
            </p:nvSpPr>
            <p:spPr>
              <a:xfrm>
                <a:off x="116779" y="3785840"/>
                <a:ext cx="8474771" cy="141032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Implement classical COM oscillation: </a:t>
                </a:r>
                <a14:m>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e>
                        </m:acc>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e>
                        </m:acc>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𝑍</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𝑐</m:t>
                        </m:r>
                      </m:sub>
                    </m:sSub>
                    <m:func>
                      <m:func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funcPr>
                      <m:fNa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𝑐𝑜𝑠</m:t>
                        </m:r>
                      </m:fName>
                      <m:e>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𝜔</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𝑡</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𝜙</m:t>
                            </m:r>
                          </m:e>
                        </m:d>
                      </m:e>
                    </m:func>
                  </m:oMath>
                </a14:m>
                <a:endParaRPr kumimoji="0" lang="en-US" sz="2400" b="0"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mn-cs"/>
                  </a:rPr>
                  <a:t> </a:t>
                </a:r>
                <a14:m>
                  <m:oMath xmlns:m="http://schemas.openxmlformats.org/officeDocument/2006/math">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𝐻</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𝐼</m:t>
                        </m:r>
                      </m:sub>
                    </m:s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𝐹</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b>
                    </m:s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𝑍</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𝑐</m:t>
                        </m:r>
                      </m:sub>
                    </m:sSub>
                    <m:func>
                      <m:func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funcPr>
                      <m:fNa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𝑐𝑜𝑠</m:t>
                        </m:r>
                      </m:fName>
                      <m:e>
                        <m:d>
                          <m:dPr>
                            <m:begChr m:val="["/>
                            <m:end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𝜔</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𝜇</m:t>
                                </m:r>
                              </m:e>
                            </m:d>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𝑡</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𝜙</m:t>
                            </m:r>
                          </m:e>
                        </m:d>
                      </m:e>
                    </m:func>
                    <m:nary>
                      <m:naryPr>
                        <m:chr m:val="∑"/>
                        <m:supHide m:val="on"/>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naryPr>
                      <m:sub>
                        <m:r>
                          <m:rPr>
                            <m:brk m:alnAt="7"/>
                          </m:r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𝑖</m:t>
                        </m:r>
                      </m:sub>
                      <m:sup/>
                      <m:e>
                        <m:f>
                          <m:f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fPr>
                          <m:num>
                            <m:sSubSup>
                              <m:sSub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𝜎</m:t>
                                    </m:r>
                                  </m:e>
                                </m:acc>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sup>
                            </m:sSubSup>
                            <m:r>
                              <m:rPr>
                                <m:nor/>
                              </m:rP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m:t> </m:t>
                            </m:r>
                          </m:num>
                          <m:den>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den>
                        </m:f>
                      </m:e>
                    </m:nary>
                  </m:oMath>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mn-cs"/>
                  </a:rPr>
                  <a:t> </a:t>
                </a:r>
                <a14:m>
                  <m:oMath xmlns:m="http://schemas.openxmlformats.org/officeDocument/2006/math">
                    <m: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𝐹</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b>
                    </m:s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𝑍</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𝑐</m:t>
                        </m:r>
                      </m:sub>
                    </m:sSub>
                    <m:func>
                      <m:func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funcPr>
                      <m:fNa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𝑐𝑜𝑠</m:t>
                        </m:r>
                      </m:fName>
                      <m:e>
                        <m:d>
                          <m:dPr>
                            <m:begChr m:val="["/>
                            <m:end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𝜔</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𝜇</m:t>
                                </m:r>
                              </m:e>
                            </m:d>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𝑡</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𝜙</m:t>
                            </m:r>
                          </m:e>
                        </m:d>
                      </m:e>
                    </m:func>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𝑆</m:t>
                            </m:r>
                          </m:e>
                        </m:acc>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𝑧</m:t>
                        </m:r>
                      </m:sub>
                    </m:sSub>
                  </m:oMath>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116779" y="3785840"/>
                <a:ext cx="8474771" cy="1410322"/>
              </a:xfrm>
              <a:prstGeom prst="rect">
                <a:avLst/>
              </a:prstGeom>
              <a:blipFill>
                <a:blip r:embed="rId18"/>
                <a:stretch>
                  <a:fillRect l="-1079" t="-3463" b="-6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266104" y="5772150"/>
                <a:ext cx="807708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For</a:t>
                </a: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 </a:t>
                </a:r>
                <a14:m>
                  <m:oMath xmlns:m="http://schemas.openxmlformats.org/officeDocument/2006/math">
                    <m:r>
                      <a:rPr kumimoji="0" lang="en-US" sz="24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𝜇</m:t>
                    </m:r>
                    <m:r>
                      <a:rPr kumimoji="0" lang="en-US" sz="24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𝜔</m:t>
                    </m:r>
                  </m:oMath>
                </a14:m>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produces spin precession with </a:t>
                </a: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rate </a:t>
                </a:r>
                <a14:m>
                  <m:oMath xmlns:m="http://schemas.openxmlformats.org/officeDocument/2006/math">
                    <m:r>
                      <a:rPr kumimoji="0" lang="en-US" sz="24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t>∝</m:t>
                    </m:r>
                    <m:sSub>
                      <m:sSubPr>
                        <m:ctrlPr>
                          <a:rPr kumimoji="0" lang="en-US" sz="24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t>𝐹</m:t>
                        </m:r>
                      </m:e>
                      <m:sub>
                        <m:r>
                          <a:rPr kumimoji="0" lang="en-US" sz="24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t>0</m:t>
                        </m:r>
                      </m:sub>
                    </m:sSub>
                    <m:r>
                      <a:rPr kumimoji="0" lang="en-US" sz="24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t>⋅</m:t>
                    </m:r>
                    <m:sSub>
                      <m:sSubPr>
                        <m:ctrlPr>
                          <a:rPr kumimoji="0" lang="en-US" sz="24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t>𝑍</m:t>
                        </m:r>
                      </m:e>
                      <m:sub>
                        <m:r>
                          <a:rPr kumimoji="0" lang="en-US" sz="24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t>𝑐</m:t>
                        </m:r>
                      </m:sub>
                    </m:sSub>
                    <m:r>
                      <m:rPr>
                        <m:sty m:val="p"/>
                      </m:rPr>
                      <a:rPr kumimoji="0" lang="en-US" sz="2400" b="0" i="0"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t>cos</m:t>
                    </m:r>
                    <m:r>
                      <a:rPr kumimoji="0" lang="en-US" sz="24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t>𝜙</m:t>
                    </m:r>
                    <m:r>
                      <a:rPr kumimoji="0" lang="en-US" sz="24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t>)</m:t>
                    </m:r>
                  </m:oMath>
                </a14:m>
                <a:endPar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266104" y="5772150"/>
                <a:ext cx="8077083" cy="461665"/>
              </a:xfrm>
              <a:prstGeom prst="rect">
                <a:avLst/>
              </a:prstGeom>
              <a:blipFill>
                <a:blip r:embed="rId19"/>
                <a:stretch>
                  <a:fillRect l="-1208" t="-10526" b="-28947"/>
                </a:stretch>
              </a:blipFill>
            </p:spPr>
            <p:txBody>
              <a:bodyPr/>
              <a:lstStyle/>
              <a:p>
                <a:r>
                  <a:rPr lang="en-US">
                    <a:noFill/>
                  </a:rPr>
                  <a:t> </a:t>
                </a:r>
              </a:p>
            </p:txBody>
          </p:sp>
        </mc:Fallback>
      </mc:AlternateContent>
    </p:spTree>
    <p:extLst>
      <p:ext uri="{BB962C8B-B14F-4D97-AF65-F5344CB8AC3E}">
        <p14:creationId xmlns:p14="http://schemas.microsoft.com/office/powerpoint/2010/main" val="336757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5944" y="1728386"/>
            <a:ext cx="2286000" cy="2286000"/>
          </a:xfrm>
          <a:prstGeom prst="rect">
            <a:avLst/>
          </a:prstGeom>
        </p:spPr>
      </p:pic>
      <p:sp>
        <p:nvSpPr>
          <p:cNvPr id="2" name="TextBox 1"/>
          <p:cNvSpPr txBox="1"/>
          <p:nvPr/>
        </p:nvSpPr>
        <p:spPr>
          <a:xfrm>
            <a:off x="2325882" y="0"/>
            <a:ext cx="413844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rPr>
              <a:t>Measuring spin precession</a:t>
            </a:r>
            <a:endPar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Times New Roman"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31384" y="1798719"/>
            <a:ext cx="2286000" cy="22860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6540" y="1798719"/>
            <a:ext cx="2286000" cy="2286000"/>
          </a:xfrm>
          <a:prstGeom prst="rect">
            <a:avLst/>
          </a:prstGeom>
        </p:spPr>
      </p:pic>
      <p:grpSp>
        <p:nvGrpSpPr>
          <p:cNvPr id="6" name="Group 5"/>
          <p:cNvGrpSpPr>
            <a:grpSpLocks noChangeAspect="1"/>
          </p:cNvGrpSpPr>
          <p:nvPr/>
        </p:nvGrpSpPr>
        <p:grpSpPr>
          <a:xfrm>
            <a:off x="64674" y="893033"/>
            <a:ext cx="9079326" cy="664732"/>
            <a:chOff x="2497669" y="1733786"/>
            <a:chExt cx="7310897" cy="914400"/>
          </a:xfrm>
        </p:grpSpPr>
        <mc:AlternateContent xmlns:mc="http://schemas.openxmlformats.org/markup-compatibility/2006" xmlns:a14="http://schemas.microsoft.com/office/drawing/2010/main">
          <mc:Choice Requires="a14">
            <p:sp>
              <p:nvSpPr>
                <p:cNvPr id="7" name="Rectangle 6"/>
                <p:cNvSpPr/>
                <p:nvPr/>
              </p:nvSpPr>
              <p:spPr>
                <a:xfrm>
                  <a:off x="3755998" y="1733786"/>
                  <a:ext cx="685419" cy="914400"/>
                </a:xfrm>
                <a:prstGeom prst="rect">
                  <a:avLst/>
                </a:prstGeom>
                <a:solidFill>
                  <a:sysClr val="window" lastClr="FFFFFF">
                    <a:lumMod val="75000"/>
                  </a:sysClr>
                </a:solidFill>
                <a:ln w="158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0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20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𝜋</m:t>
                            </m:r>
                          </m:num>
                          <m:den>
                            <m:r>
                              <a:rPr kumimoji="0" lang="en-US" sz="20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2</m:t>
                            </m:r>
                          </m:den>
                        </m:f>
                        <m:sSub>
                          <m:sSubPr>
                            <m:ctrlPr>
                              <a:rPr kumimoji="0" lang="en-US" sz="20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sSubPr>
                          <m:e>
                            <m:d>
                              <m:dPr>
                                <m:begChr m:val=""/>
                                <m:endChr m:val="|"/>
                                <m:ctrlPr>
                                  <a:rPr kumimoji="0" lang="en-US" sz="20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000" b="0" i="0"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m:t>
                                </m:r>
                              </m:e>
                            </m:d>
                          </m:e>
                          <m:sub>
                            <m:r>
                              <a:rPr kumimoji="0" lang="en-US" sz="20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𝑦</m:t>
                            </m:r>
                          </m:sub>
                        </m:sSub>
                      </m:oMath>
                    </m:oMathPara>
                  </a14:m>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9" name="Rectangle 48"/>
                <p:cNvSpPr>
                  <a:spLocks noRot="1" noChangeAspect="1" noMove="1" noResize="1" noEditPoints="1" noAdjustHandles="1" noChangeArrowheads="1" noChangeShapeType="1" noTextEdit="1"/>
                </p:cNvSpPr>
                <p:nvPr/>
              </p:nvSpPr>
              <p:spPr>
                <a:xfrm>
                  <a:off x="3755998" y="1733786"/>
                  <a:ext cx="685419" cy="914400"/>
                </a:xfrm>
                <a:prstGeom prst="rect">
                  <a:avLst/>
                </a:prstGeom>
                <a:blipFill>
                  <a:blip r:embed="rId7"/>
                  <a:stretch>
                    <a:fillRect/>
                  </a:stretch>
                </a:blipFill>
                <a:ln>
                  <a:solidFill>
                    <a:schemeClr val="tx1"/>
                  </a:solidFill>
                </a:ln>
              </p:spPr>
              <p:txBody>
                <a:bodyPr/>
                <a:lstStyle/>
                <a:p>
                  <a:r>
                    <a:rPr lang="en-US">
                      <a:noFill/>
                    </a:rPr>
                    <a:t> </a:t>
                  </a:r>
                </a:p>
              </p:txBody>
            </p:sp>
          </mc:Fallback>
        </mc:AlternateContent>
        <p:sp>
          <p:nvSpPr>
            <p:cNvPr id="8" name="Rectangle 7"/>
            <p:cNvSpPr/>
            <p:nvPr/>
          </p:nvSpPr>
          <p:spPr>
            <a:xfrm>
              <a:off x="2497669" y="1733786"/>
              <a:ext cx="1258329" cy="914400"/>
            </a:xfrm>
            <a:prstGeom prst="rect">
              <a:avLst/>
            </a:prstGeom>
            <a:solidFill>
              <a:srgbClr val="1CADE4">
                <a:lumMod val="60000"/>
                <a:lumOff val="40000"/>
              </a:srgbClr>
            </a:solidFill>
            <a:ln w="15875" cap="flat" cmpd="sng" algn="ctr">
              <a:solidFill>
                <a:srgbClr val="1CADE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rPr>
                <a:t>Cool &amp; Prepare</a:t>
              </a:r>
            </a:p>
          </p:txBody>
        </p:sp>
        <p:sp>
          <p:nvSpPr>
            <p:cNvPr id="9" name="Rectangle 8"/>
            <p:cNvSpPr/>
            <p:nvPr/>
          </p:nvSpPr>
          <p:spPr>
            <a:xfrm>
              <a:off x="8523323" y="1733786"/>
              <a:ext cx="1285243" cy="914400"/>
            </a:xfrm>
            <a:prstGeom prst="rect">
              <a:avLst/>
            </a:prstGeom>
            <a:solidFill>
              <a:srgbClr val="1CADE4">
                <a:lumMod val="60000"/>
                <a:lumOff val="40000"/>
              </a:srgbClr>
            </a:solidFill>
            <a:ln w="15875" cap="flat" cmpd="sng" algn="ctr">
              <a:solidFill>
                <a:srgbClr val="1CADE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rPr>
                <a:t>Detect</a:t>
              </a:r>
            </a:p>
          </p:txBody>
        </p:sp>
        <p:sp>
          <p:nvSpPr>
            <p:cNvPr id="10" name="Rectangle 9"/>
            <p:cNvSpPr/>
            <p:nvPr/>
          </p:nvSpPr>
          <p:spPr>
            <a:xfrm>
              <a:off x="4452004" y="1733786"/>
              <a:ext cx="3373430" cy="914400"/>
            </a:xfrm>
            <a:prstGeom prst="rect">
              <a:avLst/>
            </a:prstGeom>
            <a:solidFill>
              <a:srgbClr val="F6B499"/>
            </a:solidFill>
            <a:ln w="28575" cap="flat" cmpd="sng" algn="ctr">
              <a:solidFill>
                <a:srgbClr val="FF9021"/>
              </a:solidFill>
              <a:prstDash val="lg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Calibri" panose="020F0502020204030204"/>
                  <a:ea typeface="+mn-ea"/>
                  <a:cs typeface="+mn-cs"/>
                </a:rPr>
                <a:t>ODF</a:t>
              </a:r>
            </a:p>
          </p:txBody>
        </p:sp>
        <mc:AlternateContent xmlns:mc="http://schemas.openxmlformats.org/markup-compatibility/2006" xmlns:a14="http://schemas.microsoft.com/office/drawing/2010/main">
          <mc:Choice Requires="a14">
            <p:sp>
              <p:nvSpPr>
                <p:cNvPr id="11" name="Rectangle 10"/>
                <p:cNvSpPr/>
                <p:nvPr/>
              </p:nvSpPr>
              <p:spPr>
                <a:xfrm>
                  <a:off x="7837904" y="1733786"/>
                  <a:ext cx="685419" cy="914400"/>
                </a:xfrm>
                <a:prstGeom prst="rect">
                  <a:avLst/>
                </a:prstGeom>
                <a:solidFill>
                  <a:sysClr val="window" lastClr="FFFFFF">
                    <a:lumMod val="75000"/>
                  </a:sysClr>
                </a:solidFill>
                <a:ln w="15875"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0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20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𝜋</m:t>
                            </m:r>
                          </m:num>
                          <m:den>
                            <m:r>
                              <a:rPr kumimoji="0" lang="en-US" sz="20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2</m:t>
                            </m:r>
                          </m:den>
                        </m:f>
                        <m:sSub>
                          <m:sSubPr>
                            <m:ctrlPr>
                              <a:rPr kumimoji="0" lang="en-US" sz="20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sSubPr>
                          <m:e>
                            <m:d>
                              <m:dPr>
                                <m:begChr m:val=""/>
                                <m:endChr m:val="|"/>
                                <m:ctrlPr>
                                  <a:rPr kumimoji="0" lang="en-US" sz="20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000" b="0" i="0"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m:t>
                                </m:r>
                              </m:e>
                            </m:d>
                          </m:e>
                          <m:sub>
                            <m:r>
                              <a:rPr kumimoji="0" lang="en-US" sz="20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𝑦</m:t>
                            </m:r>
                          </m:sub>
                        </m:sSub>
                      </m:oMath>
                    </m:oMathPara>
                  </a14:m>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2" name="Rectangle 61"/>
                <p:cNvSpPr>
                  <a:spLocks noRot="1" noChangeAspect="1" noMove="1" noResize="1" noEditPoints="1" noAdjustHandles="1" noChangeArrowheads="1" noChangeShapeType="1" noTextEdit="1"/>
                </p:cNvSpPr>
                <p:nvPr/>
              </p:nvSpPr>
              <p:spPr>
                <a:xfrm>
                  <a:off x="7837904" y="1733786"/>
                  <a:ext cx="685419" cy="914400"/>
                </a:xfrm>
                <a:prstGeom prst="rect">
                  <a:avLst/>
                </a:prstGeom>
                <a:blipFill>
                  <a:blip r:embed="rId8"/>
                  <a:stretch>
                    <a:fillRect/>
                  </a:stretch>
                </a:blipFill>
                <a:ln>
                  <a:solidFill>
                    <a:schemeClr val="tx1"/>
                  </a:solidFill>
                </a:ln>
              </p:spPr>
              <p:txBody>
                <a:bodyPr/>
                <a:lstStyle/>
                <a:p>
                  <a:r>
                    <a:rPr lang="en-US">
                      <a:noFill/>
                    </a:rPr>
                    <a:t> </a:t>
                  </a:r>
                </a:p>
              </p:txBody>
            </p:sp>
          </mc:Fallback>
        </mc:AlternateContent>
      </p:grpSp>
      <p:cxnSp>
        <p:nvCxnSpPr>
          <p:cNvPr id="12" name="Straight Arrow Connector 11"/>
          <p:cNvCxnSpPr/>
          <p:nvPr/>
        </p:nvCxnSpPr>
        <p:spPr>
          <a:xfrm flipV="1">
            <a:off x="1409390" y="1650441"/>
            <a:ext cx="248581" cy="379501"/>
          </a:xfrm>
          <a:prstGeom prst="straightConnector1">
            <a:avLst/>
          </a:prstGeom>
          <a:noFill/>
          <a:ln w="38100" cap="flat" cmpd="sng" algn="ctr">
            <a:solidFill>
              <a:srgbClr val="1CADE4"/>
            </a:solidFill>
            <a:prstDash val="solid"/>
            <a:tailEnd type="triangle"/>
          </a:ln>
          <a:effectLst/>
        </p:spPr>
      </p:cxnSp>
      <p:cxnSp>
        <p:nvCxnSpPr>
          <p:cNvPr id="13" name="Straight Arrow Connector 12"/>
          <p:cNvCxnSpPr/>
          <p:nvPr/>
        </p:nvCxnSpPr>
        <p:spPr>
          <a:xfrm flipH="1" flipV="1">
            <a:off x="2474438" y="1637214"/>
            <a:ext cx="458169" cy="625794"/>
          </a:xfrm>
          <a:prstGeom prst="straightConnector1">
            <a:avLst/>
          </a:prstGeom>
          <a:noFill/>
          <a:ln w="38100" cap="flat" cmpd="sng" algn="ctr">
            <a:solidFill>
              <a:srgbClr val="1CADE4"/>
            </a:solidFill>
            <a:prstDash val="solid"/>
            <a:tailEnd type="triangle"/>
          </a:ln>
          <a:effectLst/>
        </p:spPr>
      </p:cxnSp>
      <p:grpSp>
        <p:nvGrpSpPr>
          <p:cNvPr id="14" name="Group 13"/>
          <p:cNvGrpSpPr/>
          <p:nvPr/>
        </p:nvGrpSpPr>
        <p:grpSpPr>
          <a:xfrm>
            <a:off x="4532362" y="1763695"/>
            <a:ext cx="2462745" cy="2286000"/>
            <a:chOff x="6339842" y="2096513"/>
            <a:chExt cx="2462745" cy="2286000"/>
          </a:xfrm>
        </p:grpSpPr>
        <p:pic>
          <p:nvPicPr>
            <p:cNvPr id="15" name="Picture 14"/>
            <p:cNvPicPr>
              <a:picLocks noChangeAspect="1"/>
            </p:cNvPicPr>
            <p:nvPr/>
          </p:nvPicPr>
          <p:blipFill>
            <a:blip r:embed="rId9"/>
            <a:stretch>
              <a:fillRect/>
            </a:stretch>
          </p:blipFill>
          <p:spPr>
            <a:xfrm>
              <a:off x="6339842" y="2096513"/>
              <a:ext cx="2286000" cy="2286000"/>
            </a:xfrm>
            <a:prstGeom prst="rect">
              <a:avLst/>
            </a:prstGeom>
          </p:spPr>
        </p:pic>
        <p:sp>
          <p:nvSpPr>
            <p:cNvPr id="16" name="Arc 15"/>
            <p:cNvSpPr/>
            <p:nvPr/>
          </p:nvSpPr>
          <p:spPr>
            <a:xfrm rot="10569124">
              <a:off x="6576332" y="2189432"/>
              <a:ext cx="2226255" cy="1346734"/>
            </a:xfrm>
            <a:prstGeom prst="arc">
              <a:avLst>
                <a:gd name="adj1" fmla="val 16522084"/>
                <a:gd name="adj2" fmla="val 18706509"/>
              </a:avLst>
            </a:prstGeom>
            <a:noFill/>
            <a:ln w="381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7" name="Rectangle 16"/>
                <p:cNvSpPr/>
                <p:nvPr/>
              </p:nvSpPr>
              <p:spPr>
                <a:xfrm>
                  <a:off x="7221784" y="3189074"/>
                  <a:ext cx="46767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𝜃</m:t>
                        </m:r>
                      </m:oMath>
                    </m:oMathPara>
                  </a14:m>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88" name="Rectangle 87"/>
                <p:cNvSpPr>
                  <a:spLocks noRot="1" noChangeAspect="1" noMove="1" noResize="1" noEditPoints="1" noAdjustHandles="1" noChangeArrowheads="1" noChangeShapeType="1" noTextEdit="1"/>
                </p:cNvSpPr>
                <p:nvPr/>
              </p:nvSpPr>
              <p:spPr>
                <a:xfrm>
                  <a:off x="7221784" y="3189074"/>
                  <a:ext cx="467675" cy="461665"/>
                </a:xfrm>
                <a:prstGeom prst="rect">
                  <a:avLst/>
                </a:prstGeom>
                <a:blipFill>
                  <a:blip r:embed="rId10"/>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8" name="Rectangle 17"/>
              <p:cNvSpPr/>
              <p:nvPr/>
            </p:nvSpPr>
            <p:spPr>
              <a:xfrm>
                <a:off x="8079777" y="3207724"/>
                <a:ext cx="46767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𝜃</m:t>
                      </m:r>
                    </m:oMath>
                  </m:oMathPara>
                </a14:m>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8" name="Rectangle 17"/>
              <p:cNvSpPr>
                <a:spLocks noRot="1" noChangeAspect="1" noMove="1" noResize="1" noEditPoints="1" noAdjustHandles="1" noChangeArrowheads="1" noChangeShapeType="1" noTextEdit="1"/>
              </p:cNvSpPr>
              <p:nvPr/>
            </p:nvSpPr>
            <p:spPr>
              <a:xfrm>
                <a:off x="8079777" y="3207724"/>
                <a:ext cx="467675" cy="461665"/>
              </a:xfrm>
              <a:prstGeom prst="rect">
                <a:avLst/>
              </a:prstGeom>
              <a:blipFill>
                <a:blip r:embed="rId11"/>
                <a:stretch>
                  <a:fillRect/>
                </a:stretch>
              </a:blipFill>
            </p:spPr>
            <p:txBody>
              <a:bodyPr/>
              <a:lstStyle/>
              <a:p>
                <a:r>
                  <a:rPr lang="en-US">
                    <a:noFill/>
                  </a:rPr>
                  <a:t> </a:t>
                </a:r>
              </a:p>
            </p:txBody>
          </p:sp>
        </mc:Fallback>
      </mc:AlternateContent>
      <p:cxnSp>
        <p:nvCxnSpPr>
          <p:cNvPr id="19" name="Straight Arrow Connector 18"/>
          <p:cNvCxnSpPr/>
          <p:nvPr/>
        </p:nvCxnSpPr>
        <p:spPr>
          <a:xfrm flipV="1">
            <a:off x="6275308" y="1590039"/>
            <a:ext cx="481007" cy="516934"/>
          </a:xfrm>
          <a:prstGeom prst="straightConnector1">
            <a:avLst/>
          </a:prstGeom>
          <a:noFill/>
          <a:ln w="38100" cap="flat" cmpd="sng" algn="ctr">
            <a:solidFill>
              <a:srgbClr val="1CADE4"/>
            </a:solidFill>
            <a:prstDash val="solid"/>
            <a:tailEnd type="triangle"/>
          </a:ln>
          <a:effectLst/>
        </p:spPr>
      </p:cxnSp>
      <p:cxnSp>
        <p:nvCxnSpPr>
          <p:cNvPr id="27" name="Straight Arrow Connector 26"/>
          <p:cNvCxnSpPr/>
          <p:nvPr/>
        </p:nvCxnSpPr>
        <p:spPr>
          <a:xfrm flipH="1" flipV="1">
            <a:off x="7560085" y="1564849"/>
            <a:ext cx="188252" cy="465093"/>
          </a:xfrm>
          <a:prstGeom prst="straightConnector1">
            <a:avLst/>
          </a:prstGeom>
          <a:noFill/>
          <a:ln w="38100" cap="flat" cmpd="sng" algn="ctr">
            <a:solidFill>
              <a:srgbClr val="1CADE4"/>
            </a:solidFill>
            <a:prstDash val="solid"/>
            <a:tailEnd type="triangle"/>
          </a:ln>
          <a:effectLst/>
        </p:spPr>
      </p:cxnSp>
      <p:sp>
        <p:nvSpPr>
          <p:cNvPr id="29" name="Arc 28"/>
          <p:cNvSpPr/>
          <p:nvPr/>
        </p:nvSpPr>
        <p:spPr>
          <a:xfrm rot="10569124">
            <a:off x="7316637" y="1898185"/>
            <a:ext cx="2226255" cy="1346734"/>
          </a:xfrm>
          <a:prstGeom prst="arc">
            <a:avLst>
              <a:gd name="adj1" fmla="val 16220075"/>
              <a:gd name="adj2" fmla="val 17670210"/>
            </a:avLst>
          </a:prstGeom>
          <a:noFill/>
          <a:ln w="381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nvGrpSpPr>
          <p:cNvPr id="31" name="Group 30"/>
          <p:cNvGrpSpPr/>
          <p:nvPr/>
        </p:nvGrpSpPr>
        <p:grpSpPr>
          <a:xfrm>
            <a:off x="4441799" y="4370423"/>
            <a:ext cx="4491925" cy="2588447"/>
            <a:chOff x="725499" y="4157883"/>
            <a:chExt cx="4491925" cy="3643662"/>
          </a:xfrm>
        </p:grpSpPr>
        <mc:AlternateContent xmlns:mc="http://schemas.openxmlformats.org/markup-compatibility/2006" xmlns:a14="http://schemas.microsoft.com/office/drawing/2010/main">
          <mc:Choice Requires="a14">
            <p:sp>
              <p:nvSpPr>
                <p:cNvPr id="32" name="Rectangle 31"/>
                <p:cNvSpPr/>
                <p:nvPr/>
              </p:nvSpPr>
              <p:spPr>
                <a:xfrm>
                  <a:off x="733825" y="4219145"/>
                  <a:ext cx="4470839" cy="358240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rPr>
                    <a:t>Probability of measuring spin up: </a:t>
                  </a: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𝑃</m:t>
                                </m:r>
                              </m:e>
                              <m:sub>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e>
                        </m:d>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 </m:t>
                        </m:r>
                        <m:f>
                          <m:fPr>
                            <m:ctrlP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2</m:t>
                            </m:r>
                          </m:den>
                        </m:f>
                        <m:d>
                          <m:dPr>
                            <m:ctrlP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1−</m:t>
                            </m:r>
                            <m:sSup>
                              <m:sSupPr>
                                <m:ctrlP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𝑒</m:t>
                                </m:r>
                              </m:e>
                              <m:sup>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m:t>
                                </m:r>
                                <m:r>
                                  <m:rPr>
                                    <m:sty m:val="p"/>
                                  </m:rPr>
                                  <a:rPr kumimoji="0" lang="el-GR"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Γ</m:t>
                                </m:r>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𝜏</m:t>
                                </m:r>
                              </m:sup>
                            </m:sSup>
                            <m:d>
                              <m:dPr>
                                <m:begChr m:val="⟨"/>
                                <m:endChr m:val="⟩"/>
                                <m:ctrlP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func>
                                  <m:funcPr>
                                    <m:ctrlP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uncPr>
                                  <m:fName>
                                    <m:r>
                                      <m:rPr>
                                        <m:sty m:val="p"/>
                                      </m:rPr>
                                      <a:rPr kumimoji="0" lang="en-US" sz="2400" b="0" i="0"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cos</m:t>
                                    </m:r>
                                  </m:fName>
                                  <m:e>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𝜃</m:t>
                                    </m:r>
                                  </m:e>
                                </m:func>
                              </m:e>
                            </m:d>
                          </m:e>
                        </m:d>
                      </m:oMath>
                    </m:oMathPara>
                  </a14:m>
                  <a:endPar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kumimoji="0" lang="en-US" sz="24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24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24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24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2</m:t>
                          </m:r>
                        </m:den>
                      </m:f>
                      <m:d>
                        <m:dPr>
                          <m:ctrlPr>
                            <a:rPr kumimoji="0" lang="en-US" sz="24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4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1−</m:t>
                          </m:r>
                          <m:sSup>
                            <m:sSupPr>
                              <m:ctrlPr>
                                <a:rPr kumimoji="0" lang="en-US" sz="24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𝑒</m:t>
                              </m:r>
                            </m:e>
                            <m:sup>
                              <m:r>
                                <a:rPr kumimoji="0" lang="en-US" sz="2400" b="0"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m:rPr>
                                  <m:sty m:val="p"/>
                                </m:rPr>
                                <a:rPr kumimoji="0" lang="el-GR" sz="24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Γ</m:t>
                              </m:r>
                              <m:r>
                                <a:rPr kumimoji="0" lang="en-US" sz="2400" b="0" i="1" u="none" strike="noStrike" kern="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𝜏</m:t>
                              </m:r>
                            </m:sup>
                          </m:sSup>
                          <m:sSub>
                            <m:sSubPr>
                              <m:ctrlP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𝐽</m:t>
                              </m:r>
                            </m:e>
                            <m:sub>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0</m:t>
                              </m:r>
                            </m:sub>
                          </m:sSub>
                          <m:d>
                            <m:dPr>
                              <m:ctrlP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f>
                                <m:fPr>
                                  <m:ctrlPr>
                                    <a:rPr kumimoji="0" lang="en-US"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𝐹</m:t>
                                      </m:r>
                                    </m:e>
                                    <m:sub>
                                      <m:r>
                                        <a:rPr kumimoji="0" lang="en-US"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sub>
                                  </m:sSub>
                                </m:num>
                                <m:den>
                                  <m:r>
                                    <a:rPr kumimoji="0" lang="en-US"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ℏ</m:t>
                                  </m:r>
                                </m:den>
                              </m:f>
                              <m:sSub>
                                <m:sSubPr>
                                  <m:ctrlPr>
                                    <a:rPr kumimoji="0" lang="en-US"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𝑍</m:t>
                                  </m:r>
                                </m:e>
                                <m:sub>
                                  <m:r>
                                    <a:rPr kumimoji="0" lang="en-US"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𝑐</m:t>
                                  </m:r>
                                </m:sub>
                              </m:sSub>
                              <m:r>
                                <a:rPr kumimoji="0" lang="en-US" sz="2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𝜏</m:t>
                              </m:r>
                            </m:e>
                          </m:d>
                        </m:e>
                      </m:d>
                    </m:oMath>
                  </a14:m>
                  <a:endPar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2" name="Rectangle 31"/>
                <p:cNvSpPr>
                  <a:spLocks noRot="1" noChangeAspect="1" noMove="1" noResize="1" noEditPoints="1" noAdjustHandles="1" noChangeArrowheads="1" noChangeShapeType="1" noTextEdit="1"/>
                </p:cNvSpPr>
                <p:nvPr/>
              </p:nvSpPr>
              <p:spPr>
                <a:xfrm>
                  <a:off x="733825" y="4219145"/>
                  <a:ext cx="4470839" cy="3582400"/>
                </a:xfrm>
                <a:prstGeom prst="rect">
                  <a:avLst/>
                </a:prstGeom>
                <a:blipFill>
                  <a:blip r:embed="rId12"/>
                  <a:stretch>
                    <a:fillRect l="-546" t="-1914" r="-546"/>
                  </a:stretch>
                </a:blipFill>
              </p:spPr>
              <p:txBody>
                <a:bodyPr/>
                <a:lstStyle/>
                <a:p>
                  <a:r>
                    <a:rPr lang="en-US">
                      <a:noFill/>
                    </a:rPr>
                    <a:t> </a:t>
                  </a:r>
                </a:p>
              </p:txBody>
            </p:sp>
          </mc:Fallback>
        </mc:AlternateContent>
        <p:sp>
          <p:nvSpPr>
            <p:cNvPr id="33" name="Rounded Rectangle 36"/>
            <p:cNvSpPr/>
            <p:nvPr/>
          </p:nvSpPr>
          <p:spPr>
            <a:xfrm>
              <a:off x="725499" y="4157883"/>
              <a:ext cx="4491925" cy="3001459"/>
            </a:xfrm>
            <a:prstGeom prst="roundRect">
              <a:avLst/>
            </a:prstGeom>
            <a:noFill/>
            <a:ln w="15875" cap="flat" cmpd="sng" algn="ctr">
              <a:solidFill>
                <a:srgbClr val="1CADE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34" name="TextBox 33"/>
              <p:cNvSpPr txBox="1"/>
              <p:nvPr/>
            </p:nvSpPr>
            <p:spPr>
              <a:xfrm>
                <a:off x="429551" y="4314199"/>
                <a:ext cx="3658822" cy="199067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Precession </a:t>
                </a:r>
                <a14:m>
                  <m:oMath xmlns:m="http://schemas.openxmlformats.org/officeDocument/2006/math">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𝜃</m:t>
                    </m:r>
                  </m:oMath>
                </a14:m>
                <a:r>
                  <a:rPr kumimoji="0" lang="en-US" sz="2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𝜃</m:t>
                      </m:r>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b>
                            <m:sSubPr>
                              <m:ctrlP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sub>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b>
                          </m:sSub>
                        </m:num>
                        <m:den>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ℏ</m:t>
                          </m:r>
                        </m:den>
                      </m:f>
                      <m:sSub>
                        <m:sSubPr>
                          <m:ctrlP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𝑍</m:t>
                          </m:r>
                        </m:e>
                        <m:sub>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m:t>
                          </m:r>
                        </m:sub>
                      </m:sSub>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𝜏</m:t>
                      </m:r>
                      <m:func>
                        <m:funcPr>
                          <m:ctrlP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uncPr>
                        <m:fName>
                          <m:r>
                            <m:rPr>
                              <m:sty m:val="p"/>
                            </m:rPr>
                            <a:rPr kumimoji="0" lang="en-US" sz="26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cos</m:t>
                          </m:r>
                        </m:fName>
                        <m:e>
                          <m:d>
                            <m:dPr>
                              <m:ctrlP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𝜙</m:t>
                              </m:r>
                            </m:e>
                          </m:d>
                        </m:e>
                      </m:func>
                    </m:oMath>
                  </m:oMathPara>
                </a14:m>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b>
                            <m:sSubPr>
                              <m:ctrlP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sub>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b>
                          </m:sSub>
                        </m:num>
                        <m:den>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ℏ</m:t>
                          </m:r>
                        </m:den>
                      </m:f>
                      <m:sSub>
                        <m:sSubPr>
                          <m:ctrlP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𝑍</m:t>
                          </m:r>
                        </m:e>
                        <m:sub>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m:t>
                          </m:r>
                        </m:sub>
                      </m:sSub>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𝜏</m:t>
                      </m:r>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&lt;</m:t>
                      </m:r>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𝜃</m:t>
                      </m:r>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&lt;</m:t>
                      </m:r>
                      <m:f>
                        <m:fPr>
                          <m:ctrlP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b>
                            <m:sSubPr>
                              <m:ctrlP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sub>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b>
                          </m:sSub>
                        </m:num>
                        <m:den>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ℏ</m:t>
                          </m:r>
                        </m:den>
                      </m:f>
                      <m:sSub>
                        <m:sSubPr>
                          <m:ctrlP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𝑍</m:t>
                          </m:r>
                        </m:e>
                        <m:sub>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m:t>
                          </m:r>
                        </m:sub>
                      </m:sSub>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𝜏</m:t>
                      </m:r>
                    </m:oMath>
                  </m:oMathPara>
                </a14:m>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429551" y="4314199"/>
                <a:ext cx="3658822" cy="1990673"/>
              </a:xfrm>
              <a:prstGeom prst="rect">
                <a:avLst/>
              </a:prstGeom>
              <a:blipFill>
                <a:blip r:embed="rId13"/>
                <a:stretch>
                  <a:fillRect l="-2995" t="-36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4307305" y="1437767"/>
                <a:ext cx="439223"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𝜏</m:t>
                      </m:r>
                    </m:oMath>
                  </m:oMathPara>
                </a14:m>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4307305" y="1437767"/>
                <a:ext cx="439223" cy="523220"/>
              </a:xfrm>
              <a:prstGeom prst="rect">
                <a:avLst/>
              </a:prstGeom>
              <a:blipFill>
                <a:blip r:embed="rId14"/>
                <a:stretch>
                  <a:fillRect/>
                </a:stretch>
              </a:blipFill>
            </p:spPr>
            <p:txBody>
              <a:bodyPr/>
              <a:lstStyle/>
              <a:p>
                <a:r>
                  <a:rPr lang="en-US">
                    <a:noFill/>
                  </a:rPr>
                  <a:t> </a:t>
                </a:r>
              </a:p>
            </p:txBody>
          </p:sp>
        </mc:Fallback>
      </mc:AlternateContent>
      <p:cxnSp>
        <p:nvCxnSpPr>
          <p:cNvPr id="37" name="Straight Arrow Connector 36"/>
          <p:cNvCxnSpPr/>
          <p:nvPr/>
        </p:nvCxnSpPr>
        <p:spPr>
          <a:xfrm>
            <a:off x="4739154" y="1699377"/>
            <a:ext cx="1950128" cy="0"/>
          </a:xfrm>
          <a:prstGeom prst="straightConnector1">
            <a:avLst/>
          </a:prstGeom>
          <a:ln w="38100">
            <a:solidFill>
              <a:schemeClr val="tx1"/>
            </a:solidFill>
            <a:tailEnd type="triangle"/>
          </a:ln>
        </p:spPr>
        <p:style>
          <a:lnRef idx="3">
            <a:schemeClr val="accent3"/>
          </a:lnRef>
          <a:fillRef idx="0">
            <a:schemeClr val="accent3"/>
          </a:fillRef>
          <a:effectRef idx="2">
            <a:schemeClr val="accent3"/>
          </a:effectRef>
          <a:fontRef idx="minor">
            <a:schemeClr val="tx1"/>
          </a:fontRef>
        </p:style>
      </p:cxnSp>
      <p:cxnSp>
        <p:nvCxnSpPr>
          <p:cNvPr id="42" name="Straight Arrow Connector 41"/>
          <p:cNvCxnSpPr>
            <a:stCxn id="35" idx="1"/>
          </p:cNvCxnSpPr>
          <p:nvPr/>
        </p:nvCxnSpPr>
        <p:spPr>
          <a:xfrm flipH="1">
            <a:off x="2491742" y="1699377"/>
            <a:ext cx="1815563" cy="0"/>
          </a:xfrm>
          <a:prstGeom prst="straightConnector1">
            <a:avLst/>
          </a:prstGeom>
          <a:ln w="38100">
            <a:solidFill>
              <a:schemeClr val="tx1"/>
            </a:solidFill>
            <a:tailEnd type="triangle"/>
          </a:ln>
        </p:spPr>
        <p:style>
          <a:lnRef idx="3">
            <a:schemeClr val="accent3"/>
          </a:lnRef>
          <a:fillRef idx="0">
            <a:schemeClr val="accent3"/>
          </a:fillRef>
          <a:effectRef idx="2">
            <a:schemeClr val="accent3"/>
          </a:effectRef>
          <a:fontRef idx="minor">
            <a:schemeClr val="tx1"/>
          </a:fontRef>
        </p:style>
      </p:cxnSp>
      <p:grpSp>
        <p:nvGrpSpPr>
          <p:cNvPr id="30" name="Group 29"/>
          <p:cNvGrpSpPr/>
          <p:nvPr/>
        </p:nvGrpSpPr>
        <p:grpSpPr>
          <a:xfrm>
            <a:off x="623623" y="2439661"/>
            <a:ext cx="857366" cy="756031"/>
            <a:chOff x="3132350" y="678509"/>
            <a:chExt cx="815280" cy="718918"/>
          </a:xfrm>
        </p:grpSpPr>
        <p:cxnSp>
          <p:nvCxnSpPr>
            <p:cNvPr id="36" name="Straight Arrow Connector 35"/>
            <p:cNvCxnSpPr/>
            <p:nvPr/>
          </p:nvCxnSpPr>
          <p:spPr>
            <a:xfrm flipV="1">
              <a:off x="3483544" y="815178"/>
              <a:ext cx="0" cy="308889"/>
            </a:xfrm>
            <a:prstGeom prst="straightConnector1">
              <a:avLst/>
            </a:prstGeom>
            <a:noFill/>
            <a:ln w="9525" cap="flat" cmpd="sng" algn="ctr">
              <a:solidFill>
                <a:sysClr val="windowText" lastClr="000000"/>
              </a:solidFill>
              <a:prstDash val="solid"/>
              <a:headEnd type="none"/>
              <a:tailEnd type="triangle" w="sm" len="sm"/>
            </a:ln>
            <a:effectLst>
              <a:outerShdw blurRad="38100" dist="25400" dir="2700000" algn="br" rotWithShape="0">
                <a:srgbClr val="000000">
                  <a:alpha val="60000"/>
                </a:srgbClr>
              </a:outerShdw>
            </a:effectLst>
          </p:spPr>
        </p:cxnSp>
        <p:cxnSp>
          <p:nvCxnSpPr>
            <p:cNvPr id="38" name="Straight Arrow Connector 37"/>
            <p:cNvCxnSpPr/>
            <p:nvPr/>
          </p:nvCxnSpPr>
          <p:spPr>
            <a:xfrm>
              <a:off x="3489062" y="1118554"/>
              <a:ext cx="293204" cy="84948"/>
            </a:xfrm>
            <a:prstGeom prst="straightConnector1">
              <a:avLst/>
            </a:prstGeom>
            <a:noFill/>
            <a:ln w="9525" cap="flat" cmpd="sng" algn="ctr">
              <a:solidFill>
                <a:sysClr val="windowText" lastClr="000000"/>
              </a:solidFill>
              <a:prstDash val="solid"/>
              <a:headEnd type="none"/>
              <a:tailEnd type="triangle" w="sm" len="sm"/>
            </a:ln>
            <a:effectLst>
              <a:outerShdw blurRad="38100" dist="25400" dir="2700000" algn="br" rotWithShape="0">
                <a:srgbClr val="000000">
                  <a:alpha val="60000"/>
                </a:srgbClr>
              </a:outerShdw>
            </a:effectLst>
          </p:spPr>
        </p:cxnSp>
        <p:cxnSp>
          <p:nvCxnSpPr>
            <p:cNvPr id="39" name="Straight Arrow Connector 38"/>
            <p:cNvCxnSpPr/>
            <p:nvPr/>
          </p:nvCxnSpPr>
          <p:spPr>
            <a:xfrm flipH="1">
              <a:off x="3261941" y="1118556"/>
              <a:ext cx="221607" cy="189149"/>
            </a:xfrm>
            <a:prstGeom prst="straightConnector1">
              <a:avLst/>
            </a:prstGeom>
            <a:noFill/>
            <a:ln w="9525" cap="flat" cmpd="sng" algn="ctr">
              <a:solidFill>
                <a:sysClr val="windowText" lastClr="000000"/>
              </a:solidFill>
              <a:prstDash val="solid"/>
              <a:headEnd type="none"/>
              <a:tailEnd type="triangle" w="sm" len="sm"/>
            </a:ln>
            <a:effectLst>
              <a:outerShdw blurRad="38100" dist="25400" dir="2700000" algn="br" rotWithShape="0">
                <a:srgbClr val="000000">
                  <a:alpha val="60000"/>
                </a:srgbClr>
              </a:outerShdw>
            </a:effectLst>
          </p:spPr>
        </p:cxnSp>
        <p:pic>
          <p:nvPicPr>
            <p:cNvPr id="40" name="Picture 39"/>
            <p:cNvPicPr>
              <a:picLocks noChangeAspect="1"/>
            </p:cNvPicPr>
            <p:nvPr/>
          </p:nvPicPr>
          <p:blipFill>
            <a:blip r:embed="rId15"/>
            <a:stretch>
              <a:fillRect/>
            </a:stretch>
          </p:blipFill>
          <p:spPr>
            <a:xfrm>
              <a:off x="3431427" y="678509"/>
              <a:ext cx="103169" cy="103169"/>
            </a:xfrm>
            <a:prstGeom prst="rect">
              <a:avLst/>
            </a:prstGeom>
          </p:spPr>
        </p:pic>
        <p:pic>
          <p:nvPicPr>
            <p:cNvPr id="41" name="Picture 40"/>
            <p:cNvPicPr>
              <a:picLocks noChangeAspect="1"/>
            </p:cNvPicPr>
            <p:nvPr/>
          </p:nvPicPr>
          <p:blipFill>
            <a:blip r:embed="rId16"/>
            <a:stretch>
              <a:fillRect/>
            </a:stretch>
          </p:blipFill>
          <p:spPr>
            <a:xfrm>
              <a:off x="3838392" y="1060399"/>
              <a:ext cx="109238" cy="145652"/>
            </a:xfrm>
            <a:prstGeom prst="rect">
              <a:avLst/>
            </a:prstGeom>
          </p:spPr>
        </p:pic>
        <p:pic>
          <p:nvPicPr>
            <p:cNvPr id="43" name="Picture 42"/>
            <p:cNvPicPr>
              <a:picLocks noChangeAspect="1"/>
            </p:cNvPicPr>
            <p:nvPr/>
          </p:nvPicPr>
          <p:blipFill>
            <a:blip r:embed="rId17"/>
            <a:stretch>
              <a:fillRect/>
            </a:stretch>
          </p:blipFill>
          <p:spPr>
            <a:xfrm>
              <a:off x="3132350" y="1294258"/>
              <a:ext cx="115307" cy="103169"/>
            </a:xfrm>
            <a:prstGeom prst="rect">
              <a:avLst/>
            </a:prstGeom>
          </p:spPr>
        </p:pic>
      </p:grpSp>
      <p:grpSp>
        <p:nvGrpSpPr>
          <p:cNvPr id="44" name="Group 43"/>
          <p:cNvGrpSpPr/>
          <p:nvPr/>
        </p:nvGrpSpPr>
        <p:grpSpPr>
          <a:xfrm>
            <a:off x="2701087" y="2399552"/>
            <a:ext cx="857366" cy="756031"/>
            <a:chOff x="3132350" y="678509"/>
            <a:chExt cx="815280" cy="718918"/>
          </a:xfrm>
        </p:grpSpPr>
        <p:cxnSp>
          <p:nvCxnSpPr>
            <p:cNvPr id="45" name="Straight Arrow Connector 44"/>
            <p:cNvCxnSpPr/>
            <p:nvPr/>
          </p:nvCxnSpPr>
          <p:spPr>
            <a:xfrm flipV="1">
              <a:off x="3483544" y="815178"/>
              <a:ext cx="0" cy="308889"/>
            </a:xfrm>
            <a:prstGeom prst="straightConnector1">
              <a:avLst/>
            </a:prstGeom>
            <a:noFill/>
            <a:ln w="9525" cap="flat" cmpd="sng" algn="ctr">
              <a:solidFill>
                <a:sysClr val="windowText" lastClr="000000"/>
              </a:solidFill>
              <a:prstDash val="solid"/>
              <a:headEnd type="none"/>
              <a:tailEnd type="triangle" w="sm" len="sm"/>
            </a:ln>
            <a:effectLst>
              <a:outerShdw blurRad="38100" dist="25400" dir="2700000" algn="br" rotWithShape="0">
                <a:srgbClr val="000000">
                  <a:alpha val="60000"/>
                </a:srgbClr>
              </a:outerShdw>
            </a:effectLst>
          </p:spPr>
        </p:cxnSp>
        <p:cxnSp>
          <p:nvCxnSpPr>
            <p:cNvPr id="46" name="Straight Arrow Connector 45"/>
            <p:cNvCxnSpPr/>
            <p:nvPr/>
          </p:nvCxnSpPr>
          <p:spPr>
            <a:xfrm>
              <a:off x="3489062" y="1118554"/>
              <a:ext cx="293204" cy="84948"/>
            </a:xfrm>
            <a:prstGeom prst="straightConnector1">
              <a:avLst/>
            </a:prstGeom>
            <a:noFill/>
            <a:ln w="9525" cap="flat" cmpd="sng" algn="ctr">
              <a:solidFill>
                <a:sysClr val="windowText" lastClr="000000"/>
              </a:solidFill>
              <a:prstDash val="solid"/>
              <a:headEnd type="none"/>
              <a:tailEnd type="triangle" w="sm" len="sm"/>
            </a:ln>
            <a:effectLst>
              <a:outerShdw blurRad="38100" dist="25400" dir="2700000" algn="br" rotWithShape="0">
                <a:srgbClr val="000000">
                  <a:alpha val="60000"/>
                </a:srgbClr>
              </a:outerShdw>
            </a:effectLst>
          </p:spPr>
        </p:cxnSp>
        <p:cxnSp>
          <p:nvCxnSpPr>
            <p:cNvPr id="47" name="Straight Arrow Connector 46"/>
            <p:cNvCxnSpPr/>
            <p:nvPr/>
          </p:nvCxnSpPr>
          <p:spPr>
            <a:xfrm flipH="1">
              <a:off x="3261941" y="1118556"/>
              <a:ext cx="221607" cy="189149"/>
            </a:xfrm>
            <a:prstGeom prst="straightConnector1">
              <a:avLst/>
            </a:prstGeom>
            <a:noFill/>
            <a:ln w="9525" cap="flat" cmpd="sng" algn="ctr">
              <a:solidFill>
                <a:sysClr val="windowText" lastClr="000000"/>
              </a:solidFill>
              <a:prstDash val="solid"/>
              <a:headEnd type="none"/>
              <a:tailEnd type="triangle" w="sm" len="sm"/>
            </a:ln>
            <a:effectLst>
              <a:outerShdw blurRad="38100" dist="25400" dir="2700000" algn="br" rotWithShape="0">
                <a:srgbClr val="000000">
                  <a:alpha val="60000"/>
                </a:srgbClr>
              </a:outerShdw>
            </a:effectLst>
          </p:spPr>
        </p:cxnSp>
        <p:pic>
          <p:nvPicPr>
            <p:cNvPr id="48" name="Picture 47"/>
            <p:cNvPicPr>
              <a:picLocks noChangeAspect="1"/>
            </p:cNvPicPr>
            <p:nvPr/>
          </p:nvPicPr>
          <p:blipFill>
            <a:blip r:embed="rId15"/>
            <a:stretch>
              <a:fillRect/>
            </a:stretch>
          </p:blipFill>
          <p:spPr>
            <a:xfrm>
              <a:off x="3431427" y="678509"/>
              <a:ext cx="103169" cy="103169"/>
            </a:xfrm>
            <a:prstGeom prst="rect">
              <a:avLst/>
            </a:prstGeom>
          </p:spPr>
        </p:pic>
        <p:pic>
          <p:nvPicPr>
            <p:cNvPr id="49" name="Picture 48"/>
            <p:cNvPicPr>
              <a:picLocks noChangeAspect="1"/>
            </p:cNvPicPr>
            <p:nvPr/>
          </p:nvPicPr>
          <p:blipFill>
            <a:blip r:embed="rId16"/>
            <a:stretch>
              <a:fillRect/>
            </a:stretch>
          </p:blipFill>
          <p:spPr>
            <a:xfrm>
              <a:off x="3838392" y="1060399"/>
              <a:ext cx="109238" cy="145652"/>
            </a:xfrm>
            <a:prstGeom prst="rect">
              <a:avLst/>
            </a:prstGeom>
          </p:spPr>
        </p:pic>
        <p:pic>
          <p:nvPicPr>
            <p:cNvPr id="50" name="Picture 49"/>
            <p:cNvPicPr>
              <a:picLocks noChangeAspect="1"/>
            </p:cNvPicPr>
            <p:nvPr/>
          </p:nvPicPr>
          <p:blipFill>
            <a:blip r:embed="rId17"/>
            <a:stretch>
              <a:fillRect/>
            </a:stretch>
          </p:blipFill>
          <p:spPr>
            <a:xfrm>
              <a:off x="3132350" y="1294258"/>
              <a:ext cx="115307" cy="103169"/>
            </a:xfrm>
            <a:prstGeom prst="rect">
              <a:avLst/>
            </a:prstGeom>
          </p:spPr>
        </p:pic>
      </p:grpSp>
      <p:grpSp>
        <p:nvGrpSpPr>
          <p:cNvPr id="51" name="Group 50"/>
          <p:cNvGrpSpPr/>
          <p:nvPr/>
        </p:nvGrpSpPr>
        <p:grpSpPr>
          <a:xfrm>
            <a:off x="5309599" y="2385413"/>
            <a:ext cx="857366" cy="756031"/>
            <a:chOff x="3132350" y="678509"/>
            <a:chExt cx="815280" cy="718918"/>
          </a:xfrm>
        </p:grpSpPr>
        <p:cxnSp>
          <p:nvCxnSpPr>
            <p:cNvPr id="52" name="Straight Arrow Connector 51"/>
            <p:cNvCxnSpPr/>
            <p:nvPr/>
          </p:nvCxnSpPr>
          <p:spPr>
            <a:xfrm flipV="1">
              <a:off x="3483544" y="815178"/>
              <a:ext cx="0" cy="308889"/>
            </a:xfrm>
            <a:prstGeom prst="straightConnector1">
              <a:avLst/>
            </a:prstGeom>
            <a:noFill/>
            <a:ln w="9525" cap="flat" cmpd="sng" algn="ctr">
              <a:solidFill>
                <a:sysClr val="windowText" lastClr="000000"/>
              </a:solidFill>
              <a:prstDash val="solid"/>
              <a:headEnd type="none"/>
              <a:tailEnd type="triangle" w="sm" len="sm"/>
            </a:ln>
            <a:effectLst>
              <a:outerShdw blurRad="38100" dist="25400" dir="2700000" algn="br" rotWithShape="0">
                <a:srgbClr val="000000">
                  <a:alpha val="60000"/>
                </a:srgbClr>
              </a:outerShdw>
            </a:effectLst>
          </p:spPr>
        </p:cxnSp>
        <p:cxnSp>
          <p:nvCxnSpPr>
            <p:cNvPr id="53" name="Straight Arrow Connector 52"/>
            <p:cNvCxnSpPr/>
            <p:nvPr/>
          </p:nvCxnSpPr>
          <p:spPr>
            <a:xfrm>
              <a:off x="3489062" y="1118554"/>
              <a:ext cx="293204" cy="84948"/>
            </a:xfrm>
            <a:prstGeom prst="straightConnector1">
              <a:avLst/>
            </a:prstGeom>
            <a:noFill/>
            <a:ln w="9525" cap="flat" cmpd="sng" algn="ctr">
              <a:solidFill>
                <a:sysClr val="windowText" lastClr="000000"/>
              </a:solidFill>
              <a:prstDash val="solid"/>
              <a:headEnd type="none"/>
              <a:tailEnd type="triangle" w="sm" len="sm"/>
            </a:ln>
            <a:effectLst>
              <a:outerShdw blurRad="38100" dist="25400" dir="2700000" algn="br" rotWithShape="0">
                <a:srgbClr val="000000">
                  <a:alpha val="60000"/>
                </a:srgbClr>
              </a:outerShdw>
            </a:effectLst>
          </p:spPr>
        </p:cxnSp>
        <p:cxnSp>
          <p:nvCxnSpPr>
            <p:cNvPr id="54" name="Straight Arrow Connector 53"/>
            <p:cNvCxnSpPr/>
            <p:nvPr/>
          </p:nvCxnSpPr>
          <p:spPr>
            <a:xfrm flipH="1">
              <a:off x="3261941" y="1118556"/>
              <a:ext cx="221607" cy="189149"/>
            </a:xfrm>
            <a:prstGeom prst="straightConnector1">
              <a:avLst/>
            </a:prstGeom>
            <a:noFill/>
            <a:ln w="9525" cap="flat" cmpd="sng" algn="ctr">
              <a:solidFill>
                <a:sysClr val="windowText" lastClr="000000"/>
              </a:solidFill>
              <a:prstDash val="solid"/>
              <a:headEnd type="none"/>
              <a:tailEnd type="triangle" w="sm" len="sm"/>
            </a:ln>
            <a:effectLst>
              <a:outerShdw blurRad="38100" dist="25400" dir="2700000" algn="br" rotWithShape="0">
                <a:srgbClr val="000000">
                  <a:alpha val="60000"/>
                </a:srgbClr>
              </a:outerShdw>
            </a:effectLst>
          </p:spPr>
        </p:cxnSp>
        <p:pic>
          <p:nvPicPr>
            <p:cNvPr id="55" name="Picture 54"/>
            <p:cNvPicPr>
              <a:picLocks noChangeAspect="1"/>
            </p:cNvPicPr>
            <p:nvPr/>
          </p:nvPicPr>
          <p:blipFill>
            <a:blip r:embed="rId15"/>
            <a:stretch>
              <a:fillRect/>
            </a:stretch>
          </p:blipFill>
          <p:spPr>
            <a:xfrm>
              <a:off x="3431427" y="678509"/>
              <a:ext cx="103169" cy="103169"/>
            </a:xfrm>
            <a:prstGeom prst="rect">
              <a:avLst/>
            </a:prstGeom>
          </p:spPr>
        </p:pic>
        <p:pic>
          <p:nvPicPr>
            <p:cNvPr id="56" name="Picture 55"/>
            <p:cNvPicPr>
              <a:picLocks noChangeAspect="1"/>
            </p:cNvPicPr>
            <p:nvPr/>
          </p:nvPicPr>
          <p:blipFill>
            <a:blip r:embed="rId16"/>
            <a:stretch>
              <a:fillRect/>
            </a:stretch>
          </p:blipFill>
          <p:spPr>
            <a:xfrm>
              <a:off x="3838392" y="1060399"/>
              <a:ext cx="109238" cy="145652"/>
            </a:xfrm>
            <a:prstGeom prst="rect">
              <a:avLst/>
            </a:prstGeom>
          </p:spPr>
        </p:pic>
        <p:pic>
          <p:nvPicPr>
            <p:cNvPr id="57" name="Picture 56"/>
            <p:cNvPicPr>
              <a:picLocks noChangeAspect="1"/>
            </p:cNvPicPr>
            <p:nvPr/>
          </p:nvPicPr>
          <p:blipFill>
            <a:blip r:embed="rId17"/>
            <a:stretch>
              <a:fillRect/>
            </a:stretch>
          </p:blipFill>
          <p:spPr>
            <a:xfrm>
              <a:off x="3132350" y="1294258"/>
              <a:ext cx="115307" cy="103169"/>
            </a:xfrm>
            <a:prstGeom prst="rect">
              <a:avLst/>
            </a:prstGeom>
          </p:spPr>
        </p:pic>
      </p:grpSp>
      <p:grpSp>
        <p:nvGrpSpPr>
          <p:cNvPr id="58" name="Group 57"/>
          <p:cNvGrpSpPr/>
          <p:nvPr/>
        </p:nvGrpSpPr>
        <p:grpSpPr>
          <a:xfrm>
            <a:off x="7787318" y="2358492"/>
            <a:ext cx="857366" cy="756031"/>
            <a:chOff x="3132350" y="678509"/>
            <a:chExt cx="815280" cy="718918"/>
          </a:xfrm>
        </p:grpSpPr>
        <p:cxnSp>
          <p:nvCxnSpPr>
            <p:cNvPr id="59" name="Straight Arrow Connector 58"/>
            <p:cNvCxnSpPr/>
            <p:nvPr/>
          </p:nvCxnSpPr>
          <p:spPr>
            <a:xfrm flipV="1">
              <a:off x="3483544" y="815178"/>
              <a:ext cx="0" cy="308889"/>
            </a:xfrm>
            <a:prstGeom prst="straightConnector1">
              <a:avLst/>
            </a:prstGeom>
            <a:noFill/>
            <a:ln w="9525" cap="flat" cmpd="sng" algn="ctr">
              <a:solidFill>
                <a:sysClr val="windowText" lastClr="000000"/>
              </a:solidFill>
              <a:prstDash val="solid"/>
              <a:headEnd type="none"/>
              <a:tailEnd type="triangle" w="sm" len="sm"/>
            </a:ln>
            <a:effectLst>
              <a:outerShdw blurRad="38100" dist="25400" dir="2700000" algn="br" rotWithShape="0">
                <a:srgbClr val="000000">
                  <a:alpha val="60000"/>
                </a:srgbClr>
              </a:outerShdw>
            </a:effectLst>
          </p:spPr>
        </p:cxnSp>
        <p:cxnSp>
          <p:nvCxnSpPr>
            <p:cNvPr id="60" name="Straight Arrow Connector 59"/>
            <p:cNvCxnSpPr/>
            <p:nvPr/>
          </p:nvCxnSpPr>
          <p:spPr>
            <a:xfrm>
              <a:off x="3489062" y="1118554"/>
              <a:ext cx="293204" cy="84948"/>
            </a:xfrm>
            <a:prstGeom prst="straightConnector1">
              <a:avLst/>
            </a:prstGeom>
            <a:noFill/>
            <a:ln w="9525" cap="flat" cmpd="sng" algn="ctr">
              <a:solidFill>
                <a:sysClr val="windowText" lastClr="000000"/>
              </a:solidFill>
              <a:prstDash val="solid"/>
              <a:headEnd type="none"/>
              <a:tailEnd type="triangle" w="sm" len="sm"/>
            </a:ln>
            <a:effectLst>
              <a:outerShdw blurRad="38100" dist="25400" dir="2700000" algn="br" rotWithShape="0">
                <a:srgbClr val="000000">
                  <a:alpha val="60000"/>
                </a:srgbClr>
              </a:outerShdw>
            </a:effectLst>
          </p:spPr>
        </p:cxnSp>
        <p:cxnSp>
          <p:nvCxnSpPr>
            <p:cNvPr id="61" name="Straight Arrow Connector 60"/>
            <p:cNvCxnSpPr/>
            <p:nvPr/>
          </p:nvCxnSpPr>
          <p:spPr>
            <a:xfrm flipH="1">
              <a:off x="3261941" y="1118556"/>
              <a:ext cx="221607" cy="189149"/>
            </a:xfrm>
            <a:prstGeom prst="straightConnector1">
              <a:avLst/>
            </a:prstGeom>
            <a:noFill/>
            <a:ln w="9525" cap="flat" cmpd="sng" algn="ctr">
              <a:solidFill>
                <a:sysClr val="windowText" lastClr="000000"/>
              </a:solidFill>
              <a:prstDash val="solid"/>
              <a:headEnd type="none"/>
              <a:tailEnd type="triangle" w="sm" len="sm"/>
            </a:ln>
            <a:effectLst>
              <a:outerShdw blurRad="38100" dist="25400" dir="2700000" algn="br" rotWithShape="0">
                <a:srgbClr val="000000">
                  <a:alpha val="60000"/>
                </a:srgbClr>
              </a:outerShdw>
            </a:effectLst>
          </p:spPr>
        </p:cxnSp>
        <p:pic>
          <p:nvPicPr>
            <p:cNvPr id="62" name="Picture 61"/>
            <p:cNvPicPr>
              <a:picLocks noChangeAspect="1"/>
            </p:cNvPicPr>
            <p:nvPr/>
          </p:nvPicPr>
          <p:blipFill>
            <a:blip r:embed="rId15"/>
            <a:stretch>
              <a:fillRect/>
            </a:stretch>
          </p:blipFill>
          <p:spPr>
            <a:xfrm>
              <a:off x="3431427" y="678509"/>
              <a:ext cx="103169" cy="103169"/>
            </a:xfrm>
            <a:prstGeom prst="rect">
              <a:avLst/>
            </a:prstGeom>
          </p:spPr>
        </p:pic>
        <p:pic>
          <p:nvPicPr>
            <p:cNvPr id="63" name="Picture 62"/>
            <p:cNvPicPr>
              <a:picLocks noChangeAspect="1"/>
            </p:cNvPicPr>
            <p:nvPr/>
          </p:nvPicPr>
          <p:blipFill>
            <a:blip r:embed="rId16"/>
            <a:stretch>
              <a:fillRect/>
            </a:stretch>
          </p:blipFill>
          <p:spPr>
            <a:xfrm>
              <a:off x="3838392" y="1060399"/>
              <a:ext cx="109238" cy="145652"/>
            </a:xfrm>
            <a:prstGeom prst="rect">
              <a:avLst/>
            </a:prstGeom>
          </p:spPr>
        </p:pic>
        <p:pic>
          <p:nvPicPr>
            <p:cNvPr id="64" name="Picture 63"/>
            <p:cNvPicPr>
              <a:picLocks noChangeAspect="1"/>
            </p:cNvPicPr>
            <p:nvPr/>
          </p:nvPicPr>
          <p:blipFill>
            <a:blip r:embed="rId17"/>
            <a:stretch>
              <a:fillRect/>
            </a:stretch>
          </p:blipFill>
          <p:spPr>
            <a:xfrm>
              <a:off x="3132350" y="1294258"/>
              <a:ext cx="115307" cy="103169"/>
            </a:xfrm>
            <a:prstGeom prst="rect">
              <a:avLst/>
            </a:prstGeom>
          </p:spPr>
        </p:pic>
      </p:grpSp>
    </p:spTree>
    <p:extLst>
      <p:ext uri="{BB962C8B-B14F-4D97-AF65-F5344CB8AC3E}">
        <p14:creationId xmlns:p14="http://schemas.microsoft.com/office/powerpoint/2010/main" val="49227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25882" y="0"/>
            <a:ext cx="413844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rPr>
              <a:t>Measuring spin precession</a:t>
            </a:r>
            <a:endPar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Times New Roman" pitchFamily="18" charset="0"/>
            </a:endParaRPr>
          </a:p>
        </p:txBody>
      </p:sp>
      <p:grpSp>
        <p:nvGrpSpPr>
          <p:cNvPr id="3" name="Group 2"/>
          <p:cNvGrpSpPr>
            <a:grpSpLocks noChangeAspect="1"/>
          </p:cNvGrpSpPr>
          <p:nvPr/>
        </p:nvGrpSpPr>
        <p:grpSpPr>
          <a:xfrm>
            <a:off x="88221" y="523220"/>
            <a:ext cx="9055779" cy="2128758"/>
            <a:chOff x="24684" y="901551"/>
            <a:chExt cx="11556396" cy="2212653"/>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350" y="901551"/>
              <a:ext cx="11371730" cy="2112718"/>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4273670" y="2744872"/>
                  <a:ext cx="33636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ODF Difference Frequency </a:t>
                  </a:r>
                  <a14:m>
                    <m:oMath xmlns:m="http://schemas.openxmlformats.org/officeDocument/2006/math">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𝜇</m:t>
                      </m:r>
                    </m:oMath>
                  </a14:m>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 (kHz)</a:t>
                  </a:r>
                </a:p>
              </p:txBody>
            </p:sp>
          </mc:Choice>
          <mc:Fallback xmlns="">
            <p:sp>
              <p:nvSpPr>
                <p:cNvPr id="5" name="TextBox 4"/>
                <p:cNvSpPr txBox="1">
                  <a:spLocks noRot="1" noChangeAspect="1" noMove="1" noResize="1" noEditPoints="1" noAdjustHandles="1" noChangeArrowheads="1" noChangeShapeType="1" noTextEdit="1"/>
                </p:cNvSpPr>
                <p:nvPr/>
              </p:nvSpPr>
              <p:spPr>
                <a:xfrm>
                  <a:off x="4273670" y="2744872"/>
                  <a:ext cx="3363614" cy="369332"/>
                </a:xfrm>
                <a:prstGeom prst="rect">
                  <a:avLst/>
                </a:prstGeom>
                <a:blipFill>
                  <a:blip r:embed="rId4"/>
                  <a:stretch>
                    <a:fillRect l="-2083" t="-10345" r="-29398" b="-310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rot="16200000">
                  <a:off x="-260875" y="1636904"/>
                  <a:ext cx="9404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d>
                        <m:dPr>
                          <m:begChr m:val="⟨"/>
                          <m:endChr m:val="⟩"/>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𝑃</m:t>
                              </m:r>
                            </m:e>
                            <m:sub>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e>
                      </m:d>
                    </m:oMath>
                  </a14:m>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 (%)</a:t>
                  </a:r>
                </a:p>
              </p:txBody>
            </p:sp>
          </mc:Choice>
          <mc:Fallback xmlns="">
            <p:sp>
              <p:nvSpPr>
                <p:cNvPr id="10" name="TextBox 9"/>
                <p:cNvSpPr txBox="1">
                  <a:spLocks noRot="1" noChangeAspect="1" noMove="1" noResize="1" noEditPoints="1" noAdjustHandles="1" noChangeArrowheads="1" noChangeShapeType="1" noTextEdit="1"/>
                </p:cNvSpPr>
                <p:nvPr/>
              </p:nvSpPr>
              <p:spPr>
                <a:xfrm rot="16200000">
                  <a:off x="-260875" y="1636904"/>
                  <a:ext cx="940450" cy="369332"/>
                </a:xfrm>
                <a:prstGeom prst="rect">
                  <a:avLst/>
                </a:prstGeom>
                <a:blipFill>
                  <a:blip r:embed="rId5"/>
                  <a:stretch>
                    <a:fillRect l="-8197" t="-5195" r="-24590"/>
                  </a:stretch>
                </a:blipFill>
              </p:spPr>
              <p:txBody>
                <a:bodyPr/>
                <a:lstStyle/>
                <a:p>
                  <a:r>
                    <a:rPr lang="en-US">
                      <a:noFill/>
                    </a:rPr>
                    <a:t> </a:t>
                  </a:r>
                </a:p>
              </p:txBody>
            </p:sp>
          </mc:Fallback>
        </mc:AlternateContent>
      </p:grpSp>
      <p:sp>
        <p:nvSpPr>
          <p:cNvPr id="7" name="TextBox 6"/>
          <p:cNvSpPr txBox="1"/>
          <p:nvPr/>
        </p:nvSpPr>
        <p:spPr>
          <a:xfrm>
            <a:off x="7160472" y="1048552"/>
            <a:ext cx="12518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COM mode</a:t>
            </a:r>
          </a:p>
        </p:txBody>
      </p:sp>
      <p:cxnSp>
        <p:nvCxnSpPr>
          <p:cNvPr id="8" name="Straight Arrow Connector 7"/>
          <p:cNvCxnSpPr/>
          <p:nvPr/>
        </p:nvCxnSpPr>
        <p:spPr>
          <a:xfrm flipH="1">
            <a:off x="7038975" y="1362877"/>
            <a:ext cx="375931" cy="475448"/>
          </a:xfrm>
          <a:prstGeom prst="straightConnector1">
            <a:avLst/>
          </a:prstGeom>
          <a:noFill/>
          <a:ln w="38100" cap="flat" cmpd="sng" algn="ctr">
            <a:solidFill>
              <a:srgbClr val="1CADE4"/>
            </a:solidFill>
            <a:prstDash val="solid"/>
            <a:tailEnd type="triangle"/>
          </a:ln>
          <a:effectLst/>
        </p:spPr>
      </p:cxnSp>
      <p:grpSp>
        <p:nvGrpSpPr>
          <p:cNvPr id="10" name="Group 9"/>
          <p:cNvGrpSpPr>
            <a:grpSpLocks noChangeAspect="1"/>
          </p:cNvGrpSpPr>
          <p:nvPr/>
        </p:nvGrpSpPr>
        <p:grpSpPr>
          <a:xfrm>
            <a:off x="4478263" y="3079052"/>
            <a:ext cx="4665737" cy="1966548"/>
            <a:chOff x="7032162" y="3065284"/>
            <a:chExt cx="5115213" cy="1852672"/>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2263" y="3065284"/>
              <a:ext cx="4925112" cy="1790950"/>
            </a:xfrm>
            <a:prstGeom prst="rect">
              <a:avLst/>
            </a:prstGeom>
          </p:spPr>
        </p:pic>
        <mc:AlternateContent xmlns:mc="http://schemas.openxmlformats.org/markup-compatibility/2006" xmlns:a14="http://schemas.microsoft.com/office/drawing/2010/main">
          <mc:Choice Requires="a14">
            <p:sp>
              <p:nvSpPr>
                <p:cNvPr id="12" name="TextBox 11"/>
                <p:cNvSpPr txBox="1"/>
                <p:nvPr/>
              </p:nvSpPr>
              <p:spPr>
                <a:xfrm>
                  <a:off x="8617265" y="4610179"/>
                  <a:ext cx="264873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rPr>
                    <a:t>ODF Difference Frequency </a:t>
                  </a:r>
                  <a14:m>
                    <m:oMath xmlns:m="http://schemas.openxmlformats.org/officeDocument/2006/math">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𝜇</m:t>
                      </m:r>
                    </m:oMath>
                  </a14:m>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rPr>
                    <a:t> (kHz)</a:t>
                  </a:r>
                </a:p>
              </p:txBody>
            </p:sp>
          </mc:Choice>
          <mc:Fallback xmlns="">
            <p:sp>
              <p:nvSpPr>
                <p:cNvPr id="13" name="TextBox 12"/>
                <p:cNvSpPr txBox="1">
                  <a:spLocks noRot="1" noChangeAspect="1" noMove="1" noResize="1" noEditPoints="1" noAdjustHandles="1" noChangeArrowheads="1" noChangeShapeType="1" noTextEdit="1"/>
                </p:cNvSpPr>
                <p:nvPr/>
              </p:nvSpPr>
              <p:spPr>
                <a:xfrm>
                  <a:off x="8617265" y="4610179"/>
                  <a:ext cx="2648738" cy="307777"/>
                </a:xfrm>
                <a:prstGeom prst="rect">
                  <a:avLst/>
                </a:prstGeom>
                <a:blipFill>
                  <a:blip r:embed="rId7"/>
                  <a:stretch>
                    <a:fillRect l="-691" t="-3922" b="-196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rot="16200000">
                  <a:off x="6801074" y="3692889"/>
                  <a:ext cx="76995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d>
                        <m:dPr>
                          <m:begChr m:val="⟨"/>
                          <m:endChr m:val="⟩"/>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𝑃</m:t>
                              </m:r>
                            </m:e>
                            <m:sub>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e>
                      </m:d>
                    </m:oMath>
                  </a14:m>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rPr>
                    <a:t> (%)</a:t>
                  </a:r>
                </a:p>
              </p:txBody>
            </p:sp>
          </mc:Choice>
          <mc:Fallback xmlns="">
            <p:sp>
              <p:nvSpPr>
                <p:cNvPr id="15" name="TextBox 14"/>
                <p:cNvSpPr txBox="1">
                  <a:spLocks noRot="1" noChangeAspect="1" noMove="1" noResize="1" noEditPoints="1" noAdjustHandles="1" noChangeArrowheads="1" noChangeShapeType="1" noTextEdit="1"/>
                </p:cNvSpPr>
                <p:nvPr/>
              </p:nvSpPr>
              <p:spPr>
                <a:xfrm rot="16200000">
                  <a:off x="6801074" y="3692889"/>
                  <a:ext cx="769954" cy="307777"/>
                </a:xfrm>
                <a:prstGeom prst="rect">
                  <a:avLst/>
                </a:prstGeom>
                <a:blipFill>
                  <a:blip r:embed="rId8"/>
                  <a:stretch>
                    <a:fillRect l="-4000" t="-2381" r="-20000"/>
                  </a:stretch>
                </a:blipFill>
              </p:spPr>
              <p:txBody>
                <a:bodyPr/>
                <a:lstStyle/>
                <a:p>
                  <a:r>
                    <a:rPr lang="en-US">
                      <a:noFill/>
                    </a:rPr>
                    <a:t> </a:t>
                  </a:r>
                </a:p>
              </p:txBody>
            </p:sp>
          </mc:Fallback>
        </mc:AlternateContent>
      </p:grpSp>
      <p:cxnSp>
        <p:nvCxnSpPr>
          <p:cNvPr id="15" name="Straight Connector 14"/>
          <p:cNvCxnSpPr/>
          <p:nvPr/>
        </p:nvCxnSpPr>
        <p:spPr>
          <a:xfrm>
            <a:off x="4914900" y="2028825"/>
            <a:ext cx="209550" cy="2300437"/>
          </a:xfrm>
          <a:prstGeom prst="line">
            <a:avLst/>
          </a:prstGeom>
          <a:ln w="38100">
            <a:prstDash val="dash"/>
            <a:tailEnd type="none"/>
          </a:ln>
        </p:spPr>
        <p:style>
          <a:lnRef idx="3">
            <a:schemeClr val="accent3"/>
          </a:lnRef>
          <a:fillRef idx="0">
            <a:schemeClr val="accent3"/>
          </a:fillRef>
          <a:effectRef idx="2">
            <a:schemeClr val="accent3"/>
          </a:effectRef>
          <a:fontRef idx="minor">
            <a:schemeClr val="tx1"/>
          </a:fontRef>
        </p:style>
      </p:cxnSp>
      <p:cxnSp>
        <p:nvCxnSpPr>
          <p:cNvPr id="17" name="Straight Connector 16"/>
          <p:cNvCxnSpPr/>
          <p:nvPr/>
        </p:nvCxnSpPr>
        <p:spPr>
          <a:xfrm>
            <a:off x="7226940" y="1933575"/>
            <a:ext cx="1659885" cy="2095993"/>
          </a:xfrm>
          <a:prstGeom prst="line">
            <a:avLst/>
          </a:prstGeom>
          <a:ln w="38100">
            <a:prstDash val="dash"/>
            <a:tailEnd type="none"/>
          </a:ln>
        </p:spPr>
        <p:style>
          <a:lnRef idx="3">
            <a:schemeClr val="accent3"/>
          </a:lnRef>
          <a:fillRef idx="0">
            <a:schemeClr val="accent3"/>
          </a:fillRef>
          <a:effectRef idx="2">
            <a:schemeClr val="accent3"/>
          </a:effectRef>
          <a:fontRef idx="minor">
            <a:schemeClr val="tx1"/>
          </a:fontRef>
        </p:style>
      </p:cxnSp>
      <p:sp>
        <p:nvSpPr>
          <p:cNvPr id="18" name="TextBox 17"/>
          <p:cNvSpPr txBox="1"/>
          <p:nvPr/>
        </p:nvSpPr>
        <p:spPr>
          <a:xfrm>
            <a:off x="7892182" y="5133972"/>
            <a:ext cx="12518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COM mode</a:t>
            </a:r>
          </a:p>
        </p:txBody>
      </p:sp>
      <p:cxnSp>
        <p:nvCxnSpPr>
          <p:cNvPr id="19" name="Straight Arrow Connector 18"/>
          <p:cNvCxnSpPr>
            <a:stCxn id="18" idx="0"/>
          </p:cNvCxnSpPr>
          <p:nvPr/>
        </p:nvCxnSpPr>
        <p:spPr>
          <a:xfrm flipV="1">
            <a:off x="8518091" y="4456642"/>
            <a:ext cx="225859" cy="677330"/>
          </a:xfrm>
          <a:prstGeom prst="straightConnector1">
            <a:avLst/>
          </a:prstGeom>
          <a:noFill/>
          <a:ln w="38100" cap="flat" cmpd="sng" algn="ctr">
            <a:solidFill>
              <a:srgbClr val="1CADE4"/>
            </a:solidFill>
            <a:prstDash val="solid"/>
            <a:tailEnd type="triangle"/>
          </a:ln>
          <a:effectLst/>
        </p:spPr>
      </p:cxnSp>
      <p:grpSp>
        <p:nvGrpSpPr>
          <p:cNvPr id="51" name="Group 50"/>
          <p:cNvGrpSpPr/>
          <p:nvPr/>
        </p:nvGrpSpPr>
        <p:grpSpPr>
          <a:xfrm>
            <a:off x="118527" y="2988571"/>
            <a:ext cx="4203834" cy="2775643"/>
            <a:chOff x="118526" y="2682253"/>
            <a:chExt cx="5366297" cy="3081961"/>
          </a:xfrm>
        </p:grpSpPr>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80563" y="3441026"/>
              <a:ext cx="504260" cy="533075"/>
            </a:xfrm>
            <a:prstGeom prst="rect">
              <a:avLst/>
            </a:prstGeom>
          </p:spPr>
        </p:pic>
        <p:cxnSp>
          <p:nvCxnSpPr>
            <p:cNvPr id="22" name="Straight Connector 21"/>
            <p:cNvCxnSpPr/>
            <p:nvPr/>
          </p:nvCxnSpPr>
          <p:spPr>
            <a:xfrm flipV="1">
              <a:off x="5233158" y="3315423"/>
              <a:ext cx="0" cy="199120"/>
            </a:xfrm>
            <a:prstGeom prst="line">
              <a:avLst/>
            </a:prstGeom>
            <a:noFill/>
            <a:ln w="19050" cap="flat" cmpd="sng" algn="ctr">
              <a:solidFill>
                <a:sysClr val="windowText" lastClr="000000"/>
              </a:solidFill>
              <a:prstDash val="solid"/>
              <a:miter lim="800000"/>
            </a:ln>
            <a:effectLst/>
          </p:spPr>
        </p:cxnSp>
        <p:sp>
          <p:nvSpPr>
            <p:cNvPr id="23" name="Diamond 22"/>
            <p:cNvSpPr/>
            <p:nvPr/>
          </p:nvSpPr>
          <p:spPr>
            <a:xfrm>
              <a:off x="860882" y="4282443"/>
              <a:ext cx="4162287" cy="730223"/>
            </a:xfrm>
            <a:prstGeom prst="diamond">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4" name="Rectangle 23"/>
            <p:cNvSpPr/>
            <p:nvPr/>
          </p:nvSpPr>
          <p:spPr>
            <a:xfrm>
              <a:off x="936060" y="3519952"/>
              <a:ext cx="640080" cy="365760"/>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5" name="Rectangle 24"/>
            <p:cNvSpPr/>
            <p:nvPr/>
          </p:nvSpPr>
          <p:spPr>
            <a:xfrm>
              <a:off x="962845" y="5398345"/>
              <a:ext cx="640080" cy="365760"/>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6" name="Trapezoid 25"/>
            <p:cNvSpPr>
              <a:spLocks noChangeAspect="1"/>
            </p:cNvSpPr>
            <p:nvPr/>
          </p:nvSpPr>
          <p:spPr>
            <a:xfrm rot="5400000">
              <a:off x="891751" y="4319653"/>
              <a:ext cx="728698" cy="640080"/>
            </a:xfrm>
            <a:prstGeom prst="trapezoid">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7" name="Rectangle 26"/>
            <p:cNvSpPr/>
            <p:nvPr/>
          </p:nvSpPr>
          <p:spPr>
            <a:xfrm flipH="1">
              <a:off x="4363733" y="3525986"/>
              <a:ext cx="640080" cy="365760"/>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8" name="Rectangle 27"/>
            <p:cNvSpPr/>
            <p:nvPr/>
          </p:nvSpPr>
          <p:spPr>
            <a:xfrm flipH="1">
              <a:off x="4367505" y="5398454"/>
              <a:ext cx="640080" cy="365760"/>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9" name="Trapezoid 28"/>
            <p:cNvSpPr>
              <a:spLocks/>
            </p:cNvSpPr>
            <p:nvPr/>
          </p:nvSpPr>
          <p:spPr>
            <a:xfrm rot="16200000" flipH="1">
              <a:off x="4307362" y="4303911"/>
              <a:ext cx="732992" cy="643852"/>
            </a:xfrm>
            <a:prstGeom prst="trapezoid">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nvGrpSpPr>
            <p:cNvPr id="30" name="Group 29"/>
            <p:cNvGrpSpPr/>
            <p:nvPr/>
          </p:nvGrpSpPr>
          <p:grpSpPr>
            <a:xfrm>
              <a:off x="1963494" y="4553566"/>
              <a:ext cx="1965190" cy="156553"/>
              <a:chOff x="1963494" y="4553566"/>
              <a:chExt cx="1965190" cy="156553"/>
            </a:xfrm>
          </p:grpSpPr>
          <p:sp>
            <p:nvSpPr>
              <p:cNvPr id="31" name="Oval 30"/>
              <p:cNvSpPr>
                <a:spLocks noChangeAspect="1"/>
              </p:cNvSpPr>
              <p:nvPr/>
            </p:nvSpPr>
            <p:spPr>
              <a:xfrm>
                <a:off x="3778370" y="4559805"/>
                <a:ext cx="150314" cy="150314"/>
              </a:xfrm>
              <a:prstGeom prst="ellipse">
                <a:avLst/>
              </a:prstGeom>
              <a:solidFill>
                <a:srgbClr val="5B9BD5"/>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2" name="Oval 31"/>
              <p:cNvSpPr>
                <a:spLocks noChangeAspect="1"/>
              </p:cNvSpPr>
              <p:nvPr/>
            </p:nvSpPr>
            <p:spPr>
              <a:xfrm>
                <a:off x="3475891" y="4558766"/>
                <a:ext cx="150314" cy="150314"/>
              </a:xfrm>
              <a:prstGeom prst="ellipse">
                <a:avLst/>
              </a:prstGeom>
              <a:solidFill>
                <a:srgbClr val="5B9BD5"/>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3" name="Oval 32"/>
              <p:cNvSpPr>
                <a:spLocks noChangeAspect="1"/>
              </p:cNvSpPr>
              <p:nvPr/>
            </p:nvSpPr>
            <p:spPr>
              <a:xfrm>
                <a:off x="3173412" y="4557726"/>
                <a:ext cx="150314" cy="150314"/>
              </a:xfrm>
              <a:prstGeom prst="ellipse">
                <a:avLst/>
              </a:prstGeom>
              <a:solidFill>
                <a:srgbClr val="5B9BD5"/>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4" name="Oval 33"/>
              <p:cNvSpPr>
                <a:spLocks noChangeAspect="1"/>
              </p:cNvSpPr>
              <p:nvPr/>
            </p:nvSpPr>
            <p:spPr>
              <a:xfrm>
                <a:off x="2870932" y="4556685"/>
                <a:ext cx="150314" cy="150314"/>
              </a:xfrm>
              <a:prstGeom prst="ellipse">
                <a:avLst/>
              </a:prstGeom>
              <a:solidFill>
                <a:srgbClr val="5B9BD5"/>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5" name="Oval 34"/>
              <p:cNvSpPr>
                <a:spLocks noChangeAspect="1"/>
              </p:cNvSpPr>
              <p:nvPr/>
            </p:nvSpPr>
            <p:spPr>
              <a:xfrm>
                <a:off x="2568453" y="4555645"/>
                <a:ext cx="150314" cy="150314"/>
              </a:xfrm>
              <a:prstGeom prst="ellipse">
                <a:avLst/>
              </a:prstGeom>
              <a:solidFill>
                <a:srgbClr val="5B9BD5"/>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6" name="Oval 35"/>
              <p:cNvSpPr>
                <a:spLocks noChangeAspect="1"/>
              </p:cNvSpPr>
              <p:nvPr/>
            </p:nvSpPr>
            <p:spPr>
              <a:xfrm>
                <a:off x="2265974" y="4554606"/>
                <a:ext cx="150314" cy="150314"/>
              </a:xfrm>
              <a:prstGeom prst="ellipse">
                <a:avLst/>
              </a:prstGeom>
              <a:solidFill>
                <a:srgbClr val="5B9BD5"/>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7" name="Oval 36"/>
              <p:cNvSpPr>
                <a:spLocks noChangeAspect="1"/>
              </p:cNvSpPr>
              <p:nvPr/>
            </p:nvSpPr>
            <p:spPr>
              <a:xfrm>
                <a:off x="1963494" y="4553566"/>
                <a:ext cx="150314" cy="150314"/>
              </a:xfrm>
              <a:prstGeom prst="ellipse">
                <a:avLst/>
              </a:prstGeom>
              <a:solidFill>
                <a:srgbClr val="5B9BD5"/>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nvGrpSpPr>
            <p:cNvPr id="38" name="Group 37"/>
            <p:cNvGrpSpPr/>
            <p:nvPr/>
          </p:nvGrpSpPr>
          <p:grpSpPr>
            <a:xfrm>
              <a:off x="118526" y="2682253"/>
              <a:ext cx="927705" cy="854573"/>
              <a:chOff x="1833292" y="3509430"/>
              <a:chExt cx="927705" cy="854573"/>
            </a:xfrm>
          </p:grpSpPr>
          <p:grpSp>
            <p:nvGrpSpPr>
              <p:cNvPr id="39" name="Group 38"/>
              <p:cNvGrpSpPr/>
              <p:nvPr/>
            </p:nvGrpSpPr>
            <p:grpSpPr>
              <a:xfrm>
                <a:off x="2062709" y="3750975"/>
                <a:ext cx="446397" cy="427207"/>
                <a:chOff x="571910" y="1154219"/>
                <a:chExt cx="167411" cy="160214"/>
              </a:xfrm>
            </p:grpSpPr>
            <p:grpSp>
              <p:nvGrpSpPr>
                <p:cNvPr id="43" name="Group 42"/>
                <p:cNvGrpSpPr/>
                <p:nvPr/>
              </p:nvGrpSpPr>
              <p:grpSpPr>
                <a:xfrm>
                  <a:off x="596132" y="1154219"/>
                  <a:ext cx="143189" cy="140677"/>
                  <a:chOff x="231775" y="1184276"/>
                  <a:chExt cx="180975" cy="177799"/>
                </a:xfrm>
              </p:grpSpPr>
              <p:cxnSp>
                <p:nvCxnSpPr>
                  <p:cNvPr id="45" name="Straight Arrow Connector 44"/>
                  <p:cNvCxnSpPr/>
                  <p:nvPr/>
                </p:nvCxnSpPr>
                <p:spPr>
                  <a:xfrm flipV="1">
                    <a:off x="231775" y="1184276"/>
                    <a:ext cx="0" cy="177799"/>
                  </a:xfrm>
                  <a:prstGeom prst="straightConnector1">
                    <a:avLst/>
                  </a:prstGeom>
                  <a:noFill/>
                  <a:ln w="9525" cap="flat" cmpd="sng" algn="ctr">
                    <a:solidFill>
                      <a:sysClr val="windowText" lastClr="000000"/>
                    </a:solidFill>
                    <a:prstDash val="solid"/>
                    <a:miter lim="800000"/>
                    <a:headEnd type="none"/>
                    <a:tailEnd type="triangle" w="sm" len="sm"/>
                  </a:ln>
                  <a:effectLst/>
                </p:spPr>
              </p:cxnSp>
              <p:cxnSp>
                <p:nvCxnSpPr>
                  <p:cNvPr id="46" name="Straight Arrow Connector 45"/>
                  <p:cNvCxnSpPr/>
                  <p:nvPr/>
                </p:nvCxnSpPr>
                <p:spPr>
                  <a:xfrm rot="5400000" flipV="1">
                    <a:off x="323851" y="1270002"/>
                    <a:ext cx="0" cy="177799"/>
                  </a:xfrm>
                  <a:prstGeom prst="straightConnector1">
                    <a:avLst/>
                  </a:prstGeom>
                  <a:noFill/>
                  <a:ln w="9525" cap="flat" cmpd="sng" algn="ctr">
                    <a:solidFill>
                      <a:sysClr val="windowText" lastClr="000000"/>
                    </a:solidFill>
                    <a:prstDash val="solid"/>
                    <a:miter lim="800000"/>
                    <a:headEnd type="none"/>
                    <a:tailEnd type="triangle" w="sm" len="sm"/>
                  </a:ln>
                  <a:effectLst/>
                </p:spPr>
              </p:cxnSp>
            </p:grpSp>
            <p:sp>
              <p:nvSpPr>
                <p:cNvPr id="44" name="Oval 43"/>
                <p:cNvSpPr/>
                <p:nvPr/>
              </p:nvSpPr>
              <p:spPr>
                <a:xfrm flipV="1">
                  <a:off x="571910" y="1268714"/>
                  <a:ext cx="45719" cy="45719"/>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40" name="TextBox 39"/>
                  <p:cNvSpPr txBox="1"/>
                  <p:nvPr/>
                </p:nvSpPr>
                <p:spPr>
                  <a:xfrm>
                    <a:off x="2006166" y="3509430"/>
                    <a:ext cx="254044"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𝑧</m:t>
                              </m:r>
                            </m:e>
                          </m:acc>
                        </m:oMath>
                      </m:oMathPara>
                    </a14:m>
                    <a:endParaRPr kumimoji="0" lang="en-US" sz="1800" b="0" i="1" u="none" strike="noStrike" kern="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mc:Choice>
            <mc:Fallback xmlns="">
              <p:sp>
                <p:nvSpPr>
                  <p:cNvPr id="101" name="TextBox 100"/>
                  <p:cNvSpPr txBox="1">
                    <a:spLocks noRot="1" noChangeAspect="1" noMove="1" noResize="1" noEditPoints="1" noAdjustHandles="1" noChangeArrowheads="1" noChangeShapeType="1" noTextEdit="1"/>
                  </p:cNvSpPr>
                  <p:nvPr/>
                </p:nvSpPr>
                <p:spPr>
                  <a:xfrm>
                    <a:off x="2006166" y="3509430"/>
                    <a:ext cx="254044" cy="276999"/>
                  </a:xfrm>
                  <a:prstGeom prst="rect">
                    <a:avLst/>
                  </a:prstGeom>
                  <a:blipFill>
                    <a:blip r:embed="rId11"/>
                    <a:stretch>
                      <a:fillRect t="-26087" r="-1023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1833292" y="4087004"/>
                    <a:ext cx="268279"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𝑥</m:t>
                              </m:r>
                            </m:e>
                          </m:acc>
                        </m:oMath>
                      </m:oMathPara>
                    </a14:m>
                    <a:endParaRPr kumimoji="0" lang="en-US" sz="1800" b="0" i="1" u="none" strike="noStrike" kern="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mc:Choice>
            <mc:Fallback xmlns="">
              <p:sp>
                <p:nvSpPr>
                  <p:cNvPr id="102" name="TextBox 101"/>
                  <p:cNvSpPr txBox="1">
                    <a:spLocks noRot="1" noChangeAspect="1" noMove="1" noResize="1" noEditPoints="1" noAdjustHandles="1" noChangeArrowheads="1" noChangeShapeType="1" noTextEdit="1"/>
                  </p:cNvSpPr>
                  <p:nvPr/>
                </p:nvSpPr>
                <p:spPr>
                  <a:xfrm>
                    <a:off x="1833292" y="4087004"/>
                    <a:ext cx="268279" cy="276999"/>
                  </a:xfrm>
                  <a:prstGeom prst="rect">
                    <a:avLst/>
                  </a:prstGeom>
                  <a:blipFill>
                    <a:blip r:embed="rId12"/>
                    <a:stretch>
                      <a:fillRect t="-26087" r="-6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2489320" y="3965486"/>
                    <a:ext cx="27167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𝑦</m:t>
                              </m:r>
                            </m:e>
                          </m:acc>
                        </m:oMath>
                      </m:oMathPara>
                    </a14:m>
                    <a:endParaRPr kumimoji="0" lang="en-US" sz="1800" b="0" i="1" u="none" strike="noStrike" kern="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mc:Choice>
            <mc:Fallback xmlns="">
              <p:sp>
                <p:nvSpPr>
                  <p:cNvPr id="103" name="TextBox 102"/>
                  <p:cNvSpPr txBox="1">
                    <a:spLocks noRot="1" noChangeAspect="1" noMove="1" noResize="1" noEditPoints="1" noAdjustHandles="1" noChangeArrowheads="1" noChangeShapeType="1" noTextEdit="1"/>
                  </p:cNvSpPr>
                  <p:nvPr/>
                </p:nvSpPr>
                <p:spPr>
                  <a:xfrm>
                    <a:off x="2489320" y="3965486"/>
                    <a:ext cx="271677" cy="276999"/>
                  </a:xfrm>
                  <a:prstGeom prst="rect">
                    <a:avLst/>
                  </a:prstGeom>
                  <a:blipFill>
                    <a:blip r:embed="rId13"/>
                    <a:stretch>
                      <a:fillRect l="-6818" t="-26087" r="-72727" b="-2173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7" name="TextBox 46"/>
                <p:cNvSpPr txBox="1"/>
                <p:nvPr/>
              </p:nvSpPr>
              <p:spPr>
                <a:xfrm>
                  <a:off x="4697024" y="2972281"/>
                  <a:ext cx="571319" cy="4442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𝝎</m:t>
                        </m:r>
                      </m:oMath>
                    </m:oMathPara>
                  </a14:m>
                  <a:endParaRPr kumimoji="0" lang="en-US" sz="20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4697024" y="2972281"/>
                  <a:ext cx="571319" cy="444266"/>
                </a:xfrm>
                <a:prstGeom prst="rect">
                  <a:avLst/>
                </a:prstGeom>
                <a:blipFill>
                  <a:blip r:embed="rId14"/>
                  <a:stretch>
                    <a:fillRect/>
                  </a:stretch>
                </a:blipFill>
              </p:spPr>
              <p:txBody>
                <a:bodyPr/>
                <a:lstStyle/>
                <a:p>
                  <a:r>
                    <a:rPr lang="en-US">
                      <a:noFill/>
                    </a:rPr>
                    <a:t> </a:t>
                  </a:r>
                </a:p>
              </p:txBody>
            </p:sp>
          </mc:Fallback>
        </mc:AlternateContent>
        <p:grpSp>
          <p:nvGrpSpPr>
            <p:cNvPr id="48" name="Group 47"/>
            <p:cNvGrpSpPr/>
            <p:nvPr/>
          </p:nvGrpSpPr>
          <p:grpSpPr>
            <a:xfrm>
              <a:off x="4669819" y="3324947"/>
              <a:ext cx="570659" cy="336373"/>
              <a:chOff x="6442076" y="1565126"/>
              <a:chExt cx="568325" cy="336373"/>
            </a:xfrm>
          </p:grpSpPr>
          <p:cxnSp>
            <p:nvCxnSpPr>
              <p:cNvPr id="49" name="Straight Connector 48"/>
              <p:cNvCxnSpPr/>
              <p:nvPr/>
            </p:nvCxnSpPr>
            <p:spPr>
              <a:xfrm flipV="1">
                <a:off x="6452350" y="1565126"/>
                <a:ext cx="0" cy="336373"/>
              </a:xfrm>
              <a:prstGeom prst="line">
                <a:avLst/>
              </a:prstGeom>
              <a:noFill/>
              <a:ln w="19050" cap="flat" cmpd="sng" algn="ctr">
                <a:solidFill>
                  <a:sysClr val="windowText" lastClr="000000"/>
                </a:solidFill>
                <a:prstDash val="solid"/>
                <a:miter lim="800000"/>
              </a:ln>
              <a:effectLst/>
            </p:spPr>
          </p:cxnSp>
          <p:cxnSp>
            <p:nvCxnSpPr>
              <p:cNvPr id="50" name="Straight Connector 49"/>
              <p:cNvCxnSpPr/>
              <p:nvPr/>
            </p:nvCxnSpPr>
            <p:spPr>
              <a:xfrm>
                <a:off x="6442076" y="1565126"/>
                <a:ext cx="568325" cy="0"/>
              </a:xfrm>
              <a:prstGeom prst="line">
                <a:avLst/>
              </a:prstGeom>
              <a:noFill/>
              <a:ln w="19050" cap="flat" cmpd="sng" algn="ctr">
                <a:solidFill>
                  <a:sysClr val="windowText" lastClr="000000"/>
                </a:solidFill>
                <a:prstDash val="solid"/>
                <a:miter lim="800000"/>
              </a:ln>
              <a:effectLst/>
            </p:spPr>
          </p:cxnSp>
        </p:grpSp>
      </p:grpSp>
      <p:cxnSp>
        <p:nvCxnSpPr>
          <p:cNvPr id="52" name="Straight Connector 51"/>
          <p:cNvCxnSpPr/>
          <p:nvPr/>
        </p:nvCxnSpPr>
        <p:spPr>
          <a:xfrm flipV="1">
            <a:off x="2499514" y="1417884"/>
            <a:ext cx="0" cy="770465"/>
          </a:xfrm>
          <a:prstGeom prst="line">
            <a:avLst/>
          </a:prstGeom>
          <a:noFill/>
          <a:ln w="38100" cap="flat" cmpd="sng" algn="ctr">
            <a:solidFill>
              <a:srgbClr val="1CADE4"/>
            </a:solidFill>
            <a:prstDash val="solid"/>
          </a:ln>
          <a:effectLst/>
        </p:spPr>
      </p:cxnSp>
      <mc:AlternateContent xmlns:mc="http://schemas.openxmlformats.org/markup-compatibility/2006" xmlns:a14="http://schemas.microsoft.com/office/drawing/2010/main">
        <mc:Choice Requires="a14">
          <p:sp>
            <p:nvSpPr>
              <p:cNvPr id="53" name="TextBox 52"/>
              <p:cNvSpPr txBox="1"/>
              <p:nvPr/>
            </p:nvSpPr>
            <p:spPr>
              <a:xfrm>
                <a:off x="2418805" y="1304170"/>
                <a:ext cx="44755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1"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𝝎</m:t>
                      </m:r>
                    </m:oMath>
                  </m:oMathPara>
                </a14:m>
                <a:endParaRPr kumimoji="0" lang="en-US" sz="20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3" name="TextBox 52"/>
              <p:cNvSpPr txBox="1">
                <a:spLocks noRot="1" noChangeAspect="1" noMove="1" noResize="1" noEditPoints="1" noAdjustHandles="1" noChangeArrowheads="1" noChangeShapeType="1" noTextEdit="1"/>
              </p:cNvSpPr>
              <p:nvPr/>
            </p:nvSpPr>
            <p:spPr>
              <a:xfrm>
                <a:off x="2418805" y="1304170"/>
                <a:ext cx="447558" cy="400110"/>
              </a:xfrm>
              <a:prstGeom prst="rect">
                <a:avLst/>
              </a:prstGeom>
              <a:blipFill>
                <a:blip r:embed="rId15"/>
                <a:stretch>
                  <a:fillRect/>
                </a:stretch>
              </a:blipFill>
            </p:spPr>
            <p:txBody>
              <a:bodyPr/>
              <a:lstStyle/>
              <a:p>
                <a:r>
                  <a:rPr lang="en-US">
                    <a:noFill/>
                  </a:rPr>
                  <a:t> </a:t>
                </a:r>
              </a:p>
            </p:txBody>
          </p:sp>
        </mc:Fallback>
      </mc:AlternateContent>
      <p:pic>
        <p:nvPicPr>
          <p:cNvPr id="54" name="Picture 53">
            <a:extLst>
              <a:ext uri="{FF2B5EF4-FFF2-40B4-BE49-F238E27FC236}">
                <a16:creationId xmlns:a16="http://schemas.microsoft.com/office/drawing/2014/main" id="{F7ACFAAC-0FD7-416E-9018-5DE03C95AF8F}"/>
              </a:ext>
            </a:extLst>
          </p:cNvPr>
          <p:cNvPicPr>
            <a:picLocks noChangeAspect="1"/>
          </p:cNvPicPr>
          <p:nvPr/>
        </p:nvPicPr>
        <p:blipFill>
          <a:blip r:embed="rId16"/>
          <a:stretch>
            <a:fillRect/>
          </a:stretch>
        </p:blipFill>
        <p:spPr>
          <a:xfrm>
            <a:off x="7756960" y="5455088"/>
            <a:ext cx="1143000" cy="942975"/>
          </a:xfrm>
          <a:prstGeom prst="rect">
            <a:avLst/>
          </a:prstGeom>
        </p:spPr>
      </p:pic>
      <p:pic>
        <p:nvPicPr>
          <p:cNvPr id="55" name="Picture 54">
            <a:extLst>
              <a:ext uri="{FF2B5EF4-FFF2-40B4-BE49-F238E27FC236}">
                <a16:creationId xmlns:a16="http://schemas.microsoft.com/office/drawing/2014/main" id="{4B2D82B1-7849-4283-B583-43C7BE028CFC}"/>
              </a:ext>
            </a:extLst>
          </p:cNvPr>
          <p:cNvPicPr>
            <a:picLocks noChangeAspect="1"/>
          </p:cNvPicPr>
          <p:nvPr/>
        </p:nvPicPr>
        <p:blipFill>
          <a:blip r:embed="rId17"/>
          <a:stretch>
            <a:fillRect/>
          </a:stretch>
        </p:blipFill>
        <p:spPr>
          <a:xfrm>
            <a:off x="6765437" y="5513535"/>
            <a:ext cx="885825" cy="923925"/>
          </a:xfrm>
          <a:prstGeom prst="rect">
            <a:avLst/>
          </a:prstGeom>
        </p:spPr>
      </p:pic>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F22C25A6-8F1F-4A0C-ACCC-23464D837C46}"/>
                  </a:ext>
                </a:extLst>
              </p:cNvPr>
              <p:cNvSpPr txBox="1"/>
              <p:nvPr/>
            </p:nvSpPr>
            <p:spPr>
              <a:xfrm>
                <a:off x="8120488" y="6286491"/>
                <a:ext cx="673774"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𝜔</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𝑧</m:t>
                          </m:r>
                        </m:sub>
                      </m:sSub>
                    </m:oMath>
                  </m:oMathPara>
                </a14:m>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6" name="TextBox 55">
                <a:extLst>
                  <a:ext uri="{FF2B5EF4-FFF2-40B4-BE49-F238E27FC236}">
                    <a16:creationId xmlns:a16="http://schemas.microsoft.com/office/drawing/2014/main" id="{F22C25A6-8F1F-4A0C-ACCC-23464D837C46}"/>
                  </a:ext>
                </a:extLst>
              </p:cNvPr>
              <p:cNvSpPr txBox="1">
                <a:spLocks noRot="1" noChangeAspect="1" noMove="1" noResize="1" noEditPoints="1" noAdjustHandles="1" noChangeArrowheads="1" noChangeShapeType="1" noTextEdit="1"/>
              </p:cNvSpPr>
              <p:nvPr/>
            </p:nvSpPr>
            <p:spPr>
              <a:xfrm>
                <a:off x="8120488" y="6286491"/>
                <a:ext cx="673774" cy="523220"/>
              </a:xfrm>
              <a:prstGeom prst="rect">
                <a:avLst/>
              </a:prstGeom>
              <a:blipFill>
                <a:blip r:embed="rId18"/>
                <a:stretch>
                  <a:fillRect/>
                </a:stretch>
              </a:blipFill>
            </p:spPr>
            <p:txBody>
              <a:bodyPr/>
              <a:lstStyle/>
              <a:p>
                <a:r>
                  <a:rPr lang="en-US">
                    <a:noFill/>
                  </a:rPr>
                  <a:t> </a:t>
                </a:r>
              </a:p>
            </p:txBody>
          </p:sp>
        </mc:Fallback>
      </mc:AlternateContent>
      <p:sp>
        <p:nvSpPr>
          <p:cNvPr id="57" name="TextBox 56">
            <a:extLst>
              <a:ext uri="{FF2B5EF4-FFF2-40B4-BE49-F238E27FC236}">
                <a16:creationId xmlns:a16="http://schemas.microsoft.com/office/drawing/2014/main" id="{032A1924-823F-4574-8460-7618F0F4D281}"/>
              </a:ext>
            </a:extLst>
          </p:cNvPr>
          <p:cNvSpPr txBox="1"/>
          <p:nvPr/>
        </p:nvSpPr>
        <p:spPr>
          <a:xfrm>
            <a:off x="6668371" y="5144203"/>
            <a:ext cx="11246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0" dirty="0">
                <a:solidFill>
                  <a:prstClr val="black"/>
                </a:solidFill>
                <a:latin typeface="Calibri" panose="020F0502020204030204"/>
              </a:rPr>
              <a:t>tilt</a:t>
            </a: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 mode</a:t>
            </a:r>
          </a:p>
        </p:txBody>
      </p:sp>
      <p:cxnSp>
        <p:nvCxnSpPr>
          <p:cNvPr id="58" name="Straight Arrow Connector 57">
            <a:extLst>
              <a:ext uri="{FF2B5EF4-FFF2-40B4-BE49-F238E27FC236}">
                <a16:creationId xmlns:a16="http://schemas.microsoft.com/office/drawing/2014/main" id="{D51621FA-35CB-485F-A23C-74B74BE85E9F}"/>
              </a:ext>
            </a:extLst>
          </p:cNvPr>
          <p:cNvCxnSpPr>
            <a:cxnSpLocks/>
          </p:cNvCxnSpPr>
          <p:nvPr/>
        </p:nvCxnSpPr>
        <p:spPr>
          <a:xfrm flipV="1">
            <a:off x="7423742" y="4429717"/>
            <a:ext cx="1029261" cy="714486"/>
          </a:xfrm>
          <a:prstGeom prst="straightConnector1">
            <a:avLst/>
          </a:prstGeom>
          <a:noFill/>
          <a:ln w="38100" cap="flat" cmpd="sng" algn="ctr">
            <a:solidFill>
              <a:srgbClr val="1CADE4"/>
            </a:solidFill>
            <a:prstDash val="solid"/>
            <a:tailEnd type="triangle"/>
          </a:ln>
          <a:effectLst/>
        </p:spPr>
      </p:cxnSp>
    </p:spTree>
    <p:extLst>
      <p:ext uri="{BB962C8B-B14F-4D97-AF65-F5344CB8AC3E}">
        <p14:creationId xmlns:p14="http://schemas.microsoft.com/office/powerpoint/2010/main" val="284300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1082" y="0"/>
            <a:ext cx="5057475"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rPr>
              <a:t>Sensitivity limits/ signal-to-noise</a:t>
            </a:r>
            <a:endPar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9896" y="1106905"/>
            <a:ext cx="6545821" cy="4457963"/>
          </a:xfrm>
          <a:prstGeom prst="rect">
            <a:avLst/>
          </a:prstGeom>
        </p:spPr>
      </p:pic>
      <p:grpSp>
        <p:nvGrpSpPr>
          <p:cNvPr id="4" name="Group 3"/>
          <p:cNvGrpSpPr/>
          <p:nvPr/>
        </p:nvGrpSpPr>
        <p:grpSpPr>
          <a:xfrm>
            <a:off x="4425726" y="3203999"/>
            <a:ext cx="2987644" cy="653302"/>
            <a:chOff x="6901029" y="4057426"/>
            <a:chExt cx="3351007" cy="780365"/>
          </a:xfrm>
        </p:grpSpPr>
        <p:sp>
          <p:nvSpPr>
            <p:cNvPr id="5" name="Oval 4"/>
            <p:cNvSpPr/>
            <p:nvPr/>
          </p:nvSpPr>
          <p:spPr>
            <a:xfrm>
              <a:off x="6901029" y="4057426"/>
              <a:ext cx="457200" cy="457200"/>
            </a:xfrm>
            <a:prstGeom prst="ellipse">
              <a:avLst/>
            </a:prstGeom>
            <a:no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6" name="Straight Connector 5"/>
            <p:cNvCxnSpPr>
              <a:stCxn id="5" idx="6"/>
            </p:cNvCxnSpPr>
            <p:nvPr/>
          </p:nvCxnSpPr>
          <p:spPr>
            <a:xfrm>
              <a:off x="7358229" y="4286026"/>
              <a:ext cx="753037" cy="124609"/>
            </a:xfrm>
            <a:prstGeom prst="line">
              <a:avLst/>
            </a:prstGeom>
            <a:noFill/>
            <a:ln w="25400" cap="flat" cmpd="sng" algn="ctr">
              <a:solidFill>
                <a:srgbClr val="FF0000"/>
              </a:solidFill>
              <a:prstDash val="solid"/>
            </a:ln>
            <a:effectLst/>
          </p:spPr>
        </p:cxnSp>
        <p:sp>
          <p:nvSpPr>
            <p:cNvPr id="7" name="TextBox 6"/>
            <p:cNvSpPr txBox="1"/>
            <p:nvPr/>
          </p:nvSpPr>
          <p:spPr>
            <a:xfrm>
              <a:off x="7734747" y="4191460"/>
              <a:ext cx="251728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50 pm – smallest detected amplitude</a:t>
              </a:r>
            </a:p>
          </p:txBody>
        </p:sp>
      </p:grpSp>
      <mc:AlternateContent xmlns:mc="http://schemas.openxmlformats.org/markup-compatibility/2006" xmlns:a14="http://schemas.microsoft.com/office/drawing/2010/main">
        <mc:Choice Requires="a14">
          <p:sp>
            <p:nvSpPr>
              <p:cNvPr id="8" name="TextBox 7"/>
              <p:cNvSpPr txBox="1"/>
              <p:nvPr/>
            </p:nvSpPr>
            <p:spPr>
              <a:xfrm>
                <a:off x="7179495" y="528107"/>
                <a:ext cx="1860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SNR limited due to noise from fluctuations in </a:t>
                </a:r>
                <a14:m>
                  <m:oMath xmlns:m="http://schemas.openxmlformats.org/officeDocument/2006/math">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𝜙</m:t>
                    </m:r>
                  </m:oMath>
                </a14:m>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7179495" y="528107"/>
                <a:ext cx="1860208" cy="923330"/>
              </a:xfrm>
              <a:prstGeom prst="rect">
                <a:avLst/>
              </a:prstGeom>
              <a:blipFill>
                <a:blip r:embed="rId4"/>
                <a:stretch>
                  <a:fillRect l="-2951" t="-3974" b="-9934"/>
                </a:stretch>
              </a:blipFill>
            </p:spPr>
            <p:txBody>
              <a:bodyPr/>
              <a:lstStyle/>
              <a:p>
                <a:r>
                  <a:rPr lang="en-US">
                    <a:noFill/>
                  </a:rPr>
                  <a:t> </a:t>
                </a:r>
              </a:p>
            </p:txBody>
          </p:sp>
        </mc:Fallback>
      </mc:AlternateContent>
      <p:cxnSp>
        <p:nvCxnSpPr>
          <p:cNvPr id="9" name="Straight Arrow Connector 8"/>
          <p:cNvCxnSpPr/>
          <p:nvPr/>
        </p:nvCxnSpPr>
        <p:spPr>
          <a:xfrm flipH="1">
            <a:off x="7078557" y="1211624"/>
            <a:ext cx="100938" cy="460275"/>
          </a:xfrm>
          <a:prstGeom prst="straightConnector1">
            <a:avLst/>
          </a:prstGeom>
          <a:noFill/>
          <a:ln w="31750" cap="flat" cmpd="sng" algn="ctr">
            <a:solidFill>
              <a:srgbClr val="FF0000"/>
            </a:solidFill>
            <a:prstDash val="solid"/>
            <a:tailEnd type="triangle"/>
          </a:ln>
          <a:effectLst/>
        </p:spPr>
      </p:cxnSp>
      <p:sp>
        <p:nvSpPr>
          <p:cNvPr id="14" name="TextBox 13"/>
          <p:cNvSpPr txBox="1"/>
          <p:nvPr/>
        </p:nvSpPr>
        <p:spPr>
          <a:xfrm>
            <a:off x="244730" y="5649977"/>
            <a:ext cx="2835135" cy="101566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rPr>
              <a:t>Small signal limits due to: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rPr>
              <a:t>projection noise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rPr>
              <a:t>spontaneous emission</a:t>
            </a:r>
          </a:p>
        </p:txBody>
      </p:sp>
      <p:grpSp>
        <p:nvGrpSpPr>
          <p:cNvPr id="16" name="Group 15"/>
          <p:cNvGrpSpPr/>
          <p:nvPr/>
        </p:nvGrpSpPr>
        <p:grpSpPr>
          <a:xfrm>
            <a:off x="0" y="493084"/>
            <a:ext cx="3174569" cy="1057423"/>
            <a:chOff x="811710" y="1679137"/>
            <a:chExt cx="3174569" cy="1057423"/>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710" y="1679137"/>
              <a:ext cx="3115110" cy="1057423"/>
            </a:xfrm>
            <a:prstGeom prst="rect">
              <a:avLst/>
            </a:prstGeom>
          </p:spPr>
        </p:pic>
        <p:sp>
          <p:nvSpPr>
            <p:cNvPr id="18" name="Rounded Rectangle 15"/>
            <p:cNvSpPr/>
            <p:nvPr/>
          </p:nvSpPr>
          <p:spPr>
            <a:xfrm>
              <a:off x="952143" y="1750438"/>
              <a:ext cx="3034136" cy="9687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p:cNvGrpSpPr/>
          <p:nvPr/>
        </p:nvGrpSpPr>
        <p:grpSpPr>
          <a:xfrm>
            <a:off x="3115110" y="5722073"/>
            <a:ext cx="3034136" cy="982890"/>
            <a:chOff x="852197" y="4679227"/>
            <a:chExt cx="3034136" cy="982890"/>
          </a:xfrm>
        </p:grpSpPr>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2684" y="4690431"/>
              <a:ext cx="2953162" cy="971686"/>
            </a:xfrm>
            <a:prstGeom prst="rect">
              <a:avLst/>
            </a:prstGeom>
          </p:spPr>
        </p:pic>
        <p:sp>
          <p:nvSpPr>
            <p:cNvPr id="23" name="Rounded Rectangle 16"/>
            <p:cNvSpPr/>
            <p:nvPr/>
          </p:nvSpPr>
          <p:spPr>
            <a:xfrm>
              <a:off x="852197" y="4679227"/>
              <a:ext cx="3034136" cy="9687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0" name="TextBox 19">
            <a:extLst>
              <a:ext uri="{FF2B5EF4-FFF2-40B4-BE49-F238E27FC236}">
                <a16:creationId xmlns:a16="http://schemas.microsoft.com/office/drawing/2014/main" id="{5D901BDD-466F-4F76-8794-57DE93FB0975}"/>
              </a:ext>
            </a:extLst>
          </p:cNvPr>
          <p:cNvSpPr txBox="1"/>
          <p:nvPr/>
        </p:nvSpPr>
        <p:spPr>
          <a:xfrm rot="16200000">
            <a:off x="1571030" y="3205157"/>
            <a:ext cx="1494320" cy="461665"/>
          </a:xfrm>
          <a:prstGeom prst="rect">
            <a:avLst/>
          </a:prstGeom>
          <a:noFill/>
        </p:spPr>
        <p:txBody>
          <a:bodyPr wrap="none" rtlCol="0">
            <a:spAutoFit/>
          </a:bodyPr>
          <a:lstStyle/>
          <a:p>
            <a:r>
              <a:rPr lang="en-US" sz="2400" dirty="0"/>
              <a:t>Single trial</a:t>
            </a:r>
          </a:p>
        </p:txBody>
      </p:sp>
      <p:sp>
        <p:nvSpPr>
          <p:cNvPr id="21" name="TextBox 20">
            <a:extLst>
              <a:ext uri="{FF2B5EF4-FFF2-40B4-BE49-F238E27FC236}">
                <a16:creationId xmlns:a16="http://schemas.microsoft.com/office/drawing/2014/main" id="{E8715B72-C9E1-4F92-BCE6-07F3AD414B57}"/>
              </a:ext>
            </a:extLst>
          </p:cNvPr>
          <p:cNvSpPr txBox="1"/>
          <p:nvPr/>
        </p:nvSpPr>
        <p:spPr>
          <a:xfrm>
            <a:off x="6950835" y="5775008"/>
            <a:ext cx="2017604" cy="830997"/>
          </a:xfrm>
          <a:prstGeom prst="rect">
            <a:avLst/>
          </a:prstGeom>
          <a:noFill/>
        </p:spPr>
        <p:txBody>
          <a:bodyPr wrap="none" rtlCol="0">
            <a:spAutoFit/>
          </a:bodyPr>
          <a:lstStyle/>
          <a:p>
            <a:pPr algn="ctr"/>
            <a:r>
              <a:rPr lang="en-US" sz="2400" dirty="0">
                <a:solidFill>
                  <a:srgbClr val="C00000"/>
                </a:solidFill>
              </a:rPr>
              <a:t>Gilmore et al., </a:t>
            </a:r>
          </a:p>
          <a:p>
            <a:pPr algn="ctr"/>
            <a:r>
              <a:rPr lang="en-US" sz="2400" dirty="0">
                <a:solidFill>
                  <a:srgbClr val="C00000"/>
                </a:solidFill>
              </a:rPr>
              <a:t>PRL 2017</a:t>
            </a:r>
          </a:p>
        </p:txBody>
      </p:sp>
    </p:spTree>
    <p:extLst>
      <p:ext uri="{BB962C8B-B14F-4D97-AF65-F5344CB8AC3E}">
        <p14:creationId xmlns:p14="http://schemas.microsoft.com/office/powerpoint/2010/main" val="36546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9132" y="0"/>
            <a:ext cx="5643212"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rPr>
              <a:t>Sensing small center-of-mass motion</a:t>
            </a:r>
            <a:endPar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Times New Roman" pitchFamily="18" charset="0"/>
            </a:endParaRPr>
          </a:p>
        </p:txBody>
      </p:sp>
      <mc:AlternateContent xmlns:mc="http://schemas.openxmlformats.org/markup-compatibility/2006">
        <mc:Choice xmlns:a14="http://schemas.microsoft.com/office/drawing/2010/main" Requires="a14">
          <p:sp>
            <p:nvSpPr>
              <p:cNvPr id="4" name="TextBox 3"/>
              <p:cNvSpPr txBox="1"/>
              <p:nvPr/>
            </p:nvSpPr>
            <p:spPr>
              <a:xfrm>
                <a:off x="234879" y="957120"/>
                <a:ext cx="8741111" cy="44150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mn-cs"/>
                  </a:rPr>
                  <a:t>Future:</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Fixed phase sensing off-resonance (i.e. fixed </a:t>
                </a:r>
                <a14:m>
                  <m:oMath xmlns:m="http://schemas.openxmlformats.org/officeDocument/2006/math">
                    <m:r>
                      <a:rPr kumimoji="0" lang="en-US" sz="24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ea typeface="+mn-ea"/>
                        <a:cs typeface="+mn-cs"/>
                      </a:rPr>
                      <m:t>𝜙</m:t>
                    </m:r>
                  </m:oMath>
                </a14:m>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in </a:t>
                </a:r>
                <a14:m>
                  <m:oMath xmlns:m="http://schemas.openxmlformats.org/officeDocument/2006/math">
                    <m:sSub>
                      <m:sSubPr>
                        <m:ctrlPr>
                          <a:rPr kumimoji="0" lang="en-US" sz="24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ea typeface="+mn-ea"/>
                            <a:cs typeface="+mn-cs"/>
                          </a:rPr>
                          <m:t>𝑍</m:t>
                        </m:r>
                      </m:e>
                      <m:sub>
                        <m:r>
                          <a:rPr kumimoji="0" lang="en-US" sz="24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ea typeface="+mn-ea"/>
                            <a:cs typeface="+mn-cs"/>
                          </a:rPr>
                          <m:t>𝑐</m:t>
                        </m:r>
                      </m:sub>
                    </m:sSub>
                    <m:r>
                      <a:rPr kumimoji="0" lang="en-US" sz="24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ea typeface="+mn-ea"/>
                        <a:cs typeface="+mn-cs"/>
                      </a:rPr>
                      <m:t>𝑐𝑜𝑠</m:t>
                    </m:r>
                    <m:d>
                      <m:dPr>
                        <m:ctrlPr>
                          <a:rPr kumimoji="0" lang="en-US" sz="24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ea typeface="+mn-ea"/>
                            <a:cs typeface="+mn-cs"/>
                          </a:rPr>
                          <m:t>𝜔</m:t>
                        </m:r>
                        <m:r>
                          <a:rPr kumimoji="0" lang="en-US" sz="24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ea typeface="+mn-ea"/>
                            <a:cs typeface="+mn-cs"/>
                          </a:rPr>
                          <m:t>𝑡</m:t>
                        </m:r>
                        <m:r>
                          <a:rPr kumimoji="0" lang="en-US" sz="24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ea typeface="+mn-ea"/>
                            <a:cs typeface="+mn-cs"/>
                          </a:rPr>
                          <m:t>𝜙</m:t>
                        </m:r>
                      </m:e>
                    </m:d>
                  </m:oMath>
                </a14:m>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
                </a:r>
              </a:p>
              <a:p>
                <a:pPr marL="201168" marR="0" lvl="1" indent="0" algn="l" defTabSz="914400" rtl="0" eaLnBrk="1" fontAlgn="auto" latinLnBrk="0" hangingPunct="1">
                  <a:lnSpc>
                    <a:spcPct val="90000"/>
                  </a:lnSpc>
                  <a:spcBef>
                    <a:spcPts val="200"/>
                  </a:spcBef>
                  <a:spcAft>
                    <a:spcPts val="400"/>
                  </a:spcAft>
                  <a:buClr>
                    <a:srgbClr val="1CADE4"/>
                  </a:buClr>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74 pm in single experimental trial </a:t>
                </a:r>
              </a:p>
              <a:p>
                <a:pPr marL="201168" marR="0" lvl="1" indent="0" algn="l" defTabSz="914400" rtl="0" eaLnBrk="1" fontAlgn="auto" latinLnBrk="0" hangingPunct="1">
                  <a:lnSpc>
                    <a:spcPct val="90000"/>
                  </a:lnSpc>
                  <a:spcBef>
                    <a:spcPts val="200"/>
                  </a:spcBef>
                  <a:spcAft>
                    <a:spcPts val="400"/>
                  </a:spcAft>
                  <a:buClr>
                    <a:srgbClr val="1CADE4"/>
                  </a:buClr>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18 pm/</a:t>
                </a:r>
                <a14:m>
                  <m:oMath xmlns:m="http://schemas.openxmlformats.org/officeDocument/2006/math">
                    <m:rad>
                      <m:radPr>
                        <m:degHide m:val="on"/>
                        <m:ctrlPr>
                          <a:rPr kumimoji="0" lang="en-US" sz="24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ea typeface="+mn-ea"/>
                            <a:cs typeface="+mn-cs"/>
                          </a:rPr>
                        </m:ctrlPr>
                      </m:radPr>
                      <m:deg/>
                      <m:e>
                        <m:r>
                          <a:rPr kumimoji="0" lang="en-US" sz="24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ea typeface="+mn-ea"/>
                            <a:cs typeface="+mn-cs"/>
                          </a:rPr>
                          <m:t>𝐻𝑧</m:t>
                        </m:r>
                      </m:e>
                    </m:rad>
                  </m:oMath>
                </a14:m>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201168" marR="0" lvl="1" indent="0" algn="l" defTabSz="914400" rtl="0" eaLnBrk="1" fontAlgn="auto" latinLnBrk="0" hangingPunct="1">
                  <a:lnSpc>
                    <a:spcPct val="90000"/>
                  </a:lnSpc>
                  <a:spcBef>
                    <a:spcPts val="200"/>
                  </a:spcBef>
                  <a:spcAft>
                    <a:spcPts val="400"/>
                  </a:spcAft>
                  <a:buClr>
                    <a:srgbClr val="1CADE4"/>
                  </a:buClr>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Exploit spins: squeezed states</a:t>
                </a:r>
              </a:p>
              <a:p>
                <a:pPr marL="201168" marR="0" lvl="1" indent="0" algn="l" defTabSz="914400" rtl="0" eaLnBrk="1" fontAlgn="auto" latinLnBrk="0" hangingPunct="1">
                  <a:lnSpc>
                    <a:spcPct val="90000"/>
                  </a:lnSpc>
                  <a:spcBef>
                    <a:spcPts val="200"/>
                  </a:spcBef>
                  <a:spcAft>
                    <a:spcPts val="400"/>
                  </a:spcAft>
                  <a:buClr>
                    <a:srgbClr val="1CADE4"/>
                  </a:buClr>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On-resonance with COM mode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Enhance force and electric field sensitivities by </a:t>
                </a:r>
                <a14:m>
                  <m:oMath xmlns:m="http://schemas.openxmlformats.org/officeDocument/2006/math">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𝑄</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10</m:t>
                        </m:r>
                      </m:e>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6</m:t>
                        </m:r>
                      </m:sup>
                    </m:sSup>
                  </m:oMath>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Protocols for evading zero-point fluctuations, backaction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p:sp>
            <p:nvSpPr>
              <p:cNvPr id="4" name="TextBox 3"/>
              <p:cNvSpPr txBox="1">
                <a:spLocks noRot="1" noChangeAspect="1" noMove="1" noResize="1" noEditPoints="1" noAdjustHandles="1" noChangeArrowheads="1" noChangeShapeType="1" noTextEdit="1"/>
              </p:cNvSpPr>
              <p:nvPr/>
            </p:nvSpPr>
            <p:spPr>
              <a:xfrm>
                <a:off x="234879" y="957120"/>
                <a:ext cx="8741111" cy="4415055"/>
              </a:xfrm>
              <a:prstGeom prst="rect">
                <a:avLst/>
              </a:prstGeom>
              <a:blipFill>
                <a:blip r:embed="rId3"/>
                <a:stretch>
                  <a:fillRect l="-1814" t="-1243" r="-140" b="-221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70B69F2D-A370-4F1E-8724-9E71414562BD}"/>
                  </a:ext>
                </a:extLst>
              </p:cNvPr>
              <p:cNvSpPr txBox="1"/>
              <p:nvPr/>
            </p:nvSpPr>
            <p:spPr>
              <a:xfrm>
                <a:off x="1358490" y="4889667"/>
                <a:ext cx="7247177" cy="12044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20 pm amplitude from a resonant 100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coherent drive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force/ion of </a:t>
                </a:r>
                <a14:m>
                  <m:oMath xmlns:m="http://schemas.openxmlformats.org/officeDocument/2006/math">
                    <m: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5×</m:t>
                    </m:r>
                    <m:sSup>
                      <m:sSupPr>
                        <m:ctrlP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10</m:t>
                        </m:r>
                      </m:e>
                      <m:sup>
                        <m: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−5</m:t>
                        </m:r>
                      </m:sup>
                    </m:sSup>
                  </m:oMath>
                </a14:m>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yN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electric field of 0.35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nV</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t>
                </a:r>
              </a:p>
            </p:txBody>
          </p:sp>
        </mc:Choice>
        <mc:Fallback>
          <p:sp>
            <p:nvSpPr>
              <p:cNvPr id="5" name="TextBox 4">
                <a:extLst>
                  <a:ext uri="{FF2B5EF4-FFF2-40B4-BE49-F238E27FC236}">
                    <a16:creationId xmlns:a16="http://schemas.microsoft.com/office/drawing/2014/main" id="{70B69F2D-A370-4F1E-8724-9E71414562BD}"/>
                  </a:ext>
                </a:extLst>
              </p:cNvPr>
              <p:cNvSpPr txBox="1">
                <a:spLocks noRot="1" noChangeAspect="1" noMove="1" noResize="1" noEditPoints="1" noAdjustHandles="1" noChangeArrowheads="1" noChangeShapeType="1" noTextEdit="1"/>
              </p:cNvSpPr>
              <p:nvPr/>
            </p:nvSpPr>
            <p:spPr>
              <a:xfrm>
                <a:off x="1358490" y="4889667"/>
                <a:ext cx="7247177" cy="1204497"/>
              </a:xfrm>
              <a:prstGeom prst="rect">
                <a:avLst/>
              </a:prstGeom>
              <a:blipFill>
                <a:blip r:embed="rId4"/>
                <a:stretch>
                  <a:fillRect l="-1346" t="-4040" r="-252" b="-10101"/>
                </a:stretch>
              </a:blipFill>
            </p:spPr>
            <p:txBody>
              <a:bodyPr/>
              <a:lstStyle/>
              <a:p>
                <a:r>
                  <a:rPr lang="en-US">
                    <a:noFill/>
                  </a:rPr>
                  <a:t> </a:t>
                </a:r>
              </a:p>
            </p:txBody>
          </p:sp>
        </mc:Fallback>
      </mc:AlternateContent>
    </p:spTree>
    <p:extLst>
      <p:ext uri="{BB962C8B-B14F-4D97-AF65-F5344CB8AC3E}">
        <p14:creationId xmlns:p14="http://schemas.microsoft.com/office/powerpoint/2010/main" val="923754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63138" y="0"/>
            <a:ext cx="4944943" cy="89255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rPr>
              <a:t>Potential for dark matter search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C00000"/>
                </a:solidFill>
                <a:effectLst/>
                <a:uLnTx/>
                <a:uFillTx/>
                <a:latin typeface="Calibri" panose="020F0502020204030204"/>
                <a:ea typeface="+mn-ea"/>
                <a:cs typeface="Times New Roman" pitchFamily="18" charset="0"/>
              </a:rPr>
              <a:t>(axions and hidden photons)</a:t>
            </a:r>
          </a:p>
        </p:txBody>
      </p:sp>
      <mc:AlternateContent xmlns:mc="http://schemas.openxmlformats.org/markup-compatibility/2006">
        <mc:Choice xmlns:a14="http://schemas.microsoft.com/office/drawing/2010/main" Requires="a14">
          <p:sp>
            <p:nvSpPr>
              <p:cNvPr id="3" name="TextBox 2"/>
              <p:cNvSpPr txBox="1"/>
              <p:nvPr/>
            </p:nvSpPr>
            <p:spPr>
              <a:xfrm>
                <a:off x="367890" y="927267"/>
                <a:ext cx="7247177" cy="12044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20 pm amplitude from a resonant 100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coherent drive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force/ion of </a:t>
                </a:r>
                <a14:m>
                  <m:oMath xmlns:m="http://schemas.openxmlformats.org/officeDocument/2006/math">
                    <m: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5×</m:t>
                    </m:r>
                    <m:sSup>
                      <m:sSupPr>
                        <m:ctrlP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10</m:t>
                        </m:r>
                      </m:e>
                      <m:sup>
                        <m:r>
                          <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−5</m:t>
                        </m:r>
                      </m:sup>
                    </m:sSup>
                  </m:oMath>
                </a14:m>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yN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electric field of 0.35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nV</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t>
                </a:r>
              </a:p>
            </p:txBody>
          </p:sp>
        </mc:Choice>
        <mc:Fallback>
          <p:sp>
            <p:nvSpPr>
              <p:cNvPr id="3" name="TextBox 2"/>
              <p:cNvSpPr txBox="1">
                <a:spLocks noRot="1" noChangeAspect="1" noMove="1" noResize="1" noEditPoints="1" noAdjustHandles="1" noChangeArrowheads="1" noChangeShapeType="1" noTextEdit="1"/>
              </p:cNvSpPr>
              <p:nvPr/>
            </p:nvSpPr>
            <p:spPr>
              <a:xfrm>
                <a:off x="367890" y="927267"/>
                <a:ext cx="7247177" cy="1204497"/>
              </a:xfrm>
              <a:prstGeom prst="rect">
                <a:avLst/>
              </a:prstGeom>
              <a:blipFill>
                <a:blip r:embed="rId3"/>
                <a:stretch>
                  <a:fillRect l="-1262" t="-4040" r="-336" b="-10101"/>
                </a:stretch>
              </a:blipFill>
            </p:spPr>
            <p:txBody>
              <a:bodyPr/>
              <a:lstStyle/>
              <a:p>
                <a:r>
                  <a:rPr lang="en-US">
                    <a:noFill/>
                  </a:rPr>
                  <a:t> </a:t>
                </a:r>
              </a:p>
            </p:txBody>
          </p:sp>
        </mc:Fallback>
      </mc:AlternateContent>
      <p:grpSp>
        <p:nvGrpSpPr>
          <p:cNvPr id="16" name="Group 15"/>
          <p:cNvGrpSpPr/>
          <p:nvPr/>
        </p:nvGrpSpPr>
        <p:grpSpPr>
          <a:xfrm>
            <a:off x="2504476" y="2293392"/>
            <a:ext cx="6742071" cy="4476750"/>
            <a:chOff x="5307054" y="1830258"/>
            <a:chExt cx="6742071" cy="4476750"/>
          </a:xfrm>
        </p:grpSpPr>
        <p:grpSp>
          <p:nvGrpSpPr>
            <p:cNvPr id="17" name="Group 16"/>
            <p:cNvGrpSpPr/>
            <p:nvPr/>
          </p:nvGrpSpPr>
          <p:grpSpPr>
            <a:xfrm>
              <a:off x="5457825" y="1830258"/>
              <a:ext cx="6591300" cy="4476750"/>
              <a:chOff x="5457825" y="1830258"/>
              <a:chExt cx="6591300" cy="4476750"/>
            </a:xfrm>
          </p:grpSpPr>
          <p:pic>
            <p:nvPicPr>
              <p:cNvPr id="24" name="Picture 23"/>
              <p:cNvPicPr>
                <a:picLocks noChangeAspect="1"/>
              </p:cNvPicPr>
              <p:nvPr/>
            </p:nvPicPr>
            <p:blipFill>
              <a:blip r:embed="rId4"/>
              <a:stretch>
                <a:fillRect/>
              </a:stretch>
            </p:blipFill>
            <p:spPr>
              <a:xfrm>
                <a:off x="5457825" y="1830258"/>
                <a:ext cx="6591300" cy="4476750"/>
              </a:xfrm>
              <a:prstGeom prst="rect">
                <a:avLst/>
              </a:prstGeom>
            </p:spPr>
          </p:pic>
          <p:sp>
            <p:nvSpPr>
              <p:cNvPr id="25" name="Rectangle 24"/>
              <p:cNvSpPr/>
              <p:nvPr/>
            </p:nvSpPr>
            <p:spPr>
              <a:xfrm>
                <a:off x="7153081" y="1830258"/>
                <a:ext cx="4204010" cy="402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8331160" y="5991253"/>
                <a:ext cx="1243123" cy="2377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rot="5400000">
                <a:off x="5054402" y="4011462"/>
                <a:ext cx="1243123" cy="2377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18" name="Rectangle 17"/>
                <p:cNvSpPr/>
                <p:nvPr/>
              </p:nvSpPr>
              <p:spPr>
                <a:xfrm rot="16200000">
                  <a:off x="4970968" y="3809045"/>
                  <a:ext cx="1133837"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unc>
                          <m:func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uncPr>
                          <m:fName>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m:rPr>
                                    <m:sty m:val="p"/>
                                  </m:rP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log</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10</m:t>
                                </m:r>
                              </m:sub>
                            </m:sSub>
                          </m:fName>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𝜖</m:t>
                            </m:r>
                          </m:e>
                        </m:func>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9" name="Rectangle 8"/>
                <p:cNvSpPr>
                  <a:spLocks noRot="1" noChangeAspect="1" noMove="1" noResize="1" noEditPoints="1" noAdjustHandles="1" noChangeArrowheads="1" noChangeShapeType="1" noTextEdit="1"/>
                </p:cNvSpPr>
                <p:nvPr/>
              </p:nvSpPr>
              <p:spPr>
                <a:xfrm rot="16200000">
                  <a:off x="4970968" y="3809045"/>
                  <a:ext cx="1133837" cy="461665"/>
                </a:xfrm>
                <a:prstGeom prst="rect">
                  <a:avLst/>
                </a:prstGeom>
                <a:blipFill>
                  <a:blip r:embed="rId7"/>
                  <a:stretch>
                    <a:fillRect r="-18667" b="-1075"/>
                  </a:stretch>
                </a:blipFill>
              </p:spPr>
              <p:txBody>
                <a:bodyPr/>
                <a:lstStyle/>
                <a:p>
                  <a:r>
                    <a:rPr lang="en-US">
                      <a:noFill/>
                    </a:rPr>
                    <a:t> </a:t>
                  </a:r>
                </a:p>
              </p:txBody>
            </p:sp>
          </mc:Fallback>
        </mc:AlternateContent>
        <p:sp>
          <p:nvSpPr>
            <p:cNvPr id="19" name="TextBox 18"/>
            <p:cNvSpPr txBox="1"/>
            <p:nvPr/>
          </p:nvSpPr>
          <p:spPr>
            <a:xfrm>
              <a:off x="9618445" y="1977695"/>
              <a:ext cx="60785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GHz</a:t>
              </a:r>
            </a:p>
          </p:txBody>
        </p:sp>
        <p:sp>
          <p:nvSpPr>
            <p:cNvPr id="20" name="TextBox 19"/>
            <p:cNvSpPr txBox="1"/>
            <p:nvPr/>
          </p:nvSpPr>
          <p:spPr>
            <a:xfrm>
              <a:off x="8287155" y="1977695"/>
              <a:ext cx="66556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MHz</a:t>
              </a:r>
            </a:p>
          </p:txBody>
        </p:sp>
        <p:sp>
          <p:nvSpPr>
            <p:cNvPr id="21" name="TextBox 20"/>
            <p:cNvSpPr txBox="1"/>
            <p:nvPr/>
          </p:nvSpPr>
          <p:spPr>
            <a:xfrm>
              <a:off x="7000819" y="1952060"/>
              <a:ext cx="56297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kHz</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Box 21"/>
            <p:cNvSpPr txBox="1"/>
            <p:nvPr/>
          </p:nvSpPr>
          <p:spPr>
            <a:xfrm>
              <a:off x="10941466" y="1945147"/>
              <a:ext cx="5709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THz</a:t>
              </a:r>
            </a:p>
          </p:txBody>
        </p:sp>
        <mc:AlternateContent xmlns:mc="http://schemas.openxmlformats.org/markup-compatibility/2006" xmlns:a14="http://schemas.microsoft.com/office/drawing/2010/main">
          <mc:Choice Requires="a14">
            <p:sp>
              <p:nvSpPr>
                <p:cNvPr id="23" name="TextBox 22"/>
                <p:cNvSpPr txBox="1"/>
                <p:nvPr/>
              </p:nvSpPr>
              <p:spPr>
                <a:xfrm>
                  <a:off x="8506868" y="5925454"/>
                  <a:ext cx="149643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unc>
                          <m:func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uncPr>
                          <m:fName>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log</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10</m:t>
                                </m:r>
                              </m:sub>
                            </m:sSub>
                          </m:fName>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e>
                        </m:func>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𝑒𝑉</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8506868" y="5925454"/>
                  <a:ext cx="1496435" cy="369332"/>
                </a:xfrm>
                <a:prstGeom prst="rect">
                  <a:avLst/>
                </a:prstGeom>
                <a:blipFill>
                  <a:blip r:embed="rId8"/>
                  <a:stretch>
                    <a:fillRect b="-14754"/>
                  </a:stretch>
                </a:blipFill>
              </p:spPr>
              <p:txBody>
                <a:bodyPr/>
                <a:lstStyle/>
                <a:p>
                  <a:r>
                    <a:rPr lang="en-US">
                      <a:noFill/>
                    </a:rPr>
                    <a:t> </a:t>
                  </a:r>
                </a:p>
              </p:txBody>
            </p:sp>
          </mc:Fallback>
        </mc:AlternateContent>
      </p:grpSp>
      <p:sp>
        <p:nvSpPr>
          <p:cNvPr id="28" name="Freeform 39"/>
          <p:cNvSpPr/>
          <p:nvPr/>
        </p:nvSpPr>
        <p:spPr>
          <a:xfrm>
            <a:off x="5162566" y="4153180"/>
            <a:ext cx="895350" cy="904875"/>
          </a:xfrm>
          <a:custGeom>
            <a:avLst/>
            <a:gdLst>
              <a:gd name="connsiteX0" fmla="*/ 301625 w 895350"/>
              <a:gd name="connsiteY0" fmla="*/ 73025 h 904875"/>
              <a:gd name="connsiteX1" fmla="*/ 371475 w 895350"/>
              <a:gd name="connsiteY1" fmla="*/ 755650 h 904875"/>
              <a:gd name="connsiteX2" fmla="*/ 895350 w 895350"/>
              <a:gd name="connsiteY2" fmla="*/ 657225 h 904875"/>
              <a:gd name="connsiteX3" fmla="*/ 889000 w 895350"/>
              <a:gd name="connsiteY3" fmla="*/ 904875 h 904875"/>
              <a:gd name="connsiteX4" fmla="*/ 12700 w 895350"/>
              <a:gd name="connsiteY4" fmla="*/ 904875 h 904875"/>
              <a:gd name="connsiteX5" fmla="*/ 0 w 895350"/>
              <a:gd name="connsiteY5" fmla="*/ 0 h 904875"/>
              <a:gd name="connsiteX6" fmla="*/ 301625 w 895350"/>
              <a:gd name="connsiteY6" fmla="*/ 73025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5350" h="904875">
                <a:moveTo>
                  <a:pt x="301625" y="73025"/>
                </a:moveTo>
                <a:lnTo>
                  <a:pt x="371475" y="755650"/>
                </a:lnTo>
                <a:lnTo>
                  <a:pt x="895350" y="657225"/>
                </a:lnTo>
                <a:lnTo>
                  <a:pt x="889000" y="904875"/>
                </a:lnTo>
                <a:lnTo>
                  <a:pt x="12700" y="904875"/>
                </a:lnTo>
                <a:lnTo>
                  <a:pt x="0" y="0"/>
                </a:lnTo>
                <a:lnTo>
                  <a:pt x="301625" y="73025"/>
                </a:lnTo>
                <a:close/>
              </a:path>
            </a:pathLst>
          </a:custGeom>
          <a:solidFill>
            <a:srgbClr val="FF0000">
              <a:alpha val="50000"/>
            </a:srgbClr>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0" name="TextBox 29"/>
              <p:cNvSpPr txBox="1"/>
              <p:nvPr/>
            </p:nvSpPr>
            <p:spPr>
              <a:xfrm>
                <a:off x="70960" y="2707346"/>
                <a:ext cx="2494337" cy="984565"/>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𝜖</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num>
                        <m:den>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3.3</m:t>
                          </m:r>
                          <m:f>
                            <m:f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m:rPr>
                                  <m:sty m:val="p"/>
                                </m:rP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nV</m:t>
                              </m:r>
                            </m:num>
                            <m:den>
                              <m:r>
                                <m:rPr>
                                  <m:sty m:val="p"/>
                                </m:rP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m:t>
                              </m:r>
                            </m:den>
                          </m:f>
                        </m:den>
                      </m:f>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10</m:t>
                          </m:r>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−12</m:t>
                          </m:r>
                        </m:sup>
                      </m:sSup>
                    </m:oMath>
                  </m:oMathPara>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70960" y="2707346"/>
                <a:ext cx="2494337" cy="984565"/>
              </a:xfrm>
              <a:prstGeom prst="rect">
                <a:avLst/>
              </a:prstGeom>
              <a:blipFill>
                <a:blip r:embed="rId9"/>
                <a:stretch>
                  <a:fillRect/>
                </a:stretch>
              </a:blipFill>
            </p:spPr>
            <p:txBody>
              <a:bodyPr/>
              <a:lstStyle/>
              <a:p>
                <a:r>
                  <a:rPr lang="en-US">
                    <a:noFill/>
                  </a:rPr>
                  <a:t> </a:t>
                </a:r>
              </a:p>
            </p:txBody>
          </p:sp>
        </mc:Fallback>
      </mc:AlternateContent>
      <p:sp>
        <p:nvSpPr>
          <p:cNvPr id="32" name="TextBox 31"/>
          <p:cNvSpPr txBox="1"/>
          <p:nvPr/>
        </p:nvSpPr>
        <p:spPr>
          <a:xfrm>
            <a:off x="6950931" y="1581150"/>
            <a:ext cx="226979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 Chaudhuri, </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et al</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Phys. Rev. D (2015).</a:t>
            </a:r>
          </a:p>
        </p:txBody>
      </p:sp>
    </p:spTree>
    <p:extLst>
      <p:ext uri="{BB962C8B-B14F-4D97-AF65-F5344CB8AC3E}">
        <p14:creationId xmlns:p14="http://schemas.microsoft.com/office/powerpoint/2010/main" val="2123465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1" y="509586"/>
            <a:ext cx="7820024" cy="4470447"/>
          </a:xfrm>
          <a:prstGeom prst="rect">
            <a:avLst/>
          </a:prstGeom>
        </p:spPr>
      </p:pic>
      <p:sp>
        <p:nvSpPr>
          <p:cNvPr id="3" name="TextBox 2"/>
          <p:cNvSpPr txBox="1"/>
          <p:nvPr/>
        </p:nvSpPr>
        <p:spPr>
          <a:xfrm>
            <a:off x="685800" y="-46180"/>
            <a:ext cx="764262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NIST ion storage group</a:t>
            </a:r>
          </a:p>
        </p:txBody>
      </p:sp>
      <p:sp>
        <p:nvSpPr>
          <p:cNvPr id="7" name="TextBox 6"/>
          <p:cNvSpPr txBox="1"/>
          <p:nvPr/>
        </p:nvSpPr>
        <p:spPr>
          <a:xfrm>
            <a:off x="2369817" y="5036284"/>
            <a:ext cx="1642116" cy="4001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Kevin Gilmore</a:t>
            </a:r>
          </a:p>
        </p:txBody>
      </p:sp>
      <p:sp>
        <p:nvSpPr>
          <p:cNvPr id="8" name="TextBox 7"/>
          <p:cNvSpPr txBox="1"/>
          <p:nvPr/>
        </p:nvSpPr>
        <p:spPr>
          <a:xfrm>
            <a:off x="39868" y="5008910"/>
            <a:ext cx="159428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Justin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Bohnet</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4" name="Straight Arrow Connector 13"/>
          <p:cNvCxnSpPr/>
          <p:nvPr/>
        </p:nvCxnSpPr>
        <p:spPr>
          <a:xfrm flipH="1" flipV="1">
            <a:off x="3124202" y="2390776"/>
            <a:ext cx="66673" cy="270509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685800" y="2759553"/>
            <a:ext cx="151210" cy="233632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329968" y="5512593"/>
            <a:ext cx="1338730" cy="1345407"/>
          </a:xfrm>
          <a:prstGeom prst="rect">
            <a:avLst/>
          </a:prstGeom>
        </p:spPr>
      </p:pic>
      <p:pic>
        <p:nvPicPr>
          <p:cNvPr id="19" name="Picture 18"/>
          <p:cNvPicPr>
            <a:picLocks noChangeAspect="1"/>
          </p:cNvPicPr>
          <p:nvPr/>
        </p:nvPicPr>
        <p:blipFill>
          <a:blip r:embed="rId5"/>
          <a:stretch>
            <a:fillRect/>
          </a:stretch>
        </p:blipFill>
        <p:spPr>
          <a:xfrm>
            <a:off x="6384231" y="5515955"/>
            <a:ext cx="1329172" cy="1348719"/>
          </a:xfrm>
          <a:prstGeom prst="rect">
            <a:avLst/>
          </a:prstGeom>
        </p:spPr>
      </p:pic>
      <p:sp>
        <p:nvSpPr>
          <p:cNvPr id="20" name="TextBox 19"/>
          <p:cNvSpPr txBox="1"/>
          <p:nvPr/>
        </p:nvSpPr>
        <p:spPr>
          <a:xfrm>
            <a:off x="4668698" y="5987164"/>
            <a:ext cx="1543821"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Brian Sawyer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GTRI</a:t>
            </a:r>
          </a:p>
        </p:txBody>
      </p:sp>
      <p:sp>
        <p:nvSpPr>
          <p:cNvPr id="21" name="TextBox 20"/>
          <p:cNvSpPr txBox="1"/>
          <p:nvPr/>
        </p:nvSpPr>
        <p:spPr>
          <a:xfrm>
            <a:off x="7735239" y="5985241"/>
            <a:ext cx="1311834"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Joe Britton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ARL</a:t>
            </a:r>
          </a:p>
        </p:txBody>
      </p:sp>
      <p:pic>
        <p:nvPicPr>
          <p:cNvPr id="4" name="Picture 3"/>
          <p:cNvPicPr>
            <a:picLocks noChangeAspect="1"/>
          </p:cNvPicPr>
          <p:nvPr/>
        </p:nvPicPr>
        <p:blipFill>
          <a:blip r:embed="rId6"/>
          <a:stretch>
            <a:fillRect/>
          </a:stretch>
        </p:blipFill>
        <p:spPr>
          <a:xfrm>
            <a:off x="318055" y="5535799"/>
            <a:ext cx="1265496" cy="1338106"/>
          </a:xfrm>
          <a:prstGeom prst="rect">
            <a:avLst/>
          </a:prstGeom>
        </p:spPr>
      </p:pic>
      <p:sp>
        <p:nvSpPr>
          <p:cNvPr id="13" name="TextBox 12"/>
          <p:cNvSpPr txBox="1"/>
          <p:nvPr/>
        </p:nvSpPr>
        <p:spPr>
          <a:xfrm>
            <a:off x="1574542" y="6046035"/>
            <a:ext cx="1508426" cy="4001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Elena Jordan</a:t>
            </a:r>
          </a:p>
        </p:txBody>
      </p:sp>
    </p:spTree>
    <p:extLst>
      <p:ext uri="{BB962C8B-B14F-4D97-AF65-F5344CB8AC3E}">
        <p14:creationId xmlns:p14="http://schemas.microsoft.com/office/powerpoint/2010/main" val="219205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p:bldP spid="21"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Machine generated alternative text:&#10;Doppler, t_arm: 300 us &#10;0.8 &#10;o &#10;0.6 &#10;c 0.4 &#10;0.2 &#10;0.0 &#10;1200 &#10;1300 &#10;1400 &#10;1500 &#10;ODF Difference Frequency [kHz] &#10;fit: 12.3, 1.57e+03, +/- 9.04, 0.146, (1 sigma) ">
            <a:extLst>
              <a:ext uri="{FF2B5EF4-FFF2-40B4-BE49-F238E27FC236}">
                <a16:creationId xmlns:a16="http://schemas.microsoft.com/office/drawing/2014/main" id="{AC592161-8CF8-460C-A432-E18994C2A3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481"/>
          <a:stretch/>
        </p:blipFill>
        <p:spPr bwMode="auto">
          <a:xfrm>
            <a:off x="3409406" y="879558"/>
            <a:ext cx="5617130" cy="39817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2EEE6B2-779E-4201-874A-1375B89C7ACE}"/>
              </a:ext>
            </a:extLst>
          </p:cNvPr>
          <p:cNvSpPr txBox="1"/>
          <p:nvPr/>
        </p:nvSpPr>
        <p:spPr>
          <a:xfrm>
            <a:off x="1854928" y="39185"/>
            <a:ext cx="5321521" cy="523220"/>
          </a:xfrm>
          <a:prstGeom prst="rect">
            <a:avLst/>
          </a:prstGeom>
          <a:noFill/>
        </p:spPr>
        <p:txBody>
          <a:bodyPr wrap="none" rtlCol="0">
            <a:spAutoFit/>
          </a:bodyPr>
          <a:lstStyle/>
          <a:p>
            <a:r>
              <a:rPr lang="en-US" sz="2800" dirty="0">
                <a:solidFill>
                  <a:srgbClr val="C00000"/>
                </a:solidFill>
              </a:rPr>
              <a:t>Technical improvement: EIT cooling</a:t>
            </a:r>
          </a:p>
        </p:txBody>
      </p:sp>
      <p:sp>
        <p:nvSpPr>
          <p:cNvPr id="5" name="TextBox 4">
            <a:extLst>
              <a:ext uri="{FF2B5EF4-FFF2-40B4-BE49-F238E27FC236}">
                <a16:creationId xmlns:a16="http://schemas.microsoft.com/office/drawing/2014/main" id="{1D73F874-D09D-43D4-A47B-FF1CAA8DE5DF}"/>
              </a:ext>
            </a:extLst>
          </p:cNvPr>
          <p:cNvSpPr txBox="1"/>
          <p:nvPr/>
        </p:nvSpPr>
        <p:spPr>
          <a:xfrm>
            <a:off x="966649" y="496384"/>
            <a:ext cx="7328416" cy="369332"/>
          </a:xfrm>
          <a:prstGeom prst="rect">
            <a:avLst/>
          </a:prstGeom>
          <a:noFill/>
        </p:spPr>
        <p:txBody>
          <a:bodyPr wrap="none" rtlCol="0">
            <a:spAutoFit/>
          </a:bodyPr>
          <a:lstStyle/>
          <a:p>
            <a:r>
              <a:rPr lang="en-US" dirty="0" err="1"/>
              <a:t>Morigi</a:t>
            </a:r>
            <a:r>
              <a:rPr lang="en-US" dirty="0"/>
              <a:t> PRA 67 (2003); </a:t>
            </a:r>
            <a:r>
              <a:rPr lang="en-US" dirty="0" err="1"/>
              <a:t>exp</a:t>
            </a:r>
            <a:r>
              <a:rPr lang="en-US" dirty="0"/>
              <a:t> results with smaller ion numbers: Innsbruck, NIST</a:t>
            </a:r>
          </a:p>
        </p:txBody>
      </p:sp>
      <p:pic>
        <p:nvPicPr>
          <p:cNvPr id="6" name="Picture 5">
            <a:extLst>
              <a:ext uri="{FF2B5EF4-FFF2-40B4-BE49-F238E27FC236}">
                <a16:creationId xmlns:a16="http://schemas.microsoft.com/office/drawing/2014/main" id="{3D17921B-45AA-4E52-8F29-E35CE16995C6}"/>
              </a:ext>
            </a:extLst>
          </p:cNvPr>
          <p:cNvPicPr>
            <a:picLocks noChangeAspect="1"/>
          </p:cNvPicPr>
          <p:nvPr/>
        </p:nvPicPr>
        <p:blipFill>
          <a:blip r:embed="rId3"/>
          <a:stretch>
            <a:fillRect/>
          </a:stretch>
        </p:blipFill>
        <p:spPr>
          <a:xfrm>
            <a:off x="104504" y="1220426"/>
            <a:ext cx="3658016" cy="4788508"/>
          </a:xfrm>
          <a:prstGeom prst="rect">
            <a:avLst/>
          </a:prstGeom>
        </p:spPr>
      </p:pic>
      <p:pic>
        <p:nvPicPr>
          <p:cNvPr id="7" name="Picture 6">
            <a:extLst>
              <a:ext uri="{FF2B5EF4-FFF2-40B4-BE49-F238E27FC236}">
                <a16:creationId xmlns:a16="http://schemas.microsoft.com/office/drawing/2014/main" id="{F1C42D17-38A8-4FF0-B00C-CE56E6A713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3330" y="5231908"/>
            <a:ext cx="4885092" cy="1601225"/>
          </a:xfrm>
          <a:prstGeom prst="rect">
            <a:avLst/>
          </a:prstGeom>
        </p:spPr>
      </p:pic>
    </p:spTree>
    <p:extLst>
      <p:ext uri="{BB962C8B-B14F-4D97-AF65-F5344CB8AC3E}">
        <p14:creationId xmlns:p14="http://schemas.microsoft.com/office/powerpoint/2010/main" val="15688101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2EEE6B2-779E-4201-874A-1375B89C7ACE}"/>
              </a:ext>
            </a:extLst>
          </p:cNvPr>
          <p:cNvSpPr txBox="1"/>
          <p:nvPr/>
        </p:nvSpPr>
        <p:spPr>
          <a:xfrm>
            <a:off x="1854928" y="39185"/>
            <a:ext cx="5321521" cy="523220"/>
          </a:xfrm>
          <a:prstGeom prst="rect">
            <a:avLst/>
          </a:prstGeom>
          <a:noFill/>
        </p:spPr>
        <p:txBody>
          <a:bodyPr wrap="none" rtlCol="0">
            <a:spAutoFit/>
          </a:bodyPr>
          <a:lstStyle/>
          <a:p>
            <a:r>
              <a:rPr lang="en-US" sz="2800" dirty="0">
                <a:solidFill>
                  <a:srgbClr val="C00000"/>
                </a:solidFill>
              </a:rPr>
              <a:t>Technical improvement: EIT cooling</a:t>
            </a:r>
          </a:p>
        </p:txBody>
      </p:sp>
      <p:sp>
        <p:nvSpPr>
          <p:cNvPr id="5" name="TextBox 4">
            <a:extLst>
              <a:ext uri="{FF2B5EF4-FFF2-40B4-BE49-F238E27FC236}">
                <a16:creationId xmlns:a16="http://schemas.microsoft.com/office/drawing/2014/main" id="{1D73F874-D09D-43D4-A47B-FF1CAA8DE5DF}"/>
              </a:ext>
            </a:extLst>
          </p:cNvPr>
          <p:cNvSpPr txBox="1"/>
          <p:nvPr/>
        </p:nvSpPr>
        <p:spPr>
          <a:xfrm>
            <a:off x="966649" y="496384"/>
            <a:ext cx="7328416" cy="369332"/>
          </a:xfrm>
          <a:prstGeom prst="rect">
            <a:avLst/>
          </a:prstGeom>
          <a:noFill/>
        </p:spPr>
        <p:txBody>
          <a:bodyPr wrap="none" rtlCol="0">
            <a:spAutoFit/>
          </a:bodyPr>
          <a:lstStyle/>
          <a:p>
            <a:r>
              <a:rPr lang="en-US" dirty="0" err="1"/>
              <a:t>Morigi</a:t>
            </a:r>
            <a:r>
              <a:rPr lang="en-US" dirty="0"/>
              <a:t> PRA 67 (2003); </a:t>
            </a:r>
            <a:r>
              <a:rPr lang="en-US" dirty="0" err="1"/>
              <a:t>exp</a:t>
            </a:r>
            <a:r>
              <a:rPr lang="en-US" dirty="0"/>
              <a:t> results with smaller ion numbers: Innsbruck, NIST</a:t>
            </a:r>
          </a:p>
        </p:txBody>
      </p:sp>
      <p:pic>
        <p:nvPicPr>
          <p:cNvPr id="6" name="Picture 5">
            <a:extLst>
              <a:ext uri="{FF2B5EF4-FFF2-40B4-BE49-F238E27FC236}">
                <a16:creationId xmlns:a16="http://schemas.microsoft.com/office/drawing/2014/main" id="{3D17921B-45AA-4E52-8F29-E35CE16995C6}"/>
              </a:ext>
            </a:extLst>
          </p:cNvPr>
          <p:cNvPicPr>
            <a:picLocks noChangeAspect="1"/>
          </p:cNvPicPr>
          <p:nvPr/>
        </p:nvPicPr>
        <p:blipFill>
          <a:blip r:embed="rId2"/>
          <a:stretch>
            <a:fillRect/>
          </a:stretch>
        </p:blipFill>
        <p:spPr>
          <a:xfrm>
            <a:off x="104504" y="1220426"/>
            <a:ext cx="3658016" cy="4788508"/>
          </a:xfrm>
          <a:prstGeom prst="rect">
            <a:avLst/>
          </a:prstGeom>
        </p:spPr>
      </p:pic>
      <p:pic>
        <p:nvPicPr>
          <p:cNvPr id="7" name="Picture 6">
            <a:extLst>
              <a:ext uri="{FF2B5EF4-FFF2-40B4-BE49-F238E27FC236}">
                <a16:creationId xmlns:a16="http://schemas.microsoft.com/office/drawing/2014/main" id="{F1C42D17-38A8-4FF0-B00C-CE56E6A713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3330" y="5231908"/>
            <a:ext cx="4885092" cy="1601225"/>
          </a:xfrm>
          <a:prstGeom prst="rect">
            <a:avLst/>
          </a:prstGeom>
        </p:spPr>
      </p:pic>
      <p:pic>
        <p:nvPicPr>
          <p:cNvPr id="9" name="Picture 4" descr="Machine generated alternative text:&#10;EIT, offset f: 301.800,t arm: 300 us, t cool: 200 us &#10;0.8 &#10;o &#10;0.6 &#10;c 0.4 &#10;0.2 &#10;0.0 &#10;fit: &#10;1200 &#10;1300 &#10;1400 &#10;1500 &#10;ODF Difference Frequency [kHz] &#10;1.08, 1.57e+03, +/- 1.27, 0.164, (1 sigma) ">
            <a:extLst>
              <a:ext uri="{FF2B5EF4-FFF2-40B4-BE49-F238E27FC236}">
                <a16:creationId xmlns:a16="http://schemas.microsoft.com/office/drawing/2014/main" id="{69250696-1C98-4319-AE8B-1CE4C88435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3769"/>
          <a:stretch/>
        </p:blipFill>
        <p:spPr bwMode="auto">
          <a:xfrm>
            <a:off x="2899685" y="891842"/>
            <a:ext cx="6253287" cy="4062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559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040BA2-EA3B-493F-8987-6AF6FBA3FF39}"/>
              </a:ext>
            </a:extLst>
          </p:cNvPr>
          <p:cNvSpPr txBox="1"/>
          <p:nvPr/>
        </p:nvSpPr>
        <p:spPr>
          <a:xfrm>
            <a:off x="990600" y="0"/>
            <a:ext cx="1566454"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Times New Roman" pitchFamily="18" charset="0"/>
              </a:rPr>
              <a:t>Outline:</a:t>
            </a:r>
          </a:p>
        </p:txBody>
      </p:sp>
      <p:sp>
        <p:nvSpPr>
          <p:cNvPr id="3" name="Rectangle 2">
            <a:extLst>
              <a:ext uri="{FF2B5EF4-FFF2-40B4-BE49-F238E27FC236}">
                <a16:creationId xmlns:a16="http://schemas.microsoft.com/office/drawing/2014/main" id="{24B9AB02-0D62-4B40-83E6-7F5F5EE1E6D2}"/>
              </a:ext>
            </a:extLst>
          </p:cNvPr>
          <p:cNvSpPr/>
          <p:nvPr/>
        </p:nvSpPr>
        <p:spPr>
          <a:xfrm>
            <a:off x="295836" y="1851672"/>
            <a:ext cx="6191026"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sensing small COM (center-of-mass) motion</a:t>
            </a:r>
          </a:p>
        </p:txBody>
      </p:sp>
      <p:sp>
        <p:nvSpPr>
          <p:cNvPr id="4" name="Rectangle 3">
            <a:extLst>
              <a:ext uri="{FF2B5EF4-FFF2-40B4-BE49-F238E27FC236}">
                <a16:creationId xmlns:a16="http://schemas.microsoft.com/office/drawing/2014/main" id="{89750071-D961-4CA3-9992-B2C56660BE8A}"/>
              </a:ext>
            </a:extLst>
          </p:cNvPr>
          <p:cNvSpPr/>
          <p:nvPr/>
        </p:nvSpPr>
        <p:spPr>
          <a:xfrm>
            <a:off x="629323" y="2313337"/>
            <a:ext cx="4572000" cy="400110"/>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spin-dependent forces</a:t>
            </a:r>
          </a:p>
        </p:txBody>
      </p:sp>
      <p:grpSp>
        <p:nvGrpSpPr>
          <p:cNvPr id="5" name="Group 4">
            <a:extLst>
              <a:ext uri="{FF2B5EF4-FFF2-40B4-BE49-F238E27FC236}">
                <a16:creationId xmlns:a16="http://schemas.microsoft.com/office/drawing/2014/main" id="{B460C61A-0C06-4FDF-B137-F92CA6711594}"/>
              </a:ext>
            </a:extLst>
          </p:cNvPr>
          <p:cNvGrpSpPr/>
          <p:nvPr/>
        </p:nvGrpSpPr>
        <p:grpSpPr>
          <a:xfrm>
            <a:off x="6060431" y="655987"/>
            <a:ext cx="2602732" cy="3191179"/>
            <a:chOff x="6781956" y="3047061"/>
            <a:chExt cx="2602732" cy="3191179"/>
          </a:xfrm>
        </p:grpSpPr>
        <p:pic>
          <p:nvPicPr>
            <p:cNvPr id="6" name="Picture 5">
              <a:extLst>
                <a:ext uri="{FF2B5EF4-FFF2-40B4-BE49-F238E27FC236}">
                  <a16:creationId xmlns:a16="http://schemas.microsoft.com/office/drawing/2014/main" id="{033FAE6C-3461-42C5-BC6F-C1E1188116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8193" y="3047061"/>
              <a:ext cx="1224522" cy="3191179"/>
            </a:xfrm>
            <a:prstGeom prst="rect">
              <a:avLst/>
            </a:prstGeom>
          </p:spPr>
        </p:pic>
        <p:sp>
          <p:nvSpPr>
            <p:cNvPr id="7" name="Rectangle 6">
              <a:extLst>
                <a:ext uri="{FF2B5EF4-FFF2-40B4-BE49-F238E27FC236}">
                  <a16:creationId xmlns:a16="http://schemas.microsoft.com/office/drawing/2014/main" id="{8DCC167B-CE14-47EB-9064-476B80FA2989}"/>
                </a:ext>
              </a:extLst>
            </p:cNvPr>
            <p:cNvSpPr/>
            <p:nvPr/>
          </p:nvSpPr>
          <p:spPr>
            <a:xfrm>
              <a:off x="7422326" y="3115626"/>
              <a:ext cx="1310389" cy="18214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8AE47720-59DA-48A5-8D9D-91FCE3BAD2EC}"/>
                </a:ext>
              </a:extLst>
            </p:cNvPr>
            <p:cNvPicPr>
              <a:picLocks noChangeAspect="1"/>
            </p:cNvPicPr>
            <p:nvPr/>
          </p:nvPicPr>
          <p:blipFill>
            <a:blip r:embed="rId5"/>
            <a:stretch>
              <a:fillRect/>
            </a:stretch>
          </p:blipFill>
          <p:spPr>
            <a:xfrm>
              <a:off x="7768911" y="3804168"/>
              <a:ext cx="703086" cy="1114649"/>
            </a:xfrm>
            <a:prstGeom prst="rect">
              <a:avLst/>
            </a:prstGeom>
          </p:spPr>
        </p:pic>
        <p:pic>
          <p:nvPicPr>
            <p:cNvPr id="9" name="Picture 8">
              <a:extLst>
                <a:ext uri="{FF2B5EF4-FFF2-40B4-BE49-F238E27FC236}">
                  <a16:creationId xmlns:a16="http://schemas.microsoft.com/office/drawing/2014/main" id="{231EFE5F-481F-4AE5-8FA8-76EAB2E72318}"/>
                </a:ext>
              </a:extLst>
            </p:cNvPr>
            <p:cNvPicPr>
              <a:picLocks noChangeAspect="1"/>
            </p:cNvPicPr>
            <p:nvPr/>
          </p:nvPicPr>
          <p:blipFill>
            <a:blip r:embed="rId6"/>
            <a:stretch>
              <a:fillRect/>
            </a:stretch>
          </p:blipFill>
          <p:spPr>
            <a:xfrm>
              <a:off x="6781956" y="3887508"/>
              <a:ext cx="2602732" cy="922125"/>
            </a:xfrm>
            <a:prstGeom prst="rect">
              <a:avLst/>
            </a:prstGeom>
          </p:spPr>
        </p:pic>
      </p:grpSp>
      <p:sp>
        <p:nvSpPr>
          <p:cNvPr id="11" name="Rectangle 10">
            <a:extLst>
              <a:ext uri="{FF2B5EF4-FFF2-40B4-BE49-F238E27FC236}">
                <a16:creationId xmlns:a16="http://schemas.microsoft.com/office/drawing/2014/main" id="{9FAA2AD0-AE4C-4281-92B7-35A52D12A8DC}"/>
              </a:ext>
            </a:extLst>
          </p:cNvPr>
          <p:cNvSpPr/>
          <p:nvPr/>
        </p:nvSpPr>
        <p:spPr>
          <a:xfrm>
            <a:off x="295836" y="4060568"/>
            <a:ext cx="7492701"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Quantum simulation with ion crystals in a Penning trap</a:t>
            </a:r>
          </a:p>
        </p:txBody>
      </p:sp>
      <p:sp>
        <p:nvSpPr>
          <p:cNvPr id="12" name="Rectangle 11">
            <a:extLst>
              <a:ext uri="{FF2B5EF4-FFF2-40B4-BE49-F238E27FC236}">
                <a16:creationId xmlns:a16="http://schemas.microsoft.com/office/drawing/2014/main" id="{B5B2B811-DA8F-409B-9E65-942DAC784BEF}"/>
              </a:ext>
            </a:extLst>
          </p:cNvPr>
          <p:cNvSpPr/>
          <p:nvPr/>
        </p:nvSpPr>
        <p:spPr>
          <a:xfrm>
            <a:off x="801445" y="4411047"/>
            <a:ext cx="6858000" cy="209288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 engineering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Ising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interactions with spin-dependent forces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Loschmidt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echo and out-of-time order correlation functions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3" name="Object 12">
            <a:extLst>
              <a:ext uri="{FF2B5EF4-FFF2-40B4-BE49-F238E27FC236}">
                <a16:creationId xmlns:a16="http://schemas.microsoft.com/office/drawing/2014/main" id="{8BAB2FDC-C734-4361-9D99-9B637F2ADC58}"/>
              </a:ext>
            </a:extLst>
          </p:cNvPr>
          <p:cNvGraphicFramePr>
            <a:graphicFrameLocks noChangeAspect="1"/>
          </p:cNvGraphicFramePr>
          <p:nvPr>
            <p:extLst/>
          </p:nvPr>
        </p:nvGraphicFramePr>
        <p:xfrm>
          <a:off x="1210087" y="4966389"/>
          <a:ext cx="2475663" cy="757693"/>
        </p:xfrm>
        <a:graphic>
          <a:graphicData uri="http://schemas.openxmlformats.org/presentationml/2006/ole">
            <mc:AlternateContent xmlns:mc="http://schemas.openxmlformats.org/markup-compatibility/2006">
              <mc:Choice xmlns:v="urn:schemas-microsoft-com:vml" Requires="v">
                <p:oleObj spid="_x0000_s14347" name="Equation" r:id="rId7" imgW="1409400" imgH="431640" progId="Equation.3">
                  <p:embed/>
                </p:oleObj>
              </mc:Choice>
              <mc:Fallback>
                <p:oleObj name="Equation" r:id="rId7" imgW="1409400" imgH="431640" progId="Equation.3">
                  <p:embed/>
                  <p:pic>
                    <p:nvPicPr>
                      <p:cNvPr id="13" name="Object 12">
                        <a:extLst>
                          <a:ext uri="{FF2B5EF4-FFF2-40B4-BE49-F238E27FC236}">
                            <a16:creationId xmlns:a16="http://schemas.microsoft.com/office/drawing/2014/main" id="{8BAB2FDC-C734-4361-9D99-9B637F2ADC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0087" y="4966389"/>
                        <a:ext cx="2475663" cy="757693"/>
                      </a:xfrm>
                      <a:prstGeom prst="rect">
                        <a:avLst/>
                      </a:prstGeom>
                      <a:noFill/>
                      <a:ln>
                        <a:noFill/>
                      </a:ln>
                    </p:spPr>
                  </p:pic>
                </p:oleObj>
              </mc:Fallback>
            </mc:AlternateContent>
          </a:graphicData>
        </a:graphic>
      </p:graphicFrame>
      <p:pic>
        <p:nvPicPr>
          <p:cNvPr id="14" name="Picture 13">
            <a:extLst>
              <a:ext uri="{FF2B5EF4-FFF2-40B4-BE49-F238E27FC236}">
                <a16:creationId xmlns:a16="http://schemas.microsoft.com/office/drawing/2014/main" id="{B9DFF2F5-ACCF-4D37-90FC-87E83B1224C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920716" y="4768454"/>
            <a:ext cx="3180729" cy="1208343"/>
          </a:xfrm>
          <a:prstGeom prst="rect">
            <a:avLst/>
          </a:prstGeom>
        </p:spPr>
      </p:pic>
      <p:sp>
        <p:nvSpPr>
          <p:cNvPr id="10" name="TextBox 9">
            <a:extLst>
              <a:ext uri="{FF2B5EF4-FFF2-40B4-BE49-F238E27FC236}">
                <a16:creationId xmlns:a16="http://schemas.microsoft.com/office/drawing/2014/main" id="{B861906C-1879-4646-B8FD-5470BC83B4D7}"/>
              </a:ext>
            </a:extLst>
          </p:cNvPr>
          <p:cNvSpPr txBox="1"/>
          <p:nvPr/>
        </p:nvSpPr>
        <p:spPr>
          <a:xfrm>
            <a:off x="518546" y="1078060"/>
            <a:ext cx="359305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high field qubit, modes</a:t>
            </a:r>
          </a:p>
        </p:txBody>
      </p:sp>
      <p:sp>
        <p:nvSpPr>
          <p:cNvPr id="15" name="Rectangle 14">
            <a:extLst>
              <a:ext uri="{FF2B5EF4-FFF2-40B4-BE49-F238E27FC236}">
                <a16:creationId xmlns:a16="http://schemas.microsoft.com/office/drawing/2014/main" id="{25B11C45-4145-4214-99D8-C7E07CA45ED7}"/>
              </a:ext>
            </a:extLst>
          </p:cNvPr>
          <p:cNvSpPr/>
          <p:nvPr/>
        </p:nvSpPr>
        <p:spPr>
          <a:xfrm>
            <a:off x="295836" y="736229"/>
            <a:ext cx="3389914"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Penning trap features</a:t>
            </a:r>
          </a:p>
        </p:txBody>
      </p:sp>
      <p:sp>
        <p:nvSpPr>
          <p:cNvPr id="16" name="Rectangle 15">
            <a:extLst>
              <a:ext uri="{FF2B5EF4-FFF2-40B4-BE49-F238E27FC236}">
                <a16:creationId xmlns:a16="http://schemas.microsoft.com/office/drawing/2014/main" id="{63AB76A6-47F3-4092-9444-89BEA3658FE3}"/>
              </a:ext>
            </a:extLst>
          </p:cNvPr>
          <p:cNvSpPr/>
          <p:nvPr/>
        </p:nvSpPr>
        <p:spPr>
          <a:xfrm>
            <a:off x="0" y="0"/>
            <a:ext cx="9144000" cy="3847166"/>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0717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9132" y="0"/>
            <a:ext cx="5643212"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rPr>
              <a:t>Sensing small center-of-mass motion</a:t>
            </a:r>
            <a:endPar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Times New Roman" pitchFamily="18" charset="0"/>
            </a:endParaRPr>
          </a:p>
        </p:txBody>
      </p:sp>
      <p:grpSp>
        <p:nvGrpSpPr>
          <p:cNvPr id="4" name="Group 3"/>
          <p:cNvGrpSpPr/>
          <p:nvPr/>
        </p:nvGrpSpPr>
        <p:grpSpPr>
          <a:xfrm>
            <a:off x="19050" y="657491"/>
            <a:ext cx="5133975" cy="2600059"/>
            <a:chOff x="-117081" y="1325625"/>
            <a:chExt cx="6961641" cy="4310576"/>
          </a:xfrm>
        </p:grpSpPr>
        <p:grpSp>
          <p:nvGrpSpPr>
            <p:cNvPr id="5" name="Group 4"/>
            <p:cNvGrpSpPr/>
            <p:nvPr/>
          </p:nvGrpSpPr>
          <p:grpSpPr>
            <a:xfrm>
              <a:off x="273043" y="1325625"/>
              <a:ext cx="6571517" cy="4310576"/>
              <a:chOff x="233475" y="1208843"/>
              <a:chExt cx="6571517" cy="4310576"/>
            </a:xfrm>
          </p:grpSpPr>
          <p:pic>
            <p:nvPicPr>
              <p:cNvPr id="10" name="Picture 9"/>
              <p:cNvPicPr>
                <a:picLocks noChangeAspect="1"/>
              </p:cNvPicPr>
              <p:nvPr/>
            </p:nvPicPr>
            <p:blipFill>
              <a:blip r:embed="rId3"/>
              <a:stretch>
                <a:fillRect/>
              </a:stretch>
            </p:blipFill>
            <p:spPr>
              <a:xfrm>
                <a:off x="1221320" y="1208843"/>
                <a:ext cx="4972842" cy="1761834"/>
              </a:xfrm>
              <a:prstGeom prst="rect">
                <a:avLst/>
              </a:prstGeom>
            </p:spPr>
          </p:pic>
          <p:sp>
            <p:nvSpPr>
              <p:cNvPr id="11" name="Down Arrow 46"/>
              <p:cNvSpPr/>
              <p:nvPr/>
            </p:nvSpPr>
            <p:spPr>
              <a:xfrm rot="15600000">
                <a:off x="2869967" y="1104277"/>
                <a:ext cx="1793507" cy="6076542"/>
              </a:xfrm>
              <a:prstGeom prst="downArrow">
                <a:avLst/>
              </a:prstGeom>
              <a:solidFill>
                <a:srgbClr val="70AD47">
                  <a:alpha val="30000"/>
                </a:srgbClr>
              </a:solidFill>
              <a:ln w="9525" cap="flat" cmpd="sng" algn="ctr">
                <a:solidFill>
                  <a:srgbClr val="70AD47"/>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2" name="Down Arrow 45"/>
              <p:cNvSpPr/>
              <p:nvPr/>
            </p:nvSpPr>
            <p:spPr>
              <a:xfrm rot="16800000">
                <a:off x="2867146" y="1134426"/>
                <a:ext cx="1793507" cy="6060975"/>
              </a:xfrm>
              <a:prstGeom prst="downArrow">
                <a:avLst/>
              </a:prstGeom>
              <a:solidFill>
                <a:srgbClr val="70AD47">
                  <a:alpha val="30000"/>
                </a:srgbClr>
              </a:solidFill>
              <a:ln w="9525" cap="flat" cmpd="sng" algn="ctr">
                <a:solidFill>
                  <a:srgbClr val="70AD47"/>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3" name="Diamond 12"/>
              <p:cNvSpPr/>
              <p:nvPr/>
            </p:nvSpPr>
            <p:spPr>
              <a:xfrm>
                <a:off x="1143577" y="3702820"/>
                <a:ext cx="5102818" cy="895228"/>
              </a:xfrm>
              <a:prstGeom prst="diamond">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4" name="Diamond 13"/>
              <p:cNvSpPr/>
              <p:nvPr/>
            </p:nvSpPr>
            <p:spPr>
              <a:xfrm>
                <a:off x="1150717" y="3704846"/>
                <a:ext cx="5102818" cy="895228"/>
              </a:xfrm>
              <a:prstGeom prst="diamond">
                <a:avLst/>
              </a:prstGeom>
              <a:gradFill flip="none" rotWithShape="1">
                <a:gsLst>
                  <a:gs pos="95000">
                    <a:srgbClr val="70AD47"/>
                  </a:gs>
                  <a:gs pos="50000">
                    <a:sysClr val="window" lastClr="FFFFFF">
                      <a:alpha val="0"/>
                    </a:sysClr>
                  </a:gs>
                  <a:gs pos="20000">
                    <a:srgbClr val="5B9BD5">
                      <a:lumMod val="5000"/>
                      <a:lumOff val="95000"/>
                      <a:alpha val="0"/>
                    </a:srgbClr>
                  </a:gs>
                  <a:gs pos="5000">
                    <a:srgbClr val="70AD47"/>
                  </a:gs>
                  <a:gs pos="35000">
                    <a:srgbClr val="70AD47"/>
                  </a:gs>
                  <a:gs pos="80000">
                    <a:sysClr val="window" lastClr="FFFFFF">
                      <a:alpha val="0"/>
                    </a:sysClr>
                  </a:gs>
                  <a:gs pos="65000">
                    <a:srgbClr val="70AD47"/>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5" name="Rectangle 14"/>
              <p:cNvSpPr/>
              <p:nvPr/>
            </p:nvSpPr>
            <p:spPr>
              <a:xfrm>
                <a:off x="1235743" y="2768033"/>
                <a:ext cx="784716" cy="448409"/>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6" name="Rectangle 15"/>
              <p:cNvSpPr/>
              <p:nvPr/>
            </p:nvSpPr>
            <p:spPr>
              <a:xfrm>
                <a:off x="1268580" y="5070876"/>
                <a:ext cx="784716" cy="448409"/>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7" name="Trapezoid 16"/>
              <p:cNvSpPr>
                <a:spLocks noChangeAspect="1"/>
              </p:cNvSpPr>
              <p:nvPr/>
            </p:nvSpPr>
            <p:spPr>
              <a:xfrm rot="5400000">
                <a:off x="1181422" y="3748438"/>
                <a:ext cx="893358" cy="784716"/>
              </a:xfrm>
              <a:prstGeom prst="trapezoid">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8" name="Rectangle 17"/>
              <p:cNvSpPr/>
              <p:nvPr/>
            </p:nvSpPr>
            <p:spPr>
              <a:xfrm flipH="1">
                <a:off x="5437950" y="2775430"/>
                <a:ext cx="784716" cy="448409"/>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9" name="Rectangle 18"/>
              <p:cNvSpPr/>
              <p:nvPr/>
            </p:nvSpPr>
            <p:spPr>
              <a:xfrm flipH="1">
                <a:off x="5442574" y="5071010"/>
                <a:ext cx="784716" cy="448409"/>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0" name="Trapezoid 19"/>
              <p:cNvSpPr>
                <a:spLocks/>
              </p:cNvSpPr>
              <p:nvPr/>
            </p:nvSpPr>
            <p:spPr>
              <a:xfrm rot="16200000" flipH="1">
                <a:off x="5368841" y="3729139"/>
                <a:ext cx="898622" cy="789340"/>
              </a:xfrm>
              <a:prstGeom prst="trapezoid">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nvGrpSpPr>
              <p:cNvPr id="21" name="Group 20"/>
              <p:cNvGrpSpPr/>
              <p:nvPr/>
            </p:nvGrpSpPr>
            <p:grpSpPr>
              <a:xfrm>
                <a:off x="3713692" y="2913900"/>
                <a:ext cx="323703" cy="591611"/>
                <a:chOff x="845530" y="349250"/>
                <a:chExt cx="99022" cy="180976"/>
              </a:xfrm>
            </p:grpSpPr>
            <p:cxnSp>
              <p:nvCxnSpPr>
                <p:cNvPr id="45" name="Straight Arrow Connector 44"/>
                <p:cNvCxnSpPr/>
                <p:nvPr/>
              </p:nvCxnSpPr>
              <p:spPr>
                <a:xfrm flipV="1">
                  <a:off x="845530" y="349250"/>
                  <a:ext cx="0" cy="180976"/>
                </a:xfrm>
                <a:prstGeom prst="straightConnector1">
                  <a:avLst/>
                </a:prstGeom>
                <a:noFill/>
                <a:ln w="12700" cap="flat" cmpd="sng" algn="ctr">
                  <a:solidFill>
                    <a:sysClr val="windowText" lastClr="000000"/>
                  </a:solidFill>
                  <a:prstDash val="solid"/>
                  <a:miter lim="800000"/>
                  <a:headEnd type="none"/>
                  <a:tailEnd type="triangle" w="sm" len="sm"/>
                </a:ln>
                <a:effectLst/>
              </p:spPr>
            </p:cxnSp>
            <p:pic>
              <p:nvPicPr>
                <p:cNvPr id="46" name="Picture 45"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7163" y="400050"/>
                  <a:ext cx="77389" cy="99500"/>
                </a:xfrm>
                <a:prstGeom prst="rect">
                  <a:avLst/>
                </a:prstGeom>
              </p:spPr>
            </p:pic>
          </p:grpSp>
          <p:sp>
            <p:nvSpPr>
              <p:cNvPr id="22" name="Oval 21"/>
              <p:cNvSpPr>
                <a:spLocks noChangeAspect="1"/>
              </p:cNvSpPr>
              <p:nvPr/>
            </p:nvSpPr>
            <p:spPr>
              <a:xfrm>
                <a:off x="4720315" y="4042856"/>
                <a:ext cx="184280" cy="184280"/>
              </a:xfrm>
              <a:prstGeom prst="ellipse">
                <a:avLst/>
              </a:prstGeom>
              <a:solidFill>
                <a:srgbClr val="5B9BD5"/>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3" name="Oval 22"/>
              <p:cNvSpPr>
                <a:spLocks noChangeAspect="1"/>
              </p:cNvSpPr>
              <p:nvPr/>
            </p:nvSpPr>
            <p:spPr>
              <a:xfrm>
                <a:off x="4349487" y="4041582"/>
                <a:ext cx="184280" cy="184280"/>
              </a:xfrm>
              <a:prstGeom prst="ellipse">
                <a:avLst/>
              </a:prstGeom>
              <a:solidFill>
                <a:srgbClr val="5B9BD5"/>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4" name="Oval 23"/>
              <p:cNvSpPr>
                <a:spLocks noChangeAspect="1"/>
              </p:cNvSpPr>
              <p:nvPr/>
            </p:nvSpPr>
            <p:spPr>
              <a:xfrm>
                <a:off x="3978658" y="4040307"/>
                <a:ext cx="184280" cy="184280"/>
              </a:xfrm>
              <a:prstGeom prst="ellipse">
                <a:avLst/>
              </a:prstGeom>
              <a:solidFill>
                <a:srgbClr val="5B9BD5"/>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5" name="Oval 24"/>
              <p:cNvSpPr>
                <a:spLocks noChangeAspect="1"/>
              </p:cNvSpPr>
              <p:nvPr/>
            </p:nvSpPr>
            <p:spPr>
              <a:xfrm>
                <a:off x="3607828" y="4039031"/>
                <a:ext cx="184280" cy="184280"/>
              </a:xfrm>
              <a:prstGeom prst="ellipse">
                <a:avLst/>
              </a:prstGeom>
              <a:solidFill>
                <a:srgbClr val="5B9BD5"/>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6" name="Oval 25"/>
              <p:cNvSpPr>
                <a:spLocks noChangeAspect="1"/>
              </p:cNvSpPr>
              <p:nvPr/>
            </p:nvSpPr>
            <p:spPr>
              <a:xfrm>
                <a:off x="3237000" y="4037756"/>
                <a:ext cx="184280" cy="184280"/>
              </a:xfrm>
              <a:prstGeom prst="ellipse">
                <a:avLst/>
              </a:prstGeom>
              <a:solidFill>
                <a:srgbClr val="5B9BD5"/>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7" name="Oval 26"/>
              <p:cNvSpPr>
                <a:spLocks noChangeAspect="1"/>
              </p:cNvSpPr>
              <p:nvPr/>
            </p:nvSpPr>
            <p:spPr>
              <a:xfrm>
                <a:off x="2866171" y="4036482"/>
                <a:ext cx="184280" cy="184280"/>
              </a:xfrm>
              <a:prstGeom prst="ellipse">
                <a:avLst/>
              </a:prstGeom>
              <a:solidFill>
                <a:srgbClr val="5B9BD5"/>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8" name="Oval 27"/>
              <p:cNvSpPr>
                <a:spLocks noChangeAspect="1"/>
              </p:cNvSpPr>
              <p:nvPr/>
            </p:nvSpPr>
            <p:spPr>
              <a:xfrm>
                <a:off x="2495341" y="4035207"/>
                <a:ext cx="184280" cy="184280"/>
              </a:xfrm>
              <a:prstGeom prst="ellipse">
                <a:avLst/>
              </a:prstGeom>
              <a:solidFill>
                <a:srgbClr val="5B9BD5"/>
              </a:solidFill>
              <a:ln w="1270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9" name="TextBox 28"/>
                  <p:cNvSpPr txBox="1"/>
                  <p:nvPr/>
                </p:nvSpPr>
                <p:spPr>
                  <a:xfrm rot="600000">
                    <a:off x="1220409" y="3321184"/>
                    <a:ext cx="881061" cy="475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1"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600" b="1"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𝝎</m:t>
                              </m:r>
                            </m:e>
                            <m:sub>
                              <m:r>
                                <a:rPr kumimoji="0" lang="en-US" sz="16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𝒐𝒅𝒇</m:t>
                              </m:r>
                            </m:sub>
                          </m:sSub>
                        </m:oMath>
                      </m:oMathPara>
                    </a14:m>
                    <a:endPar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80" name="TextBox 79"/>
                  <p:cNvSpPr txBox="1">
                    <a:spLocks noRot="1" noChangeAspect="1" noMove="1" noResize="1" noEditPoints="1" noAdjustHandles="1" noChangeArrowheads="1" noChangeShapeType="1" noTextEdit="1"/>
                  </p:cNvSpPr>
                  <p:nvPr/>
                </p:nvSpPr>
                <p:spPr>
                  <a:xfrm rot="600000">
                    <a:off x="1220409" y="3321184"/>
                    <a:ext cx="881061" cy="47526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rot="20983563">
                    <a:off x="941391" y="4490117"/>
                    <a:ext cx="1373422" cy="475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1"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600" b="1"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𝝎</m:t>
                              </m:r>
                            </m:e>
                            <m:sub>
                              <m:r>
                                <a:rPr kumimoji="0" lang="en-US" sz="1600" b="1"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𝒐𝒅𝒇</m:t>
                              </m:r>
                            </m:sub>
                          </m:sSub>
                          <m:r>
                            <a:rPr kumimoji="0" lang="en-US" sz="16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600" b="1" i="1" u="none" strike="noStrike" kern="0" cap="none" spc="0" normalizeH="0" baseline="0" noProof="0">
                              <a:ln>
                                <a:noFill/>
                              </a:ln>
                              <a:solidFill>
                                <a:prstClr val="black"/>
                              </a:solidFill>
                              <a:effectLst/>
                              <a:uLnTx/>
                              <a:uFillTx/>
                              <a:latin typeface="Cambria Math" panose="02040503050406030204" pitchFamily="18" charset="0"/>
                              <a:ea typeface="+mn-ea"/>
                              <a:cs typeface="+mn-cs"/>
                            </a:rPr>
                            <m:t>𝝁</m:t>
                          </m:r>
                        </m:oMath>
                      </m:oMathPara>
                    </a14:m>
                    <a:endPar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81" name="TextBox 80"/>
                  <p:cNvSpPr txBox="1">
                    <a:spLocks noRot="1" noChangeAspect="1" noMove="1" noResize="1" noEditPoints="1" noAdjustHandles="1" noChangeArrowheads="1" noChangeShapeType="1" noTextEdit="1"/>
                  </p:cNvSpPr>
                  <p:nvPr/>
                </p:nvSpPr>
                <p:spPr>
                  <a:xfrm rot="20983563">
                    <a:off x="941391" y="4490117"/>
                    <a:ext cx="1373422" cy="475267"/>
                  </a:xfrm>
                  <a:prstGeom prst="rect">
                    <a:avLst/>
                  </a:prstGeom>
                  <a:blipFill>
                    <a:blip r:embed="rId8"/>
                    <a:stretch>
                      <a:fillRect/>
                    </a:stretch>
                  </a:blipFill>
                </p:spPr>
                <p:txBody>
                  <a:bodyPr/>
                  <a:lstStyle/>
                  <a:p>
                    <a:r>
                      <a:rPr lang="en-US">
                        <a:noFill/>
                      </a:rPr>
                      <a:t> </a:t>
                    </a:r>
                  </a:p>
                </p:txBody>
              </p:sp>
            </mc:Fallback>
          </mc:AlternateContent>
          <p:grpSp>
            <p:nvGrpSpPr>
              <p:cNvPr id="31" name="Group 30"/>
              <p:cNvGrpSpPr/>
              <p:nvPr/>
            </p:nvGrpSpPr>
            <p:grpSpPr>
              <a:xfrm>
                <a:off x="233475" y="1695665"/>
                <a:ext cx="1137334" cy="1093055"/>
                <a:chOff x="1833292" y="3472416"/>
                <a:chExt cx="927705" cy="891587"/>
              </a:xfrm>
            </p:grpSpPr>
            <p:grpSp>
              <p:nvGrpSpPr>
                <p:cNvPr id="37" name="Group 36"/>
                <p:cNvGrpSpPr/>
                <p:nvPr/>
              </p:nvGrpSpPr>
              <p:grpSpPr>
                <a:xfrm>
                  <a:off x="2062709" y="3750975"/>
                  <a:ext cx="446397" cy="427207"/>
                  <a:chOff x="571910" y="1154219"/>
                  <a:chExt cx="167411" cy="160214"/>
                </a:xfrm>
              </p:grpSpPr>
              <p:grpSp>
                <p:nvGrpSpPr>
                  <p:cNvPr id="41" name="Group 40"/>
                  <p:cNvGrpSpPr/>
                  <p:nvPr/>
                </p:nvGrpSpPr>
                <p:grpSpPr>
                  <a:xfrm>
                    <a:off x="596132" y="1154219"/>
                    <a:ext cx="143189" cy="140677"/>
                    <a:chOff x="231775" y="1184276"/>
                    <a:chExt cx="180975" cy="177799"/>
                  </a:xfrm>
                </p:grpSpPr>
                <p:cxnSp>
                  <p:nvCxnSpPr>
                    <p:cNvPr id="43" name="Straight Arrow Connector 42"/>
                    <p:cNvCxnSpPr/>
                    <p:nvPr/>
                  </p:nvCxnSpPr>
                  <p:spPr>
                    <a:xfrm flipV="1">
                      <a:off x="231775" y="1184276"/>
                      <a:ext cx="0" cy="177799"/>
                    </a:xfrm>
                    <a:prstGeom prst="straightConnector1">
                      <a:avLst/>
                    </a:prstGeom>
                    <a:noFill/>
                    <a:ln w="9525" cap="flat" cmpd="sng" algn="ctr">
                      <a:solidFill>
                        <a:sysClr val="windowText" lastClr="000000"/>
                      </a:solidFill>
                      <a:prstDash val="solid"/>
                      <a:miter lim="800000"/>
                      <a:headEnd type="none"/>
                      <a:tailEnd type="triangle" w="sm" len="sm"/>
                    </a:ln>
                    <a:effectLst/>
                  </p:spPr>
                </p:cxnSp>
                <p:cxnSp>
                  <p:nvCxnSpPr>
                    <p:cNvPr id="44" name="Straight Arrow Connector 43"/>
                    <p:cNvCxnSpPr/>
                    <p:nvPr/>
                  </p:nvCxnSpPr>
                  <p:spPr>
                    <a:xfrm rot="5400000" flipV="1">
                      <a:off x="323851" y="1270002"/>
                      <a:ext cx="0" cy="177799"/>
                    </a:xfrm>
                    <a:prstGeom prst="straightConnector1">
                      <a:avLst/>
                    </a:prstGeom>
                    <a:noFill/>
                    <a:ln w="9525" cap="flat" cmpd="sng" algn="ctr">
                      <a:solidFill>
                        <a:sysClr val="windowText" lastClr="000000"/>
                      </a:solidFill>
                      <a:prstDash val="solid"/>
                      <a:miter lim="800000"/>
                      <a:headEnd type="none"/>
                      <a:tailEnd type="triangle" w="sm" len="sm"/>
                    </a:ln>
                    <a:effectLst/>
                  </p:spPr>
                </p:cxnSp>
              </p:grpSp>
              <p:sp>
                <p:nvSpPr>
                  <p:cNvPr id="42" name="Oval 41"/>
                  <p:cNvSpPr/>
                  <p:nvPr/>
                </p:nvSpPr>
                <p:spPr>
                  <a:xfrm flipV="1">
                    <a:off x="571910" y="1268714"/>
                    <a:ext cx="45719" cy="45719"/>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38" name="TextBox 37"/>
                    <p:cNvSpPr txBox="1"/>
                    <p:nvPr/>
                  </p:nvSpPr>
                  <p:spPr>
                    <a:xfrm>
                      <a:off x="2006166" y="3472416"/>
                      <a:ext cx="254044"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𝑧</m:t>
                                </m:r>
                              </m:e>
                            </m:acc>
                          </m:oMath>
                        </m:oMathPara>
                      </a14:m>
                      <a:endParaRPr kumimoji="0" lang="en-US" sz="1800" b="0" i="1" u="none" strike="noStrike" kern="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2006166" y="3472416"/>
                      <a:ext cx="254044" cy="276999"/>
                    </a:xfrm>
                    <a:prstGeom prst="rect">
                      <a:avLst/>
                    </a:prstGeom>
                    <a:blipFill>
                      <a:blip r:embed="rId9"/>
                      <a:stretch>
                        <a:fillRect l="-2632" t="-35294" r="-105263" b="-294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1833292" y="4087004"/>
                      <a:ext cx="268279"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𝑥</m:t>
                                </m:r>
                              </m:e>
                            </m:acc>
                          </m:oMath>
                        </m:oMathPara>
                      </a14:m>
                      <a:endParaRPr kumimoji="0" lang="en-US" sz="1800" b="0" i="1" u="none" strike="noStrike" kern="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mc:Choice>
              <mc:Fallback xmlns="">
                <p:sp>
                  <p:nvSpPr>
                    <p:cNvPr id="102" name="TextBox 101"/>
                    <p:cNvSpPr txBox="1">
                      <a:spLocks noRot="1" noChangeAspect="1" noMove="1" noResize="1" noEditPoints="1" noAdjustHandles="1" noChangeArrowheads="1" noChangeShapeType="1" noTextEdit="1"/>
                    </p:cNvSpPr>
                    <p:nvPr/>
                  </p:nvSpPr>
                  <p:spPr>
                    <a:xfrm>
                      <a:off x="1833292" y="4087004"/>
                      <a:ext cx="268279" cy="276999"/>
                    </a:xfrm>
                    <a:prstGeom prst="rect">
                      <a:avLst/>
                    </a:prstGeom>
                    <a:blipFill>
                      <a:blip r:embed="rId12"/>
                      <a:stretch>
                        <a:fillRect t="-26087" r="-6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2489320" y="3965486"/>
                      <a:ext cx="27167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𝑦</m:t>
                                </m:r>
                              </m:e>
                            </m:acc>
                          </m:oMath>
                        </m:oMathPara>
                      </a14:m>
                      <a:endParaRPr kumimoji="0" lang="en-US" sz="1800" b="0" i="1" u="none" strike="noStrike" kern="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mc:Choice>
              <mc:Fallback xmlns="">
                <p:sp>
                  <p:nvSpPr>
                    <p:cNvPr id="103" name="TextBox 102"/>
                    <p:cNvSpPr txBox="1">
                      <a:spLocks noRot="1" noChangeAspect="1" noMove="1" noResize="1" noEditPoints="1" noAdjustHandles="1" noChangeArrowheads="1" noChangeShapeType="1" noTextEdit="1"/>
                    </p:cNvSpPr>
                    <p:nvPr/>
                  </p:nvSpPr>
                  <p:spPr>
                    <a:xfrm>
                      <a:off x="2489320" y="3965486"/>
                      <a:ext cx="271677" cy="276999"/>
                    </a:xfrm>
                    <a:prstGeom prst="rect">
                      <a:avLst/>
                    </a:prstGeom>
                    <a:blipFill>
                      <a:blip r:embed="rId13"/>
                      <a:stretch>
                        <a:fillRect l="-6818" t="-26087" r="-72727" b="-21739"/>
                      </a:stretch>
                    </a:blipFill>
                  </p:spPr>
                  <p:txBody>
                    <a:bodyPr/>
                    <a:lstStyle/>
                    <a:p>
                      <a:r>
                        <a:rPr lang="en-US">
                          <a:noFill/>
                        </a:rPr>
                        <a:t> </a:t>
                      </a:r>
                    </a:p>
                  </p:txBody>
                </p:sp>
              </mc:Fallback>
            </mc:AlternateContent>
          </p:grpSp>
          <p:cxnSp>
            <p:nvCxnSpPr>
              <p:cNvPr id="32" name="Straight Connector 31"/>
              <p:cNvCxnSpPr/>
              <p:nvPr/>
            </p:nvCxnSpPr>
            <p:spPr>
              <a:xfrm flipH="1">
                <a:off x="4943703" y="2667123"/>
                <a:ext cx="387400" cy="1368084"/>
              </a:xfrm>
              <a:prstGeom prst="line">
                <a:avLst/>
              </a:prstGeom>
              <a:noFill/>
              <a:ln w="28575" cap="flat" cmpd="sng" algn="ctr">
                <a:solidFill>
                  <a:sysClr val="windowText" lastClr="000000"/>
                </a:solidFill>
                <a:prstDash val="dash"/>
                <a:miter lim="800000"/>
              </a:ln>
              <a:effectLst/>
            </p:spPr>
          </p:cxnSp>
          <p:cxnSp>
            <p:nvCxnSpPr>
              <p:cNvPr id="33" name="Straight Connector 32"/>
              <p:cNvCxnSpPr/>
              <p:nvPr/>
            </p:nvCxnSpPr>
            <p:spPr>
              <a:xfrm>
                <a:off x="2108004" y="2634580"/>
                <a:ext cx="340171" cy="1411989"/>
              </a:xfrm>
              <a:prstGeom prst="line">
                <a:avLst/>
              </a:prstGeom>
              <a:noFill/>
              <a:ln w="28575" cap="flat" cmpd="sng" algn="ctr">
                <a:solidFill>
                  <a:sysClr val="windowText" lastClr="000000"/>
                </a:solidFill>
                <a:prstDash val="dash"/>
                <a:miter lim="800000"/>
              </a:ln>
              <a:effectLst/>
            </p:spPr>
          </p:cxnSp>
          <p:grpSp>
            <p:nvGrpSpPr>
              <p:cNvPr id="34" name="Group 33"/>
              <p:cNvGrpSpPr/>
              <p:nvPr/>
            </p:nvGrpSpPr>
            <p:grpSpPr>
              <a:xfrm>
                <a:off x="2482919" y="3480914"/>
                <a:ext cx="597837" cy="446633"/>
                <a:chOff x="2439888" y="3362580"/>
                <a:chExt cx="597837" cy="446633"/>
              </a:xfrm>
            </p:grpSpPr>
            <mc:AlternateContent xmlns:mc="http://schemas.openxmlformats.org/markup-compatibility/2006" xmlns:a14="http://schemas.microsoft.com/office/drawing/2010/main">
              <mc:Choice Requires="a14">
                <p:sp>
                  <p:nvSpPr>
                    <p:cNvPr id="35" name="TextBox 34"/>
                    <p:cNvSpPr txBox="1"/>
                    <p:nvPr/>
                  </p:nvSpPr>
                  <p:spPr>
                    <a:xfrm>
                      <a:off x="2439888" y="3362580"/>
                      <a:ext cx="597837" cy="4466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𝛿</m:t>
                            </m:r>
                            <m: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𝑘</m:t>
                            </m:r>
                          </m:oMath>
                        </m:oMathPara>
                      </a14:m>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2" name="TextBox 51"/>
                    <p:cNvSpPr txBox="1">
                      <a:spLocks noRot="1" noChangeAspect="1" noMove="1" noResize="1" noEditPoints="1" noAdjustHandles="1" noChangeArrowheads="1" noChangeShapeType="1" noTextEdit="1"/>
                    </p:cNvSpPr>
                    <p:nvPr/>
                  </p:nvSpPr>
                  <p:spPr>
                    <a:xfrm>
                      <a:off x="2439888" y="3362580"/>
                      <a:ext cx="597837" cy="446633"/>
                    </a:xfrm>
                    <a:prstGeom prst="rect">
                      <a:avLst/>
                    </a:prstGeom>
                    <a:blipFill rotWithShape="0">
                      <a:blip r:embed="rId14"/>
                      <a:stretch>
                        <a:fillRect/>
                      </a:stretch>
                    </a:blipFill>
                  </p:spPr>
                  <p:txBody>
                    <a:bodyPr/>
                    <a:lstStyle/>
                    <a:p>
                      <a:r>
                        <a:rPr lang="en-US">
                          <a:noFill/>
                        </a:rPr>
                        <a:t> </a:t>
                      </a:r>
                    </a:p>
                  </p:txBody>
                </p:sp>
              </mc:Fallback>
            </mc:AlternateContent>
            <p:cxnSp>
              <p:nvCxnSpPr>
                <p:cNvPr id="36" name="Straight Arrow Connector 35"/>
                <p:cNvCxnSpPr/>
                <p:nvPr/>
              </p:nvCxnSpPr>
              <p:spPr>
                <a:xfrm flipV="1">
                  <a:off x="2556470" y="3405612"/>
                  <a:ext cx="0" cy="223125"/>
                </a:xfrm>
                <a:prstGeom prst="straightConnector1">
                  <a:avLst/>
                </a:prstGeom>
                <a:noFill/>
                <a:ln w="12700" cap="flat" cmpd="sng" algn="ctr">
                  <a:solidFill>
                    <a:sysClr val="windowText" lastClr="000000"/>
                  </a:solidFill>
                  <a:prstDash val="solid"/>
                  <a:headEnd type="none"/>
                  <a:tailEnd type="triangle" w="sm" len="sm"/>
                </a:ln>
                <a:effectLst>
                  <a:outerShdw blurRad="38100" dist="25400" dir="2700000" algn="br" rotWithShape="0">
                    <a:srgbClr val="000000">
                      <a:alpha val="60000"/>
                    </a:srgbClr>
                  </a:outerShdw>
                </a:effectLst>
              </p:spPr>
            </p:cxnSp>
          </p:grpSp>
        </p:grpSp>
        <p:sp>
          <p:nvSpPr>
            <p:cNvPr id="6" name="TextBox 5"/>
            <p:cNvSpPr txBox="1"/>
            <p:nvPr/>
          </p:nvSpPr>
          <p:spPr>
            <a:xfrm>
              <a:off x="4944163" y="4441165"/>
              <a:ext cx="657793"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rPr>
                <a:t>900 nm</a:t>
              </a:r>
            </a:p>
          </p:txBody>
        </p:sp>
        <p:cxnSp>
          <p:nvCxnSpPr>
            <p:cNvPr id="7" name="Straight Arrow Connector 6"/>
            <p:cNvCxnSpPr/>
            <p:nvPr/>
          </p:nvCxnSpPr>
          <p:spPr>
            <a:xfrm>
              <a:off x="5217328" y="4132753"/>
              <a:ext cx="0" cy="268925"/>
            </a:xfrm>
            <a:prstGeom prst="straightConnector1">
              <a:avLst/>
            </a:prstGeom>
            <a:noFill/>
            <a:ln w="25400" cap="flat" cmpd="sng" algn="ctr">
              <a:solidFill>
                <a:sysClr val="windowText" lastClr="000000"/>
              </a:solidFill>
              <a:prstDash val="solid"/>
              <a:headEnd type="triangle"/>
              <a:tailEnd type="triangle"/>
            </a:ln>
            <a:effectLst>
              <a:outerShdw blurRad="38100" dist="25400" dir="2700000" algn="br" rotWithShape="0">
                <a:srgbClr val="000000">
                  <a:alpha val="60000"/>
                </a:srgbClr>
              </a:outerShdw>
            </a:effectLst>
          </p:spPr>
        </p:cxnSp>
        <mc:AlternateContent xmlns:mc="http://schemas.openxmlformats.org/markup-compatibility/2006" xmlns:a14="http://schemas.microsoft.com/office/drawing/2010/main">
          <mc:Choice Requires="a14">
            <p:sp>
              <p:nvSpPr>
                <p:cNvPr id="8" name="TextBox 7"/>
                <p:cNvSpPr txBox="1"/>
                <p:nvPr/>
              </p:nvSpPr>
              <p:spPr>
                <a:xfrm>
                  <a:off x="-117081" y="3986122"/>
                  <a:ext cx="70884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0" cap="none" spc="0" normalizeH="0" baseline="0" noProof="0" smtClean="0">
                            <a:ln>
                              <a:noFill/>
                            </a:ln>
                            <a:solidFill>
                              <a:prstClr val="black"/>
                            </a:solidFill>
                            <a:effectLst/>
                            <a:uLnTx/>
                            <a:uFillTx/>
                            <a:latin typeface="Cambria Math" charset="0"/>
                            <a:ea typeface="+mn-ea"/>
                            <a:cs typeface="+mn-cs"/>
                          </a:rPr>
                          <m:t>20</m:t>
                        </m:r>
                        <m:r>
                          <a:rPr kumimoji="0" lang="en-US" sz="2400" b="0" i="1" u="none" strike="noStrike" kern="0" cap="none" spc="0" normalizeH="0" baseline="0" noProof="0" smtClean="0">
                            <a:ln>
                              <a:noFill/>
                            </a:ln>
                            <a:solidFill>
                              <a:prstClr val="black"/>
                            </a:solidFill>
                            <a:effectLst/>
                            <a:uLnTx/>
                            <a:uFillTx/>
                            <a:latin typeface="Cambria Math" charset="0"/>
                            <a:ea typeface="Cambria Math" charset="0"/>
                            <a:cs typeface="Cambria Math" charset="0"/>
                          </a:rPr>
                          <m:t>°</m:t>
                        </m:r>
                      </m:oMath>
                    </m:oMathPara>
                  </a14:m>
                  <a:endPar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17081" y="3986122"/>
                  <a:ext cx="708847" cy="461665"/>
                </a:xfrm>
                <a:prstGeom prst="rect">
                  <a:avLst/>
                </a:prstGeom>
                <a:blipFill>
                  <a:blip r:embed="rId15"/>
                  <a:stretch>
                    <a:fillRect l="-2326" r="-25581" b="-56522"/>
                  </a:stretch>
                </a:blipFill>
              </p:spPr>
              <p:txBody>
                <a:bodyPr/>
                <a:lstStyle/>
                <a:p>
                  <a:r>
                    <a:rPr lang="en-US">
                      <a:noFill/>
                    </a:rPr>
                    <a:t> </a:t>
                  </a:r>
                </a:p>
              </p:txBody>
            </p:sp>
          </mc:Fallback>
        </mc:AlternateContent>
        <p:sp>
          <p:nvSpPr>
            <p:cNvPr id="9" name="Arc 8"/>
            <p:cNvSpPr/>
            <p:nvPr/>
          </p:nvSpPr>
          <p:spPr>
            <a:xfrm rot="13518868">
              <a:off x="614879" y="3639553"/>
              <a:ext cx="1165569" cy="1165569"/>
            </a:xfrm>
            <a:prstGeom prst="arc">
              <a:avLst/>
            </a:prstGeom>
            <a:no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pic>
        <p:nvPicPr>
          <p:cNvPr id="47" name="Picture 46" descr="latex-image-1.pdf"/>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5241753" y="1427958"/>
            <a:ext cx="3732085" cy="319892"/>
          </a:xfrm>
          <a:prstGeom prst="rect">
            <a:avLst/>
          </a:prstGeom>
        </p:spPr>
      </p:pic>
      <mc:AlternateContent xmlns:mc="http://schemas.openxmlformats.org/markup-compatibility/2006" xmlns:a14="http://schemas.microsoft.com/office/drawing/2010/main">
        <mc:Choice Requires="a14">
          <p:sp>
            <p:nvSpPr>
              <p:cNvPr id="48" name="Rectangle 47"/>
              <p:cNvSpPr/>
              <p:nvPr/>
            </p:nvSpPr>
            <p:spPr>
              <a:xfrm>
                <a:off x="5172327" y="2027962"/>
                <a:ext cx="3952624" cy="98854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𝐻</m:t>
                          </m:r>
                        </m:e>
                        <m:sub>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𝐼</m:t>
                          </m:r>
                        </m:sub>
                      </m:sSub>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nary>
                        <m:naryPr>
                          <m:chr m:val="∑"/>
                          <m:supHide m:val="on"/>
                          <m:ctrlP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naryPr>
                        <m:sub>
                          <m:r>
                            <m:rPr>
                              <m:brk m:alnAt="7"/>
                            </m:rP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m:t>
                          </m:r>
                        </m:sub>
                        <m:sup/>
                        <m:e>
                          <m:sSub>
                            <m:sSubPr>
                              <m:ctrlP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𝐹</m:t>
                              </m:r>
                            </m:e>
                            <m:sub>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0</m:t>
                              </m:r>
                            </m:sub>
                          </m:sSub>
                          <m:func>
                            <m:funcPr>
                              <m:ctrlP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uncPr>
                            <m:fName>
                              <m:r>
                                <m:rPr>
                                  <m:sty m:val="p"/>
                                </m:rPr>
                                <a:rPr kumimoji="0" lang="en-US" sz="2400" b="0" i="0"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cos</m:t>
                              </m:r>
                            </m:fName>
                            <m:e>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𝜇</m:t>
                              </m:r>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𝑡</m:t>
                              </m:r>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func>
                          <m:sSubSup>
                            <m:sSubSupPr>
                              <m:ctrlP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sSubSupPr>
                            <m:e>
                              <m:sSub>
                                <m:sSubPr>
                                  <m:ctrlP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𝑧</m:t>
                                      </m:r>
                                    </m:e>
                                  </m:acc>
                                </m:e>
                                <m:sub>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acc>
                                <m:accPr>
                                  <m:chr m:val="̂"/>
                                  <m:ctrlP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𝜎</m:t>
                                  </m:r>
                                </m:e>
                              </m:acc>
                            </m:e>
                            <m:sub>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𝑖</m:t>
                              </m:r>
                            </m:sub>
                            <m:sup>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𝑧</m:t>
                              </m:r>
                            </m:sup>
                          </m:sSubSup>
                        </m:e>
                      </m:nary>
                    </m:oMath>
                  </m:oMathPara>
                </a14:m>
                <a:endPar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8" name="Rectangle 47"/>
              <p:cNvSpPr>
                <a:spLocks noRot="1" noChangeAspect="1" noMove="1" noResize="1" noEditPoints="1" noAdjustHandles="1" noChangeArrowheads="1" noChangeShapeType="1" noTextEdit="1"/>
              </p:cNvSpPr>
              <p:nvPr/>
            </p:nvSpPr>
            <p:spPr>
              <a:xfrm>
                <a:off x="5172327" y="2027962"/>
                <a:ext cx="3952624" cy="988540"/>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p:cNvSpPr txBox="1"/>
              <p:nvPr/>
            </p:nvSpPr>
            <p:spPr>
              <a:xfrm>
                <a:off x="116779" y="3785840"/>
                <a:ext cx="8474771" cy="141032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Implement classical COM oscillation: </a:t>
                </a:r>
                <a14:m>
                  <m:oMath xmlns:m="http://schemas.openxmlformats.org/officeDocument/2006/math">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e>
                        </m:acc>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e>
                        </m:acc>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𝑍</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𝑐</m:t>
                        </m:r>
                      </m:sub>
                    </m:sSub>
                    <m:func>
                      <m:func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funcPr>
                      <m:fNa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𝑐𝑜𝑠</m:t>
                        </m:r>
                      </m:fName>
                      <m:e>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𝜔</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𝑡</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𝜙</m:t>
                            </m:r>
                          </m:e>
                        </m:d>
                      </m:e>
                    </m:func>
                  </m:oMath>
                </a14:m>
                <a:endParaRPr kumimoji="0" lang="en-US" sz="2400" b="0"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mn-cs"/>
                  </a:rPr>
                  <a:t> </a:t>
                </a:r>
                <a14:m>
                  <m:oMath xmlns:m="http://schemas.openxmlformats.org/officeDocument/2006/math">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𝐻</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𝐼</m:t>
                        </m:r>
                      </m:sub>
                    </m:s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𝐹</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b>
                    </m:s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𝑍</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𝑐</m:t>
                        </m:r>
                      </m:sub>
                    </m:sSub>
                    <m:func>
                      <m:func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funcPr>
                      <m:fNa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𝑐𝑜𝑠</m:t>
                        </m:r>
                      </m:fName>
                      <m:e>
                        <m:d>
                          <m:dPr>
                            <m:begChr m:val="["/>
                            <m:end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𝜔</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𝜇</m:t>
                                </m:r>
                              </m:e>
                            </m:d>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𝑡</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𝜙</m:t>
                            </m:r>
                          </m:e>
                        </m:d>
                      </m:e>
                    </m:func>
                    <m:nary>
                      <m:naryPr>
                        <m:chr m:val="∑"/>
                        <m:supHide m:val="on"/>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naryPr>
                      <m:sub>
                        <m:r>
                          <m:rPr>
                            <m:brk m:alnAt="7"/>
                          </m:r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𝑖</m:t>
                        </m:r>
                      </m:sub>
                      <m:sup/>
                      <m:e>
                        <m:f>
                          <m:f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fPr>
                          <m:num>
                            <m:sSubSup>
                              <m:sSub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acc>
                                  <m:accPr>
                                    <m: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𝜎</m:t>
                                    </m:r>
                                  </m:e>
                                </m:acc>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sup>
                            </m:sSubSup>
                            <m:r>
                              <m:rPr>
                                <m:nor/>
                              </m:rP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m:t> </m:t>
                            </m:r>
                          </m:num>
                          <m:den>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den>
                        </m:f>
                      </m:e>
                    </m:nary>
                  </m:oMath>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mn-cs"/>
                  </a:rPr>
                  <a:t> </a:t>
                </a:r>
                <a14:m>
                  <m:oMath xmlns:m="http://schemas.openxmlformats.org/officeDocument/2006/math">
                    <m: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𝐹</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b>
                    </m:s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𝑍</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𝑐</m:t>
                        </m:r>
                      </m:sub>
                    </m:sSub>
                    <m:func>
                      <m:func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funcPr>
                      <m:fNa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𝑐𝑜𝑠</m:t>
                        </m:r>
                      </m:fName>
                      <m:e>
                        <m:d>
                          <m:dPr>
                            <m:begChr m:val="["/>
                            <m:endChr m:val="]"/>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𝜔</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𝜇</m:t>
                                </m:r>
                              </m:e>
                            </m:d>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𝑡</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𝜙</m:t>
                            </m:r>
                          </m:e>
                        </m:d>
                      </m:e>
                    </m:func>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acc>
                          <m:accPr>
                            <m: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𝑆</m:t>
                            </m:r>
                          </m:e>
                        </m:acc>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𝑧</m:t>
                        </m:r>
                      </m:sub>
                    </m:sSub>
                  </m:oMath>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116779" y="3785840"/>
                <a:ext cx="8474771" cy="1410322"/>
              </a:xfrm>
              <a:prstGeom prst="rect">
                <a:avLst/>
              </a:prstGeom>
              <a:blipFill>
                <a:blip r:embed="rId18"/>
                <a:stretch>
                  <a:fillRect l="-1079" t="-3463" b="-6061"/>
                </a:stretch>
              </a:blipFill>
            </p:spPr>
            <p:txBody>
              <a:bodyPr/>
              <a:lstStyle/>
              <a:p>
                <a:r>
                  <a:rPr lang="en-US">
                    <a:noFill/>
                  </a:rPr>
                  <a:t> </a:t>
                </a:r>
              </a:p>
            </p:txBody>
          </p:sp>
        </mc:Fallback>
      </mc:AlternateContent>
    </p:spTree>
    <p:extLst>
      <p:ext uri="{BB962C8B-B14F-4D97-AF65-F5344CB8AC3E}">
        <p14:creationId xmlns:p14="http://schemas.microsoft.com/office/powerpoint/2010/main" val="3859171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65279" y="-76200"/>
            <a:ext cx="6331092"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Times New Roman" pitchFamily="18" charset="0"/>
              </a:rPr>
              <a:t>Engineering quantum magnetic couplings</a:t>
            </a:r>
          </a:p>
        </p:txBody>
      </p:sp>
      <p:graphicFrame>
        <p:nvGraphicFramePr>
          <p:cNvPr id="8" name="Object 7"/>
          <p:cNvGraphicFramePr>
            <a:graphicFrameLocks noChangeAspect="1"/>
          </p:cNvGraphicFramePr>
          <p:nvPr>
            <p:extLst/>
          </p:nvPr>
        </p:nvGraphicFramePr>
        <p:xfrm>
          <a:off x="68811" y="381136"/>
          <a:ext cx="3501261" cy="806313"/>
        </p:xfrm>
        <a:graphic>
          <a:graphicData uri="http://schemas.openxmlformats.org/presentationml/2006/ole">
            <mc:AlternateContent xmlns:mc="http://schemas.openxmlformats.org/markup-compatibility/2006">
              <mc:Choice xmlns:v="urn:schemas-microsoft-com:vml" Requires="v">
                <p:oleObj spid="_x0000_s5216" name="Equation" r:id="rId4" imgW="1930320" imgH="444240" progId="Equation.3">
                  <p:embed/>
                </p:oleObj>
              </mc:Choice>
              <mc:Fallback>
                <p:oleObj name="Equation" r:id="rId4" imgW="1930320" imgH="444240" progId="Equation.3">
                  <p:embed/>
                  <p:pic>
                    <p:nvPicPr>
                      <p:cNvPr id="8" name="Object 7"/>
                      <p:cNvPicPr>
                        <a:picLocks noChangeAspect="1" noChangeArrowheads="1"/>
                      </p:cNvPicPr>
                      <p:nvPr/>
                    </p:nvPicPr>
                    <p:blipFill>
                      <a:blip r:embed="rId5"/>
                      <a:srcRect/>
                      <a:stretch>
                        <a:fillRect/>
                      </a:stretch>
                    </p:blipFill>
                    <p:spPr bwMode="auto">
                      <a:xfrm>
                        <a:off x="68811" y="381136"/>
                        <a:ext cx="3501261" cy="806313"/>
                      </a:xfrm>
                      <a:prstGeom prst="rect">
                        <a:avLst/>
                      </a:prstGeom>
                      <a:noFill/>
                      <a:ln>
                        <a:noFill/>
                      </a:ln>
                      <a:extLst/>
                    </p:spPr>
                  </p:pic>
                </p:oleObj>
              </mc:Fallback>
            </mc:AlternateContent>
          </a:graphicData>
        </a:graphic>
      </p:graphicFrame>
      <p:grpSp>
        <p:nvGrpSpPr>
          <p:cNvPr id="9" name="Group 8"/>
          <p:cNvGrpSpPr/>
          <p:nvPr/>
        </p:nvGrpSpPr>
        <p:grpSpPr>
          <a:xfrm>
            <a:off x="56038" y="719568"/>
            <a:ext cx="3794251" cy="2131379"/>
            <a:chOff x="4017403" y="804409"/>
            <a:chExt cx="3794251" cy="2131379"/>
          </a:xfrm>
        </p:grpSpPr>
        <mc:AlternateContent xmlns:mc="http://schemas.openxmlformats.org/markup-compatibility/2006" xmlns:a14="http://schemas.microsoft.com/office/drawing/2010/main">
          <mc:Choice Requires="a14">
            <p:graphicFrame>
              <p:nvGraphicFramePr>
                <p:cNvPr id="10" name="Object 9"/>
                <p:cNvGraphicFramePr>
                  <a:graphicFrameLocks noChangeAspect="1"/>
                </p:cNvGraphicFramePr>
                <p:nvPr>
                  <p:extLst/>
                </p:nvPr>
              </p:nvGraphicFramePr>
              <p:xfrm>
                <a:off x="4410366" y="1356411"/>
                <a:ext cx="3387725" cy="782638"/>
              </p:xfrm>
              <a:graphic>
                <a:graphicData uri="http://schemas.openxmlformats.org/presentationml/2006/ole">
                  <mc:AlternateContent>
                    <mc:Choice xmlns:v="urn:schemas-microsoft-com:vml" Requires="v">
                      <p:oleObj spid="_x0000_s5217" name="Equation" r:id="rId6" imgW="2082600" imgH="482400" progId="Equation.3">
                        <p:embed/>
                      </p:oleObj>
                    </mc:Choice>
                    <mc:Fallback>
                      <p:oleObj name="Equation" r:id="rId6" imgW="2082600" imgH="482400" progId="Equation.3">
                        <p:embed/>
                        <p:pic>
                          <p:nvPicPr>
                            <p:cNvPr id="10" name="Object 9"/>
                            <p:cNvPicPr>
                              <a:picLocks noChangeAspect="1" noChangeArrowheads="1"/>
                            </p:cNvPicPr>
                            <p:nvPr/>
                          </p:nvPicPr>
                          <p:blipFill>
                            <a:blip r:embed="rId7"/>
                            <a:srcRect/>
                            <a:stretch>
                              <a:fillRect/>
                            </a:stretch>
                          </p:blipFill>
                          <p:spPr bwMode="auto">
                            <a:xfrm>
                              <a:off x="4410366" y="1356411"/>
                              <a:ext cx="3387725" cy="782638"/>
                            </a:xfrm>
                            <a:prstGeom prst="rect">
                              <a:avLst/>
                            </a:prstGeom>
                            <a:noFill/>
                            <a:ln>
                              <a:noFill/>
                            </a:ln>
                          </p:spPr>
                        </p:pic>
                      </p:oleObj>
                    </mc:Fallback>
                  </mc:AlternateContent>
                </a:graphicData>
              </a:graphic>
            </p:graphicFrame>
          </mc:Choice>
          <mc:Fallback xmlns="">
            <p:graphicFrame>
              <p:nvGraphicFramePr>
                <p:cNvPr id="10" name="Object 9"/>
                <p:cNvGraphicFramePr>
                  <a:graphicFrameLocks noChangeAspect="1"/>
                </p:cNvGraphicFramePr>
                <p:nvPr>
                  <p:extLst>
                    <p:ext uri="{D42A27DB-BD31-4B8C-83A1-F6EECF244321}">
                      <p14:modId xmlns:p14="http://schemas.microsoft.com/office/powerpoint/2010/main" val="1211098818"/>
                    </p:ext>
                  </p:extLst>
                </p:nvPr>
              </p:nvGraphicFramePr>
              <p:xfrm>
                <a:off x="4410366" y="1356411"/>
                <a:ext cx="3387725" cy="782638"/>
              </p:xfrm>
              <a:graphic>
                <a:graphicData uri="http://schemas.openxmlformats.org/presentationml/2006/ole">
                  <mc:AlternateContent>
                    <mc:Choice xmlns:v="urn:schemas-microsoft-com:vml" Requires="v">
                      <p:oleObj spid="_x0000_s7179" name="Equation" r:id="rId8" imgW="2082600" imgH="482400" progId="Equation.3">
                        <p:embed/>
                      </p:oleObj>
                    </mc:Choice>
                    <mc:Fallback>
                      <p:oleObj name="Equation" r:id="rId8" imgW="2082600" imgH="482400" progId="Equation.3">
                        <p:embed/>
                        <p:pic>
                          <p:nvPicPr>
                            <p:cNvPr id="10" name="Object 9"/>
                            <p:cNvPicPr>
                              <a:picLocks noChangeAspect="1" noChangeArrowheads="1"/>
                            </p:cNvPicPr>
                            <p:nvPr/>
                          </p:nvPicPr>
                          <p:blipFill>
                            <a:blip r:embed="rId9"/>
                            <a:srcRect/>
                            <a:stretch>
                              <a:fillRect/>
                            </a:stretch>
                          </p:blipFill>
                          <p:spPr bwMode="auto">
                            <a:xfrm>
                              <a:off x="4410366" y="1356411"/>
                              <a:ext cx="3387725" cy="782638"/>
                            </a:xfrm>
                            <a:prstGeom prst="rect">
                              <a:avLst/>
                            </a:prstGeom>
                            <a:noFill/>
                            <a:ln>
                              <a:noFill/>
                            </a:ln>
                          </p:spPr>
                        </p:pic>
                      </p:oleObj>
                    </mc:Fallback>
                  </mc:AlternateContent>
                </a:graphicData>
              </a:graphic>
            </p:graphicFrame>
          </mc:Fallback>
        </mc:AlternateContent>
        <p:sp>
          <p:nvSpPr>
            <p:cNvPr id="11" name="Right Brace 10"/>
            <p:cNvSpPr/>
            <p:nvPr/>
          </p:nvSpPr>
          <p:spPr>
            <a:xfrm rot="16200000">
              <a:off x="5861302" y="-466112"/>
              <a:ext cx="381000" cy="3519704"/>
            </a:xfrm>
            <a:prstGeom prst="rightBrace">
              <a:avLst>
                <a:gd name="adj1" fmla="val 35213"/>
                <a:gd name="adj2" fmla="val 73844"/>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2" name="TextBox 11"/>
                <p:cNvSpPr txBox="1"/>
                <p:nvPr/>
              </p:nvSpPr>
              <p:spPr>
                <a:xfrm>
                  <a:off x="4017403" y="2182377"/>
                  <a:ext cx="3703386" cy="75341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N drumhead eigenvalues </a:t>
                  </a:r>
                  <a14:m>
                    <m:oMath xmlns:m="http://schemas.openxmlformats.org/officeDocument/2006/math">
                      <m:sSub>
                        <m:sSubPr>
                          <m:ctrlPr>
                            <a:rPr kumimoji="0" lang="en-US" sz="2000" b="0"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srgbClr val="C00000"/>
                              </a:solidFill>
                              <a:effectLst/>
                              <a:uLnTx/>
                              <a:uFillTx/>
                              <a:latin typeface="Cambria Math"/>
                              <a:ea typeface="Cambria Math"/>
                              <a:cs typeface="+mn-cs"/>
                            </a:rPr>
                            <m:t>𝜔</m:t>
                          </m:r>
                        </m:e>
                        <m:sub>
                          <m:r>
                            <a:rPr kumimoji="0" lang="en-US" sz="2000" b="0" i="1" u="none" strike="noStrike" kern="1200" cap="none" spc="0" normalizeH="0" baseline="0" noProof="0">
                              <a:ln>
                                <a:noFill/>
                              </a:ln>
                              <a:solidFill>
                                <a:srgbClr val="C00000"/>
                              </a:solidFill>
                              <a:effectLst/>
                              <a:uLnTx/>
                              <a:uFillTx/>
                              <a:latin typeface="Cambria Math"/>
                              <a:ea typeface="+mn-ea"/>
                              <a:cs typeface="+mn-cs"/>
                            </a:rPr>
                            <m:t>𝑚</m:t>
                          </m:r>
                        </m:sub>
                      </m:sSub>
                    </m:oMath>
                  </a14:m>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 and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eigenvector </a:t>
                  </a:r>
                  <a14:m>
                    <m:oMath xmlns:m="http://schemas.openxmlformats.org/officeDocument/2006/math">
                      <m:sSub>
                        <m:sSubPr>
                          <m:ctrlPr>
                            <a:rPr kumimoji="0" lang="en-US" sz="2000" b="0"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ctrlPr>
                        </m:sSubPr>
                        <m:e>
                          <m:acc>
                            <m:accPr>
                              <m:chr m:val="⃗"/>
                              <m:ctrlPr>
                                <a:rPr kumimoji="0" lang="en-US" sz="2000" b="0"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ctrlPr>
                            </m:accPr>
                            <m:e>
                              <m:r>
                                <a:rPr kumimoji="0" lang="en-US" sz="2000" b="0" i="1" u="none" strike="noStrike" kern="1200" cap="none" spc="0" normalizeH="0" baseline="0" noProof="0">
                                  <a:ln>
                                    <a:noFill/>
                                  </a:ln>
                                  <a:solidFill>
                                    <a:srgbClr val="C00000"/>
                                  </a:solidFill>
                                  <a:effectLst/>
                                  <a:uLnTx/>
                                  <a:uFillTx/>
                                  <a:latin typeface="Cambria Math"/>
                                  <a:ea typeface="+mn-ea"/>
                                  <a:cs typeface="+mn-cs"/>
                                </a:rPr>
                                <m:t>𝑏</m:t>
                              </m:r>
                            </m:e>
                          </m:acc>
                        </m:e>
                        <m:sub>
                          <m:r>
                            <a:rPr kumimoji="0" lang="en-US" sz="2000" b="0" i="1" u="none" strike="noStrike" kern="1200" cap="none" spc="0" normalizeH="0" baseline="0" noProof="0">
                              <a:ln>
                                <a:noFill/>
                              </a:ln>
                              <a:solidFill>
                                <a:srgbClr val="C00000"/>
                              </a:solidFill>
                              <a:effectLst/>
                              <a:uLnTx/>
                              <a:uFillTx/>
                              <a:latin typeface="Cambria Math"/>
                              <a:ea typeface="+mn-ea"/>
                              <a:cs typeface="+mn-cs"/>
                            </a:rPr>
                            <m:t>𝑚</m:t>
                          </m:r>
                        </m:sub>
                      </m:sSub>
                    </m:oMath>
                  </a14:m>
                  <a:endPar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017403" y="2182377"/>
                  <a:ext cx="3703386" cy="753411"/>
                </a:xfrm>
                <a:prstGeom prst="rect">
                  <a:avLst/>
                </a:prstGeom>
                <a:blipFill>
                  <a:blip r:embed="rId10"/>
                  <a:stretch>
                    <a:fillRect l="-1151" t="-4032" r="-1151" b="-13710"/>
                  </a:stretch>
                </a:blipFill>
              </p:spPr>
              <p:txBody>
                <a:bodyPr/>
                <a:lstStyle/>
                <a:p>
                  <a:r>
                    <a:rPr lang="en-US">
                      <a:noFill/>
                    </a:rPr>
                    <a:t> </a:t>
                  </a:r>
                </a:p>
              </p:txBody>
            </p:sp>
          </mc:Fallback>
        </mc:AlternateContent>
        <p:pic>
          <p:nvPicPr>
            <p:cNvPr id="13" name="Picture 17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43800" y="804409"/>
              <a:ext cx="230000" cy="186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5" name="Picture 14"/>
          <p:cNvPicPr>
            <a:picLocks noChangeAspect="1"/>
          </p:cNvPicPr>
          <p:nvPr/>
        </p:nvPicPr>
        <p:blipFill>
          <a:blip r:embed="rId12"/>
          <a:stretch>
            <a:fillRect/>
          </a:stretch>
        </p:blipFill>
        <p:spPr>
          <a:xfrm>
            <a:off x="200789" y="3652091"/>
            <a:ext cx="8742422" cy="3054361"/>
          </a:xfrm>
          <a:prstGeom prst="rect">
            <a:avLst/>
          </a:prstGeom>
        </p:spPr>
      </p:pic>
      <p:grpSp>
        <p:nvGrpSpPr>
          <p:cNvPr id="3" name="Group 2"/>
          <p:cNvGrpSpPr/>
          <p:nvPr/>
        </p:nvGrpSpPr>
        <p:grpSpPr>
          <a:xfrm>
            <a:off x="3940399" y="304800"/>
            <a:ext cx="5309306" cy="3048000"/>
            <a:chOff x="3940399" y="304800"/>
            <a:chExt cx="5309306" cy="3048000"/>
          </a:xfrm>
        </p:grpSpPr>
        <p:pic>
          <p:nvPicPr>
            <p:cNvPr id="14" name="Picture 13"/>
            <p:cNvPicPr>
              <a:picLocks noChangeAspect="1"/>
            </p:cNvPicPr>
            <p:nvPr/>
          </p:nvPicPr>
          <p:blipFill rotWithShape="1">
            <a:blip r:embed="rId13" cstate="print">
              <a:extLst>
                <a:ext uri="{28A0092B-C50C-407E-A947-70E740481C1C}">
                  <a14:useLocalDpi xmlns:a14="http://schemas.microsoft.com/office/drawing/2010/main" val="0"/>
                </a:ext>
              </a:extLst>
            </a:blip>
            <a:srcRect b="12795"/>
            <a:stretch/>
          </p:blipFill>
          <p:spPr>
            <a:xfrm>
              <a:off x="4092800" y="617574"/>
              <a:ext cx="4953000" cy="1398917"/>
            </a:xfrm>
            <a:prstGeom prst="rect">
              <a:avLst/>
            </a:prstGeom>
            <a:ln>
              <a:noFill/>
            </a:ln>
          </p:spPr>
        </p:pic>
        <mc:AlternateContent xmlns:mc="http://schemas.openxmlformats.org/markup-compatibility/2006" xmlns:a14="http://schemas.microsoft.com/office/drawing/2010/main">
          <mc:Choice Requires="a14">
            <p:sp>
              <p:nvSpPr>
                <p:cNvPr id="16" name="TextBox 15"/>
                <p:cNvSpPr txBox="1"/>
                <p:nvPr/>
              </p:nvSpPr>
              <p:spPr>
                <a:xfrm>
                  <a:off x="7907157" y="2018239"/>
                  <a:ext cx="1342548" cy="60920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frequency</a:t>
                  </a:r>
                  <a14:m>
                    <m:oMath xmlns:m="http://schemas.openxmlformats.org/officeDocument/2006/math">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(kHz)</a:t>
                  </a:r>
                </a:p>
              </p:txBody>
            </p:sp>
          </mc:Choice>
          <mc:Fallback xmlns="">
            <p:sp>
              <p:nvSpPr>
                <p:cNvPr id="16" name="TextBox 15"/>
                <p:cNvSpPr txBox="1">
                  <a:spLocks noRot="1" noChangeAspect="1" noMove="1" noResize="1" noEditPoints="1" noAdjustHandles="1" noChangeArrowheads="1" noChangeShapeType="1" noTextEdit="1"/>
                </p:cNvSpPr>
                <p:nvPr/>
              </p:nvSpPr>
              <p:spPr>
                <a:xfrm>
                  <a:off x="7907157" y="2018239"/>
                  <a:ext cx="1342548" cy="609206"/>
                </a:xfrm>
                <a:prstGeom prst="rect">
                  <a:avLst/>
                </a:prstGeom>
                <a:blipFill>
                  <a:blip r:embed="rId14"/>
                  <a:stretch>
                    <a:fillRect l="-1818" b="-12000"/>
                  </a:stretch>
                </a:blipFill>
              </p:spPr>
              <p:txBody>
                <a:bodyPr/>
                <a:lstStyle/>
                <a:p>
                  <a:r>
                    <a:rPr lang="en-US">
                      <a:noFill/>
                    </a:rPr>
                    <a:t> </a:t>
                  </a:r>
                </a:p>
              </p:txBody>
            </p:sp>
          </mc:Fallback>
        </mc:AlternateContent>
        <p:sp>
          <p:nvSpPr>
            <p:cNvPr id="17" name="TextBox 16"/>
            <p:cNvSpPr txBox="1"/>
            <p:nvPr/>
          </p:nvSpPr>
          <p:spPr>
            <a:xfrm>
              <a:off x="7140799" y="1989174"/>
              <a:ext cx="60144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1600</a:t>
              </a:r>
            </a:p>
          </p:txBody>
        </p:sp>
        <p:sp>
          <p:nvSpPr>
            <p:cNvPr id="18" name="TextBox 17"/>
            <p:cNvSpPr txBox="1"/>
            <p:nvPr/>
          </p:nvSpPr>
          <p:spPr>
            <a:xfrm>
              <a:off x="3940399" y="1989174"/>
              <a:ext cx="60144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1400</a:t>
              </a:r>
            </a:p>
          </p:txBody>
        </p:sp>
        <p:pic>
          <p:nvPicPr>
            <p:cNvPr id="19" name="Picture 18"/>
            <p:cNvPicPr>
              <a:picLocks noChangeAspect="1"/>
            </p:cNvPicPr>
            <p:nvPr/>
          </p:nvPicPr>
          <p:blipFill rotWithShape="1">
            <a:blip r:embed="rId15">
              <a:extLst>
                <a:ext uri="{28A0092B-C50C-407E-A947-70E740481C1C}">
                  <a14:useLocalDpi xmlns:a14="http://schemas.microsoft.com/office/drawing/2010/main" val="0"/>
                </a:ext>
              </a:extLst>
            </a:blip>
            <a:srcRect r="84405" b="59401"/>
            <a:stretch/>
          </p:blipFill>
          <p:spPr>
            <a:xfrm>
              <a:off x="7389425" y="2362233"/>
              <a:ext cx="802257" cy="897147"/>
            </a:xfrm>
            <a:prstGeom prst="rect">
              <a:avLst/>
            </a:prstGeom>
          </p:spPr>
        </p:pic>
        <p:pic>
          <p:nvPicPr>
            <p:cNvPr id="20" name="Picture 19"/>
            <p:cNvPicPr>
              <a:picLocks noChangeAspect="1"/>
            </p:cNvPicPr>
            <p:nvPr/>
          </p:nvPicPr>
          <p:blipFill rotWithShape="1">
            <a:blip r:embed="rId15">
              <a:extLst>
                <a:ext uri="{28A0092B-C50C-407E-A947-70E740481C1C}">
                  <a14:useLocalDpi xmlns:a14="http://schemas.microsoft.com/office/drawing/2010/main" val="0"/>
                </a:ext>
              </a:extLst>
            </a:blip>
            <a:srcRect l="84047" r="1489" b="57840"/>
            <a:stretch/>
          </p:blipFill>
          <p:spPr>
            <a:xfrm>
              <a:off x="6150199" y="2362233"/>
              <a:ext cx="744028" cy="931653"/>
            </a:xfrm>
            <a:prstGeom prst="rect">
              <a:avLst/>
            </a:prstGeom>
          </p:spPr>
        </p:pic>
        <p:pic>
          <p:nvPicPr>
            <p:cNvPr id="21" name="Picture 20"/>
            <p:cNvPicPr>
              <a:picLocks noChangeAspect="1"/>
            </p:cNvPicPr>
            <p:nvPr/>
          </p:nvPicPr>
          <p:blipFill rotWithShape="1">
            <a:blip r:embed="rId15">
              <a:extLst>
                <a:ext uri="{28A0092B-C50C-407E-A947-70E740481C1C}">
                  <a14:useLocalDpi xmlns:a14="http://schemas.microsoft.com/office/drawing/2010/main" val="0"/>
                </a:ext>
              </a:extLst>
            </a:blip>
            <a:srcRect l="22998" t="56148" r="63191"/>
            <a:stretch/>
          </p:blipFill>
          <p:spPr>
            <a:xfrm>
              <a:off x="5464399" y="2372983"/>
              <a:ext cx="710447" cy="969034"/>
            </a:xfrm>
            <a:prstGeom prst="rect">
              <a:avLst/>
            </a:prstGeom>
          </p:spPr>
        </p:pic>
        <p:pic>
          <p:nvPicPr>
            <p:cNvPr id="22" name="Picture 21"/>
            <p:cNvPicPr>
              <a:picLocks noChangeAspect="1"/>
            </p:cNvPicPr>
            <p:nvPr/>
          </p:nvPicPr>
          <p:blipFill rotWithShape="1">
            <a:blip r:embed="rId15">
              <a:extLst>
                <a:ext uri="{28A0092B-C50C-407E-A947-70E740481C1C}">
                  <a14:useLocalDpi xmlns:a14="http://schemas.microsoft.com/office/drawing/2010/main" val="0"/>
                </a:ext>
              </a:extLst>
            </a:blip>
            <a:srcRect l="44345" t="55172" r="43506"/>
            <a:stretch/>
          </p:blipFill>
          <p:spPr>
            <a:xfrm>
              <a:off x="4854799" y="2362200"/>
              <a:ext cx="624954" cy="990600"/>
            </a:xfrm>
            <a:prstGeom prst="rect">
              <a:avLst/>
            </a:prstGeom>
          </p:spPr>
        </p:pic>
        <p:pic>
          <p:nvPicPr>
            <p:cNvPr id="23" name="Picture 22"/>
            <p:cNvPicPr>
              <a:picLocks noChangeAspect="1"/>
            </p:cNvPicPr>
            <p:nvPr/>
          </p:nvPicPr>
          <p:blipFill rotWithShape="1">
            <a:blip r:embed="rId15">
              <a:extLst>
                <a:ext uri="{28A0092B-C50C-407E-A947-70E740481C1C}">
                  <a14:useLocalDpi xmlns:a14="http://schemas.microsoft.com/office/drawing/2010/main" val="0"/>
                </a:ext>
              </a:extLst>
            </a:blip>
            <a:srcRect l="44187" r="43571" b="57515"/>
            <a:stretch/>
          </p:blipFill>
          <p:spPr>
            <a:xfrm>
              <a:off x="6825934" y="2372983"/>
              <a:ext cx="629729" cy="938842"/>
            </a:xfrm>
            <a:prstGeom prst="rect">
              <a:avLst/>
            </a:prstGeom>
          </p:spPr>
        </p:pic>
        <p:sp>
          <p:nvSpPr>
            <p:cNvPr id="24" name="TextBox 23"/>
            <p:cNvSpPr txBox="1"/>
            <p:nvPr/>
          </p:nvSpPr>
          <p:spPr>
            <a:xfrm>
              <a:off x="4549999" y="304800"/>
              <a:ext cx="350147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higher frequency drumhead modes</a:t>
              </a:r>
            </a:p>
          </p:txBody>
        </p:sp>
        <p:sp>
          <p:nvSpPr>
            <p:cNvPr id="25" name="Freeform 19"/>
            <p:cNvSpPr/>
            <p:nvPr/>
          </p:nvSpPr>
          <p:spPr>
            <a:xfrm>
              <a:off x="7287448" y="1768415"/>
              <a:ext cx="534838" cy="672860"/>
            </a:xfrm>
            <a:custGeom>
              <a:avLst/>
              <a:gdLst>
                <a:gd name="connsiteX0" fmla="*/ 534838 w 534838"/>
                <a:gd name="connsiteY0" fmla="*/ 672860 h 672860"/>
                <a:gd name="connsiteX1" fmla="*/ 414068 w 534838"/>
                <a:gd name="connsiteY1" fmla="*/ 155276 h 672860"/>
                <a:gd name="connsiteX2" fmla="*/ 0 w 534838"/>
                <a:gd name="connsiteY2" fmla="*/ 0 h 672860"/>
              </a:gdLst>
              <a:ahLst/>
              <a:cxnLst>
                <a:cxn ang="0">
                  <a:pos x="connsiteX0" y="connsiteY0"/>
                </a:cxn>
                <a:cxn ang="0">
                  <a:pos x="connsiteX1" y="connsiteY1"/>
                </a:cxn>
                <a:cxn ang="0">
                  <a:pos x="connsiteX2" y="connsiteY2"/>
                </a:cxn>
              </a:cxnLst>
              <a:rect l="l" t="t" r="r" b="b"/>
              <a:pathLst>
                <a:path w="534838" h="672860">
                  <a:moveTo>
                    <a:pt x="534838" y="672860"/>
                  </a:moveTo>
                  <a:cubicBezTo>
                    <a:pt x="519023" y="470139"/>
                    <a:pt x="503208" y="267419"/>
                    <a:pt x="414068" y="155276"/>
                  </a:cubicBezTo>
                  <a:cubicBezTo>
                    <a:pt x="324928" y="43133"/>
                    <a:pt x="162464" y="21566"/>
                    <a:pt x="0" y="0"/>
                  </a:cubicBezTo>
                </a:path>
              </a:pathLst>
            </a:custGeom>
            <a:noFill/>
            <a:ln w="19050">
              <a:solidFill>
                <a:srgbClr val="C0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20"/>
            <p:cNvSpPr/>
            <p:nvPr/>
          </p:nvSpPr>
          <p:spPr>
            <a:xfrm>
              <a:off x="6778490" y="2053087"/>
              <a:ext cx="224286" cy="388188"/>
            </a:xfrm>
            <a:custGeom>
              <a:avLst/>
              <a:gdLst>
                <a:gd name="connsiteX0" fmla="*/ 224286 w 224286"/>
                <a:gd name="connsiteY0" fmla="*/ 388188 h 388188"/>
                <a:gd name="connsiteX1" fmla="*/ 60384 w 224286"/>
                <a:gd name="connsiteY1" fmla="*/ 232913 h 388188"/>
                <a:gd name="connsiteX2" fmla="*/ 17252 w 224286"/>
                <a:gd name="connsiteY2" fmla="*/ 112143 h 388188"/>
                <a:gd name="connsiteX3" fmla="*/ 0 w 224286"/>
                <a:gd name="connsiteY3" fmla="*/ 0 h 388188"/>
              </a:gdLst>
              <a:ahLst/>
              <a:cxnLst>
                <a:cxn ang="0">
                  <a:pos x="connsiteX0" y="connsiteY0"/>
                </a:cxn>
                <a:cxn ang="0">
                  <a:pos x="connsiteX1" y="connsiteY1"/>
                </a:cxn>
                <a:cxn ang="0">
                  <a:pos x="connsiteX2" y="connsiteY2"/>
                </a:cxn>
                <a:cxn ang="0">
                  <a:pos x="connsiteX3" y="connsiteY3"/>
                </a:cxn>
              </a:cxnLst>
              <a:rect l="l" t="t" r="r" b="b"/>
              <a:pathLst>
                <a:path w="224286" h="388188">
                  <a:moveTo>
                    <a:pt x="224286" y="388188"/>
                  </a:moveTo>
                  <a:cubicBezTo>
                    <a:pt x="159588" y="333554"/>
                    <a:pt x="94890" y="278920"/>
                    <a:pt x="60384" y="232913"/>
                  </a:cubicBezTo>
                  <a:cubicBezTo>
                    <a:pt x="25878" y="186906"/>
                    <a:pt x="27316" y="150962"/>
                    <a:pt x="17252" y="112143"/>
                  </a:cubicBezTo>
                  <a:cubicBezTo>
                    <a:pt x="7188" y="73324"/>
                    <a:pt x="3594" y="36662"/>
                    <a:pt x="0" y="0"/>
                  </a:cubicBezTo>
                </a:path>
              </a:pathLst>
            </a:custGeom>
            <a:noFill/>
            <a:ln w="19050">
              <a:solidFill>
                <a:srgbClr val="C0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21"/>
            <p:cNvSpPr/>
            <p:nvPr/>
          </p:nvSpPr>
          <p:spPr>
            <a:xfrm>
              <a:off x="6459312" y="2027208"/>
              <a:ext cx="43132" cy="370935"/>
            </a:xfrm>
            <a:custGeom>
              <a:avLst/>
              <a:gdLst>
                <a:gd name="connsiteX0" fmla="*/ 0 w 43132"/>
                <a:gd name="connsiteY0" fmla="*/ 370935 h 370935"/>
                <a:gd name="connsiteX1" fmla="*/ 43132 w 43132"/>
                <a:gd name="connsiteY1" fmla="*/ 0 h 370935"/>
              </a:gdLst>
              <a:ahLst/>
              <a:cxnLst>
                <a:cxn ang="0">
                  <a:pos x="connsiteX0" y="connsiteY0"/>
                </a:cxn>
                <a:cxn ang="0">
                  <a:pos x="connsiteX1" y="connsiteY1"/>
                </a:cxn>
              </a:cxnLst>
              <a:rect l="l" t="t" r="r" b="b"/>
              <a:pathLst>
                <a:path w="43132" h="370935">
                  <a:moveTo>
                    <a:pt x="0" y="370935"/>
                  </a:moveTo>
                  <a:lnTo>
                    <a:pt x="43132" y="0"/>
                  </a:lnTo>
                </a:path>
              </a:pathLst>
            </a:custGeom>
            <a:noFill/>
            <a:ln w="19050">
              <a:solidFill>
                <a:srgbClr val="C0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22"/>
            <p:cNvSpPr/>
            <p:nvPr/>
          </p:nvSpPr>
          <p:spPr>
            <a:xfrm>
              <a:off x="5921599" y="2035834"/>
              <a:ext cx="341065" cy="414068"/>
            </a:xfrm>
            <a:custGeom>
              <a:avLst/>
              <a:gdLst>
                <a:gd name="connsiteX0" fmla="*/ 0 w 341065"/>
                <a:gd name="connsiteY0" fmla="*/ 414068 h 414068"/>
                <a:gd name="connsiteX1" fmla="*/ 224287 w 341065"/>
                <a:gd name="connsiteY1" fmla="*/ 293298 h 414068"/>
                <a:gd name="connsiteX2" fmla="*/ 327804 w 341065"/>
                <a:gd name="connsiteY2" fmla="*/ 112143 h 414068"/>
                <a:gd name="connsiteX3" fmla="*/ 336430 w 341065"/>
                <a:gd name="connsiteY3" fmla="*/ 0 h 414068"/>
              </a:gdLst>
              <a:ahLst/>
              <a:cxnLst>
                <a:cxn ang="0">
                  <a:pos x="connsiteX0" y="connsiteY0"/>
                </a:cxn>
                <a:cxn ang="0">
                  <a:pos x="connsiteX1" y="connsiteY1"/>
                </a:cxn>
                <a:cxn ang="0">
                  <a:pos x="connsiteX2" y="connsiteY2"/>
                </a:cxn>
                <a:cxn ang="0">
                  <a:pos x="connsiteX3" y="connsiteY3"/>
                </a:cxn>
              </a:cxnLst>
              <a:rect l="l" t="t" r="r" b="b"/>
              <a:pathLst>
                <a:path w="341065" h="414068">
                  <a:moveTo>
                    <a:pt x="0" y="414068"/>
                  </a:moveTo>
                  <a:cubicBezTo>
                    <a:pt x="84826" y="378843"/>
                    <a:pt x="169653" y="343619"/>
                    <a:pt x="224287" y="293298"/>
                  </a:cubicBezTo>
                  <a:cubicBezTo>
                    <a:pt x="278921" y="242977"/>
                    <a:pt x="309114" y="161026"/>
                    <a:pt x="327804" y="112143"/>
                  </a:cubicBezTo>
                  <a:cubicBezTo>
                    <a:pt x="346494" y="63260"/>
                    <a:pt x="341462" y="31630"/>
                    <a:pt x="336430" y="0"/>
                  </a:cubicBezTo>
                </a:path>
              </a:pathLst>
            </a:custGeom>
            <a:noFill/>
            <a:ln w="19050">
              <a:solidFill>
                <a:srgbClr val="C0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24"/>
            <p:cNvSpPr/>
            <p:nvPr/>
          </p:nvSpPr>
          <p:spPr>
            <a:xfrm>
              <a:off x="5165350" y="2009955"/>
              <a:ext cx="974785" cy="439947"/>
            </a:xfrm>
            <a:custGeom>
              <a:avLst/>
              <a:gdLst>
                <a:gd name="connsiteX0" fmla="*/ 0 w 974785"/>
                <a:gd name="connsiteY0" fmla="*/ 439947 h 439947"/>
                <a:gd name="connsiteX1" fmla="*/ 94891 w 974785"/>
                <a:gd name="connsiteY1" fmla="*/ 345056 h 439947"/>
                <a:gd name="connsiteX2" fmla="*/ 215660 w 974785"/>
                <a:gd name="connsiteY2" fmla="*/ 258792 h 439947"/>
                <a:gd name="connsiteX3" fmla="*/ 491706 w 974785"/>
                <a:gd name="connsiteY3" fmla="*/ 224287 h 439947"/>
                <a:gd name="connsiteX4" fmla="*/ 767751 w 974785"/>
                <a:gd name="connsiteY4" fmla="*/ 224287 h 439947"/>
                <a:gd name="connsiteX5" fmla="*/ 871268 w 974785"/>
                <a:gd name="connsiteY5" fmla="*/ 163902 h 439947"/>
                <a:gd name="connsiteX6" fmla="*/ 957532 w 974785"/>
                <a:gd name="connsiteY6" fmla="*/ 77637 h 439947"/>
                <a:gd name="connsiteX7" fmla="*/ 974785 w 974785"/>
                <a:gd name="connsiteY7" fmla="*/ 0 h 43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4785" h="439947">
                  <a:moveTo>
                    <a:pt x="0" y="439947"/>
                  </a:moveTo>
                  <a:cubicBezTo>
                    <a:pt x="29474" y="407597"/>
                    <a:pt x="58948" y="375248"/>
                    <a:pt x="94891" y="345056"/>
                  </a:cubicBezTo>
                  <a:cubicBezTo>
                    <a:pt x="130834" y="314864"/>
                    <a:pt x="149524" y="278920"/>
                    <a:pt x="215660" y="258792"/>
                  </a:cubicBezTo>
                  <a:cubicBezTo>
                    <a:pt x="281796" y="238664"/>
                    <a:pt x="399691" y="230038"/>
                    <a:pt x="491706" y="224287"/>
                  </a:cubicBezTo>
                  <a:cubicBezTo>
                    <a:pt x="583721" y="218536"/>
                    <a:pt x="704491" y="234351"/>
                    <a:pt x="767751" y="224287"/>
                  </a:cubicBezTo>
                  <a:cubicBezTo>
                    <a:pt x="831011" y="214223"/>
                    <a:pt x="839638" y="188344"/>
                    <a:pt x="871268" y="163902"/>
                  </a:cubicBezTo>
                  <a:cubicBezTo>
                    <a:pt x="902898" y="139460"/>
                    <a:pt x="940279" y="104954"/>
                    <a:pt x="957532" y="77637"/>
                  </a:cubicBezTo>
                  <a:cubicBezTo>
                    <a:pt x="974785" y="50320"/>
                    <a:pt x="974785" y="25160"/>
                    <a:pt x="974785" y="0"/>
                  </a:cubicBezTo>
                </a:path>
              </a:pathLst>
            </a:custGeom>
            <a:noFill/>
            <a:ln w="19050">
              <a:solidFill>
                <a:srgbClr val="C0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0" name="Group 29"/>
            <p:cNvGrpSpPr/>
            <p:nvPr/>
          </p:nvGrpSpPr>
          <p:grpSpPr>
            <a:xfrm>
              <a:off x="7216999" y="674132"/>
              <a:ext cx="1323793" cy="1230868"/>
              <a:chOff x="6934200" y="674132"/>
              <a:chExt cx="1323793" cy="1230868"/>
            </a:xfrm>
          </p:grpSpPr>
          <p:cxnSp>
            <p:nvCxnSpPr>
              <p:cNvPr id="31" name="Straight Connector 30"/>
              <p:cNvCxnSpPr/>
              <p:nvPr/>
            </p:nvCxnSpPr>
            <p:spPr>
              <a:xfrm>
                <a:off x="8077200" y="978932"/>
                <a:ext cx="0" cy="926068"/>
              </a:xfrm>
              <a:prstGeom prst="line">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p:cNvSpPr txBox="1"/>
                  <p:nvPr/>
                </p:nvSpPr>
                <p:spPr>
                  <a:xfrm>
                    <a:off x="7887571" y="674132"/>
                    <a:ext cx="37042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𝜇</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7887571" y="674132"/>
                    <a:ext cx="370422" cy="369332"/>
                  </a:xfrm>
                  <a:prstGeom prst="rect">
                    <a:avLst/>
                  </a:prstGeom>
                  <a:blipFill rotWithShape="0">
                    <a:blip r:embed="rId16"/>
                    <a:stretch>
                      <a:fillRect b="-5000"/>
                    </a:stretch>
                  </a:blipFill>
                </p:spPr>
                <p:txBody>
                  <a:bodyPr/>
                  <a:lstStyle/>
                  <a:p>
                    <a:r>
                      <a:rPr lang="en-US">
                        <a:noFill/>
                      </a:rPr>
                      <a:t> </a:t>
                    </a:r>
                  </a:p>
                </p:txBody>
              </p:sp>
            </mc:Fallback>
          </mc:AlternateContent>
          <p:sp>
            <p:nvSpPr>
              <p:cNvPr id="33" name="TextBox 32"/>
              <p:cNvSpPr txBox="1"/>
              <p:nvPr/>
            </p:nvSpPr>
            <p:spPr>
              <a:xfrm>
                <a:off x="7010400" y="1066800"/>
                <a:ext cx="1053173"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Calibri" panose="020F0502020204030204"/>
                    <a:ea typeface="+mn-ea"/>
                    <a:cs typeface="+mn-cs"/>
                  </a:rPr>
                  <a:t>detuning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Calibri" panose="020F0502020204030204"/>
                    <a:ea typeface="+mn-ea"/>
                    <a:cs typeface="+mn-cs"/>
                  </a:rPr>
                  <a:t>from COM</a:t>
                </a:r>
              </a:p>
            </p:txBody>
          </p:sp>
          <p:cxnSp>
            <p:nvCxnSpPr>
              <p:cNvPr id="34" name="Straight Arrow Connector 33"/>
              <p:cNvCxnSpPr/>
              <p:nvPr/>
            </p:nvCxnSpPr>
            <p:spPr>
              <a:xfrm>
                <a:off x="6934200" y="1371600"/>
                <a:ext cx="1129373" cy="0"/>
              </a:xfrm>
              <a:prstGeom prst="straightConnector1">
                <a:avLst/>
              </a:prstGeom>
              <a:ln w="127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grpSp>
      </p:grpSp>
      <p:grpSp>
        <p:nvGrpSpPr>
          <p:cNvPr id="35" name="Group 34">
            <a:extLst>
              <a:ext uri="{FF2B5EF4-FFF2-40B4-BE49-F238E27FC236}">
                <a16:creationId xmlns:a16="http://schemas.microsoft.com/office/drawing/2014/main" id="{C38FCED1-6736-4D83-A7E8-0450EFAF55F1}"/>
              </a:ext>
            </a:extLst>
          </p:cNvPr>
          <p:cNvGrpSpPr/>
          <p:nvPr/>
        </p:nvGrpSpPr>
        <p:grpSpPr>
          <a:xfrm>
            <a:off x="1789041" y="3916160"/>
            <a:ext cx="7530548" cy="2669064"/>
            <a:chOff x="1789041" y="3916160"/>
            <a:chExt cx="7530548" cy="2669064"/>
          </a:xfrm>
        </p:grpSpPr>
        <p:grpSp>
          <p:nvGrpSpPr>
            <p:cNvPr id="36" name="Group 35">
              <a:extLst>
                <a:ext uri="{FF2B5EF4-FFF2-40B4-BE49-F238E27FC236}">
                  <a16:creationId xmlns:a16="http://schemas.microsoft.com/office/drawing/2014/main" id="{E3B0B156-1F3D-40C4-AC76-4BBB4E38D3BF}"/>
                </a:ext>
              </a:extLst>
            </p:cNvPr>
            <p:cNvGrpSpPr/>
            <p:nvPr/>
          </p:nvGrpSpPr>
          <p:grpSpPr>
            <a:xfrm>
              <a:off x="4724400" y="5791200"/>
              <a:ext cx="3986835" cy="400110"/>
              <a:chOff x="4724400" y="5791200"/>
              <a:chExt cx="3986835" cy="400110"/>
            </a:xfrm>
          </p:grpSpPr>
          <p:sp>
            <p:nvSpPr>
              <p:cNvPr id="39" name="TextBox 38">
                <a:extLst>
                  <a:ext uri="{FF2B5EF4-FFF2-40B4-BE49-F238E27FC236}">
                    <a16:creationId xmlns:a16="http://schemas.microsoft.com/office/drawing/2014/main" id="{95BB0890-319D-4D5D-9CA5-90D9BF851A91}"/>
                  </a:ext>
                </a:extLst>
              </p:cNvPr>
              <p:cNvSpPr txBox="1"/>
              <p:nvPr/>
            </p:nvSpPr>
            <p:spPr>
              <a:xfrm>
                <a:off x="6146622" y="5791200"/>
                <a:ext cx="2564613" cy="400110"/>
              </a:xfrm>
              <a:prstGeom prst="rect">
                <a:avLst/>
              </a:prstGeom>
              <a:noFill/>
            </p:spPr>
            <p:txBody>
              <a:bodyPr wrap="none" rtlCol="0">
                <a:spAutoFit/>
              </a:bodyPr>
              <a:lstStyle/>
              <a:p>
                <a:pPr algn="ctr"/>
                <a:r>
                  <a:rPr lang="en-US" sz="2000" dirty="0">
                    <a:solidFill>
                      <a:srgbClr val="C00000"/>
                    </a:solidFill>
                  </a:rPr>
                  <a:t>dipole-dipole coupling </a:t>
                </a:r>
              </a:p>
            </p:txBody>
          </p:sp>
          <p:cxnSp>
            <p:nvCxnSpPr>
              <p:cNvPr id="40" name="Straight Arrow Connector 39">
                <a:extLst>
                  <a:ext uri="{FF2B5EF4-FFF2-40B4-BE49-F238E27FC236}">
                    <a16:creationId xmlns:a16="http://schemas.microsoft.com/office/drawing/2014/main" id="{3ABFB52A-7B08-4154-8517-5F4CAE974879}"/>
                  </a:ext>
                </a:extLst>
              </p:cNvPr>
              <p:cNvCxnSpPr/>
              <p:nvPr/>
            </p:nvCxnSpPr>
            <p:spPr>
              <a:xfrm flipH="1">
                <a:off x="4724400" y="6019800"/>
                <a:ext cx="1452113" cy="762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55C644B5-BFE8-40F9-ADA4-C60EBFF60262}"/>
                    </a:ext>
                  </a:extLst>
                </p:cNvPr>
                <p:cNvSpPr txBox="1"/>
                <p:nvPr/>
              </p:nvSpPr>
              <p:spPr>
                <a:xfrm>
                  <a:off x="2043474" y="3916160"/>
                  <a:ext cx="6869927" cy="2669064"/>
                </a:xfrm>
                <a:prstGeom prst="rect">
                  <a:avLst/>
                </a:prstGeom>
                <a:solidFill>
                  <a:schemeClr val="bg1"/>
                </a:solidFill>
                <a:ln w="22225">
                  <a:solidFill>
                    <a:srgbClr val="C00000"/>
                  </a:solidFill>
                </a:ln>
              </p:spPr>
              <p:txBody>
                <a:bodyPr wrap="square" rtlCol="0">
                  <a:spAutoFit/>
                </a:bodyPr>
                <a:lstStyle/>
                <a:p>
                  <a:pPr algn="ctr"/>
                  <a:r>
                    <a:rPr lang="en-US" sz="2400" b="0" dirty="0">
                      <a:solidFill>
                        <a:srgbClr val="C00000"/>
                      </a:solidFill>
                    </a:rPr>
                    <a:t>Infinite range </a:t>
                  </a:r>
                  <a14:m>
                    <m:oMath xmlns:m="http://schemas.openxmlformats.org/officeDocument/2006/math">
                      <m:r>
                        <a:rPr lang="en-US" sz="2400" b="0" i="1" smtClean="0">
                          <a:solidFill>
                            <a:srgbClr val="C00000"/>
                          </a:solidFill>
                          <a:latin typeface="Cambria Math" panose="02040503050406030204" pitchFamily="18" charset="0"/>
                          <a:ea typeface="Cambria Math" panose="02040503050406030204" pitchFamily="18" charset="0"/>
                        </a:rPr>
                        <m:t>⟹</m:t>
                      </m:r>
                    </m:oMath>
                  </a14:m>
                  <a:r>
                    <a:rPr lang="en-US" sz="2400" b="0" dirty="0">
                      <a:solidFill>
                        <a:srgbClr val="C00000"/>
                      </a:solidFill>
                    </a:rPr>
                    <a:t>Single axis twisting </a:t>
                  </a:r>
                </a:p>
                <a:p>
                  <a:pPr algn="ct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𝐻</m:t>
                          </m:r>
                        </m:e>
                        <m:sub>
                          <m:r>
                            <a:rPr lang="en-US" sz="2400" b="0" i="1" smtClean="0">
                              <a:latin typeface="Cambria Math" panose="02040503050406030204" pitchFamily="18" charset="0"/>
                            </a:rPr>
                            <m:t>𝐼𝑠𝑖𝑛𝑔</m:t>
                          </m:r>
                        </m:sub>
                      </m:sSub>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𝐽</m:t>
                          </m:r>
                        </m:num>
                        <m:den>
                          <m:r>
                            <a:rPr lang="en-US" sz="2400" b="0" i="1" smtClean="0">
                              <a:latin typeface="Cambria Math" panose="02040503050406030204" pitchFamily="18" charset="0"/>
                            </a:rPr>
                            <m:t>𝑁</m:t>
                          </m:r>
                        </m:den>
                      </m:f>
                      <m:nary>
                        <m:naryPr>
                          <m:chr m:val="∑"/>
                          <m:supHide m:val="on"/>
                          <m:ctrlPr>
                            <a:rPr lang="en-US" sz="2400" b="0" i="1" smtClean="0">
                              <a:latin typeface="Cambria Math" panose="02040503050406030204" pitchFamily="18" charset="0"/>
                            </a:rPr>
                          </m:ctrlPr>
                        </m:naryPr>
                        <m:sub>
                          <m:r>
                            <m:rPr>
                              <m:brk m:alnAt="7"/>
                            </m:rPr>
                            <a:rPr lang="en-US" sz="2400" b="0" i="1" smtClean="0">
                              <a:latin typeface="Cambria Math" panose="02040503050406030204" pitchFamily="18" charset="0"/>
                            </a:rPr>
                            <m:t>𝑖</m:t>
                          </m:r>
                          <m:r>
                            <a:rPr lang="en-US" sz="2400" b="0" i="1" smtClean="0">
                              <a:latin typeface="Cambria Math" panose="02040503050406030204" pitchFamily="18" charset="0"/>
                            </a:rPr>
                            <m:t>&lt;</m:t>
                          </m:r>
                          <m:r>
                            <a:rPr lang="en-US" sz="2400" b="0" i="1" smtClean="0">
                              <a:latin typeface="Cambria Math" panose="02040503050406030204" pitchFamily="18" charset="0"/>
                            </a:rPr>
                            <m:t>𝑗</m:t>
                          </m:r>
                        </m:sub>
                        <m:sup/>
                        <m:e>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𝜎</m:t>
                              </m:r>
                            </m:e>
                            <m:sub>
                              <m:r>
                                <a:rPr lang="en-US" sz="2400" b="0" i="1" smtClean="0">
                                  <a:latin typeface="Cambria Math" panose="02040503050406030204" pitchFamily="18" charset="0"/>
                                </a:rPr>
                                <m:t>𝑖</m:t>
                              </m:r>
                            </m:sub>
                            <m:sup>
                              <m:r>
                                <a:rPr lang="en-US" sz="2400" b="0" i="1" smtClean="0">
                                  <a:latin typeface="Cambria Math" panose="02040503050406030204" pitchFamily="18" charset="0"/>
                                </a:rPr>
                                <m:t>𝑧</m:t>
                              </m:r>
                            </m:sup>
                          </m:sSubSup>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𝜎</m:t>
                              </m:r>
                            </m:e>
                            <m:sub>
                              <m:r>
                                <a:rPr lang="en-US" sz="2400" b="0" i="1" smtClean="0">
                                  <a:latin typeface="Cambria Math" panose="02040503050406030204" pitchFamily="18" charset="0"/>
                                </a:rPr>
                                <m:t>𝑗</m:t>
                              </m:r>
                            </m:sub>
                            <m:sup>
                              <m:r>
                                <a:rPr lang="en-US" sz="2400" b="0" i="1" smtClean="0">
                                  <a:latin typeface="Cambria Math" panose="02040503050406030204" pitchFamily="18" charset="0"/>
                                </a:rPr>
                                <m:t>𝑧</m:t>
                              </m:r>
                            </m:sup>
                          </m:sSubSup>
                        </m:e>
                      </m:nary>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2</m:t>
                          </m:r>
                          <m:r>
                            <a:rPr lang="en-US" sz="2400" b="0" i="1" smtClean="0">
                              <a:latin typeface="Cambria Math" panose="02040503050406030204" pitchFamily="18" charset="0"/>
                            </a:rPr>
                            <m:t>𝐽</m:t>
                          </m:r>
                        </m:num>
                        <m:den>
                          <m:r>
                            <a:rPr lang="en-US" sz="2400" b="0" i="1" smtClean="0">
                              <a:latin typeface="Cambria Math" panose="02040503050406030204" pitchFamily="18" charset="0"/>
                            </a:rPr>
                            <m:t>𝑁</m:t>
                          </m:r>
                        </m:den>
                      </m:f>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𝑆</m:t>
                          </m:r>
                        </m:e>
                        <m:sub>
                          <m:r>
                            <a:rPr lang="en-US" sz="2400" b="0" i="1" smtClean="0">
                              <a:latin typeface="Cambria Math" panose="02040503050406030204" pitchFamily="18" charset="0"/>
                            </a:rPr>
                            <m:t>𝑧</m:t>
                          </m:r>
                        </m:sub>
                        <m:sup>
                          <m:r>
                            <a:rPr lang="en-US" sz="2400" b="0" i="1" smtClean="0">
                              <a:latin typeface="Cambria Math" panose="02040503050406030204" pitchFamily="18" charset="0"/>
                            </a:rPr>
                            <m:t>2</m:t>
                          </m:r>
                        </m:sup>
                      </m:sSubSup>
                    </m:oMath>
                  </a14:m>
                  <a:r>
                    <a:rPr lang="en-US" sz="2400" dirty="0"/>
                    <a:t> </a:t>
                  </a:r>
                </a:p>
                <a:p>
                  <a:pPr algn="ctr"/>
                  <a:r>
                    <a:rPr lang="en-US" sz="2400" dirty="0">
                      <a:solidFill>
                        <a:srgbClr val="C00000"/>
                      </a:solidFill>
                    </a:rPr>
                    <a:t>where</a:t>
                  </a:r>
                  <a:r>
                    <a:rPr lang="en-US" sz="2400" dirty="0"/>
                    <a:t>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𝑆</m:t>
                          </m:r>
                        </m:e>
                        <m:sub>
                          <m:r>
                            <a:rPr lang="en-US" sz="2400" b="0" i="1" smtClean="0">
                              <a:latin typeface="Cambria Math" panose="02040503050406030204" pitchFamily="18" charset="0"/>
                            </a:rPr>
                            <m:t>𝑧</m:t>
                          </m:r>
                        </m:sub>
                      </m:sSub>
                      <m:r>
                        <a:rPr lang="en-US" sz="2400" b="0" i="1" smtClean="0">
                          <a:latin typeface="Cambria Math" panose="02040503050406030204" pitchFamily="18" charset="0"/>
                        </a:rPr>
                        <m:t>=</m:t>
                      </m:r>
                      <m:nary>
                        <m:naryPr>
                          <m:chr m:val="∑"/>
                          <m:supHide m:val="on"/>
                          <m:ctrlPr>
                            <a:rPr lang="en-US" sz="2400" b="0" i="1" smtClean="0">
                              <a:latin typeface="Cambria Math" panose="02040503050406030204" pitchFamily="18" charset="0"/>
                            </a:rPr>
                          </m:ctrlPr>
                        </m:naryPr>
                        <m:sub>
                          <m:r>
                            <m:rPr>
                              <m:brk m:alnAt="7"/>
                            </m:rPr>
                            <a:rPr lang="en-US" sz="2400" b="0" i="1" smtClean="0">
                              <a:latin typeface="Cambria Math" panose="02040503050406030204" pitchFamily="18" charset="0"/>
                            </a:rPr>
                            <m:t>𝑖</m:t>
                          </m:r>
                        </m:sub>
                        <m:sup/>
                        <m:e>
                          <m:f>
                            <m:fPr>
                              <m:ctrlPr>
                                <a:rPr lang="en-US" sz="2400" b="0" i="1" smtClean="0">
                                  <a:latin typeface="Cambria Math" panose="02040503050406030204" pitchFamily="18" charset="0"/>
                                </a:rPr>
                              </m:ctrlPr>
                            </m:fPr>
                            <m:num>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𝜎</m:t>
                                  </m:r>
                                </m:e>
                                <m:sub>
                                  <m:r>
                                    <a:rPr lang="en-US" sz="2400" b="0" i="1" smtClean="0">
                                      <a:latin typeface="Cambria Math" panose="02040503050406030204" pitchFamily="18" charset="0"/>
                                    </a:rPr>
                                    <m:t>𝑖</m:t>
                                  </m:r>
                                </m:sub>
                                <m:sup>
                                  <m:r>
                                    <a:rPr lang="en-US" sz="2400" b="0" i="1" smtClean="0">
                                      <a:latin typeface="Cambria Math" panose="02040503050406030204" pitchFamily="18" charset="0"/>
                                    </a:rPr>
                                    <m:t>𝑧</m:t>
                                  </m:r>
                                </m:sup>
                              </m:sSubSup>
                            </m:num>
                            <m:den>
                              <m:r>
                                <a:rPr lang="en-US" sz="2400" b="0" i="1" smtClean="0">
                                  <a:latin typeface="Cambria Math" panose="02040503050406030204" pitchFamily="18" charset="0"/>
                                </a:rPr>
                                <m:t>2</m:t>
                              </m:r>
                            </m:den>
                          </m:f>
                        </m:e>
                      </m:nary>
                    </m:oMath>
                  </a14:m>
                  <a:endParaRPr lang="en-US" sz="2400" dirty="0"/>
                </a:p>
                <a:p>
                  <a:pPr algn="ctr"/>
                  <a:endParaRPr lang="en-US" sz="2400" dirty="0"/>
                </a:p>
                <a:p>
                  <a:pPr algn="ctr"/>
                  <a:endParaRPr lang="en-US" sz="2400" dirty="0"/>
                </a:p>
                <a:p>
                  <a:pPr algn="ctr"/>
                  <a:endParaRPr lang="en-US" sz="2400" dirty="0"/>
                </a:p>
              </p:txBody>
            </p:sp>
          </mc:Choice>
          <mc:Fallback xmlns="">
            <p:sp>
              <p:nvSpPr>
                <p:cNvPr id="37" name="TextBox 36">
                  <a:extLst>
                    <a:ext uri="{FF2B5EF4-FFF2-40B4-BE49-F238E27FC236}">
                      <a16:creationId xmlns:a16="http://schemas.microsoft.com/office/drawing/2014/main" id="{55C644B5-BFE8-40F9-ADA4-C60EBFF60262}"/>
                    </a:ext>
                  </a:extLst>
                </p:cNvPr>
                <p:cNvSpPr txBox="1">
                  <a:spLocks noRot="1" noChangeAspect="1" noMove="1" noResize="1" noEditPoints="1" noAdjustHandles="1" noChangeArrowheads="1" noChangeShapeType="1" noTextEdit="1"/>
                </p:cNvSpPr>
                <p:nvPr/>
              </p:nvSpPr>
              <p:spPr>
                <a:xfrm>
                  <a:off x="2043474" y="3916160"/>
                  <a:ext cx="6869927" cy="2669064"/>
                </a:xfrm>
                <a:prstGeom prst="rect">
                  <a:avLst/>
                </a:prstGeom>
                <a:blipFill>
                  <a:blip r:embed="rId17"/>
                  <a:stretch>
                    <a:fillRect t="-1357"/>
                  </a:stretch>
                </a:blipFill>
                <a:ln w="22225">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0D06F86-BAB8-4F67-BF30-23DFA2FC6587}"/>
                    </a:ext>
                  </a:extLst>
                </p:cNvPr>
                <p:cNvSpPr txBox="1"/>
                <p:nvPr/>
              </p:nvSpPr>
              <p:spPr>
                <a:xfrm>
                  <a:off x="1789041" y="5386960"/>
                  <a:ext cx="7530548" cy="1158907"/>
                </a:xfrm>
                <a:prstGeom prst="rect">
                  <a:avLst/>
                </a:prstGeom>
                <a:noFill/>
              </p:spPr>
              <p:txBody>
                <a:bodyPr wrap="square" rtlCol="0">
                  <a:spAutoFit/>
                </a:bodyPr>
                <a:lstStyle/>
                <a:p>
                  <a:pPr lvl="0" algn="ctr"/>
                  <a:r>
                    <a:rPr lang="en-US" sz="2400" dirty="0">
                      <a:solidFill>
                        <a:prstClr val="black"/>
                      </a:solidFill>
                    </a:rPr>
                    <a:t>generates a “cat state” </a:t>
                  </a:r>
                  <a14:m>
                    <m:oMath xmlns:m="http://schemas.openxmlformats.org/officeDocument/2006/math">
                      <m:f>
                        <m:fPr>
                          <m:ctrlPr>
                            <a:rPr lang="en-US" sz="2400" i="1">
                              <a:solidFill>
                                <a:prstClr val="black"/>
                              </a:solidFill>
                              <a:latin typeface="Cambria Math" panose="02040503050406030204" pitchFamily="18" charset="0"/>
                            </a:rPr>
                          </m:ctrlPr>
                        </m:fPr>
                        <m:num>
                          <m:r>
                            <a:rPr lang="en-US" sz="2400" i="1">
                              <a:solidFill>
                                <a:prstClr val="black"/>
                              </a:solidFill>
                              <a:latin typeface="Cambria Math" panose="02040503050406030204" pitchFamily="18" charset="0"/>
                            </a:rPr>
                            <m:t>1</m:t>
                          </m:r>
                        </m:num>
                        <m:den>
                          <m:rad>
                            <m:radPr>
                              <m:degHide m:val="on"/>
                              <m:ctrlPr>
                                <a:rPr lang="en-US" sz="2400" i="1">
                                  <a:solidFill>
                                    <a:prstClr val="black"/>
                                  </a:solidFill>
                                  <a:latin typeface="Cambria Math" panose="02040503050406030204" pitchFamily="18" charset="0"/>
                                </a:rPr>
                              </m:ctrlPr>
                            </m:radPr>
                            <m:deg/>
                            <m:e>
                              <m:r>
                                <a:rPr lang="en-US" sz="2400" i="1">
                                  <a:solidFill>
                                    <a:prstClr val="black"/>
                                  </a:solidFill>
                                  <a:latin typeface="Cambria Math" panose="02040503050406030204" pitchFamily="18" charset="0"/>
                                </a:rPr>
                                <m:t>2</m:t>
                              </m:r>
                            </m:e>
                          </m:rad>
                        </m:den>
                      </m:f>
                      <m:d>
                        <m:dPr>
                          <m:begChr m:val="{"/>
                          <m:endChr m:val="}"/>
                          <m:ctrlPr>
                            <a:rPr lang="en-US" sz="2400" i="1">
                              <a:solidFill>
                                <a:prstClr val="black"/>
                              </a:solidFill>
                              <a:latin typeface="Cambria Math" panose="02040503050406030204" pitchFamily="18" charset="0"/>
                            </a:rPr>
                          </m:ctrlPr>
                        </m:dPr>
                        <m:e>
                          <m:r>
                            <a:rPr lang="en-US" sz="2400" i="1">
                              <a:solidFill>
                                <a:prstClr val="black"/>
                              </a:solidFill>
                              <a:latin typeface="Cambria Math" panose="02040503050406030204" pitchFamily="18" charset="0"/>
                            </a:rPr>
                            <m:t>|</m:t>
                          </m:r>
                          <m:sSub>
                            <m:sSubPr>
                              <m:ctrlPr>
                                <a:rPr lang="en-US" sz="2400" b="0" i="1" smtClean="0">
                                  <a:solidFill>
                                    <a:prstClr val="black"/>
                                  </a:solidFill>
                                  <a:latin typeface="Cambria Math" panose="02040503050406030204" pitchFamily="18" charset="0"/>
                                  <a:ea typeface="Cambria Math" panose="02040503050406030204" pitchFamily="18" charset="0"/>
                                </a:rPr>
                              </m:ctrlPr>
                            </m:sSubPr>
                            <m:e>
                              <m:d>
                                <m:dPr>
                                  <m:begChr m:val=""/>
                                  <m:endChr m:val="⟩"/>
                                  <m:ctrlPr>
                                    <a:rPr lang="en-US" sz="2400" i="1">
                                      <a:solidFill>
                                        <a:prstClr val="black"/>
                                      </a:solidFill>
                                      <a:latin typeface="Cambria Math" panose="02040503050406030204" pitchFamily="18" charset="0"/>
                                    </a:rPr>
                                  </m:ctrlPr>
                                </m:dPr>
                                <m:e>
                                  <m:r>
                                    <a:rPr lang="en-US" sz="2400" i="1">
                                      <a:solidFill>
                                        <a:prstClr val="black"/>
                                      </a:solidFill>
                                      <a:latin typeface="Cambria Math" panose="02040503050406030204" pitchFamily="18" charset="0"/>
                                      <a:ea typeface="Cambria Math" panose="02040503050406030204" pitchFamily="18" charset="0"/>
                                    </a:rPr>
                                    <m:t>↑↑↑∙∙∙↑</m:t>
                                  </m:r>
                                </m:e>
                              </m:d>
                            </m:e>
                            <m:sub>
                              <m:r>
                                <a:rPr lang="en-US" sz="2400" b="0" i="1" smtClean="0">
                                  <a:solidFill>
                                    <a:prstClr val="black"/>
                                  </a:solidFill>
                                  <a:latin typeface="Cambria Math" panose="02040503050406030204" pitchFamily="18" charset="0"/>
                                  <a:ea typeface="Cambria Math" panose="02040503050406030204" pitchFamily="18" charset="0"/>
                                </a:rPr>
                                <m:t>𝑥</m:t>
                              </m:r>
                            </m:sub>
                          </m:sSub>
                          <m:r>
                            <a:rPr lang="en-US" sz="2400" i="1">
                              <a:solidFill>
                                <a:prstClr val="black"/>
                              </a:solidFill>
                              <a:latin typeface="Cambria Math" panose="02040503050406030204" pitchFamily="18" charset="0"/>
                            </a:rPr>
                            <m:t>+|</m:t>
                          </m:r>
                          <m:sSub>
                            <m:sSubPr>
                              <m:ctrlPr>
                                <a:rPr lang="en-US" sz="2400" b="0" i="1" smtClean="0">
                                  <a:solidFill>
                                    <a:prstClr val="black"/>
                                  </a:solidFill>
                                  <a:latin typeface="Cambria Math" panose="02040503050406030204" pitchFamily="18" charset="0"/>
                                  <a:ea typeface="Cambria Math" panose="02040503050406030204" pitchFamily="18" charset="0"/>
                                </a:rPr>
                              </m:ctrlPr>
                            </m:sSubPr>
                            <m:e>
                              <m:d>
                                <m:dPr>
                                  <m:begChr m:val=""/>
                                  <m:endChr m:val="⟩"/>
                                  <m:ctrlPr>
                                    <a:rPr lang="en-US" sz="2400" i="1">
                                      <a:solidFill>
                                        <a:prstClr val="black"/>
                                      </a:solidFill>
                                      <a:latin typeface="Cambria Math" panose="02040503050406030204" pitchFamily="18" charset="0"/>
                                    </a:rPr>
                                  </m:ctrlPr>
                                </m:dPr>
                                <m:e>
                                  <m:r>
                                    <a:rPr lang="en-US" sz="2400" i="1">
                                      <a:solidFill>
                                        <a:prstClr val="black"/>
                                      </a:solidFill>
                                      <a:latin typeface="Cambria Math" panose="02040503050406030204" pitchFamily="18" charset="0"/>
                                      <a:ea typeface="Cambria Math" panose="02040503050406030204" pitchFamily="18" charset="0"/>
                                    </a:rPr>
                                    <m:t>↓↓↓∙∙∙↓</m:t>
                                  </m:r>
                                </m:e>
                              </m:d>
                            </m:e>
                            <m:sub>
                              <m:r>
                                <a:rPr lang="en-US" sz="2400" b="0" i="1" smtClean="0">
                                  <a:solidFill>
                                    <a:prstClr val="black"/>
                                  </a:solidFill>
                                  <a:latin typeface="Cambria Math" panose="02040503050406030204" pitchFamily="18" charset="0"/>
                                  <a:ea typeface="Cambria Math" panose="02040503050406030204" pitchFamily="18" charset="0"/>
                                </a:rPr>
                                <m:t>𝑥</m:t>
                              </m:r>
                            </m:sub>
                          </m:sSub>
                        </m:e>
                      </m:d>
                    </m:oMath>
                  </a14:m>
                  <a:endParaRPr lang="en-US" sz="2400" dirty="0">
                    <a:solidFill>
                      <a:prstClr val="black"/>
                    </a:solidFill>
                  </a:endParaRPr>
                </a:p>
                <a:p>
                  <a:pPr lvl="0" algn="ctr"/>
                  <a:r>
                    <a:rPr lang="en-US" sz="2400" dirty="0">
                      <a:solidFill>
                        <a:prstClr val="black"/>
                      </a:solidFill>
                    </a:rPr>
                    <a:t>at long times </a:t>
                  </a:r>
                  <a14:m>
                    <m:oMath xmlns:m="http://schemas.openxmlformats.org/officeDocument/2006/math">
                      <m:r>
                        <a:rPr lang="en-US" sz="2400" i="1">
                          <a:solidFill>
                            <a:prstClr val="black"/>
                          </a:solidFill>
                          <a:latin typeface="Cambria Math" panose="02040503050406030204" pitchFamily="18" charset="0"/>
                        </a:rPr>
                        <m:t>𝜏</m:t>
                      </m:r>
                    </m:oMath>
                  </a14:m>
                  <a:r>
                    <a:rPr lang="en-US" sz="2400" dirty="0">
                      <a:solidFill>
                        <a:prstClr val="black"/>
                      </a:solidFill>
                    </a:rPr>
                    <a:t>, such that </a:t>
                  </a:r>
                  <a14:m>
                    <m:oMath xmlns:m="http://schemas.openxmlformats.org/officeDocument/2006/math">
                      <m:f>
                        <m:fPr>
                          <m:ctrlPr>
                            <a:rPr lang="en-US" sz="2400" i="1">
                              <a:solidFill>
                                <a:prstClr val="black"/>
                              </a:solidFill>
                              <a:latin typeface="Cambria Math" panose="02040503050406030204" pitchFamily="18" charset="0"/>
                            </a:rPr>
                          </m:ctrlPr>
                        </m:fPr>
                        <m:num>
                          <m:r>
                            <a:rPr lang="en-US" sz="2400" i="1">
                              <a:solidFill>
                                <a:prstClr val="black"/>
                              </a:solidFill>
                              <a:latin typeface="Cambria Math" panose="02040503050406030204" pitchFamily="18" charset="0"/>
                            </a:rPr>
                            <m:t>2</m:t>
                          </m:r>
                          <m:r>
                            <a:rPr lang="en-US" sz="2400" i="1">
                              <a:solidFill>
                                <a:prstClr val="black"/>
                              </a:solidFill>
                              <a:latin typeface="Cambria Math" panose="02040503050406030204" pitchFamily="18" charset="0"/>
                            </a:rPr>
                            <m:t>𝐽</m:t>
                          </m:r>
                        </m:num>
                        <m:den>
                          <m:r>
                            <a:rPr lang="en-US" sz="2400" i="1">
                              <a:solidFill>
                                <a:prstClr val="black"/>
                              </a:solidFill>
                              <a:latin typeface="Cambria Math" panose="02040503050406030204" pitchFamily="18" charset="0"/>
                            </a:rPr>
                            <m:t>𝑁</m:t>
                          </m:r>
                        </m:den>
                      </m:f>
                      <m:r>
                        <a:rPr lang="en-US" sz="2400" i="1">
                          <a:solidFill>
                            <a:prstClr val="black"/>
                          </a:solidFill>
                          <a:latin typeface="Cambria Math" panose="02040503050406030204" pitchFamily="18" charset="0"/>
                        </a:rPr>
                        <m:t>𝜏</m:t>
                      </m:r>
                      <m:r>
                        <a:rPr lang="en-US" sz="2400" i="1">
                          <a:solidFill>
                            <a:prstClr val="black"/>
                          </a:solidFill>
                          <a:latin typeface="Cambria Math" panose="02040503050406030204" pitchFamily="18" charset="0"/>
                        </a:rPr>
                        <m:t>=</m:t>
                      </m:r>
                      <m:f>
                        <m:fPr>
                          <m:ctrlPr>
                            <a:rPr lang="en-US" sz="2400" i="1">
                              <a:solidFill>
                                <a:prstClr val="black"/>
                              </a:solidFill>
                              <a:latin typeface="Cambria Math" panose="02040503050406030204" pitchFamily="18" charset="0"/>
                            </a:rPr>
                          </m:ctrlPr>
                        </m:fPr>
                        <m:num>
                          <m:r>
                            <a:rPr lang="en-US" sz="2400" i="1">
                              <a:solidFill>
                                <a:prstClr val="black"/>
                              </a:solidFill>
                              <a:latin typeface="Cambria Math" panose="02040503050406030204" pitchFamily="18" charset="0"/>
                            </a:rPr>
                            <m:t>𝜋</m:t>
                          </m:r>
                        </m:num>
                        <m:den>
                          <m:r>
                            <a:rPr lang="en-US" sz="2400" i="1">
                              <a:solidFill>
                                <a:prstClr val="black"/>
                              </a:solidFill>
                              <a:latin typeface="Cambria Math" panose="02040503050406030204" pitchFamily="18" charset="0"/>
                            </a:rPr>
                            <m:t>2</m:t>
                          </m:r>
                        </m:den>
                      </m:f>
                    </m:oMath>
                  </a14:m>
                  <a:endParaRPr lang="en-US" dirty="0"/>
                </a:p>
              </p:txBody>
            </p:sp>
          </mc:Choice>
          <mc:Fallback xmlns="">
            <p:sp>
              <p:nvSpPr>
                <p:cNvPr id="38" name="TextBox 37">
                  <a:extLst>
                    <a:ext uri="{FF2B5EF4-FFF2-40B4-BE49-F238E27FC236}">
                      <a16:creationId xmlns:a16="http://schemas.microsoft.com/office/drawing/2014/main" id="{F0D06F86-BAB8-4F67-BF30-23DFA2FC6587}"/>
                    </a:ext>
                  </a:extLst>
                </p:cNvPr>
                <p:cNvSpPr txBox="1">
                  <a:spLocks noRot="1" noChangeAspect="1" noMove="1" noResize="1" noEditPoints="1" noAdjustHandles="1" noChangeArrowheads="1" noChangeShapeType="1" noTextEdit="1"/>
                </p:cNvSpPr>
                <p:nvPr/>
              </p:nvSpPr>
              <p:spPr>
                <a:xfrm>
                  <a:off x="1789041" y="5386960"/>
                  <a:ext cx="7530548" cy="1158907"/>
                </a:xfrm>
                <a:prstGeom prst="rect">
                  <a:avLst/>
                </a:prstGeom>
                <a:blipFill>
                  <a:blip r:embed="rId18"/>
                  <a:stretch>
                    <a:fillRect b="-4737"/>
                  </a:stretch>
                </a:blipFill>
              </p:spPr>
              <p:txBody>
                <a:bodyPr/>
                <a:lstStyle/>
                <a:p>
                  <a:r>
                    <a:rPr lang="en-US">
                      <a:noFill/>
                    </a:rPr>
                    <a:t> </a:t>
                  </a:r>
                </a:p>
              </p:txBody>
            </p:sp>
          </mc:Fallback>
        </mc:AlternateContent>
      </p:grpSp>
    </p:spTree>
    <p:extLst>
      <p:ext uri="{BB962C8B-B14F-4D97-AF65-F5344CB8AC3E}">
        <p14:creationId xmlns:p14="http://schemas.microsoft.com/office/powerpoint/2010/main" val="61791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681355" y="3764571"/>
            <a:ext cx="3136651" cy="3177674"/>
            <a:chOff x="1312952" y="3764571"/>
            <a:chExt cx="3136651" cy="3177674"/>
          </a:xfrm>
        </p:grpSpPr>
        <p:sp>
          <p:nvSpPr>
            <p:cNvPr id="17" name="Rectangle 16"/>
            <p:cNvSpPr/>
            <p:nvPr/>
          </p:nvSpPr>
          <p:spPr>
            <a:xfrm rot="18326667">
              <a:off x="1361494" y="4379688"/>
              <a:ext cx="1285875" cy="210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9" name="Picture 48"/>
            <p:cNvPicPr>
              <a:picLocks noChangeAspect="1"/>
            </p:cNvPicPr>
            <p:nvPr/>
          </p:nvPicPr>
          <p:blipFill rotWithShape="1">
            <a:blip r:embed="rId4">
              <a:extLst>
                <a:ext uri="{28A0092B-C50C-407E-A947-70E740481C1C}">
                  <a14:useLocalDpi xmlns:a14="http://schemas.microsoft.com/office/drawing/2010/main" val="0"/>
                </a:ext>
              </a:extLst>
            </a:blip>
            <a:srcRect l="29435" t="23087" r="22429" b="29249"/>
            <a:stretch/>
          </p:blipFill>
          <p:spPr>
            <a:xfrm>
              <a:off x="1312952" y="4062645"/>
              <a:ext cx="2908088" cy="2879600"/>
            </a:xfrm>
            <a:prstGeom prst="rect">
              <a:avLst/>
            </a:prstGeom>
          </p:spPr>
        </p:pic>
        <p:pic>
          <p:nvPicPr>
            <p:cNvPr id="54" name="Picture 53"/>
            <p:cNvPicPr>
              <a:picLocks noChangeAspect="1"/>
            </p:cNvPicPr>
            <p:nvPr/>
          </p:nvPicPr>
          <p:blipFill rotWithShape="1">
            <a:blip r:embed="rId5">
              <a:alphaModFix amt="85000"/>
              <a:extLst>
                <a:ext uri="{28A0092B-C50C-407E-A947-70E740481C1C}">
                  <a14:useLocalDpi xmlns:a14="http://schemas.microsoft.com/office/drawing/2010/main" val="0"/>
                </a:ext>
              </a:extLst>
            </a:blip>
            <a:srcRect l="34933" t="25580" r="29021" b="33044"/>
            <a:stretch/>
          </p:blipFill>
          <p:spPr>
            <a:xfrm>
              <a:off x="1696744" y="4167042"/>
              <a:ext cx="2177743" cy="2499679"/>
            </a:xfrm>
            <a:prstGeom prst="rect">
              <a:avLst/>
            </a:prstGeom>
          </p:spPr>
        </p:pic>
        <p:cxnSp>
          <p:nvCxnSpPr>
            <p:cNvPr id="55" name="Straight Arrow Connector 54"/>
            <p:cNvCxnSpPr/>
            <p:nvPr/>
          </p:nvCxnSpPr>
          <p:spPr>
            <a:xfrm flipH="1">
              <a:off x="2502881" y="5585637"/>
              <a:ext cx="179820" cy="146292"/>
            </a:xfrm>
            <a:prstGeom prst="straightConnector1">
              <a:avLst/>
            </a:prstGeom>
            <a:noFill/>
            <a:ln w="19050" cap="flat" cmpd="sng" algn="ctr">
              <a:solidFill>
                <a:sysClr val="windowText" lastClr="000000"/>
              </a:solidFill>
              <a:prstDash val="solid"/>
              <a:miter lim="800000"/>
              <a:headEnd type="none" w="med" len="med"/>
              <a:tailEnd type="none" w="med" len="med"/>
            </a:ln>
            <a:effectLst/>
          </p:spPr>
        </p:cxnSp>
        <p:cxnSp>
          <p:nvCxnSpPr>
            <p:cNvPr id="56" name="Straight Arrow Connector 55"/>
            <p:cNvCxnSpPr/>
            <p:nvPr/>
          </p:nvCxnSpPr>
          <p:spPr>
            <a:xfrm flipV="1">
              <a:off x="2681101" y="4143198"/>
              <a:ext cx="0" cy="1445190"/>
            </a:xfrm>
            <a:prstGeom prst="straightConnector1">
              <a:avLst/>
            </a:prstGeom>
            <a:noFill/>
            <a:ln w="19050" cap="flat" cmpd="sng" algn="ctr">
              <a:solidFill>
                <a:sysClr val="windowText" lastClr="000000"/>
              </a:solidFill>
              <a:prstDash val="solid"/>
              <a:miter lim="800000"/>
              <a:headEnd type="none"/>
              <a:tailEnd type="triangle" w="sm" len="sm"/>
            </a:ln>
            <a:effectLst/>
          </p:spPr>
        </p:cxnSp>
        <p:cxnSp>
          <p:nvCxnSpPr>
            <p:cNvPr id="57" name="Straight Arrow Connector 56"/>
            <p:cNvCxnSpPr/>
            <p:nvPr/>
          </p:nvCxnSpPr>
          <p:spPr>
            <a:xfrm>
              <a:off x="2681101" y="5588385"/>
              <a:ext cx="1426178" cy="0"/>
            </a:xfrm>
            <a:prstGeom prst="straightConnector1">
              <a:avLst/>
            </a:prstGeom>
            <a:noFill/>
            <a:ln w="19050" cap="flat" cmpd="sng" algn="ctr">
              <a:solidFill>
                <a:sysClr val="windowText" lastClr="000000"/>
              </a:solidFill>
              <a:prstDash val="solid"/>
              <a:miter lim="800000"/>
              <a:headEnd type="none"/>
              <a:tailEnd type="triangle" w="sm" len="sm"/>
            </a:ln>
            <a:effectLst/>
          </p:spPr>
        </p:cxnSp>
        <p:cxnSp>
          <p:nvCxnSpPr>
            <p:cNvPr id="61" name="Straight Arrow Connector 60"/>
            <p:cNvCxnSpPr/>
            <p:nvPr/>
          </p:nvCxnSpPr>
          <p:spPr>
            <a:xfrm flipH="1">
              <a:off x="2502881" y="5585637"/>
              <a:ext cx="178221" cy="146290"/>
            </a:xfrm>
            <a:prstGeom prst="straightConnector1">
              <a:avLst/>
            </a:prstGeom>
            <a:noFill/>
            <a:ln w="34925" cap="flat" cmpd="sng" algn="ctr">
              <a:solidFill>
                <a:srgbClr val="FF0000"/>
              </a:solidFill>
              <a:prstDash val="solid"/>
              <a:miter lim="800000"/>
              <a:tailEnd type="triangle" w="med" len="sm"/>
            </a:ln>
            <a:effectLst/>
          </p:spPr>
        </p:cxnSp>
        <p:cxnSp>
          <p:nvCxnSpPr>
            <p:cNvPr id="63" name="Straight Arrow Connector 62"/>
            <p:cNvCxnSpPr/>
            <p:nvPr/>
          </p:nvCxnSpPr>
          <p:spPr>
            <a:xfrm flipH="1">
              <a:off x="2379814" y="5731928"/>
              <a:ext cx="123067" cy="104397"/>
            </a:xfrm>
            <a:prstGeom prst="straightConnector1">
              <a:avLst/>
            </a:prstGeom>
            <a:noFill/>
            <a:ln w="19050" cap="flat" cmpd="sng" algn="ctr">
              <a:solidFill>
                <a:sysClr val="windowText" lastClr="000000"/>
              </a:solidFill>
              <a:prstDash val="solid"/>
              <a:miter lim="800000"/>
              <a:headEnd type="none" w="med" len="med"/>
              <a:tailEnd type="triangle" w="sm" len="sm"/>
            </a:ln>
            <a:effectLst/>
          </p:spPr>
        </p:cxnSp>
        <mc:AlternateContent xmlns:mc="http://schemas.openxmlformats.org/markup-compatibility/2006" xmlns:a14="http://schemas.microsoft.com/office/drawing/2010/main">
          <mc:Choice Requires="a14">
            <p:sp>
              <p:nvSpPr>
                <p:cNvPr id="66" name="TextBox 65"/>
                <p:cNvSpPr txBox="1"/>
                <p:nvPr/>
              </p:nvSpPr>
              <p:spPr>
                <a:xfrm flipH="1">
                  <a:off x="2495990" y="3832564"/>
                  <a:ext cx="3826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0" cap="none" spc="0" normalizeH="0" baseline="0" noProof="0" smtClean="0">
                                <a:ln>
                                  <a:noFill/>
                                </a:ln>
                                <a:solidFill>
                                  <a:prstClr val="black"/>
                                </a:solidFill>
                                <a:effectLst/>
                                <a:uLnTx/>
                                <a:uFillTx/>
                                <a:latin typeface="Cambria Math" charset="0"/>
                                <a:ea typeface="+mn-ea"/>
                                <a:cs typeface="+mn-cs"/>
                              </a:rPr>
                              <m:t>𝑧</m:t>
                            </m:r>
                          </m:e>
                        </m:acc>
                      </m:oMath>
                    </m:oMathPara>
                  </a14:m>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6" name="TextBox 65"/>
                <p:cNvSpPr txBox="1">
                  <a:spLocks noRot="1" noChangeAspect="1" noMove="1" noResize="1" noEditPoints="1" noAdjustHandles="1" noChangeArrowheads="1" noChangeShapeType="1" noTextEdit="1"/>
                </p:cNvSpPr>
                <p:nvPr/>
              </p:nvSpPr>
              <p:spPr>
                <a:xfrm flipH="1">
                  <a:off x="2495990" y="3832564"/>
                  <a:ext cx="382649" cy="369332"/>
                </a:xfrm>
                <a:prstGeom prst="rect">
                  <a:avLst/>
                </a:prstGeom>
                <a:blipFill>
                  <a:blip r:embed="rId6"/>
                  <a:stretch>
                    <a:fillRect t="-6667" r="-365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p:cNvSpPr txBox="1"/>
                <p:nvPr/>
              </p:nvSpPr>
              <p:spPr>
                <a:xfrm flipH="1">
                  <a:off x="2164470" y="5377676"/>
                  <a:ext cx="3826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0" cap="none" spc="0" normalizeH="0" baseline="0" noProof="0" smtClean="0">
                                <a:ln>
                                  <a:noFill/>
                                </a:ln>
                                <a:solidFill>
                                  <a:prstClr val="black"/>
                                </a:solidFill>
                                <a:effectLst/>
                                <a:uLnTx/>
                                <a:uFillTx/>
                                <a:latin typeface="Cambria Math" charset="0"/>
                                <a:ea typeface="+mn-ea"/>
                                <a:cs typeface="+mn-cs"/>
                              </a:rPr>
                              <m:t>𝑥</m:t>
                            </m:r>
                          </m:e>
                        </m:acc>
                      </m:oMath>
                    </m:oMathPara>
                  </a14:m>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7" name="TextBox 66"/>
                <p:cNvSpPr txBox="1">
                  <a:spLocks noRot="1" noChangeAspect="1" noMove="1" noResize="1" noEditPoints="1" noAdjustHandles="1" noChangeArrowheads="1" noChangeShapeType="1" noTextEdit="1"/>
                </p:cNvSpPr>
                <p:nvPr/>
              </p:nvSpPr>
              <p:spPr>
                <a:xfrm flipH="1">
                  <a:off x="2164470" y="5377676"/>
                  <a:ext cx="382649" cy="369332"/>
                </a:xfrm>
                <a:prstGeom prst="rect">
                  <a:avLst/>
                </a:prstGeom>
                <a:blipFill>
                  <a:blip r:embed="rId7"/>
                  <a:stretch>
                    <a:fillRect t="-6557" r="-174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p:cNvSpPr txBox="1"/>
                <p:nvPr/>
              </p:nvSpPr>
              <p:spPr>
                <a:xfrm flipH="1">
                  <a:off x="4066954" y="5377676"/>
                  <a:ext cx="3826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0" cap="none" spc="0" normalizeH="0" baseline="0" noProof="0" smtClean="0">
                                <a:ln>
                                  <a:noFill/>
                                </a:ln>
                                <a:solidFill>
                                  <a:prstClr val="black"/>
                                </a:solidFill>
                                <a:effectLst/>
                                <a:uLnTx/>
                                <a:uFillTx/>
                                <a:latin typeface="Cambria Math" charset="0"/>
                                <a:ea typeface="+mn-ea"/>
                                <a:cs typeface="+mn-cs"/>
                              </a:rPr>
                              <m:t>𝑦</m:t>
                            </m:r>
                          </m:e>
                        </m:acc>
                      </m:oMath>
                    </m:oMathPara>
                  </a14:m>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8" name="TextBox 67"/>
                <p:cNvSpPr txBox="1">
                  <a:spLocks noRot="1" noChangeAspect="1" noMove="1" noResize="1" noEditPoints="1" noAdjustHandles="1" noChangeArrowheads="1" noChangeShapeType="1" noTextEdit="1"/>
                </p:cNvSpPr>
                <p:nvPr/>
              </p:nvSpPr>
              <p:spPr>
                <a:xfrm flipH="1">
                  <a:off x="4066954" y="5377676"/>
                  <a:ext cx="382649" cy="369332"/>
                </a:xfrm>
                <a:prstGeom prst="rect">
                  <a:avLst/>
                </a:prstGeom>
                <a:blipFill>
                  <a:blip r:embed="rId8"/>
                  <a:stretch>
                    <a:fillRect t="-6557" r="-17742" b="-6557"/>
                  </a:stretch>
                </a:blipFill>
              </p:spPr>
              <p:txBody>
                <a:bodyPr/>
                <a:lstStyle/>
                <a:p>
                  <a:r>
                    <a:rPr lang="en-US">
                      <a:noFill/>
                    </a:rPr>
                    <a:t> </a:t>
                  </a:r>
                </a:p>
              </p:txBody>
            </p:sp>
          </mc:Fallback>
        </mc:AlternateContent>
        <p:cxnSp>
          <p:nvCxnSpPr>
            <p:cNvPr id="43" name="Straight Connector 42"/>
            <p:cNvCxnSpPr/>
            <p:nvPr/>
          </p:nvCxnSpPr>
          <p:spPr>
            <a:xfrm>
              <a:off x="1999177" y="3764571"/>
              <a:ext cx="770279"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1611071" y="-76200"/>
            <a:ext cx="5254836"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Times New Roman" pitchFamily="18" charset="0"/>
              </a:rPr>
              <a:t>Benchmarking quantum dynamics</a:t>
            </a:r>
          </a:p>
        </p:txBody>
      </p:sp>
      <mc:AlternateContent xmlns:mc="http://schemas.openxmlformats.org/markup-compatibility/2006" xmlns:a14="http://schemas.microsoft.com/office/drawing/2010/main">
        <mc:Choice Requires="a14">
          <p:sp>
            <p:nvSpPr>
              <p:cNvPr id="6" name="TextBox 5"/>
              <p:cNvSpPr txBox="1"/>
              <p:nvPr/>
            </p:nvSpPr>
            <p:spPr>
              <a:xfrm>
                <a:off x="-1661" y="456176"/>
                <a:ext cx="8417561" cy="61484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Calibri"/>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employ infinite range interactions </a:t>
                </a:r>
                <a14:m>
                  <m:oMath xmlns:m="http://schemas.openxmlformats.org/officeDocument/2006/math">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𝐻</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𝐼𝑠𝑖𝑛𝑔</m:t>
                        </m:r>
                      </m:sub>
                    </m:s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𝐽</m:t>
                        </m:r>
                      </m:num>
                      <m:den>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𝑁</m:t>
                        </m:r>
                      </m:den>
                    </m:f>
                    <m:sSubSup>
                      <m:sSub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𝑆</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𝑧</m:t>
                        </m:r>
                      </m:sub>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bSup>
                  </m:oMath>
                </a14:m>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𝑆</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sub>
                    </m:s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nary>
                      <m:naryPr>
                        <m:chr m:val="∑"/>
                        <m:supHide m:val="on"/>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naryPr>
                      <m:sub>
                        <m:r>
                          <m:rPr>
                            <m:brk m:alnAt="7"/>
                          </m:r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𝑖</m:t>
                        </m:r>
                      </m:sub>
                      <m:sup/>
                      <m:e>
                        <m:sSubSup>
                          <m:sSub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𝜎</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𝑖</m:t>
                            </m:r>
                          </m:sub>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𝑧</m:t>
                            </m:r>
                          </m:sup>
                        </m:sSubSup>
                      </m:e>
                    </m:nary>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oMath>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661" y="456176"/>
                <a:ext cx="8417561" cy="614848"/>
              </a:xfrm>
              <a:prstGeom prst="rect">
                <a:avLst/>
              </a:prstGeom>
              <a:blipFill>
                <a:blip r:embed="rId9"/>
                <a:stretch>
                  <a:fillRect b="-9901"/>
                </a:stretch>
              </a:blipFill>
            </p:spPr>
            <p:txBody>
              <a:bodyPr/>
              <a:lstStyle/>
              <a:p>
                <a:r>
                  <a:rPr lang="en-US">
                    <a:noFill/>
                  </a:rPr>
                  <a:t> </a:t>
                </a:r>
              </a:p>
            </p:txBody>
          </p:sp>
        </mc:Fallback>
      </mc:AlternateContent>
      <p:sp>
        <p:nvSpPr>
          <p:cNvPr id="10" name="Shape 453"/>
          <p:cNvSpPr/>
          <p:nvPr/>
        </p:nvSpPr>
        <p:spPr>
          <a:xfrm>
            <a:off x="1295526" y="2541071"/>
            <a:ext cx="811834" cy="536683"/>
          </a:xfrm>
          <a:custGeom>
            <a:avLst/>
            <a:gdLst/>
            <a:ahLst/>
            <a:cxnLst>
              <a:cxn ang="0">
                <a:pos x="wd2" y="hd2"/>
              </a:cxn>
              <a:cxn ang="5400000">
                <a:pos x="wd2" y="hd2"/>
              </a:cxn>
              <a:cxn ang="10800000">
                <a:pos x="wd2" y="hd2"/>
              </a:cxn>
              <a:cxn ang="16200000">
                <a:pos x="wd2" y="hd2"/>
              </a:cxn>
            </a:cxnLst>
            <a:rect l="0" t="0" r="r" b="b"/>
            <a:pathLst>
              <a:path w="21600" h="21600" extrusionOk="0">
                <a:moveTo>
                  <a:pt x="0" y="21557"/>
                </a:moveTo>
                <a:lnTo>
                  <a:pt x="10152" y="21557"/>
                </a:lnTo>
                <a:lnTo>
                  <a:pt x="10152" y="0"/>
                </a:lnTo>
                <a:lnTo>
                  <a:pt x="21600" y="0"/>
                </a:lnTo>
                <a:lnTo>
                  <a:pt x="21600" y="21600"/>
                </a:lnTo>
              </a:path>
            </a:pathLst>
          </a:custGeom>
          <a:solidFill>
            <a:srgbClr val="E1E1E1"/>
          </a:solidFill>
          <a:ln w="25400">
            <a:solidFill>
              <a:srgbClr val="000000"/>
            </a:solidFill>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rgbClr val="000000"/>
              </a:solidFill>
              <a:effectLst/>
              <a:uLnTx/>
              <a:uFillTx/>
              <a:latin typeface="Helvetica Neue Light"/>
              <a:ea typeface="+mn-ea"/>
              <a:cs typeface="+mn-cs"/>
              <a:sym typeface="Helvetica Neue Light"/>
            </a:endParaRPr>
          </a:p>
        </p:txBody>
      </p:sp>
      <p:sp>
        <p:nvSpPr>
          <p:cNvPr id="12" name="Shape 455"/>
          <p:cNvSpPr/>
          <p:nvPr/>
        </p:nvSpPr>
        <p:spPr>
          <a:xfrm>
            <a:off x="4930980" y="2541071"/>
            <a:ext cx="2511903" cy="536683"/>
          </a:xfrm>
          <a:custGeom>
            <a:avLst/>
            <a:gdLst/>
            <a:ahLst/>
            <a:cxnLst>
              <a:cxn ang="0">
                <a:pos x="wd2" y="hd2"/>
              </a:cxn>
              <a:cxn ang="5400000">
                <a:pos x="wd2" y="hd2"/>
              </a:cxn>
              <a:cxn ang="10800000">
                <a:pos x="wd2" y="hd2"/>
              </a:cxn>
              <a:cxn ang="16200000">
                <a:pos x="wd2" y="hd2"/>
              </a:cxn>
            </a:cxnLst>
            <a:rect l="0" t="0" r="r" b="b"/>
            <a:pathLst>
              <a:path w="21600" h="21600" extrusionOk="0">
                <a:moveTo>
                  <a:pt x="0" y="21557"/>
                </a:moveTo>
                <a:lnTo>
                  <a:pt x="17269" y="21557"/>
                </a:lnTo>
                <a:lnTo>
                  <a:pt x="17269" y="0"/>
                </a:lnTo>
                <a:lnTo>
                  <a:pt x="21600" y="0"/>
                </a:lnTo>
                <a:lnTo>
                  <a:pt x="21600" y="21600"/>
                </a:lnTo>
              </a:path>
            </a:pathLst>
          </a:custGeom>
          <a:solidFill>
            <a:srgbClr val="E1E1E1"/>
          </a:solidFill>
          <a:ln w="25400">
            <a:solidFill>
              <a:srgbClr val="000000"/>
            </a:solidFill>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rgbClr val="000000"/>
              </a:solidFill>
              <a:effectLst/>
              <a:uLnTx/>
              <a:uFillTx/>
              <a:latin typeface="Helvetica Neue Light"/>
              <a:ea typeface="+mn-ea"/>
              <a:cs typeface="+mn-cs"/>
              <a:sym typeface="Helvetica Neue Light"/>
            </a:endParaRPr>
          </a:p>
        </p:txBody>
      </p:sp>
      <p:sp>
        <p:nvSpPr>
          <p:cNvPr id="13" name="Shape 456"/>
          <p:cNvSpPr/>
          <p:nvPr/>
        </p:nvSpPr>
        <p:spPr>
          <a:xfrm>
            <a:off x="7434817" y="3085338"/>
            <a:ext cx="955823" cy="1"/>
          </a:xfrm>
          <a:prstGeom prst="line">
            <a:avLst/>
          </a:prstGeom>
          <a:ln w="25400">
            <a:solidFill>
              <a:srgbClr val="000000"/>
            </a:solidFill>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rgbClr val="000000"/>
              </a:solidFill>
              <a:effectLst/>
              <a:uLnTx/>
              <a:uFillTx/>
              <a:latin typeface="Helvetica Neue Light"/>
              <a:ea typeface="+mn-ea"/>
              <a:cs typeface="+mn-cs"/>
              <a:sym typeface="Helvetica Neue Light"/>
            </a:endParaRPr>
          </a:p>
        </p:txBody>
      </p:sp>
      <p:sp>
        <p:nvSpPr>
          <p:cNvPr id="15" name="Shape 458"/>
          <p:cNvSpPr/>
          <p:nvPr/>
        </p:nvSpPr>
        <p:spPr>
          <a:xfrm>
            <a:off x="6973507" y="3768690"/>
            <a:ext cx="1391508" cy="1"/>
          </a:xfrm>
          <a:prstGeom prst="line">
            <a:avLst/>
          </a:prstGeom>
          <a:ln w="25400">
            <a:solidFill>
              <a:srgbClr val="000000"/>
            </a:solidFill>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rgbClr val="000000"/>
              </a:solidFill>
              <a:effectLst/>
              <a:uLnTx/>
              <a:uFillTx/>
              <a:latin typeface="Helvetica Neue Light"/>
              <a:ea typeface="+mn-ea"/>
              <a:cs typeface="+mn-cs"/>
              <a:sym typeface="Helvetica Neue Light"/>
            </a:endParaRPr>
          </a:p>
        </p:txBody>
      </p:sp>
      <p:sp>
        <p:nvSpPr>
          <p:cNvPr id="16" name="Shape 461"/>
          <p:cNvSpPr/>
          <p:nvPr/>
        </p:nvSpPr>
        <p:spPr>
          <a:xfrm>
            <a:off x="3952524" y="3315361"/>
            <a:ext cx="709406" cy="42879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300"/>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300" b="0" i="0" u="none" strike="noStrike" kern="0" cap="none" spc="0" normalizeH="0" baseline="0" noProof="0" dirty="0" err="1">
                <a:ln>
                  <a:noFill/>
                </a:ln>
                <a:solidFill>
                  <a:srgbClr val="000000"/>
                </a:solidFill>
                <a:effectLst/>
                <a:uLnTx/>
                <a:uFillTx/>
                <a:latin typeface="Helvetica Neue Light"/>
                <a:ea typeface="+mn-ea"/>
                <a:cs typeface="+mn-cs"/>
                <a:sym typeface="Helvetica Neue Light"/>
              </a:rPr>
              <a:t>Ising</a:t>
            </a:r>
            <a:endParaRPr kumimoji="0" sz="2300" b="0" i="0" u="none" strike="noStrike" kern="0" cap="none" spc="0" normalizeH="0" baseline="0" noProof="0" dirty="0">
              <a:ln>
                <a:noFill/>
              </a:ln>
              <a:solidFill>
                <a:srgbClr val="000000"/>
              </a:solidFill>
              <a:effectLst/>
              <a:uLnTx/>
              <a:uFillTx/>
              <a:latin typeface="Helvetica Neue Light"/>
              <a:ea typeface="+mn-ea"/>
              <a:cs typeface="+mn-cs"/>
              <a:sym typeface="Helvetica Neue Light"/>
            </a:endParaRPr>
          </a:p>
        </p:txBody>
      </p:sp>
      <p:pic>
        <p:nvPicPr>
          <p:cNvPr id="18" name="pasted-image.pdf"/>
          <p:cNvPicPr>
            <a:picLocks noChangeAspect="1"/>
          </p:cNvPicPr>
          <p:nvPr/>
        </p:nvPicPr>
        <p:blipFill>
          <a:blip r:embed="rId10">
            <a:extLst/>
          </a:blip>
          <a:stretch>
            <a:fillRect/>
          </a:stretch>
        </p:blipFill>
        <p:spPr>
          <a:xfrm>
            <a:off x="1748798" y="2547118"/>
            <a:ext cx="300875" cy="524826"/>
          </a:xfrm>
          <a:prstGeom prst="rect">
            <a:avLst/>
          </a:prstGeom>
          <a:ln w="12700">
            <a:miter lim="400000"/>
          </a:ln>
        </p:spPr>
      </p:pic>
      <p:sp>
        <p:nvSpPr>
          <p:cNvPr id="26" name="Shape 472"/>
          <p:cNvSpPr/>
          <p:nvPr/>
        </p:nvSpPr>
        <p:spPr>
          <a:xfrm>
            <a:off x="495115" y="2711053"/>
            <a:ext cx="652330" cy="29322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300"/>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2300" b="0" i="0" u="none" strike="noStrike" kern="0" cap="none" spc="0" normalizeH="0" baseline="0" noProof="0">
                <a:ln>
                  <a:noFill/>
                </a:ln>
                <a:solidFill>
                  <a:srgbClr val="000000"/>
                </a:solidFill>
                <a:effectLst/>
                <a:uLnTx/>
                <a:uFillTx/>
                <a:latin typeface="Helvetica Neue Light"/>
                <a:ea typeface="+mn-ea"/>
                <a:cs typeface="+mn-cs"/>
                <a:sym typeface="Helvetica Neue Light"/>
              </a:rPr>
              <a:t>µWave</a:t>
            </a:r>
          </a:p>
        </p:txBody>
      </p:sp>
      <p:sp>
        <p:nvSpPr>
          <p:cNvPr id="27" name="Shape 473"/>
          <p:cNvSpPr/>
          <p:nvPr/>
        </p:nvSpPr>
        <p:spPr>
          <a:xfrm>
            <a:off x="681957" y="3374198"/>
            <a:ext cx="465488" cy="29322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300"/>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2300" b="0" i="0" u="none" strike="noStrike" kern="0" cap="none" spc="0" normalizeH="0" baseline="0" noProof="0">
                <a:ln>
                  <a:noFill/>
                </a:ln>
                <a:solidFill>
                  <a:srgbClr val="000000"/>
                </a:solidFill>
                <a:effectLst/>
                <a:uLnTx/>
                <a:uFillTx/>
                <a:latin typeface="Helvetica Neue Light"/>
                <a:ea typeface="+mn-ea"/>
                <a:cs typeface="+mn-cs"/>
                <a:sym typeface="Helvetica Neue Light"/>
              </a:rPr>
              <a:t>ODF</a:t>
            </a:r>
          </a:p>
        </p:txBody>
      </p:sp>
      <p:sp>
        <p:nvSpPr>
          <p:cNvPr id="28" name="Shape 474"/>
          <p:cNvSpPr/>
          <p:nvPr/>
        </p:nvSpPr>
        <p:spPr>
          <a:xfrm>
            <a:off x="509523" y="3689155"/>
            <a:ext cx="439785" cy="29322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300"/>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2300" b="0" i="0" u="none" strike="noStrike" kern="0" cap="none" spc="0" normalizeH="0" baseline="0" noProof="0" dirty="0">
                <a:ln>
                  <a:noFill/>
                </a:ln>
                <a:solidFill>
                  <a:srgbClr val="000000"/>
                </a:solidFill>
                <a:effectLst/>
                <a:uLnTx/>
                <a:uFillTx/>
                <a:latin typeface="Helvetica Neue Light"/>
                <a:ea typeface="+mn-ea"/>
                <a:cs typeface="+mn-cs"/>
                <a:sym typeface="Helvetica Neue Light"/>
              </a:rPr>
              <a:t>time</a:t>
            </a:r>
          </a:p>
        </p:txBody>
      </p:sp>
      <p:sp>
        <p:nvSpPr>
          <p:cNvPr id="29" name="Shape 475"/>
          <p:cNvSpPr/>
          <p:nvPr/>
        </p:nvSpPr>
        <p:spPr>
          <a:xfrm>
            <a:off x="1027487" y="3862331"/>
            <a:ext cx="268038" cy="1"/>
          </a:xfrm>
          <a:prstGeom prst="line">
            <a:avLst/>
          </a:prstGeom>
          <a:ln w="25400">
            <a:solidFill>
              <a:srgbClr val="000000"/>
            </a:solidFill>
            <a:miter lim="400000"/>
            <a:tailEnd type="triangle"/>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rgbClr val="000000"/>
              </a:solidFill>
              <a:effectLst/>
              <a:uLnTx/>
              <a:uFillTx/>
              <a:latin typeface="Helvetica Neue Light"/>
              <a:ea typeface="+mn-ea"/>
              <a:cs typeface="+mn-cs"/>
              <a:sym typeface="Helvetica Neue Light"/>
            </a:endParaRPr>
          </a:p>
        </p:txBody>
      </p:sp>
      <p:sp>
        <p:nvSpPr>
          <p:cNvPr id="31" name="Shape 477"/>
          <p:cNvSpPr/>
          <p:nvPr/>
        </p:nvSpPr>
        <p:spPr>
          <a:xfrm>
            <a:off x="584780" y="1935548"/>
            <a:ext cx="473001" cy="29322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300"/>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2300" b="0" i="0" u="none" strike="noStrike" kern="0" cap="none" spc="0" normalizeH="0" baseline="0" noProof="0" dirty="0">
                <a:ln>
                  <a:noFill/>
                </a:ln>
                <a:solidFill>
                  <a:srgbClr val="000000"/>
                </a:solidFill>
                <a:effectLst/>
                <a:uLnTx/>
                <a:uFillTx/>
                <a:latin typeface="Helvetica Neue Light"/>
                <a:ea typeface="+mn-ea"/>
                <a:cs typeface="+mn-cs"/>
                <a:sym typeface="Helvetica Neue Light"/>
              </a:rPr>
              <a:t>Cool</a:t>
            </a:r>
          </a:p>
        </p:txBody>
      </p:sp>
      <p:sp>
        <p:nvSpPr>
          <p:cNvPr id="32" name="Shape 478"/>
          <p:cNvSpPr/>
          <p:nvPr/>
        </p:nvSpPr>
        <p:spPr>
          <a:xfrm flipH="1">
            <a:off x="1218362" y="1857520"/>
            <a:ext cx="6213690" cy="54391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104" y="21270"/>
                </a:lnTo>
                <a:lnTo>
                  <a:pt x="20104" y="0"/>
                </a:lnTo>
                <a:lnTo>
                  <a:pt x="21600" y="0"/>
                </a:lnTo>
                <a:lnTo>
                  <a:pt x="21600" y="21313"/>
                </a:lnTo>
              </a:path>
            </a:pathLst>
          </a:custGeom>
          <a:solidFill>
            <a:srgbClr val="D3EAFF"/>
          </a:solidFill>
          <a:ln w="25400">
            <a:solidFill>
              <a:srgbClr val="000000"/>
            </a:solidFill>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rgbClr val="000000"/>
              </a:solidFill>
              <a:effectLst/>
              <a:uLnTx/>
              <a:uFillTx/>
              <a:latin typeface="Helvetica Neue Light"/>
              <a:ea typeface="+mn-ea"/>
              <a:cs typeface="+mn-cs"/>
              <a:sym typeface="Helvetica Neue Light"/>
            </a:endParaRPr>
          </a:p>
        </p:txBody>
      </p:sp>
      <p:sp>
        <p:nvSpPr>
          <p:cNvPr id="33" name="Shape 479"/>
          <p:cNvSpPr/>
          <p:nvPr/>
        </p:nvSpPr>
        <p:spPr>
          <a:xfrm flipV="1">
            <a:off x="1335493" y="1799161"/>
            <a:ext cx="101888" cy="652328"/>
          </a:xfrm>
          <a:prstGeom prst="line">
            <a:avLst/>
          </a:prstGeom>
          <a:ln w="12700">
            <a:solidFill>
              <a:srgbClr val="ABABAB"/>
            </a:solidFill>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rgbClr val="000000"/>
              </a:solidFill>
              <a:effectLst/>
              <a:uLnTx/>
              <a:uFillTx/>
              <a:latin typeface="Helvetica Neue Light"/>
              <a:ea typeface="+mn-ea"/>
              <a:cs typeface="+mn-cs"/>
              <a:sym typeface="Helvetica Neue Light"/>
            </a:endParaRPr>
          </a:p>
        </p:txBody>
      </p:sp>
      <p:sp>
        <p:nvSpPr>
          <p:cNvPr id="34" name="Shape 480"/>
          <p:cNvSpPr/>
          <p:nvPr/>
        </p:nvSpPr>
        <p:spPr>
          <a:xfrm flipV="1">
            <a:off x="1387071" y="1815216"/>
            <a:ext cx="101888" cy="652328"/>
          </a:xfrm>
          <a:prstGeom prst="line">
            <a:avLst/>
          </a:prstGeom>
          <a:ln w="12700">
            <a:solidFill>
              <a:srgbClr val="ABABAB"/>
            </a:solidFill>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rgbClr val="000000"/>
              </a:solidFill>
              <a:effectLst/>
              <a:uLnTx/>
              <a:uFillTx/>
              <a:latin typeface="Helvetica Neue Light"/>
              <a:ea typeface="+mn-ea"/>
              <a:cs typeface="+mn-cs"/>
              <a:sym typeface="Helvetica Neue Light"/>
            </a:endParaRPr>
          </a:p>
        </p:txBody>
      </p:sp>
      <p:sp>
        <p:nvSpPr>
          <p:cNvPr id="35" name="Shape 481"/>
          <p:cNvSpPr/>
          <p:nvPr/>
        </p:nvSpPr>
        <p:spPr>
          <a:xfrm rot="521191">
            <a:off x="1388542" y="1785619"/>
            <a:ext cx="47045" cy="690026"/>
          </a:xfrm>
          <a:prstGeom prst="rect">
            <a:avLst/>
          </a:prstGeom>
          <a:solidFill>
            <a:srgbClr val="FFFFFF"/>
          </a:solidFill>
          <a:ln w="12700">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solidFill>
                  <a:srgbClr val="FFFFFF"/>
                </a:solidFill>
              </a:defRPr>
            </a:pPr>
            <a:endParaRPr kumimoji="0" sz="3600" b="0" i="0" u="none" strike="noStrike" kern="0" cap="none" spc="0" normalizeH="0" baseline="0" noProof="0">
              <a:ln>
                <a:noFill/>
              </a:ln>
              <a:solidFill>
                <a:srgbClr val="FFFFFF"/>
              </a:solidFill>
              <a:effectLst/>
              <a:uLnTx/>
              <a:uFillTx/>
              <a:latin typeface="Helvetica Neue Light"/>
              <a:ea typeface="+mn-ea"/>
              <a:cs typeface="+mn-cs"/>
              <a:sym typeface="Helvetica Neue Light"/>
            </a:endParaRPr>
          </a:p>
        </p:txBody>
      </p:sp>
      <p:sp>
        <p:nvSpPr>
          <p:cNvPr id="36" name="Shape 482"/>
          <p:cNvSpPr/>
          <p:nvPr/>
        </p:nvSpPr>
        <p:spPr>
          <a:xfrm flipH="1">
            <a:off x="7433662" y="1869003"/>
            <a:ext cx="1214225" cy="536683"/>
          </a:xfrm>
          <a:custGeom>
            <a:avLst/>
            <a:gdLst/>
            <a:ahLst/>
            <a:cxnLst>
              <a:cxn ang="0">
                <a:pos x="wd2" y="hd2"/>
              </a:cxn>
              <a:cxn ang="5400000">
                <a:pos x="wd2" y="hd2"/>
              </a:cxn>
              <a:cxn ang="10800000">
                <a:pos x="wd2" y="hd2"/>
              </a:cxn>
              <a:cxn ang="16200000">
                <a:pos x="wd2" y="hd2"/>
              </a:cxn>
            </a:cxnLst>
            <a:rect l="0" t="0" r="r" b="b"/>
            <a:pathLst>
              <a:path w="21600" h="21600" extrusionOk="0">
                <a:moveTo>
                  <a:pt x="0" y="21288"/>
                </a:moveTo>
                <a:lnTo>
                  <a:pt x="4150" y="21557"/>
                </a:lnTo>
                <a:lnTo>
                  <a:pt x="4150" y="0"/>
                </a:lnTo>
                <a:lnTo>
                  <a:pt x="21600" y="0"/>
                </a:lnTo>
                <a:lnTo>
                  <a:pt x="21600" y="21600"/>
                </a:lnTo>
              </a:path>
            </a:pathLst>
          </a:custGeom>
          <a:solidFill>
            <a:srgbClr val="D3EAFF"/>
          </a:solidFill>
          <a:ln w="25400">
            <a:solidFill>
              <a:srgbClr val="000000"/>
            </a:solidFill>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rgbClr val="000000"/>
              </a:solidFill>
              <a:effectLst/>
              <a:uLnTx/>
              <a:uFillTx/>
              <a:latin typeface="Helvetica Neue Light"/>
              <a:ea typeface="+mn-ea"/>
              <a:cs typeface="+mn-cs"/>
              <a:sym typeface="Helvetica Neue Light"/>
            </a:endParaRPr>
          </a:p>
        </p:txBody>
      </p:sp>
      <p:sp>
        <p:nvSpPr>
          <p:cNvPr id="38" name="Shape 484"/>
          <p:cNvSpPr/>
          <p:nvPr/>
        </p:nvSpPr>
        <p:spPr>
          <a:xfrm>
            <a:off x="7426974" y="1914059"/>
            <a:ext cx="971508" cy="44324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sz="2400" b="0" i="0" u="none" strike="noStrike" kern="0" cap="none" spc="0" normalizeH="0" baseline="0" noProof="0" dirty="0">
                <a:ln>
                  <a:noFill/>
                </a:ln>
                <a:solidFill>
                  <a:srgbClr val="000000"/>
                </a:solidFill>
                <a:effectLst/>
                <a:uLnTx/>
                <a:uFillTx/>
                <a:latin typeface="Helvetica Neue Light"/>
                <a:ea typeface="+mn-ea"/>
                <a:cs typeface="+mn-cs"/>
                <a:sym typeface="Helvetica Neue Light"/>
              </a:rPr>
              <a:t>Detect</a:t>
            </a:r>
          </a:p>
        </p:txBody>
      </p:sp>
      <p:pic>
        <p:nvPicPr>
          <p:cNvPr id="39" name="pasted-image.pdf"/>
          <p:cNvPicPr>
            <a:picLocks noChangeAspect="1"/>
          </p:cNvPicPr>
          <p:nvPr/>
        </p:nvPicPr>
        <p:blipFill>
          <a:blip r:embed="rId11">
            <a:extLst/>
          </a:blip>
          <a:stretch>
            <a:fillRect/>
          </a:stretch>
        </p:blipFill>
        <p:spPr>
          <a:xfrm>
            <a:off x="7045960" y="2627048"/>
            <a:ext cx="381014" cy="281334"/>
          </a:xfrm>
          <a:prstGeom prst="rect">
            <a:avLst/>
          </a:prstGeom>
          <a:ln w="12700">
            <a:miter lim="400000"/>
          </a:ln>
        </p:spPr>
      </p:pic>
      <p:sp>
        <p:nvSpPr>
          <p:cNvPr id="46" name="TextBox 45"/>
          <p:cNvSpPr txBox="1"/>
          <p:nvPr/>
        </p:nvSpPr>
        <p:spPr>
          <a:xfrm>
            <a:off x="66494" y="1086147"/>
            <a:ext cx="649883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Calibri"/>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prepare eigenstate of</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turn on </a:t>
            </a:r>
          </a:p>
        </p:txBody>
      </p:sp>
      <p:graphicFrame>
        <p:nvGraphicFramePr>
          <p:cNvPr id="47" name="Object 46"/>
          <p:cNvGraphicFramePr>
            <a:graphicFrameLocks noChangeAspect="1"/>
          </p:cNvGraphicFramePr>
          <p:nvPr>
            <p:extLst/>
          </p:nvPr>
        </p:nvGraphicFramePr>
        <p:xfrm>
          <a:off x="3117780" y="1116647"/>
          <a:ext cx="2092939" cy="654255"/>
        </p:xfrm>
        <a:graphic>
          <a:graphicData uri="http://schemas.openxmlformats.org/presentationml/2006/ole">
            <mc:AlternateContent xmlns:mc="http://schemas.openxmlformats.org/markup-compatibility/2006">
              <mc:Choice xmlns:v="urn:schemas-microsoft-com:vml" Requires="v">
                <p:oleObj spid="_x0000_s6236" name="Equation" r:id="rId12" imgW="927000" imgH="342720" progId="Equation.3">
                  <p:embed/>
                </p:oleObj>
              </mc:Choice>
              <mc:Fallback>
                <p:oleObj name="Equation" r:id="rId12" imgW="927000" imgH="342720" progId="Equation.3">
                  <p:embed/>
                  <p:pic>
                    <p:nvPicPr>
                      <p:cNvPr id="47" name="Object 46"/>
                      <p:cNvPicPr>
                        <a:picLocks noChangeAspect="1" noChangeArrowheads="1"/>
                      </p:cNvPicPr>
                      <p:nvPr/>
                    </p:nvPicPr>
                    <p:blipFill>
                      <a:blip r:embed="rId13"/>
                      <a:srcRect/>
                      <a:stretch>
                        <a:fillRect/>
                      </a:stretch>
                    </p:blipFill>
                    <p:spPr bwMode="auto">
                      <a:xfrm>
                        <a:off x="3117780" y="1116647"/>
                        <a:ext cx="2092939" cy="654255"/>
                      </a:xfrm>
                      <a:prstGeom prst="rect">
                        <a:avLst/>
                      </a:prstGeom>
                      <a:noFill/>
                      <a:ln>
                        <a:noFill/>
                      </a:ln>
                    </p:spPr>
                  </p:pic>
                </p:oleObj>
              </mc:Fallback>
            </mc:AlternateContent>
          </a:graphicData>
        </a:graphic>
      </p:graphicFrame>
      <p:graphicFrame>
        <p:nvGraphicFramePr>
          <p:cNvPr id="48" name="Object 47"/>
          <p:cNvGraphicFramePr>
            <a:graphicFrameLocks noChangeAspect="1"/>
          </p:cNvGraphicFramePr>
          <p:nvPr>
            <p:extLst/>
          </p:nvPr>
        </p:nvGraphicFramePr>
        <p:xfrm>
          <a:off x="6270140" y="1099899"/>
          <a:ext cx="906514" cy="520167"/>
        </p:xfrm>
        <a:graphic>
          <a:graphicData uri="http://schemas.openxmlformats.org/presentationml/2006/ole">
            <mc:AlternateContent xmlns:mc="http://schemas.openxmlformats.org/markup-compatibility/2006">
              <mc:Choice xmlns:v="urn:schemas-microsoft-com:vml" Requires="v">
                <p:oleObj spid="_x0000_s6237" name="Equation" r:id="rId14" imgW="355320" imgH="241200" progId="Equation.3">
                  <p:embed/>
                </p:oleObj>
              </mc:Choice>
              <mc:Fallback>
                <p:oleObj name="Equation" r:id="rId14" imgW="355320" imgH="241200" progId="Equation.3">
                  <p:embed/>
                  <p:pic>
                    <p:nvPicPr>
                      <p:cNvPr id="48" name="Object 47"/>
                      <p:cNvPicPr>
                        <a:picLocks noChangeAspect="1" noChangeArrowheads="1"/>
                      </p:cNvPicPr>
                      <p:nvPr/>
                    </p:nvPicPr>
                    <p:blipFill>
                      <a:blip r:embed="rId15"/>
                      <a:srcRect/>
                      <a:stretch>
                        <a:fillRect/>
                      </a:stretch>
                    </p:blipFill>
                    <p:spPr bwMode="auto">
                      <a:xfrm>
                        <a:off x="6270140" y="1099899"/>
                        <a:ext cx="906514" cy="520167"/>
                      </a:xfrm>
                      <a:prstGeom prst="rect">
                        <a:avLst/>
                      </a:prstGeom>
                      <a:noFill/>
                      <a:ln>
                        <a:noFill/>
                      </a:ln>
                    </p:spPr>
                  </p:pic>
                </p:oleObj>
              </mc:Fallback>
            </mc:AlternateContent>
          </a:graphicData>
        </a:graphic>
      </p:graphicFrame>
      <mc:AlternateContent xmlns:mc="http://schemas.openxmlformats.org/markup-compatibility/2006" xmlns:a14="http://schemas.microsoft.com/office/drawing/2010/main">
        <mc:Choice Requires="a14">
          <p:sp>
            <p:nvSpPr>
              <p:cNvPr id="52" name="TextBox 51"/>
              <p:cNvSpPr txBox="1"/>
              <p:nvPr/>
            </p:nvSpPr>
            <p:spPr>
              <a:xfrm>
                <a:off x="5237404" y="4727839"/>
                <a:ext cx="4016549" cy="151483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measure global spin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polarization </a:t>
                </a:r>
                <a14:m>
                  <m:oMath xmlns:m="http://schemas.openxmlformats.org/officeDocument/2006/math">
                    <m:d>
                      <m:dPr>
                        <m:begChr m:val="⟨"/>
                        <m:endChr m:val="⟩"/>
                        <m:ctrlPr>
                          <a:rPr kumimoji="0" lang="en-US" sz="24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mn-ea"/>
                            <a:cs typeface="+mn-cs"/>
                          </a:rPr>
                        </m:ctrlPr>
                      </m:dPr>
                      <m:e>
                        <m:sSub>
                          <m:sSubPr>
                            <m:ctrlPr>
                              <a:rPr kumimoji="0" lang="en-US" sz="24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mn-ea"/>
                                <a:cs typeface="+mn-cs"/>
                              </a:rPr>
                            </m:ctrlPr>
                          </m:sSubPr>
                          <m:e>
                            <m:acc>
                              <m:accPr>
                                <m:chr m:val="̂"/>
                                <m:ctrlPr>
                                  <a:rPr kumimoji="0" lang="en-US" sz="24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mn-ea"/>
                                    <a:cs typeface="+mn-cs"/>
                                  </a:rPr>
                                  <m:t>𝑆</m:t>
                                </m:r>
                              </m:e>
                            </m:acc>
                          </m:e>
                          <m:sub>
                            <m:r>
                              <a:rPr kumimoji="0" lang="en-US" sz="24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mn-ea"/>
                                <a:cs typeface="+mn-cs"/>
                              </a:rPr>
                              <m:t>𝑧</m:t>
                            </m:r>
                          </m:sub>
                        </m:sSub>
                      </m:e>
                    </m:d>
                  </m:oMath>
                </a14:m>
                <a:r>
                  <a:rPr kumimoji="0" lang="en-US" sz="2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variance </a:t>
                </a:r>
                <a14:m>
                  <m:oMath xmlns:m="http://schemas.openxmlformats.org/officeDocument/2006/math">
                    <m:r>
                      <m:rPr>
                        <m:sty m:val="p"/>
                      </m:rPr>
                      <a:rPr kumimoji="0" lang="en-US" sz="2400" b="0" i="0"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mn-ea"/>
                        <a:cs typeface="+mn-cs"/>
                      </a:rPr>
                      <m:t>Δ</m:t>
                    </m:r>
                    <m:sSubSup>
                      <m:sSubSupPr>
                        <m:ctrlPr>
                          <a:rPr kumimoji="0" lang="en-US" sz="24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mn-ea"/>
                            <a:cs typeface="+mn-cs"/>
                          </a:rPr>
                        </m:ctrlPr>
                      </m:sSubSupPr>
                      <m:e>
                        <m:r>
                          <a:rPr kumimoji="0" lang="en-US" sz="24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mn-ea"/>
                            <a:cs typeface="+mn-cs"/>
                          </a:rPr>
                          <m:t>𝑆</m:t>
                        </m:r>
                      </m:e>
                      <m:sub>
                        <m:r>
                          <a:rPr kumimoji="0" lang="en-US" sz="24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mn-ea"/>
                            <a:cs typeface="+mn-cs"/>
                          </a:rPr>
                          <m:t>𝑧</m:t>
                        </m:r>
                      </m:sub>
                      <m:sup>
                        <m:r>
                          <a:rPr kumimoji="0" lang="en-US" sz="24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mn-ea"/>
                            <a:cs typeface="+mn-cs"/>
                          </a:rPr>
                          <m:t>2</m:t>
                        </m:r>
                      </m:sup>
                    </m:sSubSup>
                    <m:r>
                      <a:rPr kumimoji="0" lang="en-US" sz="24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mn-ea"/>
                        <a:cs typeface="+mn-cs"/>
                      </a:rPr>
                      <m:t>=</m:t>
                    </m:r>
                    <m:d>
                      <m:dPr>
                        <m:begChr m:val="⟨"/>
                        <m:endChr m:val="⟩"/>
                        <m:ctrlPr>
                          <a:rPr kumimoji="0" lang="en-US" sz="24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mn-ea"/>
                            <a:cs typeface="+mn-cs"/>
                          </a:rPr>
                        </m:ctrlPr>
                      </m:dPr>
                      <m:e>
                        <m:sSup>
                          <m:sSupPr>
                            <m:ctrlPr>
                              <a:rPr kumimoji="0" lang="en-US" sz="24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mn-ea"/>
                                <a:cs typeface="+mn-cs"/>
                              </a:rPr>
                            </m:ctrlPr>
                          </m:sSupPr>
                          <m:e>
                            <m:d>
                              <m:dPr>
                                <m:ctrlPr>
                                  <a:rPr kumimoji="0" lang="en-US" sz="24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mn-ea"/>
                                    <a:cs typeface="+mn-cs"/>
                                  </a:rPr>
                                </m:ctrlPr>
                              </m:dPr>
                              <m:e>
                                <m:sSub>
                                  <m:sSubPr>
                                    <m:ctrlPr>
                                      <a:rPr kumimoji="0" lang="en-US" sz="2400" b="0" i="1" u="none" strike="noStrike" kern="1200" cap="none" spc="0" normalizeH="0" baseline="0" noProof="0" dirty="0">
                                        <a:ln>
                                          <a:noFill/>
                                        </a:ln>
                                        <a:solidFill>
                                          <a:srgbClr val="5B9BD5">
                                            <a:lumMod val="50000"/>
                                          </a:srgbClr>
                                        </a:solidFill>
                                        <a:effectLst/>
                                        <a:uLnTx/>
                                        <a:uFillTx/>
                                        <a:latin typeface="Cambria Math" panose="02040503050406030204" pitchFamily="18" charset="0"/>
                                        <a:ea typeface="+mn-ea"/>
                                        <a:cs typeface="+mn-cs"/>
                                      </a:rPr>
                                    </m:ctrlPr>
                                  </m:sSubPr>
                                  <m:e>
                                    <m:acc>
                                      <m:accPr>
                                        <m:chr m:val="̂"/>
                                        <m:ctrlPr>
                                          <a:rPr kumimoji="0" lang="en-US" sz="24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mn-ea"/>
                                            <a:cs typeface="+mn-cs"/>
                                          </a:rPr>
                                          <m:t>𝑆</m:t>
                                        </m:r>
                                      </m:e>
                                    </m:acc>
                                  </m:e>
                                  <m:sub>
                                    <m:r>
                                      <a:rPr kumimoji="0" lang="en-US" sz="2400" b="0" i="1" u="none" strike="noStrike" kern="1200" cap="none" spc="0" normalizeH="0" baseline="0" noProof="0" dirty="0">
                                        <a:ln>
                                          <a:noFill/>
                                        </a:ln>
                                        <a:solidFill>
                                          <a:srgbClr val="5B9BD5">
                                            <a:lumMod val="50000"/>
                                          </a:srgbClr>
                                        </a:solidFill>
                                        <a:effectLst/>
                                        <a:uLnTx/>
                                        <a:uFillTx/>
                                        <a:latin typeface="Cambria Math" panose="02040503050406030204" pitchFamily="18" charset="0"/>
                                        <a:ea typeface="+mn-ea"/>
                                        <a:cs typeface="+mn-cs"/>
                                      </a:rPr>
                                      <m:t>𝑧</m:t>
                                    </m:r>
                                  </m:sub>
                                </m:sSub>
                                <m:r>
                                  <a:rPr kumimoji="0" lang="en-US" sz="2400" b="0" i="1" u="none" strike="noStrike" kern="1200" cap="none" spc="0" normalizeH="0" baseline="0" noProof="0" dirty="0">
                                    <a:ln>
                                      <a:noFill/>
                                    </a:ln>
                                    <a:solidFill>
                                      <a:srgbClr val="5B9BD5">
                                        <a:lumMod val="50000"/>
                                      </a:srgbClr>
                                    </a:solidFill>
                                    <a:effectLst/>
                                    <a:uLnTx/>
                                    <a:uFillTx/>
                                    <a:latin typeface="Cambria Math" panose="02040503050406030204" pitchFamily="18" charset="0"/>
                                    <a:ea typeface="+mn-ea"/>
                                    <a:cs typeface="+mn-cs"/>
                                  </a:rPr>
                                  <m:t>−</m:t>
                                </m:r>
                                <m:d>
                                  <m:dPr>
                                    <m:begChr m:val="⟨"/>
                                    <m:endChr m:val="⟩"/>
                                    <m:ctrlPr>
                                      <a:rPr kumimoji="0" lang="en-US" sz="2400" b="0" i="1" u="none" strike="noStrike" kern="1200" cap="none" spc="0" normalizeH="0" baseline="0" noProof="0" dirty="0">
                                        <a:ln>
                                          <a:noFill/>
                                        </a:ln>
                                        <a:solidFill>
                                          <a:srgbClr val="5B9BD5">
                                            <a:lumMod val="50000"/>
                                          </a:srgbClr>
                                        </a:solidFill>
                                        <a:effectLst/>
                                        <a:uLnTx/>
                                        <a:uFillTx/>
                                        <a:latin typeface="Cambria Math" panose="02040503050406030204" pitchFamily="18" charset="0"/>
                                        <a:ea typeface="+mn-ea"/>
                                        <a:cs typeface="+mn-cs"/>
                                      </a:rPr>
                                    </m:ctrlPr>
                                  </m:dPr>
                                  <m:e>
                                    <m:sSub>
                                      <m:sSubPr>
                                        <m:ctrlPr>
                                          <a:rPr kumimoji="0" lang="en-US" sz="2400" b="0" i="1" u="none" strike="noStrike" kern="1200" cap="none" spc="0" normalizeH="0" baseline="0" noProof="0" dirty="0">
                                            <a:ln>
                                              <a:noFill/>
                                            </a:ln>
                                            <a:solidFill>
                                              <a:srgbClr val="5B9BD5">
                                                <a:lumMod val="50000"/>
                                              </a:srgbClr>
                                            </a:solidFill>
                                            <a:effectLst/>
                                            <a:uLnTx/>
                                            <a:uFillTx/>
                                            <a:latin typeface="Cambria Math" panose="02040503050406030204" pitchFamily="18" charset="0"/>
                                            <a:ea typeface="+mn-ea"/>
                                            <a:cs typeface="+mn-cs"/>
                                          </a:rPr>
                                        </m:ctrlPr>
                                      </m:sSubPr>
                                      <m:e>
                                        <m:acc>
                                          <m:accPr>
                                            <m:chr m:val="̂"/>
                                            <m:ctrlPr>
                                              <a:rPr kumimoji="0" lang="en-US" sz="24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mn-ea"/>
                                                <a:cs typeface="+mn-cs"/>
                                              </a:rPr>
                                            </m:ctrlPr>
                                          </m:accPr>
                                          <m:e>
                                            <m:r>
                                              <a:rPr kumimoji="0" lang="en-US" sz="24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mn-ea"/>
                                                <a:cs typeface="+mn-cs"/>
                                              </a:rPr>
                                              <m:t>𝑆</m:t>
                                            </m:r>
                                          </m:e>
                                        </m:acc>
                                      </m:e>
                                      <m:sub>
                                        <m:r>
                                          <a:rPr kumimoji="0" lang="en-US" sz="2400" b="0" i="1" u="none" strike="noStrike" kern="1200" cap="none" spc="0" normalizeH="0" baseline="0" noProof="0" dirty="0">
                                            <a:ln>
                                              <a:noFill/>
                                            </a:ln>
                                            <a:solidFill>
                                              <a:srgbClr val="5B9BD5">
                                                <a:lumMod val="50000"/>
                                              </a:srgbClr>
                                            </a:solidFill>
                                            <a:effectLst/>
                                            <a:uLnTx/>
                                            <a:uFillTx/>
                                            <a:latin typeface="Cambria Math" panose="02040503050406030204" pitchFamily="18" charset="0"/>
                                            <a:ea typeface="+mn-ea"/>
                                            <a:cs typeface="+mn-cs"/>
                                          </a:rPr>
                                          <m:t>𝑧</m:t>
                                        </m:r>
                                      </m:sub>
                                    </m:sSub>
                                  </m:e>
                                </m:d>
                              </m:e>
                            </m:d>
                          </m:e>
                          <m:sup>
                            <m:r>
                              <a:rPr kumimoji="0" lang="en-US" sz="2400" b="0" i="1" u="none" strike="noStrike" kern="1200" cap="none" spc="0" normalizeH="0" baseline="0" noProof="0">
                                <a:ln>
                                  <a:noFill/>
                                </a:ln>
                                <a:solidFill>
                                  <a:srgbClr val="5B9BD5">
                                    <a:lumMod val="50000"/>
                                  </a:srgbClr>
                                </a:solidFill>
                                <a:effectLst/>
                                <a:uLnTx/>
                                <a:uFillTx/>
                                <a:latin typeface="Cambria Math" panose="02040503050406030204" pitchFamily="18" charset="0"/>
                                <a:ea typeface="+mn-ea"/>
                                <a:cs typeface="+mn-cs"/>
                              </a:rPr>
                              <m:t>2</m:t>
                            </m:r>
                          </m:sup>
                        </m:sSup>
                      </m:e>
                    </m:d>
                  </m:oMath>
                </a14:m>
                <a:endParaRPr kumimoji="0" lang="en-US" sz="2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mc:Choice>
        <mc:Fallback xmlns="">
          <p:sp>
            <p:nvSpPr>
              <p:cNvPr id="52" name="TextBox 51"/>
              <p:cNvSpPr txBox="1">
                <a:spLocks noRot="1" noChangeAspect="1" noMove="1" noResize="1" noEditPoints="1" noAdjustHandles="1" noChangeArrowheads="1" noChangeShapeType="1" noTextEdit="1"/>
              </p:cNvSpPr>
              <p:nvPr/>
            </p:nvSpPr>
            <p:spPr>
              <a:xfrm>
                <a:off x="5237404" y="4727839"/>
                <a:ext cx="4016549" cy="1514838"/>
              </a:xfrm>
              <a:prstGeom prst="rect">
                <a:avLst/>
              </a:prstGeom>
              <a:blipFill>
                <a:blip r:embed="rId16"/>
                <a:stretch>
                  <a:fillRect l="-1669" t="-3226"/>
                </a:stretch>
              </a:blipFill>
            </p:spPr>
            <p:txBody>
              <a:bodyPr/>
              <a:lstStyle/>
              <a:p>
                <a:r>
                  <a:rPr lang="en-US">
                    <a:noFill/>
                  </a:rPr>
                  <a:t> </a:t>
                </a:r>
              </a:p>
            </p:txBody>
          </p:sp>
        </mc:Fallback>
      </mc:AlternateContent>
      <p:cxnSp>
        <p:nvCxnSpPr>
          <p:cNvPr id="53" name="Straight Arrow Connector 52"/>
          <p:cNvCxnSpPr/>
          <p:nvPr/>
        </p:nvCxnSpPr>
        <p:spPr>
          <a:xfrm flipH="1" flipV="1">
            <a:off x="8004575" y="2467544"/>
            <a:ext cx="36199" cy="231231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5848350" y="4046744"/>
            <a:ext cx="2188804"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general rotation</a:t>
            </a:r>
          </a:p>
        </p:txBody>
      </p:sp>
      <p:cxnSp>
        <p:nvCxnSpPr>
          <p:cNvPr id="62" name="Straight Arrow Connector 61"/>
          <p:cNvCxnSpPr/>
          <p:nvPr/>
        </p:nvCxnSpPr>
        <p:spPr>
          <a:xfrm flipV="1">
            <a:off x="7154627" y="2948410"/>
            <a:ext cx="39443" cy="1184059"/>
          </a:xfrm>
          <a:prstGeom prst="straightConnector1">
            <a:avLst/>
          </a:prstGeom>
          <a:ln w="508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p:cNvSpPr txBox="1"/>
              <p:nvPr/>
            </p:nvSpPr>
            <p:spPr>
              <a:xfrm>
                <a:off x="6961165" y="2598675"/>
                <a:ext cx="465810" cy="369332"/>
              </a:xfrm>
              <a:prstGeom prst="rect">
                <a:avLst/>
              </a:prstGeom>
              <a:solidFill>
                <a:schemeClr val="bg1">
                  <a:lumMod val="8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𝑈</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𝑅</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9" name="TextBox 58"/>
              <p:cNvSpPr txBox="1">
                <a:spLocks noRot="1" noChangeAspect="1" noMove="1" noResize="1" noEditPoints="1" noAdjustHandles="1" noChangeArrowheads="1" noChangeShapeType="1" noTextEdit="1"/>
              </p:cNvSpPr>
              <p:nvPr/>
            </p:nvSpPr>
            <p:spPr>
              <a:xfrm>
                <a:off x="6961165" y="2598675"/>
                <a:ext cx="465810" cy="369332"/>
              </a:xfrm>
              <a:prstGeom prst="rect">
                <a:avLst/>
              </a:prstGeom>
              <a:blipFill>
                <a:blip r:embed="rId17"/>
                <a:stretch>
                  <a:fillRect/>
                </a:stretch>
              </a:blipFill>
            </p:spPr>
            <p:txBody>
              <a:bodyPr/>
              <a:lstStyle/>
              <a:p>
                <a:r>
                  <a:rPr lang="en-US">
                    <a:noFill/>
                  </a:rPr>
                  <a:t> </a:t>
                </a:r>
              </a:p>
            </p:txBody>
          </p:sp>
        </mc:Fallback>
      </mc:AlternateContent>
      <p:cxnSp>
        <p:nvCxnSpPr>
          <p:cNvPr id="7" name="Straight Connector 6"/>
          <p:cNvCxnSpPr/>
          <p:nvPr/>
        </p:nvCxnSpPr>
        <p:spPr>
          <a:xfrm flipV="1">
            <a:off x="2129719" y="3071944"/>
            <a:ext cx="2801261" cy="133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p:cNvSpPr txBox="1"/>
              <p:nvPr/>
            </p:nvSpPr>
            <p:spPr>
              <a:xfrm>
                <a:off x="4246137" y="2660330"/>
                <a:ext cx="254557" cy="43088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𝜏</m:t>
                      </m:r>
                    </m:oMath>
                  </m:oMathPara>
                </a14:m>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4246137" y="2660330"/>
                <a:ext cx="254557" cy="430887"/>
              </a:xfrm>
              <a:prstGeom prst="rect">
                <a:avLst/>
              </a:prstGeom>
              <a:blipFill>
                <a:blip r:embed="rId18"/>
                <a:stretch>
                  <a:fillRect/>
                </a:stretch>
              </a:blipFill>
            </p:spPr>
            <p:txBody>
              <a:bodyPr/>
              <a:lstStyle/>
              <a:p>
                <a:r>
                  <a:rPr lang="en-US">
                    <a:noFill/>
                  </a:rPr>
                  <a:t> </a:t>
                </a:r>
              </a:p>
            </p:txBody>
          </p:sp>
        </mc:Fallback>
      </mc:AlternateContent>
      <p:cxnSp>
        <p:nvCxnSpPr>
          <p:cNvPr id="22" name="Straight Connector 21"/>
          <p:cNvCxnSpPr/>
          <p:nvPr/>
        </p:nvCxnSpPr>
        <p:spPr>
          <a:xfrm flipH="1" flipV="1">
            <a:off x="6938128" y="3289957"/>
            <a:ext cx="23039" cy="46930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flipV="1">
            <a:off x="2133677" y="3271599"/>
            <a:ext cx="23039" cy="46930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2129719" y="3289957"/>
            <a:ext cx="4819928" cy="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2145196" y="3289957"/>
            <a:ext cx="4792932" cy="478733"/>
          </a:xfrm>
          <a:prstGeom prst="rect">
            <a:avLst/>
          </a:prstGeom>
          <a:solidFill>
            <a:srgbClr val="0DA32A">
              <a:alpha val="2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Straight Arrow Connector 20"/>
          <p:cNvCxnSpPr/>
          <p:nvPr/>
        </p:nvCxnSpPr>
        <p:spPr>
          <a:xfrm flipV="1">
            <a:off x="1831505" y="3085340"/>
            <a:ext cx="275856" cy="111655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4259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40945" y="1263623"/>
            <a:ext cx="6035040" cy="402336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40945" y="1263623"/>
            <a:ext cx="6035040" cy="4023360"/>
          </a:xfrm>
          <a:prstGeom prst="rect">
            <a:avLst/>
          </a:prstGeom>
        </p:spPr>
      </p:pic>
      <p:sp>
        <p:nvSpPr>
          <p:cNvPr id="5" name="TextBox 4"/>
          <p:cNvSpPr txBox="1"/>
          <p:nvPr/>
        </p:nvSpPr>
        <p:spPr>
          <a:xfrm>
            <a:off x="4315678" y="1719971"/>
            <a:ext cx="6832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N=85</a:t>
            </a:r>
          </a:p>
        </p:txBody>
      </p:sp>
      <p:cxnSp>
        <p:nvCxnSpPr>
          <p:cNvPr id="10" name="Straight Arrow Connector 9"/>
          <p:cNvCxnSpPr/>
          <p:nvPr/>
        </p:nvCxnSpPr>
        <p:spPr>
          <a:xfrm flipH="1">
            <a:off x="1458058" y="3330813"/>
            <a:ext cx="179820" cy="146292"/>
          </a:xfrm>
          <a:prstGeom prst="straightConnector1">
            <a:avLst/>
          </a:prstGeom>
          <a:ln w="19050" cmpd="sng">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flipV="1">
            <a:off x="1636278" y="1888374"/>
            <a:ext cx="0" cy="1445190"/>
          </a:xfrm>
          <a:prstGeom prst="straightConnector1">
            <a:avLst/>
          </a:prstGeom>
          <a:ln w="19050" cmpd="sng">
            <a:headEnd type="none"/>
            <a:tailEnd type="triangle" w="sm" len="sm"/>
          </a:ln>
          <a:effectLst/>
        </p:spPr>
        <p:style>
          <a:lnRef idx="3">
            <a:schemeClr val="dk1"/>
          </a:lnRef>
          <a:fillRef idx="0">
            <a:schemeClr val="dk1"/>
          </a:fillRef>
          <a:effectRef idx="2">
            <a:schemeClr val="dk1"/>
          </a:effectRef>
          <a:fontRef idx="minor">
            <a:schemeClr val="tx1"/>
          </a:fontRef>
        </p:style>
      </p:cxnSp>
      <p:cxnSp>
        <p:nvCxnSpPr>
          <p:cNvPr id="12" name="Straight Arrow Connector 11"/>
          <p:cNvCxnSpPr/>
          <p:nvPr/>
        </p:nvCxnSpPr>
        <p:spPr>
          <a:xfrm>
            <a:off x="1636278" y="3333561"/>
            <a:ext cx="1426178" cy="0"/>
          </a:xfrm>
          <a:prstGeom prst="straightConnector1">
            <a:avLst/>
          </a:prstGeom>
          <a:ln w="19050" cmpd="sng">
            <a:headEnd type="none"/>
            <a:tailEnd type="triangle" w="sm" len="sm"/>
          </a:ln>
          <a:effectLst/>
        </p:spPr>
        <p:style>
          <a:lnRef idx="3">
            <a:schemeClr val="dk1"/>
          </a:lnRef>
          <a:fillRef idx="0">
            <a:schemeClr val="dk1"/>
          </a:fillRef>
          <a:effectRef idx="2">
            <a:schemeClr val="dk1"/>
          </a:effectRef>
          <a:fontRef idx="minor">
            <a:schemeClr val="tx1"/>
          </a:fontRef>
        </p:style>
      </p:cxnSp>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29435" t="23087" r="22429" b="29249"/>
          <a:stretch/>
        </p:blipFill>
        <p:spPr>
          <a:xfrm>
            <a:off x="268129" y="1807821"/>
            <a:ext cx="2908088" cy="2879600"/>
          </a:xfrm>
          <a:prstGeom prst="rect">
            <a:avLst/>
          </a:prstGeom>
        </p:spPr>
      </p:pic>
      <p:cxnSp>
        <p:nvCxnSpPr>
          <p:cNvPr id="16" name="Straight Arrow Connector 15"/>
          <p:cNvCxnSpPr/>
          <p:nvPr/>
        </p:nvCxnSpPr>
        <p:spPr>
          <a:xfrm flipH="1">
            <a:off x="1458058" y="3330813"/>
            <a:ext cx="178221" cy="146290"/>
          </a:xfrm>
          <a:prstGeom prst="straightConnector1">
            <a:avLst/>
          </a:prstGeom>
          <a:ln w="34925">
            <a:solidFill>
              <a:srgbClr val="FF0000"/>
            </a:solidFill>
            <a:tailEnd type="triangle" w="med" len="sm"/>
          </a:ln>
        </p:spPr>
        <p:style>
          <a:lnRef idx="3">
            <a:schemeClr val="accent3"/>
          </a:lnRef>
          <a:fillRef idx="0">
            <a:schemeClr val="accent3"/>
          </a:fillRef>
          <a:effectRef idx="2">
            <a:schemeClr val="accent3"/>
          </a:effectRef>
          <a:fontRef idx="minor">
            <a:schemeClr val="tx1"/>
          </a:fontRef>
        </p:style>
      </p:cxnSp>
      <p:pic>
        <p:nvPicPr>
          <p:cNvPr id="19" name="Picture 18"/>
          <p:cNvPicPr>
            <a:picLocks noChangeAspect="1"/>
          </p:cNvPicPr>
          <p:nvPr/>
        </p:nvPicPr>
        <p:blipFill rotWithShape="1">
          <a:blip r:embed="rId6">
            <a:alphaModFix amt="85000"/>
            <a:extLst>
              <a:ext uri="{28A0092B-C50C-407E-A947-70E740481C1C}">
                <a14:useLocalDpi xmlns:a14="http://schemas.microsoft.com/office/drawing/2010/main" val="0"/>
              </a:ext>
            </a:extLst>
          </a:blip>
          <a:srcRect l="34933" t="25580" r="29021" b="33044"/>
          <a:stretch/>
        </p:blipFill>
        <p:spPr>
          <a:xfrm>
            <a:off x="651921" y="1912218"/>
            <a:ext cx="2177743" cy="2499679"/>
          </a:xfrm>
          <a:prstGeom prst="rect">
            <a:avLst/>
          </a:prstGeom>
        </p:spPr>
      </p:pic>
      <mc:AlternateContent xmlns:mc="http://schemas.openxmlformats.org/markup-compatibility/2006" xmlns:a14="http://schemas.microsoft.com/office/drawing/2010/main">
        <mc:Choice Requires="a14">
          <p:sp>
            <p:nvSpPr>
              <p:cNvPr id="21" name="TextBox 20"/>
              <p:cNvSpPr txBox="1"/>
              <p:nvPr/>
            </p:nvSpPr>
            <p:spPr>
              <a:xfrm flipH="1">
                <a:off x="1451167" y="1577740"/>
                <a:ext cx="3826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charset="0"/>
                              <a:ea typeface="+mn-ea"/>
                              <a:cs typeface="+mn-cs"/>
                            </a:rPr>
                            <m:t>𝑧</m:t>
                          </m:r>
                        </m:e>
                      </m:acc>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1" name="TextBox 20"/>
              <p:cNvSpPr txBox="1">
                <a:spLocks noRot="1" noChangeAspect="1" noMove="1" noResize="1" noEditPoints="1" noAdjustHandles="1" noChangeArrowheads="1" noChangeShapeType="1" noTextEdit="1"/>
              </p:cNvSpPr>
              <p:nvPr/>
            </p:nvSpPr>
            <p:spPr>
              <a:xfrm flipH="1">
                <a:off x="1451167" y="1577740"/>
                <a:ext cx="382649" cy="369332"/>
              </a:xfrm>
              <a:prstGeom prst="rect">
                <a:avLst/>
              </a:prstGeom>
              <a:blipFill>
                <a:blip r:embed="rId7"/>
                <a:stretch>
                  <a:fillRect t="-6667" r="-380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flipH="1">
                <a:off x="1119647" y="3122852"/>
                <a:ext cx="3826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charset="0"/>
                              <a:ea typeface="+mn-ea"/>
                              <a:cs typeface="+mn-cs"/>
                            </a:rPr>
                            <m:t>𝑥</m:t>
                          </m:r>
                        </m:e>
                      </m:acc>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2" name="TextBox 21"/>
              <p:cNvSpPr txBox="1">
                <a:spLocks noRot="1" noChangeAspect="1" noMove="1" noResize="1" noEditPoints="1" noAdjustHandles="1" noChangeArrowheads="1" noChangeShapeType="1" noTextEdit="1"/>
              </p:cNvSpPr>
              <p:nvPr/>
            </p:nvSpPr>
            <p:spPr>
              <a:xfrm flipH="1">
                <a:off x="1119647" y="3122852"/>
                <a:ext cx="382649" cy="369332"/>
              </a:xfrm>
              <a:prstGeom prst="rect">
                <a:avLst/>
              </a:prstGeom>
              <a:blipFill>
                <a:blip r:embed="rId8"/>
                <a:stretch>
                  <a:fillRect t="-6557" r="-177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flipH="1">
                <a:off x="3028130" y="3107772"/>
                <a:ext cx="3826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charset="0"/>
                              <a:ea typeface="+mn-ea"/>
                              <a:cs typeface="+mn-cs"/>
                            </a:rPr>
                            <m:t>𝑦</m:t>
                          </m:r>
                        </m:e>
                      </m:acc>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3" name="TextBox 22"/>
              <p:cNvSpPr txBox="1">
                <a:spLocks noRot="1" noChangeAspect="1" noMove="1" noResize="1" noEditPoints="1" noAdjustHandles="1" noChangeArrowheads="1" noChangeShapeType="1" noTextEdit="1"/>
              </p:cNvSpPr>
              <p:nvPr/>
            </p:nvSpPr>
            <p:spPr>
              <a:xfrm flipH="1">
                <a:off x="3028130" y="3107772"/>
                <a:ext cx="382649" cy="369332"/>
              </a:xfrm>
              <a:prstGeom prst="rect">
                <a:avLst/>
              </a:prstGeom>
              <a:blipFill>
                <a:blip r:embed="rId9"/>
                <a:stretch>
                  <a:fillRect t="-6667" r="-15873" b="-6667"/>
                </a:stretch>
              </a:blipFill>
            </p:spPr>
            <p:txBody>
              <a:bodyPr/>
              <a:lstStyle/>
              <a:p>
                <a:r>
                  <a:rPr lang="en-US">
                    <a:noFill/>
                  </a:rPr>
                  <a:t> </a:t>
                </a:r>
              </a:p>
            </p:txBody>
          </p:sp>
        </mc:Fallback>
      </mc:AlternateContent>
      <p:pic>
        <p:nvPicPr>
          <p:cNvPr id="8" name="Picture 7"/>
          <p:cNvPicPr>
            <a:picLocks noChangeAspect="1"/>
          </p:cNvPicPr>
          <p:nvPr/>
        </p:nvPicPr>
        <p:blipFill rotWithShape="1">
          <a:blip r:embed="rId10">
            <a:alphaModFix amt="85000"/>
            <a:extLst>
              <a:ext uri="{28A0092B-C50C-407E-A947-70E740481C1C}">
                <a14:useLocalDpi xmlns:a14="http://schemas.microsoft.com/office/drawing/2010/main" val="0"/>
              </a:ext>
            </a:extLst>
          </a:blip>
          <a:srcRect l="26892" t="30074" r="18876" b="35172"/>
          <a:stretch/>
        </p:blipFill>
        <p:spPr>
          <a:xfrm>
            <a:off x="268127" y="2409824"/>
            <a:ext cx="2794329" cy="1790683"/>
          </a:xfrm>
          <a:prstGeom prst="rect">
            <a:avLst/>
          </a:prstGeom>
        </p:spPr>
      </p:pic>
      <p:pic>
        <p:nvPicPr>
          <p:cNvPr id="9" name="Picture 8"/>
          <p:cNvPicPr>
            <a:picLocks noChangeAspect="1"/>
          </p:cNvPicPr>
          <p:nvPr/>
        </p:nvPicPr>
        <p:blipFill rotWithShape="1">
          <a:blip r:embed="rId11">
            <a:alphaModFix amt="85000"/>
            <a:extLst>
              <a:ext uri="{28A0092B-C50C-407E-A947-70E740481C1C}">
                <a14:useLocalDpi xmlns:a14="http://schemas.microsoft.com/office/drawing/2010/main" val="0"/>
              </a:ext>
            </a:extLst>
          </a:blip>
          <a:srcRect l="26047" t="13801" r="10141" b="31193"/>
          <a:stretch/>
        </p:blipFill>
        <p:spPr>
          <a:xfrm>
            <a:off x="268128" y="1577739"/>
            <a:ext cx="3287871" cy="2834157"/>
          </a:xfrm>
          <a:prstGeom prst="rect">
            <a:avLst/>
          </a:prstGeom>
        </p:spPr>
      </p:pic>
      <p:cxnSp>
        <p:nvCxnSpPr>
          <p:cNvPr id="20" name="Straight Arrow Connector 19"/>
          <p:cNvCxnSpPr/>
          <p:nvPr/>
        </p:nvCxnSpPr>
        <p:spPr>
          <a:xfrm flipH="1">
            <a:off x="1334991" y="3477104"/>
            <a:ext cx="123067" cy="104397"/>
          </a:xfrm>
          <a:prstGeom prst="straightConnector1">
            <a:avLst/>
          </a:prstGeom>
          <a:ln w="19050" cmpd="sng">
            <a:headEnd type="none" w="med" len="med"/>
            <a:tailEnd type="triangle" w="sm" len="sm"/>
          </a:ln>
          <a:effectLst/>
        </p:spPr>
        <p:style>
          <a:lnRef idx="3">
            <a:schemeClr val="dk1"/>
          </a:lnRef>
          <a:fillRef idx="0">
            <a:schemeClr val="dk1"/>
          </a:fillRef>
          <a:effectRef idx="2">
            <a:schemeClr val="dk1"/>
          </a:effectRef>
          <a:fontRef idx="minor">
            <a:schemeClr val="tx1"/>
          </a:fontRef>
        </p:style>
      </p:cxnSp>
      <p:grpSp>
        <p:nvGrpSpPr>
          <p:cNvPr id="25" name="Group 24"/>
          <p:cNvGrpSpPr/>
          <p:nvPr/>
        </p:nvGrpSpPr>
        <p:grpSpPr>
          <a:xfrm>
            <a:off x="1054908" y="3054049"/>
            <a:ext cx="667265" cy="929419"/>
            <a:chOff x="7159946" y="6101048"/>
            <a:chExt cx="667265" cy="929419"/>
          </a:xfrm>
        </p:grpSpPr>
        <p:sp>
          <p:nvSpPr>
            <p:cNvPr id="17" name="Arc 16"/>
            <p:cNvSpPr/>
            <p:nvPr/>
          </p:nvSpPr>
          <p:spPr>
            <a:xfrm rot="6527466">
              <a:off x="7159946" y="6101048"/>
              <a:ext cx="667265" cy="667265"/>
            </a:xfrm>
            <a:prstGeom prst="arc">
              <a:avLst/>
            </a:prstGeom>
            <a:ln>
              <a:headEnd type="none" w="med" len="med"/>
              <a:tailEnd type="triangle" w="med" len="med"/>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8" name="Picture 17"/>
            <p:cNvPicPr>
              <a:picLocks noChangeAspect="1"/>
            </p:cNvPicPr>
            <p:nvPr/>
          </p:nvPicPr>
          <p:blipFill>
            <a:blip r:embed="rId12"/>
            <a:stretch>
              <a:fillRect/>
            </a:stretch>
          </p:blipFill>
          <p:spPr>
            <a:xfrm>
              <a:off x="7626373" y="6744216"/>
              <a:ext cx="199508" cy="286251"/>
            </a:xfrm>
            <a:prstGeom prst="rect">
              <a:avLst/>
            </a:prstGeom>
          </p:spPr>
        </p:pic>
      </p:grpSp>
      <p:sp>
        <p:nvSpPr>
          <p:cNvPr id="28" name="Rectangle 27"/>
          <p:cNvSpPr/>
          <p:nvPr/>
        </p:nvSpPr>
        <p:spPr>
          <a:xfrm>
            <a:off x="4822825" y="625421"/>
            <a:ext cx="393065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Bohnet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et al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800" b="0" i="1" u="none" strike="noStrike" kern="1200" cap="none" spc="0" normalizeH="0" baseline="0" noProof="0" dirty="0">
                <a:ln>
                  <a:noFill/>
                </a:ln>
                <a:solidFill>
                  <a:prstClr val="black"/>
                </a:solidFill>
                <a:effectLst/>
                <a:uLnTx/>
                <a:uFillTx/>
                <a:latin typeface="Calibri" panose="020F0502020204030204"/>
                <a:ea typeface="+mn-ea"/>
                <a:cs typeface="+mn-cs"/>
              </a:rPr>
              <a:t>Science</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352, 1297 (2016)</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9" name="TextBox 28"/>
              <p:cNvSpPr txBox="1"/>
              <p:nvPr/>
            </p:nvSpPr>
            <p:spPr>
              <a:xfrm>
                <a:off x="-4377" y="5379348"/>
                <a:ext cx="922712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C00000"/>
                    </a:solidFill>
                    <a:effectLst/>
                    <a:uLnTx/>
                    <a:uFillTx/>
                    <a:latin typeface="Calibri" panose="020F0502020204030204"/>
                    <a:ea typeface="+mn-ea"/>
                    <a:cs typeface="+mn-cs"/>
                  </a:rPr>
                  <a:t>•</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Measurements of Ramsey squeezing parameter </a:t>
                </a:r>
                <a14:m>
                  <m:oMath xmlns:m="http://schemas.openxmlformats.org/officeDocument/2006/math">
                    <m:r>
                      <a:rPr kumimoji="0" lang="en-US" sz="2800" b="1"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t>⇒</m:t>
                    </m:r>
                    <m:r>
                      <a:rPr kumimoji="0" lang="en-US" sz="2800" b="1" i="0"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t> </m:t>
                    </m:r>
                  </m:oMath>
                </a14:m>
                <a:endParaRPr kumimoji="0" lang="en-US" sz="2800" b="1" i="0" u="none" strike="noStrike" kern="1200" cap="none" spc="0" normalizeH="0" baseline="0" noProof="0" dirty="0">
                  <a:ln>
                    <a:noFill/>
                  </a:ln>
                  <a:solidFill>
                    <a:srgbClr val="C00000"/>
                  </a:solidFill>
                  <a:effectLst/>
                  <a:uLnTx/>
                  <a:uFillTx/>
                  <a:latin typeface="Calibri" panose="020F0502020204030204"/>
                  <a:ea typeface="Cambria Math"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prove entanglement for </a:t>
                </a:r>
                <a14:m>
                  <m:oMath xmlns:m="http://schemas.openxmlformats.org/officeDocument/2006/math">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25&lt;</m:t>
                    </m:r>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𝑁</m:t>
                    </m:r>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&lt;220</m:t>
                    </m:r>
                  </m:oMath>
                </a14:m>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C00000"/>
                    </a:solidFill>
                    <a:effectLst/>
                    <a:uLnTx/>
                    <a:uFillTx/>
                    <a:latin typeface="Calibri" panose="020F0502020204030204"/>
                    <a:ea typeface="+mn-ea"/>
                    <a:cs typeface="+mn-cs"/>
                  </a:rPr>
                  <a:t>•</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Largest inferred squeezing: -6.0 dB</a:t>
                </a:r>
              </a:p>
            </p:txBody>
          </p:sp>
        </mc:Choice>
        <mc:Fallback xmlns="">
          <p:sp>
            <p:nvSpPr>
              <p:cNvPr id="29" name="TextBox 28"/>
              <p:cNvSpPr txBox="1">
                <a:spLocks noRot="1" noChangeAspect="1" noMove="1" noResize="1" noEditPoints="1" noAdjustHandles="1" noChangeArrowheads="1" noChangeShapeType="1" noTextEdit="1"/>
              </p:cNvSpPr>
              <p:nvPr/>
            </p:nvSpPr>
            <p:spPr>
              <a:xfrm>
                <a:off x="-4377" y="5379348"/>
                <a:ext cx="9227125" cy="1323439"/>
              </a:xfrm>
              <a:prstGeom prst="rect">
                <a:avLst/>
              </a:prstGeom>
              <a:blipFill>
                <a:blip r:embed="rId13"/>
                <a:stretch>
                  <a:fillRect l="-1189" t="-1835" b="-11009"/>
                </a:stretch>
              </a:blipFill>
            </p:spPr>
            <p:txBody>
              <a:bodyPr/>
              <a:lstStyle/>
              <a:p>
                <a:r>
                  <a:rPr lang="en-US">
                    <a:noFill/>
                  </a:rPr>
                  <a:t> </a:t>
                </a:r>
              </a:p>
            </p:txBody>
          </p:sp>
        </mc:Fallback>
      </mc:AlternateContent>
      <p:sp>
        <p:nvSpPr>
          <p:cNvPr id="26" name="TextBox 25"/>
          <p:cNvSpPr txBox="1"/>
          <p:nvPr/>
        </p:nvSpPr>
        <p:spPr>
          <a:xfrm>
            <a:off x="1611071" y="-76200"/>
            <a:ext cx="5254836"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Times New Roman" pitchFamily="18" charset="0"/>
              </a:rPr>
              <a:t>Benchmarking quantum dynamics</a:t>
            </a:r>
          </a:p>
        </p:txBody>
      </p:sp>
    </p:spTree>
    <p:extLst>
      <p:ext uri="{BB962C8B-B14F-4D97-AF65-F5344CB8AC3E}">
        <p14:creationId xmlns:p14="http://schemas.microsoft.com/office/powerpoint/2010/main" val="207170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40945" y="1263623"/>
            <a:ext cx="6035040" cy="402336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40945" y="1263623"/>
            <a:ext cx="6035040" cy="402336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40945" y="1263623"/>
            <a:ext cx="6035040" cy="4023360"/>
          </a:xfrm>
          <a:prstGeom prst="rect">
            <a:avLst/>
          </a:prstGeom>
        </p:spPr>
      </p:pic>
      <p:cxnSp>
        <p:nvCxnSpPr>
          <p:cNvPr id="13" name="Straight Arrow Connector 12"/>
          <p:cNvCxnSpPr/>
          <p:nvPr/>
        </p:nvCxnSpPr>
        <p:spPr>
          <a:xfrm flipH="1">
            <a:off x="1458058" y="3330813"/>
            <a:ext cx="179820" cy="146292"/>
          </a:xfrm>
          <a:prstGeom prst="straightConnector1">
            <a:avLst/>
          </a:prstGeom>
          <a:ln w="19050" cmpd="sng">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flipV="1">
            <a:off x="1636278" y="1888374"/>
            <a:ext cx="0" cy="1445190"/>
          </a:xfrm>
          <a:prstGeom prst="straightConnector1">
            <a:avLst/>
          </a:prstGeom>
          <a:ln w="19050" cmpd="sng">
            <a:headEnd type="none"/>
            <a:tailEnd type="triangle" w="sm" len="sm"/>
          </a:ln>
          <a:effectLst/>
        </p:spPr>
        <p:style>
          <a:lnRef idx="3">
            <a:schemeClr val="dk1"/>
          </a:lnRef>
          <a:fillRef idx="0">
            <a:schemeClr val="dk1"/>
          </a:fillRef>
          <a:effectRef idx="2">
            <a:schemeClr val="dk1"/>
          </a:effectRef>
          <a:fontRef idx="minor">
            <a:schemeClr val="tx1"/>
          </a:fontRef>
        </p:style>
      </p:cxnSp>
      <p:cxnSp>
        <p:nvCxnSpPr>
          <p:cNvPr id="19" name="Straight Arrow Connector 18"/>
          <p:cNvCxnSpPr/>
          <p:nvPr/>
        </p:nvCxnSpPr>
        <p:spPr>
          <a:xfrm>
            <a:off x="1636278" y="3333561"/>
            <a:ext cx="1426178" cy="0"/>
          </a:xfrm>
          <a:prstGeom prst="straightConnector1">
            <a:avLst/>
          </a:prstGeom>
          <a:ln w="19050" cmpd="sng">
            <a:headEnd type="none"/>
            <a:tailEnd type="triangle" w="sm" len="sm"/>
          </a:ln>
          <a:effectLst/>
        </p:spPr>
        <p:style>
          <a:lnRef idx="3">
            <a:schemeClr val="dk1"/>
          </a:lnRef>
          <a:fillRef idx="0">
            <a:schemeClr val="dk1"/>
          </a:fillRef>
          <a:effectRef idx="2">
            <a:schemeClr val="dk1"/>
          </a:effectRef>
          <a:fontRef idx="minor">
            <a:schemeClr val="tx1"/>
          </a:fontRef>
        </p:style>
      </p:cxnSp>
      <p:pic>
        <p:nvPicPr>
          <p:cNvPr id="7" name="Picture 6"/>
          <p:cNvPicPr>
            <a:picLocks noChangeAspect="1"/>
          </p:cNvPicPr>
          <p:nvPr/>
        </p:nvPicPr>
        <p:blipFill rotWithShape="1">
          <a:blip r:embed="rId6" cstate="screen">
            <a:extLst>
              <a:ext uri="{28A0092B-C50C-407E-A947-70E740481C1C}">
                <a14:useLocalDpi xmlns:a14="http://schemas.microsoft.com/office/drawing/2010/main"/>
              </a:ext>
            </a:extLst>
          </a:blip>
          <a:srcRect l="19355" t="37811" r="25976" b="31425"/>
          <a:stretch/>
        </p:blipFill>
        <p:spPr>
          <a:xfrm>
            <a:off x="-393700" y="2701925"/>
            <a:ext cx="3340100" cy="1879600"/>
          </a:xfrm>
          <a:prstGeom prst="rect">
            <a:avLst/>
          </a:prstGeom>
        </p:spPr>
      </p:pic>
      <p:pic>
        <p:nvPicPr>
          <p:cNvPr id="20" name="Picture 19"/>
          <p:cNvPicPr>
            <a:picLocks noChangeAspect="1"/>
          </p:cNvPicPr>
          <p:nvPr/>
        </p:nvPicPr>
        <p:blipFill rotWithShape="1">
          <a:blip r:embed="rId7">
            <a:extLst>
              <a:ext uri="{28A0092B-C50C-407E-A947-70E740481C1C}">
                <a14:useLocalDpi xmlns:a14="http://schemas.microsoft.com/office/drawing/2010/main" val="0"/>
              </a:ext>
            </a:extLst>
          </a:blip>
          <a:srcRect l="29435" t="23087" r="22429" b="29249"/>
          <a:stretch/>
        </p:blipFill>
        <p:spPr>
          <a:xfrm>
            <a:off x="268129" y="1807821"/>
            <a:ext cx="2908088" cy="2879600"/>
          </a:xfrm>
          <a:prstGeom prst="rect">
            <a:avLst/>
          </a:prstGeom>
        </p:spPr>
      </p:pic>
      <p:cxnSp>
        <p:nvCxnSpPr>
          <p:cNvPr id="21" name="Straight Arrow Connector 20"/>
          <p:cNvCxnSpPr/>
          <p:nvPr/>
        </p:nvCxnSpPr>
        <p:spPr>
          <a:xfrm flipH="1">
            <a:off x="1458058" y="3330813"/>
            <a:ext cx="178221" cy="146290"/>
          </a:xfrm>
          <a:prstGeom prst="straightConnector1">
            <a:avLst/>
          </a:prstGeom>
          <a:ln w="34925">
            <a:solidFill>
              <a:srgbClr val="FF0000"/>
            </a:solidFill>
            <a:tailEnd type="triangle" w="med" len="sm"/>
          </a:ln>
        </p:spPr>
        <p:style>
          <a:lnRef idx="3">
            <a:schemeClr val="accent3"/>
          </a:lnRef>
          <a:fillRef idx="0">
            <a:schemeClr val="accent3"/>
          </a:fillRef>
          <a:effectRef idx="2">
            <a:schemeClr val="accent3"/>
          </a:effectRef>
          <a:fontRef idx="minor">
            <a:schemeClr val="tx1"/>
          </a:fontRef>
        </p:style>
      </p:cxnSp>
      <mc:AlternateContent xmlns:mc="http://schemas.openxmlformats.org/markup-compatibility/2006" xmlns:a14="http://schemas.microsoft.com/office/drawing/2010/main">
        <mc:Choice Requires="a14">
          <p:sp>
            <p:nvSpPr>
              <p:cNvPr id="23" name="TextBox 22"/>
              <p:cNvSpPr txBox="1"/>
              <p:nvPr/>
            </p:nvSpPr>
            <p:spPr>
              <a:xfrm flipH="1">
                <a:off x="1451167" y="1577740"/>
                <a:ext cx="3826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charset="0"/>
                              <a:ea typeface="+mn-ea"/>
                              <a:cs typeface="+mn-cs"/>
                            </a:rPr>
                            <m:t>𝑧</m:t>
                          </m:r>
                        </m:e>
                      </m:acc>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3" name="TextBox 22"/>
              <p:cNvSpPr txBox="1">
                <a:spLocks noRot="1" noChangeAspect="1" noMove="1" noResize="1" noEditPoints="1" noAdjustHandles="1" noChangeArrowheads="1" noChangeShapeType="1" noTextEdit="1"/>
              </p:cNvSpPr>
              <p:nvPr/>
            </p:nvSpPr>
            <p:spPr>
              <a:xfrm flipH="1">
                <a:off x="1451167" y="1577740"/>
                <a:ext cx="382649" cy="369332"/>
              </a:xfrm>
              <a:prstGeom prst="rect">
                <a:avLst/>
              </a:prstGeom>
              <a:blipFill>
                <a:blip r:embed="rId8"/>
                <a:stretch>
                  <a:fillRect t="-6667" r="-38095"/>
                </a:stretch>
              </a:blipFill>
            </p:spPr>
            <p:txBody>
              <a:bodyPr/>
              <a:lstStyle/>
              <a:p>
                <a:r>
                  <a:rPr lang="en-US">
                    <a:noFill/>
                  </a:rPr>
                  <a:t> </a:t>
                </a:r>
              </a:p>
            </p:txBody>
          </p:sp>
        </mc:Fallback>
      </mc:AlternateContent>
      <p:pic>
        <p:nvPicPr>
          <p:cNvPr id="9" name="Picture 8"/>
          <p:cNvPicPr>
            <a:picLocks noChangeAspect="1"/>
          </p:cNvPicPr>
          <p:nvPr/>
        </p:nvPicPr>
        <p:blipFill rotWithShape="1">
          <a:blip r:embed="rId9">
            <a:alphaModFix amt="85000"/>
            <a:extLst>
              <a:ext uri="{28A0092B-C50C-407E-A947-70E740481C1C}">
                <a14:useLocalDpi xmlns:a14="http://schemas.microsoft.com/office/drawing/2010/main"/>
              </a:ext>
            </a:extLst>
          </a:blip>
          <a:srcRect l="29243" t="19323" r="22081" b="28626"/>
          <a:stretch/>
        </p:blipFill>
        <p:spPr>
          <a:xfrm>
            <a:off x="268129" y="1577740"/>
            <a:ext cx="2908088" cy="3109681"/>
          </a:xfrm>
          <a:prstGeom prst="rect">
            <a:avLst/>
          </a:prstGeom>
        </p:spPr>
      </p:pic>
      <mc:AlternateContent xmlns:mc="http://schemas.openxmlformats.org/markup-compatibility/2006" xmlns:a14="http://schemas.microsoft.com/office/drawing/2010/main">
        <mc:Choice Requires="a14">
          <p:sp>
            <p:nvSpPr>
              <p:cNvPr id="24" name="TextBox 23"/>
              <p:cNvSpPr txBox="1"/>
              <p:nvPr/>
            </p:nvSpPr>
            <p:spPr>
              <a:xfrm flipH="1">
                <a:off x="1119647" y="3122852"/>
                <a:ext cx="3826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charset="0"/>
                              <a:ea typeface="+mn-ea"/>
                              <a:cs typeface="+mn-cs"/>
                            </a:rPr>
                            <m:t>𝑥</m:t>
                          </m:r>
                        </m:e>
                      </m:acc>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4" name="TextBox 23"/>
              <p:cNvSpPr txBox="1">
                <a:spLocks noRot="1" noChangeAspect="1" noMove="1" noResize="1" noEditPoints="1" noAdjustHandles="1" noChangeArrowheads="1" noChangeShapeType="1" noTextEdit="1"/>
              </p:cNvSpPr>
              <p:nvPr/>
            </p:nvSpPr>
            <p:spPr>
              <a:xfrm flipH="1">
                <a:off x="1119647" y="3122852"/>
                <a:ext cx="382649" cy="369332"/>
              </a:xfrm>
              <a:prstGeom prst="rect">
                <a:avLst/>
              </a:prstGeom>
              <a:blipFill>
                <a:blip r:embed="rId10"/>
                <a:stretch>
                  <a:fillRect t="-6557" r="-17742"/>
                </a:stretch>
              </a:blipFill>
            </p:spPr>
            <p:txBody>
              <a:bodyPr/>
              <a:lstStyle/>
              <a:p>
                <a:r>
                  <a:rPr lang="en-US">
                    <a:noFill/>
                  </a:rPr>
                  <a:t> </a:t>
                </a:r>
              </a:p>
            </p:txBody>
          </p:sp>
        </mc:Fallback>
      </mc:AlternateContent>
      <p:cxnSp>
        <p:nvCxnSpPr>
          <p:cNvPr id="26" name="Straight Arrow Connector 25"/>
          <p:cNvCxnSpPr/>
          <p:nvPr/>
        </p:nvCxnSpPr>
        <p:spPr>
          <a:xfrm flipH="1">
            <a:off x="1334991" y="3477104"/>
            <a:ext cx="123067" cy="104397"/>
          </a:xfrm>
          <a:prstGeom prst="straightConnector1">
            <a:avLst/>
          </a:prstGeom>
          <a:ln w="19050" cmpd="sng">
            <a:headEnd type="none" w="med" len="med"/>
            <a:tailEnd type="triangle" w="sm" len="sm"/>
          </a:ln>
          <a:effectLst/>
        </p:spPr>
        <p:style>
          <a:lnRef idx="3">
            <a:schemeClr val="dk1"/>
          </a:lnRef>
          <a:fillRef idx="0">
            <a:schemeClr val="dk1"/>
          </a:fillRef>
          <a:effectRef idx="2">
            <a:schemeClr val="dk1"/>
          </a:effectRef>
          <a:fontRef idx="minor">
            <a:schemeClr val="tx1"/>
          </a:fontRef>
        </p:style>
      </p:cxnSp>
      <p:grpSp>
        <p:nvGrpSpPr>
          <p:cNvPr id="27" name="Group 26"/>
          <p:cNvGrpSpPr/>
          <p:nvPr/>
        </p:nvGrpSpPr>
        <p:grpSpPr>
          <a:xfrm>
            <a:off x="1054908" y="3054049"/>
            <a:ext cx="667265" cy="929419"/>
            <a:chOff x="7159946" y="6101048"/>
            <a:chExt cx="667265" cy="929419"/>
          </a:xfrm>
        </p:grpSpPr>
        <p:sp>
          <p:nvSpPr>
            <p:cNvPr id="28" name="Arc 27"/>
            <p:cNvSpPr/>
            <p:nvPr/>
          </p:nvSpPr>
          <p:spPr>
            <a:xfrm rot="6527466">
              <a:off x="7159946" y="6101048"/>
              <a:ext cx="667265" cy="667265"/>
            </a:xfrm>
            <a:prstGeom prst="arc">
              <a:avLst/>
            </a:prstGeom>
            <a:ln>
              <a:headEnd type="none" w="med" len="med"/>
              <a:tailEnd type="triangle" w="med" len="med"/>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9" name="Picture 28"/>
            <p:cNvPicPr>
              <a:picLocks noChangeAspect="1"/>
            </p:cNvPicPr>
            <p:nvPr/>
          </p:nvPicPr>
          <p:blipFill>
            <a:blip r:embed="rId11"/>
            <a:stretch>
              <a:fillRect/>
            </a:stretch>
          </p:blipFill>
          <p:spPr>
            <a:xfrm>
              <a:off x="7626373" y="6744216"/>
              <a:ext cx="199508" cy="286251"/>
            </a:xfrm>
            <a:prstGeom prst="rect">
              <a:avLst/>
            </a:prstGeom>
          </p:spPr>
        </p:pic>
      </p:grpSp>
      <p:sp>
        <p:nvSpPr>
          <p:cNvPr id="25" name="Rectangle 24"/>
          <p:cNvSpPr/>
          <p:nvPr/>
        </p:nvSpPr>
        <p:spPr>
          <a:xfrm>
            <a:off x="4822825" y="625421"/>
            <a:ext cx="393065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Bohnet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et al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800" b="0" i="1" u="none" strike="noStrike" kern="1200" cap="none" spc="0" normalizeH="0" baseline="0" noProof="0" dirty="0">
                <a:ln>
                  <a:noFill/>
                </a:ln>
                <a:solidFill>
                  <a:prstClr val="black"/>
                </a:solidFill>
                <a:effectLst/>
                <a:uLnTx/>
                <a:uFillTx/>
                <a:latin typeface="Calibri" panose="020F0502020204030204"/>
                <a:ea typeface="+mn-ea"/>
                <a:cs typeface="+mn-cs"/>
              </a:rPr>
              <a:t>Science</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352, 1297 (2016)</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TextBox 30"/>
          <p:cNvSpPr txBox="1"/>
          <p:nvPr/>
        </p:nvSpPr>
        <p:spPr>
          <a:xfrm>
            <a:off x="4315678" y="1719971"/>
            <a:ext cx="6832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N=85</a:t>
            </a:r>
          </a:p>
        </p:txBody>
      </p:sp>
      <p:sp>
        <p:nvSpPr>
          <p:cNvPr id="30" name="TextBox 29"/>
          <p:cNvSpPr txBox="1"/>
          <p:nvPr/>
        </p:nvSpPr>
        <p:spPr>
          <a:xfrm>
            <a:off x="1611071" y="-76200"/>
            <a:ext cx="5254836"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Times New Roman" pitchFamily="18" charset="0"/>
              </a:rPr>
              <a:t>Benchmarking quantum dynamics</a:t>
            </a:r>
          </a:p>
        </p:txBody>
      </p:sp>
    </p:spTree>
    <p:extLst>
      <p:ext uri="{BB962C8B-B14F-4D97-AF65-F5344CB8AC3E}">
        <p14:creationId xmlns:p14="http://schemas.microsoft.com/office/powerpoint/2010/main" val="1840224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5070" y="-46180"/>
            <a:ext cx="738402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Out-of-time-order correlation functions</a:t>
            </a:r>
          </a:p>
        </p:txBody>
      </p:sp>
      <mc:AlternateContent xmlns:mc="http://schemas.openxmlformats.org/markup-compatibility/2006" xmlns:a14="http://schemas.microsoft.com/office/drawing/2010/main">
        <mc:Choice Requires="a14">
          <p:sp>
            <p:nvSpPr>
              <p:cNvPr id="3" name="TextBox 2"/>
              <p:cNvSpPr txBox="1"/>
              <p:nvPr/>
            </p:nvSpPr>
            <p:spPr>
              <a:xfrm>
                <a:off x="147485" y="592706"/>
                <a:ext cx="8814785" cy="94410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d>
                      <m:dPr>
                        <m:begChr m:val="⟨"/>
                        <m:endChr m:val="⟩"/>
                        <m:ctrlP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𝜓</m:t>
                        </m:r>
                      </m:e>
                      <m:e>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𝑊</m:t>
                        </m:r>
                        <m:sSup>
                          <m:sSupPr>
                            <m:ctrlP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d>
                              <m:dPr>
                                <m:ctrlP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𝑡</m:t>
                                </m:r>
                              </m:e>
                            </m:d>
                          </m:e>
                          <m:sup>
                            <m:r>
                              <a:rPr kumimoji="0" lang="en-US" sz="2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p>
                        </m:sSup>
                        <m:sSup>
                          <m:sSupPr>
                            <m:ctrlP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𝑉</m:t>
                            </m:r>
                          </m:e>
                          <m:sup>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up>
                        </m:sSup>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𝑊</m:t>
                        </m:r>
                        <m:d>
                          <m:dPr>
                            <m:ctrlP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𝑡</m:t>
                            </m:r>
                          </m:e>
                        </m:d>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𝑉</m:t>
                        </m:r>
                      </m:e>
                      <m:e>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𝜓</m:t>
                        </m:r>
                      </m:e>
                    </m:d>
                  </m:oMath>
                </a14:m>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where </a:t>
                </a:r>
                <a14:m>
                  <m:oMath xmlns:m="http://schemas.openxmlformats.org/officeDocument/2006/math">
                    <m:r>
                      <m:rPr>
                        <m:sty m:val="p"/>
                      </m:rPr>
                      <a:rPr kumimoji="0" lang="en-US" sz="26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W</m:t>
                    </m:r>
                    <m:d>
                      <m:dPr>
                        <m:ctrlP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m:rPr>
                            <m:sty m:val="p"/>
                          </m:rPr>
                          <a:rPr kumimoji="0" lang="en-US" sz="26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t</m:t>
                        </m:r>
                      </m:e>
                    </m:d>
                    <m:r>
                      <a:rPr kumimoji="0" lang="en-US" sz="26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m:rPr>
                            <m:sty m:val="p"/>
                          </m:rPr>
                          <a:rPr kumimoji="0" lang="en-US" sz="26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e</m:t>
                        </m:r>
                      </m:e>
                      <m:sup>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𝑖𝐻𝑡</m:t>
                        </m:r>
                      </m:sup>
                    </m:sSup>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𝑊</m:t>
                    </m:r>
                    <m:d>
                      <m:dPr>
                        <m:ctrlP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e>
                    </m:d>
                    <m:sSup>
                      <m:sSupPr>
                        <m:ctrlP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m:t>
                        </m:r>
                      </m:e>
                      <m:sup>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𝑖𝐻𝑡</m:t>
                        </m:r>
                      </m:sup>
                    </m:sSup>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endParaRPr kumimoji="0" lang="en-US" sz="2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d>
                      <m:dPr>
                        <m:begChr m:val="["/>
                        <m:endChr m:val="]"/>
                        <m:ctrlP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m:t>
                        </m:r>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𝑊</m:t>
                        </m:r>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e>
                    </m:d>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oMath>
                </a14:m>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147485" y="592706"/>
                <a:ext cx="8814785" cy="944105"/>
              </a:xfrm>
              <a:prstGeom prst="rect">
                <a:avLst/>
              </a:prstGeom>
              <a:blipFill>
                <a:blip r:embed="rId3"/>
                <a:stretch>
                  <a:fillRect t="-19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37485" y="1772977"/>
                <a:ext cx="9193414" cy="264687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𝑅𝑒</m:t>
                    </m:r>
                    <m:d>
                      <m:dPr>
                        <m:begChr m:val="["/>
                        <m:endChr m:val="]"/>
                        <m:ctrlP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e>
                    </m:d>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d>
                      <m:dPr>
                        <m:begChr m:val="⟨"/>
                        <m:endChr m:val="⟩"/>
                        <m:ctrlP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p>
                          <m:sSupPr>
                            <m:ctrlP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begChr m:val="|"/>
                                <m:endChr m:val="|"/>
                                <m:ctrlP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d>
                                  <m:dPr>
                                    <m:begChr m:val="["/>
                                    <m:endChr m:val="]"/>
                                    <m:ctrlP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𝑊</m:t>
                                    </m:r>
                                    <m:d>
                                      <m:dPr>
                                        <m:ctrlP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e>
                                    </m:d>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m:t>
                                    </m:r>
                                  </m:e>
                                </m:d>
                              </m:e>
                            </m:d>
                          </m:e>
                          <m:sup>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e>
                    </m:d>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oMath>
                </a14:m>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kumimoji="0" lang="en-US" sz="2800" b="1"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t>⇒</m:t>
                    </m:r>
                  </m:oMath>
                </a14:m>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rPr>
                  <a:t> measures failure of initially commuting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rPr>
                  <a:t>                         operators to commute at later times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kumimoji="0" lang="en-US" sz="2800" b="1"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cs typeface="+mn-cs"/>
                      </a:rPr>
                      <m:t>⇒</m:t>
                    </m:r>
                  </m:oMath>
                </a14:m>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quantifies spread or scrambling of quantum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information across a system’s degrees of freedom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alibri" panose="020F0502020204030204"/>
                    <a:ea typeface="+mn-ea"/>
                    <a:cs typeface="+mn-cs"/>
                  </a:rPr>
                  <a:t>Swingle</a:t>
                </a: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 et al., arXiv:1602.06271; </a:t>
                </a:r>
                <a:r>
                  <a:rPr kumimoji="0" lang="en-US" sz="2000" b="1" i="0" u="none" strike="noStrike" kern="1200" cap="none" spc="0" normalizeH="0" baseline="0" noProof="0" dirty="0" err="1">
                    <a:ln>
                      <a:noFill/>
                    </a:ln>
                    <a:solidFill>
                      <a:srgbClr val="002060"/>
                    </a:solidFill>
                    <a:effectLst/>
                    <a:uLnTx/>
                    <a:uFillTx/>
                    <a:latin typeface="Calibri" panose="020F0502020204030204"/>
                    <a:ea typeface="+mn-ea"/>
                    <a:cs typeface="+mn-cs"/>
                  </a:rPr>
                  <a:t>Shenker</a:t>
                </a: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 et al., arXiv:1306.0622; </a:t>
                </a:r>
                <a:r>
                  <a:rPr kumimoji="0" lang="en-US" sz="2000" b="1" i="0" u="none" strike="noStrike" kern="1200" cap="none" spc="0" normalizeH="0" baseline="0" noProof="0" dirty="0" err="1">
                    <a:ln>
                      <a:noFill/>
                    </a:ln>
                    <a:solidFill>
                      <a:srgbClr val="002060"/>
                    </a:solidFill>
                    <a:effectLst/>
                    <a:uLnTx/>
                    <a:uFillTx/>
                    <a:latin typeface="Calibri" panose="020F0502020204030204"/>
                    <a:ea typeface="+mn-ea"/>
                    <a:cs typeface="+mn-cs"/>
                  </a:rPr>
                  <a:t>Kitaev</a:t>
                </a: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 (2014)</a:t>
                </a:r>
              </a:p>
            </p:txBody>
          </p:sp>
        </mc:Choice>
        <mc:Fallback xmlns="">
          <p:sp>
            <p:nvSpPr>
              <p:cNvPr id="5" name="TextBox 4"/>
              <p:cNvSpPr txBox="1">
                <a:spLocks noRot="1" noChangeAspect="1" noMove="1" noResize="1" noEditPoints="1" noAdjustHandles="1" noChangeArrowheads="1" noChangeShapeType="1" noTextEdit="1"/>
              </p:cNvSpPr>
              <p:nvPr/>
            </p:nvSpPr>
            <p:spPr>
              <a:xfrm>
                <a:off x="37485" y="1772977"/>
                <a:ext cx="9193414" cy="2646878"/>
              </a:xfrm>
              <a:prstGeom prst="rect">
                <a:avLst/>
              </a:prstGeom>
              <a:blipFill>
                <a:blip r:embed="rId4"/>
                <a:stretch>
                  <a:fillRect r="-265" b="-32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209550" y="4610100"/>
                <a:ext cx="8890319"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Difficult to measure </a:t>
                </a:r>
                <a14:m>
                  <m:oMath xmlns:m="http://schemas.openxmlformats.org/officeDocument/2006/math">
                    <m:r>
                      <a:rPr kumimoji="0" lang="en-US" sz="2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requires time-reversal of dynamics</a:t>
                </a:r>
              </a:p>
            </p:txBody>
          </p:sp>
        </mc:Choice>
        <mc:Fallback xmlns="">
          <p:sp>
            <p:nvSpPr>
              <p:cNvPr id="6" name="TextBox 5"/>
              <p:cNvSpPr txBox="1">
                <a:spLocks noRot="1" noChangeAspect="1" noMove="1" noResize="1" noEditPoints="1" noAdjustHandles="1" noChangeArrowheads="1" noChangeShapeType="1" noTextEdit="1"/>
              </p:cNvSpPr>
              <p:nvPr/>
            </p:nvSpPr>
            <p:spPr>
              <a:xfrm>
                <a:off x="209550" y="4610100"/>
                <a:ext cx="8890319" cy="523220"/>
              </a:xfrm>
              <a:prstGeom prst="rect">
                <a:avLst/>
              </a:prstGeom>
              <a:blipFill>
                <a:blip r:embed="rId5"/>
                <a:stretch>
                  <a:fillRect l="-1371" t="-10465" r="-274" b="-32558"/>
                </a:stretch>
              </a:blipFill>
            </p:spPr>
            <p:txBody>
              <a:bodyPr/>
              <a:lstStyle/>
              <a:p>
                <a:r>
                  <a:rPr lang="en-US">
                    <a:noFill/>
                  </a:rPr>
                  <a:t> </a:t>
                </a:r>
              </a:p>
            </p:txBody>
          </p:sp>
        </mc:Fallback>
      </mc:AlternateContent>
      <p:sp>
        <p:nvSpPr>
          <p:cNvPr id="7" name="TextBox 6"/>
          <p:cNvSpPr txBox="1"/>
          <p:nvPr/>
        </p:nvSpPr>
        <p:spPr>
          <a:xfrm>
            <a:off x="831853" y="5153025"/>
            <a:ext cx="8219686"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time reversal is possible in many quantum simulators!</a:t>
            </a:r>
          </a:p>
        </p:txBody>
      </p:sp>
    </p:spTree>
    <p:extLst>
      <p:ext uri="{BB962C8B-B14F-4D97-AF65-F5344CB8AC3E}">
        <p14:creationId xmlns:p14="http://schemas.microsoft.com/office/powerpoint/2010/main" val="411700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4095" y="-46180"/>
            <a:ext cx="786888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Time reversal of the </a:t>
            </a:r>
            <a:r>
              <a:rPr kumimoji="0" lang="en-US" sz="3200" b="1" i="0" u="none" strike="noStrike" kern="1200" cap="none" spc="0" normalizeH="0" baseline="0" noProof="0" dirty="0" err="1">
                <a:ln>
                  <a:noFill/>
                </a:ln>
                <a:solidFill>
                  <a:srgbClr val="C00000"/>
                </a:solidFill>
                <a:effectLst/>
                <a:uLnTx/>
                <a:uFillTx/>
                <a:latin typeface="Calibri" panose="020F0502020204030204"/>
                <a:ea typeface="+mn-ea"/>
                <a:cs typeface="+mn-cs"/>
              </a:rPr>
              <a:t>Ising</a:t>
            </a: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 dynamics</a:t>
            </a:r>
          </a:p>
        </p:txBody>
      </p:sp>
      <mc:AlternateContent xmlns:mc="http://schemas.openxmlformats.org/markup-compatibility/2006" xmlns:a14="http://schemas.microsoft.com/office/drawing/2010/main">
        <mc:Choice Requires="a14">
          <p:sp>
            <p:nvSpPr>
              <p:cNvPr id="3" name="TextBox 2"/>
              <p:cNvSpPr txBox="1"/>
              <p:nvPr/>
            </p:nvSpPr>
            <p:spPr>
              <a:xfrm>
                <a:off x="415308" y="1232568"/>
                <a:ext cx="6731447" cy="8776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𝐻</m:t>
                        </m:r>
                      </m:e>
                      <m:sub>
                        <m: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𝐼𝑠𝑖𝑛𝑔</m:t>
                        </m:r>
                      </m:sub>
                    </m:sSub>
                    <m: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𝐽</m:t>
                        </m:r>
                      </m:num>
                      <m:den>
                        <m: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𝑁</m:t>
                        </m:r>
                      </m:den>
                    </m:f>
                    <m:nary>
                      <m:naryPr>
                        <m:chr m:val="∑"/>
                        <m:supHide m:val="on"/>
                        <m:ctrlP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naryPr>
                      <m:sub>
                        <m:r>
                          <m:rPr>
                            <m:brk m:alnAt="7"/>
                          </m:rP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m:t>
                        </m:r>
                        <m: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&lt;</m:t>
                        </m:r>
                        <m: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𝑗</m:t>
                        </m:r>
                      </m:sub>
                      <m:sup/>
                      <m:e>
                        <m:sSubSup>
                          <m:sSubSupPr>
                            <m:ctrlP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acc>
                              <m:accPr>
                                <m:chr m:val="̂"/>
                                <m:ctrlP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3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𝜎</m:t>
                                </m:r>
                              </m:e>
                            </m:acc>
                          </m:e>
                          <m:sub>
                            <m: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m:t>
                            </m:r>
                          </m:sub>
                          <m:sup>
                            <m: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𝑧</m:t>
                            </m:r>
                          </m:sup>
                        </m:sSubSup>
                        <m:sSubSup>
                          <m:sSubSupPr>
                            <m:ctrlPr>
                              <a:rPr kumimoji="0" lang="en-US" sz="3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acc>
                              <m:accPr>
                                <m:chr m:val="̂"/>
                                <m:ctrlPr>
                                  <a:rPr kumimoji="0" lang="en-US" sz="3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3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𝜎</m:t>
                                </m:r>
                              </m:e>
                            </m:acc>
                          </m:e>
                          <m:sub>
                            <m: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𝑗</m:t>
                            </m:r>
                          </m:sub>
                          <m:sup>
                            <m:r>
                              <a:rPr kumimoji="0" lang="en-US" sz="3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𝑧</m:t>
                            </m:r>
                          </m:sup>
                        </m:sSubSup>
                      </m:e>
                    </m:nary>
                  </m:oMath>
                </a14:m>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f>
                      <m:fPr>
                        <m:ctrlP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𝐽</m:t>
                        </m:r>
                      </m:num>
                      <m:den>
                        <m: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𝑁</m:t>
                        </m:r>
                      </m:den>
                    </m:f>
                    <m:r>
                      <a:rPr kumimoji="0" lang="en-US" sz="3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sSubSup>
                          <m:sSubSupPr>
                            <m:ctrlP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𝐹</m:t>
                            </m:r>
                          </m:e>
                          <m:sub>
                            <m: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0</m:t>
                            </m:r>
                          </m:sub>
                          <m:sup>
                            <m: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bSup>
                      </m:num>
                      <m:den>
                        <m: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ℏ4</m:t>
                        </m:r>
                        <m: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𝑚</m:t>
                        </m:r>
                        <m:sSub>
                          <m:sSubPr>
                            <m:ctrlP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𝜔</m:t>
                            </m:r>
                          </m:e>
                          <m:sub>
                            <m: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𝑧</m:t>
                            </m:r>
                          </m:sub>
                        </m:sSub>
                      </m:den>
                    </m:f>
                    <m: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m:t>
                        </m:r>
                      </m:num>
                      <m:den>
                        <m: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𝜇</m:t>
                        </m:r>
                        <m: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𝜔</m:t>
                            </m:r>
                          </m:e>
                          <m:sub>
                            <m:r>
                              <a:rPr kumimoji="0" lang="en-US" sz="3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𝑧</m:t>
                            </m:r>
                          </m:sub>
                        </m:sSub>
                      </m:den>
                    </m:f>
                  </m:oMath>
                </a14:m>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415308" y="1232568"/>
                <a:ext cx="6731447" cy="877613"/>
              </a:xfrm>
              <a:prstGeom prst="rect">
                <a:avLst/>
              </a:prstGeom>
              <a:blipFill>
                <a:blip r:embed="rId3"/>
                <a:stretch>
                  <a:fillRect b="-41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3404940" y="2815384"/>
                <a:ext cx="5152244"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Change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𝜇</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𝜔</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𝑧</m:t>
                        </m:r>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𝛿</m:t>
                    </m:r>
                  </m:oMath>
                </a14:m>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(antiferromagnetic)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to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𝜇</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𝜔</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𝑧</m:t>
                        </m:r>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𝛿</m:t>
                    </m:r>
                  </m:oMath>
                </a14:m>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(ferromagnetic)</a:t>
                </a:r>
              </a:p>
            </p:txBody>
          </p:sp>
        </mc:Choice>
        <mc:Fallback xmlns="">
          <p:sp>
            <p:nvSpPr>
              <p:cNvPr id="4" name="TextBox 3"/>
              <p:cNvSpPr txBox="1">
                <a:spLocks noRot="1" noChangeAspect="1" noMove="1" noResize="1" noEditPoints="1" noAdjustHandles="1" noChangeArrowheads="1" noChangeShapeType="1" noTextEdit="1"/>
              </p:cNvSpPr>
              <p:nvPr/>
            </p:nvSpPr>
            <p:spPr>
              <a:xfrm>
                <a:off x="3404940" y="2815384"/>
                <a:ext cx="5152244" cy="830997"/>
              </a:xfrm>
              <a:prstGeom prst="rect">
                <a:avLst/>
              </a:prstGeom>
              <a:blipFill>
                <a:blip r:embed="rId4"/>
                <a:stretch>
                  <a:fillRect l="-1893" t="-5882" r="-710" b="-16176"/>
                </a:stretch>
              </a:blipFill>
            </p:spPr>
            <p:txBody>
              <a:bodyPr/>
              <a:lstStyle/>
              <a:p>
                <a:r>
                  <a:rPr lang="en-US">
                    <a:noFill/>
                  </a:rPr>
                  <a:t> </a:t>
                </a:r>
              </a:p>
            </p:txBody>
          </p:sp>
        </mc:Fallback>
      </mc:AlternateContent>
      <p:sp>
        <p:nvSpPr>
          <p:cNvPr id="5" name="Right Arrow 4"/>
          <p:cNvSpPr/>
          <p:nvPr/>
        </p:nvSpPr>
        <p:spPr>
          <a:xfrm rot="19849886">
            <a:off x="4615058" y="2282311"/>
            <a:ext cx="1599804" cy="3609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8701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040BA2-EA3B-493F-8987-6AF6FBA3FF39}"/>
              </a:ext>
            </a:extLst>
          </p:cNvPr>
          <p:cNvSpPr txBox="1"/>
          <p:nvPr/>
        </p:nvSpPr>
        <p:spPr>
          <a:xfrm>
            <a:off x="990600" y="0"/>
            <a:ext cx="1566454"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Times New Roman" pitchFamily="18" charset="0"/>
              </a:rPr>
              <a:t>Outline:</a:t>
            </a:r>
          </a:p>
        </p:txBody>
      </p:sp>
      <p:sp>
        <p:nvSpPr>
          <p:cNvPr id="3" name="Rectangle 2">
            <a:extLst>
              <a:ext uri="{FF2B5EF4-FFF2-40B4-BE49-F238E27FC236}">
                <a16:creationId xmlns:a16="http://schemas.microsoft.com/office/drawing/2014/main" id="{24B9AB02-0D62-4B40-83E6-7F5F5EE1E6D2}"/>
              </a:ext>
            </a:extLst>
          </p:cNvPr>
          <p:cNvSpPr/>
          <p:nvPr/>
        </p:nvSpPr>
        <p:spPr>
          <a:xfrm>
            <a:off x="295836" y="1851672"/>
            <a:ext cx="6191026" cy="461665"/>
          </a:xfrm>
          <a:prstGeom prst="rect">
            <a:avLst/>
          </a:prstGeom>
        </p:spPr>
        <p:txBody>
          <a:bodyPr wrap="square">
            <a:spAutoFit/>
          </a:bodyPr>
          <a:lstStyle/>
          <a:p>
            <a:pPr lvl="0"/>
            <a:r>
              <a:rPr lang="en-US" sz="2000" dirty="0">
                <a:solidFill>
                  <a:srgbClr val="C00000"/>
                </a:solidFill>
              </a:rPr>
              <a:t>● </a:t>
            </a:r>
            <a:r>
              <a:rPr lang="en-US" sz="2400" dirty="0">
                <a:solidFill>
                  <a:prstClr val="black"/>
                </a:solidFill>
              </a:rPr>
              <a:t>sensing small COM (center-of-mass) motion</a:t>
            </a:r>
          </a:p>
        </p:txBody>
      </p:sp>
      <p:sp>
        <p:nvSpPr>
          <p:cNvPr id="4" name="Rectangle 3">
            <a:extLst>
              <a:ext uri="{FF2B5EF4-FFF2-40B4-BE49-F238E27FC236}">
                <a16:creationId xmlns:a16="http://schemas.microsoft.com/office/drawing/2014/main" id="{89750071-D961-4CA3-9992-B2C56660BE8A}"/>
              </a:ext>
            </a:extLst>
          </p:cNvPr>
          <p:cNvSpPr/>
          <p:nvPr/>
        </p:nvSpPr>
        <p:spPr>
          <a:xfrm>
            <a:off x="629323" y="2313337"/>
            <a:ext cx="4572000" cy="400110"/>
          </a:xfrm>
          <a:prstGeom prst="rect">
            <a:avLst/>
          </a:prstGeom>
        </p:spPr>
        <p:txBody>
          <a:bodyPr>
            <a:spAutoFit/>
          </a:bodyPr>
          <a:lstStyle/>
          <a:p>
            <a:r>
              <a:rPr lang="en-US" sz="2000" dirty="0"/>
              <a:t>- spin-dependent forces</a:t>
            </a:r>
          </a:p>
        </p:txBody>
      </p:sp>
      <p:grpSp>
        <p:nvGrpSpPr>
          <p:cNvPr id="5" name="Group 4">
            <a:extLst>
              <a:ext uri="{FF2B5EF4-FFF2-40B4-BE49-F238E27FC236}">
                <a16:creationId xmlns:a16="http://schemas.microsoft.com/office/drawing/2014/main" id="{B460C61A-0C06-4FDF-B137-F92CA6711594}"/>
              </a:ext>
            </a:extLst>
          </p:cNvPr>
          <p:cNvGrpSpPr/>
          <p:nvPr/>
        </p:nvGrpSpPr>
        <p:grpSpPr>
          <a:xfrm>
            <a:off x="6060431" y="655987"/>
            <a:ext cx="2602732" cy="3191179"/>
            <a:chOff x="6781956" y="3047061"/>
            <a:chExt cx="2602732" cy="3191179"/>
          </a:xfrm>
        </p:grpSpPr>
        <p:pic>
          <p:nvPicPr>
            <p:cNvPr id="6" name="Picture 5">
              <a:extLst>
                <a:ext uri="{FF2B5EF4-FFF2-40B4-BE49-F238E27FC236}">
                  <a16:creationId xmlns:a16="http://schemas.microsoft.com/office/drawing/2014/main" id="{033FAE6C-3461-42C5-BC6F-C1E1188116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8193" y="3047061"/>
              <a:ext cx="1224522" cy="3191179"/>
            </a:xfrm>
            <a:prstGeom prst="rect">
              <a:avLst/>
            </a:prstGeom>
          </p:spPr>
        </p:pic>
        <p:sp>
          <p:nvSpPr>
            <p:cNvPr id="7" name="Rectangle 6">
              <a:extLst>
                <a:ext uri="{FF2B5EF4-FFF2-40B4-BE49-F238E27FC236}">
                  <a16:creationId xmlns:a16="http://schemas.microsoft.com/office/drawing/2014/main" id="{8DCC167B-CE14-47EB-9064-476B80FA2989}"/>
                </a:ext>
              </a:extLst>
            </p:cNvPr>
            <p:cNvSpPr/>
            <p:nvPr/>
          </p:nvSpPr>
          <p:spPr>
            <a:xfrm>
              <a:off x="7422326" y="3115626"/>
              <a:ext cx="1310389" cy="18214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AE47720-59DA-48A5-8D9D-91FCE3BAD2EC}"/>
                </a:ext>
              </a:extLst>
            </p:cNvPr>
            <p:cNvPicPr>
              <a:picLocks noChangeAspect="1"/>
            </p:cNvPicPr>
            <p:nvPr/>
          </p:nvPicPr>
          <p:blipFill>
            <a:blip r:embed="rId5"/>
            <a:stretch>
              <a:fillRect/>
            </a:stretch>
          </p:blipFill>
          <p:spPr>
            <a:xfrm>
              <a:off x="7768911" y="3804168"/>
              <a:ext cx="703086" cy="1114649"/>
            </a:xfrm>
            <a:prstGeom prst="rect">
              <a:avLst/>
            </a:prstGeom>
          </p:spPr>
        </p:pic>
        <p:pic>
          <p:nvPicPr>
            <p:cNvPr id="9" name="Picture 8">
              <a:extLst>
                <a:ext uri="{FF2B5EF4-FFF2-40B4-BE49-F238E27FC236}">
                  <a16:creationId xmlns:a16="http://schemas.microsoft.com/office/drawing/2014/main" id="{231EFE5F-481F-4AE5-8FA8-76EAB2E72318}"/>
                </a:ext>
              </a:extLst>
            </p:cNvPr>
            <p:cNvPicPr>
              <a:picLocks noChangeAspect="1"/>
            </p:cNvPicPr>
            <p:nvPr/>
          </p:nvPicPr>
          <p:blipFill>
            <a:blip r:embed="rId6"/>
            <a:stretch>
              <a:fillRect/>
            </a:stretch>
          </p:blipFill>
          <p:spPr>
            <a:xfrm>
              <a:off x="6781956" y="3887508"/>
              <a:ext cx="2602732" cy="922125"/>
            </a:xfrm>
            <a:prstGeom prst="rect">
              <a:avLst/>
            </a:prstGeom>
          </p:spPr>
        </p:pic>
      </p:grpSp>
      <p:sp>
        <p:nvSpPr>
          <p:cNvPr id="11" name="Rectangle 10">
            <a:extLst>
              <a:ext uri="{FF2B5EF4-FFF2-40B4-BE49-F238E27FC236}">
                <a16:creationId xmlns:a16="http://schemas.microsoft.com/office/drawing/2014/main" id="{9FAA2AD0-AE4C-4281-92B7-35A52D12A8DC}"/>
              </a:ext>
            </a:extLst>
          </p:cNvPr>
          <p:cNvSpPr/>
          <p:nvPr/>
        </p:nvSpPr>
        <p:spPr>
          <a:xfrm>
            <a:off x="295836" y="4060568"/>
            <a:ext cx="7492701" cy="461665"/>
          </a:xfrm>
          <a:prstGeom prst="rect">
            <a:avLst/>
          </a:prstGeom>
        </p:spPr>
        <p:txBody>
          <a:bodyPr wrap="square">
            <a:spAutoFit/>
          </a:bodyPr>
          <a:lstStyle/>
          <a:p>
            <a:pPr lvl="0"/>
            <a:r>
              <a:rPr lang="en-US" dirty="0">
                <a:solidFill>
                  <a:srgbClr val="C00000"/>
                </a:solidFill>
              </a:rPr>
              <a:t>● </a:t>
            </a:r>
            <a:r>
              <a:rPr lang="en-US" sz="2400" dirty="0">
                <a:solidFill>
                  <a:prstClr val="black"/>
                </a:solidFill>
              </a:rPr>
              <a:t>Quantum simulation with ion crystals in a Penning trap</a:t>
            </a:r>
          </a:p>
        </p:txBody>
      </p:sp>
      <p:sp>
        <p:nvSpPr>
          <p:cNvPr id="12" name="Rectangle 11">
            <a:extLst>
              <a:ext uri="{FF2B5EF4-FFF2-40B4-BE49-F238E27FC236}">
                <a16:creationId xmlns:a16="http://schemas.microsoft.com/office/drawing/2014/main" id="{B5B2B811-DA8F-409B-9E65-942DAC784BEF}"/>
              </a:ext>
            </a:extLst>
          </p:cNvPr>
          <p:cNvSpPr/>
          <p:nvPr/>
        </p:nvSpPr>
        <p:spPr>
          <a:xfrm>
            <a:off x="801445" y="4411047"/>
            <a:ext cx="6858000" cy="2092881"/>
          </a:xfrm>
          <a:prstGeom prst="rect">
            <a:avLst/>
          </a:prstGeom>
        </p:spPr>
        <p:txBody>
          <a:bodyPr wrap="square">
            <a:spAutoFit/>
          </a:bodyPr>
          <a:lstStyle/>
          <a:p>
            <a:pPr lvl="0"/>
            <a:r>
              <a:rPr lang="en-US" sz="2000" dirty="0">
                <a:solidFill>
                  <a:prstClr val="black"/>
                </a:solidFill>
              </a:rPr>
              <a:t> - engineering </a:t>
            </a:r>
            <a:r>
              <a:rPr lang="en-US" sz="2000" dirty="0" err="1">
                <a:solidFill>
                  <a:prstClr val="black"/>
                </a:solidFill>
              </a:rPr>
              <a:t>Ising</a:t>
            </a:r>
            <a:r>
              <a:rPr lang="en-US" sz="2000" dirty="0">
                <a:solidFill>
                  <a:prstClr val="black"/>
                </a:solidFill>
              </a:rPr>
              <a:t> interactions with spin-dependent forces</a:t>
            </a:r>
          </a:p>
          <a:p>
            <a:pPr lvl="0"/>
            <a:endParaRPr lang="en-US" dirty="0">
              <a:solidFill>
                <a:prstClr val="black"/>
              </a:solidFill>
            </a:endParaRPr>
          </a:p>
          <a:p>
            <a:pPr lvl="0"/>
            <a:endParaRPr lang="en-US" dirty="0">
              <a:solidFill>
                <a:prstClr val="black"/>
              </a:solidFill>
            </a:endParaRPr>
          </a:p>
          <a:p>
            <a:pPr lvl="0"/>
            <a:r>
              <a:rPr lang="en-US" dirty="0">
                <a:solidFill>
                  <a:prstClr val="black"/>
                </a:solidFill>
              </a:rPr>
              <a:t>     </a:t>
            </a:r>
          </a:p>
          <a:p>
            <a:pPr lvl="0"/>
            <a:endParaRPr lang="en-US" dirty="0">
              <a:solidFill>
                <a:prstClr val="black"/>
              </a:solidFill>
            </a:endParaRPr>
          </a:p>
          <a:p>
            <a:pPr lvl="0"/>
            <a:endParaRPr lang="en-US" dirty="0">
              <a:solidFill>
                <a:prstClr val="black"/>
              </a:solidFill>
            </a:endParaRPr>
          </a:p>
          <a:p>
            <a:pPr lvl="0"/>
            <a:r>
              <a:rPr lang="en-US" sz="2000" dirty="0">
                <a:solidFill>
                  <a:prstClr val="black"/>
                </a:solidFill>
              </a:rPr>
              <a:t>     - </a:t>
            </a:r>
            <a:r>
              <a:rPr lang="en-US" sz="2000" dirty="0" err="1">
                <a:solidFill>
                  <a:prstClr val="black"/>
                </a:solidFill>
              </a:rPr>
              <a:t>Loschmidt</a:t>
            </a:r>
            <a:r>
              <a:rPr lang="en-US" sz="2000" dirty="0">
                <a:solidFill>
                  <a:prstClr val="black"/>
                </a:solidFill>
              </a:rPr>
              <a:t> echo and out-of-time order correlation functions</a:t>
            </a:r>
            <a:endParaRPr lang="en-US" dirty="0"/>
          </a:p>
        </p:txBody>
      </p:sp>
      <p:graphicFrame>
        <p:nvGraphicFramePr>
          <p:cNvPr id="13" name="Object 12">
            <a:extLst>
              <a:ext uri="{FF2B5EF4-FFF2-40B4-BE49-F238E27FC236}">
                <a16:creationId xmlns:a16="http://schemas.microsoft.com/office/drawing/2014/main" id="{8BAB2FDC-C734-4361-9D99-9B637F2ADC58}"/>
              </a:ext>
            </a:extLst>
          </p:cNvPr>
          <p:cNvGraphicFramePr>
            <a:graphicFrameLocks noChangeAspect="1"/>
          </p:cNvGraphicFramePr>
          <p:nvPr>
            <p:extLst>
              <p:ext uri="{D42A27DB-BD31-4B8C-83A1-F6EECF244321}">
                <p14:modId xmlns:p14="http://schemas.microsoft.com/office/powerpoint/2010/main" val="1876156323"/>
              </p:ext>
            </p:extLst>
          </p:nvPr>
        </p:nvGraphicFramePr>
        <p:xfrm>
          <a:off x="1210087" y="4966389"/>
          <a:ext cx="2475663" cy="757693"/>
        </p:xfrm>
        <a:graphic>
          <a:graphicData uri="http://schemas.openxmlformats.org/presentationml/2006/ole">
            <mc:AlternateContent xmlns:mc="http://schemas.openxmlformats.org/markup-compatibility/2006">
              <mc:Choice xmlns:v="urn:schemas-microsoft-com:vml" Requires="v">
                <p:oleObj spid="_x0000_s10265" name="Equation" r:id="rId7" imgW="1409400" imgH="431640" progId="Equation.3">
                  <p:embed/>
                </p:oleObj>
              </mc:Choice>
              <mc:Fallback>
                <p:oleObj name="Equation" r:id="rId7" imgW="1409400" imgH="431640" progId="Equation.3">
                  <p:embed/>
                  <p:pic>
                    <p:nvPicPr>
                      <p:cNvPr id="4" name="Object 3">
                        <a:extLst>
                          <a:ext uri="{FF2B5EF4-FFF2-40B4-BE49-F238E27FC236}">
                            <a16:creationId xmlns:a16="http://schemas.microsoft.com/office/drawing/2014/main" id="{D3CDC5C6-4276-4DDF-BF40-2520E7E115B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0087" y="4966389"/>
                        <a:ext cx="2475663" cy="757693"/>
                      </a:xfrm>
                      <a:prstGeom prst="rect">
                        <a:avLst/>
                      </a:prstGeom>
                      <a:noFill/>
                      <a:ln>
                        <a:noFill/>
                      </a:ln>
                    </p:spPr>
                  </p:pic>
                </p:oleObj>
              </mc:Fallback>
            </mc:AlternateContent>
          </a:graphicData>
        </a:graphic>
      </p:graphicFrame>
      <p:pic>
        <p:nvPicPr>
          <p:cNvPr id="14" name="Picture 13">
            <a:extLst>
              <a:ext uri="{FF2B5EF4-FFF2-40B4-BE49-F238E27FC236}">
                <a16:creationId xmlns:a16="http://schemas.microsoft.com/office/drawing/2014/main" id="{B9DFF2F5-ACCF-4D37-90FC-87E83B1224C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920716" y="4768454"/>
            <a:ext cx="3180729" cy="1208343"/>
          </a:xfrm>
          <a:prstGeom prst="rect">
            <a:avLst/>
          </a:prstGeom>
        </p:spPr>
      </p:pic>
      <p:sp>
        <p:nvSpPr>
          <p:cNvPr id="10" name="TextBox 9">
            <a:extLst>
              <a:ext uri="{FF2B5EF4-FFF2-40B4-BE49-F238E27FC236}">
                <a16:creationId xmlns:a16="http://schemas.microsoft.com/office/drawing/2014/main" id="{B861906C-1879-4646-B8FD-5470BC83B4D7}"/>
              </a:ext>
            </a:extLst>
          </p:cNvPr>
          <p:cNvSpPr txBox="1"/>
          <p:nvPr/>
        </p:nvSpPr>
        <p:spPr>
          <a:xfrm>
            <a:off x="518546" y="1078060"/>
            <a:ext cx="3593055" cy="400110"/>
          </a:xfrm>
          <a:prstGeom prst="rect">
            <a:avLst/>
          </a:prstGeom>
          <a:noFill/>
        </p:spPr>
        <p:txBody>
          <a:bodyPr wrap="square" rtlCol="0">
            <a:spAutoFit/>
          </a:bodyPr>
          <a:lstStyle/>
          <a:p>
            <a:pPr lvl="0"/>
            <a:r>
              <a:rPr lang="en-US" sz="2000" dirty="0">
                <a:solidFill>
                  <a:prstClr val="black"/>
                </a:solidFill>
              </a:rPr>
              <a:t>- high field qubit, modes</a:t>
            </a:r>
          </a:p>
        </p:txBody>
      </p:sp>
      <p:sp>
        <p:nvSpPr>
          <p:cNvPr id="15" name="Rectangle 14">
            <a:extLst>
              <a:ext uri="{FF2B5EF4-FFF2-40B4-BE49-F238E27FC236}">
                <a16:creationId xmlns:a16="http://schemas.microsoft.com/office/drawing/2014/main" id="{25B11C45-4145-4214-99D8-C7E07CA45ED7}"/>
              </a:ext>
            </a:extLst>
          </p:cNvPr>
          <p:cNvSpPr/>
          <p:nvPr/>
        </p:nvSpPr>
        <p:spPr>
          <a:xfrm>
            <a:off x="295836" y="736229"/>
            <a:ext cx="3389914" cy="461665"/>
          </a:xfrm>
          <a:prstGeom prst="rect">
            <a:avLst/>
          </a:prstGeom>
        </p:spPr>
        <p:txBody>
          <a:bodyPr wrap="square">
            <a:spAutoFit/>
          </a:bodyPr>
          <a:lstStyle/>
          <a:p>
            <a:pPr lvl="0"/>
            <a:r>
              <a:rPr lang="en-US" sz="2000" dirty="0">
                <a:solidFill>
                  <a:srgbClr val="C00000"/>
                </a:solidFill>
              </a:rPr>
              <a:t>● </a:t>
            </a:r>
            <a:r>
              <a:rPr lang="en-US" sz="2400" dirty="0">
                <a:solidFill>
                  <a:prstClr val="black"/>
                </a:solidFill>
              </a:rPr>
              <a:t>Penning trap features</a:t>
            </a:r>
          </a:p>
        </p:txBody>
      </p:sp>
    </p:spTree>
    <p:extLst>
      <p:ext uri="{BB962C8B-B14F-4D97-AF65-F5344CB8AC3E}">
        <p14:creationId xmlns:p14="http://schemas.microsoft.com/office/powerpoint/2010/main" val="4545595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7433" y="-76200"/>
            <a:ext cx="712185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Times New Roman" panose="02020603050405020304" pitchFamily="18" charset="0"/>
              </a:rPr>
              <a:t>Multiple quantum coherence protocol</a:t>
            </a:r>
          </a:p>
        </p:txBody>
      </p:sp>
      <p:sp>
        <p:nvSpPr>
          <p:cNvPr id="4" name="TextBox 3"/>
          <p:cNvSpPr txBox="1"/>
          <p:nvPr/>
        </p:nvSpPr>
        <p:spPr>
          <a:xfrm>
            <a:off x="-570" y="500857"/>
            <a:ext cx="9189503" cy="461665"/>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Probe higher-order coherences and correlations (Pines group, 1985)</a:t>
            </a:r>
          </a:p>
        </p:txBody>
      </p:sp>
      <p:grpSp>
        <p:nvGrpSpPr>
          <p:cNvPr id="15" name="Group 14"/>
          <p:cNvGrpSpPr/>
          <p:nvPr/>
        </p:nvGrpSpPr>
        <p:grpSpPr>
          <a:xfrm>
            <a:off x="0" y="1040381"/>
            <a:ext cx="8613074" cy="3051811"/>
            <a:chOff x="0" y="1276349"/>
            <a:chExt cx="8613074" cy="3051811"/>
          </a:xfrm>
        </p:grpSpPr>
        <p:grpSp>
          <p:nvGrpSpPr>
            <p:cNvPr id="8" name="Group 7"/>
            <p:cNvGrpSpPr/>
            <p:nvPr/>
          </p:nvGrpSpPr>
          <p:grpSpPr>
            <a:xfrm>
              <a:off x="0" y="1276349"/>
              <a:ext cx="8507700" cy="3051811"/>
              <a:chOff x="24385" y="1276350"/>
              <a:chExt cx="8983188" cy="3320034"/>
            </a:xfrm>
          </p:grpSpPr>
          <p:pic>
            <p:nvPicPr>
              <p:cNvPr id="6" name="Picture 5"/>
              <p:cNvPicPr>
                <a:picLocks noChangeAspect="1"/>
              </p:cNvPicPr>
              <p:nvPr/>
            </p:nvPicPr>
            <p:blipFill>
              <a:blip r:embed="rId3"/>
              <a:stretch>
                <a:fillRect/>
              </a:stretch>
            </p:blipFill>
            <p:spPr>
              <a:xfrm>
                <a:off x="24385" y="1276350"/>
                <a:ext cx="8983188" cy="3320034"/>
              </a:xfrm>
              <a:prstGeom prst="rect">
                <a:avLst/>
              </a:prstGeom>
            </p:spPr>
          </p:pic>
          <p:sp>
            <p:nvSpPr>
              <p:cNvPr id="7" name="Rectangle 6"/>
              <p:cNvSpPr/>
              <p:nvPr/>
            </p:nvSpPr>
            <p:spPr>
              <a:xfrm>
                <a:off x="85344" y="1300734"/>
                <a:ext cx="231648" cy="247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11" name="TextBox 10"/>
                <p:cNvSpPr txBox="1"/>
                <p:nvPr/>
              </p:nvSpPr>
              <p:spPr>
                <a:xfrm>
                  <a:off x="6651526" y="2662443"/>
                  <a:ext cx="1961548" cy="498342"/>
                </a:xfrm>
                <a:prstGeom prst="rect">
                  <a:avLst/>
                </a:prstGeom>
                <a:solidFill>
                  <a:schemeClr val="bg1"/>
                </a:solid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𝑆</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e>
                        </m:d>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d>
                              <m:dPr>
                                <m:begChr m:val="|"/>
                                <m:end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d>
                                  <m:dPr>
                                    <m:begChr m:val="⟨"/>
                                    <m:end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𝜓</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𝜓</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sub>
                                    </m:sSub>
                                  </m:e>
                                </m:d>
                              </m:e>
                            </m:d>
                          </m:e>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oMath>
                    </m:oMathPara>
                  </a14:m>
                  <a:endParaRPr kumimoji="0" lang="en-US" sz="2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6651526" y="2662443"/>
                  <a:ext cx="1961548" cy="498342"/>
                </a:xfrm>
                <a:prstGeom prst="rect">
                  <a:avLst/>
                </a:prstGeom>
                <a:blipFill>
                  <a:blip r:embed="rId4"/>
                  <a:stretch>
                    <a:fillRect r="-311"/>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6" name="TextBox 15"/>
              <p:cNvSpPr txBox="1"/>
              <p:nvPr/>
            </p:nvSpPr>
            <p:spPr>
              <a:xfrm>
                <a:off x="1961155" y="3133980"/>
                <a:ext cx="831190" cy="391902"/>
              </a:xfrm>
              <a:prstGeom prst="rect">
                <a:avLst/>
              </a:prstGeom>
              <a:solidFill>
                <a:srgbClr val="FF9999"/>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𝐻</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𝐼𝑠𝑖𝑛𝑔</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1961155" y="3133980"/>
                <a:ext cx="831190" cy="391902"/>
              </a:xfrm>
              <a:prstGeom prst="rect">
                <a:avLst/>
              </a:prstGeom>
              <a:blipFill>
                <a:blip r:embed="rId5"/>
                <a:stretch>
                  <a:fillRect b="-109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4538800" y="3133981"/>
                <a:ext cx="1004314" cy="391902"/>
              </a:xfrm>
              <a:prstGeom prst="rect">
                <a:avLst/>
              </a:prstGeom>
              <a:solidFill>
                <a:srgbClr val="FF9999"/>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𝐻</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𝐼𝑠𝑖𝑛𝑔</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4538800" y="3133981"/>
                <a:ext cx="1004314" cy="391902"/>
              </a:xfrm>
              <a:prstGeom prst="rect">
                <a:avLst/>
              </a:prstGeom>
              <a:blipFill>
                <a:blip r:embed="rId6"/>
                <a:stretch>
                  <a:fillRect b="-10938"/>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4582AAFE-19E1-4AE6-A88B-F3148A9460F7}"/>
              </a:ext>
            </a:extLst>
          </p:cNvPr>
          <p:cNvSpPr txBox="1"/>
          <p:nvPr/>
        </p:nvSpPr>
        <p:spPr>
          <a:xfrm>
            <a:off x="277119" y="3973850"/>
            <a:ext cx="117044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prepare</a:t>
            </a:r>
          </a:p>
        </p:txBody>
      </p:sp>
      <p:sp>
        <p:nvSpPr>
          <p:cNvPr id="14" name="Left Brace 13">
            <a:extLst>
              <a:ext uri="{FF2B5EF4-FFF2-40B4-BE49-F238E27FC236}">
                <a16:creationId xmlns:a16="http://schemas.microsoft.com/office/drawing/2014/main" id="{4810E21C-B493-47ED-8072-C711B5A34F80}"/>
              </a:ext>
            </a:extLst>
          </p:cNvPr>
          <p:cNvSpPr/>
          <p:nvPr/>
        </p:nvSpPr>
        <p:spPr>
          <a:xfrm rot="16200000">
            <a:off x="727690" y="3139905"/>
            <a:ext cx="280570" cy="1401097"/>
          </a:xfrm>
          <a:prstGeom prst="leftBrace">
            <a:avLst/>
          </a:prstGeom>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Left Brace 18">
            <a:extLst>
              <a:ext uri="{FF2B5EF4-FFF2-40B4-BE49-F238E27FC236}">
                <a16:creationId xmlns:a16="http://schemas.microsoft.com/office/drawing/2014/main" id="{249E03A3-57ED-45DF-BF7E-D6A697FEF480}"/>
              </a:ext>
            </a:extLst>
          </p:cNvPr>
          <p:cNvSpPr/>
          <p:nvPr/>
        </p:nvSpPr>
        <p:spPr>
          <a:xfrm rot="16200000">
            <a:off x="6749179" y="2850347"/>
            <a:ext cx="291392" cy="1991031"/>
          </a:xfrm>
          <a:prstGeom prst="leftBrace">
            <a:avLst/>
          </a:prstGeom>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AC4B4331-51C3-4399-A5D8-D9BEB084E3A0}"/>
              </a:ext>
            </a:extLst>
          </p:cNvPr>
          <p:cNvSpPr txBox="1"/>
          <p:nvPr/>
        </p:nvSpPr>
        <p:spPr>
          <a:xfrm>
            <a:off x="6268063" y="3993065"/>
            <a:ext cx="127066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measure</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54ED9021-0F70-4153-AC5F-705D50409F5A}"/>
                  </a:ext>
                </a:extLst>
              </p:cNvPr>
              <p:cNvSpPr txBox="1"/>
              <p:nvPr/>
            </p:nvSpPr>
            <p:spPr>
              <a:xfrm>
                <a:off x="262371" y="2529711"/>
                <a:ext cx="1118832" cy="369332"/>
              </a:xfrm>
              <a:prstGeom prst="rect">
                <a:avLst/>
              </a:prstGeom>
              <a:solidFill>
                <a:schemeClr val="bg1"/>
              </a:solid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d>
                      <m:dPr>
                        <m:begChr m:val=""/>
                        <m:end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𝜓</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b>
                        </m:sSub>
                      </m:e>
                    </m:d>
                  </m:oMath>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1" name="TextBox 20">
                <a:extLst>
                  <a:ext uri="{FF2B5EF4-FFF2-40B4-BE49-F238E27FC236}">
                    <a16:creationId xmlns:a16="http://schemas.microsoft.com/office/drawing/2014/main" id="{54ED9021-0F70-4153-AC5F-705D50409F5A}"/>
                  </a:ext>
                </a:extLst>
              </p:cNvPr>
              <p:cNvSpPr txBox="1">
                <a:spLocks noRot="1" noChangeAspect="1" noMove="1" noResize="1" noEditPoints="1" noAdjustHandles="1" noChangeArrowheads="1" noChangeShapeType="1" noTextEdit="1"/>
              </p:cNvSpPr>
              <p:nvPr/>
            </p:nvSpPr>
            <p:spPr>
              <a:xfrm>
                <a:off x="262371" y="2529711"/>
                <a:ext cx="1118832" cy="369332"/>
              </a:xfrm>
              <a:prstGeom prst="rect">
                <a:avLst/>
              </a:prstGeom>
              <a:blipFill>
                <a:blip r:embed="rId7"/>
                <a:stretch>
                  <a:fillRect t="-175410" r="-65761" b="-254098"/>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BCC54B19-1D16-408E-B1D6-D5D1805B84A0}"/>
              </a:ext>
            </a:extLst>
          </p:cNvPr>
          <p:cNvSpPr txBox="1"/>
          <p:nvPr/>
        </p:nvSpPr>
        <p:spPr>
          <a:xfrm>
            <a:off x="1843549" y="2300748"/>
            <a:ext cx="353962"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3" name="TextBox 22">
            <a:extLst>
              <a:ext uri="{FF2B5EF4-FFF2-40B4-BE49-F238E27FC236}">
                <a16:creationId xmlns:a16="http://schemas.microsoft.com/office/drawing/2014/main" id="{7E66D56D-EAF0-499F-906C-8FCDC441BCA5}"/>
              </a:ext>
            </a:extLst>
          </p:cNvPr>
          <p:cNvSpPr txBox="1"/>
          <p:nvPr/>
        </p:nvSpPr>
        <p:spPr>
          <a:xfrm>
            <a:off x="3687098" y="2381620"/>
            <a:ext cx="575186"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4" name="TextBox 23">
            <a:extLst>
              <a:ext uri="{FF2B5EF4-FFF2-40B4-BE49-F238E27FC236}">
                <a16:creationId xmlns:a16="http://schemas.microsoft.com/office/drawing/2014/main" id="{22E87A23-8D4A-43D3-9B3F-515E43AEF22E}"/>
              </a:ext>
            </a:extLst>
          </p:cNvPr>
          <p:cNvSpPr txBox="1"/>
          <p:nvPr/>
        </p:nvSpPr>
        <p:spPr>
          <a:xfrm>
            <a:off x="5338922" y="2357867"/>
            <a:ext cx="575186"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5" name="TextBox 24">
            <a:extLst>
              <a:ext uri="{FF2B5EF4-FFF2-40B4-BE49-F238E27FC236}">
                <a16:creationId xmlns:a16="http://schemas.microsoft.com/office/drawing/2014/main" id="{EE917F0B-A34A-40A3-AF01-72A6D1BA7B63}"/>
              </a:ext>
            </a:extLst>
          </p:cNvPr>
          <p:cNvSpPr txBox="1"/>
          <p:nvPr/>
        </p:nvSpPr>
        <p:spPr>
          <a:xfrm>
            <a:off x="7905144" y="2100267"/>
            <a:ext cx="353962"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952629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7433" y="-76200"/>
            <a:ext cx="712185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Times New Roman" panose="02020603050405020304" pitchFamily="18" charset="0"/>
              </a:rPr>
              <a:t>Multiple quantum coherence protocol</a:t>
            </a:r>
          </a:p>
        </p:txBody>
      </p:sp>
      <p:pic>
        <p:nvPicPr>
          <p:cNvPr id="6" name="Picture 5"/>
          <p:cNvPicPr>
            <a:picLocks noChangeAspect="1"/>
          </p:cNvPicPr>
          <p:nvPr/>
        </p:nvPicPr>
        <p:blipFill rotWithShape="1">
          <a:blip r:embed="rId3"/>
          <a:srcRect t="61457"/>
          <a:stretch/>
        </p:blipFill>
        <p:spPr>
          <a:xfrm>
            <a:off x="576709" y="1132523"/>
            <a:ext cx="8343946" cy="1176253"/>
          </a:xfrm>
          <a:prstGeom prst="rect">
            <a:avLst/>
          </a:prstGeom>
        </p:spPr>
      </p:pic>
      <p:sp>
        <p:nvSpPr>
          <p:cNvPr id="7" name="Rectangle 6"/>
          <p:cNvSpPr/>
          <p:nvPr/>
        </p:nvSpPr>
        <p:spPr>
          <a:xfrm>
            <a:off x="220375" y="871071"/>
            <a:ext cx="215164" cy="2276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6" name="TextBox 15"/>
              <p:cNvSpPr txBox="1"/>
              <p:nvPr/>
            </p:nvSpPr>
            <p:spPr>
              <a:xfrm>
                <a:off x="2374110" y="1350564"/>
                <a:ext cx="831190" cy="391902"/>
              </a:xfrm>
              <a:prstGeom prst="rect">
                <a:avLst/>
              </a:prstGeom>
              <a:solidFill>
                <a:srgbClr val="FF9999"/>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𝐻</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𝐼𝑠𝑖𝑛𝑔</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2374110" y="1350564"/>
                <a:ext cx="831190" cy="391902"/>
              </a:xfrm>
              <a:prstGeom prst="rect">
                <a:avLst/>
              </a:prstGeom>
              <a:blipFill>
                <a:blip r:embed="rId4"/>
                <a:stretch>
                  <a:fillRect b="-109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4951755" y="1350565"/>
                <a:ext cx="1004314" cy="391902"/>
              </a:xfrm>
              <a:prstGeom prst="rect">
                <a:avLst/>
              </a:prstGeom>
              <a:solidFill>
                <a:srgbClr val="FF9999"/>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𝐻</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𝐼𝑠𝑖𝑛𝑔</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4951755" y="1350565"/>
                <a:ext cx="1004314" cy="391902"/>
              </a:xfrm>
              <a:prstGeom prst="rect">
                <a:avLst/>
              </a:prstGeom>
              <a:blipFill>
                <a:blip r:embed="rId5"/>
                <a:stretch>
                  <a:fillRect b="-10938"/>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4582AAFE-19E1-4AE6-A88B-F3148A9460F7}"/>
              </a:ext>
            </a:extLst>
          </p:cNvPr>
          <p:cNvSpPr txBox="1"/>
          <p:nvPr/>
        </p:nvSpPr>
        <p:spPr>
          <a:xfrm>
            <a:off x="690074" y="2190434"/>
            <a:ext cx="117044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prepare</a:t>
            </a:r>
          </a:p>
        </p:txBody>
      </p:sp>
      <p:sp>
        <p:nvSpPr>
          <p:cNvPr id="14" name="Left Brace 13">
            <a:extLst>
              <a:ext uri="{FF2B5EF4-FFF2-40B4-BE49-F238E27FC236}">
                <a16:creationId xmlns:a16="http://schemas.microsoft.com/office/drawing/2014/main" id="{4810E21C-B493-47ED-8072-C711B5A34F80}"/>
              </a:ext>
            </a:extLst>
          </p:cNvPr>
          <p:cNvSpPr/>
          <p:nvPr/>
        </p:nvSpPr>
        <p:spPr>
          <a:xfrm rot="16200000">
            <a:off x="1140645" y="1356489"/>
            <a:ext cx="280570" cy="1401097"/>
          </a:xfrm>
          <a:prstGeom prst="leftBrace">
            <a:avLst/>
          </a:prstGeom>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Left Brace 18">
            <a:extLst>
              <a:ext uri="{FF2B5EF4-FFF2-40B4-BE49-F238E27FC236}">
                <a16:creationId xmlns:a16="http://schemas.microsoft.com/office/drawing/2014/main" id="{249E03A3-57ED-45DF-BF7E-D6A697FEF480}"/>
              </a:ext>
            </a:extLst>
          </p:cNvPr>
          <p:cNvSpPr/>
          <p:nvPr/>
        </p:nvSpPr>
        <p:spPr>
          <a:xfrm rot="16200000">
            <a:off x="7162134" y="1066931"/>
            <a:ext cx="291392" cy="1991031"/>
          </a:xfrm>
          <a:prstGeom prst="leftBrace">
            <a:avLst/>
          </a:prstGeom>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AC4B4331-51C3-4399-A5D8-D9BEB084E3A0}"/>
              </a:ext>
            </a:extLst>
          </p:cNvPr>
          <p:cNvSpPr txBox="1"/>
          <p:nvPr/>
        </p:nvSpPr>
        <p:spPr>
          <a:xfrm>
            <a:off x="6681018" y="2209649"/>
            <a:ext cx="127066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measure</a:t>
            </a:r>
          </a:p>
        </p:txBody>
      </p:sp>
      <p:sp>
        <p:nvSpPr>
          <p:cNvPr id="22" name="TextBox 21">
            <a:extLst>
              <a:ext uri="{FF2B5EF4-FFF2-40B4-BE49-F238E27FC236}">
                <a16:creationId xmlns:a16="http://schemas.microsoft.com/office/drawing/2014/main" id="{BCC54B19-1D16-408E-B1D6-D5D1805B84A0}"/>
              </a:ext>
            </a:extLst>
          </p:cNvPr>
          <p:cNvSpPr txBox="1"/>
          <p:nvPr/>
        </p:nvSpPr>
        <p:spPr>
          <a:xfrm>
            <a:off x="2256504" y="517332"/>
            <a:ext cx="353962"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3" name="TextBox 22">
            <a:extLst>
              <a:ext uri="{FF2B5EF4-FFF2-40B4-BE49-F238E27FC236}">
                <a16:creationId xmlns:a16="http://schemas.microsoft.com/office/drawing/2014/main" id="{7E66D56D-EAF0-499F-906C-8FCDC441BCA5}"/>
              </a:ext>
            </a:extLst>
          </p:cNvPr>
          <p:cNvSpPr txBox="1"/>
          <p:nvPr/>
        </p:nvSpPr>
        <p:spPr>
          <a:xfrm>
            <a:off x="4100053" y="598204"/>
            <a:ext cx="575186"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4" name="TextBox 23">
            <a:extLst>
              <a:ext uri="{FF2B5EF4-FFF2-40B4-BE49-F238E27FC236}">
                <a16:creationId xmlns:a16="http://schemas.microsoft.com/office/drawing/2014/main" id="{22E87A23-8D4A-43D3-9B3F-515E43AEF22E}"/>
              </a:ext>
            </a:extLst>
          </p:cNvPr>
          <p:cNvSpPr txBox="1"/>
          <p:nvPr/>
        </p:nvSpPr>
        <p:spPr>
          <a:xfrm>
            <a:off x="5751877" y="574451"/>
            <a:ext cx="575186"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5" name="TextBox 24">
            <a:extLst>
              <a:ext uri="{FF2B5EF4-FFF2-40B4-BE49-F238E27FC236}">
                <a16:creationId xmlns:a16="http://schemas.microsoft.com/office/drawing/2014/main" id="{EE917F0B-A34A-40A3-AF01-72A6D1BA7B63}"/>
              </a:ext>
            </a:extLst>
          </p:cNvPr>
          <p:cNvSpPr txBox="1"/>
          <p:nvPr/>
        </p:nvSpPr>
        <p:spPr>
          <a:xfrm>
            <a:off x="8318099" y="316851"/>
            <a:ext cx="353962"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A5F2EBFE-76C7-4B88-9BAE-0F2EC9D7465E}"/>
                  </a:ext>
                </a:extLst>
              </p:cNvPr>
              <p:cNvSpPr txBox="1"/>
              <p:nvPr/>
            </p:nvSpPr>
            <p:spPr>
              <a:xfrm>
                <a:off x="792550" y="640262"/>
                <a:ext cx="1118832" cy="369332"/>
              </a:xfrm>
              <a:prstGeom prst="rect">
                <a:avLst/>
              </a:prstGeom>
              <a:solidFill>
                <a:schemeClr val="bg1"/>
              </a:solid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d>
                      <m:dPr>
                        <m:begChr m:val=""/>
                        <m:end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𝜓</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b>
                        </m:sSub>
                      </m:e>
                    </m:d>
                  </m:oMath>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7" name="TextBox 26">
                <a:extLst>
                  <a:ext uri="{FF2B5EF4-FFF2-40B4-BE49-F238E27FC236}">
                    <a16:creationId xmlns:a16="http://schemas.microsoft.com/office/drawing/2014/main" id="{A5F2EBFE-76C7-4B88-9BAE-0F2EC9D7465E}"/>
                  </a:ext>
                </a:extLst>
              </p:cNvPr>
              <p:cNvSpPr txBox="1">
                <a:spLocks noRot="1" noChangeAspect="1" noMove="1" noResize="1" noEditPoints="1" noAdjustHandles="1" noChangeArrowheads="1" noChangeShapeType="1" noTextEdit="1"/>
              </p:cNvSpPr>
              <p:nvPr/>
            </p:nvSpPr>
            <p:spPr>
              <a:xfrm>
                <a:off x="792550" y="640262"/>
                <a:ext cx="1118832" cy="369332"/>
              </a:xfrm>
              <a:prstGeom prst="rect">
                <a:avLst/>
              </a:prstGeom>
              <a:blipFill>
                <a:blip r:embed="rId6"/>
                <a:stretch>
                  <a:fillRect t="-173770" r="-65761" b="-2557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4D204F1C-F1D9-4688-B3D3-A5A5B044CCE9}"/>
                  </a:ext>
                </a:extLst>
              </p:cNvPr>
              <p:cNvSpPr txBox="1"/>
              <p:nvPr/>
            </p:nvSpPr>
            <p:spPr>
              <a:xfrm>
                <a:off x="6571287" y="691542"/>
                <a:ext cx="1923793" cy="369332"/>
              </a:xfrm>
              <a:prstGeom prst="rect">
                <a:avLst/>
              </a:prstGeom>
              <a:solidFill>
                <a:schemeClr val="bg1"/>
              </a:solid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𝑆</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e>
                      </m:d>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m:oMathPara>
                </a14:m>
                <a:endParaRPr kumimoji="0" lang="en-US" sz="2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p:txBody>
          </p:sp>
        </mc:Choice>
        <mc:Fallback xmlns="">
          <p:sp>
            <p:nvSpPr>
              <p:cNvPr id="29" name="TextBox 28">
                <a:extLst>
                  <a:ext uri="{FF2B5EF4-FFF2-40B4-BE49-F238E27FC236}">
                    <a16:creationId xmlns:a16="http://schemas.microsoft.com/office/drawing/2014/main" id="{4D204F1C-F1D9-4688-B3D3-A5A5B044CCE9}"/>
                  </a:ext>
                </a:extLst>
              </p:cNvPr>
              <p:cNvSpPr txBox="1">
                <a:spLocks noRot="1" noChangeAspect="1" noMove="1" noResize="1" noEditPoints="1" noAdjustHandles="1" noChangeArrowheads="1" noChangeShapeType="1" noTextEdit="1"/>
              </p:cNvSpPr>
              <p:nvPr/>
            </p:nvSpPr>
            <p:spPr>
              <a:xfrm>
                <a:off x="6571287" y="691542"/>
                <a:ext cx="1923793" cy="369332"/>
              </a:xfrm>
              <a:prstGeom prst="rect">
                <a:avLst/>
              </a:prstGeom>
              <a:blipFill>
                <a:blip r:embed="rId7"/>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58518882-E013-498A-9DAE-48F91F2A2842}"/>
                  </a:ext>
                </a:extLst>
              </p:cNvPr>
              <p:cNvSpPr txBox="1"/>
              <p:nvPr/>
            </p:nvSpPr>
            <p:spPr>
              <a:xfrm>
                <a:off x="1" y="2961904"/>
                <a:ext cx="9144000" cy="51270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𝑆</m:t>
                              </m:r>
                            </m:e>
                            <m:sub>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e>
                      </m:d>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d>
                        <m:dPr>
                          <m:begChr m:val="⟨"/>
                          <m:endChr m:val="⟩"/>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sSup>
                            <m:sSupPr>
                              <m:ctrlPr>
                                <a:rPr kumimoji="0" lang="en-US" sz="2400" b="0" i="1" u="none" strike="noStrike" kern="1200" cap="none" spc="0" normalizeH="0" baseline="0" noProof="0">
                                  <a:ln>
                                    <a:noFill/>
                                  </a:ln>
                                  <a:solidFill>
                                    <a:srgbClr val="FFC000"/>
                                  </a:solidFill>
                                  <a:effectLst/>
                                  <a:uLnTx/>
                                  <a:uFillTx/>
                                  <a:latin typeface="Cambria Math" panose="02040503050406030204" pitchFamily="18" charset="0"/>
                                  <a:ea typeface="+mn-ea"/>
                                  <a:cs typeface="+mn-cs"/>
                                </a:rPr>
                              </m:ctrlPr>
                            </m:sSupPr>
                            <m:e>
                              <m:sSub>
                                <m:sSubPr>
                                  <m:ctrlP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𝛹</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b>
                              </m:s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a:ln>
                                    <a:noFill/>
                                  </a:ln>
                                  <a:solidFill>
                                    <a:srgbClr val="FFC000"/>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𝑒</m:t>
                              </m:r>
                            </m:e>
                            <m:sup>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𝑖</m:t>
                              </m:r>
                              <m:sSub>
                                <m:sSub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𝐻</m:t>
                                  </m:r>
                                </m:e>
                                <m:sub>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𝐼𝑠𝑖𝑛𝑔</m:t>
                                  </m:r>
                                </m:sub>
                              </m:sSub>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𝜏</m:t>
                              </m:r>
                            </m:sup>
                          </m:sSup>
                          <m:r>
                            <a:rPr kumimoji="0" lang="en-US" sz="2400" b="0" i="1" u="none" strike="noStrike" kern="1200" cap="none" spc="0" normalizeH="0" baseline="0" noProof="0">
                              <a:ln>
                                <a:noFill/>
                              </a:ln>
                              <a:solidFill>
                                <a:srgbClr val="FFC000"/>
                              </a:solidFill>
                              <a:effectLst/>
                              <a:uLnTx/>
                              <a:uFillTx/>
                              <a:latin typeface="Cambria Math" panose="02040503050406030204" pitchFamily="18" charset="0"/>
                              <a:ea typeface="+mn-ea"/>
                              <a:cs typeface="+mn-cs"/>
                            </a:rPr>
                            <m:t> </m:t>
                          </m:r>
                          <m:sSup>
                            <m:sSupPr>
                              <m:ctrlPr>
                                <a:rPr kumimoji="0" lang="en-US" sz="2400" b="0" i="1" u="none" strike="noStrike" kern="1200" cap="none" spc="0" normalizeH="0" baseline="0" noProof="0">
                                  <a:ln>
                                    <a:noFill/>
                                  </a:ln>
                                  <a:solidFill>
                                    <a:prstClr val="black">
                                      <a:lumMod val="50000"/>
                                      <a:lumOff val="50000"/>
                                    </a:prstClr>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a:ln>
                                    <a:noFill/>
                                  </a:ln>
                                  <a:solidFill>
                                    <a:prstClr val="black">
                                      <a:lumMod val="50000"/>
                                      <a:lumOff val="50000"/>
                                    </a:prstClr>
                                  </a:solidFill>
                                  <a:effectLst/>
                                  <a:uLnTx/>
                                  <a:uFillTx/>
                                  <a:latin typeface="Cambria Math" panose="02040503050406030204" pitchFamily="18" charset="0"/>
                                  <a:ea typeface="+mn-ea"/>
                                  <a:cs typeface="+mn-cs"/>
                                </a:rPr>
                                <m:t>𝑒</m:t>
                              </m:r>
                            </m:e>
                            <m:sup>
                              <m:r>
                                <a:rPr kumimoji="0" lang="en-US" sz="2400" b="0" i="1" u="none" strike="noStrike" kern="1200" cap="none" spc="0" normalizeH="0" baseline="0" noProof="0">
                                  <a:ln>
                                    <a:noFill/>
                                  </a:ln>
                                  <a:solidFill>
                                    <a:prstClr val="black">
                                      <a:lumMod val="50000"/>
                                      <a:lumOff val="50000"/>
                                    </a:prstClr>
                                  </a:solidFill>
                                  <a:effectLst/>
                                  <a:uLnTx/>
                                  <a:uFillTx/>
                                  <a:latin typeface="Cambria Math" panose="02040503050406030204" pitchFamily="18" charset="0"/>
                                  <a:ea typeface="+mn-ea"/>
                                  <a:cs typeface="+mn-cs"/>
                                </a:rPr>
                                <m:t>𝑖</m:t>
                              </m:r>
                              <m:r>
                                <a:rPr kumimoji="0" lang="en-US" sz="2400" b="0" i="1" u="none" strike="noStrike" kern="1200" cap="none" spc="0" normalizeH="0" baseline="0" noProof="0">
                                  <a:ln>
                                    <a:noFill/>
                                  </a:ln>
                                  <a:solidFill>
                                    <a:prstClr val="black">
                                      <a:lumMod val="50000"/>
                                      <a:lumOff val="50000"/>
                                    </a:prstClr>
                                  </a:solidFill>
                                  <a:effectLst/>
                                  <a:uLnTx/>
                                  <a:uFillTx/>
                                  <a:latin typeface="Cambria Math" panose="02040503050406030204" pitchFamily="18" charset="0"/>
                                  <a:ea typeface="Cambria Math" panose="02040503050406030204" pitchFamily="18" charset="0"/>
                                  <a:cs typeface="+mn-cs"/>
                                </a:rPr>
                                <m:t>𝜙</m:t>
                              </m:r>
                              <m:sSub>
                                <m:sSubPr>
                                  <m:ctrlPr>
                                    <a:rPr kumimoji="0" lang="en-US" sz="2400" b="0" i="1" u="none" strike="noStrike" kern="1200" cap="none" spc="0" normalizeH="0" baseline="0" noProof="0">
                                      <a:ln>
                                        <a:noFill/>
                                      </a:ln>
                                      <a:solidFill>
                                        <a:prstClr val="black">
                                          <a:lumMod val="50000"/>
                                          <a:lumOff val="50000"/>
                                        </a:prstClr>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1200" cap="none" spc="0" normalizeH="0" baseline="0" noProof="0" smtClean="0">
                                      <a:ln>
                                        <a:noFill/>
                                      </a:ln>
                                      <a:solidFill>
                                        <a:prstClr val="black">
                                          <a:lumMod val="50000"/>
                                          <a:lumOff val="50000"/>
                                        </a:prstClr>
                                      </a:solidFill>
                                      <a:effectLst/>
                                      <a:uLnTx/>
                                      <a:uFillTx/>
                                      <a:latin typeface="Cambria Math" panose="02040503050406030204" pitchFamily="18" charset="0"/>
                                      <a:ea typeface="Cambria Math" panose="02040503050406030204" pitchFamily="18" charset="0"/>
                                      <a:cs typeface="+mn-cs"/>
                                    </a:rPr>
                                    <m:t>𝑆</m:t>
                                  </m:r>
                                </m:e>
                                <m:sub>
                                  <m:r>
                                    <a:rPr kumimoji="0" lang="en-US" sz="2400" b="0" i="1" u="none" strike="noStrike" kern="1200" cap="none" spc="0" normalizeH="0" baseline="0" noProof="0">
                                      <a:ln>
                                        <a:noFill/>
                                      </a:ln>
                                      <a:solidFill>
                                        <a:prstClr val="black">
                                          <a:lumMod val="50000"/>
                                          <a:lumOff val="50000"/>
                                        </a:prstClr>
                                      </a:solidFill>
                                      <a:effectLst/>
                                      <a:uLnTx/>
                                      <a:uFillTx/>
                                      <a:latin typeface="Cambria Math" panose="02040503050406030204" pitchFamily="18" charset="0"/>
                                      <a:ea typeface="Cambria Math" panose="02040503050406030204" pitchFamily="18" charset="0"/>
                                      <a:cs typeface="+mn-cs"/>
                                    </a:rPr>
                                    <m:t>𝑥</m:t>
                                  </m:r>
                                </m:sub>
                              </m:sSub>
                            </m:sup>
                          </m:sSup>
                          <m:sSup>
                            <m:sSup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 </m:t>
                              </m:r>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𝑒</m:t>
                              </m:r>
                            </m:e>
                            <m:sup>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𝑖</m:t>
                              </m:r>
                              <m:sSub>
                                <m:sSub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𝐻</m:t>
                                  </m:r>
                                </m:e>
                                <m:sub>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𝐼𝑠𝑖𝑛𝑔</m:t>
                                  </m:r>
                                </m:sub>
                              </m:sSub>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𝜏</m:t>
                              </m:r>
                            </m:sup>
                          </m:sSup>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𝑆</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sub>
                          </m:sSub>
                          <m:sSup>
                            <m:sSup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 </m:t>
                              </m:r>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𝑒</m:t>
                              </m:r>
                            </m:e>
                            <m:sup>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𝑖</m:t>
                              </m:r>
                              <m:sSub>
                                <m:sSub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𝐻</m:t>
                                  </m:r>
                                </m:e>
                                <m:sub>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𝐼𝑠𝑖𝑛𝑔</m:t>
                                  </m:r>
                                </m:sub>
                              </m:sSub>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𝜏</m:t>
                              </m:r>
                            </m:sup>
                          </m:sSup>
                          <m:sSup>
                            <m:sSupPr>
                              <m:ctrlPr>
                                <a:rPr kumimoji="0" lang="en-US" sz="2400" b="0" i="1" u="none" strike="noStrike" kern="1200" cap="none" spc="0" normalizeH="0" baseline="0" noProof="0">
                                  <a:ln>
                                    <a:noFill/>
                                  </a:ln>
                                  <a:solidFill>
                                    <a:prstClr val="black">
                                      <a:lumMod val="50000"/>
                                      <a:lumOff val="50000"/>
                                    </a:prstClr>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a:ln>
                                    <a:noFill/>
                                  </a:ln>
                                  <a:solidFill>
                                    <a:prstClr val="black">
                                      <a:lumMod val="50000"/>
                                      <a:lumOff val="50000"/>
                                    </a:prstClr>
                                  </a:solidFill>
                                  <a:effectLst/>
                                  <a:uLnTx/>
                                  <a:uFillTx/>
                                  <a:latin typeface="Cambria Math" panose="02040503050406030204" pitchFamily="18" charset="0"/>
                                  <a:ea typeface="+mn-ea"/>
                                  <a:cs typeface="+mn-cs"/>
                                </a:rPr>
                                <m:t> </m:t>
                              </m:r>
                              <m:r>
                                <a:rPr kumimoji="0" lang="en-US" sz="2400" b="0" i="1" u="none" strike="noStrike" kern="1200" cap="none" spc="0" normalizeH="0" baseline="0" noProof="0">
                                  <a:ln>
                                    <a:noFill/>
                                  </a:ln>
                                  <a:solidFill>
                                    <a:prstClr val="black">
                                      <a:lumMod val="50000"/>
                                      <a:lumOff val="50000"/>
                                    </a:prstClr>
                                  </a:solidFill>
                                  <a:effectLst/>
                                  <a:uLnTx/>
                                  <a:uFillTx/>
                                  <a:latin typeface="Cambria Math" panose="02040503050406030204" pitchFamily="18" charset="0"/>
                                  <a:ea typeface="+mn-ea"/>
                                  <a:cs typeface="+mn-cs"/>
                                </a:rPr>
                                <m:t>𝑒</m:t>
                              </m:r>
                            </m:e>
                            <m:sup>
                              <m:r>
                                <a:rPr kumimoji="0" lang="en-US" sz="2400" b="0" i="1" u="none" strike="noStrike" kern="1200" cap="none" spc="0" normalizeH="0" baseline="0" noProof="0">
                                  <a:ln>
                                    <a:noFill/>
                                  </a:ln>
                                  <a:solidFill>
                                    <a:prstClr val="black">
                                      <a:lumMod val="50000"/>
                                      <a:lumOff val="50000"/>
                                    </a:prstClr>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prstClr val="black">
                                      <a:lumMod val="50000"/>
                                      <a:lumOff val="50000"/>
                                    </a:prstClr>
                                  </a:solidFill>
                                  <a:effectLst/>
                                  <a:uLnTx/>
                                  <a:uFillTx/>
                                  <a:latin typeface="Cambria Math" panose="02040503050406030204" pitchFamily="18" charset="0"/>
                                  <a:ea typeface="+mn-ea"/>
                                  <a:cs typeface="+mn-cs"/>
                                </a:rPr>
                                <m:t>𝑖</m:t>
                              </m:r>
                              <m:r>
                                <a:rPr kumimoji="0" lang="en-US" sz="2400" b="0" i="1" u="none" strike="noStrike" kern="1200" cap="none" spc="0" normalizeH="0" baseline="0" noProof="0">
                                  <a:ln>
                                    <a:noFill/>
                                  </a:ln>
                                  <a:solidFill>
                                    <a:prstClr val="black">
                                      <a:lumMod val="50000"/>
                                      <a:lumOff val="50000"/>
                                    </a:prstClr>
                                  </a:solidFill>
                                  <a:effectLst/>
                                  <a:uLnTx/>
                                  <a:uFillTx/>
                                  <a:latin typeface="Cambria Math" panose="02040503050406030204" pitchFamily="18" charset="0"/>
                                  <a:ea typeface="Cambria Math" panose="02040503050406030204" pitchFamily="18" charset="0"/>
                                  <a:cs typeface="+mn-cs"/>
                                </a:rPr>
                                <m:t>𝜙</m:t>
                              </m:r>
                              <m:sSub>
                                <m:sSubPr>
                                  <m:ctrlPr>
                                    <a:rPr kumimoji="0" lang="en-US" sz="2400" b="0" i="1" u="none" strike="noStrike" kern="1200" cap="none" spc="0" normalizeH="0" baseline="0" noProof="0">
                                      <a:ln>
                                        <a:noFill/>
                                      </a:ln>
                                      <a:solidFill>
                                        <a:prstClr val="black">
                                          <a:lumMod val="50000"/>
                                          <a:lumOff val="50000"/>
                                        </a:prstClr>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1200" cap="none" spc="0" normalizeH="0" baseline="0" noProof="0" smtClean="0">
                                      <a:ln>
                                        <a:noFill/>
                                      </a:ln>
                                      <a:solidFill>
                                        <a:prstClr val="black">
                                          <a:lumMod val="50000"/>
                                          <a:lumOff val="50000"/>
                                        </a:prstClr>
                                      </a:solidFill>
                                      <a:effectLst/>
                                      <a:uLnTx/>
                                      <a:uFillTx/>
                                      <a:latin typeface="Cambria Math" panose="02040503050406030204" pitchFamily="18" charset="0"/>
                                      <a:ea typeface="Cambria Math" panose="02040503050406030204" pitchFamily="18" charset="0"/>
                                      <a:cs typeface="+mn-cs"/>
                                    </a:rPr>
                                    <m:t>𝑆</m:t>
                                  </m:r>
                                </m:e>
                                <m:sub>
                                  <m:r>
                                    <a:rPr kumimoji="0" lang="en-US" sz="2400" b="0" i="1" u="none" strike="noStrike" kern="1200" cap="none" spc="0" normalizeH="0" baseline="0" noProof="0">
                                      <a:ln>
                                        <a:noFill/>
                                      </a:ln>
                                      <a:solidFill>
                                        <a:prstClr val="black">
                                          <a:lumMod val="50000"/>
                                          <a:lumOff val="50000"/>
                                        </a:prstClr>
                                      </a:solidFill>
                                      <a:effectLst/>
                                      <a:uLnTx/>
                                      <a:uFillTx/>
                                      <a:latin typeface="Cambria Math" panose="02040503050406030204" pitchFamily="18" charset="0"/>
                                      <a:ea typeface="Cambria Math" panose="02040503050406030204" pitchFamily="18" charset="0"/>
                                      <a:cs typeface="+mn-cs"/>
                                    </a:rPr>
                                    <m:t>𝑥</m:t>
                                  </m:r>
                                </m:sub>
                              </m:sSub>
                            </m:sup>
                          </m:sSup>
                          <m:sSup>
                            <m:sSup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 </m:t>
                              </m:r>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𝑒</m:t>
                              </m:r>
                            </m:e>
                            <m:sup>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𝑖</m:t>
                              </m:r>
                              <m:sSub>
                                <m:sSub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𝐻</m:t>
                                  </m:r>
                                </m:e>
                                <m:sub>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𝐼𝑠𝑖𝑛𝑔</m:t>
                                  </m:r>
                                </m:sub>
                              </m:sSub>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𝜏</m:t>
                              </m:r>
                            </m:sup>
                          </m:sSup>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l-GR"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l-GR"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𝛹</m:t>
                              </m:r>
                            </m:e>
                            <m:sub>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e>
                      </m:d>
                    </m:oMath>
                  </m:oMathPara>
                </a14:m>
                <a:endParaRPr kumimoji="0" lang="en-US" sz="2400" b="0" i="1" u="none" strike="noStrike" kern="1200" cap="none" spc="0" normalizeH="0" baseline="0" noProof="0" dirty="0">
                  <a:ln>
                    <a:noFill/>
                  </a:ln>
                  <a:solidFill>
                    <a:srgbClr val="000000"/>
                  </a:solidFill>
                  <a:effectLst/>
                  <a:uLnTx/>
                  <a:uFillTx/>
                  <a:latin typeface="Arial"/>
                  <a:ea typeface="+mn-ea"/>
                  <a:cs typeface="Arial"/>
                </a:endParaRPr>
              </a:p>
            </p:txBody>
          </p:sp>
        </mc:Choice>
        <mc:Fallback xmlns="">
          <p:sp>
            <p:nvSpPr>
              <p:cNvPr id="30" name="TextBox 29">
                <a:extLst>
                  <a:ext uri="{FF2B5EF4-FFF2-40B4-BE49-F238E27FC236}">
                    <a16:creationId xmlns:a16="http://schemas.microsoft.com/office/drawing/2014/main" id="{58518882-E013-498A-9DAE-48F91F2A2842}"/>
                  </a:ext>
                </a:extLst>
              </p:cNvPr>
              <p:cNvSpPr txBox="1">
                <a:spLocks noRot="1" noChangeAspect="1" noMove="1" noResize="1" noEditPoints="1" noAdjustHandles="1" noChangeArrowheads="1" noChangeShapeType="1" noTextEdit="1"/>
              </p:cNvSpPr>
              <p:nvPr/>
            </p:nvSpPr>
            <p:spPr>
              <a:xfrm>
                <a:off x="1" y="2961904"/>
                <a:ext cx="9144000" cy="51270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324CB035-9125-4864-BE79-E3C41720B5B7}"/>
                  </a:ext>
                </a:extLst>
              </p:cNvPr>
              <p:cNvSpPr/>
              <p:nvPr/>
            </p:nvSpPr>
            <p:spPr>
              <a:xfrm>
                <a:off x="576712" y="3620404"/>
                <a:ext cx="8284127" cy="78380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num>
                        <m:den>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𝑁</m:t>
                          </m:r>
                        </m:den>
                      </m:f>
                      <m:d>
                        <m:dPr>
                          <m:begChr m:val="⟨"/>
                          <m:endChr m:val="⟩"/>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sSup>
                            <m:sSup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sSub>
                                <m:sSubPr>
                                  <m:ctrlPr>
                                    <a:rPr kumimoji="0" lang="el-GR"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l-GR"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𝛹</m:t>
                                  </m:r>
                                </m:e>
                                <m:sub>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𝑒</m:t>
                              </m:r>
                            </m:e>
                            <m:sup>
                              <m:r>
                                <a:rPr kumimoji="0" lang="en-US" sz="24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𝑖</m:t>
                              </m:r>
                              <m:sSub>
                                <m:sSubPr>
                                  <m:ctrlPr>
                                    <a:rPr kumimoji="0" lang="en-US" sz="24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𝐻</m:t>
                                  </m:r>
                                </m:e>
                                <m:sub>
                                  <m:r>
                                    <a:rPr kumimoji="0" lang="en-US" sz="24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𝐼𝑠𝑖𝑛𝑔</m:t>
                                  </m:r>
                                </m:sub>
                              </m:sSub>
                              <m:r>
                                <a:rPr kumimoji="0" lang="en-US" sz="24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𝜏</m:t>
                              </m:r>
                            </m:sup>
                          </m:sSup>
                          <m:r>
                            <a:rPr kumimoji="0" lang="en-US" sz="24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 </m:t>
                          </m:r>
                          <m:sSup>
                            <m:sSupPr>
                              <m:ctrlPr>
                                <a:rPr kumimoji="0" lang="en-US" sz="24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𝑊</m:t>
                              </m:r>
                            </m:e>
                            <m:sup>
                              <m:r>
                                <a:rPr kumimoji="0" lang="en-US" sz="24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m:t>
                              </m:r>
                            </m:sup>
                          </m:sSup>
                          <m:sSup>
                            <m:sSup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en-US" sz="24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𝑒</m:t>
                              </m:r>
                            </m:e>
                            <m:sup>
                              <m:r>
                                <a:rPr kumimoji="0" lang="en-US" sz="24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𝑖</m:t>
                              </m:r>
                              <m:sSub>
                                <m:sSubPr>
                                  <m:ctrlPr>
                                    <a:rPr kumimoji="0" lang="en-US" sz="24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𝐻</m:t>
                                  </m:r>
                                </m:e>
                                <m:sub>
                                  <m:r>
                                    <a:rPr kumimoji="0" lang="en-US" sz="24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𝐼𝑠𝑖𝑛𝑔</m:t>
                                  </m:r>
                                </m:sub>
                              </m:sSub>
                              <m:r>
                                <a:rPr kumimoji="0" lang="en-US" sz="24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𝜏</m:t>
                              </m:r>
                            </m:sup>
                          </m:sSup>
                          <m:sSup>
                            <m:sSupPr>
                              <m:ctrlPr>
                                <a:rPr kumimoji="0" lang="en-US" sz="24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t>𝑉</m:t>
                              </m:r>
                            </m:e>
                            <m:sup>
                              <m:r>
                                <a:rPr kumimoji="0" lang="en-US" sz="24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m:t>
                              </m:r>
                            </m:sup>
                          </m:sSup>
                          <m:sSup>
                            <m:sSup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en-US" sz="24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𝑒</m:t>
                              </m:r>
                            </m:e>
                            <m:sup>
                              <m:r>
                                <a:rPr kumimoji="0" lang="en-US" sz="24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𝑖</m:t>
                              </m:r>
                              <m:sSub>
                                <m:sSubPr>
                                  <m:ctrlPr>
                                    <a:rPr kumimoji="0" lang="en-US" sz="24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𝐻</m:t>
                                  </m:r>
                                </m:e>
                                <m:sub>
                                  <m:r>
                                    <a:rPr kumimoji="0" lang="en-US" sz="24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𝐼𝑠𝑖𝑛𝑔</m:t>
                                  </m:r>
                                </m:sub>
                              </m:sSub>
                              <m:r>
                                <a:rPr kumimoji="0" lang="en-US" sz="24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𝜏</m:t>
                              </m:r>
                            </m:sup>
                          </m:sSup>
                          <m:r>
                            <a:rPr kumimoji="0" lang="en-US" sz="24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 </m:t>
                          </m:r>
                          <m:r>
                            <a:rPr kumimoji="0" lang="en-US" sz="24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𝑊</m:t>
                          </m:r>
                          <m:sSup>
                            <m:sSup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en-US" sz="24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𝑒</m:t>
                              </m:r>
                            </m:e>
                            <m:sup>
                              <m:r>
                                <a:rPr kumimoji="0" lang="en-US" sz="24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𝑖</m:t>
                              </m:r>
                              <m:sSub>
                                <m:sSubPr>
                                  <m:ctrlPr>
                                    <a:rPr kumimoji="0" lang="en-US" sz="24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𝐻</m:t>
                                  </m:r>
                                </m:e>
                                <m:sub>
                                  <m:r>
                                    <a:rPr kumimoji="0" lang="en-US" sz="24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𝐼𝑠𝑖𝑛𝑔</m:t>
                                  </m:r>
                                </m:sub>
                              </m:sSub>
                              <m:r>
                                <a:rPr kumimoji="0" lang="en-US" sz="24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𝜏</m:t>
                              </m:r>
                            </m:sup>
                          </m:sSup>
                          <m:r>
                            <a:rPr kumimoji="0" lang="en-US" sz="24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t>𝑉</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l-GR"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l-GR"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𝛹</m:t>
                              </m:r>
                            </m:e>
                            <m:sub>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e>
                      </m:d>
                    </m:oMath>
                  </m:oMathPara>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1" name="Rectangle 30">
                <a:extLst>
                  <a:ext uri="{FF2B5EF4-FFF2-40B4-BE49-F238E27FC236}">
                    <a16:creationId xmlns:a16="http://schemas.microsoft.com/office/drawing/2014/main" id="{324CB035-9125-4864-BE79-E3C41720B5B7}"/>
                  </a:ext>
                </a:extLst>
              </p:cNvPr>
              <p:cNvSpPr>
                <a:spLocks noRot="1" noChangeAspect="1" noMove="1" noResize="1" noEditPoints="1" noAdjustHandles="1" noChangeArrowheads="1" noChangeShapeType="1" noTextEdit="1"/>
              </p:cNvSpPr>
              <p:nvPr/>
            </p:nvSpPr>
            <p:spPr>
              <a:xfrm>
                <a:off x="576712" y="3620404"/>
                <a:ext cx="8284127" cy="783804"/>
              </a:xfrm>
              <a:prstGeom prst="rect">
                <a:avLst/>
              </a:prstGeom>
              <a:blipFill>
                <a:blip r:embed="rId9"/>
                <a:stretch>
                  <a:fillRect/>
                </a:stretch>
              </a:blipFill>
            </p:spPr>
            <p:txBody>
              <a:bodyPr/>
              <a:lstStyle/>
              <a:p>
                <a:r>
                  <a:rPr lang="en-US">
                    <a:noFill/>
                  </a:rPr>
                  <a:t> </a:t>
                </a:r>
              </a:p>
            </p:txBody>
          </p:sp>
        </mc:Fallback>
      </mc:AlternateContent>
      <p:sp>
        <p:nvSpPr>
          <p:cNvPr id="33" name="Right Brace 32">
            <a:extLst>
              <a:ext uri="{FF2B5EF4-FFF2-40B4-BE49-F238E27FC236}">
                <a16:creationId xmlns:a16="http://schemas.microsoft.com/office/drawing/2014/main" id="{FC681DA7-82D6-4F3C-B11B-7454289D9A8C}"/>
              </a:ext>
            </a:extLst>
          </p:cNvPr>
          <p:cNvSpPr/>
          <p:nvPr/>
        </p:nvSpPr>
        <p:spPr bwMode="auto">
          <a:xfrm rot="5400000">
            <a:off x="3245846" y="2973722"/>
            <a:ext cx="165028" cy="2693762"/>
          </a:xfrm>
          <a:prstGeom prst="rightBrac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34" name="Right Brace 33">
            <a:extLst>
              <a:ext uri="{FF2B5EF4-FFF2-40B4-BE49-F238E27FC236}">
                <a16:creationId xmlns:a16="http://schemas.microsoft.com/office/drawing/2014/main" id="{C7368E63-D233-4E48-96FA-149FF4346252}"/>
              </a:ext>
            </a:extLst>
          </p:cNvPr>
          <p:cNvSpPr/>
          <p:nvPr/>
        </p:nvSpPr>
        <p:spPr bwMode="auto">
          <a:xfrm rot="5400000">
            <a:off x="4831673" y="4183228"/>
            <a:ext cx="161946" cy="277835"/>
          </a:xfrm>
          <a:prstGeom prst="rightBrac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33968F06-0FBA-45D5-900C-15DFEFE1BDDB}"/>
                  </a:ext>
                </a:extLst>
              </p:cNvPr>
              <p:cNvSpPr/>
              <p:nvPr/>
            </p:nvSpPr>
            <p:spPr>
              <a:xfrm>
                <a:off x="2764988" y="4474803"/>
                <a:ext cx="1094659" cy="47121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24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a:ln>
                                <a:noFill/>
                              </a:ln>
                              <a:solidFill>
                                <a:srgbClr val="0070C0"/>
                              </a:solidFill>
                              <a:effectLst/>
                              <a:uLnTx/>
                              <a:uFillTx/>
                              <a:latin typeface="Cambria Math" panose="02040503050406030204" pitchFamily="18" charset="0"/>
                              <a:ea typeface="+mn-ea"/>
                              <a:cs typeface="+mn-cs"/>
                            </a:rPr>
                            <m:t>𝑊</m:t>
                          </m:r>
                        </m:e>
                        <m:sup>
                          <m:r>
                            <a:rPr kumimoji="0" lang="en-US" sz="24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m:t>
                          </m:r>
                        </m:sup>
                      </m:sSup>
                      <m:r>
                        <a:rPr kumimoji="0" lang="en-US" sz="24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𝑡</m:t>
                      </m:r>
                      <m:r>
                        <a:rPr kumimoji="0" lang="en-US" sz="24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m:t>
                      </m:r>
                    </m:oMath>
                  </m:oMathPara>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5" name="Rectangle 34">
                <a:extLst>
                  <a:ext uri="{FF2B5EF4-FFF2-40B4-BE49-F238E27FC236}">
                    <a16:creationId xmlns:a16="http://schemas.microsoft.com/office/drawing/2014/main" id="{33968F06-0FBA-45D5-900C-15DFEFE1BDDB}"/>
                  </a:ext>
                </a:extLst>
              </p:cNvPr>
              <p:cNvSpPr>
                <a:spLocks noRot="1" noChangeAspect="1" noMove="1" noResize="1" noEditPoints="1" noAdjustHandles="1" noChangeArrowheads="1" noChangeShapeType="1" noTextEdit="1"/>
              </p:cNvSpPr>
              <p:nvPr/>
            </p:nvSpPr>
            <p:spPr>
              <a:xfrm>
                <a:off x="2764988" y="4474803"/>
                <a:ext cx="1094659" cy="471219"/>
              </a:xfrm>
              <a:prstGeom prst="rect">
                <a:avLst/>
              </a:prstGeom>
              <a:blipFill>
                <a:blip r:embed="rId10"/>
                <a:stretch>
                  <a:fillRect r="-1117"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F2F84461-85F2-4D43-A9CF-7E915599EAD8}"/>
                  </a:ext>
                </a:extLst>
              </p:cNvPr>
              <p:cNvSpPr/>
              <p:nvPr/>
            </p:nvSpPr>
            <p:spPr>
              <a:xfrm>
                <a:off x="4423542" y="4477211"/>
                <a:ext cx="1033553" cy="47121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24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a:ln>
                                <a:noFill/>
                              </a:ln>
                              <a:solidFill>
                                <a:srgbClr val="00B050"/>
                              </a:solidFill>
                              <a:effectLst/>
                              <a:uLnTx/>
                              <a:uFillTx/>
                              <a:latin typeface="Cambria Math" panose="02040503050406030204" pitchFamily="18" charset="0"/>
                              <a:ea typeface="+mn-ea"/>
                              <a:cs typeface="+mn-cs"/>
                            </a:rPr>
                            <m:t>𝑉</m:t>
                          </m:r>
                        </m:e>
                        <m:sup>
                          <m:r>
                            <a:rPr kumimoji="0" lang="en-US" sz="24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m:t>
                          </m:r>
                        </m:sup>
                      </m:sSup>
                      <m:r>
                        <a:rPr kumimoji="0" lang="en-US" sz="24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(0)</m:t>
                      </m:r>
                    </m:oMath>
                  </m:oMathPara>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6" name="Rectangle 35">
                <a:extLst>
                  <a:ext uri="{FF2B5EF4-FFF2-40B4-BE49-F238E27FC236}">
                    <a16:creationId xmlns:a16="http://schemas.microsoft.com/office/drawing/2014/main" id="{F2F84461-85F2-4D43-A9CF-7E915599EAD8}"/>
                  </a:ext>
                </a:extLst>
              </p:cNvPr>
              <p:cNvSpPr>
                <a:spLocks noRot="1" noChangeAspect="1" noMove="1" noResize="1" noEditPoints="1" noAdjustHandles="1" noChangeArrowheads="1" noChangeShapeType="1" noTextEdit="1"/>
              </p:cNvSpPr>
              <p:nvPr/>
            </p:nvSpPr>
            <p:spPr>
              <a:xfrm>
                <a:off x="4423542" y="4477211"/>
                <a:ext cx="1033553" cy="471219"/>
              </a:xfrm>
              <a:prstGeom prst="rect">
                <a:avLst/>
              </a:prstGeom>
              <a:blipFill>
                <a:blip r:embed="rId11"/>
                <a:stretch>
                  <a:fillRect r="-1775" b="-16667"/>
                </a:stretch>
              </a:blipFill>
            </p:spPr>
            <p:txBody>
              <a:bodyPr/>
              <a:lstStyle/>
              <a:p>
                <a:r>
                  <a:rPr lang="en-US">
                    <a:noFill/>
                  </a:rPr>
                  <a:t> </a:t>
                </a:r>
              </a:p>
            </p:txBody>
          </p:sp>
        </mc:Fallback>
      </mc:AlternateContent>
      <p:sp>
        <p:nvSpPr>
          <p:cNvPr id="37" name="Right Brace 36">
            <a:extLst>
              <a:ext uri="{FF2B5EF4-FFF2-40B4-BE49-F238E27FC236}">
                <a16:creationId xmlns:a16="http://schemas.microsoft.com/office/drawing/2014/main" id="{84A631E2-DACA-4977-9804-7656B7FDAC5F}"/>
              </a:ext>
            </a:extLst>
          </p:cNvPr>
          <p:cNvSpPr/>
          <p:nvPr/>
        </p:nvSpPr>
        <p:spPr bwMode="auto">
          <a:xfrm rot="5400000">
            <a:off x="6420265" y="3039105"/>
            <a:ext cx="150068" cy="2554201"/>
          </a:xfrm>
          <a:prstGeom prst="rightBrac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38" name="Right Brace 37">
            <a:extLst>
              <a:ext uri="{FF2B5EF4-FFF2-40B4-BE49-F238E27FC236}">
                <a16:creationId xmlns:a16="http://schemas.microsoft.com/office/drawing/2014/main" id="{0DE192AE-4FFA-4B07-8CCF-802491F963E9}"/>
              </a:ext>
            </a:extLst>
          </p:cNvPr>
          <p:cNvSpPr/>
          <p:nvPr/>
        </p:nvSpPr>
        <p:spPr bwMode="auto">
          <a:xfrm rot="5400000">
            <a:off x="7935956" y="4180142"/>
            <a:ext cx="161946" cy="277835"/>
          </a:xfrm>
          <a:prstGeom prst="rightBrac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90251ADF-2CB9-450D-BFF4-1272C5DE8691}"/>
                  </a:ext>
                </a:extLst>
              </p:cNvPr>
              <p:cNvSpPr/>
              <p:nvPr/>
            </p:nvSpPr>
            <p:spPr>
              <a:xfrm>
                <a:off x="6031817" y="4462926"/>
                <a:ext cx="943207"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𝑊</m:t>
                      </m:r>
                      <m:r>
                        <a:rPr kumimoji="0" lang="en-US" sz="24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𝑡</m:t>
                      </m:r>
                      <m:r>
                        <a:rPr kumimoji="0" lang="en-US" sz="24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m:t>
                      </m:r>
                    </m:oMath>
                  </m:oMathPara>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9" name="Rectangle 38">
                <a:extLst>
                  <a:ext uri="{FF2B5EF4-FFF2-40B4-BE49-F238E27FC236}">
                    <a16:creationId xmlns:a16="http://schemas.microsoft.com/office/drawing/2014/main" id="{90251ADF-2CB9-450D-BFF4-1272C5DE8691}"/>
                  </a:ext>
                </a:extLst>
              </p:cNvPr>
              <p:cNvSpPr>
                <a:spLocks noRot="1" noChangeAspect="1" noMove="1" noResize="1" noEditPoints="1" noAdjustHandles="1" noChangeArrowheads="1" noChangeShapeType="1" noTextEdit="1"/>
              </p:cNvSpPr>
              <p:nvPr/>
            </p:nvSpPr>
            <p:spPr>
              <a:xfrm>
                <a:off x="6031817" y="4462926"/>
                <a:ext cx="943207" cy="461665"/>
              </a:xfrm>
              <a:prstGeom prst="rect">
                <a:avLst/>
              </a:prstGeom>
              <a:blipFill>
                <a:blip r:embed="rId12"/>
                <a:stretch>
                  <a:fillRect r="-1290"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2ABF82F1-4E80-4941-AE00-2EDF98F56A0C}"/>
                  </a:ext>
                </a:extLst>
              </p:cNvPr>
              <p:cNvSpPr/>
              <p:nvPr/>
            </p:nvSpPr>
            <p:spPr>
              <a:xfrm>
                <a:off x="7638788" y="4474673"/>
                <a:ext cx="785793"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B050"/>
                    </a:solidFill>
                    <a:effectLst/>
                    <a:uLnTx/>
                    <a:uFillTx/>
                    <a:latin typeface="Cambria" panose="02040503050406030204" pitchFamily="18" charset="0"/>
                    <a:ea typeface="Cambria Math" panose="02040503050406030204" pitchFamily="18" charset="0"/>
                    <a:cs typeface="+mn-cs"/>
                  </a:rPr>
                  <a:t>V</a:t>
                </a:r>
                <a14:m>
                  <m:oMath xmlns:m="http://schemas.openxmlformats.org/officeDocument/2006/math">
                    <m:r>
                      <a:rPr kumimoji="0" lang="en-US" sz="2400" b="0"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(0)</m:t>
                    </m:r>
                  </m:oMath>
                </a14:m>
                <a:endPar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mc:Choice>
        <mc:Fallback xmlns="">
          <p:sp>
            <p:nvSpPr>
              <p:cNvPr id="40" name="Rectangle 39">
                <a:extLst>
                  <a:ext uri="{FF2B5EF4-FFF2-40B4-BE49-F238E27FC236}">
                    <a16:creationId xmlns:a16="http://schemas.microsoft.com/office/drawing/2014/main" id="{2ABF82F1-4E80-4941-AE00-2EDF98F56A0C}"/>
                  </a:ext>
                </a:extLst>
              </p:cNvPr>
              <p:cNvSpPr>
                <a:spLocks noRot="1" noChangeAspect="1" noMove="1" noResize="1" noEditPoints="1" noAdjustHandles="1" noChangeArrowheads="1" noChangeShapeType="1" noTextEdit="1"/>
              </p:cNvSpPr>
              <p:nvPr/>
            </p:nvSpPr>
            <p:spPr>
              <a:xfrm>
                <a:off x="7638788" y="4474673"/>
                <a:ext cx="785793" cy="461665"/>
              </a:xfrm>
              <a:prstGeom prst="rect">
                <a:avLst/>
              </a:prstGeom>
              <a:blipFill>
                <a:blip r:embed="rId13"/>
                <a:stretch>
                  <a:fillRect l="-11628" t="-10526" r="-6977"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5E5A38F-9EC1-4F3F-A54B-FF0DECB8BC41}"/>
                  </a:ext>
                </a:extLst>
              </p:cNvPr>
              <p:cNvSpPr txBox="1"/>
              <p:nvPr/>
            </p:nvSpPr>
            <p:spPr>
              <a:xfrm>
                <a:off x="252247" y="5220934"/>
                <a:ext cx="8112798" cy="195438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Out-of-time-order correlation (OTOC) function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14:m>
                  <m:oMath xmlns:m="http://schemas.openxmlformats.org/officeDocument/2006/math">
                    <m:r>
                      <a:rPr kumimoji="0" lang="en-US" sz="2400" b="1" i="1" u="none" strike="noStrike" kern="1200" cap="none" spc="0" normalizeH="0" baseline="0" noProof="0">
                        <a:ln>
                          <a:noFill/>
                        </a:ln>
                        <a:solidFill>
                          <a:srgbClr val="002060"/>
                        </a:solidFill>
                        <a:effectLst/>
                        <a:uLnTx/>
                        <a:uFillTx/>
                        <a:latin typeface="Cambria Math" panose="02040503050406030204" pitchFamily="18" charset="0"/>
                        <a:ea typeface="Cambria Math" panose="02040503050406030204" pitchFamily="18" charset="0"/>
                        <a:cs typeface="+mn-cs"/>
                      </a:rPr>
                      <m:t>⇒</m:t>
                    </m:r>
                  </m:oMath>
                </a14:m>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quantifies spread or scrambling of quantum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information across a system’s degrees of freedom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2060"/>
                    </a:solidFill>
                    <a:effectLst/>
                    <a:uLnTx/>
                    <a:uFillTx/>
                    <a:latin typeface="Calibri" panose="020F0502020204030204"/>
                    <a:ea typeface="+mn-ea"/>
                    <a:cs typeface="+mn-cs"/>
                  </a:rPr>
                  <a:t>Swingle</a:t>
                </a: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 et al., arXiv:1602.06271; </a:t>
                </a:r>
                <a:r>
                  <a:rPr kumimoji="0" lang="en-US" sz="1800" b="1" i="0" u="none" strike="noStrike" kern="1200" cap="none" spc="0" normalizeH="0" baseline="0" noProof="0" dirty="0" err="1">
                    <a:ln>
                      <a:noFill/>
                    </a:ln>
                    <a:solidFill>
                      <a:srgbClr val="002060"/>
                    </a:solidFill>
                    <a:effectLst/>
                    <a:uLnTx/>
                    <a:uFillTx/>
                    <a:latin typeface="Calibri" panose="020F0502020204030204"/>
                    <a:ea typeface="+mn-ea"/>
                    <a:cs typeface="+mn-cs"/>
                  </a:rPr>
                  <a:t>Shenker</a:t>
                </a: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 et al., arXiv:1306.0622; </a:t>
                </a:r>
                <a:r>
                  <a:rPr kumimoji="0" lang="en-US" sz="1800" b="1" i="0" u="none" strike="noStrike" kern="1200" cap="none" spc="0" normalizeH="0" baseline="0" noProof="0" dirty="0" err="1">
                    <a:ln>
                      <a:noFill/>
                    </a:ln>
                    <a:solidFill>
                      <a:srgbClr val="002060"/>
                    </a:solidFill>
                    <a:effectLst/>
                    <a:uLnTx/>
                    <a:uFillTx/>
                    <a:latin typeface="Calibri" panose="020F0502020204030204"/>
                    <a:ea typeface="+mn-ea"/>
                    <a:cs typeface="+mn-cs"/>
                  </a:rPr>
                  <a:t>Kitaev</a:t>
                </a: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 (2014)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mc:Choice>
        <mc:Fallback xmlns="">
          <p:sp>
            <p:nvSpPr>
              <p:cNvPr id="3" name="TextBox 2">
                <a:extLst>
                  <a:ext uri="{FF2B5EF4-FFF2-40B4-BE49-F238E27FC236}">
                    <a16:creationId xmlns:a16="http://schemas.microsoft.com/office/drawing/2014/main" id="{B5E5A38F-9EC1-4F3F-A54B-FF0DECB8BC41}"/>
                  </a:ext>
                </a:extLst>
              </p:cNvPr>
              <p:cNvSpPr txBox="1">
                <a:spLocks noRot="1" noChangeAspect="1" noMove="1" noResize="1" noEditPoints="1" noAdjustHandles="1" noChangeArrowheads="1" noChangeShapeType="1" noTextEdit="1"/>
              </p:cNvSpPr>
              <p:nvPr/>
            </p:nvSpPr>
            <p:spPr>
              <a:xfrm>
                <a:off x="252247" y="5220934"/>
                <a:ext cx="8112798" cy="1954381"/>
              </a:xfrm>
              <a:prstGeom prst="rect">
                <a:avLst/>
              </a:prstGeom>
              <a:blipFill>
                <a:blip r:embed="rId14"/>
                <a:stretch>
                  <a:fillRect l="-1127" t="-2492" r="-75"/>
                </a:stretch>
              </a:blipFill>
            </p:spPr>
            <p:txBody>
              <a:bodyPr/>
              <a:lstStyle/>
              <a:p>
                <a:r>
                  <a:rPr lang="en-US">
                    <a:noFill/>
                  </a:rPr>
                  <a:t> </a:t>
                </a:r>
              </a:p>
            </p:txBody>
          </p:sp>
        </mc:Fallback>
      </mc:AlternateContent>
    </p:spTree>
    <p:extLst>
      <p:ext uri="{BB962C8B-B14F-4D97-AF65-F5344CB8AC3E}">
        <p14:creationId xmlns:p14="http://schemas.microsoft.com/office/powerpoint/2010/main" val="427236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animBg="1"/>
      <p:bldP spid="34" grpId="0" animBg="1"/>
      <p:bldP spid="35" grpId="0"/>
      <p:bldP spid="36" grpId="0"/>
      <p:bldP spid="37" grpId="0" animBg="1"/>
      <p:bldP spid="38" grpId="0" animBg="1"/>
      <p:bldP spid="39" grpId="0"/>
      <p:bldP spid="40"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7433" y="-76200"/>
            <a:ext cx="712185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Times New Roman" panose="02020603050405020304" pitchFamily="18" charset="0"/>
              </a:rPr>
              <a:t>Multiple quantum coherence protocol</a:t>
            </a:r>
          </a:p>
        </p:txBody>
      </p:sp>
      <p:pic>
        <p:nvPicPr>
          <p:cNvPr id="6" name="Picture 5"/>
          <p:cNvPicPr>
            <a:picLocks noChangeAspect="1"/>
          </p:cNvPicPr>
          <p:nvPr/>
        </p:nvPicPr>
        <p:blipFill rotWithShape="1">
          <a:blip r:embed="rId3"/>
          <a:srcRect t="61457"/>
          <a:stretch/>
        </p:blipFill>
        <p:spPr>
          <a:xfrm>
            <a:off x="576709" y="1132523"/>
            <a:ext cx="8343946" cy="1176253"/>
          </a:xfrm>
          <a:prstGeom prst="rect">
            <a:avLst/>
          </a:prstGeom>
        </p:spPr>
      </p:pic>
      <p:sp>
        <p:nvSpPr>
          <p:cNvPr id="7" name="Rectangle 6"/>
          <p:cNvSpPr/>
          <p:nvPr/>
        </p:nvSpPr>
        <p:spPr>
          <a:xfrm>
            <a:off x="220375" y="871071"/>
            <a:ext cx="215164" cy="2276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6" name="TextBox 15"/>
              <p:cNvSpPr txBox="1"/>
              <p:nvPr/>
            </p:nvSpPr>
            <p:spPr>
              <a:xfrm>
                <a:off x="2374110" y="1350564"/>
                <a:ext cx="831190" cy="391902"/>
              </a:xfrm>
              <a:prstGeom prst="rect">
                <a:avLst/>
              </a:prstGeom>
              <a:solidFill>
                <a:srgbClr val="FF9999"/>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𝐻</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𝐼𝑠𝑖𝑛𝑔</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2374110" y="1350564"/>
                <a:ext cx="831190" cy="391902"/>
              </a:xfrm>
              <a:prstGeom prst="rect">
                <a:avLst/>
              </a:prstGeom>
              <a:blipFill>
                <a:blip r:embed="rId4"/>
                <a:stretch>
                  <a:fillRect b="-109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4951755" y="1350565"/>
                <a:ext cx="1004314" cy="391902"/>
              </a:xfrm>
              <a:prstGeom prst="rect">
                <a:avLst/>
              </a:prstGeom>
              <a:solidFill>
                <a:srgbClr val="FF9999"/>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𝐻</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𝐼𝑠𝑖𝑛𝑔</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4951755" y="1350565"/>
                <a:ext cx="1004314" cy="391902"/>
              </a:xfrm>
              <a:prstGeom prst="rect">
                <a:avLst/>
              </a:prstGeom>
              <a:blipFill>
                <a:blip r:embed="rId5"/>
                <a:stretch>
                  <a:fillRect b="-10938"/>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4582AAFE-19E1-4AE6-A88B-F3148A9460F7}"/>
              </a:ext>
            </a:extLst>
          </p:cNvPr>
          <p:cNvSpPr txBox="1"/>
          <p:nvPr/>
        </p:nvSpPr>
        <p:spPr>
          <a:xfrm>
            <a:off x="690074" y="2190434"/>
            <a:ext cx="117044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prepare</a:t>
            </a:r>
          </a:p>
        </p:txBody>
      </p:sp>
      <p:sp>
        <p:nvSpPr>
          <p:cNvPr id="14" name="Left Brace 13">
            <a:extLst>
              <a:ext uri="{FF2B5EF4-FFF2-40B4-BE49-F238E27FC236}">
                <a16:creationId xmlns:a16="http://schemas.microsoft.com/office/drawing/2014/main" id="{4810E21C-B493-47ED-8072-C711B5A34F80}"/>
              </a:ext>
            </a:extLst>
          </p:cNvPr>
          <p:cNvSpPr/>
          <p:nvPr/>
        </p:nvSpPr>
        <p:spPr>
          <a:xfrm rot="16200000">
            <a:off x="1140645" y="1356489"/>
            <a:ext cx="280570" cy="1401097"/>
          </a:xfrm>
          <a:prstGeom prst="leftBrace">
            <a:avLst/>
          </a:prstGeom>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Left Brace 18">
            <a:extLst>
              <a:ext uri="{FF2B5EF4-FFF2-40B4-BE49-F238E27FC236}">
                <a16:creationId xmlns:a16="http://schemas.microsoft.com/office/drawing/2014/main" id="{249E03A3-57ED-45DF-BF7E-D6A697FEF480}"/>
              </a:ext>
            </a:extLst>
          </p:cNvPr>
          <p:cNvSpPr/>
          <p:nvPr/>
        </p:nvSpPr>
        <p:spPr>
          <a:xfrm rot="16200000">
            <a:off x="7162134" y="1066931"/>
            <a:ext cx="291392" cy="1991031"/>
          </a:xfrm>
          <a:prstGeom prst="leftBrace">
            <a:avLst/>
          </a:prstGeom>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AC4B4331-51C3-4399-A5D8-D9BEB084E3A0}"/>
              </a:ext>
            </a:extLst>
          </p:cNvPr>
          <p:cNvSpPr txBox="1"/>
          <p:nvPr/>
        </p:nvSpPr>
        <p:spPr>
          <a:xfrm>
            <a:off x="6681018" y="2209649"/>
            <a:ext cx="127066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measure</a:t>
            </a:r>
          </a:p>
        </p:txBody>
      </p:sp>
      <p:sp>
        <p:nvSpPr>
          <p:cNvPr id="22" name="TextBox 21">
            <a:extLst>
              <a:ext uri="{FF2B5EF4-FFF2-40B4-BE49-F238E27FC236}">
                <a16:creationId xmlns:a16="http://schemas.microsoft.com/office/drawing/2014/main" id="{BCC54B19-1D16-408E-B1D6-D5D1805B84A0}"/>
              </a:ext>
            </a:extLst>
          </p:cNvPr>
          <p:cNvSpPr txBox="1"/>
          <p:nvPr/>
        </p:nvSpPr>
        <p:spPr>
          <a:xfrm>
            <a:off x="2256504" y="517332"/>
            <a:ext cx="353962"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3" name="TextBox 22">
            <a:extLst>
              <a:ext uri="{FF2B5EF4-FFF2-40B4-BE49-F238E27FC236}">
                <a16:creationId xmlns:a16="http://schemas.microsoft.com/office/drawing/2014/main" id="{7E66D56D-EAF0-499F-906C-8FCDC441BCA5}"/>
              </a:ext>
            </a:extLst>
          </p:cNvPr>
          <p:cNvSpPr txBox="1"/>
          <p:nvPr/>
        </p:nvSpPr>
        <p:spPr>
          <a:xfrm>
            <a:off x="4100053" y="598204"/>
            <a:ext cx="575186"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4" name="TextBox 23">
            <a:extLst>
              <a:ext uri="{FF2B5EF4-FFF2-40B4-BE49-F238E27FC236}">
                <a16:creationId xmlns:a16="http://schemas.microsoft.com/office/drawing/2014/main" id="{22E87A23-8D4A-43D3-9B3F-515E43AEF22E}"/>
              </a:ext>
            </a:extLst>
          </p:cNvPr>
          <p:cNvSpPr txBox="1"/>
          <p:nvPr/>
        </p:nvSpPr>
        <p:spPr>
          <a:xfrm>
            <a:off x="5751877" y="574451"/>
            <a:ext cx="575186"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5" name="TextBox 24">
            <a:extLst>
              <a:ext uri="{FF2B5EF4-FFF2-40B4-BE49-F238E27FC236}">
                <a16:creationId xmlns:a16="http://schemas.microsoft.com/office/drawing/2014/main" id="{EE917F0B-A34A-40A3-AF01-72A6D1BA7B63}"/>
              </a:ext>
            </a:extLst>
          </p:cNvPr>
          <p:cNvSpPr txBox="1"/>
          <p:nvPr/>
        </p:nvSpPr>
        <p:spPr>
          <a:xfrm>
            <a:off x="8318099" y="316851"/>
            <a:ext cx="353962"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A5F2EBFE-76C7-4B88-9BAE-0F2EC9D7465E}"/>
                  </a:ext>
                </a:extLst>
              </p:cNvPr>
              <p:cNvSpPr txBox="1"/>
              <p:nvPr/>
            </p:nvSpPr>
            <p:spPr>
              <a:xfrm>
                <a:off x="792550" y="640262"/>
                <a:ext cx="1118832" cy="369332"/>
              </a:xfrm>
              <a:prstGeom prst="rect">
                <a:avLst/>
              </a:prstGeom>
              <a:solidFill>
                <a:schemeClr val="bg1"/>
              </a:solid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d>
                      <m:dPr>
                        <m:begChr m:val=""/>
                        <m:end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𝜓</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b>
                        </m:sSub>
                      </m:e>
                    </m:d>
                  </m:oMath>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7" name="TextBox 26">
                <a:extLst>
                  <a:ext uri="{FF2B5EF4-FFF2-40B4-BE49-F238E27FC236}">
                    <a16:creationId xmlns:a16="http://schemas.microsoft.com/office/drawing/2014/main" id="{A5F2EBFE-76C7-4B88-9BAE-0F2EC9D7465E}"/>
                  </a:ext>
                </a:extLst>
              </p:cNvPr>
              <p:cNvSpPr txBox="1">
                <a:spLocks noRot="1" noChangeAspect="1" noMove="1" noResize="1" noEditPoints="1" noAdjustHandles="1" noChangeArrowheads="1" noChangeShapeType="1" noTextEdit="1"/>
              </p:cNvSpPr>
              <p:nvPr/>
            </p:nvSpPr>
            <p:spPr>
              <a:xfrm>
                <a:off x="792550" y="640262"/>
                <a:ext cx="1118832" cy="369332"/>
              </a:xfrm>
              <a:prstGeom prst="rect">
                <a:avLst/>
              </a:prstGeom>
              <a:blipFill>
                <a:blip r:embed="rId6"/>
                <a:stretch>
                  <a:fillRect t="-173770" r="-65761" b="-2557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4D204F1C-F1D9-4688-B3D3-A5A5B044CCE9}"/>
                  </a:ext>
                </a:extLst>
              </p:cNvPr>
              <p:cNvSpPr txBox="1"/>
              <p:nvPr/>
            </p:nvSpPr>
            <p:spPr>
              <a:xfrm>
                <a:off x="6571287" y="659268"/>
                <a:ext cx="1923793" cy="369332"/>
              </a:xfrm>
              <a:prstGeom prst="rect">
                <a:avLst/>
              </a:prstGeom>
              <a:solidFill>
                <a:schemeClr val="bg1"/>
              </a:solid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𝑆</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e>
                      </m:d>
                    </m:oMath>
                  </m:oMathPara>
                </a14:m>
                <a:endParaRPr kumimoji="0" lang="en-US" sz="2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p:txBody>
          </p:sp>
        </mc:Choice>
        <mc:Fallback xmlns="">
          <p:sp>
            <p:nvSpPr>
              <p:cNvPr id="29" name="TextBox 28">
                <a:extLst>
                  <a:ext uri="{FF2B5EF4-FFF2-40B4-BE49-F238E27FC236}">
                    <a16:creationId xmlns:a16="http://schemas.microsoft.com/office/drawing/2014/main" id="{4D204F1C-F1D9-4688-B3D3-A5A5B044CCE9}"/>
                  </a:ext>
                </a:extLst>
              </p:cNvPr>
              <p:cNvSpPr txBox="1">
                <a:spLocks noRot="1" noChangeAspect="1" noMove="1" noResize="1" noEditPoints="1" noAdjustHandles="1" noChangeArrowheads="1" noChangeShapeType="1" noTextEdit="1"/>
              </p:cNvSpPr>
              <p:nvPr/>
            </p:nvSpPr>
            <p:spPr>
              <a:xfrm>
                <a:off x="6571287" y="659268"/>
                <a:ext cx="1923793" cy="369332"/>
              </a:xfrm>
              <a:prstGeom prst="rect">
                <a:avLst/>
              </a:prstGeom>
              <a:blipFill>
                <a:blip r:embed="rId7"/>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58518882-E013-498A-9DAE-48F91F2A2842}"/>
                  </a:ext>
                </a:extLst>
              </p:cNvPr>
              <p:cNvSpPr txBox="1"/>
              <p:nvPr/>
            </p:nvSpPr>
            <p:spPr>
              <a:xfrm>
                <a:off x="1" y="2961904"/>
                <a:ext cx="9144000" cy="51270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dPr>
                        <m:e>
                          <m:sSub>
                            <m:sSub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𝑆</m:t>
                              </m:r>
                            </m:e>
                            <m:sub>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sub>
                          </m:sSub>
                        </m:e>
                      </m:d>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d>
                        <m:dPr>
                          <m:begChr m:val="⟨"/>
                          <m:endChr m:val="⟩"/>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sSup>
                            <m:sSupPr>
                              <m:ctrlPr>
                                <a:rPr kumimoji="0" lang="en-US" sz="2400" b="0" i="1" u="none" strike="noStrike" kern="1200" cap="none" spc="0" normalizeH="0" baseline="0" noProof="0">
                                  <a:ln>
                                    <a:noFill/>
                                  </a:ln>
                                  <a:solidFill>
                                    <a:srgbClr val="FFC000"/>
                                  </a:solidFill>
                                  <a:effectLst/>
                                  <a:uLnTx/>
                                  <a:uFillTx/>
                                  <a:latin typeface="Cambria Math" panose="02040503050406030204" pitchFamily="18" charset="0"/>
                                  <a:ea typeface="+mn-ea"/>
                                  <a:cs typeface="+mn-cs"/>
                                </a:rPr>
                              </m:ctrlPr>
                            </m:sSupPr>
                            <m:e>
                              <m:sSub>
                                <m:sSubPr>
                                  <m:ctrlP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𝛹</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b>
                              </m:s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a:ln>
                                    <a:noFill/>
                                  </a:ln>
                                  <a:solidFill>
                                    <a:srgbClr val="FFC000"/>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𝑒</m:t>
                              </m:r>
                            </m:e>
                            <m:sup>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𝑖</m:t>
                              </m:r>
                              <m:sSub>
                                <m:sSub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𝐻</m:t>
                                  </m:r>
                                </m:e>
                                <m:sub>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𝐼𝑠𝑖𝑛𝑔</m:t>
                                  </m:r>
                                </m:sub>
                              </m:sSub>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𝜏</m:t>
                              </m:r>
                            </m:sup>
                          </m:sSup>
                          <m:r>
                            <a:rPr kumimoji="0" lang="en-US" sz="2400" b="0" i="1" u="none" strike="noStrike" kern="1200" cap="none" spc="0" normalizeH="0" baseline="0" noProof="0">
                              <a:ln>
                                <a:noFill/>
                              </a:ln>
                              <a:solidFill>
                                <a:srgbClr val="FFC000"/>
                              </a:solidFill>
                              <a:effectLst/>
                              <a:uLnTx/>
                              <a:uFillTx/>
                              <a:latin typeface="Cambria Math" panose="02040503050406030204" pitchFamily="18" charset="0"/>
                              <a:ea typeface="+mn-ea"/>
                              <a:cs typeface="+mn-cs"/>
                            </a:rPr>
                            <m:t> </m:t>
                          </m:r>
                          <m:sSup>
                            <m:sSupPr>
                              <m:ctrlPr>
                                <a:rPr kumimoji="0" lang="en-US" sz="2400" b="0" i="1" u="none" strike="noStrike" kern="1200" cap="none" spc="0" normalizeH="0" baseline="0" noProof="0">
                                  <a:ln>
                                    <a:noFill/>
                                  </a:ln>
                                  <a:solidFill>
                                    <a:prstClr val="black">
                                      <a:lumMod val="50000"/>
                                      <a:lumOff val="50000"/>
                                    </a:prstClr>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a:ln>
                                    <a:noFill/>
                                  </a:ln>
                                  <a:solidFill>
                                    <a:prstClr val="black">
                                      <a:lumMod val="50000"/>
                                      <a:lumOff val="50000"/>
                                    </a:prstClr>
                                  </a:solidFill>
                                  <a:effectLst/>
                                  <a:uLnTx/>
                                  <a:uFillTx/>
                                  <a:latin typeface="Cambria Math" panose="02040503050406030204" pitchFamily="18" charset="0"/>
                                  <a:ea typeface="+mn-ea"/>
                                  <a:cs typeface="+mn-cs"/>
                                </a:rPr>
                                <m:t>𝑒</m:t>
                              </m:r>
                            </m:e>
                            <m:sup>
                              <m:r>
                                <a:rPr kumimoji="0" lang="en-US" sz="2400" b="0" i="1" u="none" strike="noStrike" kern="1200" cap="none" spc="0" normalizeH="0" baseline="0" noProof="0">
                                  <a:ln>
                                    <a:noFill/>
                                  </a:ln>
                                  <a:solidFill>
                                    <a:prstClr val="black">
                                      <a:lumMod val="50000"/>
                                      <a:lumOff val="50000"/>
                                    </a:prstClr>
                                  </a:solidFill>
                                  <a:effectLst/>
                                  <a:uLnTx/>
                                  <a:uFillTx/>
                                  <a:latin typeface="Cambria Math" panose="02040503050406030204" pitchFamily="18" charset="0"/>
                                  <a:ea typeface="+mn-ea"/>
                                  <a:cs typeface="+mn-cs"/>
                                </a:rPr>
                                <m:t>𝑖</m:t>
                              </m:r>
                              <m:r>
                                <a:rPr kumimoji="0" lang="en-US" sz="2400" b="0" i="1" u="none" strike="noStrike" kern="1200" cap="none" spc="0" normalizeH="0" baseline="0" noProof="0">
                                  <a:ln>
                                    <a:noFill/>
                                  </a:ln>
                                  <a:solidFill>
                                    <a:prstClr val="black">
                                      <a:lumMod val="50000"/>
                                      <a:lumOff val="50000"/>
                                    </a:prstClr>
                                  </a:solidFill>
                                  <a:effectLst/>
                                  <a:uLnTx/>
                                  <a:uFillTx/>
                                  <a:latin typeface="Cambria Math" panose="02040503050406030204" pitchFamily="18" charset="0"/>
                                  <a:ea typeface="Cambria Math" panose="02040503050406030204" pitchFamily="18" charset="0"/>
                                  <a:cs typeface="+mn-cs"/>
                                </a:rPr>
                                <m:t>𝜙</m:t>
                              </m:r>
                              <m:sSub>
                                <m:sSubPr>
                                  <m:ctrlPr>
                                    <a:rPr kumimoji="0" lang="en-US" sz="2400" b="0" i="1" u="none" strike="noStrike" kern="1200" cap="none" spc="0" normalizeH="0" baseline="0" noProof="0">
                                      <a:ln>
                                        <a:noFill/>
                                      </a:ln>
                                      <a:solidFill>
                                        <a:prstClr val="black">
                                          <a:lumMod val="50000"/>
                                          <a:lumOff val="50000"/>
                                        </a:prstClr>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1200" cap="none" spc="0" normalizeH="0" baseline="0" noProof="0" smtClean="0">
                                      <a:ln>
                                        <a:noFill/>
                                      </a:ln>
                                      <a:solidFill>
                                        <a:prstClr val="black">
                                          <a:lumMod val="50000"/>
                                          <a:lumOff val="50000"/>
                                        </a:prstClr>
                                      </a:solidFill>
                                      <a:effectLst/>
                                      <a:uLnTx/>
                                      <a:uFillTx/>
                                      <a:latin typeface="Cambria Math" panose="02040503050406030204" pitchFamily="18" charset="0"/>
                                      <a:ea typeface="Cambria Math" panose="02040503050406030204" pitchFamily="18" charset="0"/>
                                      <a:cs typeface="+mn-cs"/>
                                    </a:rPr>
                                    <m:t>𝑆</m:t>
                                  </m:r>
                                </m:e>
                                <m:sub>
                                  <m:r>
                                    <a:rPr kumimoji="0" lang="en-US" sz="2400" b="0" i="1" u="none" strike="noStrike" kern="1200" cap="none" spc="0" normalizeH="0" baseline="0" noProof="0">
                                      <a:ln>
                                        <a:noFill/>
                                      </a:ln>
                                      <a:solidFill>
                                        <a:prstClr val="black">
                                          <a:lumMod val="50000"/>
                                          <a:lumOff val="50000"/>
                                        </a:prstClr>
                                      </a:solidFill>
                                      <a:effectLst/>
                                      <a:uLnTx/>
                                      <a:uFillTx/>
                                      <a:latin typeface="Cambria Math" panose="02040503050406030204" pitchFamily="18" charset="0"/>
                                      <a:ea typeface="Cambria Math" panose="02040503050406030204" pitchFamily="18" charset="0"/>
                                      <a:cs typeface="+mn-cs"/>
                                    </a:rPr>
                                    <m:t>𝑥</m:t>
                                  </m:r>
                                </m:sub>
                              </m:sSub>
                            </m:sup>
                          </m:sSup>
                          <m:sSup>
                            <m:sSup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 </m:t>
                              </m:r>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𝑒</m:t>
                              </m:r>
                            </m:e>
                            <m:sup>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𝑖</m:t>
                              </m:r>
                              <m:sSub>
                                <m:sSub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𝐻</m:t>
                                  </m:r>
                                </m:e>
                                <m:sub>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𝐼𝑠𝑖𝑛𝑔</m:t>
                                  </m:r>
                                </m:sub>
                              </m:sSub>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𝜏</m:t>
                              </m:r>
                            </m:sup>
                          </m:sSup>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𝑆</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𝑥</m:t>
                              </m:r>
                            </m:sub>
                          </m:sSub>
                          <m:sSup>
                            <m:sSup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 </m:t>
                              </m:r>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𝑒</m:t>
                              </m:r>
                            </m:e>
                            <m:sup>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𝑖</m:t>
                              </m:r>
                              <m:sSub>
                                <m:sSub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𝐻</m:t>
                                  </m:r>
                                </m:e>
                                <m:sub>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𝐼𝑠𝑖𝑛𝑔</m:t>
                                  </m:r>
                                </m:sub>
                              </m:sSub>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𝜏</m:t>
                              </m:r>
                            </m:sup>
                          </m:sSup>
                          <m:sSup>
                            <m:sSupPr>
                              <m:ctrlPr>
                                <a:rPr kumimoji="0" lang="en-US" sz="2400" b="0" i="1" u="none" strike="noStrike" kern="1200" cap="none" spc="0" normalizeH="0" baseline="0" noProof="0">
                                  <a:ln>
                                    <a:noFill/>
                                  </a:ln>
                                  <a:solidFill>
                                    <a:prstClr val="black">
                                      <a:lumMod val="50000"/>
                                      <a:lumOff val="50000"/>
                                    </a:prstClr>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a:ln>
                                    <a:noFill/>
                                  </a:ln>
                                  <a:solidFill>
                                    <a:prstClr val="black">
                                      <a:lumMod val="50000"/>
                                      <a:lumOff val="50000"/>
                                    </a:prstClr>
                                  </a:solidFill>
                                  <a:effectLst/>
                                  <a:uLnTx/>
                                  <a:uFillTx/>
                                  <a:latin typeface="Cambria Math" panose="02040503050406030204" pitchFamily="18" charset="0"/>
                                  <a:ea typeface="+mn-ea"/>
                                  <a:cs typeface="+mn-cs"/>
                                </a:rPr>
                                <m:t> </m:t>
                              </m:r>
                              <m:r>
                                <a:rPr kumimoji="0" lang="en-US" sz="2400" b="0" i="1" u="none" strike="noStrike" kern="1200" cap="none" spc="0" normalizeH="0" baseline="0" noProof="0">
                                  <a:ln>
                                    <a:noFill/>
                                  </a:ln>
                                  <a:solidFill>
                                    <a:prstClr val="black">
                                      <a:lumMod val="50000"/>
                                      <a:lumOff val="50000"/>
                                    </a:prstClr>
                                  </a:solidFill>
                                  <a:effectLst/>
                                  <a:uLnTx/>
                                  <a:uFillTx/>
                                  <a:latin typeface="Cambria Math" panose="02040503050406030204" pitchFamily="18" charset="0"/>
                                  <a:ea typeface="+mn-ea"/>
                                  <a:cs typeface="+mn-cs"/>
                                </a:rPr>
                                <m:t>𝑒</m:t>
                              </m:r>
                            </m:e>
                            <m:sup>
                              <m:r>
                                <a:rPr kumimoji="0" lang="en-US" sz="2400" b="0" i="1" u="none" strike="noStrike" kern="1200" cap="none" spc="0" normalizeH="0" baseline="0" noProof="0">
                                  <a:ln>
                                    <a:noFill/>
                                  </a:ln>
                                  <a:solidFill>
                                    <a:prstClr val="black">
                                      <a:lumMod val="50000"/>
                                      <a:lumOff val="50000"/>
                                    </a:prstClr>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prstClr val="black">
                                      <a:lumMod val="50000"/>
                                      <a:lumOff val="50000"/>
                                    </a:prstClr>
                                  </a:solidFill>
                                  <a:effectLst/>
                                  <a:uLnTx/>
                                  <a:uFillTx/>
                                  <a:latin typeface="Cambria Math" panose="02040503050406030204" pitchFamily="18" charset="0"/>
                                  <a:ea typeface="+mn-ea"/>
                                  <a:cs typeface="+mn-cs"/>
                                </a:rPr>
                                <m:t>𝑖</m:t>
                              </m:r>
                              <m:r>
                                <a:rPr kumimoji="0" lang="en-US" sz="2400" b="0" i="1" u="none" strike="noStrike" kern="1200" cap="none" spc="0" normalizeH="0" baseline="0" noProof="0">
                                  <a:ln>
                                    <a:noFill/>
                                  </a:ln>
                                  <a:solidFill>
                                    <a:prstClr val="black">
                                      <a:lumMod val="50000"/>
                                      <a:lumOff val="50000"/>
                                    </a:prstClr>
                                  </a:solidFill>
                                  <a:effectLst/>
                                  <a:uLnTx/>
                                  <a:uFillTx/>
                                  <a:latin typeface="Cambria Math" panose="02040503050406030204" pitchFamily="18" charset="0"/>
                                  <a:ea typeface="Cambria Math" panose="02040503050406030204" pitchFamily="18" charset="0"/>
                                  <a:cs typeface="+mn-cs"/>
                                </a:rPr>
                                <m:t>𝜙</m:t>
                              </m:r>
                              <m:sSub>
                                <m:sSubPr>
                                  <m:ctrlPr>
                                    <a:rPr kumimoji="0" lang="en-US" sz="2400" b="0" i="1" u="none" strike="noStrike" kern="1200" cap="none" spc="0" normalizeH="0" baseline="0" noProof="0">
                                      <a:ln>
                                        <a:noFill/>
                                      </a:ln>
                                      <a:solidFill>
                                        <a:prstClr val="black">
                                          <a:lumMod val="50000"/>
                                          <a:lumOff val="50000"/>
                                        </a:prstClr>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1200" cap="none" spc="0" normalizeH="0" baseline="0" noProof="0" smtClean="0">
                                      <a:ln>
                                        <a:noFill/>
                                      </a:ln>
                                      <a:solidFill>
                                        <a:prstClr val="black">
                                          <a:lumMod val="50000"/>
                                          <a:lumOff val="50000"/>
                                        </a:prstClr>
                                      </a:solidFill>
                                      <a:effectLst/>
                                      <a:uLnTx/>
                                      <a:uFillTx/>
                                      <a:latin typeface="Cambria Math" panose="02040503050406030204" pitchFamily="18" charset="0"/>
                                      <a:ea typeface="Cambria Math" panose="02040503050406030204" pitchFamily="18" charset="0"/>
                                      <a:cs typeface="+mn-cs"/>
                                    </a:rPr>
                                    <m:t>𝑆</m:t>
                                  </m:r>
                                </m:e>
                                <m:sub>
                                  <m:r>
                                    <a:rPr kumimoji="0" lang="en-US" sz="2400" b="0" i="1" u="none" strike="noStrike" kern="1200" cap="none" spc="0" normalizeH="0" baseline="0" noProof="0">
                                      <a:ln>
                                        <a:noFill/>
                                      </a:ln>
                                      <a:solidFill>
                                        <a:prstClr val="black">
                                          <a:lumMod val="50000"/>
                                          <a:lumOff val="50000"/>
                                        </a:prstClr>
                                      </a:solidFill>
                                      <a:effectLst/>
                                      <a:uLnTx/>
                                      <a:uFillTx/>
                                      <a:latin typeface="Cambria Math" panose="02040503050406030204" pitchFamily="18" charset="0"/>
                                      <a:ea typeface="Cambria Math" panose="02040503050406030204" pitchFamily="18" charset="0"/>
                                      <a:cs typeface="+mn-cs"/>
                                    </a:rPr>
                                    <m:t>𝑥</m:t>
                                  </m:r>
                                </m:sub>
                              </m:sSub>
                            </m:sup>
                          </m:sSup>
                          <m:sSup>
                            <m:sSup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pPr>
                            <m:e>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 </m:t>
                              </m:r>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𝑒</m:t>
                              </m:r>
                            </m:e>
                            <m:sup>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𝑖</m:t>
                              </m:r>
                              <m:sSub>
                                <m:sSub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𝐻</m:t>
                                  </m:r>
                                </m:e>
                                <m:sub>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𝐼𝑠𝑖𝑛𝑔</m:t>
                                  </m:r>
                                </m:sub>
                              </m:sSub>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𝜏</m:t>
                              </m:r>
                            </m:sup>
                          </m:sSup>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l-GR"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l-GR"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𝛹</m:t>
                              </m:r>
                            </m:e>
                            <m:sub>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0</m:t>
                              </m:r>
                            </m:sub>
                          </m:sSub>
                        </m:e>
                      </m:d>
                    </m:oMath>
                  </m:oMathPara>
                </a14:m>
                <a:endParaRPr kumimoji="0" lang="en-US" sz="2400" b="0" i="1" u="none" strike="noStrike" kern="1200" cap="none" spc="0" normalizeH="0" baseline="0" noProof="0" dirty="0">
                  <a:ln>
                    <a:noFill/>
                  </a:ln>
                  <a:solidFill>
                    <a:srgbClr val="000000"/>
                  </a:solidFill>
                  <a:effectLst/>
                  <a:uLnTx/>
                  <a:uFillTx/>
                  <a:latin typeface="Arial"/>
                  <a:ea typeface="+mn-ea"/>
                  <a:cs typeface="Arial"/>
                </a:endParaRPr>
              </a:p>
            </p:txBody>
          </p:sp>
        </mc:Choice>
        <mc:Fallback xmlns="">
          <p:sp>
            <p:nvSpPr>
              <p:cNvPr id="30" name="TextBox 29">
                <a:extLst>
                  <a:ext uri="{FF2B5EF4-FFF2-40B4-BE49-F238E27FC236}">
                    <a16:creationId xmlns:a16="http://schemas.microsoft.com/office/drawing/2014/main" id="{58518882-E013-498A-9DAE-48F91F2A2842}"/>
                  </a:ext>
                </a:extLst>
              </p:cNvPr>
              <p:cNvSpPr txBox="1">
                <a:spLocks noRot="1" noChangeAspect="1" noMove="1" noResize="1" noEditPoints="1" noAdjustHandles="1" noChangeArrowheads="1" noChangeShapeType="1" noTextEdit="1"/>
              </p:cNvSpPr>
              <p:nvPr/>
            </p:nvSpPr>
            <p:spPr>
              <a:xfrm>
                <a:off x="1" y="2961904"/>
                <a:ext cx="9144000" cy="51270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3D39B852-58B5-48D5-AEE1-ABA998BDAAAD}"/>
                  </a:ext>
                </a:extLst>
              </p:cNvPr>
              <p:cNvSpPr/>
              <p:nvPr/>
            </p:nvSpPr>
            <p:spPr>
              <a:xfrm>
                <a:off x="713846" y="3784413"/>
                <a:ext cx="2985433" cy="9885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solidFill>
                            <a:srgbClr val="000000"/>
                          </a:solidFill>
                          <a:latin typeface="Cambria Math" panose="02040503050406030204" pitchFamily="18" charset="0"/>
                          <a:ea typeface="Cambria Math" panose="02040503050406030204" pitchFamily="18" charset="0"/>
                        </a:rPr>
                        <m:t>=</m:t>
                      </m:r>
                      <m:nary>
                        <m:naryPr>
                          <m:chr m:val="∑"/>
                          <m:supHide m:val="on"/>
                          <m:ctrlPr>
                            <a:rPr lang="en-US" sz="2400" i="1">
                              <a:solidFill>
                                <a:srgbClr val="000000"/>
                              </a:solidFill>
                              <a:latin typeface="Cambria Math" panose="02040503050406030204" pitchFamily="18" charset="0"/>
                              <a:ea typeface="Cambria Math" panose="02040503050406030204" pitchFamily="18" charset="0"/>
                            </a:rPr>
                          </m:ctrlPr>
                        </m:naryPr>
                        <m:sub>
                          <m:r>
                            <m:rPr>
                              <m:brk m:alnAt="7"/>
                            </m:rPr>
                            <a:rPr lang="en-US" sz="2400" i="1">
                              <a:solidFill>
                                <a:srgbClr val="000000"/>
                              </a:solidFill>
                              <a:latin typeface="Cambria Math" panose="02040503050406030204" pitchFamily="18" charset="0"/>
                              <a:ea typeface="Cambria Math" panose="02040503050406030204" pitchFamily="18" charset="0"/>
                            </a:rPr>
                            <m:t>𝑚</m:t>
                          </m:r>
                        </m:sub>
                        <m:sup/>
                        <m:e>
                          <m:d>
                            <m:dPr>
                              <m:begChr m:val="⟨"/>
                              <m:endChr m:val="⟩"/>
                              <m:ctrlPr>
                                <a:rPr lang="en-US" sz="2400" i="1">
                                  <a:solidFill>
                                    <a:srgbClr val="000000"/>
                                  </a:solidFill>
                                  <a:latin typeface="Cambria Math" panose="02040503050406030204" pitchFamily="18" charset="0"/>
                                </a:rPr>
                              </m:ctrlPr>
                            </m:dPr>
                            <m:e>
                              <m:r>
                                <a:rPr lang="el-GR" sz="2400" i="1">
                                  <a:latin typeface="Cambria Math" panose="02040503050406030204" pitchFamily="18" charset="0"/>
                                  <a:ea typeface="Cambria Math" panose="02040503050406030204" pitchFamily="18" charset="0"/>
                                </a:rPr>
                                <m:t>𝛹</m:t>
                              </m:r>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𝐶</m:t>
                                  </m:r>
                                </m:e>
                                <m:sub>
                                  <m:r>
                                    <a:rPr lang="en-US" sz="2400" i="1">
                                      <a:latin typeface="Cambria Math" panose="02040503050406030204" pitchFamily="18" charset="0"/>
                                      <a:ea typeface="Cambria Math" panose="02040503050406030204" pitchFamily="18" charset="0"/>
                                    </a:rPr>
                                    <m:t>𝑚</m:t>
                                  </m:r>
                                </m:sub>
                              </m:sSub>
                              <m:r>
                                <a:rPr lang="en-US" sz="2400" i="1">
                                  <a:latin typeface="Cambria Math" panose="02040503050406030204" pitchFamily="18" charset="0"/>
                                  <a:ea typeface="Cambria Math" panose="02040503050406030204" pitchFamily="18" charset="0"/>
                                </a:rPr>
                                <m:t>|</m:t>
                              </m:r>
                              <m:r>
                                <a:rPr lang="el-GR" sz="2400" i="1">
                                  <a:latin typeface="Cambria Math" panose="02040503050406030204" pitchFamily="18" charset="0"/>
                                  <a:ea typeface="Cambria Math" panose="02040503050406030204" pitchFamily="18" charset="0"/>
                                </a:rPr>
                                <m:t>𝛹</m:t>
                              </m:r>
                            </m:e>
                          </m:d>
                          <m:sSup>
                            <m:sSupPr>
                              <m:ctrlPr>
                                <a:rPr lang="en-US" sz="2400" i="1">
                                  <a:latin typeface="Cambria Math" panose="02040503050406030204" pitchFamily="18" charset="0"/>
                                </a:rPr>
                              </m:ctrlPr>
                            </m:sSupPr>
                            <m:e>
                              <m:r>
                                <a:rPr lang="en-US" sz="2400" i="1">
                                  <a:latin typeface="Cambria Math" panose="02040503050406030204" pitchFamily="18" charset="0"/>
                                </a:rPr>
                                <m:t> </m:t>
                              </m:r>
                              <m:r>
                                <a:rPr lang="en-US" sz="2400" i="1">
                                  <a:latin typeface="Cambria Math" panose="02040503050406030204" pitchFamily="18" charset="0"/>
                                </a:rPr>
                                <m:t>𝑒</m:t>
                              </m:r>
                            </m:e>
                            <m:sup>
                              <m:r>
                                <a:rPr lang="en-US" sz="2400" i="1">
                                  <a:latin typeface="Cambria Math" panose="02040503050406030204" pitchFamily="18" charset="0"/>
                                </a:rPr>
                                <m:t>𝑖</m:t>
                              </m:r>
                              <m:r>
                                <a:rPr lang="en-US" sz="2400" i="1">
                                  <a:latin typeface="Cambria Math" panose="02040503050406030204" pitchFamily="18" charset="0"/>
                                  <a:ea typeface="Cambria Math" panose="02040503050406030204" pitchFamily="18" charset="0"/>
                                </a:rPr>
                                <m:t>𝜙</m:t>
                              </m:r>
                              <m:r>
                                <a:rPr lang="en-US" sz="2400" i="1">
                                  <a:latin typeface="Cambria Math" panose="02040503050406030204" pitchFamily="18" charset="0"/>
                                  <a:ea typeface="Cambria Math" panose="02040503050406030204" pitchFamily="18" charset="0"/>
                                </a:rPr>
                                <m:t>𝑚</m:t>
                              </m:r>
                            </m:sup>
                          </m:sSup>
                        </m:e>
                      </m:nary>
                    </m:oMath>
                  </m:oMathPara>
                </a14:m>
                <a:endParaRPr lang="en-US" sz="2400" dirty="0"/>
              </a:p>
            </p:txBody>
          </p:sp>
        </mc:Choice>
        <mc:Fallback xmlns="">
          <p:sp>
            <p:nvSpPr>
              <p:cNvPr id="32" name="Rectangle 31">
                <a:extLst>
                  <a:ext uri="{FF2B5EF4-FFF2-40B4-BE49-F238E27FC236}">
                    <a16:creationId xmlns:a16="http://schemas.microsoft.com/office/drawing/2014/main" id="{3D39B852-58B5-48D5-AEE1-ABA998BDAAAD}"/>
                  </a:ext>
                </a:extLst>
              </p:cNvPr>
              <p:cNvSpPr>
                <a:spLocks noRot="1" noChangeAspect="1" noMove="1" noResize="1" noEditPoints="1" noAdjustHandles="1" noChangeArrowheads="1" noChangeShapeType="1" noTextEdit="1"/>
              </p:cNvSpPr>
              <p:nvPr/>
            </p:nvSpPr>
            <p:spPr>
              <a:xfrm>
                <a:off x="713846" y="3784413"/>
                <a:ext cx="2985433" cy="98854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40">
                <a:extLst>
                  <a:ext uri="{FF2B5EF4-FFF2-40B4-BE49-F238E27FC236}">
                    <a16:creationId xmlns:a16="http://schemas.microsoft.com/office/drawing/2014/main" id="{63366D14-CD12-48C0-9BB7-7DDA440F6ABC}"/>
                  </a:ext>
                </a:extLst>
              </p:cNvPr>
              <p:cNvSpPr/>
              <p:nvPr/>
            </p:nvSpPr>
            <p:spPr>
              <a:xfrm>
                <a:off x="3728671" y="3754516"/>
                <a:ext cx="2952347" cy="9866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𝐶</m:t>
                          </m:r>
                        </m:e>
                        <m:sub>
                          <m:r>
                            <a:rPr lang="en-US" sz="2400" i="1">
                              <a:latin typeface="Cambria Math" panose="02040503050406030204" pitchFamily="18" charset="0"/>
                              <a:ea typeface="Cambria Math" panose="02040503050406030204" pitchFamily="18" charset="0"/>
                            </a:rPr>
                            <m:t>𝑚</m:t>
                          </m:r>
                        </m:sub>
                      </m:sSub>
                      <m:r>
                        <a:rPr lang="en-US" sz="2400" i="1">
                          <a:latin typeface="Cambria Math" panose="02040503050406030204" pitchFamily="18" charset="0"/>
                          <a:ea typeface="Cambria Math" panose="02040503050406030204" pitchFamily="18" charset="0"/>
                        </a:rPr>
                        <m:t>=</m:t>
                      </m:r>
                      <m:nary>
                        <m:naryPr>
                          <m:chr m:val="∑"/>
                          <m:subHide m:val="on"/>
                          <m:supHide m:val="on"/>
                          <m:ctrlPr>
                            <a:rPr lang="en-US" sz="2400" i="1">
                              <a:latin typeface="Cambria Math" panose="02040503050406030204" pitchFamily="18" charset="0"/>
                              <a:ea typeface="Cambria Math" panose="02040503050406030204" pitchFamily="18" charset="0"/>
                            </a:rPr>
                          </m:ctrlPr>
                        </m:naryPr>
                        <m:sub/>
                        <m:sup/>
                        <m:e>
                          <m:sSubSup>
                            <m:sSubSupPr>
                              <m:ctrlPr>
                                <a:rPr lang="en-US" sz="2400" i="1">
                                  <a:latin typeface="Cambria Math" panose="02040503050406030204" pitchFamily="18" charset="0"/>
                                  <a:ea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𝜎</m:t>
                              </m:r>
                            </m:e>
                            <m:sub>
                              <m:r>
                                <a:rPr lang="en-US" sz="2400" i="1">
                                  <a:latin typeface="Cambria Math" panose="02040503050406030204" pitchFamily="18" charset="0"/>
                                  <a:ea typeface="Cambria Math" panose="02040503050406030204" pitchFamily="18" charset="0"/>
                                </a:rPr>
                                <m:t>1</m:t>
                              </m:r>
                            </m:sub>
                            <m:sup>
                              <m:r>
                                <a:rPr lang="en-US" sz="2400" i="1">
                                  <a:latin typeface="Cambria Math" panose="02040503050406030204" pitchFamily="18" charset="0"/>
                                  <a:ea typeface="Cambria Math" panose="02040503050406030204" pitchFamily="18" charset="0"/>
                                </a:rPr>
                                <m:t>𝑧</m:t>
                              </m:r>
                            </m:sup>
                          </m:sSubSup>
                          <m:sSubSup>
                            <m:sSubSupPr>
                              <m:ctrlPr>
                                <a:rPr lang="en-US" sz="2400" i="1">
                                  <a:latin typeface="Cambria Math" panose="02040503050406030204" pitchFamily="18" charset="0"/>
                                  <a:ea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𝜎</m:t>
                              </m:r>
                            </m:e>
                            <m:sub>
                              <m:r>
                                <a:rPr lang="en-US" sz="2400" i="1">
                                  <a:latin typeface="Cambria Math" panose="02040503050406030204" pitchFamily="18" charset="0"/>
                                  <a:ea typeface="Cambria Math" panose="02040503050406030204" pitchFamily="18" charset="0"/>
                                </a:rPr>
                                <m:t>4</m:t>
                              </m:r>
                            </m:sub>
                            <m:sup>
                              <m:r>
                                <a:rPr lang="en-US" sz="2400" i="1">
                                  <a:latin typeface="Cambria Math" panose="02040503050406030204" pitchFamily="18" charset="0"/>
                                  <a:ea typeface="Cambria Math" panose="02040503050406030204" pitchFamily="18" charset="0"/>
                                </a:rPr>
                                <m:t>𝑦</m:t>
                              </m:r>
                            </m:sup>
                          </m:sSubSup>
                          <m:r>
                            <a:rPr lang="en-US" sz="2400" i="1">
                              <a:latin typeface="Cambria Math" panose="02040503050406030204" pitchFamily="18" charset="0"/>
                              <a:ea typeface="Cambria Math" panose="02040503050406030204" pitchFamily="18" charset="0"/>
                            </a:rPr>
                            <m:t>…</m:t>
                          </m:r>
                          <m:sSubSup>
                            <m:sSubSupPr>
                              <m:ctrlPr>
                                <a:rPr lang="en-US" sz="2400" i="1">
                                  <a:latin typeface="Cambria Math" panose="02040503050406030204" pitchFamily="18" charset="0"/>
                                  <a:ea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𝜎</m:t>
                              </m:r>
                            </m:e>
                            <m:sub>
                              <m:r>
                                <a:rPr lang="en-US" sz="2400" i="1">
                                  <a:latin typeface="Cambria Math" panose="02040503050406030204" pitchFamily="18" charset="0"/>
                                  <a:ea typeface="Cambria Math" panose="02040503050406030204" pitchFamily="18" charset="0"/>
                                </a:rPr>
                                <m:t>𝑘</m:t>
                              </m:r>
                            </m:sub>
                            <m:sup>
                              <m:r>
                                <a:rPr lang="en-US" sz="2400" i="1">
                                  <a:latin typeface="Cambria Math" panose="02040503050406030204" pitchFamily="18" charset="0"/>
                                  <a:ea typeface="Cambria Math" panose="02040503050406030204" pitchFamily="18" charset="0"/>
                                </a:rPr>
                                <m:t>𝑧</m:t>
                              </m:r>
                            </m:sup>
                          </m:sSubSup>
                        </m:e>
                      </m:nary>
                    </m:oMath>
                  </m:oMathPara>
                </a14:m>
                <a:endParaRPr lang="en-US" sz="2400" dirty="0"/>
              </a:p>
            </p:txBody>
          </p:sp>
        </mc:Choice>
        <mc:Fallback xmlns="">
          <p:sp>
            <p:nvSpPr>
              <p:cNvPr id="41" name="Rectangle 40">
                <a:extLst>
                  <a:ext uri="{FF2B5EF4-FFF2-40B4-BE49-F238E27FC236}">
                    <a16:creationId xmlns:a16="http://schemas.microsoft.com/office/drawing/2014/main" id="{63366D14-CD12-48C0-9BB7-7DDA440F6ABC}"/>
                  </a:ext>
                </a:extLst>
              </p:cNvPr>
              <p:cNvSpPr>
                <a:spLocks noRot="1" noChangeAspect="1" noMove="1" noResize="1" noEditPoints="1" noAdjustHandles="1" noChangeArrowheads="1" noChangeShapeType="1" noTextEdit="1"/>
              </p:cNvSpPr>
              <p:nvPr/>
            </p:nvSpPr>
            <p:spPr>
              <a:xfrm>
                <a:off x="3728671" y="3754516"/>
                <a:ext cx="2952347" cy="986680"/>
              </a:xfrm>
              <a:prstGeom prst="rect">
                <a:avLst/>
              </a:prstGeom>
              <a:blipFill>
                <a:blip r:embed="rId10"/>
                <a:stretch>
                  <a:fillRect/>
                </a:stretch>
              </a:blipFill>
            </p:spPr>
            <p:txBody>
              <a:bodyPr/>
              <a:lstStyle/>
              <a:p>
                <a:r>
                  <a:rPr lang="en-US">
                    <a:noFill/>
                  </a:rPr>
                  <a:t> </a:t>
                </a:r>
              </a:p>
            </p:txBody>
          </p:sp>
        </mc:Fallback>
      </mc:AlternateContent>
      <p:sp>
        <p:nvSpPr>
          <p:cNvPr id="42" name="Right Brace 41">
            <a:extLst>
              <a:ext uri="{FF2B5EF4-FFF2-40B4-BE49-F238E27FC236}">
                <a16:creationId xmlns:a16="http://schemas.microsoft.com/office/drawing/2014/main" id="{E50BEF84-54AA-409D-B372-C8DC84FDF297}"/>
              </a:ext>
            </a:extLst>
          </p:cNvPr>
          <p:cNvSpPr/>
          <p:nvPr/>
        </p:nvSpPr>
        <p:spPr>
          <a:xfrm rot="5400000">
            <a:off x="5790208" y="3937228"/>
            <a:ext cx="103544" cy="1274278"/>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TextBox 42">
            <a:extLst>
              <a:ext uri="{FF2B5EF4-FFF2-40B4-BE49-F238E27FC236}">
                <a16:creationId xmlns:a16="http://schemas.microsoft.com/office/drawing/2014/main" id="{07409D43-5E06-411F-B823-A262A53B9012}"/>
              </a:ext>
            </a:extLst>
          </p:cNvPr>
          <p:cNvSpPr txBox="1"/>
          <p:nvPr/>
        </p:nvSpPr>
        <p:spPr>
          <a:xfrm>
            <a:off x="5015398" y="4701340"/>
            <a:ext cx="1857015" cy="369332"/>
          </a:xfrm>
          <a:prstGeom prst="rect">
            <a:avLst/>
          </a:prstGeom>
          <a:noFill/>
        </p:spPr>
        <p:txBody>
          <a:bodyPr wrap="square" rtlCol="0">
            <a:spAutoFit/>
          </a:bodyPr>
          <a:lstStyle/>
          <a:p>
            <a:r>
              <a:rPr lang="en-US" dirty="0"/>
              <a:t>At least m terms</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7ED8CEC-F029-4BC0-A78C-1A828B64B069}"/>
                  </a:ext>
                </a:extLst>
              </p:cNvPr>
              <p:cNvSpPr txBox="1"/>
              <p:nvPr/>
            </p:nvSpPr>
            <p:spPr>
              <a:xfrm>
                <a:off x="1033775" y="5509275"/>
                <a:ext cx="6949467" cy="899670"/>
              </a:xfrm>
              <a:prstGeom prst="rect">
                <a:avLst/>
              </a:prstGeom>
              <a:noFill/>
            </p:spPr>
            <p:txBody>
              <a:bodyPr wrap="none" rtlCol="0">
                <a:spAutoFit/>
              </a:bodyPr>
              <a:lstStyle/>
              <a:p>
                <a:pPr algn="ctr"/>
                <a14:m>
                  <m:oMath xmlns:m="http://schemas.openxmlformats.org/officeDocument/2006/math">
                    <m:sSup>
                      <m:sSupPr>
                        <m:ctrlPr>
                          <a:rPr lang="en-US" sz="2600" b="0" i="1" smtClean="0">
                            <a:solidFill>
                              <a:srgbClr val="C00000"/>
                            </a:solidFill>
                            <a:latin typeface="Cambria Math" panose="02040503050406030204" pitchFamily="18" charset="0"/>
                          </a:rPr>
                        </m:ctrlPr>
                      </m:sSupPr>
                      <m:e>
                        <m:r>
                          <a:rPr lang="en-US" sz="2600" b="0" i="1" smtClean="0">
                            <a:solidFill>
                              <a:srgbClr val="C00000"/>
                            </a:solidFill>
                            <a:latin typeface="Cambria Math" panose="02040503050406030204" pitchFamily="18" charset="0"/>
                          </a:rPr>
                          <m:t>𝑚</m:t>
                        </m:r>
                      </m:e>
                      <m:sup>
                        <m:r>
                          <a:rPr lang="en-US" sz="2600" b="0" i="1" smtClean="0">
                            <a:solidFill>
                              <a:srgbClr val="C00000"/>
                            </a:solidFill>
                            <a:latin typeface="Cambria Math" panose="02040503050406030204" pitchFamily="18" charset="0"/>
                          </a:rPr>
                          <m:t>𝑡h</m:t>
                        </m:r>
                      </m:sup>
                    </m:sSup>
                  </m:oMath>
                </a14:m>
                <a:r>
                  <a:rPr lang="en-US" sz="2600" dirty="0">
                    <a:solidFill>
                      <a:srgbClr val="C00000"/>
                    </a:solidFill>
                  </a:rPr>
                  <a:t> order Fourier coefficient </a:t>
                </a:r>
                <a14:m>
                  <m:oMath xmlns:m="http://schemas.openxmlformats.org/officeDocument/2006/math">
                    <m:d>
                      <m:dPr>
                        <m:begChr m:val="⟨"/>
                        <m:endChr m:val="⟩"/>
                        <m:ctrlPr>
                          <a:rPr lang="en-US" sz="2600" i="1">
                            <a:solidFill>
                              <a:srgbClr val="C00000"/>
                            </a:solidFill>
                            <a:latin typeface="Cambria Math" panose="02040503050406030204" pitchFamily="18" charset="0"/>
                          </a:rPr>
                        </m:ctrlPr>
                      </m:dPr>
                      <m:e>
                        <m:r>
                          <a:rPr lang="el-GR" sz="2600" i="1">
                            <a:solidFill>
                              <a:srgbClr val="C00000"/>
                            </a:solidFill>
                            <a:latin typeface="Cambria Math" panose="02040503050406030204" pitchFamily="18" charset="0"/>
                            <a:ea typeface="Cambria Math" panose="02040503050406030204" pitchFamily="18" charset="0"/>
                          </a:rPr>
                          <m:t>𝛹</m:t>
                        </m:r>
                        <m:r>
                          <a:rPr lang="en-US" sz="2600" i="1">
                            <a:solidFill>
                              <a:srgbClr val="C00000"/>
                            </a:solidFill>
                            <a:latin typeface="Cambria Math" panose="02040503050406030204" pitchFamily="18" charset="0"/>
                            <a:ea typeface="Cambria Math" panose="02040503050406030204" pitchFamily="18" charset="0"/>
                          </a:rPr>
                          <m:t>|</m:t>
                        </m:r>
                        <m:sSub>
                          <m:sSubPr>
                            <m:ctrlPr>
                              <a:rPr lang="en-US" sz="2600" i="1">
                                <a:solidFill>
                                  <a:srgbClr val="C00000"/>
                                </a:solidFill>
                                <a:latin typeface="Cambria Math" panose="02040503050406030204" pitchFamily="18" charset="0"/>
                                <a:ea typeface="Cambria Math" panose="02040503050406030204" pitchFamily="18" charset="0"/>
                              </a:rPr>
                            </m:ctrlPr>
                          </m:sSubPr>
                          <m:e>
                            <m:r>
                              <a:rPr lang="en-US" sz="2600" i="1">
                                <a:solidFill>
                                  <a:srgbClr val="C00000"/>
                                </a:solidFill>
                                <a:latin typeface="Cambria Math" panose="02040503050406030204" pitchFamily="18" charset="0"/>
                                <a:ea typeface="Cambria Math" panose="02040503050406030204" pitchFamily="18" charset="0"/>
                              </a:rPr>
                              <m:t>𝐶</m:t>
                            </m:r>
                          </m:e>
                          <m:sub>
                            <m:r>
                              <a:rPr lang="en-US" sz="2600" i="1">
                                <a:solidFill>
                                  <a:srgbClr val="C00000"/>
                                </a:solidFill>
                                <a:latin typeface="Cambria Math" panose="02040503050406030204" pitchFamily="18" charset="0"/>
                                <a:ea typeface="Cambria Math" panose="02040503050406030204" pitchFamily="18" charset="0"/>
                              </a:rPr>
                              <m:t>𝑚</m:t>
                            </m:r>
                          </m:sub>
                        </m:sSub>
                        <m:r>
                          <a:rPr lang="en-US" sz="2600" i="1">
                            <a:solidFill>
                              <a:srgbClr val="C00000"/>
                            </a:solidFill>
                            <a:latin typeface="Cambria Math" panose="02040503050406030204" pitchFamily="18" charset="0"/>
                            <a:ea typeface="Cambria Math" panose="02040503050406030204" pitchFamily="18" charset="0"/>
                          </a:rPr>
                          <m:t>|</m:t>
                        </m:r>
                        <m:r>
                          <a:rPr lang="el-GR" sz="2600" i="1">
                            <a:solidFill>
                              <a:srgbClr val="C00000"/>
                            </a:solidFill>
                            <a:latin typeface="Cambria Math" panose="02040503050406030204" pitchFamily="18" charset="0"/>
                            <a:ea typeface="Cambria Math" panose="02040503050406030204" pitchFamily="18" charset="0"/>
                          </a:rPr>
                          <m:t>𝛹</m:t>
                        </m:r>
                      </m:e>
                    </m:d>
                  </m:oMath>
                </a14:m>
                <a:r>
                  <a:rPr lang="en-US" sz="2600" dirty="0">
                    <a:solidFill>
                      <a:srgbClr val="C00000"/>
                    </a:solidFill>
                  </a:rPr>
                  <a:t> indicates </a:t>
                </a:r>
              </a:p>
              <a:p>
                <a:pPr algn="ctr"/>
                <a14:m>
                  <m:oMath xmlns:m="http://schemas.openxmlformats.org/officeDocument/2006/math">
                    <m:r>
                      <a:rPr lang="en-US" sz="2600" b="0" i="1" smtClean="0">
                        <a:solidFill>
                          <a:srgbClr val="C00000"/>
                        </a:solidFill>
                        <a:latin typeface="Cambria Math" panose="02040503050406030204" pitchFamily="18" charset="0"/>
                      </a:rPr>
                      <m:t>|</m:t>
                    </m:r>
                    <m:d>
                      <m:dPr>
                        <m:begChr m:val=""/>
                        <m:endChr m:val="⟩"/>
                        <m:ctrlPr>
                          <a:rPr lang="en-US" sz="2600" b="0" i="1" smtClean="0">
                            <a:solidFill>
                              <a:srgbClr val="C00000"/>
                            </a:solidFill>
                            <a:latin typeface="Cambria Math" panose="02040503050406030204" pitchFamily="18" charset="0"/>
                          </a:rPr>
                        </m:ctrlPr>
                      </m:dPr>
                      <m:e>
                        <m:r>
                          <a:rPr lang="en-US" sz="2600" b="0" i="1" smtClean="0">
                            <a:solidFill>
                              <a:srgbClr val="C00000"/>
                            </a:solidFill>
                            <a:latin typeface="Cambria Math" panose="02040503050406030204" pitchFamily="18" charset="0"/>
                          </a:rPr>
                          <m:t>𝛹</m:t>
                        </m:r>
                      </m:e>
                    </m:d>
                  </m:oMath>
                </a14:m>
                <a:r>
                  <a:rPr lang="en-US" sz="2600" dirty="0">
                    <a:solidFill>
                      <a:srgbClr val="C00000"/>
                    </a:solidFill>
                  </a:rPr>
                  <a:t> has correlations of at least order </a:t>
                </a:r>
                <a14:m>
                  <m:oMath xmlns:m="http://schemas.openxmlformats.org/officeDocument/2006/math">
                    <m:r>
                      <a:rPr lang="en-US" sz="2600" b="0" i="1" smtClean="0">
                        <a:solidFill>
                          <a:srgbClr val="C00000"/>
                        </a:solidFill>
                        <a:latin typeface="Cambria Math" panose="02040503050406030204" pitchFamily="18" charset="0"/>
                      </a:rPr>
                      <m:t>𝑚</m:t>
                    </m:r>
                  </m:oMath>
                </a14:m>
                <a:endParaRPr lang="en-US" sz="2600" dirty="0"/>
              </a:p>
            </p:txBody>
          </p:sp>
        </mc:Choice>
        <mc:Fallback xmlns="">
          <p:sp>
            <p:nvSpPr>
              <p:cNvPr id="9" name="TextBox 8">
                <a:extLst>
                  <a:ext uri="{FF2B5EF4-FFF2-40B4-BE49-F238E27FC236}">
                    <a16:creationId xmlns:a16="http://schemas.microsoft.com/office/drawing/2014/main" id="{87ED8CEC-F029-4BC0-A78C-1A828B64B069}"/>
                  </a:ext>
                </a:extLst>
              </p:cNvPr>
              <p:cNvSpPr txBox="1">
                <a:spLocks noRot="1" noChangeAspect="1" noMove="1" noResize="1" noEditPoints="1" noAdjustHandles="1" noChangeArrowheads="1" noChangeShapeType="1" noTextEdit="1"/>
              </p:cNvSpPr>
              <p:nvPr/>
            </p:nvSpPr>
            <p:spPr>
              <a:xfrm>
                <a:off x="1033775" y="5509275"/>
                <a:ext cx="6949467" cy="899670"/>
              </a:xfrm>
              <a:prstGeom prst="rect">
                <a:avLst/>
              </a:prstGeom>
              <a:blipFill>
                <a:blip r:embed="rId11"/>
                <a:stretch>
                  <a:fillRect t="-4762" r="-1053" b="-17007"/>
                </a:stretch>
              </a:blipFill>
            </p:spPr>
            <p:txBody>
              <a:bodyPr/>
              <a:lstStyle/>
              <a:p>
                <a:r>
                  <a:rPr lang="en-US">
                    <a:noFill/>
                  </a:rPr>
                  <a:t> </a:t>
                </a:r>
              </a:p>
            </p:txBody>
          </p:sp>
        </mc:Fallback>
      </mc:AlternateContent>
      <p:sp>
        <p:nvSpPr>
          <p:cNvPr id="10" name="Right Brace 9">
            <a:extLst>
              <a:ext uri="{FF2B5EF4-FFF2-40B4-BE49-F238E27FC236}">
                <a16:creationId xmlns:a16="http://schemas.microsoft.com/office/drawing/2014/main" id="{885DF3EA-A99E-4BC3-8038-5CF2EC0CC087}"/>
              </a:ext>
            </a:extLst>
          </p:cNvPr>
          <p:cNvSpPr/>
          <p:nvPr/>
        </p:nvSpPr>
        <p:spPr>
          <a:xfrm rot="5400000">
            <a:off x="7879938" y="2770025"/>
            <a:ext cx="322802" cy="1731976"/>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EBB0DDF-FB07-4399-A571-20A70C80DB98}"/>
                  </a:ext>
                </a:extLst>
              </p:cNvPr>
              <p:cNvSpPr txBox="1"/>
              <p:nvPr/>
            </p:nvSpPr>
            <p:spPr>
              <a:xfrm>
                <a:off x="7742483" y="3887835"/>
                <a:ext cx="640743"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𝛹</m:t>
                          </m:r>
                        </m:e>
                      </m:d>
                    </m:oMath>
                  </m:oMathPara>
                </a14:m>
                <a:endParaRPr lang="en-US" sz="2400" i="1" dirty="0"/>
              </a:p>
            </p:txBody>
          </p:sp>
        </mc:Choice>
        <mc:Fallback xmlns="">
          <p:sp>
            <p:nvSpPr>
              <p:cNvPr id="11" name="TextBox 10">
                <a:extLst>
                  <a:ext uri="{FF2B5EF4-FFF2-40B4-BE49-F238E27FC236}">
                    <a16:creationId xmlns:a16="http://schemas.microsoft.com/office/drawing/2014/main" id="{8EBB0DDF-FB07-4399-A571-20A70C80DB98}"/>
                  </a:ext>
                </a:extLst>
              </p:cNvPr>
              <p:cNvSpPr txBox="1">
                <a:spLocks noRot="1" noChangeAspect="1" noMove="1" noResize="1" noEditPoints="1" noAdjustHandles="1" noChangeArrowheads="1" noChangeShapeType="1" noTextEdit="1"/>
              </p:cNvSpPr>
              <p:nvPr/>
            </p:nvSpPr>
            <p:spPr>
              <a:xfrm>
                <a:off x="7742483" y="3887835"/>
                <a:ext cx="640743" cy="369332"/>
              </a:xfrm>
              <a:prstGeom prst="rect">
                <a:avLst/>
              </a:prstGeom>
              <a:blipFill>
                <a:blip r:embed="rId12"/>
                <a:stretch>
                  <a:fillRect l="-12381" t="-178333" r="-136190" b="-260000"/>
                </a:stretch>
              </a:blipFill>
            </p:spPr>
            <p:txBody>
              <a:bodyPr/>
              <a:lstStyle/>
              <a:p>
                <a:r>
                  <a:rPr lang="en-US">
                    <a:noFill/>
                  </a:rPr>
                  <a:t> </a:t>
                </a:r>
              </a:p>
            </p:txBody>
          </p:sp>
        </mc:Fallback>
      </mc:AlternateContent>
    </p:spTree>
    <p:extLst>
      <p:ext uri="{BB962C8B-B14F-4D97-AF65-F5344CB8AC3E}">
        <p14:creationId xmlns:p14="http://schemas.microsoft.com/office/powerpoint/2010/main" val="3173235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94C81BC-0820-42EC-9B73-D4E1DD4D8A75}"/>
                  </a:ext>
                </a:extLst>
              </p:cNvPr>
              <p:cNvSpPr txBox="1"/>
              <p:nvPr/>
            </p:nvSpPr>
            <p:spPr>
              <a:xfrm>
                <a:off x="1252908" y="-76200"/>
                <a:ext cx="657848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Times New Roman" panose="02020603050405020304" pitchFamily="18" charset="0"/>
                  </a:rPr>
                  <a:t>MQC protocol – </a:t>
                </a:r>
                <a14:m>
                  <m:oMath xmlns:m="http://schemas.openxmlformats.org/officeDocument/2006/math">
                    <m:d>
                      <m:dPr>
                        <m:begChr m:val="⟨"/>
                        <m:endChr m:val="⟩"/>
                        <m:ctrlPr>
                          <a:rPr kumimoji="0" lang="en-US" sz="3200" b="1" i="1" u="none" strike="noStrike" kern="1200" cap="none" spc="0" normalizeH="0" baseline="0" noProof="0" smtClean="0">
                            <a:ln>
                              <a:noFill/>
                            </a:ln>
                            <a:solidFill>
                              <a:srgbClr val="C00000"/>
                            </a:solidFill>
                            <a:effectLst/>
                            <a:uLnTx/>
                            <a:uFillTx/>
                            <a:latin typeface="Cambria Math" panose="02040503050406030204" pitchFamily="18" charset="0"/>
                            <a:ea typeface="+mn-ea"/>
                            <a:cs typeface="Times New Roman" panose="02020603050405020304" pitchFamily="18" charset="0"/>
                          </a:rPr>
                        </m:ctrlPr>
                      </m:dPr>
                      <m:e>
                        <m:sSub>
                          <m:sSubPr>
                            <m:ctrlPr>
                              <a:rPr kumimoji="0" lang="en-US" sz="3200" b="1" i="1" u="none" strike="noStrike" kern="1200" cap="none" spc="0" normalizeH="0" baseline="0" noProof="0" smtClean="0">
                                <a:ln>
                                  <a:noFill/>
                                </a:ln>
                                <a:solidFill>
                                  <a:srgbClr val="C00000"/>
                                </a:solidFill>
                                <a:effectLst/>
                                <a:uLnTx/>
                                <a:uFillTx/>
                                <a:latin typeface="Cambria Math" panose="02040503050406030204" pitchFamily="18" charset="0"/>
                                <a:ea typeface="+mn-ea"/>
                                <a:cs typeface="Times New Roman" panose="02020603050405020304" pitchFamily="18" charset="0"/>
                              </a:rPr>
                            </m:ctrlPr>
                          </m:sSubPr>
                          <m:e>
                            <m:r>
                              <a:rPr kumimoji="0" lang="en-US" sz="3200" b="1" i="1" u="none" strike="noStrike" kern="1200" cap="none" spc="0" normalizeH="0" baseline="0" noProof="0" smtClean="0">
                                <a:ln>
                                  <a:noFill/>
                                </a:ln>
                                <a:solidFill>
                                  <a:srgbClr val="C00000"/>
                                </a:solidFill>
                                <a:effectLst/>
                                <a:uLnTx/>
                                <a:uFillTx/>
                                <a:latin typeface="Cambria Math" panose="02040503050406030204" pitchFamily="18" charset="0"/>
                                <a:ea typeface="+mn-ea"/>
                                <a:cs typeface="Times New Roman" panose="02020603050405020304" pitchFamily="18" charset="0"/>
                              </a:rPr>
                              <m:t>𝑺</m:t>
                            </m:r>
                          </m:e>
                          <m:sub>
                            <m:r>
                              <a:rPr kumimoji="0" lang="en-US" sz="3200" b="1" i="1" u="none" strike="noStrike" kern="1200" cap="none" spc="0" normalizeH="0" baseline="0" noProof="0" smtClean="0">
                                <a:ln>
                                  <a:noFill/>
                                </a:ln>
                                <a:solidFill>
                                  <a:srgbClr val="C00000"/>
                                </a:solidFill>
                                <a:effectLst/>
                                <a:uLnTx/>
                                <a:uFillTx/>
                                <a:latin typeface="Cambria Math" panose="02040503050406030204" pitchFamily="18" charset="0"/>
                                <a:ea typeface="+mn-ea"/>
                                <a:cs typeface="Times New Roman" panose="02020603050405020304" pitchFamily="18" charset="0"/>
                              </a:rPr>
                              <m:t>𝒙</m:t>
                            </m:r>
                          </m:sub>
                        </m:sSub>
                      </m:e>
                    </m:d>
                  </m:oMath>
                </a14:m>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Times New Roman" panose="02020603050405020304" pitchFamily="18" charset="0"/>
                  </a:rPr>
                  <a:t> measurement</a:t>
                </a:r>
              </a:p>
            </p:txBody>
          </p:sp>
        </mc:Choice>
        <mc:Fallback xmlns="">
          <p:sp>
            <p:nvSpPr>
              <p:cNvPr id="2" name="TextBox 1">
                <a:extLst>
                  <a:ext uri="{FF2B5EF4-FFF2-40B4-BE49-F238E27FC236}">
                    <a16:creationId xmlns:a16="http://schemas.microsoft.com/office/drawing/2014/main" id="{394C81BC-0820-42EC-9B73-D4E1DD4D8A75}"/>
                  </a:ext>
                </a:extLst>
              </p:cNvPr>
              <p:cNvSpPr txBox="1">
                <a:spLocks noRot="1" noChangeAspect="1" noMove="1" noResize="1" noEditPoints="1" noAdjustHandles="1" noChangeArrowheads="1" noChangeShapeType="1" noTextEdit="1"/>
              </p:cNvSpPr>
              <p:nvPr/>
            </p:nvSpPr>
            <p:spPr>
              <a:xfrm>
                <a:off x="1252908" y="-76200"/>
                <a:ext cx="6578487" cy="584775"/>
              </a:xfrm>
              <a:prstGeom prst="rect">
                <a:avLst/>
              </a:prstGeom>
              <a:blipFill>
                <a:blip r:embed="rId3"/>
                <a:stretch>
                  <a:fillRect l="-1205" t="-11458" b="-34375"/>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E893BFAA-F5CA-4911-817C-B718C5604B95}"/>
              </a:ext>
            </a:extLst>
          </p:cNvPr>
          <p:cNvPicPr>
            <a:picLocks noChangeAspect="1"/>
          </p:cNvPicPr>
          <p:nvPr/>
        </p:nvPicPr>
        <p:blipFill rotWithShape="1">
          <a:blip r:embed="rId4"/>
          <a:srcRect t="61457"/>
          <a:stretch/>
        </p:blipFill>
        <p:spPr>
          <a:xfrm>
            <a:off x="576709" y="1132523"/>
            <a:ext cx="8343946" cy="1176253"/>
          </a:xfrm>
          <a:prstGeom prst="rect">
            <a:avLst/>
          </a:prstGeom>
        </p:spPr>
      </p:pic>
      <p:sp>
        <p:nvSpPr>
          <p:cNvPr id="4" name="Rectangle 3">
            <a:extLst>
              <a:ext uri="{FF2B5EF4-FFF2-40B4-BE49-F238E27FC236}">
                <a16:creationId xmlns:a16="http://schemas.microsoft.com/office/drawing/2014/main" id="{31C8613A-8B5E-4C03-AEE7-DF5FD8A838DF}"/>
              </a:ext>
            </a:extLst>
          </p:cNvPr>
          <p:cNvSpPr/>
          <p:nvPr/>
        </p:nvSpPr>
        <p:spPr>
          <a:xfrm>
            <a:off x="220375" y="871071"/>
            <a:ext cx="215164" cy="2276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C1A0887-9783-4B2A-A2FE-E7153344E683}"/>
                  </a:ext>
                </a:extLst>
              </p:cNvPr>
              <p:cNvSpPr txBox="1"/>
              <p:nvPr/>
            </p:nvSpPr>
            <p:spPr>
              <a:xfrm>
                <a:off x="2374110" y="1350564"/>
                <a:ext cx="831190" cy="391902"/>
              </a:xfrm>
              <a:prstGeom prst="rect">
                <a:avLst/>
              </a:prstGeom>
              <a:solidFill>
                <a:srgbClr val="FF9999"/>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𝐻</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𝐼𝑠𝑖𝑛𝑔</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 name="TextBox 4">
                <a:extLst>
                  <a:ext uri="{FF2B5EF4-FFF2-40B4-BE49-F238E27FC236}">
                    <a16:creationId xmlns:a16="http://schemas.microsoft.com/office/drawing/2014/main" id="{4C1A0887-9783-4B2A-A2FE-E7153344E683}"/>
                  </a:ext>
                </a:extLst>
              </p:cNvPr>
              <p:cNvSpPr txBox="1">
                <a:spLocks noRot="1" noChangeAspect="1" noMove="1" noResize="1" noEditPoints="1" noAdjustHandles="1" noChangeArrowheads="1" noChangeShapeType="1" noTextEdit="1"/>
              </p:cNvSpPr>
              <p:nvPr/>
            </p:nvSpPr>
            <p:spPr>
              <a:xfrm>
                <a:off x="2374110" y="1350564"/>
                <a:ext cx="831190" cy="391902"/>
              </a:xfrm>
              <a:prstGeom prst="rect">
                <a:avLst/>
              </a:prstGeom>
              <a:blipFill>
                <a:blip r:embed="rId5"/>
                <a:stretch>
                  <a:fillRect b="-109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E676B66-57F1-47BE-BA6E-A76D60D28133}"/>
                  </a:ext>
                </a:extLst>
              </p:cNvPr>
              <p:cNvSpPr txBox="1"/>
              <p:nvPr/>
            </p:nvSpPr>
            <p:spPr>
              <a:xfrm>
                <a:off x="4951755" y="1350565"/>
                <a:ext cx="1004314" cy="391902"/>
              </a:xfrm>
              <a:prstGeom prst="rect">
                <a:avLst/>
              </a:prstGeom>
              <a:solidFill>
                <a:srgbClr val="FF9999"/>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𝐻</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𝐼𝑠𝑖𝑛𝑔</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 name="TextBox 5">
                <a:extLst>
                  <a:ext uri="{FF2B5EF4-FFF2-40B4-BE49-F238E27FC236}">
                    <a16:creationId xmlns:a16="http://schemas.microsoft.com/office/drawing/2014/main" id="{0E676B66-57F1-47BE-BA6E-A76D60D28133}"/>
                  </a:ext>
                </a:extLst>
              </p:cNvPr>
              <p:cNvSpPr txBox="1">
                <a:spLocks noRot="1" noChangeAspect="1" noMove="1" noResize="1" noEditPoints="1" noAdjustHandles="1" noChangeArrowheads="1" noChangeShapeType="1" noTextEdit="1"/>
              </p:cNvSpPr>
              <p:nvPr/>
            </p:nvSpPr>
            <p:spPr>
              <a:xfrm>
                <a:off x="4951755" y="1350565"/>
                <a:ext cx="1004314" cy="391902"/>
              </a:xfrm>
              <a:prstGeom prst="rect">
                <a:avLst/>
              </a:prstGeom>
              <a:blipFill>
                <a:blip r:embed="rId6"/>
                <a:stretch>
                  <a:fillRect b="-10938"/>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A55ED970-A4D8-4F5D-9443-89341B52F644}"/>
              </a:ext>
            </a:extLst>
          </p:cNvPr>
          <p:cNvSpPr txBox="1"/>
          <p:nvPr/>
        </p:nvSpPr>
        <p:spPr>
          <a:xfrm>
            <a:off x="690074" y="2190434"/>
            <a:ext cx="117044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prepare</a:t>
            </a:r>
          </a:p>
        </p:txBody>
      </p:sp>
      <p:sp>
        <p:nvSpPr>
          <p:cNvPr id="8" name="Left Brace 7">
            <a:extLst>
              <a:ext uri="{FF2B5EF4-FFF2-40B4-BE49-F238E27FC236}">
                <a16:creationId xmlns:a16="http://schemas.microsoft.com/office/drawing/2014/main" id="{815BB2D1-6CAF-463B-A4C7-85ED0BD22631}"/>
              </a:ext>
            </a:extLst>
          </p:cNvPr>
          <p:cNvSpPr/>
          <p:nvPr/>
        </p:nvSpPr>
        <p:spPr>
          <a:xfrm rot="16200000">
            <a:off x="1140645" y="1356489"/>
            <a:ext cx="280570" cy="1401097"/>
          </a:xfrm>
          <a:prstGeom prst="leftBrace">
            <a:avLst/>
          </a:prstGeom>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Left Brace 8">
            <a:extLst>
              <a:ext uri="{FF2B5EF4-FFF2-40B4-BE49-F238E27FC236}">
                <a16:creationId xmlns:a16="http://schemas.microsoft.com/office/drawing/2014/main" id="{2AD814C1-A5D0-4509-9EFB-3EA8DD553A3B}"/>
              </a:ext>
            </a:extLst>
          </p:cNvPr>
          <p:cNvSpPr/>
          <p:nvPr/>
        </p:nvSpPr>
        <p:spPr>
          <a:xfrm rot="16200000">
            <a:off x="7162134" y="1066931"/>
            <a:ext cx="291392" cy="1991031"/>
          </a:xfrm>
          <a:prstGeom prst="leftBrace">
            <a:avLst/>
          </a:prstGeom>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8D7BA6A-4666-4EFA-BC65-6611E7705C61}"/>
              </a:ext>
            </a:extLst>
          </p:cNvPr>
          <p:cNvSpPr txBox="1"/>
          <p:nvPr/>
        </p:nvSpPr>
        <p:spPr>
          <a:xfrm>
            <a:off x="6681018" y="2209649"/>
            <a:ext cx="127066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measure</a:t>
            </a:r>
          </a:p>
        </p:txBody>
      </p:sp>
      <p:sp>
        <p:nvSpPr>
          <p:cNvPr id="11" name="TextBox 10">
            <a:extLst>
              <a:ext uri="{FF2B5EF4-FFF2-40B4-BE49-F238E27FC236}">
                <a16:creationId xmlns:a16="http://schemas.microsoft.com/office/drawing/2014/main" id="{B6DDB21A-B8C8-4D16-ADBE-9D68924CEE3D}"/>
              </a:ext>
            </a:extLst>
          </p:cNvPr>
          <p:cNvSpPr txBox="1"/>
          <p:nvPr/>
        </p:nvSpPr>
        <p:spPr>
          <a:xfrm>
            <a:off x="2256504" y="517332"/>
            <a:ext cx="353962"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2" name="TextBox 11">
            <a:extLst>
              <a:ext uri="{FF2B5EF4-FFF2-40B4-BE49-F238E27FC236}">
                <a16:creationId xmlns:a16="http://schemas.microsoft.com/office/drawing/2014/main" id="{D06F5518-BDFE-4370-A2F1-5F8D807B4688}"/>
              </a:ext>
            </a:extLst>
          </p:cNvPr>
          <p:cNvSpPr txBox="1"/>
          <p:nvPr/>
        </p:nvSpPr>
        <p:spPr>
          <a:xfrm>
            <a:off x="4100053" y="598204"/>
            <a:ext cx="575186"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3" name="TextBox 12">
            <a:extLst>
              <a:ext uri="{FF2B5EF4-FFF2-40B4-BE49-F238E27FC236}">
                <a16:creationId xmlns:a16="http://schemas.microsoft.com/office/drawing/2014/main" id="{BA7BE830-6165-4744-9F4B-84525DB24366}"/>
              </a:ext>
            </a:extLst>
          </p:cNvPr>
          <p:cNvSpPr txBox="1"/>
          <p:nvPr/>
        </p:nvSpPr>
        <p:spPr>
          <a:xfrm>
            <a:off x="5751877" y="574451"/>
            <a:ext cx="575186"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4" name="TextBox 13">
            <a:extLst>
              <a:ext uri="{FF2B5EF4-FFF2-40B4-BE49-F238E27FC236}">
                <a16:creationId xmlns:a16="http://schemas.microsoft.com/office/drawing/2014/main" id="{D2C987EB-B14D-48B2-AF7D-EF968FC49F34}"/>
              </a:ext>
            </a:extLst>
          </p:cNvPr>
          <p:cNvSpPr txBox="1"/>
          <p:nvPr/>
        </p:nvSpPr>
        <p:spPr>
          <a:xfrm>
            <a:off x="8318099" y="316851"/>
            <a:ext cx="353962"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8905443-3D02-433A-9B9E-1D61C213C8B7}"/>
                  </a:ext>
                </a:extLst>
              </p:cNvPr>
              <p:cNvSpPr txBox="1"/>
              <p:nvPr/>
            </p:nvSpPr>
            <p:spPr>
              <a:xfrm>
                <a:off x="792550" y="640262"/>
                <a:ext cx="1118832" cy="369332"/>
              </a:xfrm>
              <a:prstGeom prst="rect">
                <a:avLst/>
              </a:prstGeom>
              <a:solidFill>
                <a:schemeClr val="bg1"/>
              </a:solid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d>
                      <m:dPr>
                        <m:begChr m:val=""/>
                        <m:end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𝜓</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b>
                        </m:sSub>
                      </m:e>
                    </m:d>
                  </m:oMath>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5" name="TextBox 14">
                <a:extLst>
                  <a:ext uri="{FF2B5EF4-FFF2-40B4-BE49-F238E27FC236}">
                    <a16:creationId xmlns:a16="http://schemas.microsoft.com/office/drawing/2014/main" id="{A8905443-3D02-433A-9B9E-1D61C213C8B7}"/>
                  </a:ext>
                </a:extLst>
              </p:cNvPr>
              <p:cNvSpPr txBox="1">
                <a:spLocks noRot="1" noChangeAspect="1" noMove="1" noResize="1" noEditPoints="1" noAdjustHandles="1" noChangeArrowheads="1" noChangeShapeType="1" noTextEdit="1"/>
              </p:cNvSpPr>
              <p:nvPr/>
            </p:nvSpPr>
            <p:spPr>
              <a:xfrm>
                <a:off x="792550" y="640262"/>
                <a:ext cx="1118832" cy="369332"/>
              </a:xfrm>
              <a:prstGeom prst="rect">
                <a:avLst/>
              </a:prstGeom>
              <a:blipFill>
                <a:blip r:embed="rId7"/>
                <a:stretch>
                  <a:fillRect t="-173770" r="-65761" b="-2557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A9FEFD7-2A21-454E-8AC1-57356369FAFB}"/>
                  </a:ext>
                </a:extLst>
              </p:cNvPr>
              <p:cNvSpPr txBox="1"/>
              <p:nvPr/>
            </p:nvSpPr>
            <p:spPr>
              <a:xfrm>
                <a:off x="6571287" y="669672"/>
                <a:ext cx="1923793" cy="369332"/>
              </a:xfrm>
              <a:prstGeom prst="rect">
                <a:avLst/>
              </a:prstGeom>
              <a:solidFill>
                <a:schemeClr val="bg1"/>
              </a:solid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𝑆</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e>
                      </m:d>
                    </m:oMath>
                  </m:oMathPara>
                </a14:m>
                <a:endParaRPr kumimoji="0" lang="en-US" sz="2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p:txBody>
          </p:sp>
        </mc:Choice>
        <mc:Fallback xmlns="">
          <p:sp>
            <p:nvSpPr>
              <p:cNvPr id="16" name="TextBox 15">
                <a:extLst>
                  <a:ext uri="{FF2B5EF4-FFF2-40B4-BE49-F238E27FC236}">
                    <a16:creationId xmlns:a16="http://schemas.microsoft.com/office/drawing/2014/main" id="{7A9FEFD7-2A21-454E-8AC1-57356369FAFB}"/>
                  </a:ext>
                </a:extLst>
              </p:cNvPr>
              <p:cNvSpPr txBox="1">
                <a:spLocks noRot="1" noChangeAspect="1" noMove="1" noResize="1" noEditPoints="1" noAdjustHandles="1" noChangeArrowheads="1" noChangeShapeType="1" noTextEdit="1"/>
              </p:cNvSpPr>
              <p:nvPr/>
            </p:nvSpPr>
            <p:spPr>
              <a:xfrm>
                <a:off x="6571287" y="669672"/>
                <a:ext cx="1923793" cy="369332"/>
              </a:xfrm>
              <a:prstGeom prst="rect">
                <a:avLst/>
              </a:prstGeom>
              <a:blipFill>
                <a:blip r:embed="rId8"/>
                <a:stretch>
                  <a:fillRect b="-13333"/>
                </a:stretch>
              </a:blipFill>
            </p:spPr>
            <p:txBody>
              <a:bodyPr/>
              <a:lstStyle/>
              <a:p>
                <a:r>
                  <a:rPr lang="en-US">
                    <a:noFill/>
                  </a:rPr>
                  <a:t> </a:t>
                </a:r>
              </a:p>
            </p:txBody>
          </p:sp>
        </mc:Fallback>
      </mc:AlternateContent>
      <p:pic>
        <p:nvPicPr>
          <p:cNvPr id="17" name="Picture 16">
            <a:extLst>
              <a:ext uri="{FF2B5EF4-FFF2-40B4-BE49-F238E27FC236}">
                <a16:creationId xmlns:a16="http://schemas.microsoft.com/office/drawing/2014/main" id="{70655067-4FD2-4219-A692-325DC2317DE7}"/>
              </a:ext>
            </a:extLst>
          </p:cNvPr>
          <p:cNvPicPr>
            <a:picLocks noChangeAspect="1"/>
          </p:cNvPicPr>
          <p:nvPr/>
        </p:nvPicPr>
        <p:blipFill rotWithShape="1">
          <a:blip r:embed="rId9"/>
          <a:srcRect b="45591"/>
          <a:stretch/>
        </p:blipFill>
        <p:spPr>
          <a:xfrm>
            <a:off x="87756" y="2755116"/>
            <a:ext cx="6091818" cy="3988028"/>
          </a:xfrm>
          <a:prstGeom prst="rect">
            <a:avLst/>
          </a:prstGeom>
        </p:spPr>
      </p:pic>
      <p:sp>
        <p:nvSpPr>
          <p:cNvPr id="18" name="Slide Number Placeholder 36">
            <a:extLst>
              <a:ext uri="{FF2B5EF4-FFF2-40B4-BE49-F238E27FC236}">
                <a16:creationId xmlns:a16="http://schemas.microsoft.com/office/drawing/2014/main" id="{83EA116F-2F03-410F-85BB-92054B35E988}"/>
              </a:ext>
            </a:extLst>
          </p:cNvPr>
          <p:cNvSpPr txBox="1">
            <a:spLocks/>
          </p:cNvSpPr>
          <p:nvPr/>
        </p:nvSpPr>
        <p:spPr>
          <a:xfrm>
            <a:off x="6457950" y="6356353"/>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22808A2-6BA3-4CA7-9370-D248F12EA2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EE113C7F-DA2F-44C6-A54A-4C946CA72B66}"/>
                  </a:ext>
                </a:extLst>
              </p:cNvPr>
              <p:cNvSpPr/>
              <p:nvPr/>
            </p:nvSpPr>
            <p:spPr>
              <a:xfrm>
                <a:off x="6018133" y="2807240"/>
                <a:ext cx="3150606" cy="103034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𝐻</m:t>
                          </m:r>
                        </m:e>
                        <m:sub>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𝐼𝑠𝑖𝑛𝑔</m:t>
                          </m:r>
                        </m:sub>
                      </m:sSub>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𝐽</m:t>
                      </m:r>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𝑁</m:t>
                      </m:r>
                      <m:nary>
                        <m:naryPr>
                          <m:chr m:val="∑"/>
                          <m:supHide m:val="on"/>
                          <m:ctrlP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naryPr>
                        <m:sub>
                          <m:r>
                            <m:rPr>
                              <m:brk m:alnAt="7"/>
                            </m:rP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m:t>
                          </m:r>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&lt;</m:t>
                          </m:r>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𝑗</m:t>
                          </m:r>
                        </m:sub>
                        <m:sup/>
                        <m:e>
                          <m:sSubSup>
                            <m:sSubSupPr>
                              <m:ctrlP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𝜎</m:t>
                              </m:r>
                            </m:e>
                            <m:sub>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m:t>
                              </m:r>
                            </m:sub>
                            <m:sup>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𝑧</m:t>
                              </m:r>
                            </m:sup>
                          </m:sSubSup>
                          <m:sSubSup>
                            <m:sSubSupPr>
                              <m:ctrlP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𝜎</m:t>
                              </m:r>
                            </m:e>
                            <m:sub>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𝑗</m:t>
                              </m:r>
                            </m:sub>
                            <m:sup>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𝑧</m:t>
                              </m:r>
                            </m:sup>
                          </m:sSubSup>
                        </m:e>
                      </m:nary>
                    </m:oMath>
                  </m:oMathPara>
                </a14:m>
                <a:endPar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9" name="Rectangle 18">
                <a:extLst>
                  <a:ext uri="{FF2B5EF4-FFF2-40B4-BE49-F238E27FC236}">
                    <a16:creationId xmlns:a16="http://schemas.microsoft.com/office/drawing/2014/main" id="{EE113C7F-DA2F-44C6-A54A-4C946CA72B66}"/>
                  </a:ext>
                </a:extLst>
              </p:cNvPr>
              <p:cNvSpPr>
                <a:spLocks noRot="1" noChangeAspect="1" noMove="1" noResize="1" noEditPoints="1" noAdjustHandles="1" noChangeArrowheads="1" noChangeShapeType="1" noTextEdit="1"/>
              </p:cNvSpPr>
              <p:nvPr/>
            </p:nvSpPr>
            <p:spPr>
              <a:xfrm>
                <a:off x="6018133" y="2807240"/>
                <a:ext cx="3150606" cy="103034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F461B6BD-21B5-41B4-AFC8-639925067E9E}"/>
                  </a:ext>
                </a:extLst>
              </p:cNvPr>
              <p:cNvSpPr/>
              <p:nvPr/>
            </p:nvSpPr>
            <p:spPr>
              <a:xfrm>
                <a:off x="6342599" y="3791225"/>
                <a:ext cx="149540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𝐽</m:t>
                      </m:r>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≲5</m:t>
                      </m:r>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𝑘𝐻𝑧</m:t>
                      </m:r>
                    </m:oMath>
                  </m:oMathPara>
                </a14:m>
                <a:endPar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0" name="Rectangle 19">
                <a:extLst>
                  <a:ext uri="{FF2B5EF4-FFF2-40B4-BE49-F238E27FC236}">
                    <a16:creationId xmlns:a16="http://schemas.microsoft.com/office/drawing/2014/main" id="{F461B6BD-21B5-41B4-AFC8-639925067E9E}"/>
                  </a:ext>
                </a:extLst>
              </p:cNvPr>
              <p:cNvSpPr>
                <a:spLocks noRot="1" noChangeAspect="1" noMove="1" noResize="1" noEditPoints="1" noAdjustHandles="1" noChangeArrowheads="1" noChangeShapeType="1" noTextEdit="1"/>
              </p:cNvSpPr>
              <p:nvPr/>
            </p:nvSpPr>
            <p:spPr>
              <a:xfrm>
                <a:off x="6342599" y="3791225"/>
                <a:ext cx="1495409" cy="461665"/>
              </a:xfrm>
              <a:prstGeom prst="rect">
                <a:avLst/>
              </a:prstGeom>
              <a:blipFill>
                <a:blip r:embed="rId11"/>
                <a:stretch>
                  <a:fillRect b="-118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5A1C2056-4F55-4B67-BB8D-DA4A22A953FE}"/>
                  </a:ext>
                </a:extLst>
              </p:cNvPr>
              <p:cNvSpPr/>
              <p:nvPr/>
            </p:nvSpPr>
            <p:spPr>
              <a:xfrm>
                <a:off x="6284704" y="4391165"/>
                <a:ext cx="139704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𝑁</m:t>
                      </m:r>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=111</m:t>
                      </m:r>
                    </m:oMath>
                  </m:oMathPara>
                </a14:m>
                <a:endPar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1" name="Rectangle 20">
                <a:extLst>
                  <a:ext uri="{FF2B5EF4-FFF2-40B4-BE49-F238E27FC236}">
                    <a16:creationId xmlns:a16="http://schemas.microsoft.com/office/drawing/2014/main" id="{5A1C2056-4F55-4B67-BB8D-DA4A22A953FE}"/>
                  </a:ext>
                </a:extLst>
              </p:cNvPr>
              <p:cNvSpPr>
                <a:spLocks noRot="1" noChangeAspect="1" noMove="1" noResize="1" noEditPoints="1" noAdjustHandles="1" noChangeArrowheads="1" noChangeShapeType="1" noTextEdit="1"/>
              </p:cNvSpPr>
              <p:nvPr/>
            </p:nvSpPr>
            <p:spPr>
              <a:xfrm>
                <a:off x="6284704" y="4391165"/>
                <a:ext cx="1397049" cy="461665"/>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C8046A2A-6C5D-40C2-B4E7-A54325B0B451}"/>
                  </a:ext>
                </a:extLst>
              </p:cNvPr>
              <p:cNvSpPr/>
              <p:nvPr/>
            </p:nvSpPr>
            <p:spPr>
              <a:xfrm>
                <a:off x="6284702" y="4912094"/>
                <a:ext cx="153747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Γ</m:t>
                      </m:r>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=93</m:t>
                      </m:r>
                      <m:r>
                        <a:rPr kumimoji="0" lang="en-US" sz="24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𝐻𝑧</m:t>
                      </m:r>
                    </m:oMath>
                  </m:oMathPara>
                </a14:m>
                <a:endPar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2" name="Rectangle 21">
                <a:extLst>
                  <a:ext uri="{FF2B5EF4-FFF2-40B4-BE49-F238E27FC236}">
                    <a16:creationId xmlns:a16="http://schemas.microsoft.com/office/drawing/2014/main" id="{C8046A2A-6C5D-40C2-B4E7-A54325B0B451}"/>
                  </a:ext>
                </a:extLst>
              </p:cNvPr>
              <p:cNvSpPr>
                <a:spLocks noRot="1" noChangeAspect="1" noMove="1" noResize="1" noEditPoints="1" noAdjustHandles="1" noChangeArrowheads="1" noChangeShapeType="1" noTextEdit="1"/>
              </p:cNvSpPr>
              <p:nvPr/>
            </p:nvSpPr>
            <p:spPr>
              <a:xfrm>
                <a:off x="6284702" y="4912094"/>
                <a:ext cx="1537472" cy="461665"/>
              </a:xfrm>
              <a:prstGeom prst="rect">
                <a:avLst/>
              </a:prstGeom>
              <a:blipFill>
                <a:blip r:embed="rId13"/>
                <a:stretch>
                  <a:fillRect/>
                </a:stretch>
              </a:blipFill>
            </p:spPr>
            <p:txBody>
              <a:bodyPr/>
              <a:lstStyle/>
              <a:p>
                <a:r>
                  <a:rPr lang="en-US">
                    <a:noFill/>
                  </a:rPr>
                  <a:t> </a:t>
                </a:r>
              </a:p>
            </p:txBody>
          </p:sp>
        </mc:Fallback>
      </mc:AlternateContent>
      <p:sp>
        <p:nvSpPr>
          <p:cNvPr id="23" name="Rectangle 22">
            <a:extLst>
              <a:ext uri="{FF2B5EF4-FFF2-40B4-BE49-F238E27FC236}">
                <a16:creationId xmlns:a16="http://schemas.microsoft.com/office/drawing/2014/main" id="{A01DE409-D9B0-4A7C-98E6-F71604D2BFCA}"/>
              </a:ext>
            </a:extLst>
          </p:cNvPr>
          <p:cNvSpPr/>
          <p:nvPr/>
        </p:nvSpPr>
        <p:spPr>
          <a:xfrm>
            <a:off x="6648497" y="5571746"/>
            <a:ext cx="264828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0" cap="none" spc="0" normalizeH="0" baseline="0" noProof="0" dirty="0" err="1">
                <a:ln>
                  <a:noFill/>
                </a:ln>
                <a:solidFill>
                  <a:prstClr val="black"/>
                </a:solidFill>
                <a:effectLst/>
                <a:uLnTx/>
                <a:uFillTx/>
                <a:latin typeface="Calibri" panose="020F0502020204030204"/>
                <a:ea typeface="+mn-ea"/>
                <a:cs typeface="+mn-cs"/>
              </a:rPr>
              <a:t>Gärttner</a:t>
            </a: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 Bohnet et al. Nature Physics 2017]</a:t>
            </a:r>
          </a:p>
        </p:txBody>
      </p:sp>
    </p:spTree>
    <p:extLst>
      <p:ext uri="{BB962C8B-B14F-4D97-AF65-F5344CB8AC3E}">
        <p14:creationId xmlns:p14="http://schemas.microsoft.com/office/powerpoint/2010/main" val="40239416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294" y="-264914"/>
            <a:ext cx="7886700" cy="1325563"/>
          </a:xfrm>
        </p:spPr>
        <p:txBody>
          <a:bodyPr>
            <a:normAutofit/>
          </a:bodyPr>
          <a:lstStyle/>
          <a:p>
            <a:r>
              <a:rPr lang="en-US" sz="3200" b="1" dirty="0">
                <a:solidFill>
                  <a:srgbClr val="C00000"/>
                </a:solidFill>
                <a:latin typeface="+mn-lt"/>
              </a:rPr>
              <a:t>Fourier transform of magnetization</a:t>
            </a:r>
          </a:p>
        </p:txBody>
      </p:sp>
      <p:sp>
        <p:nvSpPr>
          <p:cNvPr id="36" name="Footer Placeholder 3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Martin Gärttner - DAMOP 2017</a:t>
            </a:r>
          </a:p>
        </p:txBody>
      </p:sp>
      <p:pic>
        <p:nvPicPr>
          <p:cNvPr id="43" name="Picture 42"/>
          <p:cNvPicPr>
            <a:picLocks noChangeAspect="1"/>
          </p:cNvPicPr>
          <p:nvPr/>
        </p:nvPicPr>
        <p:blipFill>
          <a:blip r:embed="rId3"/>
          <a:stretch>
            <a:fillRect/>
          </a:stretch>
        </p:blipFill>
        <p:spPr>
          <a:xfrm>
            <a:off x="439672" y="858929"/>
            <a:ext cx="5495851" cy="5790634"/>
          </a:xfrm>
          <a:prstGeom prst="rect">
            <a:avLst/>
          </a:prstGeom>
        </p:spPr>
      </p:pic>
      <p:sp>
        <p:nvSpPr>
          <p:cNvPr id="44" name="Rectangle 43"/>
          <p:cNvSpPr/>
          <p:nvPr/>
        </p:nvSpPr>
        <p:spPr>
          <a:xfrm>
            <a:off x="439672" y="675062"/>
            <a:ext cx="4800923" cy="6227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p:cNvSpPr/>
          <p:nvPr/>
        </p:nvSpPr>
        <p:spPr>
          <a:xfrm>
            <a:off x="497477" y="3997132"/>
            <a:ext cx="2639014" cy="2596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p:cNvSpPr/>
          <p:nvPr/>
        </p:nvSpPr>
        <p:spPr>
          <a:xfrm>
            <a:off x="3082721" y="3943789"/>
            <a:ext cx="2639014" cy="26883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p:cNvSpPr txBox="1"/>
          <p:nvPr/>
        </p:nvSpPr>
        <p:spPr>
          <a:xfrm>
            <a:off x="5989295" y="1035656"/>
            <a:ext cx="3025614" cy="4524315"/>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Measure build-up of 8-body correlations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Only global spin measurement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solidFill>
                <a:prstClr val="black"/>
              </a:solidFill>
              <a:latin typeface="Calibri" panose="020F0502020204030204"/>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Illustrates how</a:t>
            </a:r>
            <a:r>
              <a:rPr kumimoji="0" lang="en-US" sz="2400" b="0" i="0" u="none" strike="noStrike" kern="1200" cap="none" spc="0" normalizeH="0" noProof="0" dirty="0">
                <a:ln>
                  <a:noFill/>
                </a:ln>
                <a:solidFill>
                  <a:prstClr val="black"/>
                </a:solidFill>
                <a:effectLst/>
                <a:uLnTx/>
                <a:uFillTx/>
                <a:latin typeface="Calibri" panose="020F0502020204030204"/>
                <a:ea typeface="+mn-ea"/>
                <a:cs typeface="+mn-cs"/>
              </a:rPr>
              <a:t> OTOCs measure spread of quantum information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Rectangle 50"/>
          <p:cNvSpPr/>
          <p:nvPr/>
        </p:nvSpPr>
        <p:spPr>
          <a:xfrm>
            <a:off x="680586" y="756792"/>
            <a:ext cx="4333868"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Gärttner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Bohnet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et al. Nature Physics 2017]</a:t>
            </a:r>
          </a:p>
        </p:txBody>
      </p:sp>
    </p:spTree>
    <p:extLst>
      <p:ext uri="{BB962C8B-B14F-4D97-AF65-F5344CB8AC3E}">
        <p14:creationId xmlns:p14="http://schemas.microsoft.com/office/powerpoint/2010/main" val="427128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2007" y="0"/>
            <a:ext cx="1922514"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a:solidFill>
                  <a:srgbClr val="C00000"/>
                </a:solidFill>
                <a:latin typeface="Calibri" panose="020F0502020204030204"/>
              </a:rPr>
              <a:t>Summary:</a:t>
            </a:r>
            <a:endPar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Times New Roman" pitchFamily="18" charset="0"/>
            </a:endParaRPr>
          </a:p>
        </p:txBody>
      </p:sp>
      <mc:AlternateContent xmlns:mc="http://schemas.openxmlformats.org/markup-compatibility/2006">
        <mc:Choice xmlns:a14="http://schemas.microsoft.com/office/drawing/2010/main" Requires="a14">
          <p:sp>
            <p:nvSpPr>
              <p:cNvPr id="4" name="TextBox 3"/>
              <p:cNvSpPr txBox="1"/>
              <p:nvPr/>
            </p:nvSpPr>
            <p:spPr>
              <a:xfrm>
                <a:off x="-71446" y="2801101"/>
                <a:ext cx="9374939" cy="390177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mn-cs"/>
                  </a:rPr>
                  <a:t> Future directions:</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a:t>
                </a:r>
                <a:r>
                  <a:rPr kumimoji="0" lang="en-US" sz="2800" b="0" i="0" u="none" strike="noStrike" kern="1200" cap="none" spc="0" normalizeH="0" noProof="0" dirty="0">
                    <a:ln>
                      <a:noFill/>
                    </a:ln>
                    <a:effectLst/>
                    <a:uLnTx/>
                    <a:uFillTx/>
                    <a:latin typeface="Calibri" panose="020F0502020204030204"/>
                    <a:ea typeface="+mn-ea"/>
                    <a:cs typeface="+mn-cs"/>
                  </a:rPr>
                  <a:t>transverse field, variable range interaction, longitudinal fields</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endParaRPr kumimoji="0" lang="en-US" sz="3600" b="0" i="0" u="none" strike="noStrike" kern="1200" cap="none" spc="0" normalizeH="0" baseline="0" noProof="0" dirty="0">
                  <a:ln>
                    <a:noFill/>
                  </a:ln>
                  <a:effectLst/>
                  <a:uLnTx/>
                  <a:uFillTx/>
                  <a:latin typeface="Calibri" panose="020F0502020204030204"/>
                  <a:ea typeface="+mn-ea"/>
                  <a:cs typeface="+mn-cs"/>
                </a:endParaRPr>
              </a:p>
              <a:p>
                <a:pPr lvl="0">
                  <a:defRPr/>
                </a:pPr>
                <a:r>
                  <a:rPr lang="en-US" sz="3200" dirty="0">
                    <a:solidFill>
                      <a:srgbClr val="C00000"/>
                    </a:solidFill>
                  </a:rPr>
                  <a:t>• </a:t>
                </a:r>
                <a:r>
                  <a:rPr lang="en-US" sz="2800" dirty="0">
                    <a:solidFill>
                      <a:prstClr val="black"/>
                    </a:solidFill>
                  </a:rPr>
                  <a:t>spin-phonon models (</a:t>
                </a:r>
                <a:r>
                  <a:rPr lang="en-US" sz="2800" dirty="0" err="1">
                    <a:solidFill>
                      <a:prstClr val="black"/>
                    </a:solidFill>
                  </a:rPr>
                  <a:t>Dicke</a:t>
                </a:r>
                <a:r>
                  <a:rPr lang="en-US" sz="2800" dirty="0">
                    <a:solidFill>
                      <a:prstClr val="black"/>
                    </a:solidFill>
                  </a:rPr>
                  <a:t> model)</a:t>
                </a:r>
              </a:p>
              <a:p>
                <a:pPr lvl="0">
                  <a:defRPr/>
                </a:pPr>
                <a:r>
                  <a:rPr lang="en-US" sz="2800" b="0" dirty="0">
                    <a:solidFill>
                      <a:prstClr val="black"/>
                    </a:solidFill>
                  </a:rPr>
                  <a:t>              </a:t>
                </a:r>
                <a14:m>
                  <m:oMath xmlns:m="http://schemas.openxmlformats.org/officeDocument/2006/math">
                    <m:r>
                      <a:rPr lang="en-US" sz="2800" b="0" i="1" smtClean="0">
                        <a:solidFill>
                          <a:prstClr val="black"/>
                        </a:solidFill>
                        <a:latin typeface="Cambria Math" panose="02040503050406030204" pitchFamily="18" charset="0"/>
                      </a:rPr>
                      <m:t>−</m:t>
                    </m:r>
                    <m:r>
                      <a:rPr lang="en-US" sz="2800" b="0" i="1" smtClean="0">
                        <a:solidFill>
                          <a:prstClr val="black"/>
                        </a:solidFill>
                        <a:latin typeface="Cambria Math" panose="02040503050406030204" pitchFamily="18" charset="0"/>
                      </a:rPr>
                      <m:t>𝛿</m:t>
                    </m:r>
                    <m:sSup>
                      <m:sSupPr>
                        <m:ctrlPr>
                          <a:rPr lang="en-US" sz="2800" b="0" i="1" smtClean="0">
                            <a:solidFill>
                              <a:prstClr val="black"/>
                            </a:solidFill>
                            <a:latin typeface="Cambria Math" panose="02040503050406030204" pitchFamily="18" charset="0"/>
                          </a:rPr>
                        </m:ctrlPr>
                      </m:sSupPr>
                      <m:e>
                        <m:r>
                          <a:rPr lang="en-US" sz="2800" b="0" i="1" smtClean="0">
                            <a:solidFill>
                              <a:prstClr val="black"/>
                            </a:solidFill>
                            <a:latin typeface="Cambria Math" panose="02040503050406030204" pitchFamily="18" charset="0"/>
                          </a:rPr>
                          <m:t>𝑎</m:t>
                        </m:r>
                      </m:e>
                      <m:sup>
                        <m:r>
                          <a:rPr lang="en-US" sz="2800" b="0" i="1" smtClean="0">
                            <a:solidFill>
                              <a:prstClr val="black"/>
                            </a:solidFill>
                            <a:latin typeface="Cambria Math" panose="02040503050406030204" pitchFamily="18" charset="0"/>
                            <a:ea typeface="Cambria Math" panose="02040503050406030204" pitchFamily="18" charset="0"/>
                          </a:rPr>
                          <m:t>†</m:t>
                        </m:r>
                      </m:sup>
                    </m:sSup>
                    <m:r>
                      <a:rPr lang="en-US" sz="2800" b="0" i="1" smtClean="0">
                        <a:solidFill>
                          <a:prstClr val="black"/>
                        </a:solidFill>
                        <a:latin typeface="Cambria Math" panose="02040503050406030204" pitchFamily="18" charset="0"/>
                        <a:ea typeface="Cambria Math" panose="02040503050406030204" pitchFamily="18" charset="0"/>
                      </a:rPr>
                      <m:t>𝑎</m:t>
                    </m:r>
                    <m:r>
                      <a:rPr lang="en-US" sz="2800" b="0" i="1" smtClean="0">
                        <a:solidFill>
                          <a:prstClr val="black"/>
                        </a:solidFill>
                        <a:latin typeface="Cambria Math" panose="02040503050406030204" pitchFamily="18" charset="0"/>
                        <a:ea typeface="Cambria Math" panose="02040503050406030204" pitchFamily="18" charset="0"/>
                      </a:rPr>
                      <m:t>−</m:t>
                    </m:r>
                    <m:f>
                      <m:fPr>
                        <m:ctrlPr>
                          <a:rPr lang="en-US" sz="2800" b="0" i="1" smtClean="0">
                            <a:solidFill>
                              <a:prstClr val="black"/>
                            </a:solidFill>
                            <a:latin typeface="Cambria Math" panose="02040503050406030204" pitchFamily="18" charset="0"/>
                            <a:ea typeface="Cambria Math" panose="02040503050406030204" pitchFamily="18" charset="0"/>
                          </a:rPr>
                        </m:ctrlPr>
                      </m:fPr>
                      <m:num>
                        <m:sSub>
                          <m:sSubPr>
                            <m:ctrlPr>
                              <a:rPr lang="en-US" sz="2800" b="0" i="1" smtClean="0">
                                <a:solidFill>
                                  <a:prstClr val="black"/>
                                </a:solidFill>
                                <a:latin typeface="Cambria Math" panose="02040503050406030204" pitchFamily="18" charset="0"/>
                                <a:ea typeface="Cambria Math" panose="02040503050406030204" pitchFamily="18" charset="0"/>
                              </a:rPr>
                            </m:ctrlPr>
                          </m:sSubPr>
                          <m:e>
                            <m:r>
                              <a:rPr lang="en-US" sz="2800" b="0" i="1" smtClean="0">
                                <a:solidFill>
                                  <a:prstClr val="black"/>
                                </a:solidFill>
                                <a:latin typeface="Cambria Math" panose="02040503050406030204" pitchFamily="18" charset="0"/>
                                <a:ea typeface="Cambria Math" panose="02040503050406030204" pitchFamily="18" charset="0"/>
                              </a:rPr>
                              <m:t>𝑔</m:t>
                            </m:r>
                          </m:e>
                          <m:sub>
                            <m:r>
                              <a:rPr lang="en-US" sz="2800" b="0" i="1" smtClean="0">
                                <a:solidFill>
                                  <a:prstClr val="black"/>
                                </a:solidFill>
                                <a:latin typeface="Cambria Math" panose="02040503050406030204" pitchFamily="18" charset="0"/>
                                <a:ea typeface="Cambria Math" panose="02040503050406030204" pitchFamily="18" charset="0"/>
                              </a:rPr>
                              <m:t>0</m:t>
                            </m:r>
                          </m:sub>
                        </m:sSub>
                      </m:num>
                      <m:den>
                        <m:rad>
                          <m:radPr>
                            <m:degHide m:val="on"/>
                            <m:ctrlPr>
                              <a:rPr lang="en-US" sz="2800" b="0" i="1" smtClean="0">
                                <a:solidFill>
                                  <a:prstClr val="black"/>
                                </a:solidFill>
                                <a:latin typeface="Cambria Math" panose="02040503050406030204" pitchFamily="18" charset="0"/>
                                <a:ea typeface="Cambria Math" panose="02040503050406030204" pitchFamily="18" charset="0"/>
                              </a:rPr>
                            </m:ctrlPr>
                          </m:radPr>
                          <m:deg/>
                          <m:e>
                            <m:r>
                              <a:rPr lang="en-US" sz="2800" b="0" i="1" smtClean="0">
                                <a:solidFill>
                                  <a:prstClr val="black"/>
                                </a:solidFill>
                                <a:latin typeface="Cambria Math" panose="02040503050406030204" pitchFamily="18" charset="0"/>
                                <a:ea typeface="Cambria Math" panose="02040503050406030204" pitchFamily="18" charset="0"/>
                              </a:rPr>
                              <m:t>𝑁</m:t>
                            </m:r>
                          </m:e>
                        </m:rad>
                      </m:den>
                    </m:f>
                    <m:d>
                      <m:dPr>
                        <m:ctrlPr>
                          <a:rPr lang="en-US" sz="2800" b="0" i="1" smtClean="0">
                            <a:solidFill>
                              <a:prstClr val="black"/>
                            </a:solidFill>
                            <a:latin typeface="Cambria Math" panose="02040503050406030204" pitchFamily="18" charset="0"/>
                            <a:ea typeface="Cambria Math" panose="02040503050406030204" pitchFamily="18" charset="0"/>
                          </a:rPr>
                        </m:ctrlPr>
                      </m:dPr>
                      <m:e>
                        <m:r>
                          <a:rPr lang="en-US" sz="2800" b="0" i="1" smtClean="0">
                            <a:solidFill>
                              <a:prstClr val="black"/>
                            </a:solidFill>
                            <a:latin typeface="Cambria Math" panose="02040503050406030204" pitchFamily="18" charset="0"/>
                            <a:ea typeface="Cambria Math" panose="02040503050406030204" pitchFamily="18" charset="0"/>
                          </a:rPr>
                          <m:t>𝑎</m:t>
                        </m:r>
                        <m:r>
                          <a:rPr lang="en-US" sz="2800" b="0" i="1" smtClean="0">
                            <a:solidFill>
                              <a:prstClr val="black"/>
                            </a:solidFill>
                            <a:latin typeface="Cambria Math" panose="02040503050406030204" pitchFamily="18" charset="0"/>
                            <a:ea typeface="Cambria Math" panose="02040503050406030204" pitchFamily="18" charset="0"/>
                          </a:rPr>
                          <m:t>+</m:t>
                        </m:r>
                        <m:sSup>
                          <m:sSupPr>
                            <m:ctrlPr>
                              <a:rPr lang="en-US" sz="2800" b="0" i="1" smtClean="0">
                                <a:solidFill>
                                  <a:prstClr val="black"/>
                                </a:solidFill>
                                <a:latin typeface="Cambria Math" panose="02040503050406030204" pitchFamily="18" charset="0"/>
                                <a:ea typeface="Cambria Math" panose="02040503050406030204" pitchFamily="18" charset="0"/>
                              </a:rPr>
                            </m:ctrlPr>
                          </m:sSupPr>
                          <m:e>
                            <m:r>
                              <a:rPr lang="en-US" sz="2800" b="0" i="1" smtClean="0">
                                <a:solidFill>
                                  <a:prstClr val="black"/>
                                </a:solidFill>
                                <a:latin typeface="Cambria Math" panose="02040503050406030204" pitchFamily="18" charset="0"/>
                                <a:ea typeface="Cambria Math" panose="02040503050406030204" pitchFamily="18" charset="0"/>
                              </a:rPr>
                              <m:t>𝑎</m:t>
                            </m:r>
                          </m:e>
                          <m:sup>
                            <m:r>
                              <a:rPr lang="en-US" sz="2800" b="0" i="1" smtClean="0">
                                <a:solidFill>
                                  <a:prstClr val="black"/>
                                </a:solidFill>
                                <a:latin typeface="Cambria Math" panose="02040503050406030204" pitchFamily="18" charset="0"/>
                                <a:ea typeface="Cambria Math" panose="02040503050406030204" pitchFamily="18" charset="0"/>
                              </a:rPr>
                              <m:t>†</m:t>
                            </m:r>
                          </m:sup>
                        </m:sSup>
                      </m:e>
                    </m:d>
                    <m:sSub>
                      <m:sSubPr>
                        <m:ctrlPr>
                          <a:rPr lang="en-US" sz="2800" b="0" i="1" smtClean="0">
                            <a:solidFill>
                              <a:prstClr val="black"/>
                            </a:solidFill>
                            <a:latin typeface="Cambria Math" panose="02040503050406030204" pitchFamily="18" charset="0"/>
                            <a:ea typeface="Cambria Math" panose="02040503050406030204" pitchFamily="18" charset="0"/>
                          </a:rPr>
                        </m:ctrlPr>
                      </m:sSubPr>
                      <m:e>
                        <m:r>
                          <a:rPr lang="en-US" sz="2800" b="0" i="1" smtClean="0">
                            <a:solidFill>
                              <a:prstClr val="black"/>
                            </a:solidFill>
                            <a:latin typeface="Cambria Math" panose="02040503050406030204" pitchFamily="18" charset="0"/>
                            <a:ea typeface="Cambria Math" panose="02040503050406030204" pitchFamily="18" charset="0"/>
                          </a:rPr>
                          <m:t>𝑆</m:t>
                        </m:r>
                      </m:e>
                      <m:sub>
                        <m:r>
                          <a:rPr lang="en-US" sz="2800" b="0" i="1" smtClean="0">
                            <a:solidFill>
                              <a:prstClr val="black"/>
                            </a:solidFill>
                            <a:latin typeface="Cambria Math" panose="02040503050406030204" pitchFamily="18" charset="0"/>
                            <a:ea typeface="Cambria Math" panose="02040503050406030204" pitchFamily="18" charset="0"/>
                          </a:rPr>
                          <m:t>𝑧</m:t>
                        </m:r>
                      </m:sub>
                    </m:sSub>
                    <m:r>
                      <a:rPr lang="en-US" sz="2800" b="0" i="1" smtClean="0">
                        <a:solidFill>
                          <a:prstClr val="black"/>
                        </a:solidFill>
                        <a:latin typeface="Cambria Math" panose="02040503050406030204" pitchFamily="18" charset="0"/>
                        <a:ea typeface="Cambria Math" panose="02040503050406030204" pitchFamily="18" charset="0"/>
                      </a:rPr>
                      <m:t>+</m:t>
                    </m:r>
                    <m:sSub>
                      <m:sSubPr>
                        <m:ctrlPr>
                          <a:rPr lang="en-US" sz="2800" b="0" i="1" smtClean="0">
                            <a:solidFill>
                              <a:prstClr val="black"/>
                            </a:solidFill>
                            <a:latin typeface="Cambria Math" panose="02040503050406030204" pitchFamily="18" charset="0"/>
                            <a:ea typeface="Cambria Math" panose="02040503050406030204" pitchFamily="18" charset="0"/>
                          </a:rPr>
                        </m:ctrlPr>
                      </m:sSubPr>
                      <m:e>
                        <m:r>
                          <a:rPr lang="en-US" sz="2800" b="0" i="1" smtClean="0">
                            <a:solidFill>
                              <a:prstClr val="black"/>
                            </a:solidFill>
                            <a:latin typeface="Cambria Math" panose="02040503050406030204" pitchFamily="18" charset="0"/>
                            <a:ea typeface="Cambria Math" panose="02040503050406030204" pitchFamily="18" charset="0"/>
                          </a:rPr>
                          <m:t>𝐵</m:t>
                        </m:r>
                      </m:e>
                      <m:sub>
                        <m:r>
                          <a:rPr lang="en-US" sz="2800" b="0" i="1" smtClean="0">
                            <a:solidFill>
                              <a:prstClr val="black"/>
                            </a:solidFill>
                            <a:latin typeface="Cambria Math" panose="02040503050406030204" pitchFamily="18" charset="0"/>
                            <a:ea typeface="Cambria Math" panose="02040503050406030204" pitchFamily="18" charset="0"/>
                          </a:rPr>
                          <m:t>⊥</m:t>
                        </m:r>
                      </m:sub>
                    </m:sSub>
                    <m:sSub>
                      <m:sSubPr>
                        <m:ctrlPr>
                          <a:rPr lang="en-US" sz="2800" b="0" i="1" smtClean="0">
                            <a:solidFill>
                              <a:prstClr val="black"/>
                            </a:solidFill>
                            <a:latin typeface="Cambria Math" panose="02040503050406030204" pitchFamily="18" charset="0"/>
                            <a:ea typeface="Cambria Math" panose="02040503050406030204" pitchFamily="18" charset="0"/>
                          </a:rPr>
                        </m:ctrlPr>
                      </m:sSubPr>
                      <m:e>
                        <m:r>
                          <a:rPr lang="en-US" sz="2800" b="0" i="1" smtClean="0">
                            <a:solidFill>
                              <a:prstClr val="black"/>
                            </a:solidFill>
                            <a:latin typeface="Cambria Math" panose="02040503050406030204" pitchFamily="18" charset="0"/>
                            <a:ea typeface="Cambria Math" panose="02040503050406030204" pitchFamily="18" charset="0"/>
                          </a:rPr>
                          <m:t>𝑆</m:t>
                        </m:r>
                      </m:e>
                      <m:sub>
                        <m:r>
                          <a:rPr lang="en-US" sz="2800" b="0" i="1" smtClean="0">
                            <a:solidFill>
                              <a:prstClr val="black"/>
                            </a:solidFill>
                            <a:latin typeface="Cambria Math" panose="02040503050406030204" pitchFamily="18" charset="0"/>
                            <a:ea typeface="Cambria Math" panose="02040503050406030204" pitchFamily="18" charset="0"/>
                          </a:rPr>
                          <m:t>𝑥</m:t>
                        </m:r>
                      </m:sub>
                    </m:sSub>
                  </m:oMath>
                </a14:m>
                <a:r>
                  <a:rPr lang="en-US" sz="2800" dirty="0">
                    <a:solidFill>
                      <a:prstClr val="black"/>
                    </a:solidFill>
                  </a:rPr>
                  <a:t>   arXiv:1711.07392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2800" b="0" i="0" u="none" strike="noStrike" kern="1200" cap="none" spc="0" normalizeH="0" baseline="0" noProof="0" dirty="0">
                    <a:ln>
                      <a:noFill/>
                    </a:ln>
                    <a:effectLst/>
                    <a:uLnTx/>
                    <a:uFillTx/>
                    <a:latin typeface="Calibri" panose="020F0502020204030204"/>
                    <a:ea typeface="+mn-ea"/>
                    <a:cs typeface="+mn-cs"/>
                  </a:rPr>
                  <a:t>mitigate decoherence, </a:t>
                </a:r>
                <a:r>
                  <a:rPr lang="en-US" sz="2800" dirty="0"/>
                  <a:t>improve single ion readout</a:t>
                </a:r>
              </a:p>
              <a:p>
                <a:pPr lvl="0">
                  <a:defRPr/>
                </a:pPr>
                <a:r>
                  <a:rPr lang="en-US" sz="3200" dirty="0">
                    <a:solidFill>
                      <a:srgbClr val="C00000"/>
                    </a:solidFill>
                  </a:rPr>
                  <a:t>• </a:t>
                </a:r>
                <a:r>
                  <a:rPr lang="en-US" sz="2800" dirty="0"/>
                  <a:t>3-dimensional crystals with thousands of ions?</a:t>
                </a:r>
                <a:endParaRPr kumimoji="0" lang="en-US" sz="2800" b="0" i="0" u="none" strike="noStrike" kern="1200" cap="none" spc="0" normalizeH="0" baseline="0" noProof="0" dirty="0">
                  <a:ln>
                    <a:noFill/>
                  </a:ln>
                  <a:effectLst/>
                  <a:uLnTx/>
                  <a:uFillTx/>
                  <a:latin typeface="Calibri" panose="020F0502020204030204"/>
                </a:endParaRPr>
              </a:p>
            </p:txBody>
          </p:sp>
        </mc:Choice>
        <mc:Fallback>
          <p:sp>
            <p:nvSpPr>
              <p:cNvPr id="4" name="TextBox 3"/>
              <p:cNvSpPr txBox="1">
                <a:spLocks noRot="1" noChangeAspect="1" noMove="1" noResize="1" noEditPoints="1" noAdjustHandles="1" noChangeArrowheads="1" noChangeShapeType="1" noTextEdit="1"/>
              </p:cNvSpPr>
              <p:nvPr/>
            </p:nvSpPr>
            <p:spPr>
              <a:xfrm>
                <a:off x="-71446" y="2801101"/>
                <a:ext cx="9374939" cy="3901774"/>
              </a:xfrm>
              <a:prstGeom prst="rect">
                <a:avLst/>
              </a:prstGeom>
              <a:blipFill>
                <a:blip r:embed="rId3"/>
                <a:stretch>
                  <a:fillRect l="-1625" t="-1404" r="-325" b="-4056"/>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A70418A3-8C6D-44C0-B9E9-35BE395A6356}"/>
              </a:ext>
            </a:extLst>
          </p:cNvPr>
          <p:cNvSpPr txBox="1"/>
          <p:nvPr/>
        </p:nvSpPr>
        <p:spPr>
          <a:xfrm>
            <a:off x="107580" y="537888"/>
            <a:ext cx="8887818" cy="974626"/>
          </a:xfrm>
          <a:prstGeom prst="rect">
            <a:avLst/>
          </a:prstGeom>
          <a:noFill/>
        </p:spPr>
        <p:txBody>
          <a:bodyPr wrap="none" rtlCol="0">
            <a:spAutoFit/>
          </a:bodyPr>
          <a:lstStyle/>
          <a:p>
            <a:pPr marL="91440" lvl="0" indent="-91440" defTabSz="914400">
              <a:lnSpc>
                <a:spcPct val="90000"/>
              </a:lnSpc>
              <a:spcBef>
                <a:spcPts val="200"/>
              </a:spcBef>
              <a:spcAft>
                <a:spcPts val="200"/>
              </a:spcAft>
              <a:buClr>
                <a:srgbClr val="1CADE4"/>
              </a:buClr>
              <a:buSzPct val="100000"/>
              <a:buFont typeface="Calibri" panose="020F0502020204030204" pitchFamily="34" charset="0"/>
              <a:buChar char=" "/>
              <a:defRPr/>
            </a:pPr>
            <a:r>
              <a:rPr lang="en-US" sz="3200" dirty="0">
                <a:solidFill>
                  <a:srgbClr val="C00000"/>
                </a:solidFill>
              </a:rPr>
              <a:t>• </a:t>
            </a:r>
            <a:r>
              <a:rPr lang="en-US" sz="2800" dirty="0">
                <a:solidFill>
                  <a:prstClr val="black"/>
                </a:solidFill>
              </a:rPr>
              <a:t>trapped ion crystals – motional amplitude sensing below </a:t>
            </a:r>
          </a:p>
          <a:p>
            <a:pPr marL="91440" lvl="0" indent="-91440" defTabSz="914400">
              <a:lnSpc>
                <a:spcPct val="90000"/>
              </a:lnSpc>
              <a:spcBef>
                <a:spcPts val="200"/>
              </a:spcBef>
              <a:spcAft>
                <a:spcPts val="200"/>
              </a:spcAft>
              <a:buClr>
                <a:srgbClr val="1CADE4"/>
              </a:buClr>
              <a:buSzPct val="100000"/>
              <a:buFont typeface="Calibri" panose="020F0502020204030204" pitchFamily="34" charset="0"/>
              <a:buChar char=" "/>
              <a:defRPr/>
            </a:pPr>
            <a:r>
              <a:rPr lang="en-US" sz="2800" dirty="0">
                <a:solidFill>
                  <a:prstClr val="black"/>
                </a:solidFill>
              </a:rPr>
              <a:t>the zero-point fluctuations</a:t>
            </a:r>
          </a:p>
        </p:txBody>
      </p:sp>
      <p:sp>
        <p:nvSpPr>
          <p:cNvPr id="6" name="Rectangle 5">
            <a:extLst>
              <a:ext uri="{FF2B5EF4-FFF2-40B4-BE49-F238E27FC236}">
                <a16:creationId xmlns:a16="http://schemas.microsoft.com/office/drawing/2014/main" id="{97684046-8B36-4AF3-B21B-763773DF3BA8}"/>
              </a:ext>
            </a:extLst>
          </p:cNvPr>
          <p:cNvSpPr/>
          <p:nvPr/>
        </p:nvSpPr>
        <p:spPr>
          <a:xfrm>
            <a:off x="114300" y="1545111"/>
            <a:ext cx="8922126" cy="923330"/>
          </a:xfrm>
          <a:prstGeom prst="rect">
            <a:avLst/>
          </a:prstGeom>
        </p:spPr>
        <p:txBody>
          <a:bodyPr wrap="square">
            <a:spAutoFit/>
          </a:bodyPr>
          <a:lstStyle/>
          <a:p>
            <a:pPr marL="91440" lvl="0" indent="-91440" defTabSz="914400">
              <a:lnSpc>
                <a:spcPct val="90000"/>
              </a:lnSpc>
              <a:spcBef>
                <a:spcPts val="1200"/>
              </a:spcBef>
              <a:spcAft>
                <a:spcPts val="200"/>
              </a:spcAft>
              <a:buClr>
                <a:srgbClr val="1CADE4"/>
              </a:buClr>
              <a:buSzPct val="100000"/>
              <a:buFont typeface="Calibri" panose="020F0502020204030204" pitchFamily="34" charset="0"/>
              <a:buChar char=" "/>
              <a:defRPr/>
            </a:pPr>
            <a:r>
              <a:rPr lang="en-US" sz="3200" dirty="0">
                <a:solidFill>
                  <a:srgbClr val="C00000"/>
                </a:solidFill>
              </a:rPr>
              <a:t>• </a:t>
            </a:r>
            <a:r>
              <a:rPr lang="en-US" sz="2800" dirty="0">
                <a:solidFill>
                  <a:prstClr val="black"/>
                </a:solidFill>
              </a:rPr>
              <a:t>employed spin-squeezing, OTOCs to benchmarked quantum dynamics with long range </a:t>
            </a:r>
            <a:r>
              <a:rPr lang="en-US" sz="2800" dirty="0" err="1">
                <a:solidFill>
                  <a:prstClr val="black"/>
                </a:solidFill>
              </a:rPr>
              <a:t>Ising</a:t>
            </a:r>
            <a:r>
              <a:rPr lang="en-US" sz="2800" dirty="0">
                <a:solidFill>
                  <a:prstClr val="black"/>
                </a:solidFill>
              </a:rPr>
              <a:t> interactions</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07A0438D-2EB1-419C-8D84-F992342FB662}"/>
                  </a:ext>
                </a:extLst>
              </p:cNvPr>
              <p:cNvSpPr txBox="1"/>
              <p:nvPr/>
            </p:nvSpPr>
            <p:spPr>
              <a:xfrm>
                <a:off x="1239051" y="3757028"/>
                <a:ext cx="6035204" cy="938014"/>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nary>
                        <m:naryPr>
                          <m:chr m:val="∑"/>
                          <m:supHide m:val="on"/>
                          <m:ctrlPr>
                            <a:rPr lang="en-US" sz="2400" i="1" smtClean="0">
                              <a:latin typeface="Cambria Math" panose="02040503050406030204" pitchFamily="18" charset="0"/>
                            </a:rPr>
                          </m:ctrlPr>
                        </m:naryPr>
                        <m:sub>
                          <m:r>
                            <m:rPr>
                              <m:brk m:alnAt="7"/>
                            </m:rPr>
                            <a:rPr lang="en-US" sz="2400" b="0" i="1" smtClean="0">
                              <a:latin typeface="Cambria Math" panose="02040503050406030204" pitchFamily="18" charset="0"/>
                            </a:rPr>
                            <m:t>𝑖</m:t>
                          </m:r>
                          <m:r>
                            <a:rPr lang="en-US" sz="2400" b="0" i="1" smtClean="0">
                              <a:latin typeface="Cambria Math" panose="02040503050406030204" pitchFamily="18" charset="0"/>
                            </a:rPr>
                            <m:t>&lt;</m:t>
                          </m:r>
                          <m:r>
                            <a:rPr lang="en-US" sz="2400" b="0" i="1" smtClean="0">
                              <a:latin typeface="Cambria Math" panose="02040503050406030204" pitchFamily="18" charset="0"/>
                            </a:rPr>
                            <m:t>𝑗</m:t>
                          </m:r>
                        </m:sub>
                        <m:sup/>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𝐽</m:t>
                              </m:r>
                            </m:e>
                            <m:sub>
                              <m:r>
                                <a:rPr lang="en-US" sz="2400" b="0" i="1" smtClean="0">
                                  <a:latin typeface="Cambria Math" panose="02040503050406030204" pitchFamily="18" charset="0"/>
                                </a:rPr>
                                <m:t>𝑖</m:t>
                              </m:r>
                              <m:r>
                                <a:rPr lang="en-US" sz="2400" b="0" i="1" smtClean="0">
                                  <a:latin typeface="Cambria Math" panose="02040503050406030204" pitchFamily="18" charset="0"/>
                                </a:rPr>
                                <m:t>,</m:t>
                              </m:r>
                              <m:r>
                                <a:rPr lang="en-US" sz="2400" b="0" i="1" smtClean="0">
                                  <a:latin typeface="Cambria Math" panose="02040503050406030204" pitchFamily="18" charset="0"/>
                                </a:rPr>
                                <m:t>𝑗</m:t>
                              </m:r>
                            </m:sub>
                          </m:sSub>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𝜎</m:t>
                              </m:r>
                            </m:e>
                            <m:sub>
                              <m:r>
                                <a:rPr lang="en-US" sz="2400" b="0" i="1" smtClean="0">
                                  <a:latin typeface="Cambria Math" panose="02040503050406030204" pitchFamily="18" charset="0"/>
                                </a:rPr>
                                <m:t>𝑖</m:t>
                              </m:r>
                            </m:sub>
                            <m:sup>
                              <m:r>
                                <a:rPr lang="en-US" sz="2400" b="0" i="1" smtClean="0">
                                  <a:latin typeface="Cambria Math" panose="02040503050406030204" pitchFamily="18" charset="0"/>
                                </a:rPr>
                                <m:t>𝑧</m:t>
                              </m:r>
                            </m:sup>
                          </m:sSubSup>
                        </m:e>
                      </m:nary>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𝜎</m:t>
                          </m:r>
                        </m:e>
                        <m:sub>
                          <m:r>
                            <a:rPr lang="en-US" sz="2400" b="0" i="1" smtClean="0">
                              <a:latin typeface="Cambria Math" panose="02040503050406030204" pitchFamily="18" charset="0"/>
                            </a:rPr>
                            <m:t>𝑗</m:t>
                          </m:r>
                        </m:sub>
                        <m:sup>
                          <m:r>
                            <a:rPr lang="en-US" sz="2400" b="0" i="1" smtClean="0">
                              <a:latin typeface="Cambria Math" panose="02040503050406030204" pitchFamily="18" charset="0"/>
                            </a:rPr>
                            <m:t>𝑧</m:t>
                          </m:r>
                        </m:sup>
                      </m:sSubSup>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𝐵</m:t>
                          </m:r>
                        </m:e>
                        <m:sub>
                          <m:r>
                            <a:rPr lang="en-US" sz="2400" b="0" i="1" smtClean="0">
                              <a:latin typeface="Cambria Math" panose="02040503050406030204" pitchFamily="18" charset="0"/>
                            </a:rPr>
                            <m:t>⊥</m:t>
                          </m:r>
                        </m:sub>
                      </m:sSub>
                      <m:nary>
                        <m:naryPr>
                          <m:chr m:val="∑"/>
                          <m:supHide m:val="on"/>
                          <m:ctrlPr>
                            <a:rPr lang="en-US" sz="2400" b="0" i="1" smtClean="0">
                              <a:latin typeface="Cambria Math" panose="02040503050406030204" pitchFamily="18" charset="0"/>
                            </a:rPr>
                          </m:ctrlPr>
                        </m:naryPr>
                        <m:sub>
                          <m:r>
                            <m:rPr>
                              <m:brk m:alnAt="7"/>
                            </m:rPr>
                            <a:rPr lang="en-US" sz="2400" b="0" i="1" smtClean="0">
                              <a:latin typeface="Cambria Math" panose="02040503050406030204" pitchFamily="18" charset="0"/>
                            </a:rPr>
                            <m:t>𝑖</m:t>
                          </m:r>
                        </m:sub>
                        <m:sup/>
                        <m:e>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𝜎</m:t>
                              </m:r>
                            </m:e>
                            <m:sub>
                              <m:r>
                                <a:rPr lang="en-US" sz="2400" b="0" i="1" smtClean="0">
                                  <a:latin typeface="Cambria Math" panose="02040503050406030204" pitchFamily="18" charset="0"/>
                                </a:rPr>
                                <m:t>𝑖</m:t>
                              </m:r>
                            </m:sub>
                            <m:sup>
                              <m:r>
                                <a:rPr lang="en-US" sz="2400" b="0" i="1" smtClean="0">
                                  <a:latin typeface="Cambria Math" panose="02040503050406030204" pitchFamily="18" charset="0"/>
                                </a:rPr>
                                <m:t>𝑥</m:t>
                              </m:r>
                            </m:sup>
                          </m:sSubSup>
                        </m:e>
                      </m:nary>
                      <m:r>
                        <a:rPr lang="en-US" sz="2400" b="0" i="1" smtClean="0">
                          <a:latin typeface="Cambria Math" panose="02040503050406030204" pitchFamily="18" charset="0"/>
                        </a:rPr>
                        <m:t>+</m:t>
                      </m:r>
                      <m:nary>
                        <m:naryPr>
                          <m:chr m:val="∑"/>
                          <m:supHide m:val="on"/>
                          <m:ctrlPr>
                            <a:rPr lang="en-US" sz="2400" b="0" i="1" smtClean="0">
                              <a:latin typeface="Cambria Math" panose="02040503050406030204" pitchFamily="18" charset="0"/>
                            </a:rPr>
                          </m:ctrlPr>
                        </m:naryPr>
                        <m:sub>
                          <m:r>
                            <m:rPr>
                              <m:brk m:alnAt="7"/>
                            </m:rPr>
                            <a:rPr lang="en-US" sz="2400" b="0" i="1" smtClean="0">
                              <a:latin typeface="Cambria Math" panose="02040503050406030204" pitchFamily="18" charset="0"/>
                            </a:rPr>
                            <m:t>𝑖</m:t>
                          </m:r>
                        </m:sub>
                        <m:sup/>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h</m:t>
                              </m:r>
                            </m:e>
                            <m:sub>
                              <m:r>
                                <a:rPr lang="en-US" sz="2400" b="0" i="1" smtClean="0">
                                  <a:latin typeface="Cambria Math" panose="02040503050406030204" pitchFamily="18" charset="0"/>
                                </a:rPr>
                                <m:t>𝑖</m:t>
                              </m:r>
                            </m:sub>
                          </m:sSub>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𝜎</m:t>
                              </m:r>
                            </m:e>
                            <m:sub>
                              <m:r>
                                <a:rPr lang="en-US" sz="2400" b="0" i="1" smtClean="0">
                                  <a:latin typeface="Cambria Math" panose="02040503050406030204" pitchFamily="18" charset="0"/>
                                </a:rPr>
                                <m:t>𝑖</m:t>
                              </m:r>
                            </m:sub>
                            <m:sup>
                              <m:r>
                                <a:rPr lang="en-US" sz="2400" b="0" i="1" smtClean="0">
                                  <a:latin typeface="Cambria Math" panose="02040503050406030204" pitchFamily="18" charset="0"/>
                                </a:rPr>
                                <m:t>𝑧</m:t>
                              </m:r>
                            </m:sup>
                          </m:sSubSup>
                        </m:e>
                      </m:nary>
                    </m:oMath>
                  </m:oMathPara>
                </a14:m>
                <a:endParaRPr lang="en-US" sz="2400" dirty="0"/>
              </a:p>
            </p:txBody>
          </p:sp>
        </mc:Choice>
        <mc:Fallback>
          <p:sp>
            <p:nvSpPr>
              <p:cNvPr id="5" name="TextBox 4">
                <a:extLst>
                  <a:ext uri="{FF2B5EF4-FFF2-40B4-BE49-F238E27FC236}">
                    <a16:creationId xmlns:a16="http://schemas.microsoft.com/office/drawing/2014/main" id="{07A0438D-2EB1-419C-8D84-F992342FB662}"/>
                  </a:ext>
                </a:extLst>
              </p:cNvPr>
              <p:cNvSpPr txBox="1">
                <a:spLocks noRot="1" noChangeAspect="1" noMove="1" noResize="1" noEditPoints="1" noAdjustHandles="1" noChangeArrowheads="1" noChangeShapeType="1" noTextEdit="1"/>
              </p:cNvSpPr>
              <p:nvPr/>
            </p:nvSpPr>
            <p:spPr>
              <a:xfrm>
                <a:off x="1239051" y="3757028"/>
                <a:ext cx="6035204" cy="938014"/>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292906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010" y="673929"/>
            <a:ext cx="5013344" cy="3079870"/>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961222" y="181958"/>
                <a:ext cx="2496353"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Lab </a:t>
                </a:r>
                <a:r>
                  <a:rPr lang="en-US" sz="2400" b="1" dirty="0">
                    <a:solidFill>
                      <a:srgbClr val="C00000"/>
                    </a:solidFill>
                    <a:latin typeface="Calibri" panose="020F0502020204030204"/>
                  </a:rPr>
                  <a:t>s</a:t>
                </a:r>
                <a:r>
                  <a:rPr kumimoji="0" lang="en-US" sz="2400" b="1" i="0" u="none" strike="noStrike" kern="1200" cap="none" spc="0" normalizeH="0" baseline="0" noProof="0" dirty="0" err="1">
                    <a:ln>
                      <a:noFill/>
                    </a:ln>
                    <a:solidFill>
                      <a:srgbClr val="C00000"/>
                    </a:solidFill>
                    <a:effectLst/>
                    <a:uLnTx/>
                    <a:uFillTx/>
                    <a:latin typeface="Calibri" panose="020F0502020204030204"/>
                    <a:ea typeface="+mn-ea"/>
                    <a:cs typeface="+mn-cs"/>
                  </a:rPr>
                  <a:t>elfie</a:t>
                </a: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 </a:t>
                </a:r>
                <a14:m>
                  <m:oMath xmlns:m="http://schemas.openxmlformats.org/officeDocument/2006/math">
                    <m:r>
                      <a:rPr kumimoji="0" lang="en-US" sz="2400" b="1"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m:t>
                    </m:r>
                    <m:r>
                      <a:rPr kumimoji="0" lang="en-US" sz="2400" b="1"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𝟐𝟎𝟏𝟒</m:t>
                    </m:r>
                  </m:oMath>
                </a14:m>
                <a:endPar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961222" y="181958"/>
                <a:ext cx="2496353" cy="461665"/>
              </a:xfrm>
              <a:prstGeom prst="rect">
                <a:avLst/>
              </a:prstGeom>
              <a:blipFill>
                <a:blip r:embed="rId4"/>
                <a:stretch>
                  <a:fillRect l="-3423" t="-10526" r="-244" b="-28947"/>
                </a:stretch>
              </a:blipFill>
            </p:spPr>
            <p:txBody>
              <a:bodyPr/>
              <a:lstStyle/>
              <a:p>
                <a:r>
                  <a:rPr lang="en-US">
                    <a:noFill/>
                  </a:rPr>
                  <a:t> </a:t>
                </a:r>
              </a:p>
            </p:txBody>
          </p:sp>
        </mc:Fallback>
      </mc:AlternateContent>
      <p:sp>
        <p:nvSpPr>
          <p:cNvPr id="8" name="TextBox 7"/>
          <p:cNvSpPr txBox="1"/>
          <p:nvPr/>
        </p:nvSpPr>
        <p:spPr>
          <a:xfrm>
            <a:off x="137310" y="3787707"/>
            <a:ext cx="1817852"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Joe Britton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ARL </a:t>
            </a:r>
          </a:p>
        </p:txBody>
      </p:sp>
      <p:sp>
        <p:nvSpPr>
          <p:cNvPr id="9" name="TextBox 8"/>
          <p:cNvSpPr txBox="1"/>
          <p:nvPr/>
        </p:nvSpPr>
        <p:spPr>
          <a:xfrm>
            <a:off x="1869437" y="3744902"/>
            <a:ext cx="1673168"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Justin</a:t>
            </a:r>
            <a:r>
              <a:rPr lang="en-US" sz="2000" dirty="0">
                <a:solidFill>
                  <a:prstClr val="black"/>
                </a:solidFill>
                <a:latin typeface="Calibri" panose="020F0502020204030204"/>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Bohnet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a:rPr>
              <a:t>Honeywell</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3610467" y="3744902"/>
            <a:ext cx="176666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Brian Sawyer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GTRI</a:t>
            </a:r>
          </a:p>
        </p:txBody>
      </p:sp>
      <p:grpSp>
        <p:nvGrpSpPr>
          <p:cNvPr id="22" name="Group 21"/>
          <p:cNvGrpSpPr/>
          <p:nvPr/>
        </p:nvGrpSpPr>
        <p:grpSpPr>
          <a:xfrm>
            <a:off x="-3917" y="4686241"/>
            <a:ext cx="9201528" cy="2179925"/>
            <a:chOff x="-3917" y="4686241"/>
            <a:chExt cx="9201528" cy="2179925"/>
          </a:xfrm>
        </p:grpSpPr>
        <p:pic>
          <p:nvPicPr>
            <p:cNvPr id="4" name="Picture 2" descr="https://jila.colorado.edu/arey/sites/default/files/styles/image_100/public/images/directory/Garttner.jpg?itok=H9OEnt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7416" y="4694191"/>
              <a:ext cx="938102"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5988830" y="4702142"/>
              <a:ext cx="1106366" cy="1428750"/>
            </a:xfrm>
            <a:prstGeom prst="rect">
              <a:avLst/>
            </a:prstGeom>
          </p:spPr>
        </p:pic>
        <p:pic>
          <p:nvPicPr>
            <p:cNvPr id="6" name="Picture 5"/>
            <p:cNvPicPr>
              <a:picLocks noChangeAspect="1"/>
            </p:cNvPicPr>
            <p:nvPr/>
          </p:nvPicPr>
          <p:blipFill>
            <a:blip r:embed="rId7"/>
            <a:stretch>
              <a:fillRect/>
            </a:stretch>
          </p:blipFill>
          <p:spPr>
            <a:xfrm>
              <a:off x="4273158" y="4686241"/>
              <a:ext cx="1232545" cy="1428750"/>
            </a:xfrm>
            <a:prstGeom prst="rect">
              <a:avLst/>
            </a:prstGeom>
          </p:spPr>
        </p:pic>
        <p:pic>
          <p:nvPicPr>
            <p:cNvPr id="7" name="Picture 6"/>
            <p:cNvPicPr>
              <a:picLocks noChangeAspect="1"/>
            </p:cNvPicPr>
            <p:nvPr/>
          </p:nvPicPr>
          <p:blipFill rotWithShape="1">
            <a:blip r:embed="rId8"/>
            <a:srcRect l="10389" r="14365" b="18258"/>
            <a:stretch/>
          </p:blipFill>
          <p:spPr>
            <a:xfrm>
              <a:off x="1132462" y="4694192"/>
              <a:ext cx="1154863" cy="1430180"/>
            </a:xfrm>
            <a:prstGeom prst="rect">
              <a:avLst/>
            </a:prstGeom>
          </p:spPr>
        </p:pic>
        <p:sp>
          <p:nvSpPr>
            <p:cNvPr id="11" name="TextBox 10"/>
            <p:cNvSpPr txBox="1"/>
            <p:nvPr/>
          </p:nvSpPr>
          <p:spPr>
            <a:xfrm>
              <a:off x="-3917" y="5185684"/>
              <a:ext cx="128215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Theory</a:t>
              </a:r>
            </a:p>
          </p:txBody>
        </p:sp>
        <p:sp>
          <p:nvSpPr>
            <p:cNvPr id="12" name="TextBox 11"/>
            <p:cNvSpPr txBox="1"/>
            <p:nvPr/>
          </p:nvSpPr>
          <p:spPr>
            <a:xfrm>
              <a:off x="1090533" y="6158280"/>
              <a:ext cx="136005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Ana Maria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Rey</a:t>
              </a:r>
            </a:p>
          </p:txBody>
        </p:sp>
        <p:sp>
          <p:nvSpPr>
            <p:cNvPr id="13" name="TextBox 12"/>
            <p:cNvSpPr txBox="1"/>
            <p:nvPr/>
          </p:nvSpPr>
          <p:spPr>
            <a:xfrm>
              <a:off x="2587521" y="6154250"/>
              <a:ext cx="124204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Martin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Gärttner</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p:cNvSpPr txBox="1"/>
            <p:nvPr/>
          </p:nvSpPr>
          <p:spPr>
            <a:xfrm>
              <a:off x="4173762" y="6154250"/>
              <a:ext cx="1739357"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Michael Wall</a:t>
              </a:r>
            </a:p>
          </p:txBody>
        </p:sp>
        <p:sp>
          <p:nvSpPr>
            <p:cNvPr id="15" name="TextBox 14"/>
            <p:cNvSpPr txBox="1"/>
            <p:nvPr/>
          </p:nvSpPr>
          <p:spPr>
            <a:xfrm>
              <a:off x="5865029" y="6130892"/>
              <a:ext cx="143797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Arghavan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Safavi-Naini</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15"/>
            <p:cNvPicPr>
              <a:picLocks noChangeAspect="1"/>
            </p:cNvPicPr>
            <p:nvPr/>
          </p:nvPicPr>
          <p:blipFill>
            <a:blip r:embed="rId9"/>
            <a:stretch>
              <a:fillRect/>
            </a:stretch>
          </p:blipFill>
          <p:spPr>
            <a:xfrm>
              <a:off x="7435841" y="4694191"/>
              <a:ext cx="1416032" cy="1420800"/>
            </a:xfrm>
            <a:prstGeom prst="rect">
              <a:avLst/>
            </a:prstGeom>
          </p:spPr>
        </p:pic>
        <p:sp>
          <p:nvSpPr>
            <p:cNvPr id="17" name="TextBox 16"/>
            <p:cNvSpPr txBox="1"/>
            <p:nvPr/>
          </p:nvSpPr>
          <p:spPr>
            <a:xfrm>
              <a:off x="7449312" y="6144768"/>
              <a:ext cx="1748299"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Michael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Foss-Feig (ARL)</a:t>
              </a:r>
            </a:p>
          </p:txBody>
        </p:sp>
      </p:grpSp>
      <p:pic>
        <p:nvPicPr>
          <p:cNvPr id="18" name="Picture 17"/>
          <p:cNvPicPr>
            <a:picLocks noChangeAspect="1"/>
          </p:cNvPicPr>
          <p:nvPr/>
        </p:nvPicPr>
        <p:blipFill rotWithShape="1">
          <a:blip r:embed="rId10"/>
          <a:srcRect l="3209" t="6230" r="9237" b="9876"/>
          <a:stretch/>
        </p:blipFill>
        <p:spPr>
          <a:xfrm>
            <a:off x="5178655" y="673929"/>
            <a:ext cx="3952282" cy="3070973"/>
          </a:xfrm>
          <a:prstGeom prst="rect">
            <a:avLst/>
          </a:prstGeom>
        </p:spPr>
      </p:pic>
      <p:sp>
        <p:nvSpPr>
          <p:cNvPr id="19" name="TextBox 18"/>
          <p:cNvSpPr txBox="1"/>
          <p:nvPr/>
        </p:nvSpPr>
        <p:spPr>
          <a:xfrm>
            <a:off x="5212266" y="3764532"/>
            <a:ext cx="188293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Kevin Gilmore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a:rPr>
              <a:t>CU grad student</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p:cNvSpPr txBox="1"/>
          <p:nvPr/>
        </p:nvSpPr>
        <p:spPr>
          <a:xfrm>
            <a:off x="7237497" y="3744902"/>
            <a:ext cx="188293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Elena Jordan</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noProof="0" dirty="0" err="1">
                <a:solidFill>
                  <a:prstClr val="black"/>
                </a:solidFill>
                <a:latin typeface="Calibri" panose="020F0502020204030204"/>
              </a:rPr>
              <a:t>Leopoldina</a:t>
            </a:r>
            <a:r>
              <a:rPr lang="en-US" sz="2000" noProof="0" dirty="0">
                <a:solidFill>
                  <a:prstClr val="black"/>
                </a:solidFill>
                <a:latin typeface="Calibri" panose="020F0502020204030204"/>
              </a:rPr>
              <a:t> PD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1" name="TextBox 20"/>
              <p:cNvSpPr txBox="1"/>
              <p:nvPr/>
            </p:nvSpPr>
            <p:spPr>
              <a:xfrm>
                <a:off x="5913119" y="212264"/>
                <a:ext cx="2496353"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t>𝟐𝟎𝟏𝟕</m:t>
                      </m:r>
                    </m:oMath>
                  </m:oMathPara>
                </a14:m>
                <a:endPar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5913119" y="212264"/>
                <a:ext cx="2496353" cy="461665"/>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650201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3652" y="374572"/>
            <a:ext cx="4539109" cy="3049478"/>
          </a:xfrm>
          <a:prstGeom prst="rect">
            <a:avLst/>
          </a:prstGeom>
        </p:spPr>
      </p:pic>
      <p:pic>
        <p:nvPicPr>
          <p:cNvPr id="5" name="Picture 4"/>
          <p:cNvPicPr>
            <a:picLocks noChangeAspect="1"/>
          </p:cNvPicPr>
          <p:nvPr/>
        </p:nvPicPr>
        <p:blipFill>
          <a:blip r:embed="rId4"/>
          <a:stretch>
            <a:fillRect/>
          </a:stretch>
        </p:blipFill>
        <p:spPr>
          <a:xfrm>
            <a:off x="2396835" y="2317953"/>
            <a:ext cx="6682657" cy="4462554"/>
          </a:xfrm>
          <a:prstGeom prst="rect">
            <a:avLst/>
          </a:prstGeom>
        </p:spPr>
      </p:pic>
      <p:sp>
        <p:nvSpPr>
          <p:cNvPr id="6" name="TextBox 5"/>
          <p:cNvSpPr txBox="1"/>
          <p:nvPr/>
        </p:nvSpPr>
        <p:spPr>
          <a:xfrm>
            <a:off x="4445547" y="1579423"/>
            <a:ext cx="4681987" cy="830997"/>
          </a:xfrm>
          <a:prstGeom prst="rect">
            <a:avLst/>
          </a:prstGeom>
          <a:noFill/>
        </p:spPr>
        <p:txBody>
          <a:bodyPr wrap="none" rtlCol="0">
            <a:spAutoFit/>
          </a:bodyPr>
          <a:lstStyle/>
          <a:p>
            <a:pPr algn="ctr"/>
            <a:r>
              <a:rPr lang="en-US" sz="2400" b="1" dirty="0">
                <a:solidFill>
                  <a:srgbClr val="C00000"/>
                </a:solidFill>
              </a:rPr>
              <a:t>Time dependence of squeezed and </a:t>
            </a:r>
          </a:p>
          <a:p>
            <a:pPr algn="ctr"/>
            <a:r>
              <a:rPr lang="en-US" sz="2400" b="1" dirty="0">
                <a:solidFill>
                  <a:srgbClr val="C00000"/>
                </a:solidFill>
              </a:rPr>
              <a:t>anti-squeezed variance</a:t>
            </a:r>
          </a:p>
        </p:txBody>
      </p:sp>
      <p:sp>
        <p:nvSpPr>
          <p:cNvPr id="7" name="TextBox 6"/>
          <p:cNvSpPr txBox="1"/>
          <p:nvPr/>
        </p:nvSpPr>
        <p:spPr>
          <a:xfrm>
            <a:off x="4582219" y="661447"/>
            <a:ext cx="989373" cy="461665"/>
          </a:xfrm>
          <a:prstGeom prst="rect">
            <a:avLst/>
          </a:prstGeom>
          <a:noFill/>
        </p:spPr>
        <p:txBody>
          <a:bodyPr wrap="none" rtlCol="0">
            <a:spAutoFit/>
          </a:bodyPr>
          <a:lstStyle/>
          <a:p>
            <a:r>
              <a:rPr lang="en-US" sz="2400" b="1" dirty="0"/>
              <a:t>N = 85</a:t>
            </a:r>
          </a:p>
        </p:txBody>
      </p:sp>
      <p:sp>
        <p:nvSpPr>
          <p:cNvPr id="8" name="TextBox 7"/>
          <p:cNvSpPr txBox="1"/>
          <p:nvPr/>
        </p:nvSpPr>
        <p:spPr>
          <a:xfrm>
            <a:off x="-12537" y="5232400"/>
            <a:ext cx="2488182" cy="830997"/>
          </a:xfrm>
          <a:prstGeom prst="rect">
            <a:avLst/>
          </a:prstGeom>
          <a:noFill/>
        </p:spPr>
        <p:txBody>
          <a:bodyPr wrap="none" rtlCol="0">
            <a:spAutoFit/>
          </a:bodyPr>
          <a:lstStyle/>
          <a:p>
            <a:r>
              <a:rPr lang="en-US" sz="2400" b="1" dirty="0">
                <a:solidFill>
                  <a:srgbClr val="C00000"/>
                </a:solidFill>
              </a:rPr>
              <a:t>Bohnet </a:t>
            </a:r>
            <a:r>
              <a:rPr lang="en-US" sz="2400" b="1" i="1" dirty="0">
                <a:solidFill>
                  <a:srgbClr val="C00000"/>
                </a:solidFill>
              </a:rPr>
              <a:t>et al</a:t>
            </a:r>
            <a:r>
              <a:rPr lang="en-US" sz="2400" b="1" dirty="0">
                <a:solidFill>
                  <a:srgbClr val="C00000"/>
                </a:solidFill>
              </a:rPr>
              <a:t>., </a:t>
            </a:r>
          </a:p>
          <a:p>
            <a:r>
              <a:rPr lang="fr-FR" sz="2400" b="1" dirty="0">
                <a:solidFill>
                  <a:srgbClr val="C00000"/>
                </a:solidFill>
              </a:rPr>
              <a:t>Science352 (2016)</a:t>
            </a:r>
            <a:endParaRPr lang="en-US" sz="2400" b="1" dirty="0">
              <a:solidFill>
                <a:srgbClr val="C00000"/>
              </a:solidFill>
            </a:endParaRPr>
          </a:p>
        </p:txBody>
      </p:sp>
      <p:sp>
        <p:nvSpPr>
          <p:cNvPr id="11" name="TextBox 10"/>
          <p:cNvSpPr txBox="1"/>
          <p:nvPr/>
        </p:nvSpPr>
        <p:spPr>
          <a:xfrm>
            <a:off x="442145" y="-76200"/>
            <a:ext cx="8069132" cy="523220"/>
          </a:xfrm>
          <a:prstGeom prst="rect">
            <a:avLst/>
          </a:prstGeom>
          <a:noFill/>
        </p:spPr>
        <p:txBody>
          <a:bodyPr wrap="none" rtlCol="0">
            <a:spAutoFit/>
          </a:bodyPr>
          <a:lstStyle/>
          <a:p>
            <a:r>
              <a:rPr lang="en-US" sz="2800" b="1" dirty="0">
                <a:solidFill>
                  <a:srgbClr val="C00000"/>
                </a:solidFill>
                <a:cs typeface="Times New Roman" pitchFamily="18" charset="0"/>
              </a:rPr>
              <a:t>Benchmarking quantum dynamics and entanglement</a:t>
            </a:r>
          </a:p>
        </p:txBody>
      </p:sp>
    </p:spTree>
    <p:extLst>
      <p:ext uri="{BB962C8B-B14F-4D97-AF65-F5344CB8AC3E}">
        <p14:creationId xmlns:p14="http://schemas.microsoft.com/office/powerpoint/2010/main" val="34802721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6493"/>
            <a:ext cx="36576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rPr>
              <a:t>Writing a spin gradient</a:t>
            </a:r>
          </a:p>
        </p:txBody>
      </p:sp>
      <p:sp>
        <p:nvSpPr>
          <p:cNvPr id="5" name="TextBox 4"/>
          <p:cNvSpPr txBox="1"/>
          <p:nvPr/>
        </p:nvSpPr>
        <p:spPr>
          <a:xfrm>
            <a:off x="0" y="533400"/>
            <a:ext cx="571310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method: generate Stark shift gradient in the rotating frame </a:t>
            </a:r>
          </a:p>
        </p:txBody>
      </p:sp>
      <p:cxnSp>
        <p:nvCxnSpPr>
          <p:cNvPr id="11" name="Straight Connector 10"/>
          <p:cNvCxnSpPr/>
          <p:nvPr/>
        </p:nvCxnSpPr>
        <p:spPr>
          <a:xfrm>
            <a:off x="465936" y="1828800"/>
            <a:ext cx="395366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65936" y="1447800"/>
            <a:ext cx="228600" cy="3810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4199736" y="1447800"/>
            <a:ext cx="228600" cy="3810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846937" y="1447800"/>
            <a:ext cx="3191664"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7" name="TextBox 16"/>
              <p:cNvSpPr txBox="1"/>
              <p:nvPr/>
            </p:nvSpPr>
            <p:spPr>
              <a:xfrm>
                <a:off x="304800" y="914400"/>
                <a:ext cx="54213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800" b="1" i="1" u="none" strike="noStrike" kern="1200" cap="none" spc="0" normalizeH="0" baseline="0" noProof="0" smtClean="0">
                        <a:ln>
                          <a:noFill/>
                        </a:ln>
                        <a:solidFill>
                          <a:srgbClr val="008000"/>
                        </a:solidFill>
                        <a:effectLst/>
                        <a:uLnTx/>
                        <a:uFillTx/>
                        <a:latin typeface="Cambria Math"/>
                        <a:ea typeface="Cambria Math"/>
                        <a:cs typeface="+mn-cs"/>
                      </a:rPr>
                      <m:t>𝝁</m:t>
                    </m:r>
                  </m:oMath>
                </a14:m>
                <a:r>
                  <a:rPr kumimoji="0" lang="en-US" sz="1800" b="1" i="0" u="none" strike="noStrike" kern="1200" cap="none" spc="0" normalizeH="0" baseline="0" noProof="0" dirty="0">
                    <a:ln>
                      <a:noFill/>
                    </a:ln>
                    <a:solidFill>
                      <a:srgbClr val="008000"/>
                    </a:solidFill>
                    <a:effectLst/>
                    <a:uLnTx/>
                    <a:uFillTx/>
                    <a:latin typeface="Calibri" panose="020F0502020204030204"/>
                    <a:ea typeface="+mn-ea"/>
                    <a:cs typeface="+mn-cs"/>
                  </a:rPr>
                  <a:t>W</a:t>
                </a:r>
              </a:p>
            </p:txBody>
          </p:sp>
        </mc:Choice>
        <mc:Fallback xmlns="">
          <p:sp>
            <p:nvSpPr>
              <p:cNvPr id="17" name="TextBox 16"/>
              <p:cNvSpPr txBox="1">
                <a:spLocks noRot="1" noChangeAspect="1" noMove="1" noResize="1" noEditPoints="1" noAdjustHandles="1" noChangeArrowheads="1" noChangeShapeType="1" noTextEdit="1"/>
              </p:cNvSpPr>
              <p:nvPr/>
            </p:nvSpPr>
            <p:spPr>
              <a:xfrm>
                <a:off x="304800" y="914400"/>
                <a:ext cx="542136" cy="369332"/>
              </a:xfrm>
              <a:prstGeom prst="rect">
                <a:avLst/>
              </a:prstGeom>
              <a:blipFill rotWithShape="0">
                <a:blip r:embed="rId4"/>
                <a:stretch>
                  <a:fillRect t="-8197" r="-7865"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304800" y="1143000"/>
                <a:ext cx="57220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prstClr val="black"/>
                          </a:solidFill>
                          <a:effectLst/>
                          <a:uLnTx/>
                          <a:uFillTx/>
                          <a:latin typeface="Cambria Math"/>
                          <a:ea typeface="Cambria Math"/>
                          <a:cs typeface="+mn-cs"/>
                        </a:rPr>
                        <m:t>𝜋</m:t>
                      </m:r>
                      <m:r>
                        <a:rPr kumimoji="0" lang="en-US" sz="1600" b="0" i="1" u="none" strike="noStrike" kern="1200" cap="none" spc="0" normalizeH="0" baseline="0" noProof="0" smtClean="0">
                          <a:ln>
                            <a:noFill/>
                          </a:ln>
                          <a:solidFill>
                            <a:prstClr val="black"/>
                          </a:solidFill>
                          <a:effectLst/>
                          <a:uLnTx/>
                          <a:uFillTx/>
                          <a:latin typeface="Cambria Math"/>
                          <a:ea typeface="Cambria Math"/>
                          <a:cs typeface="+mn-cs"/>
                        </a:rPr>
                        <m:t>/2</m:t>
                      </m:r>
                    </m:oMath>
                  </m:oMathPara>
                </a14:m>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304800" y="1143000"/>
                <a:ext cx="572208" cy="338554"/>
              </a:xfrm>
              <a:prstGeom prst="rect">
                <a:avLst/>
              </a:prstGeom>
              <a:blipFill rotWithShape="0">
                <a:blip r:embed="rId5"/>
                <a:stretch>
                  <a:fillRect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4038600" y="1143000"/>
                <a:ext cx="57220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prstClr val="black"/>
                          </a:solidFill>
                          <a:effectLst/>
                          <a:uLnTx/>
                          <a:uFillTx/>
                          <a:latin typeface="Cambria Math"/>
                          <a:ea typeface="Cambria Math"/>
                          <a:cs typeface="+mn-cs"/>
                        </a:rPr>
                        <m:t>𝜋</m:t>
                      </m:r>
                      <m:r>
                        <a:rPr kumimoji="0" lang="en-US" sz="1600" b="0" i="1" u="none" strike="noStrike" kern="1200" cap="none" spc="0" normalizeH="0" baseline="0" noProof="0" smtClean="0">
                          <a:ln>
                            <a:noFill/>
                          </a:ln>
                          <a:solidFill>
                            <a:prstClr val="black"/>
                          </a:solidFill>
                          <a:effectLst/>
                          <a:uLnTx/>
                          <a:uFillTx/>
                          <a:latin typeface="Cambria Math"/>
                          <a:ea typeface="Cambria Math"/>
                          <a:cs typeface="+mn-cs"/>
                        </a:rPr>
                        <m:t>/2</m:t>
                      </m:r>
                    </m:oMath>
                  </m:oMathPara>
                </a14:m>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4038600" y="1143000"/>
                <a:ext cx="572208" cy="338554"/>
              </a:xfrm>
              <a:prstGeom prst="rect">
                <a:avLst/>
              </a:prstGeom>
              <a:blipFill rotWithShape="0">
                <a:blip r:embed="rId6"/>
                <a:stretch>
                  <a:fillRect b="-9091"/>
                </a:stretch>
              </a:blipFill>
            </p:spPr>
            <p:txBody>
              <a:bodyPr/>
              <a:lstStyle/>
              <a:p>
                <a:r>
                  <a:rPr lang="en-US">
                    <a:noFill/>
                  </a:rPr>
                  <a:t> </a:t>
                </a:r>
              </a:p>
            </p:txBody>
          </p:sp>
        </mc:Fallback>
      </mc:AlternateContent>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6400" y="3365226"/>
            <a:ext cx="3657600" cy="3111774"/>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6019800" y="152400"/>
            <a:ext cx="2743200" cy="2743200"/>
          </a:xfrm>
          <a:prstGeom prst="rect">
            <a:avLst/>
          </a:prstGeom>
        </p:spPr>
      </p:pic>
      <p:graphicFrame>
        <p:nvGraphicFramePr>
          <p:cNvPr id="22" name="Object 21"/>
          <p:cNvGraphicFramePr>
            <a:graphicFrameLocks noChangeAspect="1"/>
          </p:cNvGraphicFramePr>
          <p:nvPr>
            <p:extLst/>
          </p:nvPr>
        </p:nvGraphicFramePr>
        <p:xfrm>
          <a:off x="7696200" y="5791200"/>
          <a:ext cx="833568" cy="316756"/>
        </p:xfrm>
        <a:graphic>
          <a:graphicData uri="http://schemas.openxmlformats.org/presentationml/2006/ole">
            <mc:AlternateContent xmlns:mc="http://schemas.openxmlformats.org/markup-compatibility/2006">
              <mc:Choice xmlns:v="urn:schemas-microsoft-com:vml" Requires="v">
                <p:oleObj spid="_x0000_s12375" name="Equation" r:id="rId9" imgW="634680" imgH="241200" progId="Equation.3">
                  <p:embed/>
                </p:oleObj>
              </mc:Choice>
              <mc:Fallback>
                <p:oleObj name="Equation" r:id="rId9" imgW="634680" imgH="241200" progId="Equation.3">
                  <p:embed/>
                  <p:pic>
                    <p:nvPicPr>
                      <p:cNvPr id="22" name="Object 21"/>
                      <p:cNvPicPr/>
                      <p:nvPr/>
                    </p:nvPicPr>
                    <p:blipFill>
                      <a:blip r:embed="rId10"/>
                      <a:stretch>
                        <a:fillRect/>
                      </a:stretch>
                    </p:blipFill>
                    <p:spPr>
                      <a:xfrm>
                        <a:off x="7696200" y="5791200"/>
                        <a:ext cx="833568" cy="316756"/>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6" name="TextBox 15"/>
              <p:cNvSpPr txBox="1"/>
              <p:nvPr/>
            </p:nvSpPr>
            <p:spPr>
              <a:xfrm>
                <a:off x="923136" y="1459468"/>
                <a:ext cx="311546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ODF, beat note = crystal rot </a:t>
                </a:r>
                <a14:m>
                  <m:oMath xmlns:m="http://schemas.openxmlformats.org/officeDocument/2006/math">
                    <m:sSub>
                      <m:sSubPr>
                        <m:ctrlPr>
                          <a:rPr kumimoji="0" lang="en-US" sz="1800" b="1" i="1" u="none" strike="noStrike" kern="1200" cap="none" spc="0" normalizeH="0" baseline="0" noProof="0" smtClean="0">
                            <a:ln>
                              <a:noFill/>
                            </a:ln>
                            <a:solidFill>
                              <a:prstClr val="white"/>
                            </a:solidFill>
                            <a:effectLst/>
                            <a:uLnTx/>
                            <a:uFillTx/>
                            <a:latin typeface="Cambria Math" panose="02040503050406030204" pitchFamily="18" charset="0"/>
                            <a:ea typeface="Cambria Math"/>
                            <a:cs typeface="+mn-cs"/>
                          </a:rPr>
                        </m:ctrlPr>
                      </m:sSubPr>
                      <m:e>
                        <m:r>
                          <a:rPr kumimoji="0" lang="en-US" sz="1800" b="1" i="1" u="none" strike="noStrike" kern="1200" cap="none" spc="0" normalizeH="0" baseline="0" noProof="0" smtClean="0">
                            <a:ln>
                              <a:noFill/>
                            </a:ln>
                            <a:solidFill>
                              <a:prstClr val="white"/>
                            </a:solidFill>
                            <a:effectLst/>
                            <a:uLnTx/>
                            <a:uFillTx/>
                            <a:latin typeface="Cambria Math"/>
                            <a:ea typeface="Cambria Math"/>
                            <a:cs typeface="+mn-cs"/>
                          </a:rPr>
                          <m:t>𝝎</m:t>
                        </m:r>
                      </m:e>
                      <m:sub>
                        <m:r>
                          <a:rPr kumimoji="0" lang="en-US" sz="1800" b="1" i="1" u="none" strike="noStrike" kern="1200" cap="none" spc="0" normalizeH="0" baseline="0" noProof="0" smtClean="0">
                            <a:ln>
                              <a:noFill/>
                            </a:ln>
                            <a:solidFill>
                              <a:prstClr val="white"/>
                            </a:solidFill>
                            <a:effectLst/>
                            <a:uLnTx/>
                            <a:uFillTx/>
                            <a:latin typeface="Cambria Math"/>
                            <a:ea typeface="Cambria Math"/>
                            <a:cs typeface="+mn-cs"/>
                          </a:rPr>
                          <m:t>𝒓</m:t>
                        </m:r>
                      </m:sub>
                    </m:sSub>
                  </m:oMath>
                </a14:m>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923136" y="1459468"/>
                <a:ext cx="3115464" cy="369332"/>
              </a:xfrm>
              <a:prstGeom prst="rect">
                <a:avLst/>
              </a:prstGeom>
              <a:blipFill rotWithShape="0">
                <a:blip r:embed="rId11"/>
                <a:stretch>
                  <a:fillRect l="-1563" t="-8197" b="-24590"/>
                </a:stretch>
              </a:blipFill>
            </p:spPr>
            <p:txBody>
              <a:bodyPr/>
              <a:lstStyle/>
              <a:p>
                <a:r>
                  <a:rPr lang="en-US">
                    <a:noFill/>
                  </a:rPr>
                  <a:t> </a:t>
                </a:r>
              </a:p>
            </p:txBody>
          </p:sp>
        </mc:Fallback>
      </mc:AlternateContent>
      <p:graphicFrame>
        <p:nvGraphicFramePr>
          <p:cNvPr id="29" name="Object 28"/>
          <p:cNvGraphicFramePr>
            <a:graphicFrameLocks noChangeAspect="1"/>
          </p:cNvGraphicFramePr>
          <p:nvPr>
            <p:extLst/>
          </p:nvPr>
        </p:nvGraphicFramePr>
        <p:xfrm>
          <a:off x="50800" y="2379663"/>
          <a:ext cx="4857750" cy="647700"/>
        </p:xfrm>
        <a:graphic>
          <a:graphicData uri="http://schemas.openxmlformats.org/presentationml/2006/ole">
            <mc:AlternateContent xmlns:mc="http://schemas.openxmlformats.org/markup-compatibility/2006">
              <mc:Choice xmlns:v="urn:schemas-microsoft-com:vml" Requires="v">
                <p:oleObj spid="_x0000_s12376" name="Equation" r:id="rId12" imgW="3238200" imgH="431640" progId="Equation.3">
                  <p:embed/>
                </p:oleObj>
              </mc:Choice>
              <mc:Fallback>
                <p:oleObj name="Equation" r:id="rId12" imgW="3238200" imgH="431640" progId="Equation.3">
                  <p:embed/>
                  <p:pic>
                    <p:nvPicPr>
                      <p:cNvPr id="29" name="Object 28"/>
                      <p:cNvPicPr/>
                      <p:nvPr/>
                    </p:nvPicPr>
                    <p:blipFill>
                      <a:blip r:embed="rId13"/>
                      <a:stretch>
                        <a:fillRect/>
                      </a:stretch>
                    </p:blipFill>
                    <p:spPr>
                      <a:xfrm>
                        <a:off x="50800" y="2379663"/>
                        <a:ext cx="4857750" cy="6477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30" name="TextBox 29"/>
              <p:cNvSpPr txBox="1"/>
              <p:nvPr/>
            </p:nvSpPr>
            <p:spPr>
              <a:xfrm>
                <a:off x="0" y="2988559"/>
                <a:ext cx="539506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a:ea typeface="Cambria Math"/>
                        <a:cs typeface="+mn-cs"/>
                      </a:rPr>
                      <m:t>𝜇</m:t>
                    </m:r>
                    <m:r>
                      <a:rPr kumimoji="0" lang="en-US" sz="1800" b="0" i="1" u="none" strike="noStrike" kern="1200" cap="none" spc="0" normalizeH="0" baseline="0" noProof="0" smtClean="0">
                        <a:ln>
                          <a:noFill/>
                        </a:ln>
                        <a:solidFill>
                          <a:prstClr val="black"/>
                        </a:solidFill>
                        <a:effectLst/>
                        <a:uLnTx/>
                        <a:uFillTx/>
                        <a:latin typeface="Cambria Math"/>
                        <a:ea typeface="Cambria Math"/>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a:cs typeface="+mn-cs"/>
                          </a:rPr>
                        </m:ctrlPr>
                      </m:sSubPr>
                      <m:e>
                        <m:r>
                          <a:rPr kumimoji="0" lang="en-US" sz="1800" b="0" i="1" u="none" strike="noStrike" kern="1200" cap="none" spc="0" normalizeH="0" baseline="0" noProof="0" smtClean="0">
                            <a:ln>
                              <a:noFill/>
                            </a:ln>
                            <a:solidFill>
                              <a:prstClr val="black"/>
                            </a:solidFill>
                            <a:effectLst/>
                            <a:uLnTx/>
                            <a:uFillTx/>
                            <a:latin typeface="Cambria Math"/>
                            <a:ea typeface="Cambria Math"/>
                            <a:cs typeface="+mn-cs"/>
                          </a:rPr>
                          <m:t>𝜔</m:t>
                        </m:r>
                      </m:e>
                      <m:sub>
                        <m:r>
                          <a:rPr kumimoji="0" lang="en-US" sz="1800" b="0" i="1" u="none" strike="noStrike" kern="1200" cap="none" spc="0" normalizeH="0" baseline="0" noProof="0" smtClean="0">
                            <a:ln>
                              <a:noFill/>
                            </a:ln>
                            <a:solidFill>
                              <a:prstClr val="black"/>
                            </a:solidFill>
                            <a:effectLst/>
                            <a:uLnTx/>
                            <a:uFillTx/>
                            <a:latin typeface="Cambria Math"/>
                            <a:ea typeface="Cambria Math"/>
                            <a:cs typeface="+mn-cs"/>
                          </a:rPr>
                          <m:t>𝑟</m:t>
                        </m:r>
                      </m:sub>
                    </m:sSub>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produces static Stark shift in the rotating frame</a:t>
                </a:r>
              </a:p>
            </p:txBody>
          </p:sp>
        </mc:Choice>
        <mc:Fallback xmlns="">
          <p:sp>
            <p:nvSpPr>
              <p:cNvPr id="30" name="TextBox 29"/>
              <p:cNvSpPr txBox="1">
                <a:spLocks noRot="1" noChangeAspect="1" noMove="1" noResize="1" noEditPoints="1" noAdjustHandles="1" noChangeArrowheads="1" noChangeShapeType="1" noTextEdit="1"/>
              </p:cNvSpPr>
              <p:nvPr/>
            </p:nvSpPr>
            <p:spPr>
              <a:xfrm>
                <a:off x="0" y="2988559"/>
                <a:ext cx="5395067" cy="369332"/>
              </a:xfrm>
              <a:prstGeom prst="rect">
                <a:avLst/>
              </a:prstGeom>
              <a:blipFill rotWithShape="0">
                <a:blip r:embed="rId14"/>
                <a:stretch>
                  <a:fillRect t="-8197" b="-24590"/>
                </a:stretch>
              </a:blipFill>
            </p:spPr>
            <p:txBody>
              <a:bodyPr/>
              <a:lstStyle/>
              <a:p>
                <a:r>
                  <a:rPr lang="en-US">
                    <a:noFill/>
                  </a:rPr>
                  <a:t> </a:t>
                </a:r>
              </a:p>
            </p:txBody>
          </p:sp>
        </mc:Fallback>
      </mc:AlternateContent>
      <p:graphicFrame>
        <p:nvGraphicFramePr>
          <p:cNvPr id="31" name="Object 30"/>
          <p:cNvGraphicFramePr>
            <a:graphicFrameLocks noChangeAspect="1"/>
          </p:cNvGraphicFramePr>
          <p:nvPr>
            <p:extLst/>
          </p:nvPr>
        </p:nvGraphicFramePr>
        <p:xfrm>
          <a:off x="623888" y="3370263"/>
          <a:ext cx="4348162" cy="668337"/>
        </p:xfrm>
        <a:graphic>
          <a:graphicData uri="http://schemas.openxmlformats.org/presentationml/2006/ole">
            <mc:AlternateContent xmlns:mc="http://schemas.openxmlformats.org/markup-compatibility/2006">
              <mc:Choice xmlns:v="urn:schemas-microsoft-com:vml" Requires="v">
                <p:oleObj spid="_x0000_s12377" name="Equation" r:id="rId15" imgW="2806560" imgH="431640" progId="Equation.3">
                  <p:embed/>
                </p:oleObj>
              </mc:Choice>
              <mc:Fallback>
                <p:oleObj name="Equation" r:id="rId15" imgW="2806560" imgH="431640" progId="Equation.3">
                  <p:embed/>
                  <p:pic>
                    <p:nvPicPr>
                      <p:cNvPr id="31" name="Object 30"/>
                      <p:cNvPicPr/>
                      <p:nvPr/>
                    </p:nvPicPr>
                    <p:blipFill>
                      <a:blip r:embed="rId16"/>
                      <a:stretch>
                        <a:fillRect/>
                      </a:stretch>
                    </p:blipFill>
                    <p:spPr>
                      <a:xfrm>
                        <a:off x="623888" y="3370263"/>
                        <a:ext cx="4348162" cy="668337"/>
                      </a:xfrm>
                      <a:prstGeom prst="rect">
                        <a:avLst/>
                      </a:prstGeom>
                    </p:spPr>
                  </p:pic>
                </p:oleObj>
              </mc:Fallback>
            </mc:AlternateContent>
          </a:graphicData>
        </a:graphic>
      </p:graphicFrame>
      <p:sp>
        <p:nvSpPr>
          <p:cNvPr id="32" name="Right Brace 31"/>
          <p:cNvSpPr/>
          <p:nvPr/>
        </p:nvSpPr>
        <p:spPr>
          <a:xfrm rot="16200000">
            <a:off x="3390902" y="1714499"/>
            <a:ext cx="152401" cy="1447800"/>
          </a:xfrm>
          <a:prstGeom prst="rightBrace">
            <a:avLst>
              <a:gd name="adj1" fmla="val 70289"/>
              <a:gd name="adj2" fmla="val 50000"/>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33" name="Object 32"/>
          <p:cNvGraphicFramePr>
            <a:graphicFrameLocks noChangeAspect="1"/>
          </p:cNvGraphicFramePr>
          <p:nvPr>
            <p:extLst/>
          </p:nvPr>
        </p:nvGraphicFramePr>
        <p:xfrm>
          <a:off x="3273425" y="1951038"/>
          <a:ext cx="660400" cy="501650"/>
        </p:xfrm>
        <a:graphic>
          <a:graphicData uri="http://schemas.openxmlformats.org/presentationml/2006/ole">
            <mc:AlternateContent xmlns:mc="http://schemas.openxmlformats.org/markup-compatibility/2006">
              <mc:Choice xmlns:v="urn:schemas-microsoft-com:vml" Requires="v">
                <p:oleObj spid="_x0000_s12378" name="Equation" r:id="rId17" imgW="317160" imgH="241200" progId="Equation.3">
                  <p:embed/>
                </p:oleObj>
              </mc:Choice>
              <mc:Fallback>
                <p:oleObj name="Equation" r:id="rId17" imgW="317160" imgH="241200" progId="Equation.3">
                  <p:embed/>
                  <p:pic>
                    <p:nvPicPr>
                      <p:cNvPr id="33" name="Object 32"/>
                      <p:cNvPicPr/>
                      <p:nvPr/>
                    </p:nvPicPr>
                    <p:blipFill>
                      <a:blip r:embed="rId18"/>
                      <a:stretch>
                        <a:fillRect/>
                      </a:stretch>
                    </p:blipFill>
                    <p:spPr>
                      <a:xfrm>
                        <a:off x="3273425" y="1951038"/>
                        <a:ext cx="660400" cy="501650"/>
                      </a:xfrm>
                      <a:prstGeom prst="rect">
                        <a:avLst/>
                      </a:prstGeom>
                    </p:spPr>
                  </p:pic>
                </p:oleObj>
              </mc:Fallback>
            </mc:AlternateContent>
          </a:graphicData>
        </a:graphic>
      </p:graphicFrame>
      <p:pic>
        <p:nvPicPr>
          <p:cNvPr id="34" name="Picture 3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71600" y="3981858"/>
            <a:ext cx="2362200" cy="1885542"/>
          </a:xfrm>
          <a:prstGeom prst="rect">
            <a:avLst/>
          </a:prstGeom>
        </p:spPr>
      </p:pic>
      <p:grpSp>
        <p:nvGrpSpPr>
          <p:cNvPr id="35" name="Group 34"/>
          <p:cNvGrpSpPr/>
          <p:nvPr/>
        </p:nvGrpSpPr>
        <p:grpSpPr>
          <a:xfrm>
            <a:off x="122829" y="6109732"/>
            <a:ext cx="5058771" cy="672068"/>
            <a:chOff x="685800" y="5943600"/>
            <a:chExt cx="5058771" cy="672068"/>
          </a:xfrm>
        </p:grpSpPr>
        <p:sp>
          <p:nvSpPr>
            <p:cNvPr id="36" name="TextBox 35"/>
            <p:cNvSpPr txBox="1"/>
            <p:nvPr/>
          </p:nvSpPr>
          <p:spPr>
            <a:xfrm>
              <a:off x="685800" y="6096000"/>
              <a:ext cx="256993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Random field </a:t>
              </a:r>
              <a:r>
                <a:rPr kumimoji="0" lang="en-US" sz="1800" b="0" i="0" u="none" strike="noStrike" kern="1200" cap="none" spc="0" normalizeH="0" baseline="0" noProof="0" dirty="0" err="1">
                  <a:ln>
                    <a:noFill/>
                  </a:ln>
                  <a:solidFill>
                    <a:srgbClr val="C00000"/>
                  </a:solidFill>
                  <a:effectLst/>
                  <a:uLnTx/>
                  <a:uFillTx/>
                  <a:latin typeface="Calibri" panose="020F0502020204030204"/>
                  <a:ea typeface="+mn-ea"/>
                  <a:cs typeface="+mn-cs"/>
                </a:rPr>
                <a:t>Ising</a:t>
              </a: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 model</a:t>
              </a:r>
            </a:p>
          </p:txBody>
        </p:sp>
        <p:graphicFrame>
          <p:nvGraphicFramePr>
            <p:cNvPr id="37" name="Object 36"/>
            <p:cNvGraphicFramePr>
              <a:graphicFrameLocks noChangeAspect="1"/>
            </p:cNvGraphicFramePr>
            <p:nvPr>
              <p:extLst/>
            </p:nvPr>
          </p:nvGraphicFramePr>
          <p:xfrm>
            <a:off x="3352800" y="5943600"/>
            <a:ext cx="2391771" cy="672068"/>
          </p:xfrm>
          <a:graphic>
            <a:graphicData uri="http://schemas.openxmlformats.org/presentationml/2006/ole">
              <mc:AlternateContent xmlns:mc="http://schemas.openxmlformats.org/markup-compatibility/2006">
                <mc:Choice xmlns:v="urn:schemas-microsoft-com:vml" Requires="v">
                  <p:oleObj spid="_x0000_s12379" name="Equation" r:id="rId20" imgW="1536480" imgH="431640" progId="Equation.3">
                    <p:embed/>
                  </p:oleObj>
                </mc:Choice>
                <mc:Fallback>
                  <p:oleObj name="Equation" r:id="rId20" imgW="1536480" imgH="431640" progId="Equation.3">
                    <p:embed/>
                    <p:pic>
                      <p:nvPicPr>
                        <p:cNvPr id="37" name="Object 36"/>
                        <p:cNvPicPr/>
                        <p:nvPr/>
                      </p:nvPicPr>
                      <p:blipFill>
                        <a:blip r:embed="rId21"/>
                        <a:stretch>
                          <a:fillRect/>
                        </a:stretch>
                      </p:blipFill>
                      <p:spPr>
                        <a:xfrm>
                          <a:off x="3352800" y="5943600"/>
                          <a:ext cx="2391771" cy="672068"/>
                        </a:xfrm>
                        <a:prstGeom prst="rect">
                          <a:avLst/>
                        </a:prstGeom>
                      </p:spPr>
                    </p:pic>
                  </p:oleObj>
                </mc:Fallback>
              </mc:AlternateContent>
            </a:graphicData>
          </a:graphic>
        </p:graphicFrame>
      </p:grpSp>
    </p:spTree>
    <p:extLst>
      <p:ext uri="{BB962C8B-B14F-4D97-AF65-F5344CB8AC3E}">
        <p14:creationId xmlns:p14="http://schemas.microsoft.com/office/powerpoint/2010/main" val="339352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54325" y="-102704"/>
            <a:ext cx="2824812"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In-plane modes</a:t>
            </a:r>
          </a:p>
        </p:txBody>
      </p:sp>
      <p:sp>
        <p:nvSpPr>
          <p:cNvPr id="5" name="TextBox 4"/>
          <p:cNvSpPr txBox="1"/>
          <p:nvPr/>
        </p:nvSpPr>
        <p:spPr>
          <a:xfrm>
            <a:off x="528618" y="1520059"/>
            <a:ext cx="326644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panose="020F0502020204030204"/>
                <a:ea typeface="+mn-ea"/>
                <a:cs typeface="+mn-cs"/>
              </a:rPr>
              <a:t>Lowest frequency </a:t>
            </a:r>
            <a:r>
              <a:rPr kumimoji="0" lang="en-US" sz="2000" b="1" i="0" u="none" strike="noStrike" kern="1200" cap="none" spc="0" normalizeH="0" baseline="0" noProof="0" dirty="0" err="1">
                <a:ln>
                  <a:noFill/>
                </a:ln>
                <a:solidFill>
                  <a:srgbClr val="C00000"/>
                </a:solidFill>
                <a:effectLst/>
                <a:uLnTx/>
                <a:uFillTx/>
                <a:latin typeface="Calibri" panose="020F0502020204030204"/>
                <a:ea typeface="+mn-ea"/>
                <a:cs typeface="+mn-cs"/>
              </a:rPr>
              <a:t>ExB</a:t>
            </a:r>
            <a:r>
              <a:rPr kumimoji="0" lang="en-US" sz="2000" b="1" i="0" u="none" strike="noStrike" kern="1200" cap="none" spc="0" normalizeH="0" baseline="0" noProof="0" dirty="0">
                <a:ln>
                  <a:noFill/>
                </a:ln>
                <a:solidFill>
                  <a:srgbClr val="C00000"/>
                </a:solidFill>
                <a:effectLst/>
                <a:uLnTx/>
                <a:uFillTx/>
                <a:latin typeface="Calibri" panose="020F0502020204030204"/>
                <a:ea typeface="+mn-ea"/>
                <a:cs typeface="+mn-cs"/>
              </a:rPr>
              <a:t> modes</a:t>
            </a:r>
          </a:p>
        </p:txBody>
      </p:sp>
      <p:sp>
        <p:nvSpPr>
          <p:cNvPr id="6" name="TextBox 5"/>
          <p:cNvSpPr txBox="1"/>
          <p:nvPr/>
        </p:nvSpPr>
        <p:spPr>
          <a:xfrm>
            <a:off x="4574092" y="1520254"/>
            <a:ext cx="419100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panose="020F0502020204030204"/>
                <a:ea typeface="+mn-ea"/>
                <a:cs typeface="+mn-cs"/>
              </a:rPr>
              <a:t>Lowest frequency cyclotron  modes</a:t>
            </a:r>
          </a:p>
        </p:txBody>
      </p:sp>
      <p:sp>
        <p:nvSpPr>
          <p:cNvPr id="7" name="TextBox 6"/>
          <p:cNvSpPr txBox="1"/>
          <p:nvPr/>
        </p:nvSpPr>
        <p:spPr>
          <a:xfrm>
            <a:off x="5993325" y="-8065"/>
            <a:ext cx="306122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Freericks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group, PRA 87 (2013)</a:t>
            </a:r>
          </a:p>
        </p:txBody>
      </p:sp>
      <p:pic>
        <p:nvPicPr>
          <p:cNvPr id="10" name="ExBEig_NearPlaneTransition_7_25.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t="23418"/>
          <a:stretch/>
        </p:blipFill>
        <p:spPr>
          <a:xfrm>
            <a:off x="0" y="1922929"/>
            <a:ext cx="4800600" cy="4875831"/>
          </a:xfrm>
          <a:prstGeom prst="rect">
            <a:avLst/>
          </a:prstGeom>
        </p:spPr>
      </p:pic>
      <p:pic>
        <p:nvPicPr>
          <p:cNvPr id="11" name="CyclotronEig_NearPlaneTransition_7_25.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t="22892"/>
          <a:stretch/>
        </p:blipFill>
        <p:spPr>
          <a:xfrm>
            <a:off x="4504766" y="1976718"/>
            <a:ext cx="4768767" cy="4876800"/>
          </a:xfrm>
          <a:prstGeom prst="rect">
            <a:avLst/>
          </a:prstGeom>
        </p:spPr>
      </p:pic>
      <p:cxnSp>
        <p:nvCxnSpPr>
          <p:cNvPr id="13" name="Straight Connector 12"/>
          <p:cNvCxnSpPr/>
          <p:nvPr/>
        </p:nvCxnSpPr>
        <p:spPr>
          <a:xfrm>
            <a:off x="4504766" y="1250576"/>
            <a:ext cx="0" cy="560742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6633" y="288236"/>
            <a:ext cx="8810625" cy="1283732"/>
            <a:chOff x="152400" y="381000"/>
            <a:chExt cx="8810625" cy="1283732"/>
          </a:xfrm>
        </p:grpSpPr>
        <p:pic>
          <p:nvPicPr>
            <p:cNvPr id="12"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t="1" b="6457"/>
            <a:stretch/>
          </p:blipFill>
          <p:spPr bwMode="auto">
            <a:xfrm>
              <a:off x="152400" y="533400"/>
              <a:ext cx="8810625" cy="83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Connector 13"/>
            <p:cNvCxnSpPr/>
            <p:nvPr/>
          </p:nvCxnSpPr>
          <p:spPr>
            <a:xfrm>
              <a:off x="381000" y="1371600"/>
              <a:ext cx="8582025"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p:cNvSpPr txBox="1"/>
                <p:nvPr/>
              </p:nvSpPr>
              <p:spPr>
                <a:xfrm>
                  <a:off x="425353" y="381000"/>
                  <a:ext cx="145026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a:ea typeface="+mn-ea"/>
                          <a:cs typeface="+mn-cs"/>
                        </a:rPr>
                        <m:t>𝐸</m:t>
                      </m:r>
                      <m:r>
                        <a:rPr kumimoji="0" lang="en-US" sz="1800" b="0" i="1" u="none" strike="noStrike" kern="1200" cap="none" spc="0" normalizeH="0" baseline="0" noProof="0" smtClean="0">
                          <a:ln>
                            <a:noFill/>
                          </a:ln>
                          <a:solidFill>
                            <a:prstClr val="black"/>
                          </a:solidFill>
                          <a:effectLst/>
                          <a:uLnTx/>
                          <a:uFillTx/>
                          <a:latin typeface="Cambria Math"/>
                          <a:ea typeface="Cambria Math"/>
                          <a:cs typeface="+mn-cs"/>
                        </a:rPr>
                        <m:t>×</m:t>
                      </m:r>
                      <m:r>
                        <a:rPr kumimoji="0" lang="en-US" sz="1800" b="0" i="1" u="none" strike="noStrike" kern="1200" cap="none" spc="0" normalizeH="0" baseline="0" noProof="0" smtClean="0">
                          <a:ln>
                            <a:noFill/>
                          </a:ln>
                          <a:solidFill>
                            <a:prstClr val="black"/>
                          </a:solidFill>
                          <a:effectLst/>
                          <a:uLnTx/>
                          <a:uFillTx/>
                          <a:latin typeface="Cambria Math"/>
                          <a:ea typeface="Cambria Math"/>
                          <a:cs typeface="+mn-cs"/>
                        </a:rPr>
                        <m:t>𝐵</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modes</a:t>
                  </a:r>
                </a:p>
              </p:txBody>
            </p:sp>
          </mc:Choice>
          <mc:Fallback xmlns="">
            <p:sp>
              <p:nvSpPr>
                <p:cNvPr id="15" name="TextBox 14"/>
                <p:cNvSpPr txBox="1">
                  <a:spLocks noRot="1" noChangeAspect="1" noMove="1" noResize="1" noEditPoints="1" noAdjustHandles="1" noChangeArrowheads="1" noChangeShapeType="1" noTextEdit="1"/>
                </p:cNvSpPr>
                <p:nvPr/>
              </p:nvSpPr>
              <p:spPr>
                <a:xfrm>
                  <a:off x="425353" y="381000"/>
                  <a:ext cx="1450269" cy="369332"/>
                </a:xfrm>
                <a:prstGeom prst="rect">
                  <a:avLst/>
                </a:prstGeom>
                <a:blipFill rotWithShape="0">
                  <a:blip r:embed="rId10"/>
                  <a:stretch>
                    <a:fillRect t="-8197" r="-2941" b="-24590"/>
                  </a:stretch>
                </a:blipFill>
              </p:spPr>
              <p:txBody>
                <a:bodyPr/>
                <a:lstStyle/>
                <a:p>
                  <a:r>
                    <a:rPr lang="en-US">
                      <a:noFill/>
                    </a:rPr>
                    <a:t> </a:t>
                  </a:r>
                </a:p>
              </p:txBody>
            </p:sp>
          </mc:Fallback>
        </mc:AlternateContent>
        <p:sp>
          <p:nvSpPr>
            <p:cNvPr id="16" name="TextBox 15"/>
            <p:cNvSpPr txBox="1"/>
            <p:nvPr/>
          </p:nvSpPr>
          <p:spPr>
            <a:xfrm>
              <a:off x="2133600" y="392668"/>
              <a:ext cx="184056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transverse modes</a:t>
              </a:r>
            </a:p>
          </p:txBody>
        </p:sp>
        <p:sp>
          <p:nvSpPr>
            <p:cNvPr id="17" name="TextBox 16"/>
            <p:cNvSpPr txBox="1"/>
            <p:nvPr/>
          </p:nvSpPr>
          <p:spPr>
            <a:xfrm>
              <a:off x="6795078" y="381000"/>
              <a:ext cx="173932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cyclotron modes</a:t>
              </a:r>
            </a:p>
          </p:txBody>
        </p:sp>
        <mc:AlternateContent xmlns:mc="http://schemas.openxmlformats.org/markup-compatibility/2006" xmlns:a14="http://schemas.microsoft.com/office/drawing/2010/main">
          <mc:Choice Requires="a14">
            <p:sp>
              <p:nvSpPr>
                <p:cNvPr id="18" name="TextBox 17"/>
                <p:cNvSpPr txBox="1"/>
                <p:nvPr/>
              </p:nvSpPr>
              <p:spPr>
                <a:xfrm>
                  <a:off x="3921322" y="1295400"/>
                  <a:ext cx="49827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a:ea typeface="+mn-ea"/>
                                <a:cs typeface="+mn-cs"/>
                              </a:rPr>
                              <m:t>𝜔</m:t>
                            </m:r>
                          </m:e>
                          <m:sub>
                            <m:r>
                              <a:rPr kumimoji="0" lang="en-US" sz="1800" b="0" i="1" u="none" strike="noStrike" kern="1200" cap="none" spc="0" normalizeH="0" baseline="0" noProof="0" smtClean="0">
                                <a:ln>
                                  <a:noFill/>
                                </a:ln>
                                <a:solidFill>
                                  <a:prstClr val="black"/>
                                </a:solidFill>
                                <a:effectLst/>
                                <a:uLnTx/>
                                <a:uFillTx/>
                                <a:latin typeface="Cambria Math"/>
                                <a:ea typeface="+mn-ea"/>
                                <a:cs typeface="+mn-cs"/>
                              </a:rPr>
                              <m:t>𝑧</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3921322" y="1295400"/>
                  <a:ext cx="498278" cy="369332"/>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1640477" y="1295400"/>
                  <a:ext cx="56932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a:ea typeface="+mn-ea"/>
                                <a:cs typeface="+mn-cs"/>
                              </a:rPr>
                              <m:t>𝜔</m:t>
                            </m:r>
                          </m:e>
                          <m:sub>
                            <m:r>
                              <a:rPr kumimoji="0" lang="en-US" sz="1800" b="0" i="1" u="none" strike="noStrike" kern="1200" cap="none" spc="0" normalizeH="0" baseline="0" noProof="0" smtClean="0">
                                <a:ln>
                                  <a:noFill/>
                                </a:ln>
                                <a:solidFill>
                                  <a:prstClr val="black"/>
                                </a:solidFill>
                                <a:effectLst/>
                                <a:uLnTx/>
                                <a:uFillTx/>
                                <a:latin typeface="Cambria Math"/>
                                <a:ea typeface="+mn-ea"/>
                                <a:cs typeface="+mn-cs"/>
                              </a:rPr>
                              <m:t>𝑚</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640477" y="1295400"/>
                  <a:ext cx="569323" cy="369332"/>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8268506" y="1295400"/>
                  <a:ext cx="49449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m:rPr>
                                <m:sty m:val="p"/>
                              </m:rPr>
                              <a:rPr kumimoji="0" lang="en-US" sz="1800" b="0" i="0" u="none" strike="noStrike" kern="1200" cap="none" spc="0" normalizeH="0" baseline="0" noProof="0" smtClean="0">
                                <a:ln>
                                  <a:noFill/>
                                </a:ln>
                                <a:solidFill>
                                  <a:prstClr val="black"/>
                                </a:solidFill>
                                <a:effectLst/>
                                <a:uLnTx/>
                                <a:uFillTx/>
                                <a:latin typeface="Cambria Math"/>
                                <a:ea typeface="+mn-ea"/>
                                <a:cs typeface="+mn-cs"/>
                              </a:rPr>
                              <m:t>Ω</m:t>
                            </m:r>
                          </m:e>
                          <m:sub>
                            <m:r>
                              <a:rPr kumimoji="0" lang="en-US" sz="1800" b="0" i="1" u="none" strike="noStrike" kern="1200" cap="none" spc="0" normalizeH="0" baseline="0" noProof="0" smtClean="0">
                                <a:ln>
                                  <a:noFill/>
                                </a:ln>
                                <a:solidFill>
                                  <a:prstClr val="black"/>
                                </a:solidFill>
                                <a:effectLst/>
                                <a:uLnTx/>
                                <a:uFillTx/>
                                <a:latin typeface="Cambria Math"/>
                                <a:ea typeface="+mn-ea"/>
                                <a:cs typeface="+mn-cs"/>
                              </a:rPr>
                              <m:t>𝑐</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8268506" y="1295400"/>
                  <a:ext cx="494494" cy="369332"/>
                </a:xfrm>
                <a:prstGeom prst="rect">
                  <a:avLst/>
                </a:prstGeom>
                <a:blipFill rotWithShape="0">
                  <a:blip r:embed="rId13"/>
                  <a:stretch>
                    <a:fillRect/>
                  </a:stretch>
                </a:blipFill>
              </p:spPr>
              <p:txBody>
                <a:bodyPr/>
                <a:lstStyle/>
                <a:p>
                  <a:r>
                    <a:rPr lang="en-US">
                      <a:noFill/>
                    </a:rPr>
                    <a:t> </a:t>
                  </a:r>
                </a:p>
              </p:txBody>
            </p:sp>
          </mc:Fallback>
        </mc:AlternateContent>
      </p:grpSp>
      <p:sp>
        <p:nvSpPr>
          <p:cNvPr id="8" name="Right Arrow 7"/>
          <p:cNvSpPr/>
          <p:nvPr/>
        </p:nvSpPr>
        <p:spPr>
          <a:xfrm rot="3846399">
            <a:off x="689113" y="1387302"/>
            <a:ext cx="1027476" cy="532867"/>
          </a:xfrm>
          <a:prstGeom prst="rightArrow">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ight Arrow 20"/>
          <p:cNvSpPr/>
          <p:nvPr/>
        </p:nvSpPr>
        <p:spPr>
          <a:xfrm rot="6860973">
            <a:off x="6809295" y="1320203"/>
            <a:ext cx="1027476" cy="532867"/>
          </a:xfrm>
          <a:prstGeom prst="rightArrow">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677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0"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7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endCondLst>
                    <p:cond evt="onNext" delay="0">
                      <p:tgtEl>
                        <p:sldTgt/>
                      </p:tgtEl>
                    </p:cond>
                  </p:endCondLst>
                </p:cTn>
                <p:tgtEl>
                  <p:spTgt spid="10"/>
                </p:tgtEl>
              </p:cMediaNode>
            </p:video>
            <p:video>
              <p:cMediaNode vol="80000">
                <p:cTn id="12" repeatCount="indefinite" fill="hold" display="0">
                  <p:stCondLst>
                    <p:cond delay="indefinite"/>
                  </p:stCondLst>
                  <p:endCondLst>
                    <p:cond evt="onNext" delay="0">
                      <p:tgtEl>
                        <p:sldTgt/>
                      </p:tgtEl>
                    </p:cond>
                  </p:endCondLst>
                </p:cTn>
                <p:tgtEl>
                  <p:spTgt spid="11"/>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5"/>
          <p:cNvSpPr txBox="1">
            <a:spLocks noChangeArrowheads="1"/>
          </p:cNvSpPr>
          <p:nvPr/>
        </p:nvSpPr>
        <p:spPr bwMode="auto">
          <a:xfrm>
            <a:off x="143082" y="-36444"/>
            <a:ext cx="8802859" cy="523220"/>
          </a:xfrm>
          <a:prstGeom prst="rect">
            <a:avLst/>
          </a:prstGeom>
          <a:noFill/>
          <a:ln w="9525">
            <a:noFill/>
            <a:miter lim="800000"/>
            <a:headEnd/>
            <a:tailEnd/>
          </a:ln>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C0000"/>
                </a:solidFill>
                <a:effectLst/>
                <a:uLnTx/>
                <a:uFillTx/>
                <a:latin typeface="Calibri" panose="020F0502020204030204"/>
                <a:ea typeface="+mn-ea"/>
                <a:cs typeface="+mn-cs"/>
              </a:rPr>
              <a:t>Penning trap: many particle confinement with static fields</a:t>
            </a:r>
          </a:p>
        </p:txBody>
      </p:sp>
      <p:sp>
        <p:nvSpPr>
          <p:cNvPr id="10" name="Text Box 10"/>
          <p:cNvSpPr txBox="1">
            <a:spLocks noChangeArrowheads="1"/>
          </p:cNvSpPr>
          <p:nvPr/>
        </p:nvSpPr>
        <p:spPr bwMode="auto">
          <a:xfrm>
            <a:off x="4038600" y="589726"/>
            <a:ext cx="5334000" cy="1477328"/>
          </a:xfrm>
          <a:prstGeom prst="rect">
            <a:avLst/>
          </a:prstGeom>
          <a:noFill/>
          <a:ln w="9525">
            <a:noFill/>
            <a:miter lim="800000"/>
            <a:headEnd/>
            <a:tailEnd/>
          </a:ln>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radial confinement due to rotation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ion plasma rotates </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v</a:t>
            </a:r>
            <a:r>
              <a:rPr kumimoji="0" lang="en-US" sz="2000" b="0" i="1" u="none" strike="noStrike" kern="1200" cap="none" spc="0" normalizeH="0" baseline="-25000" noProof="0" dirty="0">
                <a:ln>
                  <a:noFill/>
                </a:ln>
                <a:solidFill>
                  <a:prstClr val="black"/>
                </a:solidFill>
                <a:effectLst/>
                <a:uLnTx/>
                <a:uFillTx/>
                <a:latin typeface="Symbol" pitchFamily="18" charset="2"/>
                <a:ea typeface="+mn-ea"/>
                <a:cs typeface="+mn-cs"/>
                <a:sym typeface="Symbol" pitchFamily="18" charset="2"/>
              </a:rPr>
              <a:t></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2000" b="0" i="1" u="none" strike="noStrike" kern="1200" cap="none" spc="0" normalizeH="0" baseline="0" noProof="0" dirty="0">
                <a:ln>
                  <a:noFill/>
                </a:ln>
                <a:solidFill>
                  <a:prstClr val="black"/>
                </a:solidFill>
                <a:effectLst/>
                <a:uLnTx/>
                <a:uFillTx/>
                <a:latin typeface="Symbol" pitchFamily="18" charset="2"/>
                <a:ea typeface="+mn-ea"/>
                <a:cs typeface="+mn-cs"/>
                <a:sym typeface="Symbol" pitchFamily="18" charset="2"/>
              </a:rPr>
              <a:t></a:t>
            </a:r>
            <a:r>
              <a:rPr kumimoji="0" lang="en-US" sz="2000" b="0" i="1" u="none" strike="noStrike" kern="1200" cap="none" spc="0" normalizeH="0" baseline="-25000" noProof="0" dirty="0">
                <a:ln>
                  <a:noFill/>
                </a:ln>
                <a:solidFill>
                  <a:prstClr val="black"/>
                </a:solidFill>
                <a:effectLst/>
                <a:uLnTx/>
                <a:uFillTx/>
                <a:latin typeface="Calibri" panose="020F0502020204030204"/>
                <a:ea typeface="+mn-ea"/>
                <a:cs typeface="+mn-cs"/>
                <a:sym typeface="Symbol" pitchFamily="18" charset="2"/>
              </a:rPr>
              <a:t>r</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1" u="none" strike="noStrike" kern="1200" cap="none" spc="0" normalizeH="0" baseline="0" noProof="0" dirty="0" err="1">
                <a:ln>
                  <a:noFill/>
                </a:ln>
                <a:solidFill>
                  <a:prstClr val="black"/>
                </a:solidFill>
                <a:effectLst/>
                <a:uLnTx/>
                <a:uFillTx/>
                <a:latin typeface="Calibri" panose="020F0502020204030204"/>
                <a:ea typeface="+mn-ea"/>
                <a:cs typeface="+mn-cs"/>
              </a:rPr>
              <a:t>r</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due to </a:t>
            </a:r>
            <a:r>
              <a:rPr kumimoji="0" lang="en-US" sz="2000" b="1" i="1" u="none" strike="noStrike" kern="1200" cap="none" spc="0" normalizeH="0" baseline="0" noProof="0" dirty="0" err="1">
                <a:ln>
                  <a:noFill/>
                </a:ln>
                <a:solidFill>
                  <a:prstClr val="black"/>
                </a:solidFill>
                <a:effectLst/>
                <a:uLnTx/>
                <a:uFillTx/>
                <a:latin typeface="Calibri" panose="020F0502020204030204"/>
                <a:ea typeface="+mn-ea"/>
                <a:cs typeface="+mn-cs"/>
              </a:rPr>
              <a:t>ExB</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fields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 rotating frame, Lorentz force is directed radially inward</a:t>
            </a:r>
          </a:p>
        </p:txBody>
      </p:sp>
      <p:grpSp>
        <p:nvGrpSpPr>
          <p:cNvPr id="2" name="Group 1"/>
          <p:cNvGrpSpPr/>
          <p:nvPr/>
        </p:nvGrpSpPr>
        <p:grpSpPr>
          <a:xfrm>
            <a:off x="4125913" y="1966934"/>
            <a:ext cx="4789487" cy="4552377"/>
            <a:chOff x="4125913" y="2165714"/>
            <a:chExt cx="4789487" cy="4552377"/>
          </a:xfrm>
        </p:grpSpPr>
        <p:grpSp>
          <p:nvGrpSpPr>
            <p:cNvPr id="11" name="Group 10"/>
            <p:cNvGrpSpPr/>
            <p:nvPr/>
          </p:nvGrpSpPr>
          <p:grpSpPr>
            <a:xfrm>
              <a:off x="4217988" y="2165714"/>
              <a:ext cx="4697412" cy="1902698"/>
              <a:chOff x="4114800" y="1719549"/>
              <a:chExt cx="4697412" cy="1902698"/>
            </a:xfrm>
          </p:grpSpPr>
          <p:graphicFrame>
            <p:nvGraphicFramePr>
              <p:cNvPr id="12" name="Object 11"/>
              <p:cNvGraphicFramePr>
                <a:graphicFrameLocks noChangeAspect="1"/>
              </p:cNvGraphicFramePr>
              <p:nvPr>
                <p:extLst/>
              </p:nvPr>
            </p:nvGraphicFramePr>
            <p:xfrm>
              <a:off x="4114800" y="1976009"/>
              <a:ext cx="4697412" cy="1646238"/>
            </p:xfrm>
            <a:graphic>
              <a:graphicData uri="http://schemas.openxmlformats.org/presentationml/2006/ole">
                <mc:AlternateContent xmlns:mc="http://schemas.openxmlformats.org/markup-compatibility/2006">
                  <mc:Choice xmlns:v="urn:schemas-microsoft-com:vml" Requires="v">
                    <p:oleObj spid="_x0000_s2099" name="Equation" r:id="rId4" imgW="2819160" imgH="990360" progId="Equation.3">
                      <p:embed/>
                    </p:oleObj>
                  </mc:Choice>
                  <mc:Fallback>
                    <p:oleObj name="Equation" r:id="rId4" imgW="2819160" imgH="990360" progId="Equation.3">
                      <p:embed/>
                      <p:pic>
                        <p:nvPicPr>
                          <p:cNvPr id="12" name="Object 11"/>
                          <p:cNvPicPr>
                            <a:picLocks noChangeAspect="1" noChangeArrowheads="1"/>
                          </p:cNvPicPr>
                          <p:nvPr/>
                        </p:nvPicPr>
                        <p:blipFill>
                          <a:blip r:embed="rId5"/>
                          <a:srcRect/>
                          <a:stretch>
                            <a:fillRect/>
                          </a:stretch>
                        </p:blipFill>
                        <p:spPr bwMode="auto">
                          <a:xfrm>
                            <a:off x="4114800" y="1976009"/>
                            <a:ext cx="4697412" cy="1646238"/>
                          </a:xfrm>
                          <a:prstGeom prst="rect">
                            <a:avLst/>
                          </a:prstGeom>
                          <a:noFill/>
                          <a:ln>
                            <a:noFill/>
                          </a:ln>
                        </p:spPr>
                      </p:pic>
                    </p:oleObj>
                  </mc:Fallback>
                </mc:AlternateContent>
              </a:graphicData>
            </a:graphic>
          </p:graphicFrame>
          <p:sp>
            <p:nvSpPr>
              <p:cNvPr id="13" name="TextBox 12"/>
              <p:cNvSpPr txBox="1"/>
              <p:nvPr/>
            </p:nvSpPr>
            <p:spPr>
              <a:xfrm>
                <a:off x="7239000" y="1719549"/>
                <a:ext cx="926216"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rotating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frame</a:t>
                </a:r>
              </a:p>
            </p:txBody>
          </p:sp>
        </p:grpSp>
        <p:grpSp>
          <p:nvGrpSpPr>
            <p:cNvPr id="15" name="Group 14"/>
            <p:cNvGrpSpPr/>
            <p:nvPr/>
          </p:nvGrpSpPr>
          <p:grpSpPr>
            <a:xfrm>
              <a:off x="4125913" y="4147928"/>
              <a:ext cx="4484687" cy="2570163"/>
              <a:chOff x="4202113" y="762000"/>
              <a:chExt cx="4484687" cy="2570163"/>
            </a:xfrm>
          </p:grpSpPr>
          <p:sp>
            <p:nvSpPr>
              <p:cNvPr id="18" name="Rectangle 17"/>
              <p:cNvSpPr>
                <a:spLocks noChangeArrowheads="1"/>
              </p:cNvSpPr>
              <p:nvPr/>
            </p:nvSpPr>
            <p:spPr bwMode="auto">
              <a:xfrm>
                <a:off x="7599363" y="2571750"/>
                <a:ext cx="1087437"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332" tIns="48667" rIns="97332" bIns="48667">
                <a:spAutoFit/>
              </a:body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sz="2100" b="0" i="0" u="none" strike="noStrike" kern="1200" cap="none" spc="0" normalizeH="0" baseline="0" noProof="0" dirty="0" err="1">
                    <a:ln>
                      <a:noFill/>
                    </a:ln>
                    <a:solidFill>
                      <a:srgbClr val="1F497D"/>
                    </a:solidFill>
                    <a:effectLst/>
                    <a:uLnTx/>
                    <a:uFillTx/>
                    <a:latin typeface="Symbol" pitchFamily="18" charset="2"/>
                    <a:ea typeface="+mn-ea"/>
                    <a:cs typeface="+mn-cs"/>
                  </a:rPr>
                  <a:t>W</a:t>
                </a:r>
                <a:r>
                  <a:rPr kumimoji="0" lang="en-US" sz="2100" b="0" i="0" u="none" strike="noStrike" kern="1200" cap="none" spc="0" normalizeH="0" baseline="-25000" noProof="0" dirty="0" err="1">
                    <a:ln>
                      <a:noFill/>
                    </a:ln>
                    <a:solidFill>
                      <a:srgbClr val="1F497D"/>
                    </a:solidFill>
                    <a:effectLst/>
                    <a:uLnTx/>
                    <a:uFillTx/>
                    <a:latin typeface="Calibri" panose="020F0502020204030204"/>
                    <a:ea typeface="+mn-ea"/>
                    <a:cs typeface="Arial" charset="0"/>
                  </a:rPr>
                  <a:t>c</a:t>
                </a:r>
                <a:r>
                  <a:rPr kumimoji="0" lang="en-US" sz="2100" b="0" i="0" u="none" strike="noStrike" kern="1200" cap="none" spc="0" normalizeH="0" baseline="0" noProof="0" dirty="0">
                    <a:ln>
                      <a:noFill/>
                    </a:ln>
                    <a:solidFill>
                      <a:srgbClr val="1F497D"/>
                    </a:solidFill>
                    <a:effectLst/>
                    <a:uLnTx/>
                    <a:uFillTx/>
                    <a:latin typeface="Symbol" pitchFamily="18" charset="2"/>
                    <a:ea typeface="+mn-ea"/>
                    <a:cs typeface="+mn-cs"/>
                  </a:rPr>
                  <a:t> - </a:t>
                </a:r>
                <a:r>
                  <a:rPr kumimoji="0" lang="en-US" sz="2100" b="0" i="0" u="none" strike="noStrike" kern="1200" cap="none" spc="0" normalizeH="0" baseline="0" noProof="0" dirty="0" err="1">
                    <a:ln>
                      <a:noFill/>
                    </a:ln>
                    <a:solidFill>
                      <a:srgbClr val="1F497D"/>
                    </a:solidFill>
                    <a:effectLst/>
                    <a:uLnTx/>
                    <a:uFillTx/>
                    <a:latin typeface="Symbol" pitchFamily="18" charset="2"/>
                    <a:ea typeface="+mn-ea"/>
                    <a:cs typeface="+mn-cs"/>
                  </a:rPr>
                  <a:t>w</a:t>
                </a:r>
                <a:r>
                  <a:rPr kumimoji="0" lang="en-US" sz="2100" b="0" i="0" u="none" strike="noStrike" kern="1200" cap="none" spc="0" normalizeH="0" baseline="-25000" noProof="0" dirty="0" err="1">
                    <a:ln>
                      <a:noFill/>
                    </a:ln>
                    <a:solidFill>
                      <a:srgbClr val="1F497D"/>
                    </a:solidFill>
                    <a:effectLst/>
                    <a:uLnTx/>
                    <a:uFillTx/>
                    <a:latin typeface="Times New Roman" pitchFamily="18" charset="0"/>
                    <a:ea typeface="+mn-ea"/>
                    <a:cs typeface="+mn-cs"/>
                  </a:rPr>
                  <a:t>m</a:t>
                </a:r>
                <a:endParaRPr kumimoji="0" lang="en-US" sz="2100" b="0" i="0" u="none" strike="noStrike" kern="1200" cap="none" spc="0" normalizeH="0" baseline="-25000" noProof="0" dirty="0">
                  <a:ln>
                    <a:noFill/>
                  </a:ln>
                  <a:solidFill>
                    <a:srgbClr val="1F497D"/>
                  </a:solidFill>
                  <a:effectLst/>
                  <a:uLnTx/>
                  <a:uFillTx/>
                  <a:latin typeface="Times New Roman" pitchFamily="18" charset="0"/>
                  <a:ea typeface="+mn-ea"/>
                  <a:cs typeface="+mn-cs"/>
                </a:endParaRPr>
              </a:p>
            </p:txBody>
          </p:sp>
          <p:sp>
            <p:nvSpPr>
              <p:cNvPr id="19" name="Rectangle 18"/>
              <p:cNvSpPr>
                <a:spLocks noChangeArrowheads="1"/>
              </p:cNvSpPr>
              <p:nvPr/>
            </p:nvSpPr>
            <p:spPr bwMode="auto">
              <a:xfrm rot="16200000">
                <a:off x="3794126" y="1571625"/>
                <a:ext cx="1173162"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332" tIns="48667" rIns="97332" bIns="48667">
                <a:spAutoFit/>
              </a:body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1F497D"/>
                    </a:solidFill>
                    <a:effectLst/>
                    <a:uLnTx/>
                    <a:uFillTx/>
                    <a:latin typeface="Calibri" panose="020F0502020204030204"/>
                    <a:ea typeface="+mn-ea"/>
                    <a:cs typeface="+mn-cs"/>
                  </a:rPr>
                  <a:t>Density n</a:t>
                </a:r>
                <a:r>
                  <a:rPr kumimoji="0" lang="en-US" sz="1700" b="0" i="0" u="none" strike="noStrike" kern="1200" cap="none" spc="0" normalizeH="0" baseline="-25000" noProof="0">
                    <a:ln>
                      <a:noFill/>
                    </a:ln>
                    <a:solidFill>
                      <a:srgbClr val="1F497D"/>
                    </a:solidFill>
                    <a:effectLst/>
                    <a:uLnTx/>
                    <a:uFillTx/>
                    <a:latin typeface="Calibri" panose="020F0502020204030204"/>
                    <a:ea typeface="+mn-ea"/>
                    <a:cs typeface="+mn-cs"/>
                  </a:rPr>
                  <a:t>o</a:t>
                </a:r>
                <a:endParaRPr kumimoji="0" lang="en-US" sz="1700" b="0" i="0" u="none" strike="noStrike" kern="1200" cap="none" spc="0" normalizeH="0" baseline="0" noProof="0">
                  <a:ln>
                    <a:noFill/>
                  </a:ln>
                  <a:solidFill>
                    <a:srgbClr val="1F497D"/>
                  </a:solidFill>
                  <a:effectLst/>
                  <a:uLnTx/>
                  <a:uFillTx/>
                  <a:latin typeface="Calibri" panose="020F0502020204030204"/>
                  <a:ea typeface="+mn-ea"/>
                  <a:cs typeface="+mn-cs"/>
                </a:endParaRPr>
              </a:p>
            </p:txBody>
          </p:sp>
          <p:sp>
            <p:nvSpPr>
              <p:cNvPr id="20" name="Line 4"/>
              <p:cNvSpPr>
                <a:spLocks noChangeShapeType="1"/>
              </p:cNvSpPr>
              <p:nvPr/>
            </p:nvSpPr>
            <p:spPr bwMode="auto">
              <a:xfrm>
                <a:off x="4926013" y="828675"/>
                <a:ext cx="0" cy="1743075"/>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Line 5"/>
              <p:cNvSpPr>
                <a:spLocks noChangeShapeType="1"/>
              </p:cNvSpPr>
              <p:nvPr/>
            </p:nvSpPr>
            <p:spPr bwMode="auto">
              <a:xfrm>
                <a:off x="4926013" y="2571750"/>
                <a:ext cx="3294062" cy="0"/>
              </a:xfrm>
              <a:prstGeom prst="line">
                <a:avLst/>
              </a:prstGeom>
              <a:noFill/>
              <a:ln w="127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Line 6"/>
              <p:cNvSpPr>
                <a:spLocks noChangeShapeType="1"/>
              </p:cNvSpPr>
              <p:nvPr/>
            </p:nvSpPr>
            <p:spPr bwMode="auto">
              <a:xfrm>
                <a:off x="8023225" y="2355850"/>
                <a:ext cx="0" cy="215900"/>
              </a:xfrm>
              <a:prstGeom prst="line">
                <a:avLst/>
              </a:prstGeom>
              <a:noFill/>
              <a:ln w="12700">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Line 7"/>
              <p:cNvSpPr>
                <a:spLocks noChangeShapeType="1"/>
              </p:cNvSpPr>
              <p:nvPr/>
            </p:nvSpPr>
            <p:spPr bwMode="auto">
              <a:xfrm>
                <a:off x="5056188" y="2355850"/>
                <a:ext cx="0" cy="215900"/>
              </a:xfrm>
              <a:prstGeom prst="line">
                <a:avLst/>
              </a:prstGeom>
              <a:noFill/>
              <a:ln w="12700">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Line 8"/>
              <p:cNvSpPr>
                <a:spLocks noChangeAspect="1" noChangeShapeType="1"/>
              </p:cNvSpPr>
              <p:nvPr/>
            </p:nvSpPr>
            <p:spPr bwMode="auto">
              <a:xfrm>
                <a:off x="5056188" y="2368550"/>
                <a:ext cx="2981325" cy="1588"/>
              </a:xfrm>
              <a:prstGeom prst="line">
                <a:avLst/>
              </a:prstGeom>
              <a:noFill/>
              <a:ln w="12700">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Line 9"/>
              <p:cNvSpPr>
                <a:spLocks noChangeShapeType="1"/>
              </p:cNvSpPr>
              <p:nvPr/>
            </p:nvSpPr>
            <p:spPr bwMode="auto">
              <a:xfrm>
                <a:off x="4926013" y="1365250"/>
                <a:ext cx="1647825" cy="0"/>
              </a:xfrm>
              <a:prstGeom prst="line">
                <a:avLst/>
              </a:prstGeom>
              <a:noFill/>
              <a:ln w="12700">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Line 10"/>
              <p:cNvSpPr>
                <a:spLocks noChangeShapeType="1"/>
              </p:cNvSpPr>
              <p:nvPr/>
            </p:nvSpPr>
            <p:spPr bwMode="auto">
              <a:xfrm>
                <a:off x="6573838" y="1382713"/>
                <a:ext cx="0" cy="1189037"/>
              </a:xfrm>
              <a:prstGeom prst="line">
                <a:avLst/>
              </a:prstGeom>
              <a:noFill/>
              <a:ln w="12700">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Rectangle 26"/>
              <p:cNvSpPr>
                <a:spLocks noChangeArrowheads="1"/>
              </p:cNvSpPr>
              <p:nvPr/>
            </p:nvSpPr>
            <p:spPr bwMode="auto">
              <a:xfrm>
                <a:off x="4927600" y="2505075"/>
                <a:ext cx="512763"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332" tIns="48667" rIns="97332" bIns="48667">
                <a:spAutoFit/>
              </a:body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1F497D"/>
                    </a:solidFill>
                    <a:effectLst/>
                    <a:uLnTx/>
                    <a:uFillTx/>
                    <a:latin typeface="Symbol" pitchFamily="18" charset="2"/>
                    <a:ea typeface="+mn-ea"/>
                    <a:cs typeface="+mn-cs"/>
                  </a:rPr>
                  <a:t>w</a:t>
                </a:r>
                <a:r>
                  <a:rPr kumimoji="0" lang="en-US" sz="2100" b="0" i="0" u="none" strike="noStrike" kern="1200" cap="none" spc="0" normalizeH="0" baseline="-25000" noProof="0">
                    <a:ln>
                      <a:noFill/>
                    </a:ln>
                    <a:solidFill>
                      <a:srgbClr val="1F497D"/>
                    </a:solidFill>
                    <a:effectLst/>
                    <a:uLnTx/>
                    <a:uFillTx/>
                    <a:latin typeface="Times New Roman" pitchFamily="18" charset="0"/>
                    <a:ea typeface="+mn-ea"/>
                    <a:cs typeface="+mn-cs"/>
                  </a:rPr>
                  <a:t>m</a:t>
                </a:r>
              </a:p>
            </p:txBody>
          </p:sp>
          <p:sp>
            <p:nvSpPr>
              <p:cNvPr id="28" name="Rectangle 27"/>
              <p:cNvSpPr>
                <a:spLocks noChangeArrowheads="1"/>
              </p:cNvSpPr>
              <p:nvPr/>
            </p:nvSpPr>
            <p:spPr bwMode="auto">
              <a:xfrm>
                <a:off x="6173788" y="2417763"/>
                <a:ext cx="498475" cy="28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ectangle 28"/>
              <p:cNvSpPr>
                <a:spLocks noChangeArrowheads="1"/>
              </p:cNvSpPr>
              <p:nvPr/>
            </p:nvSpPr>
            <p:spPr bwMode="auto">
              <a:xfrm>
                <a:off x="6346825" y="2571750"/>
                <a:ext cx="76835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332" tIns="48667" rIns="97332" bIns="48667">
                <a:spAutoFit/>
              </a:body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1F497D"/>
                    </a:solidFill>
                    <a:effectLst/>
                    <a:uLnTx/>
                    <a:uFillTx/>
                    <a:latin typeface="Symbol" pitchFamily="18" charset="2"/>
                    <a:ea typeface="+mn-ea"/>
                    <a:cs typeface="+mn-cs"/>
                  </a:rPr>
                  <a:t>W</a:t>
                </a:r>
                <a:r>
                  <a:rPr kumimoji="0" lang="en-US" sz="2100" b="0" i="0" u="none" strike="noStrike" kern="1200" cap="none" spc="0" normalizeH="0" baseline="-25000" noProof="0">
                    <a:ln>
                      <a:noFill/>
                    </a:ln>
                    <a:solidFill>
                      <a:srgbClr val="1F497D"/>
                    </a:solidFill>
                    <a:effectLst/>
                    <a:uLnTx/>
                    <a:uFillTx/>
                    <a:latin typeface="Calibri" panose="020F0502020204030204"/>
                    <a:ea typeface="+mn-ea"/>
                    <a:cs typeface="Arial" charset="0"/>
                  </a:rPr>
                  <a:t>c</a:t>
                </a:r>
                <a:r>
                  <a:rPr kumimoji="0" lang="en-US" sz="1300" b="0" i="0" u="none" strike="noStrike" kern="1200" cap="none" spc="0" normalizeH="0" baseline="0" noProof="0">
                    <a:ln>
                      <a:noFill/>
                    </a:ln>
                    <a:solidFill>
                      <a:srgbClr val="1F497D"/>
                    </a:solidFill>
                    <a:effectLst/>
                    <a:uLnTx/>
                    <a:uFillTx/>
                    <a:latin typeface="Symbol" pitchFamily="18" charset="2"/>
                    <a:ea typeface="+mn-ea"/>
                    <a:cs typeface="+mn-cs"/>
                  </a:rPr>
                  <a:t> </a:t>
                </a:r>
                <a:r>
                  <a:rPr kumimoji="0" lang="en-US" sz="2100" b="0" i="0" u="none" strike="noStrike" kern="1200" cap="none" spc="0" normalizeH="0" baseline="0" noProof="0">
                    <a:ln>
                      <a:noFill/>
                    </a:ln>
                    <a:solidFill>
                      <a:srgbClr val="1F497D"/>
                    </a:solidFill>
                    <a:effectLst/>
                    <a:uLnTx/>
                    <a:uFillTx/>
                    <a:latin typeface="Symbol" pitchFamily="18" charset="2"/>
                    <a:ea typeface="+mn-ea"/>
                    <a:cs typeface="+mn-cs"/>
                  </a:rPr>
                  <a:t>/</a:t>
                </a:r>
                <a:r>
                  <a:rPr kumimoji="0" lang="en-US" sz="1000" b="0" i="0" u="none" strike="noStrike" kern="1200" cap="none" spc="0" normalizeH="0" baseline="0" noProof="0">
                    <a:ln>
                      <a:noFill/>
                    </a:ln>
                    <a:solidFill>
                      <a:srgbClr val="1F497D"/>
                    </a:solidFill>
                    <a:effectLst/>
                    <a:uLnTx/>
                    <a:uFillTx/>
                    <a:latin typeface="Symbol" pitchFamily="18" charset="2"/>
                    <a:ea typeface="+mn-ea"/>
                    <a:cs typeface="+mn-cs"/>
                  </a:rPr>
                  <a:t> </a:t>
                </a:r>
                <a:r>
                  <a:rPr kumimoji="0" lang="en-US" sz="2100" b="0" i="0" u="none" strike="noStrike" kern="1200" cap="none" spc="0" normalizeH="0" baseline="0" noProof="0">
                    <a:ln>
                      <a:noFill/>
                    </a:ln>
                    <a:solidFill>
                      <a:srgbClr val="1F497D"/>
                    </a:solidFill>
                    <a:effectLst/>
                    <a:uLnTx/>
                    <a:uFillTx/>
                    <a:latin typeface="Symbol" pitchFamily="18" charset="2"/>
                    <a:ea typeface="+mn-ea"/>
                    <a:cs typeface="+mn-cs"/>
                  </a:rPr>
                  <a:t>2</a:t>
                </a:r>
              </a:p>
            </p:txBody>
          </p:sp>
          <p:sp>
            <p:nvSpPr>
              <p:cNvPr id="30" name="Rectangle 29"/>
              <p:cNvSpPr>
                <a:spLocks noChangeArrowheads="1"/>
              </p:cNvSpPr>
              <p:nvPr/>
            </p:nvSpPr>
            <p:spPr bwMode="auto">
              <a:xfrm>
                <a:off x="5534025" y="2974975"/>
                <a:ext cx="229235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332" tIns="48667" rIns="97332" bIns="48667">
                <a:spAutoFit/>
              </a:body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black"/>
                    </a:solidFill>
                    <a:effectLst/>
                    <a:uLnTx/>
                    <a:uFillTx/>
                    <a:latin typeface="Calibri" panose="020F0502020204030204"/>
                    <a:ea typeface="+mn-ea"/>
                    <a:cs typeface="+mn-cs"/>
                  </a:rPr>
                  <a:t>Rotation frequency </a:t>
                </a:r>
                <a:r>
                  <a:rPr kumimoji="0" lang="en-US" sz="1700" b="1" i="0" u="none" strike="noStrike" kern="1200" cap="none" spc="0" normalizeH="0" baseline="0" noProof="0">
                    <a:ln>
                      <a:noFill/>
                    </a:ln>
                    <a:solidFill>
                      <a:prstClr val="black"/>
                    </a:solidFill>
                    <a:effectLst/>
                    <a:uLnTx/>
                    <a:uFillTx/>
                    <a:latin typeface="Symbol" pitchFamily="18" charset="2"/>
                    <a:ea typeface="+mn-ea"/>
                    <a:cs typeface="+mn-cs"/>
                  </a:rPr>
                  <a:t>w</a:t>
                </a:r>
                <a:r>
                  <a:rPr kumimoji="0" lang="en-US" sz="1700" b="1" i="0" u="none" strike="noStrike" kern="1200" cap="none" spc="0" normalizeH="0" baseline="-25000" noProof="0">
                    <a:ln>
                      <a:noFill/>
                    </a:ln>
                    <a:solidFill>
                      <a:prstClr val="black"/>
                    </a:solidFill>
                    <a:effectLst/>
                    <a:uLnTx/>
                    <a:uFillTx/>
                    <a:latin typeface="Times New Roman" pitchFamily="18" charset="0"/>
                    <a:ea typeface="+mn-ea"/>
                    <a:cs typeface="+mn-cs"/>
                  </a:rPr>
                  <a:t>r</a:t>
                </a:r>
                <a:endParaRPr kumimoji="0" lang="en-US" sz="1700" b="1" i="0" u="none" strike="noStrike" kern="1200" cap="none" spc="0" normalizeH="0" baseline="0" noProof="0">
                  <a:ln>
                    <a:noFill/>
                  </a:ln>
                  <a:solidFill>
                    <a:prstClr val="black"/>
                  </a:solidFill>
                  <a:effectLst/>
                  <a:uLnTx/>
                  <a:uFillTx/>
                  <a:latin typeface="Symbol" pitchFamily="18" charset="2"/>
                  <a:ea typeface="+mn-ea"/>
                  <a:cs typeface="+mn-cs"/>
                </a:endParaRPr>
              </a:p>
            </p:txBody>
          </p:sp>
          <p:sp>
            <p:nvSpPr>
              <p:cNvPr id="31" name="Rectangle 30"/>
              <p:cNvSpPr>
                <a:spLocks noChangeArrowheads="1"/>
              </p:cNvSpPr>
              <p:nvPr/>
            </p:nvSpPr>
            <p:spPr bwMode="auto">
              <a:xfrm>
                <a:off x="4495800" y="1165225"/>
                <a:ext cx="461963"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332" tIns="48667" rIns="97332" bIns="48667">
                <a:spAutoFit/>
              </a:body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panose="020F0502020204030204"/>
                    <a:ea typeface="+mn-ea"/>
                    <a:cs typeface="+mn-cs"/>
                  </a:rPr>
                  <a:t>n</a:t>
                </a:r>
                <a:r>
                  <a:rPr kumimoji="0" lang="en-US" sz="2100" b="0" i="0" u="none" strike="noStrike" kern="1200" cap="none" spc="0" normalizeH="0" baseline="-25000" noProof="0">
                    <a:ln>
                      <a:noFill/>
                    </a:ln>
                    <a:solidFill>
                      <a:prstClr val="black"/>
                    </a:solidFill>
                    <a:effectLst/>
                    <a:uLnTx/>
                    <a:uFillTx/>
                    <a:latin typeface="Calibri" panose="020F0502020204030204"/>
                    <a:ea typeface="+mn-ea"/>
                    <a:cs typeface="+mn-cs"/>
                  </a:rPr>
                  <a:t>B</a:t>
                </a:r>
              </a:p>
            </p:txBody>
          </p:sp>
          <p:sp>
            <p:nvSpPr>
              <p:cNvPr id="32" name="Arc 16"/>
              <p:cNvSpPr>
                <a:spLocks noChangeAspect="1"/>
              </p:cNvSpPr>
              <p:nvPr/>
            </p:nvSpPr>
            <p:spPr bwMode="auto">
              <a:xfrm>
                <a:off x="5056188" y="1368425"/>
                <a:ext cx="1489075" cy="1035050"/>
              </a:xfrm>
              <a:custGeom>
                <a:avLst/>
                <a:gdLst>
                  <a:gd name="G0" fmla="+- 21600 0 0"/>
                  <a:gd name="G1" fmla="+- 21600 0 0"/>
                  <a:gd name="G2" fmla="+- 21600 0 0"/>
                  <a:gd name="T0" fmla="*/ 0 w 21600"/>
                  <a:gd name="T1" fmla="*/ 21559 h 21600"/>
                  <a:gd name="T2" fmla="*/ 21572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559"/>
                    </a:moveTo>
                    <a:cubicBezTo>
                      <a:pt x="22" y="9656"/>
                      <a:pt x="9669" y="15"/>
                      <a:pt x="21572" y="0"/>
                    </a:cubicBezTo>
                  </a:path>
                  <a:path w="21600" h="21600" stroke="0" extrusionOk="0">
                    <a:moveTo>
                      <a:pt x="0" y="21559"/>
                    </a:moveTo>
                    <a:cubicBezTo>
                      <a:pt x="22" y="9656"/>
                      <a:pt x="9669" y="15"/>
                      <a:pt x="21572" y="0"/>
                    </a:cubicBezTo>
                    <a:lnTo>
                      <a:pt x="21600" y="21600"/>
                    </a:lnTo>
                    <a:close/>
                  </a:path>
                </a:pathLst>
              </a:custGeom>
              <a:noFill/>
              <a:ln w="12700" cap="rnd">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Arc 17"/>
              <p:cNvSpPr>
                <a:spLocks noChangeAspect="1"/>
              </p:cNvSpPr>
              <p:nvPr/>
            </p:nvSpPr>
            <p:spPr bwMode="auto">
              <a:xfrm>
                <a:off x="6535738" y="1368425"/>
                <a:ext cx="1487487" cy="1035050"/>
              </a:xfrm>
              <a:custGeom>
                <a:avLst/>
                <a:gdLst>
                  <a:gd name="G0" fmla="+- 28 0 0"/>
                  <a:gd name="G1" fmla="+- 21600 0 0"/>
                  <a:gd name="G2" fmla="+- 21600 0 0"/>
                  <a:gd name="T0" fmla="*/ 0 w 21628"/>
                  <a:gd name="T1" fmla="*/ 0 h 21600"/>
                  <a:gd name="T2" fmla="*/ 21628 w 21628"/>
                  <a:gd name="T3" fmla="*/ 21559 h 21600"/>
                  <a:gd name="T4" fmla="*/ 28 w 21628"/>
                  <a:gd name="T5" fmla="*/ 21600 h 21600"/>
                </a:gdLst>
                <a:ahLst/>
                <a:cxnLst>
                  <a:cxn ang="0">
                    <a:pos x="T0" y="T1"/>
                  </a:cxn>
                  <a:cxn ang="0">
                    <a:pos x="T2" y="T3"/>
                  </a:cxn>
                  <a:cxn ang="0">
                    <a:pos x="T4" y="T5"/>
                  </a:cxn>
                </a:cxnLst>
                <a:rect l="0" t="0" r="r" b="b"/>
                <a:pathLst>
                  <a:path w="21628" h="21600" fill="none" extrusionOk="0">
                    <a:moveTo>
                      <a:pt x="0" y="0"/>
                    </a:moveTo>
                    <a:cubicBezTo>
                      <a:pt x="9" y="0"/>
                      <a:pt x="18" y="-1"/>
                      <a:pt x="28" y="0"/>
                    </a:cubicBezTo>
                    <a:cubicBezTo>
                      <a:pt x="11941" y="0"/>
                      <a:pt x="21605" y="9645"/>
                      <a:pt x="21627" y="21559"/>
                    </a:cubicBezTo>
                  </a:path>
                  <a:path w="21628" h="21600" stroke="0" extrusionOk="0">
                    <a:moveTo>
                      <a:pt x="0" y="0"/>
                    </a:moveTo>
                    <a:cubicBezTo>
                      <a:pt x="9" y="0"/>
                      <a:pt x="18" y="-1"/>
                      <a:pt x="28" y="0"/>
                    </a:cubicBezTo>
                    <a:cubicBezTo>
                      <a:pt x="11941" y="0"/>
                      <a:pt x="21605" y="9645"/>
                      <a:pt x="21627" y="21559"/>
                    </a:cubicBezTo>
                    <a:lnTo>
                      <a:pt x="28" y="21600"/>
                    </a:lnTo>
                    <a:close/>
                  </a:path>
                </a:pathLst>
              </a:custGeom>
              <a:noFill/>
              <a:ln w="12700" cap="rnd">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Oval 33"/>
              <p:cNvSpPr>
                <a:spLocks noChangeAspect="1" noChangeArrowheads="1"/>
              </p:cNvSpPr>
              <p:nvPr/>
            </p:nvSpPr>
            <p:spPr bwMode="auto">
              <a:xfrm>
                <a:off x="4660900" y="2160588"/>
                <a:ext cx="657225" cy="76200"/>
              </a:xfrm>
              <a:prstGeom prst="ellipse">
                <a:avLst/>
              </a:prstGeom>
              <a:solidFill>
                <a:schemeClr val="bg2"/>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Oval 34"/>
              <p:cNvSpPr>
                <a:spLocks noChangeAspect="1" noChangeArrowheads="1"/>
              </p:cNvSpPr>
              <p:nvPr/>
            </p:nvSpPr>
            <p:spPr bwMode="auto">
              <a:xfrm>
                <a:off x="6535738" y="762000"/>
                <a:ext cx="103187" cy="458788"/>
              </a:xfrm>
              <a:prstGeom prst="ellipse">
                <a:avLst/>
              </a:prstGeom>
              <a:solidFill>
                <a:schemeClr val="bg2"/>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Oval 35"/>
              <p:cNvSpPr>
                <a:spLocks noChangeAspect="1" noChangeArrowheads="1"/>
              </p:cNvSpPr>
              <p:nvPr/>
            </p:nvSpPr>
            <p:spPr bwMode="auto">
              <a:xfrm>
                <a:off x="5189538" y="1423988"/>
                <a:ext cx="276225" cy="269875"/>
              </a:xfrm>
              <a:prstGeom prst="ellipse">
                <a:avLst/>
              </a:prstGeom>
              <a:solidFill>
                <a:schemeClr val="bg2"/>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Oval 36"/>
              <p:cNvSpPr>
                <a:spLocks noChangeAspect="1" noChangeArrowheads="1"/>
              </p:cNvSpPr>
              <p:nvPr/>
            </p:nvSpPr>
            <p:spPr bwMode="auto">
              <a:xfrm>
                <a:off x="7615238" y="1416050"/>
                <a:ext cx="276225" cy="268288"/>
              </a:xfrm>
              <a:prstGeom prst="ellipse">
                <a:avLst/>
              </a:prstGeom>
              <a:solidFill>
                <a:schemeClr val="bg2"/>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Oval 37"/>
              <p:cNvSpPr>
                <a:spLocks noChangeAspect="1" noChangeArrowheads="1"/>
              </p:cNvSpPr>
              <p:nvPr/>
            </p:nvSpPr>
            <p:spPr bwMode="auto">
              <a:xfrm>
                <a:off x="7762875" y="2170113"/>
                <a:ext cx="655638" cy="74612"/>
              </a:xfrm>
              <a:prstGeom prst="ellipse">
                <a:avLst/>
              </a:prstGeom>
              <a:solidFill>
                <a:schemeClr val="bg2"/>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9" name="Group 38"/>
          <p:cNvGrpSpPr/>
          <p:nvPr/>
        </p:nvGrpSpPr>
        <p:grpSpPr>
          <a:xfrm>
            <a:off x="35540" y="5787145"/>
            <a:ext cx="4855572" cy="918455"/>
            <a:chOff x="0" y="5334000"/>
            <a:chExt cx="4855572" cy="918455"/>
          </a:xfrm>
        </p:grpSpPr>
        <p:sp>
          <p:nvSpPr>
            <p:cNvPr id="40" name="TextBox 39"/>
            <p:cNvSpPr txBox="1"/>
            <p:nvPr/>
          </p:nvSpPr>
          <p:spPr>
            <a:xfrm>
              <a:off x="0" y="5334000"/>
              <a:ext cx="157126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30000" noProof="0" dirty="0">
                  <a:ln>
                    <a:noFill/>
                  </a:ln>
                  <a:solidFill>
                    <a:srgbClr val="C00000"/>
                  </a:solidFill>
                  <a:effectLst/>
                  <a:uLnTx/>
                  <a:uFillTx/>
                  <a:latin typeface="Calibri" panose="020F0502020204030204"/>
                  <a:ea typeface="+mn-ea"/>
                  <a:cs typeface="+mn-cs"/>
                </a:rPr>
                <a:t>9</a:t>
              </a: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Be</a:t>
              </a:r>
              <a:r>
                <a:rPr kumimoji="0" lang="en-US" sz="1800" b="1" i="0" u="none" strike="noStrike" kern="1200" cap="none" spc="0" normalizeH="0" baseline="30000" noProof="0" dirty="0">
                  <a:ln>
                    <a:noFill/>
                  </a:ln>
                  <a:solidFill>
                    <a:srgbClr val="C00000"/>
                  </a:solidFill>
                  <a:effectLst/>
                  <a:uLnTx/>
                  <a:uFillTx/>
                  <a:latin typeface="Calibri" panose="020F0502020204030204"/>
                  <a:ea typeface="+mn-ea"/>
                  <a:cs typeface="+mn-cs"/>
                </a:rPr>
                <a:t>+</a:t>
              </a: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 B</a:t>
              </a:r>
              <a:r>
                <a:rPr kumimoji="0" lang="en-US" sz="1800" b="1" i="0" u="none" strike="noStrike" kern="1200" cap="none" spc="0" normalizeH="0" baseline="-25000" noProof="0" dirty="0">
                  <a:ln>
                    <a:noFill/>
                  </a:ln>
                  <a:solidFill>
                    <a:srgbClr val="C00000"/>
                  </a:solidFill>
                  <a:effectLst/>
                  <a:uLnTx/>
                  <a:uFillTx/>
                  <a:latin typeface="Calibri" panose="020F0502020204030204"/>
                  <a:ea typeface="+mn-ea"/>
                  <a:cs typeface="+mn-cs"/>
                </a:rPr>
                <a:t>0 </a:t>
              </a: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 4.5 T</a:t>
              </a:r>
              <a:endParaRPr kumimoji="0" lang="en-US" sz="1800" b="1" i="0" u="none" strike="noStrike" kern="1200" cap="none" spc="0" normalizeH="0" baseline="30000" noProof="0" dirty="0">
                <a:ln>
                  <a:noFill/>
                </a:ln>
                <a:solidFill>
                  <a:srgbClr val="C00000"/>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41" name="TextBox 40"/>
                <p:cNvSpPr txBox="1"/>
                <p:nvPr/>
              </p:nvSpPr>
              <p:spPr>
                <a:xfrm>
                  <a:off x="228600" y="5715000"/>
                  <a:ext cx="4626972" cy="5374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f>
                        <m:f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l-GR" sz="2000" b="0" i="1" u="none" strike="noStrike" kern="1200" cap="none" spc="0" normalizeH="0" baseline="0" noProof="0">
                                  <a:ln>
                                    <a:noFill/>
                                  </a:ln>
                                  <a:solidFill>
                                    <a:prstClr val="black"/>
                                  </a:solidFill>
                                  <a:effectLst/>
                                  <a:uLnTx/>
                                  <a:uFillTx/>
                                  <a:latin typeface="Cambria Math" panose="02040503050406030204" pitchFamily="18" charset="0"/>
                                  <a:ea typeface="Cambria Math"/>
                                  <a:cs typeface="+mn-cs"/>
                                </a:rPr>
                              </m:ctrlPr>
                            </m:sSubPr>
                            <m:e>
                              <m:r>
                                <m:rPr>
                                  <m:sty m:val="p"/>
                                </m:rPr>
                                <a:rPr kumimoji="0" lang="el-GR" sz="2000" b="0" i="1" u="none" strike="noStrike" kern="1200" cap="none" spc="0" normalizeH="0" baseline="0" noProof="0">
                                  <a:ln>
                                    <a:noFill/>
                                  </a:ln>
                                  <a:solidFill>
                                    <a:prstClr val="black"/>
                                  </a:solidFill>
                                  <a:effectLst/>
                                  <a:uLnTx/>
                                  <a:uFillTx/>
                                  <a:latin typeface="Cambria Math"/>
                                  <a:ea typeface="Cambria Math"/>
                                  <a:cs typeface="+mn-cs"/>
                                </a:rPr>
                                <m:t>Ω</m:t>
                              </m:r>
                            </m:e>
                            <m:sub>
                              <m:r>
                                <a:rPr kumimoji="0" lang="en-US" sz="2000" b="0" i="1" u="none" strike="noStrike" kern="1200" cap="none" spc="0" normalizeH="0" baseline="0" noProof="0">
                                  <a:ln>
                                    <a:noFill/>
                                  </a:ln>
                                  <a:solidFill>
                                    <a:prstClr val="black"/>
                                  </a:solidFill>
                                  <a:effectLst/>
                                  <a:uLnTx/>
                                  <a:uFillTx/>
                                  <a:latin typeface="Cambria Math"/>
                                  <a:ea typeface="Cambria Math"/>
                                  <a:cs typeface="+mn-cs"/>
                                </a:rPr>
                                <m:t>𝑐</m:t>
                              </m:r>
                            </m:sub>
                          </m:sSub>
                        </m:num>
                        <m:den>
                          <m:r>
                            <a:rPr kumimoji="0" lang="en-US" sz="2000" b="0" i="1" u="none" strike="noStrike" kern="1200" cap="none" spc="0" normalizeH="0" baseline="0" noProof="0">
                              <a:ln>
                                <a:noFill/>
                              </a:ln>
                              <a:solidFill>
                                <a:prstClr val="black"/>
                              </a:solidFill>
                              <a:effectLst/>
                              <a:uLnTx/>
                              <a:uFillTx/>
                              <a:latin typeface="Cambria Math"/>
                              <a:ea typeface="+mn-ea"/>
                              <a:cs typeface="+mn-cs"/>
                            </a:rPr>
                            <m:t>2</m:t>
                          </m:r>
                          <m:r>
                            <a:rPr kumimoji="0" lang="en-US" sz="2000" b="0" i="1" u="none" strike="noStrike" kern="1200" cap="none" spc="0" normalizeH="0" baseline="0" noProof="0">
                              <a:ln>
                                <a:noFill/>
                              </a:ln>
                              <a:solidFill>
                                <a:prstClr val="black"/>
                              </a:solidFill>
                              <a:effectLst/>
                              <a:uLnTx/>
                              <a:uFillTx/>
                              <a:latin typeface="Cambria Math"/>
                              <a:ea typeface="Cambria Math"/>
                              <a:cs typeface="+mn-cs"/>
                            </a:rPr>
                            <m:t>𝜋</m:t>
                          </m:r>
                        </m:den>
                      </m:f>
                      <m:r>
                        <a:rPr kumimoji="0" lang="en-US" sz="2000" b="0" i="1" u="none" strike="noStrike" kern="1200" cap="none" spc="0" normalizeH="0" baseline="0" noProof="0">
                          <a:ln>
                            <a:noFill/>
                          </a:ln>
                          <a:solidFill>
                            <a:prstClr val="black"/>
                          </a:solidFill>
                          <a:effectLst/>
                          <a:uLnTx/>
                          <a:uFillTx/>
                          <a:latin typeface="Cambria Math"/>
                          <a:ea typeface="Cambria Math"/>
                          <a:cs typeface="+mn-cs"/>
                        </a:rPr>
                        <m:t>~</m:t>
                      </m:r>
                    </m:oMath>
                  </a14:m>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7.6 MHz, </a:t>
                  </a:r>
                  <a14:m>
                    <m:oMath xmlns:m="http://schemas.openxmlformats.org/officeDocument/2006/math">
                      <m:f>
                        <m:f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prstClr val="black"/>
                                  </a:solidFill>
                                  <a:effectLst/>
                                  <a:uLnTx/>
                                  <a:uFillTx/>
                                  <a:latin typeface="Cambria Math"/>
                                  <a:ea typeface="Cambria Math"/>
                                  <a:cs typeface="+mn-cs"/>
                                </a:rPr>
                                <m:t>𝜔</m:t>
                              </m:r>
                            </m:e>
                            <m:sub>
                              <m:r>
                                <a:rPr kumimoji="0" lang="en-US" sz="2000" b="0" i="1" u="none" strike="noStrike" kern="1200" cap="none" spc="0" normalizeH="0" baseline="0" noProof="0">
                                  <a:ln>
                                    <a:noFill/>
                                  </a:ln>
                                  <a:solidFill>
                                    <a:prstClr val="black"/>
                                  </a:solidFill>
                                  <a:effectLst/>
                                  <a:uLnTx/>
                                  <a:uFillTx/>
                                  <a:latin typeface="Cambria Math"/>
                                  <a:ea typeface="+mn-ea"/>
                                  <a:cs typeface="+mn-cs"/>
                                </a:rPr>
                                <m:t>𝑧</m:t>
                              </m:r>
                            </m:sub>
                          </m:sSub>
                        </m:num>
                        <m:den>
                          <m:r>
                            <a:rPr kumimoji="0" lang="en-US" sz="2000" b="0" i="1" u="none" strike="noStrike" kern="1200" cap="none" spc="0" normalizeH="0" baseline="0" noProof="0">
                              <a:ln>
                                <a:noFill/>
                              </a:ln>
                              <a:solidFill>
                                <a:prstClr val="black"/>
                              </a:solidFill>
                              <a:effectLst/>
                              <a:uLnTx/>
                              <a:uFillTx/>
                              <a:latin typeface="Cambria Math"/>
                              <a:ea typeface="+mn-ea"/>
                              <a:cs typeface="+mn-cs"/>
                            </a:rPr>
                            <m:t>2</m:t>
                          </m:r>
                          <m:r>
                            <a:rPr kumimoji="0" lang="en-US" sz="2000" b="0" i="1" u="none" strike="noStrike" kern="1200" cap="none" spc="0" normalizeH="0" baseline="0" noProof="0">
                              <a:ln>
                                <a:noFill/>
                              </a:ln>
                              <a:solidFill>
                                <a:prstClr val="black"/>
                              </a:solidFill>
                              <a:effectLst/>
                              <a:uLnTx/>
                              <a:uFillTx/>
                              <a:latin typeface="Cambria Math"/>
                              <a:ea typeface="Cambria Math"/>
                              <a:cs typeface="+mn-cs"/>
                            </a:rPr>
                            <m:t>𝜋</m:t>
                          </m:r>
                        </m:den>
                      </m:f>
                      <m:r>
                        <a:rPr kumimoji="0" lang="en-US" sz="2000" b="0" i="1" u="none" strike="noStrike" kern="1200" cap="none" spc="0" normalizeH="0" baseline="0" noProof="0" dirty="0">
                          <a:ln>
                            <a:noFill/>
                          </a:ln>
                          <a:solidFill>
                            <a:prstClr val="black"/>
                          </a:solidFill>
                          <a:effectLst/>
                          <a:uLnTx/>
                          <a:uFillTx/>
                          <a:latin typeface="Cambria Math"/>
                          <a:ea typeface="Cambria Math"/>
                          <a:cs typeface="+mn-cs"/>
                        </a:rPr>
                        <m:t>~</m:t>
                      </m:r>
                    </m:oMath>
                  </a14:m>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1.6 MHz, </a:t>
                  </a:r>
                  <a14:m>
                    <m:oMath xmlns:m="http://schemas.openxmlformats.org/officeDocument/2006/math">
                      <m:f>
                        <m:f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prstClr val="black"/>
                                  </a:solidFill>
                                  <a:effectLst/>
                                  <a:uLnTx/>
                                  <a:uFillTx/>
                                  <a:latin typeface="Cambria Math"/>
                                  <a:ea typeface="Cambria Math"/>
                                  <a:cs typeface="+mn-cs"/>
                                </a:rPr>
                                <m:t>𝜔</m:t>
                              </m:r>
                            </m:e>
                            <m:sub>
                              <m:r>
                                <a:rPr kumimoji="0" lang="en-US" sz="2000" b="0" i="1" u="none" strike="noStrike" kern="1200" cap="none" spc="0" normalizeH="0" baseline="0" noProof="0">
                                  <a:ln>
                                    <a:noFill/>
                                  </a:ln>
                                  <a:solidFill>
                                    <a:prstClr val="black"/>
                                  </a:solidFill>
                                  <a:effectLst/>
                                  <a:uLnTx/>
                                  <a:uFillTx/>
                                  <a:latin typeface="Cambria Math"/>
                                  <a:ea typeface="+mn-ea"/>
                                  <a:cs typeface="+mn-cs"/>
                                </a:rPr>
                                <m:t>𝑚</m:t>
                              </m:r>
                            </m:sub>
                          </m:sSub>
                        </m:num>
                        <m:den>
                          <m:r>
                            <a:rPr kumimoji="0" lang="en-US" sz="2000" b="0" i="1" u="none" strike="noStrike" kern="1200" cap="none" spc="0" normalizeH="0" baseline="0" noProof="0">
                              <a:ln>
                                <a:noFill/>
                              </a:ln>
                              <a:solidFill>
                                <a:prstClr val="black"/>
                              </a:solidFill>
                              <a:effectLst/>
                              <a:uLnTx/>
                              <a:uFillTx/>
                              <a:latin typeface="Cambria Math"/>
                              <a:ea typeface="+mn-ea"/>
                              <a:cs typeface="+mn-cs"/>
                            </a:rPr>
                            <m:t>2</m:t>
                          </m:r>
                          <m:r>
                            <a:rPr kumimoji="0" lang="en-US" sz="2000" b="0" i="1" u="none" strike="noStrike" kern="1200" cap="none" spc="0" normalizeH="0" baseline="0" noProof="0">
                              <a:ln>
                                <a:noFill/>
                              </a:ln>
                              <a:solidFill>
                                <a:prstClr val="black"/>
                              </a:solidFill>
                              <a:effectLst/>
                              <a:uLnTx/>
                              <a:uFillTx/>
                              <a:latin typeface="Cambria Math"/>
                              <a:ea typeface="Cambria Math"/>
                              <a:cs typeface="+mn-cs"/>
                            </a:rPr>
                            <m:t>𝜋</m:t>
                          </m:r>
                        </m:den>
                      </m:f>
                      <m:r>
                        <a:rPr kumimoji="0" lang="en-US" sz="2000" b="0" i="1" u="none" strike="noStrike" kern="1200" cap="none" spc="0" normalizeH="0" baseline="0" noProof="0">
                          <a:ln>
                            <a:noFill/>
                          </a:ln>
                          <a:solidFill>
                            <a:prstClr val="black"/>
                          </a:solidFill>
                          <a:effectLst/>
                          <a:uLnTx/>
                          <a:uFillTx/>
                          <a:latin typeface="Cambria Math"/>
                          <a:ea typeface="Cambria Math"/>
                          <a:cs typeface="+mn-cs"/>
                        </a:rPr>
                        <m:t>~</m:t>
                      </m:r>
                    </m:oMath>
                  </a14:m>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160 kHz</a:t>
                  </a:r>
                </a:p>
              </p:txBody>
            </p:sp>
          </mc:Choice>
          <mc:Fallback xmlns="">
            <p:sp>
              <p:nvSpPr>
                <p:cNvPr id="38" name="TextBox 37"/>
                <p:cNvSpPr txBox="1">
                  <a:spLocks noRot="1" noChangeAspect="1" noMove="1" noResize="1" noEditPoints="1" noAdjustHandles="1" noChangeArrowheads="1" noChangeShapeType="1" noTextEdit="1"/>
                </p:cNvSpPr>
                <p:nvPr/>
              </p:nvSpPr>
              <p:spPr>
                <a:xfrm>
                  <a:off x="228600" y="5715000"/>
                  <a:ext cx="4626972" cy="537455"/>
                </a:xfrm>
                <a:prstGeom prst="rect">
                  <a:avLst/>
                </a:prstGeom>
                <a:blipFill rotWithShape="0">
                  <a:blip r:embed="rId9"/>
                  <a:stretch>
                    <a:fillRect r="-659" b="-7955"/>
                  </a:stretch>
                </a:blipFill>
              </p:spPr>
              <p:txBody>
                <a:bodyPr/>
                <a:lstStyle/>
                <a:p>
                  <a:r>
                    <a:rPr lang="en-US">
                      <a:noFill/>
                    </a:rPr>
                    <a:t> </a:t>
                  </a:r>
                </a:p>
              </p:txBody>
            </p:sp>
          </mc:Fallback>
        </mc:AlternateContent>
      </p:grpSp>
      <p:pic>
        <p:nvPicPr>
          <p:cNvPr id="42" name="Picture 4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5466" y="793087"/>
            <a:ext cx="2985098" cy="4971835"/>
          </a:xfrm>
          <a:prstGeom prst="rect">
            <a:avLst/>
          </a:prstGeom>
        </p:spPr>
      </p:pic>
    </p:spTree>
    <p:extLst>
      <p:ext uri="{BB962C8B-B14F-4D97-AF65-F5344CB8AC3E}">
        <p14:creationId xmlns:p14="http://schemas.microsoft.com/office/powerpoint/2010/main" val="199620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76200"/>
            <a:ext cx="923926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Ion crystals form as a result of minimizing Coulomb potential energy</a:t>
            </a:r>
          </a:p>
        </p:txBody>
      </p:sp>
      <p:cxnSp>
        <p:nvCxnSpPr>
          <p:cNvPr id="8" name="Straight Connector 7"/>
          <p:cNvCxnSpPr/>
          <p:nvPr/>
        </p:nvCxnSpPr>
        <p:spPr>
          <a:xfrm>
            <a:off x="152400" y="304800"/>
            <a:ext cx="8839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04800" y="381000"/>
                <a:ext cx="7006790" cy="43832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a:ea typeface="Cambria Math"/>
                        <a:cs typeface="+mn-cs"/>
                      </a:rPr>
                      <m:t>→</m:t>
                    </m:r>
                    <m:r>
                      <a:rPr kumimoji="0" lang="en-US" sz="1800" b="0" i="0" u="none" strike="noStrike" kern="1200" cap="none" spc="0" normalizeH="0" baseline="0" noProof="0" smtClean="0">
                        <a:ln>
                          <a:noFill/>
                        </a:ln>
                        <a:solidFill>
                          <a:prstClr val="black"/>
                        </a:solidFill>
                        <a:effectLst/>
                        <a:uLnTx/>
                        <a:uFillTx/>
                        <a:latin typeface="Cambria Math"/>
                        <a:ea typeface="Cambria Math"/>
                        <a:cs typeface="+mn-cs"/>
                      </a:rPr>
                      <m:t>0.4 </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mK</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(Doppler laser cooling) </a:t>
                </a:r>
                <a14:m>
                  <m:oMath xmlns:m="http://schemas.openxmlformats.org/officeDocument/2006/math">
                    <m:r>
                      <a:rPr kumimoji="0" lang="en-US" sz="1800" b="0" i="1" u="none" strike="noStrike" kern="1200" cap="none" spc="0" normalizeH="0" baseline="0" noProof="0" smtClean="0">
                        <a:ln>
                          <a:noFill/>
                        </a:ln>
                        <a:solidFill>
                          <a:srgbClr val="C00000"/>
                        </a:solidFill>
                        <a:effectLst/>
                        <a:uLnTx/>
                        <a:uFillTx/>
                        <a:latin typeface="Cambria Math"/>
                        <a:ea typeface="Cambria Math"/>
                        <a:cs typeface="+mn-cs"/>
                      </a:rPr>
                      <m:t>⇒</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f>
                      <m:fPr>
                        <m:type m:val="skw"/>
                        <m:ctrlP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fPr>
                      <m:num>
                        <m:sSup>
                          <m:sSupPr>
                            <m:ctrlP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dirty="0" smtClean="0">
                                <a:ln>
                                  <a:noFill/>
                                </a:ln>
                                <a:solidFill>
                                  <a:prstClr val="black"/>
                                </a:solidFill>
                                <a:effectLst/>
                                <a:uLnTx/>
                                <a:uFillTx/>
                                <a:latin typeface="Cambria Math"/>
                                <a:ea typeface="+mn-ea"/>
                                <a:cs typeface="+mn-cs"/>
                              </a:rPr>
                              <m:t>𝑞</m:t>
                            </m:r>
                          </m:e>
                          <m:sup>
                            <m:r>
                              <a:rPr kumimoji="0" lang="en-US" sz="1800" b="0" i="1" u="none" strike="noStrike" kern="1200" cap="none" spc="0" normalizeH="0" baseline="0" noProof="0" dirty="0" smtClean="0">
                                <a:ln>
                                  <a:noFill/>
                                </a:ln>
                                <a:solidFill>
                                  <a:prstClr val="black"/>
                                </a:solidFill>
                                <a:effectLst/>
                                <a:uLnTx/>
                                <a:uFillTx/>
                                <a:latin typeface="Cambria Math"/>
                                <a:ea typeface="+mn-ea"/>
                                <a:cs typeface="+mn-cs"/>
                              </a:rPr>
                              <m:t>2</m:t>
                            </m:r>
                          </m:sup>
                        </m:sSup>
                      </m:num>
                      <m:den>
                        <m:sSub>
                          <m:sSubPr>
                            <m:ctrlP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dirty="0" smtClean="0">
                                <a:ln>
                                  <a:noFill/>
                                </a:ln>
                                <a:solidFill>
                                  <a:prstClr val="black"/>
                                </a:solidFill>
                                <a:effectLst/>
                                <a:uLnTx/>
                                <a:uFillTx/>
                                <a:latin typeface="Cambria Math"/>
                                <a:ea typeface="+mn-ea"/>
                                <a:cs typeface="+mn-cs"/>
                              </a:rPr>
                              <m:t>𝑎</m:t>
                            </m:r>
                          </m:e>
                          <m:sub>
                            <m:r>
                              <a:rPr kumimoji="0" lang="en-US" sz="1800" b="0" i="1" u="none" strike="noStrike" kern="1200" cap="none" spc="0" normalizeH="0" baseline="0" noProof="0" dirty="0" smtClean="0">
                                <a:ln>
                                  <a:noFill/>
                                </a:ln>
                                <a:solidFill>
                                  <a:prstClr val="black"/>
                                </a:solidFill>
                                <a:effectLst/>
                                <a:uLnTx/>
                                <a:uFillTx/>
                                <a:latin typeface="Cambria Math"/>
                                <a:ea typeface="+mn-ea"/>
                                <a:cs typeface="+mn-cs"/>
                              </a:rPr>
                              <m:t>𝑊𝑆</m:t>
                            </m:r>
                          </m:sub>
                        </m:sSub>
                      </m:den>
                    </m:f>
                    <m:r>
                      <a:rPr kumimoji="0" lang="en-US" sz="1800" b="0" i="1" u="none" strike="noStrike" kern="1200" cap="none" spc="0" normalizeH="0" baseline="0" noProof="0" dirty="0" smtClean="0">
                        <a:ln>
                          <a:noFill/>
                        </a:ln>
                        <a:solidFill>
                          <a:prstClr val="black"/>
                        </a:solidFill>
                        <a:effectLst/>
                        <a:uLnTx/>
                        <a:uFillTx/>
                        <a:latin typeface="Cambria Math"/>
                        <a:ea typeface="Cambria Math"/>
                        <a:cs typeface="+mn-cs"/>
                      </a:rPr>
                      <m:t>≫</m:t>
                    </m:r>
                    <m:sSub>
                      <m:sSubPr>
                        <m:ctrlP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a:cs typeface="+mn-cs"/>
                          </a:rPr>
                        </m:ctrlPr>
                      </m:sSubPr>
                      <m:e>
                        <m:r>
                          <a:rPr kumimoji="0" lang="en-US" sz="1800" b="0" i="1" u="none" strike="noStrike" kern="1200" cap="none" spc="0" normalizeH="0" baseline="0" noProof="0" dirty="0" smtClean="0">
                            <a:ln>
                              <a:noFill/>
                            </a:ln>
                            <a:solidFill>
                              <a:prstClr val="black"/>
                            </a:solidFill>
                            <a:effectLst/>
                            <a:uLnTx/>
                            <a:uFillTx/>
                            <a:latin typeface="Cambria Math"/>
                            <a:ea typeface="Cambria Math"/>
                            <a:cs typeface="+mn-cs"/>
                          </a:rPr>
                          <m:t>𝑘</m:t>
                        </m:r>
                      </m:e>
                      <m:sub>
                        <m:r>
                          <a:rPr kumimoji="0" lang="en-US" sz="1800" b="0" i="1" u="none" strike="noStrike" kern="1200" cap="none" spc="0" normalizeH="0" baseline="0" noProof="0" dirty="0" smtClean="0">
                            <a:ln>
                              <a:noFill/>
                            </a:ln>
                            <a:solidFill>
                              <a:prstClr val="black"/>
                            </a:solidFill>
                            <a:effectLst/>
                            <a:uLnTx/>
                            <a:uFillTx/>
                            <a:latin typeface="Cambria Math"/>
                            <a:ea typeface="Cambria Math"/>
                            <a:cs typeface="+mn-cs"/>
                          </a:rPr>
                          <m:t>𝐵</m:t>
                        </m:r>
                      </m:sub>
                    </m:sSub>
                    <m:r>
                      <a:rPr kumimoji="0" lang="en-US" sz="1800" b="0" i="1" u="none" strike="noStrike" kern="1200" cap="none" spc="0" normalizeH="0" baseline="0" noProof="0" dirty="0" smtClean="0">
                        <a:ln>
                          <a:noFill/>
                        </a:ln>
                        <a:solidFill>
                          <a:prstClr val="black"/>
                        </a:solidFill>
                        <a:effectLst/>
                        <a:uLnTx/>
                        <a:uFillTx/>
                        <a:latin typeface="Cambria Math"/>
                        <a:ea typeface="Cambria Math"/>
                        <a:cs typeface="+mn-cs"/>
                      </a:rPr>
                      <m:t>𝑇</m:t>
                    </m:r>
                    <m:r>
                      <a:rPr kumimoji="0" lang="en-US" sz="1800" b="0" i="1" u="none" strike="noStrike" kern="1200" cap="none" spc="0" normalizeH="0" baseline="0" noProof="0" dirty="0" smtClean="0">
                        <a:ln>
                          <a:noFill/>
                        </a:ln>
                        <a:solidFill>
                          <a:prstClr val="black"/>
                        </a:solidFill>
                        <a:effectLst/>
                        <a:uLnTx/>
                        <a:uFillTx/>
                        <a:latin typeface="Cambria Math"/>
                        <a:ea typeface="Cambria Math"/>
                        <a:cs typeface="+mn-cs"/>
                      </a:rPr>
                      <m:t>, 2</m:t>
                    </m:r>
                    <m:sSub>
                      <m:sSubPr>
                        <m:ctrlPr>
                          <a:rPr kumimoji="0" lang="en-US" sz="18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a:cs typeface="+mn-cs"/>
                          </a:rPr>
                        </m:ctrlPr>
                      </m:sSubPr>
                      <m:e>
                        <m:r>
                          <a:rPr kumimoji="0" lang="en-US" sz="1800" b="0" i="1" u="none" strike="noStrike" kern="1200" cap="none" spc="0" normalizeH="0" baseline="0" noProof="0" dirty="0" smtClean="0">
                            <a:ln>
                              <a:noFill/>
                            </a:ln>
                            <a:solidFill>
                              <a:prstClr val="black"/>
                            </a:solidFill>
                            <a:effectLst/>
                            <a:uLnTx/>
                            <a:uFillTx/>
                            <a:latin typeface="Cambria Math"/>
                            <a:ea typeface="Cambria Math"/>
                            <a:cs typeface="+mn-cs"/>
                          </a:rPr>
                          <m:t>𝑎</m:t>
                        </m:r>
                      </m:e>
                      <m:sub>
                        <m:r>
                          <a:rPr kumimoji="0" lang="en-US" sz="1800" b="0" i="1" u="none" strike="noStrike" kern="1200" cap="none" spc="0" normalizeH="0" baseline="0" noProof="0" dirty="0" smtClean="0">
                            <a:ln>
                              <a:noFill/>
                            </a:ln>
                            <a:solidFill>
                              <a:prstClr val="black"/>
                            </a:solidFill>
                            <a:effectLst/>
                            <a:uLnTx/>
                            <a:uFillTx/>
                            <a:latin typeface="Cambria Math"/>
                            <a:ea typeface="Cambria Math"/>
                            <a:cs typeface="+mn-cs"/>
                          </a:rPr>
                          <m:t>𝑊𝑆</m:t>
                        </m:r>
                      </m:sub>
                    </m:sSub>
                    <m:r>
                      <a:rPr kumimoji="0" lang="en-US" sz="1800" b="0" i="1" u="none" strike="noStrike" kern="1200" cap="none" spc="0" normalizeH="0" baseline="0" noProof="0" dirty="0" smtClean="0">
                        <a:ln>
                          <a:noFill/>
                        </a:ln>
                        <a:solidFill>
                          <a:prstClr val="black"/>
                        </a:solidFill>
                        <a:effectLst/>
                        <a:uLnTx/>
                        <a:uFillTx/>
                        <a:latin typeface="Cambria Math"/>
                        <a:ea typeface="Cambria Math"/>
                        <a:cs typeface="+mn-cs"/>
                      </a:rPr>
                      <m:t>~ </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ion spacing </a:t>
                </a:r>
              </a:p>
            </p:txBody>
          </p:sp>
        </mc:Choice>
        <mc:Fallback xmlns="">
          <p:sp>
            <p:nvSpPr>
              <p:cNvPr id="31" name="TextBox 30"/>
              <p:cNvSpPr txBox="1">
                <a:spLocks noRot="1" noChangeAspect="1" noMove="1" noResize="1" noEditPoints="1" noAdjustHandles="1" noChangeArrowheads="1" noChangeShapeType="1" noTextEdit="1"/>
              </p:cNvSpPr>
              <p:nvPr/>
            </p:nvSpPr>
            <p:spPr>
              <a:xfrm>
                <a:off x="304800" y="381000"/>
                <a:ext cx="7006790" cy="438325"/>
              </a:xfrm>
              <a:prstGeom prst="rect">
                <a:avLst/>
              </a:prstGeom>
              <a:blipFill rotWithShape="0">
                <a:blip r:embed="rId3"/>
                <a:stretch>
                  <a:fillRect l="-696" t="-126761" r="-609" b="-197183"/>
                </a:stretch>
              </a:blipFill>
            </p:spPr>
            <p:txBody>
              <a:bodyPr/>
              <a:lstStyle/>
              <a:p>
                <a:r>
                  <a:rPr lang="en-US">
                    <a:noFill/>
                  </a:rPr>
                  <a:t> </a:t>
                </a:r>
              </a:p>
            </p:txBody>
          </p:sp>
        </mc:Fallback>
      </mc:AlternateContent>
      <p:grpSp>
        <p:nvGrpSpPr>
          <p:cNvPr id="80" name="Group 79"/>
          <p:cNvGrpSpPr/>
          <p:nvPr/>
        </p:nvGrpSpPr>
        <p:grpSpPr>
          <a:xfrm>
            <a:off x="350837" y="2616218"/>
            <a:ext cx="4512029" cy="4226708"/>
            <a:chOff x="350837" y="2616218"/>
            <a:chExt cx="4512029" cy="4226708"/>
          </a:xfrm>
        </p:grpSpPr>
        <p:grpSp>
          <p:nvGrpSpPr>
            <p:cNvPr id="35" name="Group 67"/>
            <p:cNvGrpSpPr/>
            <p:nvPr/>
          </p:nvGrpSpPr>
          <p:grpSpPr>
            <a:xfrm>
              <a:off x="350837" y="3490126"/>
              <a:ext cx="1752600" cy="3124200"/>
              <a:chOff x="3424238" y="1219200"/>
              <a:chExt cx="1300162" cy="2632075"/>
            </a:xfrm>
          </p:grpSpPr>
          <p:sp>
            <p:nvSpPr>
              <p:cNvPr id="47" name="AutoShape 23"/>
              <p:cNvSpPr>
                <a:spLocks noChangeAspect="1" noChangeArrowheads="1"/>
              </p:cNvSpPr>
              <p:nvPr/>
            </p:nvSpPr>
            <p:spPr bwMode="auto">
              <a:xfrm>
                <a:off x="3771900" y="2968625"/>
                <a:ext cx="185738" cy="882650"/>
              </a:xfrm>
              <a:prstGeom prst="upArrow">
                <a:avLst>
                  <a:gd name="adj1" fmla="val 75009"/>
                  <a:gd name="adj2" fmla="val 36587"/>
                </a:avLst>
              </a:prstGeom>
              <a:solidFill>
                <a:srgbClr val="CCCCFF"/>
              </a:solidFill>
              <a:ln w="12700">
                <a:solidFill>
                  <a:srgbClr val="9966FF"/>
                </a:solidFill>
                <a:miter lim="800000"/>
                <a:headEnd/>
                <a:tailEnd/>
              </a:ln>
              <a:effectLst/>
              <a:scene3d>
                <a:camera prst="orthographicFront">
                  <a:rot lat="0" lon="0" rev="0"/>
                </a:camera>
                <a:lightRig rig="threePt" dir="t"/>
              </a:scene3d>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Line 24"/>
              <p:cNvSpPr>
                <a:spLocks noChangeAspect="1" noChangeShapeType="1"/>
              </p:cNvSpPr>
              <p:nvPr/>
            </p:nvSpPr>
            <p:spPr bwMode="auto">
              <a:xfrm flipV="1">
                <a:off x="3424238" y="3114675"/>
                <a:ext cx="1587" cy="660400"/>
              </a:xfrm>
              <a:prstGeom prst="line">
                <a:avLst/>
              </a:prstGeom>
              <a:noFill/>
              <a:ln w="50800">
                <a:solidFill>
                  <a:schemeClr val="tx1"/>
                </a:solidFill>
                <a:round/>
                <a:headEnd type="none" w="sm" len="sm"/>
                <a:tailEnd type="none" w="sm" len="sm"/>
              </a:ln>
              <a:effectLst/>
              <a:scene3d>
                <a:camera prst="orthographicFront">
                  <a:rot lat="0" lon="0" rev="0"/>
                </a:camera>
                <a:lightRig rig="threePt" dir="t"/>
              </a:scene3d>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Line 25"/>
              <p:cNvSpPr>
                <a:spLocks noChangeAspect="1" noChangeShapeType="1"/>
              </p:cNvSpPr>
              <p:nvPr/>
            </p:nvSpPr>
            <p:spPr bwMode="auto">
              <a:xfrm flipV="1">
                <a:off x="3424238" y="2801938"/>
                <a:ext cx="1587" cy="228600"/>
              </a:xfrm>
              <a:prstGeom prst="line">
                <a:avLst/>
              </a:prstGeom>
              <a:noFill/>
              <a:ln w="50800">
                <a:solidFill>
                  <a:schemeClr val="tx1"/>
                </a:solidFill>
                <a:round/>
                <a:headEnd type="none" w="sm" len="sm"/>
                <a:tailEnd type="none" w="sm" len="sm"/>
              </a:ln>
              <a:effectLst/>
              <a:scene3d>
                <a:camera prst="orthographicFront">
                  <a:rot lat="0" lon="0" rev="0"/>
                </a:camera>
                <a:lightRig rig="threePt" dir="t"/>
              </a:scene3d>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Line 26"/>
              <p:cNvSpPr>
                <a:spLocks noChangeAspect="1" noChangeShapeType="1"/>
              </p:cNvSpPr>
              <p:nvPr/>
            </p:nvSpPr>
            <p:spPr bwMode="auto">
              <a:xfrm flipV="1">
                <a:off x="3424238" y="2505075"/>
                <a:ext cx="1587" cy="227013"/>
              </a:xfrm>
              <a:prstGeom prst="line">
                <a:avLst/>
              </a:prstGeom>
              <a:noFill/>
              <a:ln w="50800">
                <a:solidFill>
                  <a:schemeClr val="tx1"/>
                </a:solidFill>
                <a:round/>
                <a:headEnd type="none" w="sm" len="sm"/>
                <a:tailEnd type="none" w="sm" len="sm"/>
              </a:ln>
              <a:effectLst/>
              <a:scene3d>
                <a:camera prst="orthographicFront">
                  <a:rot lat="0" lon="0" rev="0"/>
                </a:camera>
                <a:lightRig rig="threePt" dir="t"/>
              </a:scene3d>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Line 27"/>
              <p:cNvSpPr>
                <a:spLocks noChangeAspect="1" noChangeShapeType="1"/>
              </p:cNvSpPr>
              <p:nvPr/>
            </p:nvSpPr>
            <p:spPr bwMode="auto">
              <a:xfrm flipV="1">
                <a:off x="3424238" y="1765300"/>
                <a:ext cx="1587" cy="661988"/>
              </a:xfrm>
              <a:prstGeom prst="line">
                <a:avLst/>
              </a:prstGeom>
              <a:noFill/>
              <a:ln w="50800">
                <a:solidFill>
                  <a:schemeClr val="tx1"/>
                </a:solidFill>
                <a:round/>
                <a:headEnd type="none" w="sm" len="sm"/>
                <a:tailEnd type="none" w="sm" len="sm"/>
              </a:ln>
              <a:effectLst/>
              <a:scene3d>
                <a:camera prst="orthographicFront">
                  <a:rot lat="0" lon="0" rev="0"/>
                </a:camera>
                <a:lightRig rig="threePt" dir="t"/>
              </a:scene3d>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Line 28"/>
              <p:cNvSpPr>
                <a:spLocks noChangeAspect="1" noChangeShapeType="1"/>
              </p:cNvSpPr>
              <p:nvPr/>
            </p:nvSpPr>
            <p:spPr bwMode="auto">
              <a:xfrm flipV="1">
                <a:off x="4270375" y="3108325"/>
                <a:ext cx="0" cy="660400"/>
              </a:xfrm>
              <a:prstGeom prst="line">
                <a:avLst/>
              </a:prstGeom>
              <a:noFill/>
              <a:ln w="50800">
                <a:solidFill>
                  <a:schemeClr val="tx1"/>
                </a:solidFill>
                <a:round/>
                <a:headEnd type="none" w="sm" len="sm"/>
                <a:tailEnd type="none" w="sm" len="sm"/>
              </a:ln>
              <a:effectLst/>
              <a:scene3d>
                <a:camera prst="orthographicFront">
                  <a:rot lat="0" lon="0" rev="0"/>
                </a:camera>
                <a:lightRig rig="threePt" dir="t"/>
              </a:scene3d>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Line 29"/>
              <p:cNvSpPr>
                <a:spLocks noChangeAspect="1" noChangeShapeType="1"/>
              </p:cNvSpPr>
              <p:nvPr/>
            </p:nvSpPr>
            <p:spPr bwMode="auto">
              <a:xfrm flipV="1">
                <a:off x="4270375" y="2795588"/>
                <a:ext cx="0" cy="228600"/>
              </a:xfrm>
              <a:prstGeom prst="line">
                <a:avLst/>
              </a:prstGeom>
              <a:noFill/>
              <a:ln w="50800">
                <a:solidFill>
                  <a:schemeClr val="tx1"/>
                </a:solidFill>
                <a:round/>
                <a:headEnd type="none" w="sm" len="sm"/>
                <a:tailEnd type="none" w="sm" len="sm"/>
              </a:ln>
              <a:effectLst/>
              <a:scene3d>
                <a:camera prst="orthographicFront">
                  <a:rot lat="0" lon="0" rev="0"/>
                </a:camera>
                <a:lightRig rig="threePt" dir="t"/>
              </a:scene3d>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Line 30"/>
              <p:cNvSpPr>
                <a:spLocks noChangeAspect="1" noChangeShapeType="1"/>
              </p:cNvSpPr>
              <p:nvPr/>
            </p:nvSpPr>
            <p:spPr bwMode="auto">
              <a:xfrm flipV="1">
                <a:off x="4270375" y="2497138"/>
                <a:ext cx="0" cy="228600"/>
              </a:xfrm>
              <a:prstGeom prst="line">
                <a:avLst/>
              </a:prstGeom>
              <a:noFill/>
              <a:ln w="50800">
                <a:solidFill>
                  <a:schemeClr val="tx1"/>
                </a:solidFill>
                <a:round/>
                <a:headEnd type="none" w="sm" len="sm"/>
                <a:tailEnd type="none" w="sm" len="sm"/>
              </a:ln>
              <a:effectLst/>
              <a:scene3d>
                <a:camera prst="orthographicFront">
                  <a:rot lat="0" lon="0" rev="0"/>
                </a:camera>
                <a:lightRig rig="threePt" dir="t"/>
              </a:scene3d>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Line 31"/>
              <p:cNvSpPr>
                <a:spLocks noChangeAspect="1" noChangeShapeType="1"/>
              </p:cNvSpPr>
              <p:nvPr/>
            </p:nvSpPr>
            <p:spPr bwMode="auto">
              <a:xfrm flipV="1">
                <a:off x="4270375" y="1762125"/>
                <a:ext cx="0" cy="661988"/>
              </a:xfrm>
              <a:prstGeom prst="line">
                <a:avLst/>
              </a:prstGeom>
              <a:noFill/>
              <a:ln w="50800">
                <a:solidFill>
                  <a:schemeClr val="tx1"/>
                </a:solidFill>
                <a:round/>
                <a:headEnd type="none" w="sm" len="sm"/>
                <a:tailEnd type="none" w="sm" len="sm"/>
              </a:ln>
              <a:effectLst/>
              <a:scene3d>
                <a:camera prst="orthographicFront">
                  <a:rot lat="0" lon="0" rev="0"/>
                </a:camera>
                <a:lightRig rig="threePt" dir="t"/>
              </a:scene3d>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Oval 33"/>
              <p:cNvSpPr>
                <a:spLocks noChangeArrowheads="1"/>
              </p:cNvSpPr>
              <p:nvPr/>
            </p:nvSpPr>
            <p:spPr bwMode="auto">
              <a:xfrm>
                <a:off x="3721100" y="2751138"/>
                <a:ext cx="320675" cy="44450"/>
              </a:xfrm>
              <a:prstGeom prst="ellipse">
                <a:avLst/>
              </a:prstGeom>
              <a:solidFill>
                <a:schemeClr val="accent2"/>
              </a:solidFill>
              <a:ln w="9525">
                <a:noFill/>
                <a:round/>
                <a:headEnd/>
                <a:tailEnd/>
              </a:ln>
              <a:effectLst/>
              <a:scene3d>
                <a:camera prst="orthographicFront">
                  <a:rot lat="0" lon="0" rev="0"/>
                </a:camera>
                <a:lightRig rig="threePt" dir="t"/>
              </a:scene3d>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Line 36"/>
              <p:cNvSpPr>
                <a:spLocks noChangeAspect="1" noChangeShapeType="1"/>
              </p:cNvSpPr>
              <p:nvPr/>
            </p:nvSpPr>
            <p:spPr bwMode="auto">
              <a:xfrm flipH="1">
                <a:off x="3851275" y="1546225"/>
                <a:ext cx="180975" cy="1239838"/>
              </a:xfrm>
              <a:prstGeom prst="line">
                <a:avLst/>
              </a:prstGeom>
              <a:noFill/>
              <a:ln w="12700">
                <a:solidFill>
                  <a:srgbClr val="9966FF"/>
                </a:solidFill>
                <a:prstDash val="dash"/>
                <a:round/>
                <a:headEnd type="none" w="sm" len="sm"/>
                <a:tailEnd type="none" w="sm" len="sm"/>
              </a:ln>
              <a:effectLst/>
              <a:scene3d>
                <a:camera prst="orthographicFront">
                  <a:rot lat="0" lon="0" rev="0"/>
                </a:camera>
                <a:lightRig rig="threePt" dir="t"/>
              </a:scene3d>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Line 37"/>
              <p:cNvSpPr>
                <a:spLocks noChangeAspect="1" noChangeShapeType="1"/>
              </p:cNvSpPr>
              <p:nvPr/>
            </p:nvSpPr>
            <p:spPr bwMode="auto">
              <a:xfrm>
                <a:off x="3665538" y="1563688"/>
                <a:ext cx="193675" cy="1219200"/>
              </a:xfrm>
              <a:prstGeom prst="line">
                <a:avLst/>
              </a:prstGeom>
              <a:noFill/>
              <a:ln w="12700">
                <a:solidFill>
                  <a:srgbClr val="9966FF"/>
                </a:solidFill>
                <a:prstDash val="dash"/>
                <a:round/>
                <a:headEnd type="none" w="sm" len="sm"/>
                <a:tailEnd type="none" w="sm" len="sm"/>
              </a:ln>
              <a:effectLst/>
              <a:scene3d>
                <a:camera prst="orthographicFront">
                  <a:rot lat="0" lon="0" rev="0"/>
                </a:camera>
                <a:lightRig rig="threePt" dir="t"/>
              </a:scene3d>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Line 38"/>
              <p:cNvSpPr>
                <a:spLocks noChangeAspect="1" noChangeShapeType="1"/>
              </p:cNvSpPr>
              <p:nvPr/>
            </p:nvSpPr>
            <p:spPr bwMode="auto">
              <a:xfrm flipV="1">
                <a:off x="3657600" y="1319213"/>
                <a:ext cx="147638" cy="249237"/>
              </a:xfrm>
              <a:prstGeom prst="line">
                <a:avLst/>
              </a:prstGeom>
              <a:noFill/>
              <a:ln w="12700">
                <a:solidFill>
                  <a:srgbClr val="9966FF"/>
                </a:solidFill>
                <a:prstDash val="dash"/>
                <a:round/>
                <a:headEnd type="none" w="sm" len="sm"/>
                <a:tailEnd type="none" w="sm" len="sm"/>
              </a:ln>
              <a:effectLst/>
              <a:scene3d>
                <a:camera prst="orthographicFront">
                  <a:rot lat="0" lon="0" rev="0"/>
                </a:camera>
                <a:lightRig rig="threePt" dir="t"/>
              </a:scene3d>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Line 39"/>
              <p:cNvSpPr>
                <a:spLocks noChangeAspect="1" noChangeShapeType="1"/>
              </p:cNvSpPr>
              <p:nvPr/>
            </p:nvSpPr>
            <p:spPr bwMode="auto">
              <a:xfrm flipH="1" flipV="1">
                <a:off x="3905250" y="1317625"/>
                <a:ext cx="115888" cy="247650"/>
              </a:xfrm>
              <a:prstGeom prst="line">
                <a:avLst/>
              </a:prstGeom>
              <a:noFill/>
              <a:ln w="12700">
                <a:solidFill>
                  <a:srgbClr val="9966FF"/>
                </a:solidFill>
                <a:prstDash val="dash"/>
                <a:round/>
                <a:headEnd type="none" w="sm" len="sm"/>
                <a:tailEnd type="none" w="sm" len="sm"/>
              </a:ln>
              <a:effectLst/>
              <a:scene3d>
                <a:camera prst="orthographicFront">
                  <a:rot lat="0" lon="0" rev="0"/>
                </a:camera>
                <a:lightRig rig="threePt" dir="t"/>
              </a:scene3d>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Rectangle 40"/>
              <p:cNvSpPr>
                <a:spLocks noChangeAspect="1" noChangeArrowheads="1"/>
              </p:cNvSpPr>
              <p:nvPr/>
            </p:nvSpPr>
            <p:spPr bwMode="auto">
              <a:xfrm>
                <a:off x="3533775" y="1219200"/>
                <a:ext cx="638175" cy="130175"/>
              </a:xfrm>
              <a:prstGeom prst="rect">
                <a:avLst/>
              </a:prstGeom>
              <a:solidFill>
                <a:schemeClr val="bg2"/>
              </a:solidFill>
              <a:ln w="12700">
                <a:solidFill>
                  <a:schemeClr val="tx1"/>
                </a:solidFill>
                <a:miter lim="800000"/>
                <a:headEnd/>
                <a:tailEnd/>
              </a:ln>
              <a:effectLst/>
              <a:scene3d>
                <a:camera prst="orthographicFront">
                  <a:rot lat="0" lon="0" rev="0"/>
                </a:camera>
                <a:lightRig rig="threePt" dir="t"/>
              </a:scene3d>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Rectangle 41"/>
              <p:cNvSpPr>
                <a:spLocks noChangeAspect="1" noChangeArrowheads="1"/>
              </p:cNvSpPr>
              <p:nvPr/>
            </p:nvSpPr>
            <p:spPr bwMode="auto">
              <a:xfrm>
                <a:off x="3533775" y="1303338"/>
                <a:ext cx="638175" cy="42862"/>
              </a:xfrm>
              <a:prstGeom prst="rect">
                <a:avLst/>
              </a:prstGeom>
              <a:pattFill prst="pct50">
                <a:fgClr>
                  <a:schemeClr val="tx1"/>
                </a:fgClr>
                <a:bgClr>
                  <a:schemeClr val="bg1"/>
                </a:bgClr>
              </a:pattFill>
              <a:ln w="12700">
                <a:solidFill>
                  <a:schemeClr val="tx1"/>
                </a:solidFill>
                <a:miter lim="800000"/>
                <a:headEnd/>
                <a:tailEnd/>
              </a:ln>
              <a:effectLst/>
              <a:scene3d>
                <a:camera prst="orthographicFront">
                  <a:rot lat="0" lon="0" rev="0"/>
                </a:camera>
                <a:lightRig rig="threePt" dir="t"/>
              </a:scene3d>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Line 43"/>
              <p:cNvSpPr>
                <a:spLocks noChangeAspect="1" noChangeShapeType="1"/>
              </p:cNvSpPr>
              <p:nvPr/>
            </p:nvSpPr>
            <p:spPr bwMode="auto">
              <a:xfrm>
                <a:off x="3768725" y="1639888"/>
                <a:ext cx="184150" cy="71437"/>
              </a:xfrm>
              <a:prstGeom prst="line">
                <a:avLst/>
              </a:prstGeom>
              <a:noFill/>
              <a:ln w="28575">
                <a:solidFill>
                  <a:schemeClr val="tx1"/>
                </a:solidFill>
                <a:round/>
                <a:headEnd/>
                <a:tailEnd/>
              </a:ln>
              <a:effectLst/>
              <a:scene3d>
                <a:camera prst="orthographicFront">
                  <a:rot lat="0" lon="0" rev="0"/>
                </a:camera>
                <a:lightRig rig="threePt" dir="t"/>
              </a:scene3d>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Oval 44"/>
              <p:cNvSpPr>
                <a:spLocks noChangeAspect="1" noChangeArrowheads="1"/>
              </p:cNvSpPr>
              <p:nvPr/>
            </p:nvSpPr>
            <p:spPr bwMode="auto">
              <a:xfrm>
                <a:off x="3522663" y="1520825"/>
                <a:ext cx="665162" cy="92075"/>
              </a:xfrm>
              <a:prstGeom prst="ellipse">
                <a:avLst/>
              </a:prstGeom>
              <a:solidFill>
                <a:schemeClr val="bg1"/>
              </a:solidFill>
              <a:ln w="12700">
                <a:solidFill>
                  <a:schemeClr val="tx1"/>
                </a:solidFill>
                <a:round/>
                <a:headEnd/>
                <a:tailEnd/>
              </a:ln>
              <a:effectLst/>
              <a:scene3d>
                <a:camera prst="orthographicFront">
                  <a:rot lat="0" lon="0" rev="0"/>
                </a:camera>
                <a:lightRig rig="threePt" dir="t"/>
              </a:scene3d>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Line 45"/>
              <p:cNvSpPr>
                <a:spLocks noChangeShapeType="1"/>
              </p:cNvSpPr>
              <p:nvPr/>
            </p:nvSpPr>
            <p:spPr bwMode="auto">
              <a:xfrm flipV="1">
                <a:off x="4375150" y="2005013"/>
                <a:ext cx="0" cy="361950"/>
              </a:xfrm>
              <a:prstGeom prst="line">
                <a:avLst/>
              </a:prstGeom>
              <a:noFill/>
              <a:ln w="19050">
                <a:solidFill>
                  <a:schemeClr val="tx1"/>
                </a:solidFill>
                <a:round/>
                <a:headEnd/>
                <a:tailEnd type="triangle" w="med" len="med"/>
              </a:ln>
              <a:effectLst/>
              <a:scene3d>
                <a:camera prst="orthographicFront">
                  <a:rot lat="0" lon="0" rev="0"/>
                </a:camera>
                <a:lightRig rig="threePt" dir="t"/>
              </a:scene3d>
            </p:spPr>
            <p:txBody>
              <a:bodyPr wrap="none" lIns="97332" tIns="48667" rIns="97332" bIns="48667">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Text Box 46"/>
              <p:cNvSpPr txBox="1">
                <a:spLocks noChangeArrowheads="1"/>
              </p:cNvSpPr>
              <p:nvPr/>
            </p:nvSpPr>
            <p:spPr bwMode="auto">
              <a:xfrm>
                <a:off x="4360863" y="2101850"/>
                <a:ext cx="363537" cy="403225"/>
              </a:xfrm>
              <a:prstGeom prst="rect">
                <a:avLst/>
              </a:prstGeom>
              <a:noFill/>
              <a:ln w="19050">
                <a:noFill/>
                <a:miter lim="800000"/>
                <a:headEnd/>
                <a:tailEnd/>
              </a:ln>
              <a:effectLst/>
              <a:scene3d>
                <a:camera prst="orthographicFront">
                  <a:rot lat="0" lon="0" rev="0"/>
                </a:camera>
                <a:lightRig rig="threePt" dir="t"/>
              </a:scene3d>
            </p:spPr>
            <p:txBody>
              <a:bodyPr wrap="none" lIns="97332" tIns="48667" rIns="97332" bIns="48667">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Unicode MS" pitchFamily="34" charset="-128"/>
                    <a:ea typeface="+mn-ea"/>
                    <a:cs typeface="+mn-cs"/>
                  </a:rPr>
                  <a:t>B</a:t>
                </a:r>
              </a:p>
            </p:txBody>
          </p:sp>
          <p:sp>
            <p:nvSpPr>
              <p:cNvPr id="67" name="Oval 56"/>
              <p:cNvSpPr>
                <a:spLocks noChangeAspect="1" noChangeArrowheads="1"/>
              </p:cNvSpPr>
              <p:nvPr/>
            </p:nvSpPr>
            <p:spPr bwMode="auto">
              <a:xfrm>
                <a:off x="4351337" y="2620963"/>
                <a:ext cx="68263" cy="293687"/>
              </a:xfrm>
              <a:prstGeom prst="ellipse">
                <a:avLst/>
              </a:prstGeom>
              <a:solidFill>
                <a:schemeClr val="bg1"/>
              </a:solidFill>
              <a:ln w="12700">
                <a:solidFill>
                  <a:schemeClr val="tx1"/>
                </a:solidFill>
                <a:round/>
                <a:headEnd/>
                <a:tailEnd/>
              </a:ln>
              <a:effectLst/>
              <a:scene3d>
                <a:camera prst="orthographicFront">
                  <a:rot lat="0" lon="0" rev="0"/>
                </a:camera>
                <a:lightRig rig="threePt" dir="t"/>
              </a:scene3d>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 name="Group 35"/>
            <p:cNvGrpSpPr/>
            <p:nvPr/>
          </p:nvGrpSpPr>
          <p:grpSpPr>
            <a:xfrm>
              <a:off x="1806081" y="5187050"/>
              <a:ext cx="163513" cy="242887"/>
              <a:chOff x="8682037" y="2262188"/>
              <a:chExt cx="163513" cy="242887"/>
            </a:xfrm>
            <a:scene3d>
              <a:camera prst="orthographicFront">
                <a:rot lat="0" lon="0" rev="10800000"/>
              </a:camera>
              <a:lightRig rig="threePt" dir="t"/>
            </a:scene3d>
          </p:grpSpPr>
          <p:sp>
            <p:nvSpPr>
              <p:cNvPr id="45" name="Rectangle 49"/>
              <p:cNvSpPr>
                <a:spLocks noChangeAspect="1" noChangeArrowheads="1"/>
              </p:cNvSpPr>
              <p:nvPr/>
            </p:nvSpPr>
            <p:spPr bwMode="auto">
              <a:xfrm>
                <a:off x="8682037" y="2262188"/>
                <a:ext cx="163513" cy="242887"/>
              </a:xfrm>
              <a:prstGeom prst="rect">
                <a:avLst/>
              </a:prstGeom>
              <a:solidFill>
                <a:schemeClr val="bg2"/>
              </a:solidFill>
              <a:ln w="12700">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Rectangle 50"/>
              <p:cNvSpPr>
                <a:spLocks noChangeAspect="1" noChangeArrowheads="1"/>
              </p:cNvSpPr>
              <p:nvPr/>
            </p:nvSpPr>
            <p:spPr bwMode="auto">
              <a:xfrm>
                <a:off x="8809037" y="2262188"/>
                <a:ext cx="28575" cy="242887"/>
              </a:xfrm>
              <a:prstGeom prst="rect">
                <a:avLst/>
              </a:prstGeom>
              <a:pattFill prst="pct50">
                <a:fgClr>
                  <a:schemeClr val="tx2"/>
                </a:fgClr>
                <a:bgClr>
                  <a:schemeClr val="bg1"/>
                </a:bgClr>
              </a:pattFill>
              <a:ln w="12700">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Line 54"/>
            <p:cNvSpPr>
              <a:spLocks noChangeAspect="1" noChangeShapeType="1"/>
            </p:cNvSpPr>
            <p:nvPr/>
          </p:nvSpPr>
          <p:spPr bwMode="auto">
            <a:xfrm flipH="1">
              <a:off x="923819" y="5269772"/>
              <a:ext cx="514456" cy="62677"/>
            </a:xfrm>
            <a:prstGeom prst="line">
              <a:avLst/>
            </a:prstGeom>
            <a:noFill/>
            <a:ln w="12700">
              <a:solidFill>
                <a:srgbClr val="9966FF"/>
              </a:solidFill>
              <a:prstDash val="dash"/>
              <a:round/>
              <a:headEnd type="none" w="sm" len="sm"/>
              <a:tailEnd type="none" w="sm" len="sm"/>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Line 55"/>
            <p:cNvSpPr>
              <a:spLocks noChangeAspect="1" noChangeShapeType="1"/>
            </p:cNvSpPr>
            <p:nvPr/>
          </p:nvSpPr>
          <p:spPr bwMode="auto">
            <a:xfrm flipH="1" flipV="1">
              <a:off x="923819" y="5337270"/>
              <a:ext cx="514456" cy="57856"/>
            </a:xfrm>
            <a:prstGeom prst="line">
              <a:avLst/>
            </a:prstGeom>
            <a:noFill/>
            <a:ln w="12700">
              <a:solidFill>
                <a:srgbClr val="9966FF"/>
              </a:solidFill>
              <a:prstDash val="dash"/>
              <a:round/>
              <a:headEnd type="none" w="sm" len="sm"/>
              <a:tailEnd type="none" w="sm" len="sm"/>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 name="Picture 60" descr="singleplane"/>
            <p:cNvPicPr>
              <a:picLocks noChangeAspect="1" noChangeArrowheads="1"/>
            </p:cNvPicPr>
            <p:nvPr/>
          </p:nvPicPr>
          <p:blipFill>
            <a:blip r:embed="rId4" cstate="print"/>
            <a:srcRect/>
            <a:stretch>
              <a:fillRect/>
            </a:stretch>
          </p:blipFill>
          <p:spPr bwMode="auto">
            <a:xfrm>
              <a:off x="2209800" y="3471672"/>
              <a:ext cx="2510028" cy="3081528"/>
            </a:xfrm>
            <a:prstGeom prst="rect">
              <a:avLst/>
            </a:prstGeom>
            <a:noFill/>
          </p:spPr>
        </p:pic>
        <p:sp>
          <p:nvSpPr>
            <p:cNvPr id="40" name="Text Box 87"/>
            <p:cNvSpPr txBox="1">
              <a:spLocks noChangeArrowheads="1"/>
            </p:cNvSpPr>
            <p:nvPr/>
          </p:nvSpPr>
          <p:spPr bwMode="auto">
            <a:xfrm>
              <a:off x="3267075" y="6499841"/>
              <a:ext cx="866447" cy="343085"/>
            </a:xfrm>
            <a:prstGeom prst="rect">
              <a:avLst/>
            </a:prstGeom>
            <a:noFill/>
            <a:ln w="9525">
              <a:noFill/>
              <a:miter lim="800000"/>
              <a:headEnd/>
              <a:tailEnd/>
            </a:ln>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0.5 mm</a:t>
              </a:r>
            </a:p>
          </p:txBody>
        </p:sp>
        <p:sp>
          <p:nvSpPr>
            <p:cNvPr id="41" name="Line 88"/>
            <p:cNvSpPr>
              <a:spLocks noChangeShapeType="1"/>
            </p:cNvSpPr>
            <p:nvPr/>
          </p:nvSpPr>
          <p:spPr bwMode="auto">
            <a:xfrm>
              <a:off x="4095275" y="6700345"/>
              <a:ext cx="767591" cy="0"/>
            </a:xfrm>
            <a:prstGeom prst="line">
              <a:avLst/>
            </a:prstGeom>
            <a:noFill/>
            <a:ln w="28575">
              <a:solidFill>
                <a:schemeClr val="tx1"/>
              </a:solidFill>
              <a:round/>
              <a:headEnd/>
              <a:tailEnd type="triangle" w="med" len="me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Line 89"/>
            <p:cNvSpPr>
              <a:spLocks noChangeShapeType="1"/>
            </p:cNvSpPr>
            <p:nvPr/>
          </p:nvSpPr>
          <p:spPr bwMode="auto">
            <a:xfrm flipH="1">
              <a:off x="2350751" y="6700345"/>
              <a:ext cx="907153" cy="0"/>
            </a:xfrm>
            <a:prstGeom prst="line">
              <a:avLst/>
            </a:prstGeom>
            <a:noFill/>
            <a:ln w="28575">
              <a:solidFill>
                <a:schemeClr val="tx1"/>
              </a:solidFill>
              <a:round/>
              <a:headEnd/>
              <a:tailEnd type="triangle" w="med" len="me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3" name="Straight Arrow Connector 42"/>
            <p:cNvCxnSpPr/>
            <p:nvPr/>
          </p:nvCxnSpPr>
          <p:spPr>
            <a:xfrm>
              <a:off x="1438275" y="3567383"/>
              <a:ext cx="1142172" cy="281342"/>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2009363" y="5328281"/>
              <a:ext cx="780427" cy="87303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1828800" y="3135868"/>
              <a:ext cx="13917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single planes</a:t>
              </a:r>
            </a:p>
          </p:txBody>
        </p:sp>
        <p:sp>
          <p:nvSpPr>
            <p:cNvPr id="76" name="Up Arrow 75"/>
            <p:cNvSpPr/>
            <p:nvPr/>
          </p:nvSpPr>
          <p:spPr>
            <a:xfrm rot="3207733">
              <a:off x="2907812" y="2186611"/>
              <a:ext cx="337344" cy="1196558"/>
            </a:xfrm>
            <a:prstGeom prst="upArrow">
              <a:avLst/>
            </a:prstGeom>
            <a:solidFill>
              <a:srgbClr val="C00000">
                <a:alpha val="35000"/>
              </a:srgbClr>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72547" y="858837"/>
            <a:ext cx="7540147" cy="2570163"/>
            <a:chOff x="-72547" y="858837"/>
            <a:chExt cx="7540147" cy="2570163"/>
          </a:xfrm>
        </p:grpSpPr>
        <p:grpSp>
          <p:nvGrpSpPr>
            <p:cNvPr id="9" name="Group 8"/>
            <p:cNvGrpSpPr/>
            <p:nvPr/>
          </p:nvGrpSpPr>
          <p:grpSpPr>
            <a:xfrm>
              <a:off x="2982913" y="858837"/>
              <a:ext cx="4484687" cy="2570163"/>
              <a:chOff x="4202113" y="762000"/>
              <a:chExt cx="4484687" cy="2570163"/>
            </a:xfrm>
          </p:grpSpPr>
          <p:sp>
            <p:nvSpPr>
              <p:cNvPr id="10" name="Rectangle 9"/>
              <p:cNvSpPr>
                <a:spLocks noChangeArrowheads="1"/>
              </p:cNvSpPr>
              <p:nvPr/>
            </p:nvSpPr>
            <p:spPr bwMode="auto">
              <a:xfrm>
                <a:off x="7599363" y="2571750"/>
                <a:ext cx="1087437"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332" tIns="48667" rIns="97332" bIns="48667">
                <a:spAutoFit/>
              </a:body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44546A"/>
                    </a:solidFill>
                    <a:effectLst/>
                    <a:uLnTx/>
                    <a:uFillTx/>
                    <a:latin typeface="Symbol" pitchFamily="18" charset="2"/>
                    <a:ea typeface="+mn-ea"/>
                    <a:cs typeface="+mn-cs"/>
                  </a:rPr>
                  <a:t>W</a:t>
                </a:r>
                <a:r>
                  <a:rPr kumimoji="0" lang="en-US" sz="2100" b="0" i="0" u="none" strike="noStrike" kern="1200" cap="none" spc="0" normalizeH="0" baseline="-25000" noProof="0">
                    <a:ln>
                      <a:noFill/>
                    </a:ln>
                    <a:solidFill>
                      <a:srgbClr val="44546A"/>
                    </a:solidFill>
                    <a:effectLst/>
                    <a:uLnTx/>
                    <a:uFillTx/>
                    <a:latin typeface="Calibri" panose="020F0502020204030204"/>
                    <a:ea typeface="+mn-ea"/>
                    <a:cs typeface="Arial" charset="0"/>
                  </a:rPr>
                  <a:t>c</a:t>
                </a:r>
                <a:r>
                  <a:rPr kumimoji="0" lang="en-US" sz="2100" b="0" i="0" u="none" strike="noStrike" kern="1200" cap="none" spc="0" normalizeH="0" baseline="0" noProof="0">
                    <a:ln>
                      <a:noFill/>
                    </a:ln>
                    <a:solidFill>
                      <a:srgbClr val="44546A"/>
                    </a:solidFill>
                    <a:effectLst/>
                    <a:uLnTx/>
                    <a:uFillTx/>
                    <a:latin typeface="Symbol" pitchFamily="18" charset="2"/>
                    <a:ea typeface="+mn-ea"/>
                    <a:cs typeface="+mn-cs"/>
                  </a:rPr>
                  <a:t> - w</a:t>
                </a:r>
                <a:r>
                  <a:rPr kumimoji="0" lang="en-US" sz="2100" b="0" i="0" u="none" strike="noStrike" kern="1200" cap="none" spc="0" normalizeH="0" baseline="-25000" noProof="0">
                    <a:ln>
                      <a:noFill/>
                    </a:ln>
                    <a:solidFill>
                      <a:srgbClr val="44546A"/>
                    </a:solidFill>
                    <a:effectLst/>
                    <a:uLnTx/>
                    <a:uFillTx/>
                    <a:latin typeface="Times New Roman" pitchFamily="18" charset="0"/>
                    <a:ea typeface="+mn-ea"/>
                    <a:cs typeface="+mn-cs"/>
                  </a:rPr>
                  <a:t>m</a:t>
                </a:r>
              </a:p>
            </p:txBody>
          </p:sp>
          <p:sp>
            <p:nvSpPr>
              <p:cNvPr id="11" name="Rectangle 10"/>
              <p:cNvSpPr>
                <a:spLocks noChangeArrowheads="1"/>
              </p:cNvSpPr>
              <p:nvPr/>
            </p:nvSpPr>
            <p:spPr bwMode="auto">
              <a:xfrm rot="16200000">
                <a:off x="3794126" y="1571625"/>
                <a:ext cx="1173162"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332" tIns="48667" rIns="97332" bIns="48667">
                <a:spAutoFit/>
              </a:body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44546A"/>
                    </a:solidFill>
                    <a:effectLst/>
                    <a:uLnTx/>
                    <a:uFillTx/>
                    <a:latin typeface="Calibri" panose="020F0502020204030204"/>
                    <a:ea typeface="+mn-ea"/>
                    <a:cs typeface="+mn-cs"/>
                  </a:rPr>
                  <a:t>Density n</a:t>
                </a:r>
                <a:r>
                  <a:rPr kumimoji="0" lang="en-US" sz="1700" b="0" i="0" u="none" strike="noStrike" kern="1200" cap="none" spc="0" normalizeH="0" baseline="-25000" noProof="0">
                    <a:ln>
                      <a:noFill/>
                    </a:ln>
                    <a:solidFill>
                      <a:srgbClr val="44546A"/>
                    </a:solidFill>
                    <a:effectLst/>
                    <a:uLnTx/>
                    <a:uFillTx/>
                    <a:latin typeface="Calibri" panose="020F0502020204030204"/>
                    <a:ea typeface="+mn-ea"/>
                    <a:cs typeface="+mn-cs"/>
                  </a:rPr>
                  <a:t>o</a:t>
                </a:r>
                <a:endParaRPr kumimoji="0" lang="en-US" sz="1700" b="0" i="0" u="none" strike="noStrike" kern="1200" cap="none" spc="0" normalizeH="0" baseline="0" noProof="0">
                  <a:ln>
                    <a:noFill/>
                  </a:ln>
                  <a:solidFill>
                    <a:srgbClr val="44546A"/>
                  </a:solidFill>
                  <a:effectLst/>
                  <a:uLnTx/>
                  <a:uFillTx/>
                  <a:latin typeface="Calibri" panose="020F0502020204030204"/>
                  <a:ea typeface="+mn-ea"/>
                  <a:cs typeface="+mn-cs"/>
                </a:endParaRPr>
              </a:p>
            </p:txBody>
          </p:sp>
          <p:sp>
            <p:nvSpPr>
              <p:cNvPr id="12" name="Line 4"/>
              <p:cNvSpPr>
                <a:spLocks noChangeShapeType="1"/>
              </p:cNvSpPr>
              <p:nvPr/>
            </p:nvSpPr>
            <p:spPr bwMode="auto">
              <a:xfrm>
                <a:off x="4926013" y="828675"/>
                <a:ext cx="0" cy="1743075"/>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Line 5"/>
              <p:cNvSpPr>
                <a:spLocks noChangeShapeType="1"/>
              </p:cNvSpPr>
              <p:nvPr/>
            </p:nvSpPr>
            <p:spPr bwMode="auto">
              <a:xfrm>
                <a:off x="4926013" y="2571750"/>
                <a:ext cx="3294062" cy="0"/>
              </a:xfrm>
              <a:prstGeom prst="line">
                <a:avLst/>
              </a:prstGeom>
              <a:noFill/>
              <a:ln w="127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Line 6"/>
              <p:cNvSpPr>
                <a:spLocks noChangeShapeType="1"/>
              </p:cNvSpPr>
              <p:nvPr/>
            </p:nvSpPr>
            <p:spPr bwMode="auto">
              <a:xfrm>
                <a:off x="8023225" y="2355850"/>
                <a:ext cx="0" cy="215900"/>
              </a:xfrm>
              <a:prstGeom prst="line">
                <a:avLst/>
              </a:prstGeom>
              <a:noFill/>
              <a:ln w="12700">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Line 7"/>
              <p:cNvSpPr>
                <a:spLocks noChangeShapeType="1"/>
              </p:cNvSpPr>
              <p:nvPr/>
            </p:nvSpPr>
            <p:spPr bwMode="auto">
              <a:xfrm>
                <a:off x="5056188" y="2355850"/>
                <a:ext cx="0" cy="215900"/>
              </a:xfrm>
              <a:prstGeom prst="line">
                <a:avLst/>
              </a:prstGeom>
              <a:noFill/>
              <a:ln w="12700">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Line 8"/>
              <p:cNvSpPr>
                <a:spLocks noChangeAspect="1" noChangeShapeType="1"/>
              </p:cNvSpPr>
              <p:nvPr/>
            </p:nvSpPr>
            <p:spPr bwMode="auto">
              <a:xfrm>
                <a:off x="5056188" y="2368550"/>
                <a:ext cx="2981325" cy="1588"/>
              </a:xfrm>
              <a:prstGeom prst="line">
                <a:avLst/>
              </a:prstGeom>
              <a:noFill/>
              <a:ln w="12700">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Line 9"/>
              <p:cNvSpPr>
                <a:spLocks noChangeShapeType="1"/>
              </p:cNvSpPr>
              <p:nvPr/>
            </p:nvSpPr>
            <p:spPr bwMode="auto">
              <a:xfrm>
                <a:off x="4926013" y="1365250"/>
                <a:ext cx="1647825" cy="0"/>
              </a:xfrm>
              <a:prstGeom prst="line">
                <a:avLst/>
              </a:prstGeom>
              <a:noFill/>
              <a:ln w="12700">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Line 10"/>
              <p:cNvSpPr>
                <a:spLocks noChangeShapeType="1"/>
              </p:cNvSpPr>
              <p:nvPr/>
            </p:nvSpPr>
            <p:spPr bwMode="auto">
              <a:xfrm>
                <a:off x="6573838" y="1382713"/>
                <a:ext cx="0" cy="1189037"/>
              </a:xfrm>
              <a:prstGeom prst="line">
                <a:avLst/>
              </a:prstGeom>
              <a:noFill/>
              <a:ln w="12700">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18"/>
              <p:cNvSpPr>
                <a:spLocks noChangeArrowheads="1"/>
              </p:cNvSpPr>
              <p:nvPr/>
            </p:nvSpPr>
            <p:spPr bwMode="auto">
              <a:xfrm>
                <a:off x="4927600" y="2505075"/>
                <a:ext cx="512763"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332" tIns="48667" rIns="97332" bIns="48667">
                <a:spAutoFit/>
              </a:body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44546A"/>
                    </a:solidFill>
                    <a:effectLst/>
                    <a:uLnTx/>
                    <a:uFillTx/>
                    <a:latin typeface="Symbol" pitchFamily="18" charset="2"/>
                    <a:ea typeface="+mn-ea"/>
                    <a:cs typeface="+mn-cs"/>
                  </a:rPr>
                  <a:t>w</a:t>
                </a:r>
                <a:r>
                  <a:rPr kumimoji="0" lang="en-US" sz="2100" b="0" i="0" u="none" strike="noStrike" kern="1200" cap="none" spc="0" normalizeH="0" baseline="-25000" noProof="0">
                    <a:ln>
                      <a:noFill/>
                    </a:ln>
                    <a:solidFill>
                      <a:srgbClr val="44546A"/>
                    </a:solidFill>
                    <a:effectLst/>
                    <a:uLnTx/>
                    <a:uFillTx/>
                    <a:latin typeface="Times New Roman" pitchFamily="18" charset="0"/>
                    <a:ea typeface="+mn-ea"/>
                    <a:cs typeface="+mn-cs"/>
                  </a:rPr>
                  <a:t>m</a:t>
                </a:r>
              </a:p>
            </p:txBody>
          </p:sp>
          <p:sp>
            <p:nvSpPr>
              <p:cNvPr id="20" name="Rectangle 19"/>
              <p:cNvSpPr>
                <a:spLocks noChangeArrowheads="1"/>
              </p:cNvSpPr>
              <p:nvPr/>
            </p:nvSpPr>
            <p:spPr bwMode="auto">
              <a:xfrm>
                <a:off x="6173788" y="2417763"/>
                <a:ext cx="498475" cy="28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20"/>
              <p:cNvSpPr>
                <a:spLocks noChangeArrowheads="1"/>
              </p:cNvSpPr>
              <p:nvPr/>
            </p:nvSpPr>
            <p:spPr bwMode="auto">
              <a:xfrm>
                <a:off x="6346825" y="2571750"/>
                <a:ext cx="76835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332" tIns="48667" rIns="97332" bIns="48667">
                <a:spAutoFit/>
              </a:body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44546A"/>
                    </a:solidFill>
                    <a:effectLst/>
                    <a:uLnTx/>
                    <a:uFillTx/>
                    <a:latin typeface="Symbol" pitchFamily="18" charset="2"/>
                    <a:ea typeface="+mn-ea"/>
                    <a:cs typeface="+mn-cs"/>
                  </a:rPr>
                  <a:t>W</a:t>
                </a:r>
                <a:r>
                  <a:rPr kumimoji="0" lang="en-US" sz="2100" b="0" i="0" u="none" strike="noStrike" kern="1200" cap="none" spc="0" normalizeH="0" baseline="-25000" noProof="0">
                    <a:ln>
                      <a:noFill/>
                    </a:ln>
                    <a:solidFill>
                      <a:srgbClr val="44546A"/>
                    </a:solidFill>
                    <a:effectLst/>
                    <a:uLnTx/>
                    <a:uFillTx/>
                    <a:latin typeface="Calibri" panose="020F0502020204030204"/>
                    <a:ea typeface="+mn-ea"/>
                    <a:cs typeface="Arial" charset="0"/>
                  </a:rPr>
                  <a:t>c</a:t>
                </a:r>
                <a:r>
                  <a:rPr kumimoji="0" lang="en-US" sz="1300" b="0" i="0" u="none" strike="noStrike" kern="1200" cap="none" spc="0" normalizeH="0" baseline="0" noProof="0">
                    <a:ln>
                      <a:noFill/>
                    </a:ln>
                    <a:solidFill>
                      <a:srgbClr val="44546A"/>
                    </a:solidFill>
                    <a:effectLst/>
                    <a:uLnTx/>
                    <a:uFillTx/>
                    <a:latin typeface="Symbol" pitchFamily="18" charset="2"/>
                    <a:ea typeface="+mn-ea"/>
                    <a:cs typeface="+mn-cs"/>
                  </a:rPr>
                  <a:t> </a:t>
                </a:r>
                <a:r>
                  <a:rPr kumimoji="0" lang="en-US" sz="2100" b="0" i="0" u="none" strike="noStrike" kern="1200" cap="none" spc="0" normalizeH="0" baseline="0" noProof="0">
                    <a:ln>
                      <a:noFill/>
                    </a:ln>
                    <a:solidFill>
                      <a:srgbClr val="44546A"/>
                    </a:solidFill>
                    <a:effectLst/>
                    <a:uLnTx/>
                    <a:uFillTx/>
                    <a:latin typeface="Symbol" pitchFamily="18" charset="2"/>
                    <a:ea typeface="+mn-ea"/>
                    <a:cs typeface="+mn-cs"/>
                  </a:rPr>
                  <a:t>/</a:t>
                </a:r>
                <a:r>
                  <a:rPr kumimoji="0" lang="en-US" sz="1000" b="0" i="0" u="none" strike="noStrike" kern="1200" cap="none" spc="0" normalizeH="0" baseline="0" noProof="0">
                    <a:ln>
                      <a:noFill/>
                    </a:ln>
                    <a:solidFill>
                      <a:srgbClr val="44546A"/>
                    </a:solidFill>
                    <a:effectLst/>
                    <a:uLnTx/>
                    <a:uFillTx/>
                    <a:latin typeface="Symbol" pitchFamily="18" charset="2"/>
                    <a:ea typeface="+mn-ea"/>
                    <a:cs typeface="+mn-cs"/>
                  </a:rPr>
                  <a:t> </a:t>
                </a:r>
                <a:r>
                  <a:rPr kumimoji="0" lang="en-US" sz="2100" b="0" i="0" u="none" strike="noStrike" kern="1200" cap="none" spc="0" normalizeH="0" baseline="0" noProof="0">
                    <a:ln>
                      <a:noFill/>
                    </a:ln>
                    <a:solidFill>
                      <a:srgbClr val="44546A"/>
                    </a:solidFill>
                    <a:effectLst/>
                    <a:uLnTx/>
                    <a:uFillTx/>
                    <a:latin typeface="Symbol" pitchFamily="18" charset="2"/>
                    <a:ea typeface="+mn-ea"/>
                    <a:cs typeface="+mn-cs"/>
                  </a:rPr>
                  <a:t>2</a:t>
                </a:r>
              </a:p>
            </p:txBody>
          </p:sp>
          <p:sp>
            <p:nvSpPr>
              <p:cNvPr id="22" name="Rectangle 21"/>
              <p:cNvSpPr>
                <a:spLocks noChangeArrowheads="1"/>
              </p:cNvSpPr>
              <p:nvPr/>
            </p:nvSpPr>
            <p:spPr bwMode="auto">
              <a:xfrm>
                <a:off x="5534025" y="2974975"/>
                <a:ext cx="229235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332" tIns="48667" rIns="97332" bIns="48667">
                <a:spAutoFit/>
              </a:body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black"/>
                    </a:solidFill>
                    <a:effectLst/>
                    <a:uLnTx/>
                    <a:uFillTx/>
                    <a:latin typeface="Calibri" panose="020F0502020204030204"/>
                    <a:ea typeface="+mn-ea"/>
                    <a:cs typeface="+mn-cs"/>
                  </a:rPr>
                  <a:t>Rotation frequency </a:t>
                </a:r>
                <a:r>
                  <a:rPr kumimoji="0" lang="en-US" sz="1700" b="1" i="0" u="none" strike="noStrike" kern="1200" cap="none" spc="0" normalizeH="0" baseline="0" noProof="0">
                    <a:ln>
                      <a:noFill/>
                    </a:ln>
                    <a:solidFill>
                      <a:prstClr val="black"/>
                    </a:solidFill>
                    <a:effectLst/>
                    <a:uLnTx/>
                    <a:uFillTx/>
                    <a:latin typeface="Symbol" pitchFamily="18" charset="2"/>
                    <a:ea typeface="+mn-ea"/>
                    <a:cs typeface="+mn-cs"/>
                  </a:rPr>
                  <a:t>w</a:t>
                </a:r>
                <a:r>
                  <a:rPr kumimoji="0" lang="en-US" sz="1700" b="1" i="0" u="none" strike="noStrike" kern="1200" cap="none" spc="0" normalizeH="0" baseline="-25000" noProof="0">
                    <a:ln>
                      <a:noFill/>
                    </a:ln>
                    <a:solidFill>
                      <a:prstClr val="black"/>
                    </a:solidFill>
                    <a:effectLst/>
                    <a:uLnTx/>
                    <a:uFillTx/>
                    <a:latin typeface="Times New Roman" pitchFamily="18" charset="0"/>
                    <a:ea typeface="+mn-ea"/>
                    <a:cs typeface="+mn-cs"/>
                  </a:rPr>
                  <a:t>r</a:t>
                </a:r>
                <a:endParaRPr kumimoji="0" lang="en-US" sz="1700" b="1" i="0" u="none" strike="noStrike" kern="1200" cap="none" spc="0" normalizeH="0" baseline="0" noProof="0">
                  <a:ln>
                    <a:noFill/>
                  </a:ln>
                  <a:solidFill>
                    <a:prstClr val="black"/>
                  </a:solidFill>
                  <a:effectLst/>
                  <a:uLnTx/>
                  <a:uFillTx/>
                  <a:latin typeface="Symbol" pitchFamily="18" charset="2"/>
                  <a:ea typeface="+mn-ea"/>
                  <a:cs typeface="+mn-cs"/>
                </a:endParaRPr>
              </a:p>
            </p:txBody>
          </p:sp>
          <p:sp>
            <p:nvSpPr>
              <p:cNvPr id="23" name="Rectangle 22"/>
              <p:cNvSpPr>
                <a:spLocks noChangeArrowheads="1"/>
              </p:cNvSpPr>
              <p:nvPr/>
            </p:nvSpPr>
            <p:spPr bwMode="auto">
              <a:xfrm>
                <a:off x="4495800" y="1165225"/>
                <a:ext cx="461963"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332" tIns="48667" rIns="97332" bIns="48667">
                <a:spAutoFit/>
              </a:body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panose="020F0502020204030204"/>
                    <a:ea typeface="+mn-ea"/>
                    <a:cs typeface="+mn-cs"/>
                  </a:rPr>
                  <a:t>n</a:t>
                </a:r>
                <a:r>
                  <a:rPr kumimoji="0" lang="en-US" sz="2100" b="0" i="0" u="none" strike="noStrike" kern="1200" cap="none" spc="0" normalizeH="0" baseline="-25000" noProof="0">
                    <a:ln>
                      <a:noFill/>
                    </a:ln>
                    <a:solidFill>
                      <a:prstClr val="black"/>
                    </a:solidFill>
                    <a:effectLst/>
                    <a:uLnTx/>
                    <a:uFillTx/>
                    <a:latin typeface="Calibri" panose="020F0502020204030204"/>
                    <a:ea typeface="+mn-ea"/>
                    <a:cs typeface="+mn-cs"/>
                  </a:rPr>
                  <a:t>B</a:t>
                </a:r>
              </a:p>
            </p:txBody>
          </p:sp>
          <p:sp>
            <p:nvSpPr>
              <p:cNvPr id="24" name="Arc 16"/>
              <p:cNvSpPr>
                <a:spLocks noChangeAspect="1"/>
              </p:cNvSpPr>
              <p:nvPr/>
            </p:nvSpPr>
            <p:spPr bwMode="auto">
              <a:xfrm>
                <a:off x="5056188" y="1368425"/>
                <a:ext cx="1489075" cy="1035050"/>
              </a:xfrm>
              <a:custGeom>
                <a:avLst/>
                <a:gdLst>
                  <a:gd name="G0" fmla="+- 21600 0 0"/>
                  <a:gd name="G1" fmla="+- 21600 0 0"/>
                  <a:gd name="G2" fmla="+- 21600 0 0"/>
                  <a:gd name="T0" fmla="*/ 0 w 21600"/>
                  <a:gd name="T1" fmla="*/ 21559 h 21600"/>
                  <a:gd name="T2" fmla="*/ 21572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559"/>
                    </a:moveTo>
                    <a:cubicBezTo>
                      <a:pt x="22" y="9656"/>
                      <a:pt x="9669" y="15"/>
                      <a:pt x="21572" y="0"/>
                    </a:cubicBezTo>
                  </a:path>
                  <a:path w="21600" h="21600" stroke="0" extrusionOk="0">
                    <a:moveTo>
                      <a:pt x="0" y="21559"/>
                    </a:moveTo>
                    <a:cubicBezTo>
                      <a:pt x="22" y="9656"/>
                      <a:pt x="9669" y="15"/>
                      <a:pt x="21572" y="0"/>
                    </a:cubicBezTo>
                    <a:lnTo>
                      <a:pt x="21600" y="21600"/>
                    </a:lnTo>
                    <a:close/>
                  </a:path>
                </a:pathLst>
              </a:custGeom>
              <a:noFill/>
              <a:ln w="12700" cap="rnd">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Arc 17"/>
              <p:cNvSpPr>
                <a:spLocks noChangeAspect="1"/>
              </p:cNvSpPr>
              <p:nvPr/>
            </p:nvSpPr>
            <p:spPr bwMode="auto">
              <a:xfrm>
                <a:off x="6535738" y="1368425"/>
                <a:ext cx="1487487" cy="1035050"/>
              </a:xfrm>
              <a:custGeom>
                <a:avLst/>
                <a:gdLst>
                  <a:gd name="G0" fmla="+- 28 0 0"/>
                  <a:gd name="G1" fmla="+- 21600 0 0"/>
                  <a:gd name="G2" fmla="+- 21600 0 0"/>
                  <a:gd name="T0" fmla="*/ 0 w 21628"/>
                  <a:gd name="T1" fmla="*/ 0 h 21600"/>
                  <a:gd name="T2" fmla="*/ 21628 w 21628"/>
                  <a:gd name="T3" fmla="*/ 21559 h 21600"/>
                  <a:gd name="T4" fmla="*/ 28 w 21628"/>
                  <a:gd name="T5" fmla="*/ 21600 h 21600"/>
                </a:gdLst>
                <a:ahLst/>
                <a:cxnLst>
                  <a:cxn ang="0">
                    <a:pos x="T0" y="T1"/>
                  </a:cxn>
                  <a:cxn ang="0">
                    <a:pos x="T2" y="T3"/>
                  </a:cxn>
                  <a:cxn ang="0">
                    <a:pos x="T4" y="T5"/>
                  </a:cxn>
                </a:cxnLst>
                <a:rect l="0" t="0" r="r" b="b"/>
                <a:pathLst>
                  <a:path w="21628" h="21600" fill="none" extrusionOk="0">
                    <a:moveTo>
                      <a:pt x="0" y="0"/>
                    </a:moveTo>
                    <a:cubicBezTo>
                      <a:pt x="9" y="0"/>
                      <a:pt x="18" y="-1"/>
                      <a:pt x="28" y="0"/>
                    </a:cubicBezTo>
                    <a:cubicBezTo>
                      <a:pt x="11941" y="0"/>
                      <a:pt x="21605" y="9645"/>
                      <a:pt x="21627" y="21559"/>
                    </a:cubicBezTo>
                  </a:path>
                  <a:path w="21628" h="21600" stroke="0" extrusionOk="0">
                    <a:moveTo>
                      <a:pt x="0" y="0"/>
                    </a:moveTo>
                    <a:cubicBezTo>
                      <a:pt x="9" y="0"/>
                      <a:pt x="18" y="-1"/>
                      <a:pt x="28" y="0"/>
                    </a:cubicBezTo>
                    <a:cubicBezTo>
                      <a:pt x="11941" y="0"/>
                      <a:pt x="21605" y="9645"/>
                      <a:pt x="21627" y="21559"/>
                    </a:cubicBezTo>
                    <a:lnTo>
                      <a:pt x="28" y="21600"/>
                    </a:lnTo>
                    <a:close/>
                  </a:path>
                </a:pathLst>
              </a:custGeom>
              <a:noFill/>
              <a:ln w="12700" cap="rnd">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Oval 25"/>
              <p:cNvSpPr>
                <a:spLocks noChangeAspect="1" noChangeArrowheads="1"/>
              </p:cNvSpPr>
              <p:nvPr/>
            </p:nvSpPr>
            <p:spPr bwMode="auto">
              <a:xfrm>
                <a:off x="4660900" y="2160588"/>
                <a:ext cx="657225" cy="76200"/>
              </a:xfrm>
              <a:prstGeom prst="ellipse">
                <a:avLst/>
              </a:prstGeom>
              <a:solidFill>
                <a:schemeClr val="bg2"/>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Oval 26"/>
              <p:cNvSpPr>
                <a:spLocks noChangeAspect="1" noChangeArrowheads="1"/>
              </p:cNvSpPr>
              <p:nvPr/>
            </p:nvSpPr>
            <p:spPr bwMode="auto">
              <a:xfrm>
                <a:off x="6535738" y="762000"/>
                <a:ext cx="103187" cy="458788"/>
              </a:xfrm>
              <a:prstGeom prst="ellipse">
                <a:avLst/>
              </a:prstGeom>
              <a:solidFill>
                <a:schemeClr val="bg2"/>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Oval 27"/>
              <p:cNvSpPr>
                <a:spLocks noChangeAspect="1" noChangeArrowheads="1"/>
              </p:cNvSpPr>
              <p:nvPr/>
            </p:nvSpPr>
            <p:spPr bwMode="auto">
              <a:xfrm>
                <a:off x="5189538" y="1423988"/>
                <a:ext cx="276225" cy="269875"/>
              </a:xfrm>
              <a:prstGeom prst="ellipse">
                <a:avLst/>
              </a:prstGeom>
              <a:solidFill>
                <a:schemeClr val="bg2"/>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Oval 28"/>
              <p:cNvSpPr>
                <a:spLocks noChangeAspect="1" noChangeArrowheads="1"/>
              </p:cNvSpPr>
              <p:nvPr/>
            </p:nvSpPr>
            <p:spPr bwMode="auto">
              <a:xfrm>
                <a:off x="7615238" y="1416050"/>
                <a:ext cx="276225" cy="268288"/>
              </a:xfrm>
              <a:prstGeom prst="ellipse">
                <a:avLst/>
              </a:prstGeom>
              <a:solidFill>
                <a:schemeClr val="bg2"/>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Oval 29"/>
              <p:cNvSpPr>
                <a:spLocks noChangeAspect="1" noChangeArrowheads="1"/>
              </p:cNvSpPr>
              <p:nvPr/>
            </p:nvSpPr>
            <p:spPr bwMode="auto">
              <a:xfrm>
                <a:off x="7762875" y="2170113"/>
                <a:ext cx="655638" cy="74612"/>
              </a:xfrm>
              <a:prstGeom prst="ellipse">
                <a:avLst/>
              </a:prstGeom>
              <a:solidFill>
                <a:schemeClr val="bg2"/>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77" name="TextBox 76"/>
                <p:cNvSpPr txBox="1"/>
                <p:nvPr/>
              </p:nvSpPr>
              <p:spPr>
                <a:xfrm>
                  <a:off x="-72547" y="1258669"/>
                  <a:ext cx="3272947"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type of crystal, nearest neighbor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ion spacing depend on </a:t>
                  </a:r>
                  <a14:m>
                    <m:oMath xmlns:m="http://schemas.openxmlformats.org/officeDocument/2006/math">
                      <m:sSub>
                        <m:sSubPr>
                          <m:ctrlPr>
                            <a:rPr kumimoji="0" lang="en-US" sz="1800"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C00000"/>
                              </a:solidFill>
                              <a:effectLst/>
                              <a:uLnTx/>
                              <a:uFillTx/>
                              <a:latin typeface="Cambria Math"/>
                              <a:ea typeface="Cambria Math"/>
                              <a:cs typeface="+mn-cs"/>
                            </a:rPr>
                            <m:t>𝜔</m:t>
                          </m:r>
                        </m:e>
                        <m:sub>
                          <m:r>
                            <a:rPr kumimoji="0" lang="en-US" sz="1800" b="0" i="1" u="none" strike="noStrike" kern="1200" cap="none" spc="0" normalizeH="0" baseline="0" noProof="0" smtClean="0">
                              <a:ln>
                                <a:noFill/>
                              </a:ln>
                              <a:solidFill>
                                <a:srgbClr val="C00000"/>
                              </a:solidFill>
                              <a:effectLst/>
                              <a:uLnTx/>
                              <a:uFillTx/>
                              <a:latin typeface="Cambria Math"/>
                              <a:ea typeface="+mn-ea"/>
                              <a:cs typeface="+mn-cs"/>
                            </a:rPr>
                            <m:t>𝑟</m:t>
                          </m:r>
                        </m:sub>
                      </m:sSub>
                    </m:oMath>
                  </a14:m>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mc:Choice>
          <mc:Fallback xmlns="">
            <p:sp>
              <p:nvSpPr>
                <p:cNvPr id="77" name="TextBox 76"/>
                <p:cNvSpPr txBox="1">
                  <a:spLocks noRot="1" noChangeAspect="1" noMove="1" noResize="1" noEditPoints="1" noAdjustHandles="1" noChangeArrowheads="1" noChangeShapeType="1" noTextEdit="1"/>
                </p:cNvSpPr>
                <p:nvPr/>
              </p:nvSpPr>
              <p:spPr>
                <a:xfrm>
                  <a:off x="-72547" y="1258669"/>
                  <a:ext cx="3272947" cy="646331"/>
                </a:xfrm>
                <a:prstGeom prst="rect">
                  <a:avLst/>
                </a:prstGeom>
                <a:blipFill rotWithShape="0">
                  <a:blip r:embed="rId5"/>
                  <a:stretch>
                    <a:fillRect l="-1117" t="-4673" r="-1117" b="-13084"/>
                  </a:stretch>
                </a:blipFill>
              </p:spPr>
              <p:txBody>
                <a:bodyPr/>
                <a:lstStyle/>
                <a:p>
                  <a:r>
                    <a:rPr lang="en-US">
                      <a:noFill/>
                    </a:rPr>
                    <a:t> </a:t>
                  </a:r>
                </a:p>
              </p:txBody>
            </p:sp>
          </mc:Fallback>
        </mc:AlternateContent>
      </p:grpSp>
      <p:grpSp>
        <p:nvGrpSpPr>
          <p:cNvPr id="96" name="Group 95"/>
          <p:cNvGrpSpPr/>
          <p:nvPr/>
        </p:nvGrpSpPr>
        <p:grpSpPr>
          <a:xfrm>
            <a:off x="5050012" y="1462650"/>
            <a:ext cx="4070187" cy="5237695"/>
            <a:chOff x="5050012" y="1462650"/>
            <a:chExt cx="4070187" cy="5237695"/>
          </a:xfrm>
        </p:grpSpPr>
        <p:grpSp>
          <p:nvGrpSpPr>
            <p:cNvPr id="79" name="Group 78"/>
            <p:cNvGrpSpPr/>
            <p:nvPr/>
          </p:nvGrpSpPr>
          <p:grpSpPr>
            <a:xfrm>
              <a:off x="5050012" y="1462650"/>
              <a:ext cx="4070187" cy="5237695"/>
              <a:chOff x="5050012" y="1462650"/>
              <a:chExt cx="4070187" cy="5237695"/>
            </a:xfrm>
          </p:grpSpPr>
          <p:sp>
            <p:nvSpPr>
              <p:cNvPr id="68" name="TextBox 67"/>
              <p:cNvSpPr txBox="1"/>
              <p:nvPr/>
            </p:nvSpPr>
            <p:spPr>
              <a:xfrm>
                <a:off x="6172200" y="3669268"/>
                <a:ext cx="254595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bcc crystals with N&gt;100 k</a:t>
                </a:r>
              </a:p>
            </p:txBody>
          </p:sp>
          <p:sp>
            <p:nvSpPr>
              <p:cNvPr id="70" name="TextBox 69"/>
              <p:cNvSpPr txBox="1"/>
              <p:nvPr/>
            </p:nvSpPr>
            <p:spPr>
              <a:xfrm>
                <a:off x="6172200" y="4038600"/>
                <a:ext cx="2736839"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observed with: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Bragg scattering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ion fluorescence imaging </a:t>
                </a:r>
              </a:p>
            </p:txBody>
          </p:sp>
          <p:pic>
            <p:nvPicPr>
              <p:cNvPr id="71" name="Picture 10"/>
              <p:cNvPicPr>
                <a:picLocks noChangeArrowheads="1"/>
              </p:cNvPicPr>
              <p:nvPr/>
            </p:nvPicPr>
            <p:blipFill rotWithShape="1">
              <a:blip r:embed="rId6">
                <a:extLst>
                  <a:ext uri="{28A0092B-C50C-407E-A947-70E740481C1C}">
                    <a14:useLocalDpi xmlns:a14="http://schemas.microsoft.com/office/drawing/2010/main" val="0"/>
                  </a:ext>
                </a:extLst>
              </a:blip>
              <a:srcRect l="37914" t="43509" r="41884" b="45370"/>
              <a:stretch/>
            </p:blipFill>
            <p:spPr bwMode="auto">
              <a:xfrm>
                <a:off x="5943600" y="5016424"/>
                <a:ext cx="3176599" cy="1683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3" name="Straight Arrow Connector 72"/>
              <p:cNvCxnSpPr/>
              <p:nvPr/>
            </p:nvCxnSpPr>
            <p:spPr>
              <a:xfrm>
                <a:off x="6705600" y="4920324"/>
                <a:ext cx="152400" cy="34944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4" name="Up Arrow 73"/>
              <p:cNvSpPr/>
              <p:nvPr/>
            </p:nvSpPr>
            <p:spPr>
              <a:xfrm rot="18901481">
                <a:off x="5050012" y="1462650"/>
                <a:ext cx="337344" cy="2690418"/>
              </a:xfrm>
              <a:prstGeom prst="upArrow">
                <a:avLst/>
              </a:prstGeom>
              <a:solidFill>
                <a:srgbClr val="C00000">
                  <a:alpha val="35000"/>
                </a:srgbClr>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90" name="Straight Arrow Connector 89"/>
            <p:cNvCxnSpPr>
              <a:cxnSpLocks noChangeAspect="1"/>
            </p:cNvCxnSpPr>
            <p:nvPr/>
          </p:nvCxnSpPr>
          <p:spPr>
            <a:xfrm flipV="1">
              <a:off x="7315200" y="5880361"/>
              <a:ext cx="387670" cy="139439"/>
            </a:xfrm>
            <a:prstGeom prst="straightConnector1">
              <a:avLst/>
            </a:prstGeom>
            <a:ln w="2222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7445176" y="5943600"/>
              <a:ext cx="78258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14 </a:t>
              </a:r>
              <a:r>
                <a:rPr kumimoji="0" lang="el-GR" sz="1800" b="1" i="0" u="none" strike="noStrike" kern="1200" cap="none" spc="0" normalizeH="0" baseline="0" noProof="0" dirty="0">
                  <a:ln>
                    <a:noFill/>
                  </a:ln>
                  <a:solidFill>
                    <a:srgbClr val="C00000"/>
                  </a:solidFill>
                  <a:effectLst/>
                  <a:uLnTx/>
                  <a:uFillTx/>
                  <a:latin typeface="Calibri" panose="020F0502020204030204"/>
                  <a:ea typeface="+mn-ea"/>
                  <a:cs typeface="+mn-cs"/>
                </a:rPr>
                <a:t>μ</a:t>
              </a: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m</a:t>
              </a:r>
            </a:p>
          </p:txBody>
        </p:sp>
      </p:grpSp>
      <p:sp>
        <p:nvSpPr>
          <p:cNvPr id="2" name="TextBox 1"/>
          <p:cNvSpPr txBox="1"/>
          <p:nvPr/>
        </p:nvSpPr>
        <p:spPr>
          <a:xfrm>
            <a:off x="-76200" y="2450068"/>
            <a:ext cx="295221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Mitchell et.al., Science (1998)</a:t>
            </a:r>
          </a:p>
        </p:txBody>
      </p:sp>
    </p:spTree>
    <p:extLst>
      <p:ext uri="{BB962C8B-B14F-4D97-AF65-F5344CB8AC3E}">
        <p14:creationId xmlns:p14="http://schemas.microsoft.com/office/powerpoint/2010/main" val="102423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2988879" y="440693"/>
            <a:ext cx="3444829" cy="3062563"/>
            <a:chOff x="2988879" y="123193"/>
            <a:chExt cx="3444829" cy="3062563"/>
          </a:xfrm>
        </p:grpSpPr>
        <p:grpSp>
          <p:nvGrpSpPr>
            <p:cNvPr id="29" name="Group 28"/>
            <p:cNvGrpSpPr/>
            <p:nvPr/>
          </p:nvGrpSpPr>
          <p:grpSpPr>
            <a:xfrm>
              <a:off x="3530600" y="570418"/>
              <a:ext cx="2244507" cy="2232213"/>
              <a:chOff x="3530600" y="329788"/>
              <a:chExt cx="2244507" cy="2232213"/>
            </a:xfrm>
          </p:grpSpPr>
          <p:sp>
            <p:nvSpPr>
              <p:cNvPr id="23" name="Oval 22"/>
              <p:cNvSpPr/>
              <p:nvPr/>
            </p:nvSpPr>
            <p:spPr>
              <a:xfrm>
                <a:off x="3611615" y="393700"/>
                <a:ext cx="2093976" cy="20955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p:cNvSpPr/>
              <p:nvPr/>
            </p:nvSpPr>
            <p:spPr>
              <a:xfrm>
                <a:off x="3764015" y="546100"/>
                <a:ext cx="1783080" cy="178308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p:nvPr/>
            </p:nvSpPr>
            <p:spPr>
              <a:xfrm>
                <a:off x="3530600" y="1367790"/>
                <a:ext cx="2232213" cy="130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rot="16200000">
                <a:off x="3529782" y="1380490"/>
                <a:ext cx="2232213" cy="130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rot="19015750">
                <a:off x="3535520" y="1357962"/>
                <a:ext cx="2232213" cy="130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rot="2525007">
                <a:off x="3542894" y="1372710"/>
                <a:ext cx="2232213" cy="130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30" name="TextBox 29"/>
                <p:cNvSpPr txBox="1"/>
                <p:nvPr/>
              </p:nvSpPr>
              <p:spPr>
                <a:xfrm>
                  <a:off x="2988879" y="123193"/>
                  <a:ext cx="344482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a:ea typeface="+mn-ea"/>
                                <a:cs typeface="+mn-cs"/>
                              </a:rPr>
                              <m:t>𝑉</m:t>
                            </m:r>
                          </m:e>
                          <m:sub>
                            <m:r>
                              <a:rPr kumimoji="0" lang="en-US" sz="1800" b="0" i="1" u="none" strike="noStrike" kern="1200" cap="none" spc="0" normalizeH="0" baseline="0" noProof="0">
                                <a:ln>
                                  <a:noFill/>
                                </a:ln>
                                <a:solidFill>
                                  <a:prstClr val="black"/>
                                </a:solidFill>
                                <a:effectLst/>
                                <a:uLnTx/>
                                <a:uFillTx/>
                                <a:latin typeface="Cambria Math"/>
                                <a:ea typeface="+mn-ea"/>
                                <a:cs typeface="+mn-cs"/>
                              </a:rPr>
                              <m:t>𝑠𝑒𝑐𝑡𝑜𝑟</m:t>
                            </m:r>
                          </m:sub>
                        </m:sSub>
                        <m:r>
                          <a:rPr kumimoji="0" lang="en-US" sz="1800" b="0" i="1" u="none" strike="noStrike" kern="1200" cap="none" spc="0" normalizeH="0" baseline="0" noProof="0">
                            <a:ln>
                              <a:noFill/>
                            </a:ln>
                            <a:solidFill>
                              <a:prstClr val="black"/>
                            </a:solidFill>
                            <a:effectLst/>
                            <a:uLnTx/>
                            <a:uFillTx/>
                            <a:latin typeface="Cambria Math"/>
                            <a:ea typeface="+mn-ea"/>
                            <a:cs typeface="+mn-cs"/>
                          </a:rPr>
                          <m:t>=</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a:ea typeface="+mn-ea"/>
                                <a:cs typeface="+mn-cs"/>
                              </a:rPr>
                              <m:t>𝑉</m:t>
                            </m:r>
                          </m:e>
                          <m:sub>
                            <m:r>
                              <a:rPr kumimoji="0" lang="en-US" sz="1800" b="0" i="1" u="none" strike="noStrike" kern="1200" cap="none" spc="0" normalizeH="0" baseline="0" noProof="0">
                                <a:ln>
                                  <a:noFill/>
                                </a:ln>
                                <a:solidFill>
                                  <a:prstClr val="black"/>
                                </a:solidFill>
                                <a:effectLst/>
                                <a:uLnTx/>
                                <a:uFillTx/>
                                <a:latin typeface="Cambria Math"/>
                                <a:ea typeface="+mn-ea"/>
                                <a:cs typeface="+mn-cs"/>
                              </a:rPr>
                              <m:t>𝑊𝑎𝑙𝑙</m:t>
                            </m:r>
                          </m:sub>
                        </m:sSub>
                        <m:func>
                          <m:func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uncPr>
                          <m:fName>
                            <m:r>
                              <a:rPr kumimoji="0" lang="en-US" sz="1800" b="0" i="1" u="none" strike="noStrike" kern="1200" cap="none" spc="0" normalizeH="0" baseline="0" noProof="0">
                                <a:ln>
                                  <a:noFill/>
                                </a:ln>
                                <a:solidFill>
                                  <a:prstClr val="black"/>
                                </a:solidFill>
                                <a:effectLst/>
                                <a:uLnTx/>
                                <a:uFillTx/>
                                <a:latin typeface="Cambria Math"/>
                                <a:ea typeface="+mn-ea"/>
                                <a:cs typeface="+mn-cs"/>
                              </a:rPr>
                              <m:t>𝑠𝑖𝑛</m:t>
                            </m:r>
                          </m:fName>
                          <m:e>
                            <m:d>
                              <m:d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a:ea typeface="Cambria Math"/>
                                        <a:cs typeface="+mn-cs"/>
                                      </a:rPr>
                                      <m:t>𝜔</m:t>
                                    </m:r>
                                  </m:e>
                                  <m:sub>
                                    <m:r>
                                      <a:rPr kumimoji="0" lang="en-US" sz="1800" b="0" i="1" u="none" strike="noStrike" kern="1200" cap="none" spc="0" normalizeH="0" baseline="0" noProof="0">
                                        <a:ln>
                                          <a:noFill/>
                                        </a:ln>
                                        <a:solidFill>
                                          <a:prstClr val="black"/>
                                        </a:solidFill>
                                        <a:effectLst/>
                                        <a:uLnTx/>
                                        <a:uFillTx/>
                                        <a:latin typeface="Cambria Math"/>
                                        <a:ea typeface="+mn-ea"/>
                                        <a:cs typeface="+mn-cs"/>
                                      </a:rPr>
                                      <m:t>𝑑𝑟𝑖𝑣𝑒</m:t>
                                    </m:r>
                                  </m:sub>
                                </m:sSub>
                                <m:r>
                                  <a:rPr kumimoji="0" lang="en-US" sz="1800" b="0" i="1" u="none" strike="noStrike" kern="1200" cap="none" spc="0" normalizeH="0" baseline="0" noProof="0">
                                    <a:ln>
                                      <a:noFill/>
                                    </a:ln>
                                    <a:solidFill>
                                      <a:prstClr val="black"/>
                                    </a:solidFill>
                                    <a:effectLst/>
                                    <a:uLnTx/>
                                    <a:uFillTx/>
                                    <a:latin typeface="Cambria Math"/>
                                    <a:ea typeface="+mn-ea"/>
                                    <a:cs typeface="+mn-cs"/>
                                  </a:rPr>
                                  <m:t>𝑡</m:t>
                                </m:r>
                                <m:r>
                                  <a:rPr kumimoji="0" lang="en-US" sz="1800" b="0" i="1" u="none" strike="noStrike" kern="1200" cap="none" spc="0" normalizeH="0" baseline="0" noProof="0">
                                    <a:ln>
                                      <a:noFill/>
                                    </a:ln>
                                    <a:solidFill>
                                      <a:prstClr val="black"/>
                                    </a:solidFill>
                                    <a:effectLst/>
                                    <a:uLnTx/>
                                    <a:uFillTx/>
                                    <a:latin typeface="Cambria Math"/>
                                    <a:ea typeface="+mn-ea"/>
                                    <a:cs typeface="+mn-cs"/>
                                  </a:rPr>
                                  <m:t>+</m:t>
                                </m:r>
                                <m:r>
                                  <a:rPr kumimoji="0" lang="en-US" sz="1800" b="0" i="1" u="none" strike="noStrike" kern="1200" cap="none" spc="0" normalizeH="0" baseline="0" noProof="0">
                                    <a:ln>
                                      <a:noFill/>
                                    </a:ln>
                                    <a:solidFill>
                                      <a:prstClr val="black"/>
                                    </a:solidFill>
                                    <a:effectLst/>
                                    <a:uLnTx/>
                                    <a:uFillTx/>
                                    <a:latin typeface="Cambria Math"/>
                                    <a:ea typeface="Cambria Math"/>
                                    <a:cs typeface="+mn-cs"/>
                                  </a:rPr>
                                  <m:t>𝜙</m:t>
                                </m:r>
                              </m:e>
                            </m:d>
                          </m:e>
                        </m:func>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2988879" y="123193"/>
                  <a:ext cx="3444829" cy="369332"/>
                </a:xfrm>
                <a:prstGeom prst="rect">
                  <a:avLst/>
                </a:prstGeom>
                <a:blipFill rotWithShape="0">
                  <a:blip r:embed="rId3"/>
                  <a:stretch>
                    <a:fillRect b="-11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5141117" y="459276"/>
                  <a:ext cx="720544" cy="3500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a:ea typeface="Cambria Math"/>
                          <a:cs typeface="+mn-cs"/>
                        </a:rPr>
                        <m:t>𝜙</m:t>
                      </m:r>
                      <m:r>
                        <a:rPr kumimoji="0" lang="en-US" sz="1800" b="0" i="1" u="none" strike="noStrike" kern="1200" cap="none" spc="0" normalizeH="0" baseline="0" noProof="0">
                          <a:ln>
                            <a:noFill/>
                          </a:ln>
                          <a:solidFill>
                            <a:prstClr val="black"/>
                          </a:solidFill>
                          <a:effectLst/>
                          <a:uLnTx/>
                          <a:uFillTx/>
                          <a:latin typeface="Cambria Math"/>
                          <a:ea typeface="Cambria Math"/>
                          <a:cs typeface="+mn-cs"/>
                        </a:rPr>
                        <m:t>=</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5141117" y="459276"/>
                  <a:ext cx="720544" cy="350097"/>
                </a:xfrm>
                <a:prstGeom prst="rect">
                  <a:avLst/>
                </a:prstGeom>
                <a:blipFill rotWithShape="0">
                  <a:blip r:embed="rId10"/>
                  <a:stretch>
                    <a:fillRect l="-1681" t="-8621" r="-7563" b="-31034"/>
                  </a:stretch>
                </a:blipFill>
              </p:spPr>
              <p:txBody>
                <a:bodyPr/>
                <a:lstStyle/>
                <a:p>
                  <a:r>
                    <a:rPr lang="en-US">
                      <a:noFill/>
                    </a:rPr>
                    <a:t> </a:t>
                  </a:r>
                </a:p>
              </p:txBody>
            </p:sp>
          </mc:Fallback>
        </mc:AlternateContent>
        <p:sp>
          <p:nvSpPr>
            <p:cNvPr id="32" name="TextBox 31"/>
            <p:cNvSpPr txBox="1"/>
            <p:nvPr/>
          </p:nvSpPr>
          <p:spPr>
            <a:xfrm>
              <a:off x="5610005" y="1006485"/>
              <a:ext cx="61747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270</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TextBox 32"/>
            <p:cNvSpPr txBox="1"/>
            <p:nvPr/>
          </p:nvSpPr>
          <p:spPr>
            <a:xfrm>
              <a:off x="5616912" y="1914191"/>
              <a:ext cx="61747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180</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p:cNvSpPr txBox="1"/>
            <p:nvPr/>
          </p:nvSpPr>
          <p:spPr>
            <a:xfrm>
              <a:off x="5029899" y="2554188"/>
              <a:ext cx="50045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90</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p:cNvSpPr txBox="1"/>
            <p:nvPr/>
          </p:nvSpPr>
          <p:spPr>
            <a:xfrm>
              <a:off x="3104480" y="1921933"/>
              <a:ext cx="61747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270</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p:cNvSpPr txBox="1"/>
            <p:nvPr/>
          </p:nvSpPr>
          <p:spPr>
            <a:xfrm>
              <a:off x="3800668" y="461325"/>
              <a:ext cx="50045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90</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36"/>
            <p:cNvSpPr txBox="1"/>
            <p:nvPr/>
          </p:nvSpPr>
          <p:spPr>
            <a:xfrm>
              <a:off x="3107701" y="1075045"/>
              <a:ext cx="61747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180</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p:cNvSpPr txBox="1"/>
            <p:nvPr/>
          </p:nvSpPr>
          <p:spPr>
            <a:xfrm>
              <a:off x="3687597" y="2560849"/>
              <a:ext cx="61747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360</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9" name="TextBox 38"/>
                <p:cNvSpPr txBox="1"/>
                <p:nvPr/>
              </p:nvSpPr>
              <p:spPr>
                <a:xfrm>
                  <a:off x="3758432" y="2835659"/>
                  <a:ext cx="1794245" cy="3500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C00000"/>
                                </a:solidFill>
                                <a:effectLst/>
                                <a:uLnTx/>
                                <a:uFillTx/>
                                <a:latin typeface="Cambria Math"/>
                                <a:ea typeface="Cambria Math"/>
                                <a:cs typeface="+mn-cs"/>
                              </a:rPr>
                              <m:t>𝜔</m:t>
                            </m:r>
                          </m:e>
                          <m:sub>
                            <m:r>
                              <a:rPr kumimoji="0" lang="en-US" sz="1800" b="0" i="1" u="none" strike="noStrike" kern="1200" cap="none" spc="0" normalizeH="0" baseline="0" noProof="0">
                                <a:ln>
                                  <a:noFill/>
                                </a:ln>
                                <a:solidFill>
                                  <a:srgbClr val="C00000"/>
                                </a:solidFill>
                                <a:effectLst/>
                                <a:uLnTx/>
                                <a:uFillTx/>
                                <a:latin typeface="Cambria Math"/>
                                <a:ea typeface="+mn-ea"/>
                                <a:cs typeface="+mn-cs"/>
                              </a:rPr>
                              <m:t>𝑤𝑎𝑙𝑙</m:t>
                            </m:r>
                          </m:sub>
                        </m:sSub>
                        <m:r>
                          <a:rPr kumimoji="0" lang="en-US" sz="1800" b="0" i="1" u="none" strike="noStrike" kern="1200" cap="none" spc="0" normalizeH="0" baseline="0" noProof="0">
                            <a:ln>
                              <a:noFill/>
                            </a:ln>
                            <a:solidFill>
                              <a:srgbClr val="C00000"/>
                            </a:solidFill>
                            <a:effectLst/>
                            <a:uLnTx/>
                            <a:uFillTx/>
                            <a:latin typeface="Cambria Math"/>
                            <a:ea typeface="+mn-ea"/>
                            <a:cs typeface="+mn-cs"/>
                          </a:rPr>
                          <m:t>=</m:t>
                        </m:r>
                        <m:sSub>
                          <m:sSubPr>
                            <m:ctrlPr>
                              <a:rPr kumimoji="0" lang="en-US" sz="1800" b="0"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C00000"/>
                                </a:solidFill>
                                <a:effectLst/>
                                <a:uLnTx/>
                                <a:uFillTx/>
                                <a:latin typeface="Cambria Math"/>
                                <a:ea typeface="Cambria Math"/>
                                <a:cs typeface="+mn-cs"/>
                              </a:rPr>
                              <m:t>𝜔</m:t>
                            </m:r>
                          </m:e>
                          <m:sub>
                            <m:r>
                              <a:rPr kumimoji="0" lang="en-US" sz="1800" b="0" i="1" u="none" strike="noStrike" kern="1200" cap="none" spc="0" normalizeH="0" baseline="0" noProof="0">
                                <a:ln>
                                  <a:noFill/>
                                </a:ln>
                                <a:solidFill>
                                  <a:srgbClr val="C00000"/>
                                </a:solidFill>
                                <a:effectLst/>
                                <a:uLnTx/>
                                <a:uFillTx/>
                                <a:latin typeface="Cambria Math"/>
                                <a:ea typeface="+mn-ea"/>
                                <a:cs typeface="+mn-cs"/>
                              </a:rPr>
                              <m:t>𝑑𝑟𝑖𝑣𝑒</m:t>
                            </m:r>
                          </m:sub>
                        </m:sSub>
                        <m:r>
                          <a:rPr kumimoji="0" lang="en-US" sz="1800" b="0" i="1" u="none" strike="noStrike" kern="1200" cap="none" spc="0" normalizeH="0" baseline="0" noProof="0">
                            <a:ln>
                              <a:noFill/>
                            </a:ln>
                            <a:solidFill>
                              <a:srgbClr val="C00000"/>
                            </a:solidFill>
                            <a:effectLst/>
                            <a:uLnTx/>
                            <a:uFillTx/>
                            <a:latin typeface="Cambria Math"/>
                            <a:ea typeface="+mn-ea"/>
                            <a:cs typeface="+mn-cs"/>
                          </a:rPr>
                          <m:t>/2</m:t>
                        </m:r>
                      </m:oMath>
                    </m:oMathPara>
                  </a14:m>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3758432" y="2835659"/>
                  <a:ext cx="1794245" cy="350097"/>
                </a:xfrm>
                <a:prstGeom prst="rect">
                  <a:avLst/>
                </a:prstGeom>
                <a:blipFill rotWithShape="0">
                  <a:blip r:embed="rId11"/>
                  <a:stretch>
                    <a:fillRect r="-4422" b="-18966"/>
                  </a:stretch>
                </a:blipFill>
              </p:spPr>
              <p:txBody>
                <a:bodyPr/>
                <a:lstStyle/>
                <a:p>
                  <a:r>
                    <a:rPr lang="en-US">
                      <a:noFill/>
                    </a:rPr>
                    <a:t> </a:t>
                  </a:r>
                </a:p>
              </p:txBody>
            </p:sp>
          </mc:Fallback>
        </mc:AlternateContent>
      </p:grpSp>
      <p:sp>
        <p:nvSpPr>
          <p:cNvPr id="56" name="Right Arrow 55"/>
          <p:cNvSpPr/>
          <p:nvPr/>
        </p:nvSpPr>
        <p:spPr>
          <a:xfrm rot="609329">
            <a:off x="2988879" y="1903985"/>
            <a:ext cx="541721" cy="10194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8" name="Group 57"/>
          <p:cNvGrpSpPr/>
          <p:nvPr/>
        </p:nvGrpSpPr>
        <p:grpSpPr>
          <a:xfrm>
            <a:off x="7142919" y="685800"/>
            <a:ext cx="1924881" cy="2856131"/>
            <a:chOff x="7219119" y="914400"/>
            <a:chExt cx="1924881" cy="2856131"/>
          </a:xfrm>
        </p:grpSpPr>
        <p:grpSp>
          <p:nvGrpSpPr>
            <p:cNvPr id="59" name="Group 58"/>
            <p:cNvGrpSpPr/>
            <p:nvPr/>
          </p:nvGrpSpPr>
          <p:grpSpPr>
            <a:xfrm>
              <a:off x="7219119" y="914400"/>
              <a:ext cx="1924881" cy="2438400"/>
              <a:chOff x="6324600" y="3962400"/>
              <a:chExt cx="1924881" cy="2438400"/>
            </a:xfrm>
          </p:grpSpPr>
          <p:sp>
            <p:nvSpPr>
              <p:cNvPr id="61" name="Oval 60"/>
              <p:cNvSpPr/>
              <p:nvPr/>
            </p:nvSpPr>
            <p:spPr>
              <a:xfrm>
                <a:off x="6471561" y="3962400"/>
                <a:ext cx="919839" cy="838200"/>
              </a:xfrm>
              <a:prstGeom prst="ellipse">
                <a:avLst/>
              </a:prstGeom>
              <a:solidFill>
                <a:srgbClr val="C00000">
                  <a:alpha val="35000"/>
                </a:srgb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p:cNvSpPr/>
              <p:nvPr/>
            </p:nvSpPr>
            <p:spPr>
              <a:xfrm rot="1744861">
                <a:off x="6441235" y="5276724"/>
                <a:ext cx="1060423" cy="762000"/>
              </a:xfrm>
              <a:prstGeom prst="ellipse">
                <a:avLst/>
              </a:prstGeom>
              <a:solidFill>
                <a:srgbClr val="C00000">
                  <a:alpha val="35000"/>
                </a:srgb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Down Arrow 62"/>
              <p:cNvSpPr/>
              <p:nvPr/>
            </p:nvSpPr>
            <p:spPr>
              <a:xfrm>
                <a:off x="6324600" y="4876800"/>
                <a:ext cx="1143000" cy="30480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grpSp>
            <p:nvGrpSpPr>
              <p:cNvPr id="64" name="Group 63"/>
              <p:cNvGrpSpPr/>
              <p:nvPr/>
            </p:nvGrpSpPr>
            <p:grpSpPr>
              <a:xfrm>
                <a:off x="6337709" y="4038600"/>
                <a:ext cx="1096371" cy="1090836"/>
                <a:chOff x="6337709" y="4038600"/>
                <a:chExt cx="1096371" cy="1090836"/>
              </a:xfrm>
            </p:grpSpPr>
            <p:sp>
              <p:nvSpPr>
                <p:cNvPr id="71" name="Arc 70"/>
                <p:cNvSpPr/>
                <p:nvPr/>
              </p:nvSpPr>
              <p:spPr>
                <a:xfrm rot="20629358">
                  <a:off x="6337709" y="4042322"/>
                  <a:ext cx="1075951" cy="1087114"/>
                </a:xfrm>
                <a:prstGeom prst="arc">
                  <a:avLst>
                    <a:gd name="adj1" fmla="val 18112405"/>
                    <a:gd name="adj2" fmla="val 20156915"/>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72" name="TextBox 71"/>
                    <p:cNvSpPr txBox="1"/>
                    <p:nvPr/>
                  </p:nvSpPr>
                  <p:spPr>
                    <a:xfrm>
                      <a:off x="6934200" y="4038600"/>
                      <a:ext cx="49988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a:ea typeface="Cambria Math"/>
                                    <a:cs typeface="+mn-cs"/>
                                  </a:rPr>
                                  <m:t>𝜔</m:t>
                                </m:r>
                              </m:e>
                              <m:sub>
                                <m:r>
                                  <a:rPr kumimoji="0" lang="en-US" sz="1800" b="0" i="1" u="none" strike="noStrike" kern="1200" cap="none" spc="0" normalizeH="0" baseline="0" noProof="0">
                                    <a:ln>
                                      <a:noFill/>
                                    </a:ln>
                                    <a:solidFill>
                                      <a:prstClr val="black"/>
                                    </a:solidFill>
                                    <a:effectLst/>
                                    <a:uLnTx/>
                                    <a:uFillTx/>
                                    <a:latin typeface="Cambria Math"/>
                                    <a:ea typeface="+mn-ea"/>
                                    <a:cs typeface="+mn-cs"/>
                                  </a:rPr>
                                  <m:t>𝑟</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6934200" y="4038600"/>
                      <a:ext cx="499880" cy="369332"/>
                    </a:xfrm>
                    <a:prstGeom prst="rect">
                      <a:avLst/>
                    </a:prstGeom>
                    <a:blipFill rotWithShape="0">
                      <a:blip r:embed="rId9"/>
                      <a:stretch>
                        <a:fillRect/>
                      </a:stretch>
                    </a:blipFill>
                  </p:spPr>
                  <p:txBody>
                    <a:bodyPr/>
                    <a:lstStyle/>
                    <a:p>
                      <a:r>
                        <a:rPr lang="en-US">
                          <a:noFill/>
                        </a:rPr>
                        <a:t> </a:t>
                      </a:r>
                    </a:p>
                  </p:txBody>
                </p:sp>
              </mc:Fallback>
            </mc:AlternateContent>
          </p:grpSp>
          <p:grpSp>
            <p:nvGrpSpPr>
              <p:cNvPr id="65" name="Group 64"/>
              <p:cNvGrpSpPr/>
              <p:nvPr/>
            </p:nvGrpSpPr>
            <p:grpSpPr>
              <a:xfrm>
                <a:off x="6324600" y="5309964"/>
                <a:ext cx="1096371" cy="1090836"/>
                <a:chOff x="6337709" y="4038600"/>
                <a:chExt cx="1096371" cy="1090836"/>
              </a:xfrm>
            </p:grpSpPr>
            <p:sp>
              <p:nvSpPr>
                <p:cNvPr id="69" name="Arc 68"/>
                <p:cNvSpPr/>
                <p:nvPr/>
              </p:nvSpPr>
              <p:spPr>
                <a:xfrm rot="20629358">
                  <a:off x="6337709" y="4042322"/>
                  <a:ext cx="1075951" cy="1087114"/>
                </a:xfrm>
                <a:prstGeom prst="arc">
                  <a:avLst>
                    <a:gd name="adj1" fmla="val 18112405"/>
                    <a:gd name="adj2" fmla="val 20156915"/>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70" name="TextBox 69"/>
                    <p:cNvSpPr txBox="1"/>
                    <p:nvPr/>
                  </p:nvSpPr>
                  <p:spPr>
                    <a:xfrm>
                      <a:off x="6934200" y="4038600"/>
                      <a:ext cx="49988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a:ea typeface="Cambria Math"/>
                                    <a:cs typeface="+mn-cs"/>
                                  </a:rPr>
                                  <m:t>𝜔</m:t>
                                </m:r>
                              </m:e>
                              <m:sub>
                                <m:r>
                                  <a:rPr kumimoji="0" lang="en-US" sz="1800" b="0" i="1" u="none" strike="noStrike" kern="1200" cap="none" spc="0" normalizeH="0" baseline="0" noProof="0">
                                    <a:ln>
                                      <a:noFill/>
                                    </a:ln>
                                    <a:solidFill>
                                      <a:prstClr val="black"/>
                                    </a:solidFill>
                                    <a:effectLst/>
                                    <a:uLnTx/>
                                    <a:uFillTx/>
                                    <a:latin typeface="Cambria Math"/>
                                    <a:ea typeface="+mn-ea"/>
                                    <a:cs typeface="+mn-cs"/>
                                  </a:rPr>
                                  <m:t>𝑟</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6934200" y="4038600"/>
                      <a:ext cx="499880" cy="369332"/>
                    </a:xfrm>
                    <a:prstGeom prst="rect">
                      <a:avLst/>
                    </a:prstGeom>
                    <a:blipFill rotWithShape="0">
                      <a:blip r:embed="rId16"/>
                      <a:stretch>
                        <a:fillRect/>
                      </a:stretch>
                    </a:blipFill>
                  </p:spPr>
                  <p:txBody>
                    <a:bodyPr/>
                    <a:lstStyle/>
                    <a:p>
                      <a:r>
                        <a:rPr lang="en-US">
                          <a:noFill/>
                        </a:rPr>
                        <a:t> </a:t>
                      </a:r>
                    </a:p>
                  </p:txBody>
                </p:sp>
              </mc:Fallback>
            </mc:AlternateContent>
          </p:grpSp>
          <p:grpSp>
            <p:nvGrpSpPr>
              <p:cNvPr id="66" name="Group 65"/>
              <p:cNvGrpSpPr/>
              <p:nvPr/>
            </p:nvGrpSpPr>
            <p:grpSpPr>
              <a:xfrm>
                <a:off x="6608070" y="5272388"/>
                <a:ext cx="1641411" cy="937116"/>
                <a:chOff x="6608070" y="5272388"/>
                <a:chExt cx="1641411" cy="937116"/>
              </a:xfrm>
            </p:grpSpPr>
            <p:sp>
              <p:nvSpPr>
                <p:cNvPr id="67" name="Arc 66"/>
                <p:cNvSpPr/>
                <p:nvPr/>
              </p:nvSpPr>
              <p:spPr>
                <a:xfrm rot="2124792">
                  <a:off x="6608070" y="5272388"/>
                  <a:ext cx="959436" cy="937116"/>
                </a:xfrm>
                <a:prstGeom prst="arc">
                  <a:avLst>
                    <a:gd name="adj1" fmla="val 17987911"/>
                    <a:gd name="adj2" fmla="val 20021256"/>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68" name="TextBox 67"/>
                    <p:cNvSpPr txBox="1"/>
                    <p:nvPr/>
                  </p:nvSpPr>
                  <p:spPr>
                    <a:xfrm>
                      <a:off x="7467600" y="5650468"/>
                      <a:ext cx="78188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a:ea typeface="Cambria Math"/>
                                    <a:cs typeface="+mn-cs"/>
                                  </a:rPr>
                                  <m:t>𝜔</m:t>
                                </m:r>
                              </m:e>
                              <m:sub>
                                <m:r>
                                  <a:rPr kumimoji="0" lang="en-US" sz="1800" b="0" i="1" u="none" strike="noStrike" kern="1200" cap="none" spc="0" normalizeH="0" baseline="0" noProof="0">
                                    <a:ln>
                                      <a:noFill/>
                                    </a:ln>
                                    <a:solidFill>
                                      <a:prstClr val="black"/>
                                    </a:solidFill>
                                    <a:effectLst/>
                                    <a:uLnTx/>
                                    <a:uFillTx/>
                                    <a:latin typeface="Cambria Math"/>
                                    <a:ea typeface="+mn-ea"/>
                                    <a:cs typeface="+mn-cs"/>
                                  </a:rPr>
                                  <m:t>𝑤𝑎𝑙𝑙</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7467600" y="5650468"/>
                      <a:ext cx="781881" cy="369332"/>
                    </a:xfrm>
                    <a:prstGeom prst="rect">
                      <a:avLst/>
                    </a:prstGeom>
                    <a:blipFill rotWithShape="0">
                      <a:blip r:embed="rId17"/>
                      <a:stretch>
                        <a:fillRect/>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60" name="TextBox 59"/>
                <p:cNvSpPr txBox="1"/>
                <p:nvPr/>
              </p:nvSpPr>
              <p:spPr>
                <a:xfrm>
                  <a:off x="7277913" y="3124200"/>
                  <a:ext cx="1485087"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torque drives </a:t>
                  </a:r>
                </a:p>
                <a:p>
                  <a:pPr marL="0" marR="0" lvl="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1800" b="0"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C00000"/>
                              </a:solidFill>
                              <a:effectLst/>
                              <a:uLnTx/>
                              <a:uFillTx/>
                              <a:latin typeface="Cambria Math"/>
                              <a:ea typeface="Cambria Math"/>
                              <a:cs typeface="+mn-cs"/>
                            </a:rPr>
                            <m:t>𝜔</m:t>
                          </m:r>
                        </m:e>
                        <m:sub>
                          <m:r>
                            <a:rPr kumimoji="0" lang="en-US" sz="1800" b="0" i="1" u="none" strike="noStrike" kern="1200" cap="none" spc="0" normalizeH="0" baseline="0" noProof="0">
                              <a:ln>
                                <a:noFill/>
                              </a:ln>
                              <a:solidFill>
                                <a:srgbClr val="C00000"/>
                              </a:solidFill>
                              <a:effectLst/>
                              <a:uLnTx/>
                              <a:uFillTx/>
                              <a:latin typeface="Cambria Math"/>
                              <a:ea typeface="+mn-ea"/>
                              <a:cs typeface="+mn-cs"/>
                            </a:rPr>
                            <m:t>𝑟</m:t>
                          </m:r>
                        </m:sub>
                      </m:sSub>
                      <m:r>
                        <a:rPr kumimoji="0" lang="en-US" sz="1800" b="0" i="1" u="none" strike="noStrike" kern="1200" cap="none" spc="0" normalizeH="0" baseline="0" noProof="0">
                          <a:ln>
                            <a:noFill/>
                          </a:ln>
                          <a:solidFill>
                            <a:srgbClr val="C00000"/>
                          </a:solidFill>
                          <a:effectLst/>
                          <a:uLnTx/>
                          <a:uFillTx/>
                          <a:latin typeface="Cambria Math"/>
                          <a:ea typeface="+mn-ea"/>
                          <a:cs typeface="+mn-cs"/>
                        </a:rPr>
                        <m:t>=</m:t>
                      </m:r>
                      <m:sSub>
                        <m:sSubPr>
                          <m:ctrlPr>
                            <a:rPr kumimoji="0" lang="en-US" sz="1800" b="0"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C00000"/>
                              </a:solidFill>
                              <a:effectLst/>
                              <a:uLnTx/>
                              <a:uFillTx/>
                              <a:latin typeface="Cambria Math"/>
                              <a:ea typeface="Cambria Math"/>
                              <a:cs typeface="+mn-cs"/>
                            </a:rPr>
                            <m:t>𝜔</m:t>
                          </m:r>
                        </m:e>
                        <m:sub>
                          <m:r>
                            <a:rPr kumimoji="0" lang="en-US" sz="1800" b="0" i="1" u="none" strike="noStrike" kern="1200" cap="none" spc="0" normalizeH="0" baseline="0" noProof="0">
                              <a:ln>
                                <a:noFill/>
                              </a:ln>
                              <a:solidFill>
                                <a:srgbClr val="C00000"/>
                              </a:solidFill>
                              <a:effectLst/>
                              <a:uLnTx/>
                              <a:uFillTx/>
                              <a:latin typeface="Cambria Math"/>
                              <a:ea typeface="+mn-ea"/>
                              <a:cs typeface="+mn-cs"/>
                            </a:rPr>
                            <m:t>𝑤𝑎𝑙𝑙</m:t>
                          </m:r>
                        </m:sub>
                      </m:sSub>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mc:Choice>
          <mc:Fallback xmlns="">
            <p:sp>
              <p:nvSpPr>
                <p:cNvPr id="22" name="TextBox 21"/>
                <p:cNvSpPr txBox="1">
                  <a:spLocks noRot="1" noChangeAspect="1" noMove="1" noResize="1" noEditPoints="1" noAdjustHandles="1" noChangeArrowheads="1" noChangeShapeType="1" noTextEdit="1"/>
                </p:cNvSpPr>
                <p:nvPr/>
              </p:nvSpPr>
              <p:spPr>
                <a:xfrm>
                  <a:off x="7277913" y="3124200"/>
                  <a:ext cx="1485087" cy="646331"/>
                </a:xfrm>
                <a:prstGeom prst="rect">
                  <a:avLst/>
                </a:prstGeom>
                <a:blipFill rotWithShape="0">
                  <a:blip r:embed="rId18"/>
                  <a:stretch>
                    <a:fillRect l="-2869" t="-4717" r="-2869"/>
                  </a:stretch>
                </a:blipFill>
              </p:spPr>
              <p:txBody>
                <a:bodyPr/>
                <a:lstStyle/>
                <a:p>
                  <a:r>
                    <a:rPr lang="en-US">
                      <a:noFill/>
                    </a:rPr>
                    <a:t> </a:t>
                  </a:r>
                </a:p>
              </p:txBody>
            </p:sp>
          </mc:Fallback>
        </mc:AlternateContent>
      </p:grpSp>
      <p:cxnSp>
        <p:nvCxnSpPr>
          <p:cNvPr id="85" name="Straight Arrow Connector 84"/>
          <p:cNvCxnSpPr/>
          <p:nvPr/>
        </p:nvCxnSpPr>
        <p:spPr>
          <a:xfrm flipH="1">
            <a:off x="4649309" y="1410893"/>
            <a:ext cx="5726" cy="445105"/>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5140341" y="1711536"/>
            <a:ext cx="0" cy="482844"/>
          </a:xfrm>
          <a:prstGeom prst="straightConnector1">
            <a:avLst/>
          </a:prstGeom>
          <a:ln w="22225">
            <a:solidFill>
              <a:srgbClr val="C00000"/>
            </a:solidFill>
            <a:tailEnd type="arrow"/>
          </a:ln>
          <a:scene3d>
            <a:camera prst="orthographicFront">
              <a:rot lat="0" lon="0" rev="54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4649309" y="2072693"/>
            <a:ext cx="0" cy="456166"/>
          </a:xfrm>
          <a:prstGeom prst="straightConnector1">
            <a:avLst/>
          </a:prstGeom>
          <a:ln w="22225">
            <a:solidFill>
              <a:srgbClr val="C00000"/>
            </a:solidFill>
            <a:tailEnd type="arrow"/>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a:off x="4158278" y="1711536"/>
            <a:ext cx="0" cy="433389"/>
          </a:xfrm>
          <a:prstGeom prst="straightConnector1">
            <a:avLst/>
          </a:prstGeom>
          <a:ln w="22225">
            <a:solidFill>
              <a:srgbClr val="C00000"/>
            </a:solidFill>
            <a:tailEnd type="arrow"/>
          </a:ln>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cxnSp>
      <p:sp>
        <p:nvSpPr>
          <p:cNvPr id="89" name="Arc 88"/>
          <p:cNvSpPr/>
          <p:nvPr/>
        </p:nvSpPr>
        <p:spPr>
          <a:xfrm rot="2808302">
            <a:off x="3989306" y="1309937"/>
            <a:ext cx="1455292" cy="1374094"/>
          </a:xfrm>
          <a:prstGeom prst="arc">
            <a:avLst>
              <a:gd name="adj1" fmla="val 17595976"/>
              <a:gd name="adj2" fmla="val 20123268"/>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90" name="TextBox 89"/>
              <p:cNvSpPr txBox="1"/>
              <p:nvPr/>
            </p:nvSpPr>
            <p:spPr>
              <a:xfrm>
                <a:off x="4783958" y="2144925"/>
                <a:ext cx="719776" cy="3500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a:ea typeface="Cambria Math"/>
                              <a:cs typeface="+mn-cs"/>
                            </a:rPr>
                            <m:t>𝜔</m:t>
                          </m:r>
                        </m:e>
                        <m:sub>
                          <m:r>
                            <a:rPr kumimoji="0" lang="en-US" sz="1800" b="0" i="1" u="none" strike="noStrike" kern="1200" cap="none" spc="0" normalizeH="0" baseline="0" noProof="0">
                              <a:ln>
                                <a:noFill/>
                              </a:ln>
                              <a:solidFill>
                                <a:prstClr val="black"/>
                              </a:solidFill>
                              <a:effectLst/>
                              <a:uLnTx/>
                              <a:uFillTx/>
                              <a:latin typeface="Cambria Math"/>
                              <a:ea typeface="+mn-ea"/>
                              <a:cs typeface="+mn-cs"/>
                            </a:rPr>
                            <m:t>𝑤𝑎𝑙𝑙</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90" name="TextBox 89"/>
              <p:cNvSpPr txBox="1">
                <a:spLocks noRot="1" noChangeAspect="1" noMove="1" noResize="1" noEditPoints="1" noAdjustHandles="1" noChangeArrowheads="1" noChangeShapeType="1" noTextEdit="1"/>
              </p:cNvSpPr>
              <p:nvPr/>
            </p:nvSpPr>
            <p:spPr>
              <a:xfrm>
                <a:off x="4783958" y="2144925"/>
                <a:ext cx="719776" cy="350097"/>
              </a:xfrm>
              <a:prstGeom prst="rect">
                <a:avLst/>
              </a:prstGeom>
              <a:blipFill rotWithShape="0">
                <a:blip r:embed="rId19"/>
                <a:stretch>
                  <a:fillRect b="-5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p:cNvSpPr txBox="1"/>
              <p:nvPr/>
            </p:nvSpPr>
            <p:spPr>
              <a:xfrm>
                <a:off x="843522" y="-80665"/>
                <a:ext cx="8095550"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Times New Roman" pitchFamily="18" charset="0"/>
                  </a:rPr>
                  <a:t>Precise </a:t>
                </a:r>
                <a14:m>
                  <m:oMath xmlns:m="http://schemas.openxmlformats.org/officeDocument/2006/math">
                    <m:sSub>
                      <m:sSubPr>
                        <m:ctrlPr>
                          <a:rPr kumimoji="0" lang="en-US" sz="3200" b="1"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ctrlPr>
                      </m:sSubPr>
                      <m:e>
                        <m:r>
                          <a:rPr kumimoji="0" lang="en-US" sz="3200" b="1" i="1" u="none" strike="noStrike" kern="1200" cap="none" spc="0" normalizeH="0" baseline="0" noProof="0">
                            <a:ln>
                              <a:noFill/>
                            </a:ln>
                            <a:solidFill>
                              <a:srgbClr val="C00000"/>
                            </a:solidFill>
                            <a:effectLst/>
                            <a:uLnTx/>
                            <a:uFillTx/>
                            <a:latin typeface="Cambria Math" panose="02040503050406030204" pitchFamily="18" charset="0"/>
                            <a:ea typeface="Cambria Math"/>
                            <a:cs typeface="+mn-cs"/>
                          </a:rPr>
                          <m:t>𝝎</m:t>
                        </m:r>
                      </m:e>
                      <m:sub>
                        <m:r>
                          <a:rPr kumimoji="0" lang="en-US" sz="3200" b="1"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t>𝒓</m:t>
                        </m:r>
                      </m:sub>
                    </m:sSub>
                  </m:oMath>
                </a14:m>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Times New Roman" pitchFamily="18" charset="0"/>
                  </a:rPr>
                  <a:t> control with a rotating electric field</a:t>
                </a:r>
              </a:p>
            </p:txBody>
          </p:sp>
        </mc:Choice>
        <mc:Fallback xmlns="">
          <p:sp>
            <p:nvSpPr>
              <p:cNvPr id="49" name="TextBox 48"/>
              <p:cNvSpPr txBox="1">
                <a:spLocks noRot="1" noChangeAspect="1" noMove="1" noResize="1" noEditPoints="1" noAdjustHandles="1" noChangeArrowheads="1" noChangeShapeType="1" noTextEdit="1"/>
              </p:cNvSpPr>
              <p:nvPr/>
            </p:nvSpPr>
            <p:spPr>
              <a:xfrm>
                <a:off x="843522" y="-80665"/>
                <a:ext cx="8095550" cy="584775"/>
              </a:xfrm>
              <a:prstGeom prst="rect">
                <a:avLst/>
              </a:prstGeom>
              <a:blipFill>
                <a:blip r:embed="rId20"/>
                <a:stretch>
                  <a:fillRect l="-1883" t="-12500" r="-979" b="-34375"/>
                </a:stretch>
              </a:blipFill>
            </p:spPr>
            <p:txBody>
              <a:bodyPr/>
              <a:lstStyle/>
              <a:p>
                <a:r>
                  <a:rPr lang="en-US">
                    <a:noFill/>
                  </a:rPr>
                  <a:t> </a:t>
                </a:r>
              </a:p>
            </p:txBody>
          </p:sp>
        </mc:Fallback>
      </mc:AlternateContent>
      <p:pic>
        <p:nvPicPr>
          <p:cNvPr id="46" name="Picture 45"/>
          <p:cNvPicPr>
            <a:picLocks noChangeAspect="1"/>
          </p:cNvPicPr>
          <p:nvPr/>
        </p:nvPicPr>
        <p:blipFill>
          <a:blip r:embed="rId21"/>
          <a:stretch>
            <a:fillRect/>
          </a:stretch>
        </p:blipFill>
        <p:spPr>
          <a:xfrm>
            <a:off x="-2253" y="394154"/>
            <a:ext cx="2194750" cy="3188484"/>
          </a:xfrm>
          <a:prstGeom prst="rect">
            <a:avLst/>
          </a:prstGeom>
        </p:spPr>
      </p:pic>
      <p:sp>
        <p:nvSpPr>
          <p:cNvPr id="73" name="Right Arrow 72"/>
          <p:cNvSpPr/>
          <p:nvPr/>
        </p:nvSpPr>
        <p:spPr>
          <a:xfrm rot="9782039">
            <a:off x="1898648" y="1912718"/>
            <a:ext cx="515545" cy="11300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TextBox 54"/>
          <p:cNvSpPr txBox="1"/>
          <p:nvPr/>
        </p:nvSpPr>
        <p:spPr>
          <a:xfrm>
            <a:off x="2070100" y="1439317"/>
            <a:ext cx="1168397" cy="92333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rotating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wall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electrodes</a:t>
            </a:r>
          </a:p>
        </p:txBody>
      </p:sp>
    </p:spTree>
    <p:extLst>
      <p:ext uri="{BB962C8B-B14F-4D97-AF65-F5344CB8AC3E}">
        <p14:creationId xmlns:p14="http://schemas.microsoft.com/office/powerpoint/2010/main" val="227801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2988879" y="440693"/>
            <a:ext cx="3444829" cy="3062563"/>
            <a:chOff x="2988879" y="123193"/>
            <a:chExt cx="3444829" cy="3062563"/>
          </a:xfrm>
        </p:grpSpPr>
        <p:grpSp>
          <p:nvGrpSpPr>
            <p:cNvPr id="29" name="Group 28"/>
            <p:cNvGrpSpPr/>
            <p:nvPr/>
          </p:nvGrpSpPr>
          <p:grpSpPr>
            <a:xfrm>
              <a:off x="3530600" y="570418"/>
              <a:ext cx="2244507" cy="2232213"/>
              <a:chOff x="3530600" y="329788"/>
              <a:chExt cx="2244507" cy="2232213"/>
            </a:xfrm>
          </p:grpSpPr>
          <p:sp>
            <p:nvSpPr>
              <p:cNvPr id="23" name="Oval 22"/>
              <p:cNvSpPr/>
              <p:nvPr/>
            </p:nvSpPr>
            <p:spPr>
              <a:xfrm>
                <a:off x="3611615" y="393700"/>
                <a:ext cx="2093976" cy="20955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p:cNvSpPr/>
              <p:nvPr/>
            </p:nvSpPr>
            <p:spPr>
              <a:xfrm>
                <a:off x="3764015" y="546100"/>
                <a:ext cx="1783080" cy="178308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p:nvPr/>
            </p:nvSpPr>
            <p:spPr>
              <a:xfrm>
                <a:off x="3530600" y="1367790"/>
                <a:ext cx="2232213" cy="130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rot="16200000">
                <a:off x="3529782" y="1380490"/>
                <a:ext cx="2232213" cy="130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rot="19015750">
                <a:off x="3535520" y="1357962"/>
                <a:ext cx="2232213" cy="130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rot="2525007">
                <a:off x="3542894" y="1372710"/>
                <a:ext cx="2232213" cy="130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30" name="TextBox 29"/>
                <p:cNvSpPr txBox="1"/>
                <p:nvPr/>
              </p:nvSpPr>
              <p:spPr>
                <a:xfrm>
                  <a:off x="2988879" y="123193"/>
                  <a:ext cx="344482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a:ea typeface="+mn-ea"/>
                                <a:cs typeface="+mn-cs"/>
                              </a:rPr>
                              <m:t>𝑉</m:t>
                            </m:r>
                          </m:e>
                          <m:sub>
                            <m:r>
                              <a:rPr kumimoji="0" lang="en-US" sz="1800" b="0" i="1" u="none" strike="noStrike" kern="1200" cap="none" spc="0" normalizeH="0" baseline="0" noProof="0">
                                <a:ln>
                                  <a:noFill/>
                                </a:ln>
                                <a:solidFill>
                                  <a:prstClr val="black"/>
                                </a:solidFill>
                                <a:effectLst/>
                                <a:uLnTx/>
                                <a:uFillTx/>
                                <a:latin typeface="Cambria Math"/>
                                <a:ea typeface="+mn-ea"/>
                                <a:cs typeface="+mn-cs"/>
                              </a:rPr>
                              <m:t>𝑠𝑒𝑐𝑡𝑜𝑟</m:t>
                            </m:r>
                          </m:sub>
                        </m:sSub>
                        <m:r>
                          <a:rPr kumimoji="0" lang="en-US" sz="1800" b="0" i="1" u="none" strike="noStrike" kern="1200" cap="none" spc="0" normalizeH="0" baseline="0" noProof="0">
                            <a:ln>
                              <a:noFill/>
                            </a:ln>
                            <a:solidFill>
                              <a:prstClr val="black"/>
                            </a:solidFill>
                            <a:effectLst/>
                            <a:uLnTx/>
                            <a:uFillTx/>
                            <a:latin typeface="Cambria Math"/>
                            <a:ea typeface="+mn-ea"/>
                            <a:cs typeface="+mn-cs"/>
                          </a:rPr>
                          <m:t>=</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a:ea typeface="+mn-ea"/>
                                <a:cs typeface="+mn-cs"/>
                              </a:rPr>
                              <m:t>𝑉</m:t>
                            </m:r>
                          </m:e>
                          <m:sub>
                            <m:r>
                              <a:rPr kumimoji="0" lang="en-US" sz="1800" b="0" i="1" u="none" strike="noStrike" kern="1200" cap="none" spc="0" normalizeH="0" baseline="0" noProof="0">
                                <a:ln>
                                  <a:noFill/>
                                </a:ln>
                                <a:solidFill>
                                  <a:prstClr val="black"/>
                                </a:solidFill>
                                <a:effectLst/>
                                <a:uLnTx/>
                                <a:uFillTx/>
                                <a:latin typeface="Cambria Math"/>
                                <a:ea typeface="+mn-ea"/>
                                <a:cs typeface="+mn-cs"/>
                              </a:rPr>
                              <m:t>𝑊𝑎𝑙𝑙</m:t>
                            </m:r>
                          </m:sub>
                        </m:sSub>
                        <m:func>
                          <m:func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uncPr>
                          <m:fName>
                            <m:r>
                              <a:rPr kumimoji="0" lang="en-US" sz="1800" b="0" i="1" u="none" strike="noStrike" kern="1200" cap="none" spc="0" normalizeH="0" baseline="0" noProof="0">
                                <a:ln>
                                  <a:noFill/>
                                </a:ln>
                                <a:solidFill>
                                  <a:prstClr val="black"/>
                                </a:solidFill>
                                <a:effectLst/>
                                <a:uLnTx/>
                                <a:uFillTx/>
                                <a:latin typeface="Cambria Math"/>
                                <a:ea typeface="+mn-ea"/>
                                <a:cs typeface="+mn-cs"/>
                              </a:rPr>
                              <m:t>𝑠𝑖𝑛</m:t>
                            </m:r>
                          </m:fName>
                          <m:e>
                            <m:d>
                              <m:d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a:ea typeface="Cambria Math"/>
                                        <a:cs typeface="+mn-cs"/>
                                      </a:rPr>
                                      <m:t>𝜔</m:t>
                                    </m:r>
                                  </m:e>
                                  <m:sub>
                                    <m:r>
                                      <a:rPr kumimoji="0" lang="en-US" sz="1800" b="0" i="1" u="none" strike="noStrike" kern="1200" cap="none" spc="0" normalizeH="0" baseline="0" noProof="0">
                                        <a:ln>
                                          <a:noFill/>
                                        </a:ln>
                                        <a:solidFill>
                                          <a:prstClr val="black"/>
                                        </a:solidFill>
                                        <a:effectLst/>
                                        <a:uLnTx/>
                                        <a:uFillTx/>
                                        <a:latin typeface="Cambria Math"/>
                                        <a:ea typeface="+mn-ea"/>
                                        <a:cs typeface="+mn-cs"/>
                                      </a:rPr>
                                      <m:t>𝑑𝑟𝑖𝑣𝑒</m:t>
                                    </m:r>
                                  </m:sub>
                                </m:sSub>
                                <m:r>
                                  <a:rPr kumimoji="0" lang="en-US" sz="1800" b="0" i="1" u="none" strike="noStrike" kern="1200" cap="none" spc="0" normalizeH="0" baseline="0" noProof="0">
                                    <a:ln>
                                      <a:noFill/>
                                    </a:ln>
                                    <a:solidFill>
                                      <a:prstClr val="black"/>
                                    </a:solidFill>
                                    <a:effectLst/>
                                    <a:uLnTx/>
                                    <a:uFillTx/>
                                    <a:latin typeface="Cambria Math"/>
                                    <a:ea typeface="+mn-ea"/>
                                    <a:cs typeface="+mn-cs"/>
                                  </a:rPr>
                                  <m:t>𝑡</m:t>
                                </m:r>
                                <m:r>
                                  <a:rPr kumimoji="0" lang="en-US" sz="1800" b="0" i="1" u="none" strike="noStrike" kern="1200" cap="none" spc="0" normalizeH="0" baseline="0" noProof="0">
                                    <a:ln>
                                      <a:noFill/>
                                    </a:ln>
                                    <a:solidFill>
                                      <a:prstClr val="black"/>
                                    </a:solidFill>
                                    <a:effectLst/>
                                    <a:uLnTx/>
                                    <a:uFillTx/>
                                    <a:latin typeface="Cambria Math"/>
                                    <a:ea typeface="+mn-ea"/>
                                    <a:cs typeface="+mn-cs"/>
                                  </a:rPr>
                                  <m:t>+</m:t>
                                </m:r>
                                <m:r>
                                  <a:rPr kumimoji="0" lang="en-US" sz="1800" b="0" i="1" u="none" strike="noStrike" kern="1200" cap="none" spc="0" normalizeH="0" baseline="0" noProof="0">
                                    <a:ln>
                                      <a:noFill/>
                                    </a:ln>
                                    <a:solidFill>
                                      <a:prstClr val="black"/>
                                    </a:solidFill>
                                    <a:effectLst/>
                                    <a:uLnTx/>
                                    <a:uFillTx/>
                                    <a:latin typeface="Cambria Math"/>
                                    <a:ea typeface="Cambria Math"/>
                                    <a:cs typeface="+mn-cs"/>
                                  </a:rPr>
                                  <m:t>𝜙</m:t>
                                </m:r>
                              </m:e>
                            </m:d>
                          </m:e>
                        </m:func>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2988879" y="123193"/>
                  <a:ext cx="3444829" cy="369332"/>
                </a:xfrm>
                <a:prstGeom prst="rect">
                  <a:avLst/>
                </a:prstGeom>
                <a:blipFill rotWithShape="0">
                  <a:blip r:embed="rId5"/>
                  <a:stretch>
                    <a:fillRect b="-11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5141117" y="459276"/>
                  <a:ext cx="720544" cy="3500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a:ea typeface="Cambria Math"/>
                          <a:cs typeface="+mn-cs"/>
                        </a:rPr>
                        <m:t>𝜙</m:t>
                      </m:r>
                      <m:r>
                        <a:rPr kumimoji="0" lang="en-US" sz="1800" b="0" i="1" u="none" strike="noStrike" kern="1200" cap="none" spc="0" normalizeH="0" baseline="0" noProof="0">
                          <a:ln>
                            <a:noFill/>
                          </a:ln>
                          <a:solidFill>
                            <a:prstClr val="black"/>
                          </a:solidFill>
                          <a:effectLst/>
                          <a:uLnTx/>
                          <a:uFillTx/>
                          <a:latin typeface="Cambria Math"/>
                          <a:ea typeface="Cambria Math"/>
                          <a:cs typeface="+mn-cs"/>
                        </a:rPr>
                        <m:t>=</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5141117" y="459276"/>
                  <a:ext cx="720544" cy="350097"/>
                </a:xfrm>
                <a:prstGeom prst="rect">
                  <a:avLst/>
                </a:prstGeom>
                <a:blipFill rotWithShape="0">
                  <a:blip r:embed="rId10"/>
                  <a:stretch>
                    <a:fillRect l="-1681" t="-8621" r="-7563" b="-31034"/>
                  </a:stretch>
                </a:blipFill>
              </p:spPr>
              <p:txBody>
                <a:bodyPr/>
                <a:lstStyle/>
                <a:p>
                  <a:r>
                    <a:rPr lang="en-US">
                      <a:noFill/>
                    </a:rPr>
                    <a:t> </a:t>
                  </a:r>
                </a:p>
              </p:txBody>
            </p:sp>
          </mc:Fallback>
        </mc:AlternateContent>
        <p:sp>
          <p:nvSpPr>
            <p:cNvPr id="32" name="TextBox 31"/>
            <p:cNvSpPr txBox="1"/>
            <p:nvPr/>
          </p:nvSpPr>
          <p:spPr>
            <a:xfrm>
              <a:off x="5610005" y="1006485"/>
              <a:ext cx="61747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270</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TextBox 32"/>
            <p:cNvSpPr txBox="1"/>
            <p:nvPr/>
          </p:nvSpPr>
          <p:spPr>
            <a:xfrm>
              <a:off x="5616912" y="1914191"/>
              <a:ext cx="61747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180</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p:cNvSpPr txBox="1"/>
            <p:nvPr/>
          </p:nvSpPr>
          <p:spPr>
            <a:xfrm>
              <a:off x="5029899" y="2554188"/>
              <a:ext cx="50045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90</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p:cNvSpPr txBox="1"/>
            <p:nvPr/>
          </p:nvSpPr>
          <p:spPr>
            <a:xfrm>
              <a:off x="3104480" y="1921933"/>
              <a:ext cx="61747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270</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p:cNvSpPr txBox="1"/>
            <p:nvPr/>
          </p:nvSpPr>
          <p:spPr>
            <a:xfrm>
              <a:off x="3800668" y="461325"/>
              <a:ext cx="50045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90</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36"/>
            <p:cNvSpPr txBox="1"/>
            <p:nvPr/>
          </p:nvSpPr>
          <p:spPr>
            <a:xfrm>
              <a:off x="3107701" y="1075045"/>
              <a:ext cx="61747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180</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p:cNvSpPr txBox="1"/>
            <p:nvPr/>
          </p:nvSpPr>
          <p:spPr>
            <a:xfrm>
              <a:off x="3687597" y="2560849"/>
              <a:ext cx="61747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360</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9" name="TextBox 38"/>
                <p:cNvSpPr txBox="1"/>
                <p:nvPr/>
              </p:nvSpPr>
              <p:spPr>
                <a:xfrm>
                  <a:off x="3758432" y="2835659"/>
                  <a:ext cx="1794245" cy="3500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C00000"/>
                                </a:solidFill>
                                <a:effectLst/>
                                <a:uLnTx/>
                                <a:uFillTx/>
                                <a:latin typeface="Cambria Math"/>
                                <a:ea typeface="Cambria Math"/>
                                <a:cs typeface="+mn-cs"/>
                              </a:rPr>
                              <m:t>𝜔</m:t>
                            </m:r>
                          </m:e>
                          <m:sub>
                            <m:r>
                              <a:rPr kumimoji="0" lang="en-US" sz="1800" b="0" i="1" u="none" strike="noStrike" kern="1200" cap="none" spc="0" normalizeH="0" baseline="0" noProof="0">
                                <a:ln>
                                  <a:noFill/>
                                </a:ln>
                                <a:solidFill>
                                  <a:srgbClr val="C00000"/>
                                </a:solidFill>
                                <a:effectLst/>
                                <a:uLnTx/>
                                <a:uFillTx/>
                                <a:latin typeface="Cambria Math"/>
                                <a:ea typeface="+mn-ea"/>
                                <a:cs typeface="+mn-cs"/>
                              </a:rPr>
                              <m:t>𝑤𝑎𝑙𝑙</m:t>
                            </m:r>
                          </m:sub>
                        </m:sSub>
                        <m:r>
                          <a:rPr kumimoji="0" lang="en-US" sz="1800" b="0" i="1" u="none" strike="noStrike" kern="1200" cap="none" spc="0" normalizeH="0" baseline="0" noProof="0">
                            <a:ln>
                              <a:noFill/>
                            </a:ln>
                            <a:solidFill>
                              <a:srgbClr val="C00000"/>
                            </a:solidFill>
                            <a:effectLst/>
                            <a:uLnTx/>
                            <a:uFillTx/>
                            <a:latin typeface="Cambria Math"/>
                            <a:ea typeface="+mn-ea"/>
                            <a:cs typeface="+mn-cs"/>
                          </a:rPr>
                          <m:t>=</m:t>
                        </m:r>
                        <m:sSub>
                          <m:sSubPr>
                            <m:ctrlPr>
                              <a:rPr kumimoji="0" lang="en-US" sz="1800" b="0"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C00000"/>
                                </a:solidFill>
                                <a:effectLst/>
                                <a:uLnTx/>
                                <a:uFillTx/>
                                <a:latin typeface="Cambria Math"/>
                                <a:ea typeface="Cambria Math"/>
                                <a:cs typeface="+mn-cs"/>
                              </a:rPr>
                              <m:t>𝜔</m:t>
                            </m:r>
                          </m:e>
                          <m:sub>
                            <m:r>
                              <a:rPr kumimoji="0" lang="en-US" sz="1800" b="0" i="1" u="none" strike="noStrike" kern="1200" cap="none" spc="0" normalizeH="0" baseline="0" noProof="0">
                                <a:ln>
                                  <a:noFill/>
                                </a:ln>
                                <a:solidFill>
                                  <a:srgbClr val="C00000"/>
                                </a:solidFill>
                                <a:effectLst/>
                                <a:uLnTx/>
                                <a:uFillTx/>
                                <a:latin typeface="Cambria Math"/>
                                <a:ea typeface="+mn-ea"/>
                                <a:cs typeface="+mn-cs"/>
                              </a:rPr>
                              <m:t>𝑑𝑟𝑖𝑣𝑒</m:t>
                            </m:r>
                          </m:sub>
                        </m:sSub>
                        <m:r>
                          <a:rPr kumimoji="0" lang="en-US" sz="1800" b="0" i="1" u="none" strike="noStrike" kern="1200" cap="none" spc="0" normalizeH="0" baseline="0" noProof="0">
                            <a:ln>
                              <a:noFill/>
                            </a:ln>
                            <a:solidFill>
                              <a:srgbClr val="C00000"/>
                            </a:solidFill>
                            <a:effectLst/>
                            <a:uLnTx/>
                            <a:uFillTx/>
                            <a:latin typeface="Cambria Math"/>
                            <a:ea typeface="+mn-ea"/>
                            <a:cs typeface="+mn-cs"/>
                          </a:rPr>
                          <m:t>/2</m:t>
                        </m:r>
                      </m:oMath>
                    </m:oMathPara>
                  </a14:m>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3758432" y="2835659"/>
                  <a:ext cx="1794245" cy="350097"/>
                </a:xfrm>
                <a:prstGeom prst="rect">
                  <a:avLst/>
                </a:prstGeom>
                <a:blipFill rotWithShape="0">
                  <a:blip r:embed="rId11"/>
                  <a:stretch>
                    <a:fillRect r="-4422" b="-18966"/>
                  </a:stretch>
                </a:blipFill>
              </p:spPr>
              <p:txBody>
                <a:bodyPr/>
                <a:lstStyle/>
                <a:p>
                  <a:r>
                    <a:rPr lang="en-US">
                      <a:noFill/>
                    </a:rPr>
                    <a:t> </a:t>
                  </a:r>
                </a:p>
              </p:txBody>
            </p:sp>
          </mc:Fallback>
        </mc:AlternateContent>
      </p:grpSp>
      <p:sp>
        <p:nvSpPr>
          <p:cNvPr id="56" name="Right Arrow 55"/>
          <p:cNvSpPr/>
          <p:nvPr/>
        </p:nvSpPr>
        <p:spPr>
          <a:xfrm rot="609329">
            <a:off x="2963479" y="1891285"/>
            <a:ext cx="541721" cy="10194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8" name="Group 57"/>
          <p:cNvGrpSpPr/>
          <p:nvPr/>
        </p:nvGrpSpPr>
        <p:grpSpPr>
          <a:xfrm>
            <a:off x="7142919" y="685800"/>
            <a:ext cx="1924881" cy="2856131"/>
            <a:chOff x="7219119" y="914400"/>
            <a:chExt cx="1924881" cy="2856131"/>
          </a:xfrm>
        </p:grpSpPr>
        <p:grpSp>
          <p:nvGrpSpPr>
            <p:cNvPr id="59" name="Group 58"/>
            <p:cNvGrpSpPr/>
            <p:nvPr/>
          </p:nvGrpSpPr>
          <p:grpSpPr>
            <a:xfrm>
              <a:off x="7219119" y="914400"/>
              <a:ext cx="1924881" cy="2438400"/>
              <a:chOff x="6324600" y="3962400"/>
              <a:chExt cx="1924881" cy="2438400"/>
            </a:xfrm>
          </p:grpSpPr>
          <p:sp>
            <p:nvSpPr>
              <p:cNvPr id="61" name="Oval 60"/>
              <p:cNvSpPr/>
              <p:nvPr/>
            </p:nvSpPr>
            <p:spPr>
              <a:xfrm>
                <a:off x="6471561" y="3962400"/>
                <a:ext cx="919839" cy="838200"/>
              </a:xfrm>
              <a:prstGeom prst="ellipse">
                <a:avLst/>
              </a:prstGeom>
              <a:solidFill>
                <a:srgbClr val="C00000">
                  <a:alpha val="35000"/>
                </a:srgb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p:cNvSpPr/>
              <p:nvPr/>
            </p:nvSpPr>
            <p:spPr>
              <a:xfrm rot="1744861">
                <a:off x="6441235" y="5276724"/>
                <a:ext cx="1060423" cy="762000"/>
              </a:xfrm>
              <a:prstGeom prst="ellipse">
                <a:avLst/>
              </a:prstGeom>
              <a:solidFill>
                <a:srgbClr val="C00000">
                  <a:alpha val="35000"/>
                </a:srgb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Down Arrow 62"/>
              <p:cNvSpPr/>
              <p:nvPr/>
            </p:nvSpPr>
            <p:spPr>
              <a:xfrm>
                <a:off x="6324600" y="4876800"/>
                <a:ext cx="1143000" cy="30480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grpSp>
            <p:nvGrpSpPr>
              <p:cNvPr id="64" name="Group 63"/>
              <p:cNvGrpSpPr/>
              <p:nvPr/>
            </p:nvGrpSpPr>
            <p:grpSpPr>
              <a:xfrm>
                <a:off x="6337709" y="4038600"/>
                <a:ext cx="1096371" cy="1090836"/>
                <a:chOff x="6337709" y="4038600"/>
                <a:chExt cx="1096371" cy="1090836"/>
              </a:xfrm>
            </p:grpSpPr>
            <p:sp>
              <p:nvSpPr>
                <p:cNvPr id="71" name="Arc 70"/>
                <p:cNvSpPr/>
                <p:nvPr/>
              </p:nvSpPr>
              <p:spPr>
                <a:xfrm rot="20629358">
                  <a:off x="6337709" y="4042322"/>
                  <a:ext cx="1075951" cy="1087114"/>
                </a:xfrm>
                <a:prstGeom prst="arc">
                  <a:avLst>
                    <a:gd name="adj1" fmla="val 18112405"/>
                    <a:gd name="adj2" fmla="val 20156915"/>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72" name="TextBox 71"/>
                    <p:cNvSpPr txBox="1"/>
                    <p:nvPr/>
                  </p:nvSpPr>
                  <p:spPr>
                    <a:xfrm>
                      <a:off x="6934200" y="4038600"/>
                      <a:ext cx="49988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a:ea typeface="Cambria Math"/>
                                    <a:cs typeface="+mn-cs"/>
                                  </a:rPr>
                                  <m:t>𝜔</m:t>
                                </m:r>
                              </m:e>
                              <m:sub>
                                <m:r>
                                  <a:rPr kumimoji="0" lang="en-US" sz="1800" b="0" i="1" u="none" strike="noStrike" kern="1200" cap="none" spc="0" normalizeH="0" baseline="0" noProof="0">
                                    <a:ln>
                                      <a:noFill/>
                                    </a:ln>
                                    <a:solidFill>
                                      <a:prstClr val="black"/>
                                    </a:solidFill>
                                    <a:effectLst/>
                                    <a:uLnTx/>
                                    <a:uFillTx/>
                                    <a:latin typeface="Cambria Math"/>
                                    <a:ea typeface="+mn-ea"/>
                                    <a:cs typeface="+mn-cs"/>
                                  </a:rPr>
                                  <m:t>𝑟</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6934200" y="4038600"/>
                      <a:ext cx="499880" cy="369332"/>
                    </a:xfrm>
                    <a:prstGeom prst="rect">
                      <a:avLst/>
                    </a:prstGeom>
                    <a:blipFill rotWithShape="0">
                      <a:blip r:embed="rId9"/>
                      <a:stretch>
                        <a:fillRect/>
                      </a:stretch>
                    </a:blipFill>
                  </p:spPr>
                  <p:txBody>
                    <a:bodyPr/>
                    <a:lstStyle/>
                    <a:p>
                      <a:r>
                        <a:rPr lang="en-US">
                          <a:noFill/>
                        </a:rPr>
                        <a:t> </a:t>
                      </a:r>
                    </a:p>
                  </p:txBody>
                </p:sp>
              </mc:Fallback>
            </mc:AlternateContent>
          </p:grpSp>
          <p:grpSp>
            <p:nvGrpSpPr>
              <p:cNvPr id="65" name="Group 64"/>
              <p:cNvGrpSpPr/>
              <p:nvPr/>
            </p:nvGrpSpPr>
            <p:grpSpPr>
              <a:xfrm>
                <a:off x="6324600" y="5309964"/>
                <a:ext cx="1096371" cy="1090836"/>
                <a:chOff x="6337709" y="4038600"/>
                <a:chExt cx="1096371" cy="1090836"/>
              </a:xfrm>
            </p:grpSpPr>
            <p:sp>
              <p:nvSpPr>
                <p:cNvPr id="69" name="Arc 68"/>
                <p:cNvSpPr/>
                <p:nvPr/>
              </p:nvSpPr>
              <p:spPr>
                <a:xfrm rot="20629358">
                  <a:off x="6337709" y="4042322"/>
                  <a:ext cx="1075951" cy="1087114"/>
                </a:xfrm>
                <a:prstGeom prst="arc">
                  <a:avLst>
                    <a:gd name="adj1" fmla="val 18112405"/>
                    <a:gd name="adj2" fmla="val 20156915"/>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70" name="TextBox 69"/>
                    <p:cNvSpPr txBox="1"/>
                    <p:nvPr/>
                  </p:nvSpPr>
                  <p:spPr>
                    <a:xfrm>
                      <a:off x="6934200" y="4038600"/>
                      <a:ext cx="49988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a:ea typeface="Cambria Math"/>
                                    <a:cs typeface="+mn-cs"/>
                                  </a:rPr>
                                  <m:t>𝜔</m:t>
                                </m:r>
                              </m:e>
                              <m:sub>
                                <m:r>
                                  <a:rPr kumimoji="0" lang="en-US" sz="1800" b="0" i="1" u="none" strike="noStrike" kern="1200" cap="none" spc="0" normalizeH="0" baseline="0" noProof="0">
                                    <a:ln>
                                      <a:noFill/>
                                    </a:ln>
                                    <a:solidFill>
                                      <a:prstClr val="black"/>
                                    </a:solidFill>
                                    <a:effectLst/>
                                    <a:uLnTx/>
                                    <a:uFillTx/>
                                    <a:latin typeface="Cambria Math"/>
                                    <a:ea typeface="+mn-ea"/>
                                    <a:cs typeface="+mn-cs"/>
                                  </a:rPr>
                                  <m:t>𝑟</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6934200" y="4038600"/>
                      <a:ext cx="499880" cy="369332"/>
                    </a:xfrm>
                    <a:prstGeom prst="rect">
                      <a:avLst/>
                    </a:prstGeom>
                    <a:blipFill rotWithShape="0">
                      <a:blip r:embed="rId16"/>
                      <a:stretch>
                        <a:fillRect/>
                      </a:stretch>
                    </a:blipFill>
                  </p:spPr>
                  <p:txBody>
                    <a:bodyPr/>
                    <a:lstStyle/>
                    <a:p>
                      <a:r>
                        <a:rPr lang="en-US">
                          <a:noFill/>
                        </a:rPr>
                        <a:t> </a:t>
                      </a:r>
                    </a:p>
                  </p:txBody>
                </p:sp>
              </mc:Fallback>
            </mc:AlternateContent>
          </p:grpSp>
          <p:grpSp>
            <p:nvGrpSpPr>
              <p:cNvPr id="66" name="Group 65"/>
              <p:cNvGrpSpPr/>
              <p:nvPr/>
            </p:nvGrpSpPr>
            <p:grpSpPr>
              <a:xfrm>
                <a:off x="6608070" y="5272388"/>
                <a:ext cx="1641411" cy="937116"/>
                <a:chOff x="6608070" y="5272388"/>
                <a:chExt cx="1641411" cy="937116"/>
              </a:xfrm>
            </p:grpSpPr>
            <p:sp>
              <p:nvSpPr>
                <p:cNvPr id="67" name="Arc 66"/>
                <p:cNvSpPr/>
                <p:nvPr/>
              </p:nvSpPr>
              <p:spPr>
                <a:xfrm rot="2124792">
                  <a:off x="6608070" y="5272388"/>
                  <a:ext cx="959436" cy="937116"/>
                </a:xfrm>
                <a:prstGeom prst="arc">
                  <a:avLst>
                    <a:gd name="adj1" fmla="val 17987911"/>
                    <a:gd name="adj2" fmla="val 20021256"/>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68" name="TextBox 67"/>
                    <p:cNvSpPr txBox="1"/>
                    <p:nvPr/>
                  </p:nvSpPr>
                  <p:spPr>
                    <a:xfrm>
                      <a:off x="7467600" y="5650468"/>
                      <a:ext cx="78188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a:ea typeface="Cambria Math"/>
                                    <a:cs typeface="+mn-cs"/>
                                  </a:rPr>
                                  <m:t>𝜔</m:t>
                                </m:r>
                              </m:e>
                              <m:sub>
                                <m:r>
                                  <a:rPr kumimoji="0" lang="en-US" sz="1800" b="0" i="1" u="none" strike="noStrike" kern="1200" cap="none" spc="0" normalizeH="0" baseline="0" noProof="0">
                                    <a:ln>
                                      <a:noFill/>
                                    </a:ln>
                                    <a:solidFill>
                                      <a:prstClr val="black"/>
                                    </a:solidFill>
                                    <a:effectLst/>
                                    <a:uLnTx/>
                                    <a:uFillTx/>
                                    <a:latin typeface="Cambria Math"/>
                                    <a:ea typeface="+mn-ea"/>
                                    <a:cs typeface="+mn-cs"/>
                                  </a:rPr>
                                  <m:t>𝑤𝑎𝑙𝑙</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7467600" y="5650468"/>
                      <a:ext cx="781881" cy="369332"/>
                    </a:xfrm>
                    <a:prstGeom prst="rect">
                      <a:avLst/>
                    </a:prstGeom>
                    <a:blipFill rotWithShape="0">
                      <a:blip r:embed="rId17"/>
                      <a:stretch>
                        <a:fillRect/>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60" name="TextBox 59"/>
                <p:cNvSpPr txBox="1"/>
                <p:nvPr/>
              </p:nvSpPr>
              <p:spPr>
                <a:xfrm>
                  <a:off x="7277913" y="3124200"/>
                  <a:ext cx="1485087"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torque drives </a:t>
                  </a:r>
                </a:p>
                <a:p>
                  <a:pPr marL="0" marR="0" lvl="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1800" b="0"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C00000"/>
                              </a:solidFill>
                              <a:effectLst/>
                              <a:uLnTx/>
                              <a:uFillTx/>
                              <a:latin typeface="Cambria Math"/>
                              <a:ea typeface="Cambria Math"/>
                              <a:cs typeface="+mn-cs"/>
                            </a:rPr>
                            <m:t>𝜔</m:t>
                          </m:r>
                        </m:e>
                        <m:sub>
                          <m:r>
                            <a:rPr kumimoji="0" lang="en-US" sz="1800" b="0" i="1" u="none" strike="noStrike" kern="1200" cap="none" spc="0" normalizeH="0" baseline="0" noProof="0">
                              <a:ln>
                                <a:noFill/>
                              </a:ln>
                              <a:solidFill>
                                <a:srgbClr val="C00000"/>
                              </a:solidFill>
                              <a:effectLst/>
                              <a:uLnTx/>
                              <a:uFillTx/>
                              <a:latin typeface="Cambria Math"/>
                              <a:ea typeface="+mn-ea"/>
                              <a:cs typeface="+mn-cs"/>
                            </a:rPr>
                            <m:t>𝑟</m:t>
                          </m:r>
                        </m:sub>
                      </m:sSub>
                      <m:r>
                        <a:rPr kumimoji="0" lang="en-US" sz="1800" b="0" i="1" u="none" strike="noStrike" kern="1200" cap="none" spc="0" normalizeH="0" baseline="0" noProof="0">
                          <a:ln>
                            <a:noFill/>
                          </a:ln>
                          <a:solidFill>
                            <a:srgbClr val="C00000"/>
                          </a:solidFill>
                          <a:effectLst/>
                          <a:uLnTx/>
                          <a:uFillTx/>
                          <a:latin typeface="Cambria Math"/>
                          <a:ea typeface="+mn-ea"/>
                          <a:cs typeface="+mn-cs"/>
                        </a:rPr>
                        <m:t>=</m:t>
                      </m:r>
                      <m:sSub>
                        <m:sSubPr>
                          <m:ctrlPr>
                            <a:rPr kumimoji="0" lang="en-US" sz="1800" b="0"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C00000"/>
                              </a:solidFill>
                              <a:effectLst/>
                              <a:uLnTx/>
                              <a:uFillTx/>
                              <a:latin typeface="Cambria Math"/>
                              <a:ea typeface="Cambria Math"/>
                              <a:cs typeface="+mn-cs"/>
                            </a:rPr>
                            <m:t>𝜔</m:t>
                          </m:r>
                        </m:e>
                        <m:sub>
                          <m:r>
                            <a:rPr kumimoji="0" lang="en-US" sz="1800" b="0" i="1" u="none" strike="noStrike" kern="1200" cap="none" spc="0" normalizeH="0" baseline="0" noProof="0">
                              <a:ln>
                                <a:noFill/>
                              </a:ln>
                              <a:solidFill>
                                <a:srgbClr val="C00000"/>
                              </a:solidFill>
                              <a:effectLst/>
                              <a:uLnTx/>
                              <a:uFillTx/>
                              <a:latin typeface="Cambria Math"/>
                              <a:ea typeface="+mn-ea"/>
                              <a:cs typeface="+mn-cs"/>
                            </a:rPr>
                            <m:t>𝑤𝑎𝑙𝑙</m:t>
                          </m:r>
                        </m:sub>
                      </m:sSub>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mc:Choice>
          <mc:Fallback xmlns="">
            <p:sp>
              <p:nvSpPr>
                <p:cNvPr id="22" name="TextBox 21"/>
                <p:cNvSpPr txBox="1">
                  <a:spLocks noRot="1" noChangeAspect="1" noMove="1" noResize="1" noEditPoints="1" noAdjustHandles="1" noChangeArrowheads="1" noChangeShapeType="1" noTextEdit="1"/>
                </p:cNvSpPr>
                <p:nvPr/>
              </p:nvSpPr>
              <p:spPr>
                <a:xfrm>
                  <a:off x="7277913" y="3124200"/>
                  <a:ext cx="1485087" cy="646331"/>
                </a:xfrm>
                <a:prstGeom prst="rect">
                  <a:avLst/>
                </a:prstGeom>
                <a:blipFill rotWithShape="0">
                  <a:blip r:embed="rId18"/>
                  <a:stretch>
                    <a:fillRect l="-2869" t="-4717" r="-2869"/>
                  </a:stretch>
                </a:blipFill>
              </p:spPr>
              <p:txBody>
                <a:bodyPr/>
                <a:lstStyle/>
                <a:p>
                  <a:r>
                    <a:rPr lang="en-US">
                      <a:noFill/>
                    </a:rPr>
                    <a:t> </a:t>
                  </a:r>
                </a:p>
              </p:txBody>
            </p:sp>
          </mc:Fallback>
        </mc:AlternateContent>
      </p:grpSp>
      <p:grpSp>
        <p:nvGrpSpPr>
          <p:cNvPr id="43" name="Group 67"/>
          <p:cNvGrpSpPr/>
          <p:nvPr/>
        </p:nvGrpSpPr>
        <p:grpSpPr>
          <a:xfrm>
            <a:off x="228600" y="3657600"/>
            <a:ext cx="1752600" cy="3124200"/>
            <a:chOff x="3424238" y="1219200"/>
            <a:chExt cx="1300162" cy="2632075"/>
          </a:xfrm>
        </p:grpSpPr>
        <p:sp>
          <p:nvSpPr>
            <p:cNvPr id="44" name="AutoShape 23"/>
            <p:cNvSpPr>
              <a:spLocks noChangeAspect="1" noChangeArrowheads="1"/>
            </p:cNvSpPr>
            <p:nvPr/>
          </p:nvSpPr>
          <p:spPr bwMode="auto">
            <a:xfrm>
              <a:off x="3771900" y="2968625"/>
              <a:ext cx="185738" cy="882650"/>
            </a:xfrm>
            <a:prstGeom prst="upArrow">
              <a:avLst>
                <a:gd name="adj1" fmla="val 75009"/>
                <a:gd name="adj2" fmla="val 36587"/>
              </a:avLst>
            </a:prstGeom>
            <a:solidFill>
              <a:srgbClr val="CCCCFF"/>
            </a:solidFill>
            <a:ln w="12700">
              <a:solidFill>
                <a:srgbClr val="9966FF"/>
              </a:solidFill>
              <a:miter lim="800000"/>
              <a:headEnd/>
              <a:tailEnd/>
            </a:ln>
            <a:effectLst/>
            <a:scene3d>
              <a:camera prst="orthographicFront">
                <a:rot lat="0" lon="0" rev="0"/>
              </a:camera>
              <a:lightRig rig="threePt" dir="t"/>
            </a:scene3d>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Line 24"/>
            <p:cNvSpPr>
              <a:spLocks noChangeAspect="1" noChangeShapeType="1"/>
            </p:cNvSpPr>
            <p:nvPr/>
          </p:nvSpPr>
          <p:spPr bwMode="auto">
            <a:xfrm flipV="1">
              <a:off x="3424238" y="3114675"/>
              <a:ext cx="1587" cy="660400"/>
            </a:xfrm>
            <a:prstGeom prst="line">
              <a:avLst/>
            </a:prstGeom>
            <a:noFill/>
            <a:ln w="50800">
              <a:solidFill>
                <a:schemeClr val="tx1"/>
              </a:solidFill>
              <a:round/>
              <a:headEnd type="none" w="sm" len="sm"/>
              <a:tailEnd type="none" w="sm" len="sm"/>
            </a:ln>
            <a:effectLst/>
            <a:scene3d>
              <a:camera prst="orthographicFront">
                <a:rot lat="0" lon="0" rev="0"/>
              </a:camera>
              <a:lightRig rig="threePt" dir="t"/>
            </a:scene3d>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Line 25"/>
            <p:cNvSpPr>
              <a:spLocks noChangeAspect="1" noChangeShapeType="1"/>
            </p:cNvSpPr>
            <p:nvPr/>
          </p:nvSpPr>
          <p:spPr bwMode="auto">
            <a:xfrm flipV="1">
              <a:off x="3424238" y="2801938"/>
              <a:ext cx="1587" cy="228600"/>
            </a:xfrm>
            <a:prstGeom prst="line">
              <a:avLst/>
            </a:prstGeom>
            <a:noFill/>
            <a:ln w="50800">
              <a:solidFill>
                <a:schemeClr val="tx1"/>
              </a:solidFill>
              <a:round/>
              <a:headEnd type="none" w="sm" len="sm"/>
              <a:tailEnd type="none" w="sm" len="sm"/>
            </a:ln>
            <a:effectLst/>
            <a:scene3d>
              <a:camera prst="orthographicFront">
                <a:rot lat="0" lon="0" rev="0"/>
              </a:camera>
              <a:lightRig rig="threePt" dir="t"/>
            </a:scene3d>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Line 26"/>
            <p:cNvSpPr>
              <a:spLocks noChangeAspect="1" noChangeShapeType="1"/>
            </p:cNvSpPr>
            <p:nvPr/>
          </p:nvSpPr>
          <p:spPr bwMode="auto">
            <a:xfrm flipV="1">
              <a:off x="3424238" y="2505075"/>
              <a:ext cx="1587" cy="227013"/>
            </a:xfrm>
            <a:prstGeom prst="line">
              <a:avLst/>
            </a:prstGeom>
            <a:noFill/>
            <a:ln w="50800">
              <a:solidFill>
                <a:schemeClr val="tx1"/>
              </a:solidFill>
              <a:round/>
              <a:headEnd type="none" w="sm" len="sm"/>
              <a:tailEnd type="none" w="sm" len="sm"/>
            </a:ln>
            <a:effectLst/>
            <a:scene3d>
              <a:camera prst="orthographicFront">
                <a:rot lat="0" lon="0" rev="0"/>
              </a:camera>
              <a:lightRig rig="threePt" dir="t"/>
            </a:scene3d>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Line 27"/>
            <p:cNvSpPr>
              <a:spLocks noChangeAspect="1" noChangeShapeType="1"/>
            </p:cNvSpPr>
            <p:nvPr/>
          </p:nvSpPr>
          <p:spPr bwMode="auto">
            <a:xfrm flipV="1">
              <a:off x="3424238" y="1765300"/>
              <a:ext cx="1587" cy="661988"/>
            </a:xfrm>
            <a:prstGeom prst="line">
              <a:avLst/>
            </a:prstGeom>
            <a:noFill/>
            <a:ln w="50800">
              <a:solidFill>
                <a:schemeClr val="tx1"/>
              </a:solidFill>
              <a:round/>
              <a:headEnd type="none" w="sm" len="sm"/>
              <a:tailEnd type="none" w="sm" len="sm"/>
            </a:ln>
            <a:effectLst/>
            <a:scene3d>
              <a:camera prst="orthographicFront">
                <a:rot lat="0" lon="0" rev="0"/>
              </a:camera>
              <a:lightRig rig="threePt" dir="t"/>
            </a:scene3d>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Line 28"/>
            <p:cNvSpPr>
              <a:spLocks noChangeAspect="1" noChangeShapeType="1"/>
            </p:cNvSpPr>
            <p:nvPr/>
          </p:nvSpPr>
          <p:spPr bwMode="auto">
            <a:xfrm flipV="1">
              <a:off x="4270375" y="3108325"/>
              <a:ext cx="0" cy="660400"/>
            </a:xfrm>
            <a:prstGeom prst="line">
              <a:avLst/>
            </a:prstGeom>
            <a:noFill/>
            <a:ln w="50800">
              <a:solidFill>
                <a:schemeClr val="tx1"/>
              </a:solidFill>
              <a:round/>
              <a:headEnd type="none" w="sm" len="sm"/>
              <a:tailEnd type="none" w="sm" len="sm"/>
            </a:ln>
            <a:effectLst/>
            <a:scene3d>
              <a:camera prst="orthographicFront">
                <a:rot lat="0" lon="0" rev="0"/>
              </a:camera>
              <a:lightRig rig="threePt" dir="t"/>
            </a:scene3d>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Line 29"/>
            <p:cNvSpPr>
              <a:spLocks noChangeAspect="1" noChangeShapeType="1"/>
            </p:cNvSpPr>
            <p:nvPr/>
          </p:nvSpPr>
          <p:spPr bwMode="auto">
            <a:xfrm flipV="1">
              <a:off x="4270375" y="2795588"/>
              <a:ext cx="0" cy="228600"/>
            </a:xfrm>
            <a:prstGeom prst="line">
              <a:avLst/>
            </a:prstGeom>
            <a:noFill/>
            <a:ln w="50800">
              <a:solidFill>
                <a:schemeClr val="tx1"/>
              </a:solidFill>
              <a:round/>
              <a:headEnd type="none" w="sm" len="sm"/>
              <a:tailEnd type="none" w="sm" len="sm"/>
            </a:ln>
            <a:effectLst/>
            <a:scene3d>
              <a:camera prst="orthographicFront">
                <a:rot lat="0" lon="0" rev="0"/>
              </a:camera>
              <a:lightRig rig="threePt" dir="t"/>
            </a:scene3d>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Line 30"/>
            <p:cNvSpPr>
              <a:spLocks noChangeAspect="1" noChangeShapeType="1"/>
            </p:cNvSpPr>
            <p:nvPr/>
          </p:nvSpPr>
          <p:spPr bwMode="auto">
            <a:xfrm flipV="1">
              <a:off x="4270375" y="2497138"/>
              <a:ext cx="0" cy="228600"/>
            </a:xfrm>
            <a:prstGeom prst="line">
              <a:avLst/>
            </a:prstGeom>
            <a:noFill/>
            <a:ln w="50800">
              <a:solidFill>
                <a:schemeClr val="tx1"/>
              </a:solidFill>
              <a:round/>
              <a:headEnd type="none" w="sm" len="sm"/>
              <a:tailEnd type="none" w="sm" len="sm"/>
            </a:ln>
            <a:effectLst/>
            <a:scene3d>
              <a:camera prst="orthographicFront">
                <a:rot lat="0" lon="0" rev="0"/>
              </a:camera>
              <a:lightRig rig="threePt" dir="t"/>
            </a:scene3d>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Line 31"/>
            <p:cNvSpPr>
              <a:spLocks noChangeAspect="1" noChangeShapeType="1"/>
            </p:cNvSpPr>
            <p:nvPr/>
          </p:nvSpPr>
          <p:spPr bwMode="auto">
            <a:xfrm flipV="1">
              <a:off x="4270375" y="1762125"/>
              <a:ext cx="0" cy="661988"/>
            </a:xfrm>
            <a:prstGeom prst="line">
              <a:avLst/>
            </a:prstGeom>
            <a:noFill/>
            <a:ln w="50800">
              <a:solidFill>
                <a:schemeClr val="tx1"/>
              </a:solidFill>
              <a:round/>
              <a:headEnd type="none" w="sm" len="sm"/>
              <a:tailEnd type="none" w="sm" len="sm"/>
            </a:ln>
            <a:effectLst/>
            <a:scene3d>
              <a:camera prst="orthographicFront">
                <a:rot lat="0" lon="0" rev="0"/>
              </a:camera>
              <a:lightRig rig="threePt" dir="t"/>
            </a:scene3d>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Oval 33"/>
            <p:cNvSpPr>
              <a:spLocks noChangeArrowheads="1"/>
            </p:cNvSpPr>
            <p:nvPr/>
          </p:nvSpPr>
          <p:spPr bwMode="auto">
            <a:xfrm>
              <a:off x="3721100" y="2751138"/>
              <a:ext cx="320675" cy="44450"/>
            </a:xfrm>
            <a:prstGeom prst="ellipse">
              <a:avLst/>
            </a:prstGeom>
            <a:solidFill>
              <a:schemeClr val="accent2"/>
            </a:solidFill>
            <a:ln w="9525">
              <a:noFill/>
              <a:round/>
              <a:headEnd/>
              <a:tailEnd/>
            </a:ln>
            <a:effectLst/>
            <a:scene3d>
              <a:camera prst="orthographicFront">
                <a:rot lat="0" lon="0" rev="0"/>
              </a:camera>
              <a:lightRig rig="threePt" dir="t"/>
            </a:scene3d>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Line 36"/>
            <p:cNvSpPr>
              <a:spLocks noChangeAspect="1" noChangeShapeType="1"/>
            </p:cNvSpPr>
            <p:nvPr/>
          </p:nvSpPr>
          <p:spPr bwMode="auto">
            <a:xfrm flipH="1">
              <a:off x="3851275" y="1546225"/>
              <a:ext cx="180975" cy="1239838"/>
            </a:xfrm>
            <a:prstGeom prst="line">
              <a:avLst/>
            </a:prstGeom>
            <a:noFill/>
            <a:ln w="12700">
              <a:solidFill>
                <a:srgbClr val="9966FF"/>
              </a:solidFill>
              <a:prstDash val="dash"/>
              <a:round/>
              <a:headEnd type="none" w="sm" len="sm"/>
              <a:tailEnd type="none" w="sm" len="sm"/>
            </a:ln>
            <a:effectLst/>
            <a:scene3d>
              <a:camera prst="orthographicFront">
                <a:rot lat="0" lon="0" rev="0"/>
              </a:camera>
              <a:lightRig rig="threePt" dir="t"/>
            </a:scene3d>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Line 37"/>
            <p:cNvSpPr>
              <a:spLocks noChangeAspect="1" noChangeShapeType="1"/>
            </p:cNvSpPr>
            <p:nvPr/>
          </p:nvSpPr>
          <p:spPr bwMode="auto">
            <a:xfrm>
              <a:off x="3665538" y="1563688"/>
              <a:ext cx="193675" cy="1219200"/>
            </a:xfrm>
            <a:prstGeom prst="line">
              <a:avLst/>
            </a:prstGeom>
            <a:noFill/>
            <a:ln w="12700">
              <a:solidFill>
                <a:srgbClr val="9966FF"/>
              </a:solidFill>
              <a:prstDash val="dash"/>
              <a:round/>
              <a:headEnd type="none" w="sm" len="sm"/>
              <a:tailEnd type="none" w="sm" len="sm"/>
            </a:ln>
            <a:effectLst/>
            <a:scene3d>
              <a:camera prst="orthographicFront">
                <a:rot lat="0" lon="0" rev="0"/>
              </a:camera>
              <a:lightRig rig="threePt" dir="t"/>
            </a:scene3d>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Line 38"/>
            <p:cNvSpPr>
              <a:spLocks noChangeAspect="1" noChangeShapeType="1"/>
            </p:cNvSpPr>
            <p:nvPr/>
          </p:nvSpPr>
          <p:spPr bwMode="auto">
            <a:xfrm flipV="1">
              <a:off x="3657600" y="1319213"/>
              <a:ext cx="147638" cy="249237"/>
            </a:xfrm>
            <a:prstGeom prst="line">
              <a:avLst/>
            </a:prstGeom>
            <a:noFill/>
            <a:ln w="12700">
              <a:solidFill>
                <a:srgbClr val="9966FF"/>
              </a:solidFill>
              <a:prstDash val="dash"/>
              <a:round/>
              <a:headEnd type="none" w="sm" len="sm"/>
              <a:tailEnd type="none" w="sm" len="sm"/>
            </a:ln>
            <a:effectLst/>
            <a:scene3d>
              <a:camera prst="orthographicFront">
                <a:rot lat="0" lon="0" rev="0"/>
              </a:camera>
              <a:lightRig rig="threePt" dir="t"/>
            </a:scene3d>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Line 39"/>
            <p:cNvSpPr>
              <a:spLocks noChangeAspect="1" noChangeShapeType="1"/>
            </p:cNvSpPr>
            <p:nvPr/>
          </p:nvSpPr>
          <p:spPr bwMode="auto">
            <a:xfrm flipH="1" flipV="1">
              <a:off x="3905250" y="1317625"/>
              <a:ext cx="115888" cy="247650"/>
            </a:xfrm>
            <a:prstGeom prst="line">
              <a:avLst/>
            </a:prstGeom>
            <a:noFill/>
            <a:ln w="12700">
              <a:solidFill>
                <a:srgbClr val="9966FF"/>
              </a:solidFill>
              <a:prstDash val="dash"/>
              <a:round/>
              <a:headEnd type="none" w="sm" len="sm"/>
              <a:tailEnd type="none" w="sm" len="sm"/>
            </a:ln>
            <a:effectLst/>
            <a:scene3d>
              <a:camera prst="orthographicFront">
                <a:rot lat="0" lon="0" rev="0"/>
              </a:camera>
              <a:lightRig rig="threePt" dir="t"/>
            </a:scene3d>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Rectangle 40"/>
            <p:cNvSpPr>
              <a:spLocks noChangeAspect="1" noChangeArrowheads="1"/>
            </p:cNvSpPr>
            <p:nvPr/>
          </p:nvSpPr>
          <p:spPr bwMode="auto">
            <a:xfrm>
              <a:off x="3533775" y="1219200"/>
              <a:ext cx="638175" cy="130175"/>
            </a:xfrm>
            <a:prstGeom prst="rect">
              <a:avLst/>
            </a:prstGeom>
            <a:solidFill>
              <a:schemeClr val="bg2"/>
            </a:solidFill>
            <a:ln w="12700">
              <a:solidFill>
                <a:schemeClr val="tx1"/>
              </a:solidFill>
              <a:miter lim="800000"/>
              <a:headEnd/>
              <a:tailEnd/>
            </a:ln>
            <a:effectLst/>
            <a:scene3d>
              <a:camera prst="orthographicFront">
                <a:rot lat="0" lon="0" rev="0"/>
              </a:camera>
              <a:lightRig rig="threePt" dir="t"/>
            </a:scene3d>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Rectangle 41"/>
            <p:cNvSpPr>
              <a:spLocks noChangeAspect="1" noChangeArrowheads="1"/>
            </p:cNvSpPr>
            <p:nvPr/>
          </p:nvSpPr>
          <p:spPr bwMode="auto">
            <a:xfrm>
              <a:off x="3533775" y="1303338"/>
              <a:ext cx="638175" cy="42862"/>
            </a:xfrm>
            <a:prstGeom prst="rect">
              <a:avLst/>
            </a:prstGeom>
            <a:pattFill prst="pct50">
              <a:fgClr>
                <a:schemeClr val="tx1"/>
              </a:fgClr>
              <a:bgClr>
                <a:schemeClr val="bg1"/>
              </a:bgClr>
            </a:pattFill>
            <a:ln w="12700">
              <a:solidFill>
                <a:schemeClr val="tx1"/>
              </a:solidFill>
              <a:miter lim="800000"/>
              <a:headEnd/>
              <a:tailEnd/>
            </a:ln>
            <a:effectLst/>
            <a:scene3d>
              <a:camera prst="orthographicFront">
                <a:rot lat="0" lon="0" rev="0"/>
              </a:camera>
              <a:lightRig rig="threePt" dir="t"/>
            </a:scene3d>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Line 43"/>
            <p:cNvSpPr>
              <a:spLocks noChangeAspect="1" noChangeShapeType="1"/>
            </p:cNvSpPr>
            <p:nvPr/>
          </p:nvSpPr>
          <p:spPr bwMode="auto">
            <a:xfrm>
              <a:off x="3768725" y="1639888"/>
              <a:ext cx="184150" cy="71437"/>
            </a:xfrm>
            <a:prstGeom prst="line">
              <a:avLst/>
            </a:prstGeom>
            <a:noFill/>
            <a:ln w="28575">
              <a:solidFill>
                <a:schemeClr val="tx1"/>
              </a:solidFill>
              <a:round/>
              <a:headEnd/>
              <a:tailEnd/>
            </a:ln>
            <a:effectLst/>
            <a:scene3d>
              <a:camera prst="orthographicFront">
                <a:rot lat="0" lon="0" rev="0"/>
              </a:camera>
              <a:lightRig rig="threePt" dir="t"/>
            </a:scene3d>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Oval 44"/>
            <p:cNvSpPr>
              <a:spLocks noChangeAspect="1" noChangeArrowheads="1"/>
            </p:cNvSpPr>
            <p:nvPr/>
          </p:nvSpPr>
          <p:spPr bwMode="auto">
            <a:xfrm>
              <a:off x="3522663" y="1520825"/>
              <a:ext cx="665162" cy="92075"/>
            </a:xfrm>
            <a:prstGeom prst="ellipse">
              <a:avLst/>
            </a:prstGeom>
            <a:solidFill>
              <a:schemeClr val="bg1"/>
            </a:solidFill>
            <a:ln w="12700">
              <a:solidFill>
                <a:schemeClr val="tx1"/>
              </a:solidFill>
              <a:round/>
              <a:headEnd/>
              <a:tailEnd/>
            </a:ln>
            <a:effectLst/>
            <a:scene3d>
              <a:camera prst="orthographicFront">
                <a:rot lat="0" lon="0" rev="0"/>
              </a:camera>
              <a:lightRig rig="threePt" dir="t"/>
            </a:scene3d>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Line 45"/>
            <p:cNvSpPr>
              <a:spLocks noChangeShapeType="1"/>
            </p:cNvSpPr>
            <p:nvPr/>
          </p:nvSpPr>
          <p:spPr bwMode="auto">
            <a:xfrm flipV="1">
              <a:off x="4375150" y="2005013"/>
              <a:ext cx="0" cy="361950"/>
            </a:xfrm>
            <a:prstGeom prst="line">
              <a:avLst/>
            </a:prstGeom>
            <a:noFill/>
            <a:ln w="19050">
              <a:solidFill>
                <a:schemeClr val="tx1"/>
              </a:solidFill>
              <a:round/>
              <a:headEnd/>
              <a:tailEnd type="triangle" w="med" len="med"/>
            </a:ln>
            <a:effectLst/>
            <a:scene3d>
              <a:camera prst="orthographicFront">
                <a:rot lat="0" lon="0" rev="0"/>
              </a:camera>
              <a:lightRig rig="threePt" dir="t"/>
            </a:scene3d>
          </p:spPr>
          <p:txBody>
            <a:bodyPr wrap="none" lIns="97332" tIns="48667" rIns="97332" bIns="48667">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Text Box 46"/>
            <p:cNvSpPr txBox="1">
              <a:spLocks noChangeArrowheads="1"/>
            </p:cNvSpPr>
            <p:nvPr/>
          </p:nvSpPr>
          <p:spPr bwMode="auto">
            <a:xfrm>
              <a:off x="4360863" y="2101850"/>
              <a:ext cx="363537" cy="403225"/>
            </a:xfrm>
            <a:prstGeom prst="rect">
              <a:avLst/>
            </a:prstGeom>
            <a:noFill/>
            <a:ln w="19050">
              <a:noFill/>
              <a:miter lim="800000"/>
              <a:headEnd/>
              <a:tailEnd/>
            </a:ln>
            <a:effectLst/>
            <a:scene3d>
              <a:camera prst="orthographicFront">
                <a:rot lat="0" lon="0" rev="0"/>
              </a:camera>
              <a:lightRig rig="threePt" dir="t"/>
            </a:scene3d>
          </p:spPr>
          <p:txBody>
            <a:bodyPr wrap="none" lIns="97332" tIns="48667" rIns="97332" bIns="48667">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Unicode MS" pitchFamily="34" charset="-128"/>
                  <a:ea typeface="+mn-ea"/>
                  <a:cs typeface="+mn-cs"/>
                </a:rPr>
                <a:t>B</a:t>
              </a:r>
            </a:p>
          </p:txBody>
        </p:sp>
        <p:sp>
          <p:nvSpPr>
            <p:cNvPr id="85" name="Oval 56"/>
            <p:cNvSpPr>
              <a:spLocks noChangeAspect="1" noChangeArrowheads="1"/>
            </p:cNvSpPr>
            <p:nvPr/>
          </p:nvSpPr>
          <p:spPr bwMode="auto">
            <a:xfrm>
              <a:off x="4351337" y="2620963"/>
              <a:ext cx="68263" cy="293687"/>
            </a:xfrm>
            <a:prstGeom prst="ellipse">
              <a:avLst/>
            </a:prstGeom>
            <a:solidFill>
              <a:schemeClr val="bg1"/>
            </a:solidFill>
            <a:ln w="12700">
              <a:solidFill>
                <a:schemeClr val="tx1"/>
              </a:solidFill>
              <a:round/>
              <a:headEnd/>
              <a:tailEnd/>
            </a:ln>
            <a:effectLst/>
            <a:scene3d>
              <a:camera prst="orthographicFront">
                <a:rot lat="0" lon="0" rev="0"/>
              </a:camera>
              <a:lightRig rig="threePt" dir="t"/>
            </a:scene3d>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6" name="Group 85"/>
          <p:cNvGrpSpPr/>
          <p:nvPr/>
        </p:nvGrpSpPr>
        <p:grpSpPr>
          <a:xfrm>
            <a:off x="1600200" y="5354524"/>
            <a:ext cx="163513" cy="242887"/>
            <a:chOff x="8682037" y="2262188"/>
            <a:chExt cx="163513" cy="242887"/>
          </a:xfrm>
          <a:scene3d>
            <a:camera prst="orthographicFront">
              <a:rot lat="0" lon="0" rev="10800000"/>
            </a:camera>
            <a:lightRig rig="threePt" dir="t"/>
          </a:scene3d>
        </p:grpSpPr>
        <p:sp>
          <p:nvSpPr>
            <p:cNvPr id="87" name="Rectangle 49"/>
            <p:cNvSpPr>
              <a:spLocks noChangeAspect="1" noChangeArrowheads="1"/>
            </p:cNvSpPr>
            <p:nvPr/>
          </p:nvSpPr>
          <p:spPr bwMode="auto">
            <a:xfrm>
              <a:off x="8682037" y="2262188"/>
              <a:ext cx="163513" cy="242887"/>
            </a:xfrm>
            <a:prstGeom prst="rect">
              <a:avLst/>
            </a:prstGeom>
            <a:solidFill>
              <a:schemeClr val="bg2"/>
            </a:solidFill>
            <a:ln w="12700">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Rectangle 50"/>
            <p:cNvSpPr>
              <a:spLocks noChangeAspect="1" noChangeArrowheads="1"/>
            </p:cNvSpPr>
            <p:nvPr/>
          </p:nvSpPr>
          <p:spPr bwMode="auto">
            <a:xfrm>
              <a:off x="8809037" y="2262188"/>
              <a:ext cx="28575" cy="242887"/>
            </a:xfrm>
            <a:prstGeom prst="rect">
              <a:avLst/>
            </a:prstGeom>
            <a:pattFill prst="pct50">
              <a:fgClr>
                <a:schemeClr val="tx2"/>
              </a:fgClr>
              <a:bgClr>
                <a:schemeClr val="bg1"/>
              </a:bgClr>
            </a:pattFill>
            <a:ln w="12700">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9" name="Line 54"/>
          <p:cNvSpPr>
            <a:spLocks noChangeAspect="1" noChangeShapeType="1"/>
          </p:cNvSpPr>
          <p:nvPr/>
        </p:nvSpPr>
        <p:spPr bwMode="auto">
          <a:xfrm flipH="1">
            <a:off x="801582" y="5437246"/>
            <a:ext cx="514456" cy="62677"/>
          </a:xfrm>
          <a:prstGeom prst="line">
            <a:avLst/>
          </a:prstGeom>
          <a:noFill/>
          <a:ln w="12700">
            <a:solidFill>
              <a:srgbClr val="9966FF"/>
            </a:solidFill>
            <a:prstDash val="dash"/>
            <a:round/>
            <a:headEnd type="none" w="sm" len="sm"/>
            <a:tailEnd type="none" w="sm" len="sm"/>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Line 55"/>
          <p:cNvSpPr>
            <a:spLocks noChangeAspect="1" noChangeShapeType="1"/>
          </p:cNvSpPr>
          <p:nvPr/>
        </p:nvSpPr>
        <p:spPr bwMode="auto">
          <a:xfrm flipH="1" flipV="1">
            <a:off x="801582" y="5504744"/>
            <a:ext cx="514456" cy="57856"/>
          </a:xfrm>
          <a:prstGeom prst="line">
            <a:avLst/>
          </a:prstGeom>
          <a:noFill/>
          <a:ln w="12700">
            <a:solidFill>
              <a:srgbClr val="9966FF"/>
            </a:solidFill>
            <a:prstDash val="dash"/>
            <a:round/>
            <a:headEnd type="none" w="sm" len="sm"/>
            <a:tailEnd type="none" w="sm" len="sm"/>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91" name="Straight Arrow Connector 90"/>
          <p:cNvCxnSpPr>
            <a:stCxn id="87" idx="3"/>
          </p:cNvCxnSpPr>
          <p:nvPr/>
        </p:nvCxnSpPr>
        <p:spPr>
          <a:xfrm flipV="1">
            <a:off x="1763713" y="5468584"/>
            <a:ext cx="175302" cy="7384"/>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92" name="large_spin_down.mp4">
            <a:hlinkClick r:id="" action="ppaction://media"/>
          </p:cNvPr>
          <p:cNvPicPr>
            <a:picLocks noChangeAspect="1"/>
          </p:cNvPicPr>
          <p:nvPr>
            <a:videoFile r:link="rId1"/>
            <p:extLst>
              <p:ext uri="{DAA4B4D4-6D71-4841-9C94-3DE7FCFB9230}">
                <p14:media xmlns:p14="http://schemas.microsoft.com/office/powerpoint/2010/main" r:embed="rId2">
                  <p14:trim st="17542.96" end="9011.137"/>
                </p14:media>
              </p:ext>
            </p:extLst>
          </p:nvPr>
        </p:nvPicPr>
        <p:blipFill rotWithShape="1">
          <a:blip r:embed="rId19"/>
          <a:srcRect l="2369" t="22335" r="1857" b="24654"/>
          <a:stretch/>
        </p:blipFill>
        <p:spPr>
          <a:xfrm>
            <a:off x="1939015" y="4015620"/>
            <a:ext cx="4309386" cy="2385179"/>
          </a:xfrm>
          <a:prstGeom prst="rect">
            <a:avLst/>
          </a:prstGeom>
        </p:spPr>
      </p:pic>
      <p:grpSp>
        <p:nvGrpSpPr>
          <p:cNvPr id="93" name="Group 92"/>
          <p:cNvGrpSpPr/>
          <p:nvPr/>
        </p:nvGrpSpPr>
        <p:grpSpPr>
          <a:xfrm>
            <a:off x="1316038" y="3733800"/>
            <a:ext cx="7867430" cy="3105150"/>
            <a:chOff x="1316038" y="3733800"/>
            <a:chExt cx="7867430" cy="3105150"/>
          </a:xfrm>
        </p:grpSpPr>
        <p:pic>
          <p:nvPicPr>
            <p:cNvPr id="94" name="Picture 2"/>
            <p:cNvPicPr>
              <a:picLocks noChangeAspect="1" noChangeArrowheads="1"/>
            </p:cNvPicPr>
            <p:nvPr/>
          </p:nvPicPr>
          <p:blipFill rotWithShape="1">
            <a:blip r:embed="rId20">
              <a:extLst>
                <a:ext uri="{28A0092B-C50C-407E-A947-70E740481C1C}">
                  <a14:useLocalDpi xmlns:a14="http://schemas.microsoft.com/office/drawing/2010/main" val="0"/>
                </a:ext>
              </a:extLst>
            </a:blip>
            <a:srcRect l="6737" t="10268" r="18218" b="11012"/>
            <a:stretch/>
          </p:blipFill>
          <p:spPr bwMode="auto">
            <a:xfrm>
              <a:off x="6268490" y="3881521"/>
              <a:ext cx="2914978" cy="2957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5" name="Group 94"/>
            <p:cNvGrpSpPr/>
            <p:nvPr/>
          </p:nvGrpSpPr>
          <p:grpSpPr>
            <a:xfrm>
              <a:off x="1316038" y="3733800"/>
              <a:ext cx="5710191" cy="455634"/>
              <a:chOff x="1316038" y="3733800"/>
              <a:chExt cx="5710191" cy="455634"/>
            </a:xfrm>
          </p:grpSpPr>
          <p:cxnSp>
            <p:nvCxnSpPr>
              <p:cNvPr id="96" name="Straight Connector 95"/>
              <p:cNvCxnSpPr/>
              <p:nvPr/>
            </p:nvCxnSpPr>
            <p:spPr>
              <a:xfrm>
                <a:off x="1316038" y="3733800"/>
                <a:ext cx="4170362" cy="1057"/>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5486400" y="3733800"/>
                <a:ext cx="1539829" cy="455634"/>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cxnSp>
        <p:nvCxnSpPr>
          <p:cNvPr id="98" name="Straight Arrow Connector 97"/>
          <p:cNvCxnSpPr/>
          <p:nvPr/>
        </p:nvCxnSpPr>
        <p:spPr>
          <a:xfrm flipH="1">
            <a:off x="4639001" y="1419221"/>
            <a:ext cx="5726" cy="445105"/>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a:off x="5130033" y="1719864"/>
            <a:ext cx="0" cy="482844"/>
          </a:xfrm>
          <a:prstGeom prst="straightConnector1">
            <a:avLst/>
          </a:prstGeom>
          <a:ln w="22225">
            <a:solidFill>
              <a:srgbClr val="C00000"/>
            </a:solidFill>
            <a:tailEnd type="arrow"/>
          </a:ln>
          <a:scene3d>
            <a:camera prst="orthographicFront">
              <a:rot lat="0" lon="0" rev="54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a:off x="4639001" y="2081021"/>
            <a:ext cx="0" cy="456166"/>
          </a:xfrm>
          <a:prstGeom prst="straightConnector1">
            <a:avLst/>
          </a:prstGeom>
          <a:ln w="22225">
            <a:solidFill>
              <a:srgbClr val="C00000"/>
            </a:solidFill>
            <a:tailEnd type="arrow"/>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a:off x="4147970" y="1719864"/>
            <a:ext cx="0" cy="433389"/>
          </a:xfrm>
          <a:prstGeom prst="straightConnector1">
            <a:avLst/>
          </a:prstGeom>
          <a:ln w="22225">
            <a:solidFill>
              <a:srgbClr val="C00000"/>
            </a:solidFill>
            <a:tailEnd type="arrow"/>
          </a:ln>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cxnSp>
      <p:sp>
        <p:nvSpPr>
          <p:cNvPr id="102" name="Arc 101"/>
          <p:cNvSpPr/>
          <p:nvPr/>
        </p:nvSpPr>
        <p:spPr>
          <a:xfrm rot="2808302">
            <a:off x="3978998" y="1318265"/>
            <a:ext cx="1455292" cy="1374094"/>
          </a:xfrm>
          <a:prstGeom prst="arc">
            <a:avLst>
              <a:gd name="adj1" fmla="val 17595976"/>
              <a:gd name="adj2" fmla="val 20123268"/>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03" name="TextBox 102"/>
              <p:cNvSpPr txBox="1"/>
              <p:nvPr/>
            </p:nvSpPr>
            <p:spPr>
              <a:xfrm>
                <a:off x="4773650" y="2153253"/>
                <a:ext cx="719776" cy="3500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a:ea typeface="Cambria Math"/>
                              <a:cs typeface="+mn-cs"/>
                            </a:rPr>
                            <m:t>𝜔</m:t>
                          </m:r>
                        </m:e>
                        <m:sub>
                          <m:r>
                            <a:rPr kumimoji="0" lang="en-US" sz="1800" b="0" i="1" u="none" strike="noStrike" kern="1200" cap="none" spc="0" normalizeH="0" baseline="0" noProof="0">
                              <a:ln>
                                <a:noFill/>
                              </a:ln>
                              <a:solidFill>
                                <a:prstClr val="black"/>
                              </a:solidFill>
                              <a:effectLst/>
                              <a:uLnTx/>
                              <a:uFillTx/>
                              <a:latin typeface="Cambria Math"/>
                              <a:ea typeface="+mn-ea"/>
                              <a:cs typeface="+mn-cs"/>
                            </a:rPr>
                            <m:t>𝑤𝑎𝑙𝑙</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03" name="TextBox 102"/>
              <p:cNvSpPr txBox="1">
                <a:spLocks noRot="1" noChangeAspect="1" noMove="1" noResize="1" noEditPoints="1" noAdjustHandles="1" noChangeArrowheads="1" noChangeShapeType="1" noTextEdit="1"/>
              </p:cNvSpPr>
              <p:nvPr/>
            </p:nvSpPr>
            <p:spPr>
              <a:xfrm>
                <a:off x="4773650" y="2153253"/>
                <a:ext cx="719776" cy="350097"/>
              </a:xfrm>
              <a:prstGeom prst="rect">
                <a:avLst/>
              </a:prstGeom>
              <a:blipFill rotWithShape="0">
                <a:blip r:embed="rId21"/>
                <a:stretch>
                  <a:fillRect b="-51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4" name="TextBox 103"/>
              <p:cNvSpPr txBox="1"/>
              <p:nvPr/>
            </p:nvSpPr>
            <p:spPr>
              <a:xfrm>
                <a:off x="843522" y="-80665"/>
                <a:ext cx="8095550"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Times New Roman" pitchFamily="18" charset="0"/>
                  </a:rPr>
                  <a:t>Precise </a:t>
                </a:r>
                <a14:m>
                  <m:oMath xmlns:m="http://schemas.openxmlformats.org/officeDocument/2006/math">
                    <m:sSub>
                      <m:sSubPr>
                        <m:ctrlPr>
                          <a:rPr kumimoji="0" lang="en-US" sz="3200" b="1"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ctrlPr>
                      </m:sSubPr>
                      <m:e>
                        <m:r>
                          <a:rPr kumimoji="0" lang="en-US" sz="3200" b="1" i="1" u="none" strike="noStrike" kern="1200" cap="none" spc="0" normalizeH="0" baseline="0" noProof="0">
                            <a:ln>
                              <a:noFill/>
                            </a:ln>
                            <a:solidFill>
                              <a:srgbClr val="C00000"/>
                            </a:solidFill>
                            <a:effectLst/>
                            <a:uLnTx/>
                            <a:uFillTx/>
                            <a:latin typeface="Cambria Math" panose="02040503050406030204" pitchFamily="18" charset="0"/>
                            <a:ea typeface="Cambria Math"/>
                            <a:cs typeface="+mn-cs"/>
                          </a:rPr>
                          <m:t>𝝎</m:t>
                        </m:r>
                      </m:e>
                      <m:sub>
                        <m:r>
                          <a:rPr kumimoji="0" lang="en-US" sz="3200" b="1"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t>𝒓</m:t>
                        </m:r>
                      </m:sub>
                    </m:sSub>
                  </m:oMath>
                </a14:m>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Times New Roman" pitchFamily="18" charset="0"/>
                  </a:rPr>
                  <a:t> control with a rotating electric field</a:t>
                </a:r>
              </a:p>
            </p:txBody>
          </p:sp>
        </mc:Choice>
        <mc:Fallback xmlns="">
          <p:sp>
            <p:nvSpPr>
              <p:cNvPr id="104" name="TextBox 103"/>
              <p:cNvSpPr txBox="1">
                <a:spLocks noRot="1" noChangeAspect="1" noMove="1" noResize="1" noEditPoints="1" noAdjustHandles="1" noChangeArrowheads="1" noChangeShapeType="1" noTextEdit="1"/>
              </p:cNvSpPr>
              <p:nvPr/>
            </p:nvSpPr>
            <p:spPr>
              <a:xfrm>
                <a:off x="843522" y="-80665"/>
                <a:ext cx="8095550" cy="584775"/>
              </a:xfrm>
              <a:prstGeom prst="rect">
                <a:avLst/>
              </a:prstGeom>
              <a:blipFill>
                <a:blip r:embed="rId22"/>
                <a:stretch>
                  <a:fillRect l="-1883" t="-12500" r="-979" b="-34375"/>
                </a:stretch>
              </a:blipFill>
            </p:spPr>
            <p:txBody>
              <a:bodyPr/>
              <a:lstStyle/>
              <a:p>
                <a:r>
                  <a:rPr lang="en-US">
                    <a:noFill/>
                  </a:rPr>
                  <a:t> </a:t>
                </a:r>
              </a:p>
            </p:txBody>
          </p:sp>
        </mc:Fallback>
      </mc:AlternateContent>
      <p:pic>
        <p:nvPicPr>
          <p:cNvPr id="2" name="Picture 1"/>
          <p:cNvPicPr>
            <a:picLocks noChangeAspect="1"/>
          </p:cNvPicPr>
          <p:nvPr/>
        </p:nvPicPr>
        <p:blipFill>
          <a:blip r:embed="rId23"/>
          <a:stretch>
            <a:fillRect/>
          </a:stretch>
        </p:blipFill>
        <p:spPr>
          <a:xfrm>
            <a:off x="-2253" y="394154"/>
            <a:ext cx="2194750" cy="3188484"/>
          </a:xfrm>
          <a:prstGeom prst="rect">
            <a:avLst/>
          </a:prstGeom>
        </p:spPr>
      </p:pic>
      <p:sp>
        <p:nvSpPr>
          <p:cNvPr id="57" name="Right Arrow 56"/>
          <p:cNvSpPr/>
          <p:nvPr/>
        </p:nvSpPr>
        <p:spPr>
          <a:xfrm rot="20888426" flipH="1">
            <a:off x="1912280" y="1893604"/>
            <a:ext cx="491301" cy="9713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TextBox 54"/>
          <p:cNvSpPr txBox="1"/>
          <p:nvPr/>
        </p:nvSpPr>
        <p:spPr>
          <a:xfrm>
            <a:off x="2070100" y="1426617"/>
            <a:ext cx="1168397" cy="92333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rotating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wall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electrodes</a:t>
            </a:r>
          </a:p>
        </p:txBody>
      </p:sp>
    </p:spTree>
    <p:extLst>
      <p:ext uri="{BB962C8B-B14F-4D97-AF65-F5344CB8AC3E}">
        <p14:creationId xmlns:p14="http://schemas.microsoft.com/office/powerpoint/2010/main" val="326484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12" fill="hold"/>
                                        <p:tgtEl>
                                          <p:spTgt spid="9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endCondLst>
                    <p:cond evt="onNext" delay="0">
                      <p:tgtEl>
                        <p:sldTgt/>
                      </p:tgtEl>
                    </p:cond>
                  </p:endCondLst>
                </p:cTn>
                <p:tgtEl>
                  <p:spTgt spid="9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5320" y="-105107"/>
            <a:ext cx="5093446"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Times New Roman" pitchFamily="18" charset="0"/>
              </a:rPr>
              <a:t>Be</a:t>
            </a:r>
            <a:r>
              <a:rPr kumimoji="0" lang="en-US" sz="3200" b="1" i="0" u="none" strike="noStrike" kern="1200" cap="none" spc="0" normalizeH="0" baseline="30000" noProof="0" dirty="0">
                <a:ln>
                  <a:noFill/>
                </a:ln>
                <a:solidFill>
                  <a:srgbClr val="C00000"/>
                </a:solidFill>
                <a:effectLst/>
                <a:uLnTx/>
                <a:uFillTx/>
                <a:latin typeface="Calibri" panose="020F0502020204030204"/>
                <a:ea typeface="+mn-ea"/>
                <a:cs typeface="Times New Roman" pitchFamily="18" charset="0"/>
              </a:rPr>
              <a:t>+</a:t>
            </a: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Times New Roman" pitchFamily="18" charset="0"/>
              </a:rPr>
              <a:t> high magnetic field </a:t>
            </a:r>
            <a:r>
              <a:rPr kumimoji="0" lang="en-US" sz="3200" b="1" i="0" u="none" strike="noStrike" kern="1200" cap="none" spc="0" normalizeH="0" baseline="0" noProof="0" dirty="0" err="1">
                <a:ln>
                  <a:noFill/>
                </a:ln>
                <a:solidFill>
                  <a:srgbClr val="C00000"/>
                </a:solidFill>
                <a:effectLst/>
                <a:uLnTx/>
                <a:uFillTx/>
                <a:latin typeface="Calibri" panose="020F0502020204030204"/>
                <a:ea typeface="+mn-ea"/>
                <a:cs typeface="Times New Roman" pitchFamily="18" charset="0"/>
              </a:rPr>
              <a:t>qubit</a:t>
            </a:r>
            <a:endPar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Times New Roman" pitchFamily="18" charset="0"/>
            </a:endParaRPr>
          </a:p>
        </p:txBody>
      </p:sp>
      <p:pic>
        <p:nvPicPr>
          <p:cNvPr id="4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4285907"/>
            <a:ext cx="824926" cy="743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Line 5"/>
          <p:cNvSpPr>
            <a:spLocks noChangeAspect="1" noChangeShapeType="1"/>
          </p:cNvSpPr>
          <p:nvPr/>
        </p:nvSpPr>
        <p:spPr bwMode="auto">
          <a:xfrm>
            <a:off x="191506" y="5653420"/>
            <a:ext cx="823813" cy="0"/>
          </a:xfrm>
          <a:prstGeom prst="line">
            <a:avLst/>
          </a:prstGeom>
          <a:no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Line 10"/>
          <p:cNvSpPr>
            <a:spLocks noChangeAspect="1" noChangeShapeType="1"/>
          </p:cNvSpPr>
          <p:nvPr/>
        </p:nvSpPr>
        <p:spPr bwMode="auto">
          <a:xfrm flipV="1">
            <a:off x="1051003" y="5247569"/>
            <a:ext cx="494214" cy="405850"/>
          </a:xfrm>
          <a:prstGeom prst="line">
            <a:avLst/>
          </a:prstGeom>
          <a:noFill/>
          <a:ln w="9525">
            <a:solidFill>
              <a:schemeClr val="tx1"/>
            </a:solidFill>
            <a:prstDash val="dash"/>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Text Box 14"/>
          <p:cNvSpPr txBox="1">
            <a:spLocks noChangeAspect="1" noChangeArrowheads="1"/>
          </p:cNvSpPr>
          <p:nvPr/>
        </p:nvSpPr>
        <p:spPr bwMode="auto">
          <a:xfrm>
            <a:off x="2729628" y="5104697"/>
            <a:ext cx="1461372" cy="369332"/>
          </a:xfrm>
          <a:prstGeom prst="rect">
            <a:avLst/>
          </a:prstGeom>
          <a:noFill/>
          <a:ln w="9525">
            <a:noFill/>
            <a:miter lim="800000"/>
            <a:headEnd/>
            <a:tailEnd/>
          </a:ln>
          <a:effectLst/>
        </p:spPr>
        <p:txBody>
          <a:bodyPr wrap="square">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srgbClr val="FF0000"/>
                </a:solidFill>
                <a:effectLst/>
                <a:uLnTx/>
                <a:uFillTx/>
                <a:latin typeface="Arial" charset="0"/>
                <a:ea typeface="+mn-ea"/>
                <a:cs typeface="+mn-cs"/>
              </a:rPr>
              <a:t> </a:t>
            </a:r>
            <a:r>
              <a:rPr kumimoji="0" lang="sv-SE" sz="1800" b="1" i="0" u="none" strike="noStrike" kern="1200" cap="none" spc="0" normalizeH="0" baseline="0" noProof="0" dirty="0">
                <a:ln>
                  <a:noFill/>
                </a:ln>
                <a:solidFill>
                  <a:srgbClr val="FF0000"/>
                </a:solidFill>
                <a:effectLst/>
                <a:uLnTx/>
                <a:uFillTx/>
                <a:latin typeface="Arial" charset="0"/>
                <a:ea typeface="+mn-ea"/>
                <a:cs typeface="+mn-cs"/>
              </a:rPr>
              <a:t>+1/2 </a:t>
            </a:r>
            <a:r>
              <a:rPr kumimoji="0" lang="en-US" sz="1800" b="1" i="0" u="none" strike="noStrike" kern="1200" cap="none" spc="0" normalizeH="0" baseline="0" noProof="0" dirty="0">
                <a:ln>
                  <a:noFill/>
                </a:ln>
                <a:solidFill>
                  <a:srgbClr val="FF0000"/>
                </a:solidFill>
                <a:effectLst/>
                <a:uLnTx/>
                <a:uFillTx/>
                <a:latin typeface="Arial" charset="0"/>
                <a:ea typeface="+mn-ea"/>
                <a:cs typeface="Arial" charset="0"/>
              </a:rPr>
              <a:t>= | ↑ ›</a:t>
            </a: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46" name="Text Box 15"/>
          <p:cNvSpPr txBox="1">
            <a:spLocks noChangeAspect="1" noChangeArrowheads="1"/>
          </p:cNvSpPr>
          <p:nvPr/>
        </p:nvSpPr>
        <p:spPr bwMode="auto">
          <a:xfrm>
            <a:off x="2729628" y="5766684"/>
            <a:ext cx="1385172" cy="369332"/>
          </a:xfrm>
          <a:prstGeom prst="rect">
            <a:avLst/>
          </a:prstGeom>
          <a:noFill/>
          <a:ln w="9525">
            <a:noFill/>
            <a:miter lim="800000"/>
            <a:headEnd/>
            <a:tailEnd/>
          </a:ln>
          <a:effectLst/>
        </p:spPr>
        <p:txBody>
          <a:bodyPr wrap="square">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FF0000"/>
                </a:solidFill>
                <a:effectLst/>
                <a:uLnTx/>
                <a:uFillTx/>
                <a:latin typeface="Arial" charset="0"/>
                <a:ea typeface="+mn-ea"/>
                <a:cs typeface="+mn-cs"/>
              </a:rPr>
              <a:t>-1/2 = | </a:t>
            </a:r>
            <a:r>
              <a:rPr kumimoji="0" lang="sv-SE" sz="1800" b="1" i="0" u="none" strike="noStrike" kern="1200" cap="none" spc="0" normalizeH="0" baseline="0" noProof="0" dirty="0">
                <a:ln>
                  <a:noFill/>
                </a:ln>
                <a:solidFill>
                  <a:srgbClr val="FF0000"/>
                </a:solidFill>
                <a:effectLst/>
                <a:uLnTx/>
                <a:uFillTx/>
                <a:latin typeface="Arial" charset="0"/>
                <a:ea typeface="+mn-ea"/>
                <a:cs typeface="Arial" charset="0"/>
              </a:rPr>
              <a:t>↓ </a:t>
            </a:r>
            <a:r>
              <a:rPr kumimoji="0" lang="sv-SE" sz="1800" b="1" i="0" u="none" strike="noStrike" kern="1200" cap="none" spc="0" normalizeH="0" baseline="0" noProof="0" dirty="0">
                <a:ln>
                  <a:noFill/>
                </a:ln>
                <a:solidFill>
                  <a:srgbClr val="FF0000"/>
                </a:solidFill>
                <a:effectLst/>
                <a:uLnTx/>
                <a:uFillTx/>
                <a:latin typeface=""/>
                <a:ea typeface="+mn-ea"/>
                <a:cs typeface="Arial" charset="0"/>
              </a:rPr>
              <a:t>›</a:t>
            </a:r>
          </a:p>
        </p:txBody>
      </p:sp>
      <p:sp>
        <p:nvSpPr>
          <p:cNvPr id="47" name="Text Box 21"/>
          <p:cNvSpPr txBox="1">
            <a:spLocks noChangeAspect="1" noChangeArrowheads="1"/>
          </p:cNvSpPr>
          <p:nvPr/>
        </p:nvSpPr>
        <p:spPr bwMode="auto">
          <a:xfrm>
            <a:off x="155003" y="5364009"/>
            <a:ext cx="1088916" cy="338554"/>
          </a:xfrm>
          <a:prstGeom prst="rect">
            <a:avLst/>
          </a:prstGeom>
          <a:noFill/>
          <a:ln w="9525">
            <a:noFill/>
            <a:miter lim="800000"/>
            <a:headEnd/>
            <a:tailEnd/>
          </a:ln>
          <a:effectLst/>
        </p:spPr>
        <p:txBody>
          <a:bodyPr wrap="square">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Arial" charset="0"/>
                <a:ea typeface="+mn-ea"/>
                <a:cs typeface="+mn-cs"/>
              </a:rPr>
              <a:t>2s </a:t>
            </a:r>
            <a:r>
              <a:rPr kumimoji="0" lang="sv-SE" sz="1600" b="1" i="0" u="none" strike="noStrike" kern="1200" cap="none" spc="0" normalizeH="0" baseline="30000" noProof="0" dirty="0">
                <a:ln>
                  <a:noFill/>
                </a:ln>
                <a:solidFill>
                  <a:prstClr val="black"/>
                </a:solidFill>
                <a:effectLst/>
                <a:uLnTx/>
                <a:uFillTx/>
                <a:latin typeface="Arial" charset="0"/>
                <a:ea typeface="+mn-ea"/>
                <a:cs typeface="+mn-cs"/>
              </a:rPr>
              <a:t>2</a:t>
            </a:r>
            <a:r>
              <a:rPr kumimoji="0" lang="sv-SE" sz="1600" b="1" i="0" u="none" strike="noStrike" kern="1200" cap="none" spc="0" normalizeH="0" baseline="0" noProof="0" dirty="0">
                <a:ln>
                  <a:noFill/>
                </a:ln>
                <a:solidFill>
                  <a:prstClr val="black"/>
                </a:solidFill>
                <a:effectLst/>
                <a:uLnTx/>
                <a:uFillTx/>
                <a:latin typeface="Arial" charset="0"/>
                <a:ea typeface="+mn-ea"/>
                <a:cs typeface="+mn-cs"/>
              </a:rPr>
              <a:t>S</a:t>
            </a:r>
            <a:r>
              <a:rPr kumimoji="0" lang="sv-SE" sz="1600" b="1" i="0" u="none" strike="noStrike" kern="1200" cap="none" spc="0" normalizeH="0" baseline="-25000" noProof="0" dirty="0">
                <a:ln>
                  <a:noFill/>
                </a:ln>
                <a:solidFill>
                  <a:prstClr val="black"/>
                </a:solidFill>
                <a:effectLst/>
                <a:uLnTx/>
                <a:uFillTx/>
                <a:latin typeface="Arial" charset="0"/>
                <a:ea typeface="+mn-ea"/>
                <a:cs typeface="+mn-cs"/>
              </a:rPr>
              <a:t>1/2</a:t>
            </a:r>
            <a:endParaRPr kumimoji="0" lang="sv-SE" sz="16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8" name="Line 25"/>
          <p:cNvSpPr>
            <a:spLocks noChangeAspect="1" noChangeShapeType="1"/>
          </p:cNvSpPr>
          <p:nvPr/>
        </p:nvSpPr>
        <p:spPr bwMode="auto">
          <a:xfrm>
            <a:off x="1545218" y="5984172"/>
            <a:ext cx="1197238" cy="0"/>
          </a:xfrm>
          <a:prstGeom prst="line">
            <a:avLst/>
          </a:prstGeom>
          <a:noFill/>
          <a:ln w="19050">
            <a:solidFill>
              <a:srgbClr val="CC0000"/>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Line 30"/>
          <p:cNvSpPr>
            <a:spLocks noChangeAspect="1" noChangeShapeType="1"/>
          </p:cNvSpPr>
          <p:nvPr/>
        </p:nvSpPr>
        <p:spPr bwMode="auto">
          <a:xfrm>
            <a:off x="1545218" y="5247572"/>
            <a:ext cx="1197238" cy="0"/>
          </a:xfrm>
          <a:prstGeom prst="line">
            <a:avLst/>
          </a:prstGeom>
          <a:noFill/>
          <a:ln w="19050">
            <a:solidFill>
              <a:srgbClr val="FF0000"/>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Text Box 31"/>
          <p:cNvSpPr txBox="1">
            <a:spLocks noChangeArrowheads="1"/>
          </p:cNvSpPr>
          <p:nvPr/>
        </p:nvSpPr>
        <p:spPr bwMode="auto">
          <a:xfrm>
            <a:off x="2185696" y="5422967"/>
            <a:ext cx="988329" cy="338554"/>
          </a:xfrm>
          <a:prstGeom prst="rect">
            <a:avLst/>
          </a:prstGeom>
          <a:noFill/>
          <a:ln w="9525">
            <a:noFill/>
            <a:miter lim="800000"/>
            <a:headEnd/>
            <a:tailEnd/>
          </a:ln>
          <a:effec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alibri" panose="020F0502020204030204"/>
                <a:ea typeface="+mn-ea"/>
                <a:cs typeface="+mn-cs"/>
              </a:rPr>
              <a:t>124 GHz</a:t>
            </a:r>
          </a:p>
        </p:txBody>
      </p:sp>
      <p:sp>
        <p:nvSpPr>
          <p:cNvPr id="51" name="Line 32"/>
          <p:cNvSpPr>
            <a:spLocks noChangeShapeType="1"/>
          </p:cNvSpPr>
          <p:nvPr/>
        </p:nvSpPr>
        <p:spPr bwMode="auto">
          <a:xfrm flipV="1">
            <a:off x="2401857" y="5263447"/>
            <a:ext cx="0" cy="228600"/>
          </a:xfrm>
          <a:prstGeom prst="line">
            <a:avLst/>
          </a:prstGeom>
          <a:noFill/>
          <a:ln w="9525">
            <a:solidFill>
              <a:srgbClr val="C00000"/>
            </a:solidFill>
            <a:round/>
            <a:headEnd/>
            <a:tailEnd type="triangle" w="med" len="me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Line 33"/>
          <p:cNvSpPr>
            <a:spLocks noChangeShapeType="1"/>
          </p:cNvSpPr>
          <p:nvPr/>
        </p:nvSpPr>
        <p:spPr bwMode="auto">
          <a:xfrm>
            <a:off x="2401857" y="5720647"/>
            <a:ext cx="0" cy="228600"/>
          </a:xfrm>
          <a:prstGeom prst="line">
            <a:avLst/>
          </a:prstGeom>
          <a:noFill/>
          <a:ln w="9525">
            <a:solidFill>
              <a:srgbClr val="C00000"/>
            </a:solidFill>
            <a:round/>
            <a:headEnd/>
            <a:tailEnd type="triangle" w="med" len="me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Text Box 34"/>
          <p:cNvSpPr txBox="1">
            <a:spLocks noChangeAspect="1" noChangeArrowheads="1"/>
          </p:cNvSpPr>
          <p:nvPr/>
        </p:nvSpPr>
        <p:spPr bwMode="auto">
          <a:xfrm>
            <a:off x="24719" y="3568348"/>
            <a:ext cx="899966" cy="338554"/>
          </a:xfrm>
          <a:prstGeom prst="rect">
            <a:avLst/>
          </a:prstGeom>
          <a:noFill/>
          <a:ln w="9525">
            <a:noFill/>
            <a:miter lim="800000"/>
            <a:headEnd/>
            <a:tailEnd/>
          </a:ln>
          <a:effectLst/>
        </p:spPr>
        <p:txBody>
          <a:bodyPr wrap="square">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Arial" charset="0"/>
                <a:ea typeface="+mn-ea"/>
                <a:cs typeface="+mn-cs"/>
              </a:rPr>
              <a:t>2p </a:t>
            </a:r>
            <a:r>
              <a:rPr kumimoji="0" lang="sv-SE" sz="1600" b="1" i="0" u="none" strike="noStrike" kern="1200" cap="none" spc="0" normalizeH="0" baseline="30000" noProof="0" dirty="0">
                <a:ln>
                  <a:noFill/>
                </a:ln>
                <a:solidFill>
                  <a:prstClr val="black"/>
                </a:solidFill>
                <a:effectLst/>
                <a:uLnTx/>
                <a:uFillTx/>
                <a:latin typeface="Arial" charset="0"/>
                <a:ea typeface="+mn-ea"/>
                <a:cs typeface="+mn-cs"/>
              </a:rPr>
              <a:t>2</a:t>
            </a:r>
            <a:r>
              <a:rPr kumimoji="0" lang="sv-SE" sz="1600" b="1" i="0" u="none" strike="noStrike" kern="1200" cap="none" spc="0" normalizeH="0" baseline="0" noProof="0" dirty="0">
                <a:ln>
                  <a:noFill/>
                </a:ln>
                <a:solidFill>
                  <a:prstClr val="black"/>
                </a:solidFill>
                <a:effectLst/>
                <a:uLnTx/>
                <a:uFillTx/>
                <a:latin typeface="Arial" charset="0"/>
                <a:ea typeface="+mn-ea"/>
                <a:cs typeface="+mn-cs"/>
              </a:rPr>
              <a:t>P</a:t>
            </a:r>
            <a:r>
              <a:rPr kumimoji="0" lang="sv-SE" sz="1600" b="1" i="0" u="none" strike="noStrike" kern="1200" cap="none" spc="0" normalizeH="0" baseline="-25000" noProof="0" dirty="0">
                <a:ln>
                  <a:noFill/>
                </a:ln>
                <a:solidFill>
                  <a:prstClr val="black"/>
                </a:solidFill>
                <a:effectLst/>
                <a:uLnTx/>
                <a:uFillTx/>
                <a:latin typeface="Arial" charset="0"/>
                <a:ea typeface="+mn-ea"/>
                <a:cs typeface="+mn-cs"/>
              </a:rPr>
              <a:t>1/2</a:t>
            </a:r>
            <a:endParaRPr kumimoji="0" lang="sv-SE" sz="16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4" name="Text Box 35"/>
          <p:cNvSpPr txBox="1">
            <a:spLocks noChangeAspect="1" noChangeArrowheads="1"/>
          </p:cNvSpPr>
          <p:nvPr/>
        </p:nvSpPr>
        <p:spPr bwMode="auto">
          <a:xfrm>
            <a:off x="-37755" y="2272948"/>
            <a:ext cx="891821" cy="338554"/>
          </a:xfrm>
          <a:prstGeom prst="rect">
            <a:avLst/>
          </a:prstGeom>
          <a:noFill/>
          <a:ln w="9525">
            <a:noFill/>
            <a:miter lim="800000"/>
            <a:headEnd/>
            <a:tailEnd/>
          </a:ln>
          <a:effectLst/>
        </p:spPr>
        <p:txBody>
          <a:bodyPr wrap="square">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Arial" charset="0"/>
                <a:ea typeface="+mn-ea"/>
                <a:cs typeface="+mn-cs"/>
              </a:rPr>
              <a:t>2p </a:t>
            </a:r>
            <a:r>
              <a:rPr kumimoji="0" lang="sv-SE" sz="1600" b="1" i="0" u="none" strike="noStrike" kern="1200" cap="none" spc="0" normalizeH="0" baseline="30000" noProof="0" dirty="0">
                <a:ln>
                  <a:noFill/>
                </a:ln>
                <a:solidFill>
                  <a:prstClr val="black"/>
                </a:solidFill>
                <a:effectLst/>
                <a:uLnTx/>
                <a:uFillTx/>
                <a:latin typeface="Arial" charset="0"/>
                <a:ea typeface="+mn-ea"/>
                <a:cs typeface="+mn-cs"/>
              </a:rPr>
              <a:t>2</a:t>
            </a:r>
            <a:r>
              <a:rPr kumimoji="0" lang="sv-SE" sz="1600" b="1" i="0" u="none" strike="noStrike" kern="1200" cap="none" spc="0" normalizeH="0" baseline="0" noProof="0" dirty="0">
                <a:ln>
                  <a:noFill/>
                </a:ln>
                <a:solidFill>
                  <a:prstClr val="black"/>
                </a:solidFill>
                <a:effectLst/>
                <a:uLnTx/>
                <a:uFillTx/>
                <a:latin typeface="Arial" charset="0"/>
                <a:ea typeface="+mn-ea"/>
                <a:cs typeface="+mn-cs"/>
              </a:rPr>
              <a:t>P</a:t>
            </a:r>
            <a:r>
              <a:rPr kumimoji="0" lang="sv-SE" sz="1600" b="1" i="0" u="none" strike="noStrike" kern="1200" cap="none" spc="0" normalizeH="0" baseline="-25000" noProof="0" dirty="0">
                <a:ln>
                  <a:noFill/>
                </a:ln>
                <a:solidFill>
                  <a:prstClr val="black"/>
                </a:solidFill>
                <a:effectLst/>
                <a:uLnTx/>
                <a:uFillTx/>
                <a:latin typeface="Arial" charset="0"/>
                <a:ea typeface="+mn-ea"/>
                <a:cs typeface="+mn-cs"/>
              </a:rPr>
              <a:t>3/2</a:t>
            </a:r>
            <a:endParaRPr kumimoji="0" lang="sv-SE" sz="16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5" name="Line 36"/>
          <p:cNvSpPr>
            <a:spLocks noChangeAspect="1" noChangeShapeType="1"/>
          </p:cNvSpPr>
          <p:nvPr/>
        </p:nvSpPr>
        <p:spPr bwMode="auto">
          <a:xfrm>
            <a:off x="32992" y="3861684"/>
            <a:ext cx="823813" cy="0"/>
          </a:xfrm>
          <a:prstGeom prst="line">
            <a:avLst/>
          </a:prstGeom>
          <a:no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Line 37"/>
          <p:cNvSpPr>
            <a:spLocks noChangeAspect="1" noChangeShapeType="1"/>
          </p:cNvSpPr>
          <p:nvPr/>
        </p:nvSpPr>
        <p:spPr bwMode="auto">
          <a:xfrm>
            <a:off x="32992" y="2572634"/>
            <a:ext cx="823813" cy="0"/>
          </a:xfrm>
          <a:prstGeom prst="line">
            <a:avLst/>
          </a:prstGeom>
          <a:no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Line 38"/>
          <p:cNvSpPr>
            <a:spLocks noChangeAspect="1" noChangeShapeType="1"/>
          </p:cNvSpPr>
          <p:nvPr/>
        </p:nvSpPr>
        <p:spPr bwMode="auto">
          <a:xfrm>
            <a:off x="856806" y="3861684"/>
            <a:ext cx="672733" cy="184150"/>
          </a:xfrm>
          <a:prstGeom prst="line">
            <a:avLst/>
          </a:prstGeom>
          <a:noFill/>
          <a:ln w="9525">
            <a:solidFill>
              <a:schemeClr val="tx1"/>
            </a:solidFill>
            <a:prstDash val="dash"/>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Line 39"/>
          <p:cNvSpPr>
            <a:spLocks noChangeAspect="1" noChangeShapeType="1"/>
          </p:cNvSpPr>
          <p:nvPr/>
        </p:nvSpPr>
        <p:spPr bwMode="auto">
          <a:xfrm flipV="1">
            <a:off x="856806" y="3677534"/>
            <a:ext cx="672733" cy="184150"/>
          </a:xfrm>
          <a:prstGeom prst="line">
            <a:avLst/>
          </a:prstGeom>
          <a:noFill/>
          <a:ln w="9525">
            <a:solidFill>
              <a:schemeClr val="tx1"/>
            </a:solidFill>
            <a:prstDash val="dash"/>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Line 40"/>
          <p:cNvSpPr>
            <a:spLocks noChangeAspect="1" noChangeShapeType="1"/>
          </p:cNvSpPr>
          <p:nvPr/>
        </p:nvSpPr>
        <p:spPr bwMode="auto">
          <a:xfrm flipV="1">
            <a:off x="856806" y="1929697"/>
            <a:ext cx="672733" cy="642938"/>
          </a:xfrm>
          <a:prstGeom prst="line">
            <a:avLst/>
          </a:prstGeom>
          <a:noFill/>
          <a:ln w="9525">
            <a:solidFill>
              <a:schemeClr val="tx1"/>
            </a:solidFill>
            <a:prstDash val="dash"/>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Line 41"/>
          <p:cNvSpPr>
            <a:spLocks noChangeAspect="1" noChangeShapeType="1"/>
          </p:cNvSpPr>
          <p:nvPr/>
        </p:nvSpPr>
        <p:spPr bwMode="auto">
          <a:xfrm flipV="1">
            <a:off x="856806" y="2390072"/>
            <a:ext cx="672733" cy="182563"/>
          </a:xfrm>
          <a:prstGeom prst="line">
            <a:avLst/>
          </a:prstGeom>
          <a:noFill/>
          <a:ln w="9525">
            <a:solidFill>
              <a:schemeClr val="tx1"/>
            </a:solidFill>
            <a:prstDash val="dash"/>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Line 42"/>
          <p:cNvSpPr>
            <a:spLocks noChangeAspect="1" noChangeShapeType="1"/>
          </p:cNvSpPr>
          <p:nvPr/>
        </p:nvSpPr>
        <p:spPr bwMode="auto">
          <a:xfrm>
            <a:off x="856806" y="2572634"/>
            <a:ext cx="672733" cy="276225"/>
          </a:xfrm>
          <a:prstGeom prst="line">
            <a:avLst/>
          </a:prstGeom>
          <a:noFill/>
          <a:ln w="9525">
            <a:solidFill>
              <a:schemeClr val="tx1"/>
            </a:solidFill>
            <a:prstDash val="dash"/>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Line 43"/>
          <p:cNvSpPr>
            <a:spLocks noChangeAspect="1" noChangeShapeType="1"/>
          </p:cNvSpPr>
          <p:nvPr/>
        </p:nvSpPr>
        <p:spPr bwMode="auto">
          <a:xfrm>
            <a:off x="856806" y="2572634"/>
            <a:ext cx="672733" cy="735013"/>
          </a:xfrm>
          <a:prstGeom prst="line">
            <a:avLst/>
          </a:prstGeom>
          <a:noFill/>
          <a:ln w="9525">
            <a:solidFill>
              <a:schemeClr val="tx1"/>
            </a:solidFill>
            <a:prstDash val="dash"/>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Text Box 44"/>
          <p:cNvSpPr txBox="1">
            <a:spLocks noChangeAspect="1" noChangeArrowheads="1"/>
          </p:cNvSpPr>
          <p:nvPr/>
        </p:nvSpPr>
        <p:spPr bwMode="auto">
          <a:xfrm>
            <a:off x="2713950" y="3890259"/>
            <a:ext cx="1050434" cy="274638"/>
          </a:xfrm>
          <a:prstGeom prst="rect">
            <a:avLst/>
          </a:prstGeom>
          <a:noFill/>
          <a:ln w="9525">
            <a:noFill/>
            <a:miter lim="800000"/>
            <a:headEnd/>
            <a:tailEnd/>
          </a:ln>
          <a:effectLst/>
        </p:spPr>
        <p:txBody>
          <a:bodyPr>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Arial" charset="0"/>
                <a:ea typeface="+mn-ea"/>
                <a:cs typeface="+mn-cs"/>
              </a:rPr>
              <a:t> -1/2</a:t>
            </a:r>
          </a:p>
        </p:txBody>
      </p:sp>
      <p:sp>
        <p:nvSpPr>
          <p:cNvPr id="64" name="Text Box 45"/>
          <p:cNvSpPr txBox="1">
            <a:spLocks noChangeAspect="1" noChangeArrowheads="1"/>
          </p:cNvSpPr>
          <p:nvPr/>
        </p:nvSpPr>
        <p:spPr bwMode="auto">
          <a:xfrm>
            <a:off x="2713950" y="3518784"/>
            <a:ext cx="1050434" cy="274638"/>
          </a:xfrm>
          <a:prstGeom prst="rect">
            <a:avLst/>
          </a:prstGeom>
          <a:noFill/>
          <a:ln w="9525">
            <a:noFill/>
            <a:miter lim="800000"/>
            <a:headEnd/>
            <a:tailEnd/>
          </a:ln>
          <a:effectLst/>
        </p:spPr>
        <p:txBody>
          <a:bodyPr>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Arial" charset="0"/>
                <a:ea typeface="+mn-ea"/>
                <a:cs typeface="+mn-cs"/>
              </a:rPr>
              <a:t> +1/2</a:t>
            </a:r>
          </a:p>
        </p:txBody>
      </p:sp>
      <p:sp>
        <p:nvSpPr>
          <p:cNvPr id="65" name="Text Box 46"/>
          <p:cNvSpPr txBox="1">
            <a:spLocks noChangeAspect="1" noChangeArrowheads="1"/>
          </p:cNvSpPr>
          <p:nvPr/>
        </p:nvSpPr>
        <p:spPr bwMode="auto">
          <a:xfrm>
            <a:off x="2713950" y="3152072"/>
            <a:ext cx="708264" cy="274638"/>
          </a:xfrm>
          <a:prstGeom prst="rect">
            <a:avLst/>
          </a:prstGeom>
          <a:noFill/>
          <a:ln w="9525">
            <a:noFill/>
            <a:miter lim="800000"/>
            <a:headEnd/>
            <a:tailEnd/>
          </a:ln>
          <a:effectLst/>
        </p:spPr>
        <p:txBody>
          <a:bodyPr wrap="square">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Arial" charset="0"/>
                <a:ea typeface="+mn-ea"/>
                <a:cs typeface="+mn-cs"/>
              </a:rPr>
              <a:t> -3/2</a:t>
            </a:r>
          </a:p>
        </p:txBody>
      </p:sp>
      <p:sp>
        <p:nvSpPr>
          <p:cNvPr id="66" name="Text Box 47"/>
          <p:cNvSpPr txBox="1">
            <a:spLocks noChangeAspect="1" noChangeArrowheads="1"/>
          </p:cNvSpPr>
          <p:nvPr/>
        </p:nvSpPr>
        <p:spPr bwMode="auto">
          <a:xfrm>
            <a:off x="2713950" y="2691697"/>
            <a:ext cx="1050434" cy="274638"/>
          </a:xfrm>
          <a:prstGeom prst="rect">
            <a:avLst/>
          </a:prstGeom>
          <a:noFill/>
          <a:ln w="9525">
            <a:noFill/>
            <a:miter lim="800000"/>
            <a:headEnd/>
            <a:tailEnd/>
          </a:ln>
          <a:effectLst/>
        </p:spPr>
        <p:txBody>
          <a:bodyPr>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Arial" charset="0"/>
                <a:ea typeface="+mn-ea"/>
                <a:cs typeface="+mn-cs"/>
              </a:rPr>
              <a:t> -1/2</a:t>
            </a:r>
          </a:p>
        </p:txBody>
      </p:sp>
      <p:sp>
        <p:nvSpPr>
          <p:cNvPr id="67" name="Text Box 48"/>
          <p:cNvSpPr txBox="1">
            <a:spLocks noChangeAspect="1" noChangeArrowheads="1"/>
          </p:cNvSpPr>
          <p:nvPr/>
        </p:nvSpPr>
        <p:spPr bwMode="auto">
          <a:xfrm>
            <a:off x="2713950" y="2232909"/>
            <a:ext cx="1050434" cy="274638"/>
          </a:xfrm>
          <a:prstGeom prst="rect">
            <a:avLst/>
          </a:prstGeom>
          <a:noFill/>
          <a:ln w="9525">
            <a:noFill/>
            <a:miter lim="800000"/>
            <a:headEnd/>
            <a:tailEnd/>
          </a:ln>
          <a:effectLst/>
        </p:spPr>
        <p:txBody>
          <a:bodyPr>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Arial" charset="0"/>
                <a:ea typeface="+mn-ea"/>
                <a:cs typeface="+mn-cs"/>
              </a:rPr>
              <a:t> +1/2</a:t>
            </a:r>
          </a:p>
        </p:txBody>
      </p:sp>
      <p:sp>
        <p:nvSpPr>
          <p:cNvPr id="68" name="Text Box 49"/>
          <p:cNvSpPr txBox="1">
            <a:spLocks noChangeAspect="1" noChangeArrowheads="1"/>
          </p:cNvSpPr>
          <p:nvPr/>
        </p:nvSpPr>
        <p:spPr bwMode="auto">
          <a:xfrm>
            <a:off x="2713950" y="1772534"/>
            <a:ext cx="1050434" cy="274638"/>
          </a:xfrm>
          <a:prstGeom prst="rect">
            <a:avLst/>
          </a:prstGeom>
          <a:noFill/>
          <a:ln w="9525">
            <a:noFill/>
            <a:miter lim="800000"/>
            <a:headEnd/>
            <a:tailEnd/>
          </a:ln>
          <a:effectLst/>
        </p:spPr>
        <p:txBody>
          <a:bodyPr>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Arial" charset="0"/>
                <a:ea typeface="+mn-ea"/>
                <a:cs typeface="+mn-cs"/>
              </a:rPr>
              <a:t>+3/2</a:t>
            </a:r>
          </a:p>
        </p:txBody>
      </p:sp>
      <p:sp>
        <p:nvSpPr>
          <p:cNvPr id="69" name="Line 52"/>
          <p:cNvSpPr>
            <a:spLocks noChangeAspect="1" noChangeShapeType="1"/>
          </p:cNvSpPr>
          <p:nvPr/>
        </p:nvSpPr>
        <p:spPr bwMode="auto">
          <a:xfrm>
            <a:off x="1529539" y="2390072"/>
            <a:ext cx="1197238" cy="0"/>
          </a:xfrm>
          <a:prstGeom prst="line">
            <a:avLst/>
          </a:prstGeom>
          <a:no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Line 53"/>
          <p:cNvSpPr>
            <a:spLocks noChangeAspect="1" noChangeShapeType="1"/>
          </p:cNvSpPr>
          <p:nvPr/>
        </p:nvSpPr>
        <p:spPr bwMode="auto">
          <a:xfrm>
            <a:off x="1529539" y="1929697"/>
            <a:ext cx="1197238" cy="0"/>
          </a:xfrm>
          <a:prstGeom prst="line">
            <a:avLst/>
          </a:prstGeom>
          <a:no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1" name="Group 54"/>
          <p:cNvGrpSpPr>
            <a:grpSpLocks noChangeAspect="1"/>
          </p:cNvGrpSpPr>
          <p:nvPr/>
        </p:nvGrpSpPr>
        <p:grpSpPr bwMode="auto">
          <a:xfrm>
            <a:off x="1529539" y="3677534"/>
            <a:ext cx="1197238" cy="368300"/>
            <a:chOff x="2400" y="3360"/>
            <a:chExt cx="624" cy="192"/>
          </a:xfrm>
        </p:grpSpPr>
        <p:sp>
          <p:nvSpPr>
            <p:cNvPr id="91" name="Line 55"/>
            <p:cNvSpPr>
              <a:spLocks noChangeAspect="1" noChangeShapeType="1"/>
            </p:cNvSpPr>
            <p:nvPr/>
          </p:nvSpPr>
          <p:spPr bwMode="auto">
            <a:xfrm>
              <a:off x="2400" y="3360"/>
              <a:ext cx="624" cy="0"/>
            </a:xfrm>
            <a:prstGeom prst="line">
              <a:avLst/>
            </a:prstGeom>
            <a:no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Line 56"/>
            <p:cNvSpPr>
              <a:spLocks noChangeAspect="1" noChangeShapeType="1"/>
            </p:cNvSpPr>
            <p:nvPr/>
          </p:nvSpPr>
          <p:spPr bwMode="auto">
            <a:xfrm>
              <a:off x="2400" y="3552"/>
              <a:ext cx="624" cy="0"/>
            </a:xfrm>
            <a:prstGeom prst="line">
              <a:avLst/>
            </a:prstGeom>
            <a:no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2" name="Line 57"/>
          <p:cNvSpPr>
            <a:spLocks noChangeAspect="1" noChangeShapeType="1"/>
          </p:cNvSpPr>
          <p:nvPr/>
        </p:nvSpPr>
        <p:spPr bwMode="auto">
          <a:xfrm>
            <a:off x="1529539" y="2848859"/>
            <a:ext cx="1197238" cy="0"/>
          </a:xfrm>
          <a:prstGeom prst="line">
            <a:avLst/>
          </a:prstGeom>
          <a:no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Line 58"/>
          <p:cNvSpPr>
            <a:spLocks noChangeAspect="1" noChangeShapeType="1"/>
          </p:cNvSpPr>
          <p:nvPr/>
        </p:nvSpPr>
        <p:spPr bwMode="auto">
          <a:xfrm>
            <a:off x="1529539" y="3307647"/>
            <a:ext cx="1197238" cy="0"/>
          </a:xfrm>
          <a:prstGeom prst="line">
            <a:avLst/>
          </a:prstGeom>
          <a:noFill/>
          <a:ln w="9525">
            <a:solidFill>
              <a:schemeClr val="tx1"/>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Line 59"/>
          <p:cNvSpPr>
            <a:spLocks noChangeAspect="1" noChangeShapeType="1"/>
          </p:cNvSpPr>
          <p:nvPr/>
        </p:nvSpPr>
        <p:spPr bwMode="auto">
          <a:xfrm flipV="1">
            <a:off x="3564844" y="2378959"/>
            <a:ext cx="0" cy="184150"/>
          </a:xfrm>
          <a:prstGeom prst="line">
            <a:avLst/>
          </a:prstGeom>
          <a:noFill/>
          <a:ln w="9525">
            <a:solidFill>
              <a:srgbClr val="FF0000"/>
            </a:solidFill>
            <a:round/>
            <a:headEnd/>
            <a:tailEnd type="triangl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Line 60"/>
          <p:cNvSpPr>
            <a:spLocks noChangeAspect="1" noChangeShapeType="1"/>
          </p:cNvSpPr>
          <p:nvPr/>
        </p:nvSpPr>
        <p:spPr bwMode="auto">
          <a:xfrm>
            <a:off x="3564844" y="1740784"/>
            <a:ext cx="0" cy="184150"/>
          </a:xfrm>
          <a:prstGeom prst="line">
            <a:avLst/>
          </a:prstGeom>
          <a:noFill/>
          <a:ln w="9525">
            <a:solidFill>
              <a:srgbClr val="FF0000"/>
            </a:solidFill>
            <a:round/>
            <a:headEnd/>
            <a:tailEnd type="triangl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Line 61"/>
          <p:cNvSpPr>
            <a:spLocks noChangeAspect="1" noChangeShapeType="1"/>
          </p:cNvSpPr>
          <p:nvPr/>
        </p:nvSpPr>
        <p:spPr bwMode="auto">
          <a:xfrm>
            <a:off x="3490729" y="2378959"/>
            <a:ext cx="240873" cy="0"/>
          </a:xfrm>
          <a:prstGeom prst="line">
            <a:avLst/>
          </a:prstGeom>
          <a:noFill/>
          <a:ln w="9525">
            <a:solidFill>
              <a:srgbClr val="FF0000"/>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Line 62"/>
          <p:cNvSpPr>
            <a:spLocks noChangeAspect="1" noChangeShapeType="1"/>
          </p:cNvSpPr>
          <p:nvPr/>
        </p:nvSpPr>
        <p:spPr bwMode="auto">
          <a:xfrm>
            <a:off x="3457948" y="1924934"/>
            <a:ext cx="273654" cy="0"/>
          </a:xfrm>
          <a:prstGeom prst="line">
            <a:avLst/>
          </a:prstGeom>
          <a:noFill/>
          <a:ln w="9525">
            <a:solidFill>
              <a:srgbClr val="FF0000"/>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Line 63"/>
          <p:cNvSpPr>
            <a:spLocks noChangeAspect="1" noChangeShapeType="1"/>
          </p:cNvSpPr>
          <p:nvPr/>
        </p:nvSpPr>
        <p:spPr bwMode="auto">
          <a:xfrm>
            <a:off x="3490729" y="4058534"/>
            <a:ext cx="240873" cy="0"/>
          </a:xfrm>
          <a:prstGeom prst="line">
            <a:avLst/>
          </a:prstGeom>
          <a:noFill/>
          <a:ln w="9525">
            <a:solidFill>
              <a:srgbClr val="FF0000"/>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Line 64"/>
          <p:cNvSpPr>
            <a:spLocks noChangeAspect="1" noChangeShapeType="1"/>
          </p:cNvSpPr>
          <p:nvPr/>
        </p:nvSpPr>
        <p:spPr bwMode="auto">
          <a:xfrm>
            <a:off x="3490729" y="3677534"/>
            <a:ext cx="240873" cy="0"/>
          </a:xfrm>
          <a:prstGeom prst="line">
            <a:avLst/>
          </a:prstGeom>
          <a:noFill/>
          <a:ln w="9525">
            <a:solidFill>
              <a:srgbClr val="FF0000"/>
            </a:solidFill>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Text Box 65"/>
          <p:cNvSpPr txBox="1">
            <a:spLocks noChangeAspect="1" noChangeArrowheads="1"/>
          </p:cNvSpPr>
          <p:nvPr/>
        </p:nvSpPr>
        <p:spPr bwMode="auto">
          <a:xfrm>
            <a:off x="3321120" y="3753734"/>
            <a:ext cx="1152073" cy="338554"/>
          </a:xfrm>
          <a:prstGeom prst="rect">
            <a:avLst/>
          </a:prstGeom>
          <a:noFill/>
          <a:ln w="9525">
            <a:noFill/>
            <a:miter lim="800000"/>
            <a:headEnd/>
            <a:tailEnd/>
          </a:ln>
          <a:effectLst/>
        </p:spPr>
        <p:txBody>
          <a:bodyPr wrap="square">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FF0000"/>
                </a:solidFill>
                <a:effectLst/>
                <a:uLnTx/>
                <a:uFillTx/>
                <a:latin typeface="Arial" charset="0"/>
                <a:ea typeface="+mn-ea"/>
                <a:cs typeface="+mn-cs"/>
              </a:rPr>
              <a:t>~ 40 GHz</a:t>
            </a:r>
          </a:p>
        </p:txBody>
      </p:sp>
      <p:sp>
        <p:nvSpPr>
          <p:cNvPr id="81" name="Line 66"/>
          <p:cNvSpPr>
            <a:spLocks noChangeAspect="1" noChangeShapeType="1"/>
          </p:cNvSpPr>
          <p:nvPr/>
        </p:nvSpPr>
        <p:spPr bwMode="auto">
          <a:xfrm flipV="1">
            <a:off x="3594775" y="4058534"/>
            <a:ext cx="0" cy="184150"/>
          </a:xfrm>
          <a:prstGeom prst="line">
            <a:avLst/>
          </a:prstGeom>
          <a:noFill/>
          <a:ln w="9525">
            <a:solidFill>
              <a:srgbClr val="FF0000"/>
            </a:solidFill>
            <a:round/>
            <a:headEnd/>
            <a:tailEnd type="triangl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Line 67"/>
          <p:cNvSpPr>
            <a:spLocks noChangeAspect="1" noChangeShapeType="1"/>
          </p:cNvSpPr>
          <p:nvPr/>
        </p:nvSpPr>
        <p:spPr bwMode="auto">
          <a:xfrm>
            <a:off x="3594775" y="3493384"/>
            <a:ext cx="0" cy="184150"/>
          </a:xfrm>
          <a:prstGeom prst="line">
            <a:avLst/>
          </a:prstGeom>
          <a:noFill/>
          <a:ln w="9525">
            <a:solidFill>
              <a:srgbClr val="FF0000"/>
            </a:solidFill>
            <a:round/>
            <a:headEnd/>
            <a:tailEnd type="triangl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Line 69"/>
          <p:cNvSpPr>
            <a:spLocks noChangeShapeType="1"/>
          </p:cNvSpPr>
          <p:nvPr/>
        </p:nvSpPr>
        <p:spPr bwMode="auto">
          <a:xfrm flipV="1">
            <a:off x="1712700" y="1956684"/>
            <a:ext cx="0" cy="3276600"/>
          </a:xfrm>
          <a:prstGeom prst="line">
            <a:avLst/>
          </a:prstGeom>
          <a:noFill/>
          <a:ln w="31750">
            <a:solidFill>
              <a:srgbClr val="1212FC"/>
            </a:solidFill>
            <a:round/>
            <a:headEnd/>
            <a:tailEnd type="triangle" w="med" len="me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Text Box 70"/>
          <p:cNvSpPr txBox="1">
            <a:spLocks noChangeArrowheads="1"/>
          </p:cNvSpPr>
          <p:nvPr/>
        </p:nvSpPr>
        <p:spPr bwMode="auto">
          <a:xfrm>
            <a:off x="748521" y="4242684"/>
            <a:ext cx="1056700" cy="646331"/>
          </a:xfrm>
          <a:prstGeom prst="rect">
            <a:avLst/>
          </a:prstGeom>
          <a:noFill/>
          <a:ln w="9525">
            <a:noFill/>
            <a:miter lim="800000"/>
            <a:headEnd/>
            <a:tailEnd/>
          </a:ln>
          <a:effec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515F9"/>
                </a:solidFill>
                <a:effectLst/>
                <a:uLnTx/>
                <a:uFillTx/>
                <a:latin typeface="Arial" charset="0"/>
                <a:ea typeface="+mn-ea"/>
                <a:cs typeface="+mn-cs"/>
              </a:rPr>
              <a:t>Doppler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515F9"/>
                </a:solidFill>
                <a:effectLst/>
                <a:uLnTx/>
                <a:uFillTx/>
                <a:latin typeface="Arial" charset="0"/>
                <a:ea typeface="+mn-ea"/>
                <a:cs typeface="+mn-cs"/>
              </a:rPr>
              <a:t>cooling</a:t>
            </a:r>
          </a:p>
        </p:txBody>
      </p:sp>
      <p:sp>
        <p:nvSpPr>
          <p:cNvPr id="85" name="Line 71"/>
          <p:cNvSpPr>
            <a:spLocks noChangeShapeType="1"/>
          </p:cNvSpPr>
          <p:nvPr/>
        </p:nvSpPr>
        <p:spPr bwMode="auto">
          <a:xfrm>
            <a:off x="1856807" y="1956684"/>
            <a:ext cx="0" cy="3276600"/>
          </a:xfrm>
          <a:prstGeom prst="line">
            <a:avLst/>
          </a:prstGeom>
          <a:noFill/>
          <a:ln w="31750">
            <a:solidFill>
              <a:srgbClr val="2515F9"/>
            </a:solidFill>
            <a:prstDash val="dash"/>
            <a:round/>
            <a:headEnd/>
            <a:tailEnd type="triangle" w="med" len="me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6" name="Straight Arrow Connector 85"/>
          <p:cNvCxnSpPr/>
          <p:nvPr/>
        </p:nvCxnSpPr>
        <p:spPr>
          <a:xfrm rot="5400000" flipH="1" flipV="1">
            <a:off x="354321" y="4217327"/>
            <a:ext cx="3581400" cy="1502"/>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87" name="Text Box 70"/>
          <p:cNvSpPr txBox="1">
            <a:spLocks noChangeArrowheads="1"/>
          </p:cNvSpPr>
          <p:nvPr/>
        </p:nvSpPr>
        <p:spPr bwMode="auto">
          <a:xfrm>
            <a:off x="1237708" y="5416216"/>
            <a:ext cx="966931" cy="369332"/>
          </a:xfrm>
          <a:prstGeom prst="rect">
            <a:avLst/>
          </a:prstGeom>
          <a:noFill/>
          <a:ln w="9525">
            <a:noFill/>
            <a:miter lim="800000"/>
            <a:headEnd/>
            <a:tailEnd/>
          </a:ln>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C00000"/>
                </a:solidFill>
                <a:effectLst/>
                <a:uLnTx/>
                <a:uFillTx/>
                <a:latin typeface="Arial" charset="0"/>
                <a:ea typeface="+mn-ea"/>
                <a:cs typeface="+mn-cs"/>
              </a:rPr>
              <a:t>repump</a:t>
            </a:r>
            <a:endParaRPr kumimoji="0" lang="en-US" sz="1800" b="0" i="0" u="none" strike="noStrike" kern="1200" cap="none" spc="0" normalizeH="0" baseline="0" noProof="0" dirty="0">
              <a:ln>
                <a:noFill/>
              </a:ln>
              <a:solidFill>
                <a:srgbClr val="C00000"/>
              </a:solidFill>
              <a:effectLst/>
              <a:uLnTx/>
              <a:uFillTx/>
              <a:latin typeface="Arial" charset="0"/>
              <a:ea typeface="+mn-ea"/>
              <a:cs typeface="+mn-cs"/>
            </a:endParaRPr>
          </a:p>
        </p:txBody>
      </p:sp>
      <p:sp>
        <p:nvSpPr>
          <p:cNvPr id="88" name="Text Box 65"/>
          <p:cNvSpPr txBox="1">
            <a:spLocks noChangeAspect="1" noChangeArrowheads="1"/>
          </p:cNvSpPr>
          <p:nvPr/>
        </p:nvSpPr>
        <p:spPr bwMode="auto">
          <a:xfrm>
            <a:off x="3369931" y="1999546"/>
            <a:ext cx="1103263" cy="338554"/>
          </a:xfrm>
          <a:prstGeom prst="rect">
            <a:avLst/>
          </a:prstGeom>
          <a:noFill/>
          <a:ln w="9525">
            <a:noFill/>
            <a:miter lim="800000"/>
            <a:headEnd/>
            <a:tailEnd/>
          </a:ln>
          <a:effectLst/>
        </p:spPr>
        <p:txBody>
          <a:bodyPr wrap="square">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FF0000"/>
                </a:solidFill>
                <a:effectLst/>
                <a:uLnTx/>
                <a:uFillTx/>
                <a:latin typeface="Arial" charset="0"/>
                <a:ea typeface="+mn-ea"/>
                <a:cs typeface="+mn-cs"/>
              </a:rPr>
              <a:t>~ 80 GHz</a:t>
            </a:r>
          </a:p>
        </p:txBody>
      </p:sp>
      <p:cxnSp>
        <p:nvCxnSpPr>
          <p:cNvPr id="89" name="Straight Connector 88"/>
          <p:cNvCxnSpPr>
            <a:endCxn id="44" idx="0"/>
          </p:cNvCxnSpPr>
          <p:nvPr/>
        </p:nvCxnSpPr>
        <p:spPr>
          <a:xfrm flipH="1" flipV="1">
            <a:off x="1051003" y="5653419"/>
            <a:ext cx="478536" cy="330753"/>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2771149" y="1404586"/>
            <a:ext cx="45397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charset="0"/>
                <a:ea typeface="+mn-ea"/>
                <a:cs typeface="+mn-cs"/>
              </a:rPr>
              <a:t>m</a:t>
            </a:r>
            <a:r>
              <a:rPr kumimoji="0" lang="sv-SE" sz="1800" b="0" i="0" u="none" strike="noStrike" kern="1200" cap="none" spc="0" normalizeH="0" baseline="-25000" noProof="0" dirty="0">
                <a:ln>
                  <a:noFill/>
                </a:ln>
                <a:solidFill>
                  <a:prstClr val="black"/>
                </a:solidFill>
                <a:effectLst/>
                <a:uLnTx/>
                <a:uFillTx/>
                <a:latin typeface="Arial" charset="0"/>
                <a:ea typeface="+mn-ea"/>
                <a:cs typeface="+mn-cs"/>
              </a:rPr>
              <a:t>J</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93" name="Text Box 84"/>
              <p:cNvSpPr txBox="1">
                <a:spLocks noChangeArrowheads="1"/>
              </p:cNvSpPr>
              <p:nvPr/>
            </p:nvSpPr>
            <p:spPr bwMode="auto">
              <a:xfrm>
                <a:off x="55056" y="685800"/>
                <a:ext cx="4623702" cy="461665"/>
              </a:xfrm>
              <a:prstGeom prst="rect">
                <a:avLst/>
              </a:prstGeom>
              <a:noFill/>
              <a:ln w="9525">
                <a:noFill/>
                <a:miter lim="800000"/>
                <a:headEnd/>
                <a:tailEnd/>
              </a:ln>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30000" noProof="0" dirty="0">
                    <a:ln>
                      <a:noFill/>
                    </a:ln>
                    <a:solidFill>
                      <a:prstClr val="black"/>
                    </a:solidFill>
                    <a:effectLst/>
                    <a:uLnTx/>
                    <a:uFillTx/>
                    <a:latin typeface="Calibri" panose="020F0502020204030204"/>
                    <a:ea typeface="+mn-ea"/>
                    <a:cs typeface="+mn-cs"/>
                  </a:rPr>
                  <a:t>9</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Be</a:t>
                </a:r>
                <a:r>
                  <a:rPr kumimoji="0" lang="en-US" sz="2400" b="1" i="0"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 B</a:t>
                </a:r>
                <a14:m>
                  <m:oMath xmlns:m="http://schemas.openxmlformats.org/officeDocument/2006/math">
                    <m:r>
                      <a:rPr kumimoji="0" lang="en-US" sz="2400" b="1" i="0" u="none" strike="noStrike" kern="1200" cap="none" spc="0" normalizeH="0" baseline="0" noProof="0">
                        <a:ln>
                          <a:noFill/>
                        </a:ln>
                        <a:solidFill>
                          <a:prstClr val="black"/>
                        </a:solidFill>
                        <a:effectLst/>
                        <a:uLnTx/>
                        <a:uFillTx/>
                        <a:latin typeface="Cambria Math"/>
                        <a:ea typeface="Cambria Math"/>
                        <a:cs typeface="+mn-cs"/>
                      </a:rPr>
                      <m:t> </m:t>
                    </m:r>
                    <m:r>
                      <a:rPr kumimoji="0" lang="en-US" sz="2400" b="1" i="1" u="none" strike="noStrike" kern="1200" cap="none" spc="0" normalizeH="0" baseline="0" noProof="0">
                        <a:ln>
                          <a:noFill/>
                        </a:ln>
                        <a:solidFill>
                          <a:prstClr val="black"/>
                        </a:solidFill>
                        <a:effectLst/>
                        <a:uLnTx/>
                        <a:uFillTx/>
                        <a:latin typeface="Cambria Math"/>
                        <a:ea typeface="Cambria Math"/>
                        <a:cs typeface="+mn-cs"/>
                      </a:rPr>
                      <m:t>~</m:t>
                    </m:r>
                  </m:oMath>
                </a14:m>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4.5 T, </a:t>
                </a:r>
                <a:r>
                  <a:rPr kumimoji="0" lang="en-US" sz="2400" b="1" i="0" u="none" strike="noStrike" kern="1200" cap="none" spc="0" normalizeH="0" baseline="0" noProof="0" dirty="0">
                    <a:ln>
                      <a:noFill/>
                    </a:ln>
                    <a:solidFill>
                      <a:prstClr val="black"/>
                    </a:solidFill>
                    <a:effectLst/>
                    <a:uLnTx/>
                    <a:uFillTx/>
                    <a:latin typeface="Symbol" pitchFamily="18" charset="2"/>
                    <a:ea typeface="+mn-ea"/>
                    <a:cs typeface="+mn-cs"/>
                    <a:sym typeface="Symbol" pitchFamily="18" charset="2"/>
                  </a:rPr>
                  <a:t></a:t>
                </a:r>
                <a:r>
                  <a:rPr kumimoji="0" lang="en-US" sz="2400" b="1" i="0" u="none" strike="noStrike" kern="1200" cap="none" spc="0" normalizeH="0" baseline="-25000" noProof="0" dirty="0">
                    <a:ln>
                      <a:noFill/>
                    </a:ln>
                    <a:solidFill>
                      <a:prstClr val="black"/>
                    </a:solidFill>
                    <a:effectLst/>
                    <a:uLnTx/>
                    <a:uFillTx/>
                    <a:latin typeface="Symbol" pitchFamily="18" charset="2"/>
                    <a:ea typeface="+mn-ea"/>
                    <a:cs typeface="+mn-cs"/>
                    <a:sym typeface="Symbol" pitchFamily="18" charset="2"/>
                  </a:rPr>
                  <a:t>o</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/2</a:t>
                </a:r>
                <a:r>
                  <a:rPr kumimoji="0" lang="en-US" sz="2400" b="1" i="0" u="none" strike="noStrike" kern="1200" cap="none" spc="0" normalizeH="0" baseline="0" noProof="0" dirty="0">
                    <a:ln>
                      <a:noFill/>
                    </a:ln>
                    <a:solidFill>
                      <a:prstClr val="black"/>
                    </a:solidFill>
                    <a:effectLst/>
                    <a:uLnTx/>
                    <a:uFillTx/>
                    <a:latin typeface="Symbol" pitchFamily="18" charset="2"/>
                    <a:ea typeface="+mn-ea"/>
                    <a:cs typeface="+mn-cs"/>
                    <a:sym typeface="Symbol" pitchFamily="18" charset="2"/>
                  </a:rPr>
                  <a:t></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kumimoji="0" lang="en-US" sz="2400" b="1" i="1" u="none" strike="noStrike" kern="1200" cap="none" spc="0" normalizeH="0" baseline="0" noProof="0" dirty="0">
                        <a:ln>
                          <a:noFill/>
                        </a:ln>
                        <a:solidFill>
                          <a:prstClr val="black"/>
                        </a:solidFill>
                        <a:effectLst/>
                        <a:uLnTx/>
                        <a:uFillTx/>
                        <a:latin typeface="Cambria Math"/>
                        <a:ea typeface="Cambria Math"/>
                        <a:cs typeface="+mn-cs"/>
                      </a:rPr>
                      <m:t>~</m:t>
                    </m:r>
                  </m:oMath>
                </a14:m>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124.1 GHz</a:t>
                </a:r>
              </a:p>
            </p:txBody>
          </p:sp>
        </mc:Choice>
        <mc:Fallback xmlns="">
          <p:sp>
            <p:nvSpPr>
              <p:cNvPr id="93" name="Text Box 84"/>
              <p:cNvSpPr txBox="1">
                <a:spLocks noRot="1" noChangeAspect="1" noMove="1" noResize="1" noEditPoints="1" noAdjustHandles="1" noChangeArrowheads="1" noChangeShapeType="1" noTextEdit="1"/>
              </p:cNvSpPr>
              <p:nvPr/>
            </p:nvSpPr>
            <p:spPr bwMode="auto">
              <a:xfrm>
                <a:off x="55056" y="685800"/>
                <a:ext cx="4623702" cy="461665"/>
              </a:xfrm>
              <a:prstGeom prst="rect">
                <a:avLst/>
              </a:prstGeom>
              <a:blipFill>
                <a:blip r:embed="rId5"/>
                <a:stretch>
                  <a:fillRect l="-659" t="-13333" r="-1318" b="-29333"/>
                </a:stretch>
              </a:blipFill>
              <a:ln w="9525">
                <a:noFill/>
                <a:miter lim="800000"/>
                <a:headEnd/>
                <a:tailEnd/>
              </a:ln>
              <a:effectLst/>
            </p:spPr>
            <p:txBody>
              <a:bodyPr/>
              <a:lstStyle/>
              <a:p>
                <a:r>
                  <a:rPr lang="en-US">
                    <a:noFill/>
                  </a:rPr>
                  <a:t> </a:t>
                </a:r>
              </a:p>
            </p:txBody>
          </p:sp>
        </mc:Fallback>
      </mc:AlternateContent>
      <p:sp>
        <p:nvSpPr>
          <p:cNvPr id="97" name="AutoShape 23"/>
          <p:cNvSpPr>
            <a:spLocks noChangeAspect="1" noChangeArrowheads="1"/>
          </p:cNvSpPr>
          <p:nvPr/>
        </p:nvSpPr>
        <p:spPr bwMode="auto">
          <a:xfrm>
            <a:off x="6539801" y="4210091"/>
            <a:ext cx="359230" cy="1342608"/>
          </a:xfrm>
          <a:prstGeom prst="upArrow">
            <a:avLst>
              <a:gd name="adj1" fmla="val 75009"/>
              <a:gd name="adj2" fmla="val 36587"/>
            </a:avLst>
          </a:prstGeom>
          <a:solidFill>
            <a:srgbClr val="1212FC"/>
          </a:solidFill>
          <a:ln w="12700">
            <a:solidFill>
              <a:srgbClr val="2515F9"/>
            </a:solidFill>
            <a:miter lim="800000"/>
            <a:headEnd/>
            <a:tailEnd/>
          </a:ln>
          <a:effectLst/>
          <a:scene3d>
            <a:camera prst="orthographicFront">
              <a:rot lat="0" lon="0" rev="0"/>
            </a:camera>
            <a:lightRig rig="threePt" dir="t"/>
          </a:scene3d>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Line 24"/>
          <p:cNvSpPr>
            <a:spLocks noChangeAspect="1" noChangeShapeType="1"/>
          </p:cNvSpPr>
          <p:nvPr/>
        </p:nvSpPr>
        <p:spPr bwMode="auto">
          <a:xfrm flipV="1">
            <a:off x="5867400" y="4432250"/>
            <a:ext cx="3069" cy="1004541"/>
          </a:xfrm>
          <a:prstGeom prst="line">
            <a:avLst/>
          </a:prstGeom>
          <a:noFill/>
          <a:ln w="50800">
            <a:solidFill>
              <a:schemeClr val="tx1"/>
            </a:solidFill>
            <a:round/>
            <a:headEnd type="none" w="sm" len="sm"/>
            <a:tailEnd type="none" w="sm" len="sm"/>
          </a:ln>
          <a:effectLst/>
          <a:scene3d>
            <a:camera prst="orthographicFront">
              <a:rot lat="0" lon="0" rev="0"/>
            </a:camera>
            <a:lightRig rig="threePt" dir="t"/>
          </a:scene3d>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Line 25"/>
          <p:cNvSpPr>
            <a:spLocks noChangeAspect="1" noChangeShapeType="1"/>
          </p:cNvSpPr>
          <p:nvPr/>
        </p:nvSpPr>
        <p:spPr bwMode="auto">
          <a:xfrm flipV="1">
            <a:off x="5867400" y="3956542"/>
            <a:ext cx="3069" cy="347726"/>
          </a:xfrm>
          <a:prstGeom prst="line">
            <a:avLst/>
          </a:prstGeom>
          <a:noFill/>
          <a:ln w="50800">
            <a:solidFill>
              <a:schemeClr val="tx1"/>
            </a:solidFill>
            <a:round/>
            <a:headEnd type="none" w="sm" len="sm"/>
            <a:tailEnd type="none" w="sm" len="sm"/>
          </a:ln>
          <a:effectLst/>
          <a:scene3d>
            <a:camera prst="orthographicFront">
              <a:rot lat="0" lon="0" rev="0"/>
            </a:camera>
            <a:lightRig rig="threePt" dir="t"/>
          </a:scene3d>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Line 26"/>
          <p:cNvSpPr>
            <a:spLocks noChangeAspect="1" noChangeShapeType="1"/>
          </p:cNvSpPr>
          <p:nvPr/>
        </p:nvSpPr>
        <p:spPr bwMode="auto">
          <a:xfrm flipV="1">
            <a:off x="5867400" y="3504981"/>
            <a:ext cx="3069" cy="345312"/>
          </a:xfrm>
          <a:prstGeom prst="line">
            <a:avLst/>
          </a:prstGeom>
          <a:noFill/>
          <a:ln w="50800">
            <a:solidFill>
              <a:schemeClr val="tx1"/>
            </a:solidFill>
            <a:round/>
            <a:headEnd type="none" w="sm" len="sm"/>
            <a:tailEnd type="none" w="sm" len="sm"/>
          </a:ln>
          <a:effectLst/>
          <a:scene3d>
            <a:camera prst="orthographicFront">
              <a:rot lat="0" lon="0" rev="0"/>
            </a:camera>
            <a:lightRig rig="threePt" dir="t"/>
          </a:scene3d>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Line 27"/>
          <p:cNvSpPr>
            <a:spLocks noChangeAspect="1" noChangeShapeType="1"/>
          </p:cNvSpPr>
          <p:nvPr/>
        </p:nvSpPr>
        <p:spPr bwMode="auto">
          <a:xfrm flipV="1">
            <a:off x="5867400" y="2379702"/>
            <a:ext cx="3069" cy="1006956"/>
          </a:xfrm>
          <a:prstGeom prst="line">
            <a:avLst/>
          </a:prstGeom>
          <a:noFill/>
          <a:ln w="50800">
            <a:solidFill>
              <a:schemeClr val="tx1"/>
            </a:solidFill>
            <a:round/>
            <a:headEnd type="none" w="sm" len="sm"/>
            <a:tailEnd type="none" w="sm" len="sm"/>
          </a:ln>
          <a:effectLst/>
          <a:scene3d>
            <a:camera prst="orthographicFront">
              <a:rot lat="0" lon="0" rev="0"/>
            </a:camera>
            <a:lightRig rig="threePt" dir="t"/>
          </a:scene3d>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Line 28"/>
          <p:cNvSpPr>
            <a:spLocks noChangeAspect="1" noChangeShapeType="1"/>
          </p:cNvSpPr>
          <p:nvPr/>
        </p:nvSpPr>
        <p:spPr bwMode="auto">
          <a:xfrm flipV="1">
            <a:off x="7503885" y="4422590"/>
            <a:ext cx="0" cy="1004541"/>
          </a:xfrm>
          <a:prstGeom prst="line">
            <a:avLst/>
          </a:prstGeom>
          <a:noFill/>
          <a:ln w="50800">
            <a:solidFill>
              <a:schemeClr val="tx1"/>
            </a:solidFill>
            <a:round/>
            <a:headEnd type="none" w="sm" len="sm"/>
            <a:tailEnd type="none" w="sm" len="sm"/>
          </a:ln>
          <a:effectLst/>
          <a:scene3d>
            <a:camera prst="orthographicFront">
              <a:rot lat="0" lon="0" rev="0"/>
            </a:camera>
            <a:lightRig rig="threePt" dir="t"/>
          </a:scene3d>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Line 29"/>
          <p:cNvSpPr>
            <a:spLocks noChangeAspect="1" noChangeShapeType="1"/>
          </p:cNvSpPr>
          <p:nvPr/>
        </p:nvSpPr>
        <p:spPr bwMode="auto">
          <a:xfrm flipV="1">
            <a:off x="7503885" y="3946883"/>
            <a:ext cx="0" cy="347726"/>
          </a:xfrm>
          <a:prstGeom prst="line">
            <a:avLst/>
          </a:prstGeom>
          <a:noFill/>
          <a:ln w="50800">
            <a:solidFill>
              <a:schemeClr val="tx1"/>
            </a:solidFill>
            <a:round/>
            <a:headEnd type="none" w="sm" len="sm"/>
            <a:tailEnd type="none" w="sm" len="sm"/>
          </a:ln>
          <a:effectLst/>
          <a:scene3d>
            <a:camera prst="orthographicFront">
              <a:rot lat="0" lon="0" rev="0"/>
            </a:camera>
            <a:lightRig rig="threePt" dir="t"/>
          </a:scene3d>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Line 30"/>
          <p:cNvSpPr>
            <a:spLocks noChangeAspect="1" noChangeShapeType="1"/>
          </p:cNvSpPr>
          <p:nvPr/>
        </p:nvSpPr>
        <p:spPr bwMode="auto">
          <a:xfrm flipV="1">
            <a:off x="7503885" y="3492908"/>
            <a:ext cx="0" cy="347726"/>
          </a:xfrm>
          <a:prstGeom prst="line">
            <a:avLst/>
          </a:prstGeom>
          <a:noFill/>
          <a:ln w="50800">
            <a:solidFill>
              <a:schemeClr val="tx1"/>
            </a:solidFill>
            <a:round/>
            <a:headEnd type="none" w="sm" len="sm"/>
            <a:tailEnd type="none" w="sm" len="sm"/>
          </a:ln>
          <a:effectLst/>
          <a:scene3d>
            <a:camera prst="orthographicFront">
              <a:rot lat="0" lon="0" rev="0"/>
            </a:camera>
            <a:lightRig rig="threePt" dir="t"/>
          </a:scene3d>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Line 31"/>
          <p:cNvSpPr>
            <a:spLocks noChangeAspect="1" noChangeShapeType="1"/>
          </p:cNvSpPr>
          <p:nvPr/>
        </p:nvSpPr>
        <p:spPr bwMode="auto">
          <a:xfrm flipV="1">
            <a:off x="7503885" y="2374873"/>
            <a:ext cx="0" cy="1006956"/>
          </a:xfrm>
          <a:prstGeom prst="line">
            <a:avLst/>
          </a:prstGeom>
          <a:noFill/>
          <a:ln w="50800">
            <a:solidFill>
              <a:schemeClr val="tx1"/>
            </a:solidFill>
            <a:round/>
            <a:headEnd type="none" w="sm" len="sm"/>
            <a:tailEnd type="none" w="sm" len="sm"/>
          </a:ln>
          <a:effectLst/>
          <a:scene3d>
            <a:camera prst="orthographicFront">
              <a:rot lat="0" lon="0" rev="0"/>
            </a:camera>
            <a:lightRig rig="threePt" dir="t"/>
          </a:scene3d>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Oval 33"/>
          <p:cNvSpPr>
            <a:spLocks noChangeArrowheads="1"/>
          </p:cNvSpPr>
          <p:nvPr/>
        </p:nvSpPr>
        <p:spPr bwMode="auto">
          <a:xfrm>
            <a:off x="6441551" y="3879270"/>
            <a:ext cx="620207" cy="67613"/>
          </a:xfrm>
          <a:prstGeom prst="ellipse">
            <a:avLst/>
          </a:prstGeom>
          <a:solidFill>
            <a:schemeClr val="accent2"/>
          </a:solidFill>
          <a:ln w="9525">
            <a:noFill/>
            <a:round/>
            <a:headEnd/>
            <a:tailEnd/>
          </a:ln>
          <a:effectLst/>
          <a:scene3d>
            <a:camera prst="orthographicFront">
              <a:rot lat="0" lon="0" rev="0"/>
            </a:camera>
            <a:lightRig rig="threePt" dir="t"/>
          </a:scene3d>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Line 45"/>
          <p:cNvSpPr>
            <a:spLocks noChangeShapeType="1"/>
          </p:cNvSpPr>
          <p:nvPr/>
        </p:nvSpPr>
        <p:spPr bwMode="auto">
          <a:xfrm flipV="1">
            <a:off x="7706527" y="2744332"/>
            <a:ext cx="0" cy="550566"/>
          </a:xfrm>
          <a:prstGeom prst="line">
            <a:avLst/>
          </a:prstGeom>
          <a:noFill/>
          <a:ln w="19050">
            <a:solidFill>
              <a:schemeClr val="tx1"/>
            </a:solidFill>
            <a:round/>
            <a:headEnd/>
            <a:tailEnd type="triangle" w="med" len="med"/>
          </a:ln>
          <a:effectLst/>
          <a:scene3d>
            <a:camera prst="orthographicFront">
              <a:rot lat="0" lon="0" rev="0"/>
            </a:camera>
            <a:lightRig rig="threePt" dir="t"/>
          </a:scene3d>
        </p:spPr>
        <p:txBody>
          <a:bodyPr wrap="none" lIns="97332" tIns="48667" rIns="97332" bIns="48667">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Text Box 46"/>
          <p:cNvSpPr txBox="1">
            <a:spLocks noChangeArrowheads="1"/>
          </p:cNvSpPr>
          <p:nvPr/>
        </p:nvSpPr>
        <p:spPr bwMode="auto">
          <a:xfrm>
            <a:off x="7678895" y="2891632"/>
            <a:ext cx="703105" cy="613349"/>
          </a:xfrm>
          <a:prstGeom prst="rect">
            <a:avLst/>
          </a:prstGeom>
          <a:noFill/>
          <a:ln w="19050">
            <a:noFill/>
            <a:miter lim="800000"/>
            <a:headEnd/>
            <a:tailEnd/>
          </a:ln>
          <a:effectLst/>
          <a:scene3d>
            <a:camera prst="orthographicFront">
              <a:rot lat="0" lon="0" rev="0"/>
            </a:camera>
            <a:lightRig rig="threePt" dir="t"/>
          </a:scene3d>
        </p:spPr>
        <p:txBody>
          <a:bodyPr wrap="none" lIns="97332" tIns="48667" rIns="97332" bIns="48667">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Unicode MS" pitchFamily="34" charset="-128"/>
                <a:ea typeface="+mn-ea"/>
                <a:cs typeface="+mn-cs"/>
              </a:rPr>
              <a:t>B</a:t>
            </a:r>
          </a:p>
        </p:txBody>
      </p:sp>
      <p:sp>
        <p:nvSpPr>
          <p:cNvPr id="122" name="Right Arrow 121"/>
          <p:cNvSpPr/>
          <p:nvPr/>
        </p:nvSpPr>
        <p:spPr>
          <a:xfrm rot="10800000">
            <a:off x="7696200" y="3797445"/>
            <a:ext cx="998974" cy="204084"/>
          </a:xfrm>
          <a:prstGeom prst="rightArrow">
            <a:avLst/>
          </a:prstGeom>
          <a:solidFill>
            <a:srgbClr val="2515F9"/>
          </a:solidFill>
          <a:ln>
            <a:solidFill>
              <a:srgbClr val="1212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5074" y="1701424"/>
            <a:ext cx="824926" cy="743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4" name="Down Arrow 123"/>
          <p:cNvSpPr/>
          <p:nvPr/>
        </p:nvSpPr>
        <p:spPr>
          <a:xfrm rot="10800000">
            <a:off x="6386984" y="4934520"/>
            <a:ext cx="699616" cy="1491304"/>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TextBox 124"/>
          <p:cNvSpPr txBox="1"/>
          <p:nvPr/>
        </p:nvSpPr>
        <p:spPr>
          <a:xfrm>
            <a:off x="6911587" y="4597024"/>
            <a:ext cx="934358" cy="400110"/>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212FC"/>
                </a:solidFill>
                <a:effectLst/>
                <a:uLnTx/>
                <a:uFillTx/>
                <a:latin typeface="Calibri" panose="020F0502020204030204"/>
                <a:ea typeface="+mn-ea"/>
                <a:cs typeface="+mn-cs"/>
              </a:rPr>
              <a:t>cooling</a:t>
            </a:r>
          </a:p>
        </p:txBody>
      </p:sp>
      <p:sp>
        <p:nvSpPr>
          <p:cNvPr id="126" name="TextBox 125"/>
          <p:cNvSpPr txBox="1"/>
          <p:nvPr/>
        </p:nvSpPr>
        <p:spPr>
          <a:xfrm>
            <a:off x="6934200" y="5968624"/>
            <a:ext cx="100841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C00000"/>
                </a:solidFill>
                <a:effectLst/>
                <a:uLnTx/>
                <a:uFillTx/>
                <a:latin typeface="Calibri" panose="020F0502020204030204"/>
                <a:ea typeface="+mn-ea"/>
                <a:cs typeface="+mn-cs"/>
              </a:rPr>
              <a:t>repump</a:t>
            </a:r>
            <a:endPar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aphicFrame>
        <p:nvGraphicFramePr>
          <p:cNvPr id="96" name="Object 95"/>
          <p:cNvGraphicFramePr>
            <a:graphicFrameLocks noChangeAspect="1"/>
          </p:cNvGraphicFramePr>
          <p:nvPr>
            <p:extLst/>
          </p:nvPr>
        </p:nvGraphicFramePr>
        <p:xfrm>
          <a:off x="5548068" y="536503"/>
          <a:ext cx="2701925" cy="1160463"/>
        </p:xfrm>
        <a:graphic>
          <a:graphicData uri="http://schemas.openxmlformats.org/presentationml/2006/ole">
            <mc:AlternateContent xmlns:mc="http://schemas.openxmlformats.org/markup-compatibility/2006">
              <mc:Choice xmlns:v="urn:schemas-microsoft-com:vml" Requires="v">
                <p:oleObj spid="_x0000_s3121" name="Equation" r:id="rId6" imgW="1358640" imgH="583920" progId="Equation.3">
                  <p:embed/>
                </p:oleObj>
              </mc:Choice>
              <mc:Fallback>
                <p:oleObj name="Equation" r:id="rId6" imgW="1358640" imgH="583920" progId="Equation.3">
                  <p:embed/>
                  <p:pic>
                    <p:nvPicPr>
                      <p:cNvPr id="96" name="Object 95"/>
                      <p:cNvPicPr>
                        <a:picLocks noChangeAspect="1" noChangeArrowheads="1"/>
                      </p:cNvPicPr>
                      <p:nvPr/>
                    </p:nvPicPr>
                    <p:blipFill>
                      <a:blip r:embed="rId7"/>
                      <a:srcRect/>
                      <a:stretch>
                        <a:fillRect/>
                      </a:stretch>
                    </p:blipFill>
                    <p:spPr bwMode="auto">
                      <a:xfrm>
                        <a:off x="5548068" y="536503"/>
                        <a:ext cx="2701925" cy="1160463"/>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91745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124" grpId="0" animBg="1"/>
      <p:bldP spid="1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0193" y="-86487"/>
            <a:ext cx="534511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Transverse (drumhead) modes</a:t>
            </a:r>
          </a:p>
        </p:txBody>
      </p:sp>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 b="6457"/>
          <a:stretch/>
        </p:blipFill>
        <p:spPr bwMode="auto">
          <a:xfrm>
            <a:off x="152400" y="533400"/>
            <a:ext cx="8810625" cy="83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a:off x="381000" y="1371600"/>
            <a:ext cx="8582025"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p:cNvSpPr txBox="1"/>
              <p:nvPr/>
            </p:nvSpPr>
            <p:spPr>
              <a:xfrm>
                <a:off x="425353" y="381000"/>
                <a:ext cx="145026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a:ea typeface="+mn-ea"/>
                        <a:cs typeface="+mn-cs"/>
                      </a:rPr>
                      <m:t>𝐸</m:t>
                    </m:r>
                    <m:r>
                      <a:rPr kumimoji="0" lang="en-US" sz="1800" b="0" i="1" u="none" strike="noStrike" kern="1200" cap="none" spc="0" normalizeH="0" baseline="0" noProof="0">
                        <a:ln>
                          <a:noFill/>
                        </a:ln>
                        <a:solidFill>
                          <a:prstClr val="black"/>
                        </a:solidFill>
                        <a:effectLst/>
                        <a:uLnTx/>
                        <a:uFillTx/>
                        <a:latin typeface="Cambria Math"/>
                        <a:ea typeface="Cambria Math"/>
                        <a:cs typeface="+mn-cs"/>
                      </a:rPr>
                      <m:t>×</m:t>
                    </m:r>
                    <m:r>
                      <a:rPr kumimoji="0" lang="en-US" sz="1800" b="0" i="1" u="none" strike="noStrike" kern="1200" cap="none" spc="0" normalizeH="0" baseline="0" noProof="0">
                        <a:ln>
                          <a:noFill/>
                        </a:ln>
                        <a:solidFill>
                          <a:prstClr val="black"/>
                        </a:solidFill>
                        <a:effectLst/>
                        <a:uLnTx/>
                        <a:uFillTx/>
                        <a:latin typeface="Cambria Math"/>
                        <a:ea typeface="Cambria Math"/>
                        <a:cs typeface="+mn-cs"/>
                      </a:rPr>
                      <m:t>𝐵</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modes</a:t>
                </a:r>
              </a:p>
            </p:txBody>
          </p:sp>
        </mc:Choice>
        <mc:Fallback xmlns="">
          <p:sp>
            <p:nvSpPr>
              <p:cNvPr id="5" name="TextBox 4"/>
              <p:cNvSpPr txBox="1">
                <a:spLocks noRot="1" noChangeAspect="1" noMove="1" noResize="1" noEditPoints="1" noAdjustHandles="1" noChangeArrowheads="1" noChangeShapeType="1" noTextEdit="1"/>
              </p:cNvSpPr>
              <p:nvPr/>
            </p:nvSpPr>
            <p:spPr>
              <a:xfrm>
                <a:off x="425353" y="381000"/>
                <a:ext cx="1450269" cy="369332"/>
              </a:xfrm>
              <a:prstGeom prst="rect">
                <a:avLst/>
              </a:prstGeom>
              <a:blipFill>
                <a:blip r:embed="rId4"/>
                <a:stretch>
                  <a:fillRect t="-10000" r="-2941" b="-25000"/>
                </a:stretch>
              </a:blipFill>
            </p:spPr>
            <p:txBody>
              <a:bodyPr/>
              <a:lstStyle/>
              <a:p>
                <a:r>
                  <a:rPr lang="en-US">
                    <a:noFill/>
                  </a:rPr>
                  <a:t> </a:t>
                </a:r>
              </a:p>
            </p:txBody>
          </p:sp>
        </mc:Fallback>
      </mc:AlternateContent>
      <p:sp>
        <p:nvSpPr>
          <p:cNvPr id="6" name="TextBox 5"/>
          <p:cNvSpPr txBox="1"/>
          <p:nvPr/>
        </p:nvSpPr>
        <p:spPr>
          <a:xfrm>
            <a:off x="2133600" y="392668"/>
            <a:ext cx="184056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transverse modes</a:t>
            </a:r>
          </a:p>
        </p:txBody>
      </p:sp>
      <p:sp>
        <p:nvSpPr>
          <p:cNvPr id="7" name="TextBox 6"/>
          <p:cNvSpPr txBox="1"/>
          <p:nvPr/>
        </p:nvSpPr>
        <p:spPr>
          <a:xfrm>
            <a:off x="6795078" y="381000"/>
            <a:ext cx="173932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cyclotron modes</a:t>
            </a:r>
          </a:p>
        </p:txBody>
      </p:sp>
      <mc:AlternateContent xmlns:mc="http://schemas.openxmlformats.org/markup-compatibility/2006" xmlns:a14="http://schemas.microsoft.com/office/drawing/2010/main">
        <mc:Choice Requires="a14">
          <p:sp>
            <p:nvSpPr>
              <p:cNvPr id="8" name="TextBox 7"/>
              <p:cNvSpPr txBox="1"/>
              <p:nvPr/>
            </p:nvSpPr>
            <p:spPr>
              <a:xfrm>
                <a:off x="3994474" y="1267968"/>
                <a:ext cx="49827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a:ea typeface="+mn-ea"/>
                              <a:cs typeface="+mn-cs"/>
                            </a:rPr>
                            <m:t>𝜔</m:t>
                          </m:r>
                        </m:e>
                        <m:sub>
                          <m:r>
                            <a:rPr kumimoji="0" lang="en-US" sz="1800" b="0" i="1" u="none" strike="noStrike" kern="1200" cap="none" spc="0" normalizeH="0" baseline="0" noProof="0">
                              <a:ln>
                                <a:noFill/>
                              </a:ln>
                              <a:solidFill>
                                <a:prstClr val="black"/>
                              </a:solidFill>
                              <a:effectLst/>
                              <a:uLnTx/>
                              <a:uFillTx/>
                              <a:latin typeface="Cambria Math"/>
                              <a:ea typeface="+mn-ea"/>
                              <a:cs typeface="+mn-cs"/>
                            </a:rPr>
                            <m:t>𝑧</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3994474" y="1267968"/>
                <a:ext cx="498278"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1585613" y="1277112"/>
                <a:ext cx="56932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a:ea typeface="+mn-ea"/>
                              <a:cs typeface="+mn-cs"/>
                            </a:rPr>
                            <m:t>𝜔</m:t>
                          </m:r>
                        </m:e>
                        <m:sub>
                          <m:r>
                            <a:rPr kumimoji="0" lang="en-US" sz="1800" b="0" i="1" u="none" strike="noStrike" kern="1200" cap="none" spc="0" normalizeH="0" baseline="0" noProof="0">
                              <a:ln>
                                <a:noFill/>
                              </a:ln>
                              <a:solidFill>
                                <a:prstClr val="black"/>
                              </a:solidFill>
                              <a:effectLst/>
                              <a:uLnTx/>
                              <a:uFillTx/>
                              <a:latin typeface="Cambria Math"/>
                              <a:ea typeface="+mn-ea"/>
                              <a:cs typeface="+mn-cs"/>
                            </a:rPr>
                            <m:t>𝑚</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585613" y="1277112"/>
                <a:ext cx="569323"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8268506" y="1295400"/>
                <a:ext cx="49449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m:rPr>
                              <m:sty m:val="p"/>
                            </m:rPr>
                            <a:rPr kumimoji="0" lang="en-US" sz="1800" b="0" i="0" u="none" strike="noStrike" kern="1200" cap="none" spc="0" normalizeH="0" baseline="0" noProof="0">
                              <a:ln>
                                <a:noFill/>
                              </a:ln>
                              <a:solidFill>
                                <a:prstClr val="black"/>
                              </a:solidFill>
                              <a:effectLst/>
                              <a:uLnTx/>
                              <a:uFillTx/>
                              <a:latin typeface="Cambria Math"/>
                              <a:ea typeface="+mn-ea"/>
                              <a:cs typeface="+mn-cs"/>
                            </a:rPr>
                            <m:t>Ω</m:t>
                          </m:r>
                        </m:e>
                        <m:sub>
                          <m:r>
                            <a:rPr kumimoji="0" lang="en-US" sz="1800" b="0" i="1" u="none" strike="noStrike" kern="1200" cap="none" spc="0" normalizeH="0" baseline="0" noProof="0">
                              <a:ln>
                                <a:noFill/>
                              </a:ln>
                              <a:solidFill>
                                <a:prstClr val="black"/>
                              </a:solidFill>
                              <a:effectLst/>
                              <a:uLnTx/>
                              <a:uFillTx/>
                              <a:latin typeface="Cambria Math"/>
                              <a:ea typeface="+mn-ea"/>
                              <a:cs typeface="+mn-cs"/>
                            </a:rPr>
                            <m:t>𝑐</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8268506" y="1295400"/>
                <a:ext cx="494494" cy="369332"/>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79910290"/>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2146</TotalTime>
  <Words>4921</Words>
  <Application>Microsoft Office PowerPoint</Application>
  <PresentationFormat>On-screen Show (4:3)</PresentationFormat>
  <Paragraphs>644</Paragraphs>
  <Slides>39</Slides>
  <Notes>37</Notes>
  <HiddenSlides>0</HiddenSlides>
  <MMClips>4</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51" baseType="lpstr">
      <vt:lpstr>Arial</vt:lpstr>
      <vt:lpstr>Arial Unicode MS</vt:lpstr>
      <vt:lpstr>Calibri</vt:lpstr>
      <vt:lpstr>Calibri Light</vt:lpstr>
      <vt:lpstr>Cambria</vt:lpstr>
      <vt:lpstr>Cambria Math</vt:lpstr>
      <vt:lpstr>Courier New</vt:lpstr>
      <vt:lpstr>Helvetica Neue Light</vt:lpstr>
      <vt:lpstr>Symbol</vt:lpstr>
      <vt:lpstr>Times New Roman</vt: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Fourier transform of magnetization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Bollinger, John J. (Fed)</dc:creator>
  <cp:lastModifiedBy>Bollinger, John J. (Fed)</cp:lastModifiedBy>
  <cp:revision>67</cp:revision>
  <cp:lastPrinted>2018-03-26T00:02:00Z</cp:lastPrinted>
  <dcterms:created xsi:type="dcterms:W3CDTF">2018-03-23T03:55:55Z</dcterms:created>
  <dcterms:modified xsi:type="dcterms:W3CDTF">2018-03-29T05:12:31Z</dcterms:modified>
</cp:coreProperties>
</file>