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90" r:id="rId2"/>
    <p:sldId id="291" r:id="rId3"/>
    <p:sldId id="287" r:id="rId4"/>
    <p:sldId id="292" r:id="rId5"/>
    <p:sldId id="293" r:id="rId6"/>
    <p:sldId id="281" r:id="rId7"/>
    <p:sldId id="285" r:id="rId8"/>
    <p:sldId id="284" r:id="rId9"/>
    <p:sldId id="326" r:id="rId10"/>
    <p:sldId id="329" r:id="rId11"/>
    <p:sldId id="289" r:id="rId12"/>
    <p:sldId id="295" r:id="rId13"/>
    <p:sldId id="296" r:id="rId14"/>
    <p:sldId id="297" r:id="rId15"/>
    <p:sldId id="259" r:id="rId16"/>
    <p:sldId id="299" r:id="rId17"/>
    <p:sldId id="298" r:id="rId18"/>
    <p:sldId id="256" r:id="rId19"/>
    <p:sldId id="260" r:id="rId20"/>
    <p:sldId id="300" r:id="rId21"/>
    <p:sldId id="307" r:id="rId22"/>
    <p:sldId id="303" r:id="rId23"/>
    <p:sldId id="304" r:id="rId24"/>
    <p:sldId id="306" r:id="rId25"/>
    <p:sldId id="305" r:id="rId26"/>
    <p:sldId id="314" r:id="rId27"/>
    <p:sldId id="313" r:id="rId28"/>
    <p:sldId id="320" r:id="rId29"/>
    <p:sldId id="312" r:id="rId30"/>
    <p:sldId id="262" r:id="rId31"/>
    <p:sldId id="330" r:id="rId32"/>
    <p:sldId id="331" r:id="rId33"/>
    <p:sldId id="332" r:id="rId34"/>
    <p:sldId id="317" r:id="rId35"/>
    <p:sldId id="318" r:id="rId36"/>
    <p:sldId id="319" r:id="rId37"/>
    <p:sldId id="324" r:id="rId38"/>
    <p:sldId id="264" r:id="rId39"/>
    <p:sldId id="268" r:id="rId40"/>
    <p:sldId id="322" r:id="rId41"/>
    <p:sldId id="323" r:id="rId42"/>
    <p:sldId id="325" r:id="rId43"/>
    <p:sldId id="328" r:id="rId44"/>
    <p:sldId id="321" r:id="rId45"/>
    <p:sldId id="327" r:id="rId46"/>
    <p:sldId id="272" r:id="rId47"/>
    <p:sldId id="273" r:id="rId48"/>
    <p:sldId id="274" r:id="rId49"/>
    <p:sldId id="257" r:id="rId50"/>
    <p:sldId id="278" r:id="rId51"/>
    <p:sldId id="276" r:id="rId52"/>
    <p:sldId id="302" r:id="rId53"/>
    <p:sldId id="31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79" autoAdjust="0"/>
  </p:normalViewPr>
  <p:slideViewPr>
    <p:cSldViewPr snapToGrid="0" snapToObjects="1">
      <p:cViewPr varScale="1">
        <p:scale>
          <a:sx n="93" d="100"/>
          <a:sy n="93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4561-AC4F-5D4B-BFAD-DDAED53E1842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E756-7090-6E44-9F68-D7B1F59E6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E756-7090-6E44-9F68-D7B1F59E6B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E756-7090-6E44-9F68-D7B1F59E6B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E756-7090-6E44-9F68-D7B1F59E6BA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E756-7090-6E44-9F68-D7B1F59E6BA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EA57-0C11-C84D-894D-0F8F96EFB55E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8C31-E943-D84C-904E-FF031D00C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37" y="546550"/>
            <a:ext cx="748113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Combined Analysis of </a:t>
            </a:r>
            <a:r>
              <a:rPr lang="en-US" sz="3200" dirty="0" err="1" smtClean="0"/>
              <a:t>pion</a:t>
            </a:r>
            <a:r>
              <a:rPr lang="en-US" sz="3200" dirty="0" smtClean="0"/>
              <a:t>-exchange effects </a:t>
            </a:r>
          </a:p>
          <a:p>
            <a:r>
              <a:rPr lang="en-US" sz="3200" dirty="0" smtClean="0"/>
              <a:t>                 on DIS and DY processes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15140" y="2588076"/>
            <a:ext cx="5009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  T.-S. H. Lee</a:t>
            </a:r>
          </a:p>
          <a:p>
            <a:r>
              <a:rPr lang="en-US" sz="3200" dirty="0" smtClean="0"/>
              <a:t>Argonne National Laboratory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637" y="4706939"/>
            <a:ext cx="51908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Motivated by discussions with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62490" y="4726052"/>
            <a:ext cx="1595509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Roy Holt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893" y="252276"/>
            <a:ext cx="5544187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   </a:t>
            </a:r>
            <a:r>
              <a:rPr lang="en-US" sz="3200" dirty="0" smtClean="0"/>
              <a:t>F     &gt;&gt; F     at  </a:t>
            </a:r>
            <a:r>
              <a:rPr lang="en-US" sz="3200" dirty="0" err="1" smtClean="0"/>
              <a:t>x</a:t>
            </a:r>
            <a:r>
              <a:rPr lang="en-US" sz="3200" dirty="0" smtClean="0"/>
              <a:t>   &gt;   0.6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816" y="543146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3219" y="544664"/>
            <a:ext cx="42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2π</a:t>
            </a:r>
            <a:endParaRPr lang="en-US" dirty="0"/>
          </a:p>
        </p:txBody>
      </p:sp>
      <p:pic>
        <p:nvPicPr>
          <p:cNvPr id="6" name="Picture 5" descr="dis-powerpt-1.pdf"/>
          <p:cNvPicPr>
            <a:picLocks noChangeAspect="1"/>
          </p:cNvPicPr>
          <p:nvPr/>
        </p:nvPicPr>
        <p:blipFill>
          <a:blip r:embed="rId2"/>
          <a:srcRect l="11765" t="7273" r="9412" b="52727"/>
          <a:stretch>
            <a:fillRect/>
          </a:stretch>
        </p:blipFill>
        <p:spPr>
          <a:xfrm>
            <a:off x="861950" y="1630534"/>
            <a:ext cx="7836541" cy="514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538" y="1155214"/>
            <a:ext cx="41806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Pion</a:t>
            </a:r>
            <a:r>
              <a:rPr lang="en-US" sz="2400" dirty="0" smtClean="0"/>
              <a:t> contribution could be large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28893" y="1365455"/>
            <a:ext cx="6282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88346"/>
            <a:ext cx="5295900" cy="170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062" y="4211244"/>
            <a:ext cx="409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3200" dirty="0" smtClean="0">
                <a:latin typeface="Symbol" charset="2"/>
                <a:cs typeface="Symbol" charset="2"/>
              </a:rPr>
              <a:t> 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0" y="4238554"/>
            <a:ext cx="76895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calculate the contribution from         ?       </a:t>
            </a:r>
            <a:endParaRPr lang="en-US" sz="3200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058854" y="1092327"/>
            <a:ext cx="1420074" cy="12016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0115" y="484396"/>
            <a:ext cx="572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γ</a:t>
            </a:r>
            <a:r>
              <a:rPr lang="en-US" sz="3200" dirty="0" smtClean="0"/>
              <a:t>*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81" y="130025"/>
            <a:ext cx="7196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Approach:</a:t>
            </a:r>
          </a:p>
          <a:p>
            <a:r>
              <a:rPr lang="en-US" sz="3200" dirty="0" smtClean="0"/>
              <a:t>extend the nuclear Hamiltonian to include </a:t>
            </a:r>
          </a:p>
          <a:p>
            <a:r>
              <a:rPr lang="en-US" sz="3200" dirty="0" smtClean="0"/>
              <a:t>      and        degrees of freedom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6581" y="2588723"/>
            <a:ext cx="3133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Apply πNN model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50802" y="2761834"/>
            <a:ext cx="51867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(developed in 1979-1990  by Betz,  Lee,  Matsuyama)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435" y="2130778"/>
            <a:ext cx="7656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435" y="3965222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Consistent with the data 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556" y="4826000"/>
            <a:ext cx="49936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πN -&gt;  </a:t>
            </a:r>
            <a:r>
              <a:rPr lang="en-US" sz="2400" dirty="0" err="1" smtClean="0"/>
              <a:t>π</a:t>
            </a:r>
            <a:r>
              <a:rPr lang="en-US" sz="2400" dirty="0" smtClean="0"/>
              <a:t> N               (E   &lt;  300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NN-&gt; NN, πNN       (E   &lt; 1000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πd</a:t>
            </a:r>
            <a:r>
              <a:rPr lang="en-US" sz="2400" dirty="0" smtClean="0"/>
              <a:t>-&gt; </a:t>
            </a:r>
            <a:r>
              <a:rPr lang="en-US" sz="2400" dirty="0" err="1" smtClean="0"/>
              <a:t>πd</a:t>
            </a:r>
            <a:r>
              <a:rPr lang="en-US" sz="2400" dirty="0" smtClean="0"/>
              <a:t>, πNN, NN (E   &lt;  300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0008" y="6425105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8230" y="4995333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815" y="579966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214" y="1078801"/>
            <a:ext cx="504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5669" y="1128897"/>
            <a:ext cx="416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Δ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811" y="1146983"/>
            <a:ext cx="2812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πNN model and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19528" y="1146983"/>
            <a:ext cx="1595509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Roy Holt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7811" y="2621674"/>
            <a:ext cx="2274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Demise of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78822" y="2621674"/>
            <a:ext cx="5363167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Dibaryon</a:t>
            </a:r>
            <a:r>
              <a:rPr lang="en-US" sz="3200" dirty="0" smtClean="0"/>
              <a:t> resonance (six-quark)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0712" y="4150985"/>
            <a:ext cx="6596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Starting point of the investigation of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67048" y="4735761"/>
            <a:ext cx="5990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from </a:t>
            </a:r>
            <a:r>
              <a:rPr lang="en-US" sz="3200" dirty="0" err="1" smtClean="0">
                <a:solidFill>
                  <a:srgbClr val="FF0000"/>
                </a:solidFill>
              </a:rPr>
              <a:t>hadronic</a:t>
            </a:r>
            <a:r>
              <a:rPr lang="en-US" sz="3200" dirty="0" smtClean="0">
                <a:solidFill>
                  <a:srgbClr val="FF0000"/>
                </a:solidFill>
              </a:rPr>
              <a:t> picture to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Quark-gluon picture of nuclei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1a-1.png"/>
          <p:cNvPicPr>
            <a:picLocks noChangeAspect="1"/>
          </p:cNvPicPr>
          <p:nvPr/>
        </p:nvPicPr>
        <p:blipFill>
          <a:blip r:embed="rId2"/>
          <a:srcRect l="36469" t="32726" r="36469" b="41817"/>
          <a:stretch>
            <a:fillRect/>
          </a:stretch>
        </p:blipFill>
        <p:spPr>
          <a:xfrm>
            <a:off x="216679" y="0"/>
            <a:ext cx="3623902" cy="4411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2924" y="900542"/>
            <a:ext cx="34235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SIN data</a:t>
            </a:r>
          </a:p>
          <a:p>
            <a:r>
              <a:rPr lang="en-US" dirty="0" err="1" smtClean="0"/>
              <a:t>Ulbreicht</a:t>
            </a:r>
            <a:r>
              <a:rPr lang="en-US" dirty="0" smtClean="0"/>
              <a:t> et al., PRL, 48, 311(1981)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6844" y="4656203"/>
            <a:ext cx="307435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Holt et al, PRL, 43, 1229 (1979)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924" y="3714698"/>
            <a:ext cx="15675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Betz-Lee, 1981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212176" y="2500982"/>
            <a:ext cx="2081505" cy="1165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1672834" y="3775476"/>
            <a:ext cx="1488346" cy="27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181707" y="1160638"/>
            <a:ext cx="1111972" cy="13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3258" y="2500981"/>
            <a:ext cx="41860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Dibaryon</a:t>
            </a:r>
            <a:r>
              <a:rPr lang="en-US" sz="2400" dirty="0" smtClean="0"/>
              <a:t> resonance (six-quarks) 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93679" y="2225692"/>
            <a:ext cx="649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0777" y="1916205"/>
            <a:ext cx="1605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Discover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1b.png"/>
          <p:cNvPicPr>
            <a:picLocks noChangeAspect="1"/>
          </p:cNvPicPr>
          <p:nvPr/>
        </p:nvPicPr>
        <p:blipFill>
          <a:blip r:embed="rId2"/>
          <a:srcRect l="41175" t="38181" r="38822" b="49998"/>
          <a:stretch>
            <a:fillRect/>
          </a:stretch>
        </p:blipFill>
        <p:spPr>
          <a:xfrm>
            <a:off x="4402923" y="3232365"/>
            <a:ext cx="4741077" cy="3625635"/>
          </a:xfrm>
          <a:prstGeom prst="rect">
            <a:avLst/>
          </a:prstGeom>
        </p:spPr>
      </p:pic>
      <p:pic>
        <p:nvPicPr>
          <p:cNvPr id="4" name="Picture 3" descr="Fig_1a-1.png"/>
          <p:cNvPicPr>
            <a:picLocks noChangeAspect="1"/>
          </p:cNvPicPr>
          <p:nvPr/>
        </p:nvPicPr>
        <p:blipFill>
          <a:blip r:embed="rId3"/>
          <a:srcRect l="36469" t="32726" r="36469" b="41817"/>
          <a:stretch>
            <a:fillRect/>
          </a:stretch>
        </p:blipFill>
        <p:spPr>
          <a:xfrm>
            <a:off x="216679" y="0"/>
            <a:ext cx="3623902" cy="4411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8679" y="3031312"/>
            <a:ext cx="3560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LAMPF data.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Ungricht</a:t>
            </a:r>
            <a:r>
              <a:rPr lang="en-US" dirty="0" smtClean="0"/>
              <a:t> et al., PRC 31, 934(1985)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1198" y="438877"/>
            <a:ext cx="34235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SIN data</a:t>
            </a:r>
          </a:p>
          <a:p>
            <a:r>
              <a:rPr lang="en-US" dirty="0" err="1" smtClean="0"/>
              <a:t>Ulbreicht</a:t>
            </a:r>
            <a:r>
              <a:rPr lang="en-US" dirty="0" smtClean="0"/>
              <a:t> et al., PRL, 48, 311(1981)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2923" y="1775092"/>
            <a:ext cx="30743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Holt et al, PRL, 43, 1229 (1979)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563" y="4765436"/>
            <a:ext cx="665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No 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531" y="4888331"/>
            <a:ext cx="268505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Dibaryon</a:t>
            </a:r>
            <a:r>
              <a:rPr lang="en-US" sz="2400" dirty="0" smtClean="0"/>
              <a:t> resonance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069311" y="5161422"/>
            <a:ext cx="3591375" cy="188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004189" y="2158077"/>
            <a:ext cx="1398734" cy="873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36331" y="900542"/>
            <a:ext cx="1166592" cy="27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817" y="1938947"/>
            <a:ext cx="794259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At what energy  the  transition from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nucleon-meson</a:t>
            </a:r>
            <a:r>
              <a:rPr lang="en-US" sz="3200" dirty="0" smtClean="0"/>
              <a:t>  picture to </a:t>
            </a:r>
            <a:r>
              <a:rPr lang="en-US" sz="3200" dirty="0" smtClean="0">
                <a:solidFill>
                  <a:srgbClr val="FF0000"/>
                </a:solidFill>
              </a:rPr>
              <a:t>quark-gluon </a:t>
            </a:r>
            <a:r>
              <a:rPr lang="en-US" sz="3200" dirty="0" smtClean="0"/>
              <a:t>picture </a:t>
            </a:r>
          </a:p>
          <a:p>
            <a:r>
              <a:rPr lang="en-US" sz="3200" dirty="0" smtClean="0"/>
              <a:t>of nuclei  takes place 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2817" y="655419"/>
            <a:ext cx="4044096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Big question of 1980’s 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52817" y="4276245"/>
            <a:ext cx="7892104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Brodsky and Hiller : should happen at few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926" y="1665856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78777" y="4314839"/>
            <a:ext cx="7715303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8777" y="3017657"/>
            <a:ext cx="177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Meson-exchange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6273" y="2648325"/>
            <a:ext cx="12706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πNN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1035" y="2648325"/>
            <a:ext cx="6078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QCD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8197" y="3017657"/>
            <a:ext cx="166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Counting rule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9505" y="4465043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2 - 4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3630" y="3945507"/>
            <a:ext cx="110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5773" y="1081080"/>
            <a:ext cx="16925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err="1" smtClean="0"/>
              <a:t>γ</a:t>
            </a:r>
            <a:r>
              <a:rPr lang="en-US" sz="3200" dirty="0" smtClean="0"/>
              <a:t> </a:t>
            </a:r>
            <a:r>
              <a:rPr lang="en-US" sz="3200" dirty="0" err="1" smtClean="0"/>
              <a:t>d</a:t>
            </a:r>
            <a:r>
              <a:rPr lang="en-US" sz="3200" dirty="0" smtClean="0"/>
              <a:t> -&gt; </a:t>
            </a:r>
            <a:r>
              <a:rPr lang="en-US" sz="3200" dirty="0" err="1" smtClean="0"/>
              <a:t>np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8080" y="4041739"/>
            <a:ext cx="29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23630" y="4411071"/>
            <a:ext cx="11506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   =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580447" y="4328493"/>
            <a:ext cx="2819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9907" y="5534456"/>
            <a:ext cx="387898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Holt and collaborators</a:t>
            </a:r>
          </a:p>
          <a:p>
            <a:r>
              <a:rPr lang="en-US" sz="3200" dirty="0" smtClean="0"/>
              <a:t>proposed to </a:t>
            </a:r>
            <a:r>
              <a:rPr lang="en-US" sz="3200" dirty="0" err="1" smtClean="0"/>
              <a:t>exlore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5146" y="4722747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on%20Theory_figure%20only.jpg"/>
          <p:cNvPicPr>
            <a:picLocks noChangeAspect="1"/>
          </p:cNvPicPr>
          <p:nvPr/>
        </p:nvPicPr>
        <p:blipFill>
          <a:blip r:embed="rId2"/>
          <a:srcRect l="24706" t="29091" r="27059" b="38182"/>
          <a:stretch>
            <a:fillRect/>
          </a:stretch>
        </p:blipFill>
        <p:spPr>
          <a:xfrm>
            <a:off x="1698338" y="0"/>
            <a:ext cx="5976577" cy="5247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22" y="5035808"/>
            <a:ext cx="72500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 (1985) was motivated by a discussion with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Roy Holt</a:t>
            </a:r>
            <a:r>
              <a:rPr lang="en-US" sz="2400" dirty="0" smtClean="0"/>
              <a:t> on the transition from </a:t>
            </a:r>
            <a:r>
              <a:rPr lang="en-US" sz="2400" dirty="0" smtClean="0">
                <a:solidFill>
                  <a:srgbClr val="008000"/>
                </a:solidFill>
              </a:rPr>
              <a:t>nucleon-meson</a:t>
            </a:r>
            <a:r>
              <a:rPr lang="en-US" sz="2400" dirty="0" smtClean="0"/>
              <a:t> picture 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quark-gluon</a:t>
            </a:r>
            <a:r>
              <a:rPr lang="en-US" sz="2400" dirty="0" smtClean="0"/>
              <a:t> picture of nuclei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1c.png"/>
          <p:cNvPicPr>
            <a:picLocks noChangeAspect="1"/>
          </p:cNvPicPr>
          <p:nvPr/>
        </p:nvPicPr>
        <p:blipFill>
          <a:blip r:embed="rId2"/>
          <a:srcRect l="34117" t="47271" r="38822" b="39090"/>
          <a:stretch>
            <a:fillRect/>
          </a:stretch>
        </p:blipFill>
        <p:spPr>
          <a:xfrm>
            <a:off x="2051248" y="2130111"/>
            <a:ext cx="5877421" cy="3833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3274" y="5963604"/>
            <a:ext cx="38959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J. Napolitano et al., PRL 22, 2530 (</a:t>
            </a:r>
            <a:r>
              <a:rPr lang="en-US" dirty="0" smtClean="0">
                <a:solidFill>
                  <a:srgbClr val="FF0000"/>
                </a:solidFill>
              </a:rPr>
              <a:t>1988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7040" y="2628172"/>
            <a:ext cx="1904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Prediction of </a:t>
            </a:r>
            <a:r>
              <a:rPr lang="en-US" dirty="0" smtClean="0">
                <a:solidFill>
                  <a:srgbClr val="FF0000"/>
                </a:solidFill>
              </a:rPr>
              <a:t>1985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936872" y="3069010"/>
            <a:ext cx="634607" cy="491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52685" y="5016315"/>
            <a:ext cx="1402983" cy="491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868" y="1615735"/>
            <a:ext cx="7093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Started with a collaboration in 2008-2009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Objective:</a:t>
            </a:r>
          </a:p>
          <a:p>
            <a:r>
              <a:rPr lang="en-US" sz="3200" dirty="0" smtClean="0"/>
              <a:t>Extract the </a:t>
            </a:r>
            <a:r>
              <a:rPr lang="en-US" sz="3200" dirty="0" smtClean="0">
                <a:solidFill>
                  <a:srgbClr val="FF0000"/>
                </a:solidFill>
              </a:rPr>
              <a:t>neutron</a:t>
            </a:r>
            <a:r>
              <a:rPr lang="en-US" sz="3200" dirty="0" smtClean="0"/>
              <a:t> structure function</a:t>
            </a:r>
          </a:p>
          <a:p>
            <a:r>
              <a:rPr lang="en-US" sz="3200" dirty="0" smtClean="0"/>
              <a:t>from the data of </a:t>
            </a:r>
            <a:r>
              <a:rPr lang="en-US" sz="3200" dirty="0" err="1" smtClean="0">
                <a:solidFill>
                  <a:srgbClr val="FF0000"/>
                </a:solidFill>
              </a:rPr>
              <a:t>d(e,e</a:t>
            </a:r>
            <a:r>
              <a:rPr lang="en-US" sz="3200" dirty="0" smtClean="0">
                <a:solidFill>
                  <a:srgbClr val="FF0000"/>
                </a:solidFill>
              </a:rPr>
              <a:t>’) X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45158" y="2444165"/>
            <a:ext cx="69525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J. Arrington, F. </a:t>
            </a:r>
            <a:r>
              <a:rPr lang="en-US" dirty="0" err="1" smtClean="0"/>
              <a:t>Coester</a:t>
            </a:r>
            <a:r>
              <a:rPr lang="en-US" dirty="0" smtClean="0"/>
              <a:t>, R. Holt, T.-S. H. Lee,  J.</a:t>
            </a:r>
            <a:r>
              <a:rPr lang="en-US" b="1" dirty="0" smtClean="0"/>
              <a:t> </a:t>
            </a:r>
            <a:r>
              <a:rPr lang="en-US" b="1" dirty="0" err="1" smtClean="0"/>
              <a:t>J.Phys</a:t>
            </a:r>
            <a:r>
              <a:rPr lang="en-US" b="1" dirty="0" smtClean="0"/>
              <a:t>. G36 (2009) 025005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44" y="767025"/>
            <a:ext cx="81509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 to the subject of this talk:</a:t>
            </a:r>
          </a:p>
          <a:p>
            <a:endParaRPr lang="en-US" sz="3200" dirty="0" smtClean="0"/>
          </a:p>
          <a:p>
            <a:r>
              <a:rPr lang="en-US" sz="3200" dirty="0" smtClean="0"/>
              <a:t>Calculation of  </a:t>
            </a:r>
            <a:r>
              <a:rPr lang="en-US" sz="3200" dirty="0" err="1" smtClean="0"/>
              <a:t>pion</a:t>
            </a:r>
            <a:r>
              <a:rPr lang="en-US" sz="3200" dirty="0" smtClean="0"/>
              <a:t>-exchange contribution to  F    </a:t>
            </a:r>
          </a:p>
          <a:p>
            <a:r>
              <a:rPr lang="en-US" sz="3200" dirty="0" smtClean="0"/>
              <a:t>by applying   πNN  model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42505" y="2074334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pic>
        <p:nvPicPr>
          <p:cNvPr id="5" name="Picture 4" descr="powerpt-4.pdf"/>
          <p:cNvPicPr>
            <a:picLocks noChangeAspect="1"/>
          </p:cNvPicPr>
          <p:nvPr/>
        </p:nvPicPr>
        <p:blipFill>
          <a:blip r:embed="rId2"/>
          <a:srcRect l="24706" t="10909" r="32941" b="77273"/>
          <a:stretch>
            <a:fillRect/>
          </a:stretch>
        </p:blipFill>
        <p:spPr>
          <a:xfrm>
            <a:off x="-1277778" y="3488908"/>
            <a:ext cx="6741547" cy="243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5333" y="5823944"/>
            <a:ext cx="1549623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 -&gt; </a:t>
            </a:r>
            <a:r>
              <a:rPr lang="en-US" sz="3200" dirty="0" err="1" smtClean="0"/>
              <a:t>π</a:t>
            </a:r>
            <a:r>
              <a:rPr lang="en-US" sz="3200" dirty="0" smtClean="0"/>
              <a:t> N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921001" y="5588001"/>
            <a:ext cx="804333" cy="335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t-5.pdf"/>
          <p:cNvPicPr>
            <a:picLocks noChangeAspect="1"/>
          </p:cNvPicPr>
          <p:nvPr/>
        </p:nvPicPr>
        <p:blipFill>
          <a:blip r:embed="rId2"/>
          <a:srcRect l="35294" t="10909" r="31765" b="77273"/>
          <a:stretch>
            <a:fillRect/>
          </a:stretch>
        </p:blipFill>
        <p:spPr>
          <a:xfrm>
            <a:off x="768520" y="1084304"/>
            <a:ext cx="5636011" cy="2616912"/>
          </a:xfrm>
          <a:prstGeom prst="rect">
            <a:avLst/>
          </a:prstGeom>
        </p:spPr>
      </p:pic>
      <p:pic>
        <p:nvPicPr>
          <p:cNvPr id="6" name="Picture 5" descr="powerpt-7.pdf"/>
          <p:cNvPicPr>
            <a:picLocks noChangeAspect="1"/>
          </p:cNvPicPr>
          <p:nvPr/>
        </p:nvPicPr>
        <p:blipFill>
          <a:blip r:embed="rId3"/>
          <a:srcRect l="31765" t="9091" r="31765" b="82727"/>
          <a:stretch>
            <a:fillRect/>
          </a:stretch>
        </p:blipFill>
        <p:spPr>
          <a:xfrm>
            <a:off x="374239" y="4162332"/>
            <a:ext cx="7305688" cy="2121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710" y="3993604"/>
            <a:ext cx="1669848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Solution: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45770" y="5052183"/>
            <a:ext cx="15456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.   .   . 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96147" y="3701216"/>
            <a:ext cx="1208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 -&gt; </a:t>
            </a:r>
            <a:r>
              <a:rPr lang="en-US" sz="2400" dirty="0" err="1" smtClean="0"/>
              <a:t>π</a:t>
            </a:r>
            <a:r>
              <a:rPr lang="en-US" sz="2400" dirty="0" smtClean="0"/>
              <a:t> 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665738" y="4207708"/>
            <a:ext cx="575786" cy="485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1907" y="212741"/>
            <a:ext cx="509386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Deuteron in the  πNN  model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.eps"/>
          <p:cNvPicPr>
            <a:picLocks noChangeAspect="1"/>
          </p:cNvPicPr>
          <p:nvPr/>
        </p:nvPicPr>
        <p:blipFill>
          <a:blip r:embed="rId2"/>
          <a:srcRect t="29091" b="4545"/>
          <a:stretch>
            <a:fillRect/>
          </a:stretch>
        </p:blipFill>
        <p:spPr>
          <a:xfrm>
            <a:off x="1922318" y="1995037"/>
            <a:ext cx="5299364" cy="455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123" y="942164"/>
            <a:ext cx="1549623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 -&gt; </a:t>
            </a:r>
            <a:r>
              <a:rPr lang="en-US" sz="3200" dirty="0" err="1" smtClean="0"/>
              <a:t>π</a:t>
            </a:r>
            <a:r>
              <a:rPr lang="en-US" sz="3200" dirty="0" smtClean="0"/>
              <a:t> 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03746" y="942164"/>
            <a:ext cx="5852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form factor is mainly determined</a:t>
            </a:r>
          </a:p>
          <a:p>
            <a:r>
              <a:rPr lang="en-US" sz="3200" dirty="0" smtClean="0"/>
              <a:t>By fitting the πN scattering data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6826" y="3673075"/>
            <a:ext cx="20994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Kamano</a:t>
            </a:r>
            <a:r>
              <a:rPr lang="en-US" dirty="0" smtClean="0"/>
              <a:t>, Lee, 2012)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.eps"/>
          <p:cNvPicPr>
            <a:picLocks noChangeAspect="1"/>
          </p:cNvPicPr>
          <p:nvPr/>
        </p:nvPicPr>
        <p:blipFill>
          <a:blip r:embed="rId2"/>
          <a:srcRect l="5882" t="48182" r="9412" b="6364"/>
          <a:stretch>
            <a:fillRect/>
          </a:stretch>
        </p:blipFill>
        <p:spPr>
          <a:xfrm>
            <a:off x="1264545" y="2116456"/>
            <a:ext cx="6478069" cy="4498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311" y="942164"/>
            <a:ext cx="1549623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 -&gt; </a:t>
            </a:r>
            <a:r>
              <a:rPr lang="en-US" sz="3200" dirty="0" err="1" smtClean="0"/>
              <a:t>π</a:t>
            </a:r>
            <a:r>
              <a:rPr lang="en-US" sz="3200" dirty="0" smtClean="0"/>
              <a:t> 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28934" y="977486"/>
            <a:ext cx="6422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form factor determined from πN data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57749" y="3918857"/>
            <a:ext cx="20994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Kamano</a:t>
            </a:r>
            <a:r>
              <a:rPr lang="en-US" dirty="0" smtClean="0"/>
              <a:t>, Lee, 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6469" y="3051463"/>
            <a:ext cx="13825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850 </a:t>
            </a:r>
            <a:r>
              <a:rPr lang="en-US" dirty="0" err="1" smtClean="0"/>
              <a:t>MeV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54398" y="3236129"/>
            <a:ext cx="532861" cy="40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owerpt-8.pdf"/>
          <p:cNvPicPr>
            <a:picLocks noChangeAspect="1"/>
          </p:cNvPicPr>
          <p:nvPr/>
        </p:nvPicPr>
        <p:blipFill>
          <a:blip r:embed="rId3"/>
          <a:srcRect l="37647" t="10000" r="35294" b="82727"/>
          <a:stretch>
            <a:fillRect/>
          </a:stretch>
        </p:blipFill>
        <p:spPr>
          <a:xfrm>
            <a:off x="585849" y="1640078"/>
            <a:ext cx="2568549" cy="89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t-6.pdf"/>
          <p:cNvPicPr>
            <a:picLocks noChangeAspect="1"/>
          </p:cNvPicPr>
          <p:nvPr/>
        </p:nvPicPr>
        <p:blipFill>
          <a:blip r:embed="rId2"/>
          <a:srcRect l="37647" t="18182" r="38824" b="78182"/>
          <a:stretch>
            <a:fillRect/>
          </a:stretch>
        </p:blipFill>
        <p:spPr>
          <a:xfrm>
            <a:off x="1510311" y="1546722"/>
            <a:ext cx="4760521" cy="952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078" y="3006740"/>
            <a:ext cx="28986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momentum distribution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225846" y="2355401"/>
            <a:ext cx="518874" cy="286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owerpt-5.pdf"/>
          <p:cNvPicPr>
            <a:picLocks noChangeAspect="1"/>
          </p:cNvPicPr>
          <p:nvPr/>
        </p:nvPicPr>
        <p:blipFill>
          <a:blip r:embed="rId3"/>
          <a:srcRect l="35294" t="18182" r="31765" b="77273"/>
          <a:stretch>
            <a:fillRect/>
          </a:stretch>
        </p:blipFill>
        <p:spPr>
          <a:xfrm>
            <a:off x="2628665" y="3755002"/>
            <a:ext cx="5636011" cy="1006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8169" y="710037"/>
            <a:ext cx="5834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the generated </a:t>
            </a:r>
            <a:r>
              <a:rPr lang="en-US" sz="3200" dirty="0" err="1" smtClean="0"/>
              <a:t>wavefunction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183773" y="2732129"/>
            <a:ext cx="1515657" cy="658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-powerpt-3.pdf"/>
          <p:cNvPicPr>
            <a:picLocks noChangeAspect="1"/>
          </p:cNvPicPr>
          <p:nvPr/>
        </p:nvPicPr>
        <p:blipFill>
          <a:blip r:embed="rId2"/>
          <a:srcRect l="15294" t="3636" r="12941" b="60000"/>
          <a:stretch>
            <a:fillRect/>
          </a:stretch>
        </p:blipFill>
        <p:spPr>
          <a:xfrm>
            <a:off x="710869" y="327709"/>
            <a:ext cx="8433131" cy="5530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165" y="525371"/>
            <a:ext cx="51702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Momentum distributions generated from πNN model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t-2.pdf"/>
          <p:cNvPicPr>
            <a:picLocks noChangeAspect="1"/>
          </p:cNvPicPr>
          <p:nvPr/>
        </p:nvPicPr>
        <p:blipFill>
          <a:blip r:embed="rId2"/>
          <a:srcRect l="25882" t="37273" r="29412" b="40909"/>
          <a:stretch>
            <a:fillRect/>
          </a:stretch>
        </p:blipFill>
        <p:spPr>
          <a:xfrm>
            <a:off x="1515396" y="1952601"/>
            <a:ext cx="5464252" cy="3451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8782" y="1296525"/>
            <a:ext cx="23417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structure function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035703" y="1693153"/>
            <a:ext cx="464255" cy="409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7138" y="349376"/>
            <a:ext cx="4226538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Pion</a:t>
            </a:r>
            <a:r>
              <a:rPr lang="en-US" sz="3200" dirty="0" smtClean="0"/>
              <a:t> contribution to F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48852" y="667556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510" y="3072275"/>
            <a:ext cx="28986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momentum distribution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465148" y="2526093"/>
            <a:ext cx="740717" cy="546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-figures.pdf"/>
          <p:cNvPicPr>
            <a:picLocks noChangeAspect="1"/>
          </p:cNvPicPr>
          <p:nvPr/>
        </p:nvPicPr>
        <p:blipFill>
          <a:blip r:embed="rId2"/>
          <a:srcRect l="7059" t="4545" r="7059" b="56364"/>
          <a:stretch>
            <a:fillRect/>
          </a:stretch>
        </p:blipFill>
        <p:spPr>
          <a:xfrm>
            <a:off x="248133" y="1365453"/>
            <a:ext cx="7808559" cy="4599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4022" y="2867234"/>
            <a:ext cx="24999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Determined by  πN data)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523" y="581283"/>
            <a:ext cx="3794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R= (F     +F     )/(2 F  )     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06672" y="901197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8554" y="928507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7668" y="53186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494" y="533167"/>
            <a:ext cx="45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90261" y="873226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66284" y="2405569"/>
            <a:ext cx="27821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Pion</a:t>
            </a:r>
            <a:r>
              <a:rPr lang="en-US" sz="2400" dirty="0" smtClean="0"/>
              <a:t>-exchange effect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6518" y="2036237"/>
            <a:ext cx="8481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</a:t>
            </a:r>
            <a:r>
              <a:rPr lang="en-US" sz="1200" dirty="0" smtClean="0"/>
              <a:t>1200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6308798" y="3127326"/>
            <a:ext cx="335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owerpt-8.pdf"/>
          <p:cNvPicPr>
            <a:picLocks noChangeAspect="1"/>
          </p:cNvPicPr>
          <p:nvPr/>
        </p:nvPicPr>
        <p:blipFill>
          <a:blip r:embed="rId3"/>
          <a:srcRect l="37647" t="10000" r="35294" b="82727"/>
          <a:stretch>
            <a:fillRect/>
          </a:stretch>
        </p:blipFill>
        <p:spPr>
          <a:xfrm>
            <a:off x="5317593" y="821461"/>
            <a:ext cx="2739099" cy="95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893" y="252276"/>
            <a:ext cx="5270987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   </a:t>
            </a:r>
            <a:r>
              <a:rPr lang="en-US" sz="3200" dirty="0" smtClean="0"/>
              <a:t>F     &gt;&gt; F     at  </a:t>
            </a:r>
            <a:r>
              <a:rPr lang="en-US" sz="3200" dirty="0" err="1" smtClean="0"/>
              <a:t>x</a:t>
            </a:r>
            <a:r>
              <a:rPr lang="en-US" sz="3200" dirty="0" smtClean="0"/>
              <a:t>   &gt;   0.6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4387" y="559819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1494" y="544664"/>
            <a:ext cx="42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2π</a:t>
            </a:r>
            <a:endParaRPr lang="en-US" dirty="0"/>
          </a:p>
        </p:txBody>
      </p:sp>
      <p:pic>
        <p:nvPicPr>
          <p:cNvPr id="6" name="Picture 5" descr="dis-powerpt-1.pdf"/>
          <p:cNvPicPr>
            <a:picLocks noChangeAspect="1"/>
          </p:cNvPicPr>
          <p:nvPr/>
        </p:nvPicPr>
        <p:blipFill>
          <a:blip r:embed="rId2"/>
          <a:srcRect l="11765" t="7273" r="9412" b="52727"/>
          <a:stretch>
            <a:fillRect/>
          </a:stretch>
        </p:blipFill>
        <p:spPr>
          <a:xfrm>
            <a:off x="861950" y="1611246"/>
            <a:ext cx="7836541" cy="514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085" y="1093658"/>
            <a:ext cx="551259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finding: </a:t>
            </a:r>
            <a:r>
              <a:rPr lang="en-US" sz="2400" dirty="0" err="1" smtClean="0"/>
              <a:t>Pion</a:t>
            </a:r>
            <a:r>
              <a:rPr lang="en-US" sz="2400" dirty="0" smtClean="0"/>
              <a:t> contribution is significant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-figures.pdf"/>
          <p:cNvPicPr>
            <a:picLocks noChangeAspect="1"/>
          </p:cNvPicPr>
          <p:nvPr/>
        </p:nvPicPr>
        <p:blipFill>
          <a:blip r:embed="rId2"/>
          <a:srcRect l="16471" t="50909" r="15294" b="10000"/>
          <a:stretch>
            <a:fillRect/>
          </a:stretch>
        </p:blipFill>
        <p:spPr>
          <a:xfrm>
            <a:off x="2653533" y="2198719"/>
            <a:ext cx="6146239" cy="455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926" y="1269874"/>
            <a:ext cx="4038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R=(F       +  F     ) /(A F   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00690" y="1588054"/>
            <a:ext cx="43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7035" y="1235413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199" y="1617559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9776" y="1617559"/>
            <a:ext cx="43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5983" y="1218722"/>
            <a:ext cx="45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1207" y="3181511"/>
            <a:ext cx="27284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Momentum distributions</a:t>
            </a:r>
          </a:p>
          <a:p>
            <a:r>
              <a:rPr lang="en-US" dirty="0" smtClean="0"/>
              <a:t>are from ANL-V18(Wiringa)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8456" y="361516"/>
            <a:ext cx="16893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be calculated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602086" y="2296562"/>
            <a:ext cx="1194620" cy="575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186059" y="763015"/>
            <a:ext cx="504565" cy="44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1207" y="146072"/>
            <a:ext cx="2935913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For     He,     He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7675" y="1460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9030" y="1460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t.pdf"/>
          <p:cNvPicPr>
            <a:picLocks noChangeAspect="1"/>
          </p:cNvPicPr>
          <p:nvPr/>
        </p:nvPicPr>
        <p:blipFill>
          <a:blip r:embed="rId2"/>
          <a:srcRect l="10588" t="8182" r="36471" b="81818"/>
          <a:stretch>
            <a:fillRect/>
          </a:stretch>
        </p:blipFill>
        <p:spPr>
          <a:xfrm>
            <a:off x="605883" y="889835"/>
            <a:ext cx="5865472" cy="1433866"/>
          </a:xfrm>
          <a:prstGeom prst="rect">
            <a:avLst/>
          </a:prstGeom>
        </p:spPr>
      </p:pic>
      <p:pic>
        <p:nvPicPr>
          <p:cNvPr id="3" name="Picture 2" descr="powerpt-0.pdf"/>
          <p:cNvPicPr>
            <a:picLocks noChangeAspect="1"/>
          </p:cNvPicPr>
          <p:nvPr/>
        </p:nvPicPr>
        <p:blipFill>
          <a:blip r:embed="rId3"/>
          <a:srcRect l="18824" t="9091" r="17647" b="65455"/>
          <a:stretch>
            <a:fillRect/>
          </a:stretch>
        </p:blipFill>
        <p:spPr>
          <a:xfrm>
            <a:off x="605883" y="2157420"/>
            <a:ext cx="7383534" cy="3828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6799" y="2604938"/>
            <a:ext cx="2357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Rest frame of deuteron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996747" y="5325837"/>
            <a:ext cx="1479117" cy="91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4198" y="944455"/>
            <a:ext cx="12369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(F. </a:t>
            </a:r>
            <a:r>
              <a:rPr lang="en-US" dirty="0" err="1" smtClean="0"/>
              <a:t>Coester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8" name="Picture 7" descr="powerot-1.pdf"/>
          <p:cNvPicPr>
            <a:picLocks noChangeAspect="1"/>
          </p:cNvPicPr>
          <p:nvPr/>
        </p:nvPicPr>
        <p:blipFill>
          <a:blip r:embed="rId4"/>
          <a:srcRect l="9412" t="42727" r="21176" b="46364"/>
          <a:stretch>
            <a:fillRect/>
          </a:stretch>
        </p:blipFill>
        <p:spPr>
          <a:xfrm>
            <a:off x="366862" y="5417277"/>
            <a:ext cx="8529009" cy="1734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7959" y="4546967"/>
            <a:ext cx="13422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   = </a:t>
            </a:r>
            <a:r>
              <a:rPr lang="en-US" sz="2400" dirty="0" err="1" smtClean="0"/>
              <a:t>j</a:t>
            </a:r>
            <a:r>
              <a:rPr lang="en-US" sz="2400" dirty="0" smtClean="0"/>
              <a:t>  +   </a:t>
            </a:r>
            <a:r>
              <a:rPr lang="en-US" sz="2400" dirty="0" err="1" smtClean="0"/>
              <a:t>j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4876" y="44715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5905" y="4772598"/>
            <a:ext cx="35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72728" y="47589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847668" y="5128274"/>
            <a:ext cx="1007208" cy="857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eps"/>
          <p:cNvPicPr>
            <a:picLocks noChangeAspect="1"/>
          </p:cNvPicPr>
          <p:nvPr/>
        </p:nvPicPr>
        <p:blipFill>
          <a:blip r:embed="rId2"/>
          <a:srcRect l="14118" t="40000" b="16364"/>
          <a:stretch>
            <a:fillRect/>
          </a:stretch>
        </p:blipFill>
        <p:spPr>
          <a:xfrm>
            <a:off x="1127445" y="3085465"/>
            <a:ext cx="5058453" cy="3326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4993" y="376685"/>
            <a:ext cx="5567349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Drell</a:t>
            </a:r>
            <a:r>
              <a:rPr lang="en-US" sz="3200" dirty="0" smtClean="0"/>
              <a:t>-Yan process of </a:t>
            </a:r>
            <a:r>
              <a:rPr lang="en-US" sz="3200" dirty="0" err="1" smtClean="0"/>
              <a:t>p-d</a:t>
            </a:r>
            <a:r>
              <a:rPr lang="en-US" sz="3200" dirty="0" smtClean="0"/>
              <a:t> reaction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7392" y="1310837"/>
            <a:ext cx="6780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Objective : Examine Fermi motion and</a:t>
            </a:r>
          </a:p>
          <a:p>
            <a:r>
              <a:rPr lang="en-US" sz="3200" dirty="0" smtClean="0"/>
              <a:t>                     </a:t>
            </a:r>
            <a:r>
              <a:rPr lang="en-US" sz="3200" dirty="0" err="1" smtClean="0"/>
              <a:t>pion</a:t>
            </a:r>
            <a:r>
              <a:rPr lang="en-US" sz="3200" dirty="0" smtClean="0"/>
              <a:t>-exchange  effects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24993" y="2388055"/>
            <a:ext cx="53103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Kamano</a:t>
            </a:r>
            <a:r>
              <a:rPr lang="en-US" dirty="0" smtClean="0"/>
              <a:t>, T.-S. H. Lee, Phys. Rev. D86, 094037 (2012)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35" y="363915"/>
            <a:ext cx="8511665" cy="698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To include  </a:t>
            </a:r>
            <a:r>
              <a:rPr lang="en-US" sz="3200" dirty="0" smtClean="0">
                <a:solidFill>
                  <a:srgbClr val="FF0000"/>
                </a:solidFill>
              </a:rPr>
              <a:t>Fermi motion </a:t>
            </a:r>
            <a:r>
              <a:rPr lang="en-US" sz="3200" dirty="0" smtClean="0"/>
              <a:t>effect</a:t>
            </a:r>
          </a:p>
          <a:p>
            <a:pPr marL="514350" indent="-514350"/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3200" dirty="0" smtClean="0"/>
              <a:t>       Develop </a:t>
            </a:r>
            <a:r>
              <a:rPr lang="en-US" sz="3200" dirty="0" smtClean="0">
                <a:solidFill>
                  <a:srgbClr val="FF0000"/>
                </a:solidFill>
              </a:rPr>
              <a:t>convolution formula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</a:t>
            </a:r>
            <a:r>
              <a:rPr lang="en-US" sz="3200" dirty="0" smtClean="0"/>
              <a:t>within the instant form of relativistic quantum</a:t>
            </a:r>
          </a:p>
          <a:p>
            <a:pPr marL="514350" indent="-514350"/>
            <a:r>
              <a:rPr lang="en-US" sz="3200" dirty="0" smtClean="0"/>
              <a:t>       mechanics developed by Dirac.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        </a:t>
            </a:r>
            <a:r>
              <a:rPr lang="en-US" sz="3200" dirty="0" smtClean="0">
                <a:solidFill>
                  <a:srgbClr val="FF0000"/>
                </a:solidFill>
              </a:rPr>
              <a:t>Advantage</a:t>
            </a:r>
            <a:r>
              <a:rPr lang="en-US" sz="3200" dirty="0" smtClean="0"/>
              <a:t>: </a:t>
            </a:r>
          </a:p>
          <a:p>
            <a:pPr marL="514350" indent="-514350"/>
            <a:r>
              <a:rPr lang="en-US" sz="3200" dirty="0" smtClean="0"/>
              <a:t>        The nuclear momentum distributions</a:t>
            </a:r>
          </a:p>
          <a:p>
            <a:pPr marL="514350" indent="-514350"/>
            <a:r>
              <a:rPr lang="en-US" sz="3200" dirty="0" smtClean="0"/>
              <a:t>        can be calculated from the </a:t>
            </a:r>
            <a:r>
              <a:rPr lang="en-US" sz="3200" dirty="0" smtClean="0">
                <a:solidFill>
                  <a:srgbClr val="FF0000"/>
                </a:solidFill>
              </a:rPr>
              <a:t>available </a:t>
            </a:r>
            <a:endParaRPr lang="en-US" sz="3200" dirty="0" smtClean="0"/>
          </a:p>
          <a:p>
            <a:pPr marL="514350" indent="-514350"/>
            <a:r>
              <a:rPr lang="en-US" sz="3200" dirty="0" smtClean="0"/>
              <a:t>        nuclear models with realistic NN potentials</a:t>
            </a:r>
          </a:p>
          <a:p>
            <a:pPr marL="514350" indent="-514350"/>
            <a:r>
              <a:rPr lang="en-US" sz="3200" dirty="0" smtClean="0"/>
              <a:t>        (ANL-V18, CD-Bonn etc)</a:t>
            </a:r>
          </a:p>
          <a:p>
            <a:pPr marL="514350" indent="-514350"/>
            <a:r>
              <a:rPr lang="en-US" sz="3200" dirty="0" smtClean="0"/>
              <a:t>  </a:t>
            </a:r>
          </a:p>
          <a:p>
            <a:pPr marL="514350" indent="-514350"/>
            <a:r>
              <a:rPr lang="en-US" sz="3200" dirty="0" smtClean="0"/>
              <a:t>             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70000" y="1467556"/>
            <a:ext cx="9031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2.pdf"/>
          <p:cNvPicPr>
            <a:picLocks noChangeAspect="1"/>
          </p:cNvPicPr>
          <p:nvPr/>
        </p:nvPicPr>
        <p:blipFill>
          <a:blip r:embed="rId2"/>
          <a:srcRect l="16471" t="6364" r="14118" b="56364"/>
          <a:stretch>
            <a:fillRect/>
          </a:stretch>
        </p:blipFill>
        <p:spPr>
          <a:xfrm>
            <a:off x="1078777" y="1897559"/>
            <a:ext cx="6681442" cy="464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777" y="308412"/>
            <a:ext cx="6657391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</a:t>
            </a:r>
            <a:r>
              <a:rPr lang="en-US" sz="3200" dirty="0" smtClean="0"/>
              <a:t> </a:t>
            </a:r>
            <a:r>
              <a:rPr lang="en-US" sz="3200" dirty="0" err="1" smtClean="0"/>
              <a:t>u(π</a:t>
            </a:r>
            <a:r>
              <a:rPr lang="en-US" sz="3200" dirty="0" smtClean="0"/>
              <a:t>) &gt;&gt; </a:t>
            </a:r>
            <a:r>
              <a:rPr lang="en-US" sz="3200" dirty="0" err="1" smtClean="0"/>
              <a:t>u(p</a:t>
            </a:r>
            <a:r>
              <a:rPr lang="en-US" sz="3200" dirty="0" smtClean="0"/>
              <a:t>), </a:t>
            </a:r>
            <a:r>
              <a:rPr lang="en-US" sz="3200" dirty="0" err="1" smtClean="0"/>
              <a:t>d(p</a:t>
            </a:r>
            <a:r>
              <a:rPr lang="en-US" sz="3200" dirty="0" smtClean="0"/>
              <a:t>) at large </a:t>
            </a:r>
            <a:r>
              <a:rPr lang="en-US" sz="3200" dirty="0" err="1" smtClean="0"/>
              <a:t>x</a:t>
            </a:r>
            <a:r>
              <a:rPr lang="en-US" sz="3200" dirty="0" smtClean="0"/>
              <a:t> &gt; 0.6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5537" y="1065906"/>
            <a:ext cx="65415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Contribution from </a:t>
            </a:r>
            <a:r>
              <a:rPr lang="en-US" sz="2400" dirty="0" err="1" smtClean="0"/>
              <a:t>pions</a:t>
            </a:r>
            <a:r>
              <a:rPr lang="en-US" sz="2400" dirty="0" smtClean="0"/>
              <a:t> in deuteron could be large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83608" y="1296739"/>
            <a:ext cx="6008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2547" y="1897559"/>
            <a:ext cx="15826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PDF of N and </a:t>
            </a:r>
            <a:r>
              <a:rPr lang="en-US" dirty="0" err="1" smtClean="0"/>
              <a:t>π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69425" y="2887929"/>
            <a:ext cx="436946" cy="17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127" y="403386"/>
            <a:ext cx="68351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To investigate </a:t>
            </a:r>
            <a:r>
              <a:rPr lang="en-US" sz="3200" dirty="0" err="1" smtClean="0"/>
              <a:t>pion</a:t>
            </a:r>
            <a:r>
              <a:rPr lang="en-US" sz="3200" dirty="0" smtClean="0"/>
              <a:t>-exchange effects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   calculated momentum distributions</a:t>
            </a:r>
          </a:p>
          <a:p>
            <a:r>
              <a:rPr lang="en-US" sz="3200" dirty="0" smtClean="0"/>
              <a:t>     in deuteron within the               model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830858" y="2396293"/>
            <a:ext cx="941283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πNN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25412" y="1433728"/>
            <a:ext cx="9149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7465" y="3062999"/>
            <a:ext cx="51867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(developed in 1979-1990  by Betz,  Lee,  Matsuyama)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4020" y="4574276"/>
            <a:ext cx="49936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πN -&gt;  </a:t>
            </a:r>
            <a:r>
              <a:rPr lang="en-US" sz="2400" dirty="0" err="1" smtClean="0"/>
              <a:t>π</a:t>
            </a:r>
            <a:r>
              <a:rPr lang="en-US" sz="2400" dirty="0" smtClean="0"/>
              <a:t> N               (E   &lt;  300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NN-&gt; NN, πNN       (E   &lt; 1000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πd</a:t>
            </a:r>
            <a:r>
              <a:rPr lang="en-US" sz="2400" dirty="0" smtClean="0"/>
              <a:t>-&gt; </a:t>
            </a:r>
            <a:r>
              <a:rPr lang="en-US" sz="2400" dirty="0" err="1" smtClean="0"/>
              <a:t>πd</a:t>
            </a:r>
            <a:r>
              <a:rPr lang="en-US" sz="2400" dirty="0" smtClean="0"/>
              <a:t>, πNN, NN (E   &lt;  300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74985" y="4015733"/>
            <a:ext cx="3557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Consistent with the data of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239885" y="3782958"/>
            <a:ext cx="4109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1.pdf"/>
          <p:cNvPicPr>
            <a:picLocks noChangeAspect="1"/>
          </p:cNvPicPr>
          <p:nvPr/>
        </p:nvPicPr>
        <p:blipFill>
          <a:blip r:embed="rId2"/>
          <a:srcRect l="15294" t="6364" r="16471" b="61818"/>
          <a:stretch>
            <a:fillRect/>
          </a:stretch>
        </p:blipFill>
        <p:spPr>
          <a:xfrm>
            <a:off x="497709" y="436474"/>
            <a:ext cx="7648806" cy="4615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5912" y="4806403"/>
            <a:ext cx="16688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dirty="0" smtClean="0"/>
              <a:t>  </a:t>
            </a:r>
            <a:r>
              <a:rPr lang="en-US" dirty="0" err="1" smtClean="0"/>
              <a:t>q</a:t>
            </a:r>
            <a:r>
              <a:rPr lang="en-US" dirty="0" smtClean="0"/>
              <a:t> -&gt;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 smtClean="0"/>
              <a:t> -&gt; </a:t>
            </a:r>
            <a:r>
              <a:rPr lang="en-US" dirty="0" err="1" smtClean="0"/>
              <a:t>μ</a:t>
            </a:r>
            <a:r>
              <a:rPr lang="en-US" dirty="0" smtClean="0"/>
              <a:t>  </a:t>
            </a:r>
            <a:r>
              <a:rPr lang="en-US" dirty="0" err="1" smtClean="0"/>
              <a:t>μ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280" y="4410421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6293" y="4717314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2112" y="4697823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4911" y="4041089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256294" y="4205603"/>
            <a:ext cx="594531" cy="574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1629" y="2662638"/>
            <a:ext cx="2756202" cy="71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5365" y="398572"/>
            <a:ext cx="20711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PDF of nucleon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75366" y="860236"/>
            <a:ext cx="711371" cy="423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280" y="398572"/>
            <a:ext cx="39646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Cross section of pp DY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1.pdf"/>
          <p:cNvPicPr>
            <a:picLocks noChangeAspect="1"/>
          </p:cNvPicPr>
          <p:nvPr/>
        </p:nvPicPr>
        <p:blipFill>
          <a:blip r:embed="rId2"/>
          <a:srcRect l="8235" t="8182" r="11765" b="49091"/>
          <a:stretch>
            <a:fillRect/>
          </a:stretch>
        </p:blipFill>
        <p:spPr>
          <a:xfrm>
            <a:off x="0" y="561118"/>
            <a:ext cx="8295244" cy="5733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669" y="268730"/>
            <a:ext cx="75941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Cross section of proton-deuteron DY process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1633" y="4055403"/>
            <a:ext cx="28986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momentum distribution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838" y="2116456"/>
            <a:ext cx="32621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Nucleon momentum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254023" y="2731240"/>
            <a:ext cx="4909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086458" y="4465365"/>
            <a:ext cx="217814" cy="136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479" y="5953386"/>
            <a:ext cx="12657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PDF of </a:t>
            </a:r>
            <a:r>
              <a:rPr lang="en-US" dirty="0" err="1" smtClean="0"/>
              <a:t>pion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210479" y="5665185"/>
            <a:ext cx="341364" cy="235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03547" y="4055403"/>
            <a:ext cx="15995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PDF of nucleon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052494" y="4055403"/>
            <a:ext cx="751055" cy="151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1.pdf"/>
          <p:cNvPicPr>
            <a:picLocks noChangeAspect="1"/>
          </p:cNvPicPr>
          <p:nvPr/>
        </p:nvPicPr>
        <p:blipFill>
          <a:blip r:embed="rId2"/>
          <a:srcRect l="28235" t="9091" r="27059" b="66364"/>
          <a:stretch>
            <a:fillRect/>
          </a:stretch>
        </p:blipFill>
        <p:spPr>
          <a:xfrm>
            <a:off x="820432" y="2150482"/>
            <a:ext cx="6194567" cy="4401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250" y="286746"/>
            <a:ext cx="7572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Need to calculate momentum distribution in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fast</a:t>
            </a:r>
            <a:r>
              <a:rPr lang="en-US" sz="3200" dirty="0" smtClean="0"/>
              <a:t>  moving deuteron by using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5078" y="1627262"/>
            <a:ext cx="81645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Simple formula (consistent with Instant form  of RQM):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44" y="2741004"/>
            <a:ext cx="13389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moving </a:t>
            </a:r>
            <a:r>
              <a:rPr lang="en-US" sz="2400" dirty="0" err="1" smtClean="0"/>
              <a:t>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83347" y="2770816"/>
            <a:ext cx="12095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 at rest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271311" y="3000058"/>
            <a:ext cx="41203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79988" y="3000059"/>
            <a:ext cx="5015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3.pdf"/>
          <p:cNvPicPr>
            <a:picLocks noChangeAspect="1"/>
          </p:cNvPicPr>
          <p:nvPr/>
        </p:nvPicPr>
        <p:blipFill>
          <a:blip r:embed="rId2"/>
          <a:srcRect l="15294" t="3636" r="12941" b="60000"/>
          <a:stretch>
            <a:fillRect/>
          </a:stretch>
        </p:blipFill>
        <p:spPr>
          <a:xfrm>
            <a:off x="1735989" y="710037"/>
            <a:ext cx="6595206" cy="432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53" y="417649"/>
            <a:ext cx="8502047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Momentum distribution at rest frame of deuteron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-powerpt-3.pdf"/>
          <p:cNvPicPr>
            <a:picLocks noChangeAspect="1"/>
          </p:cNvPicPr>
          <p:nvPr/>
        </p:nvPicPr>
        <p:blipFill>
          <a:blip r:embed="rId3"/>
          <a:srcRect l="15294" t="5455" r="14118" b="53636"/>
          <a:stretch>
            <a:fillRect/>
          </a:stretch>
        </p:blipFill>
        <p:spPr>
          <a:xfrm>
            <a:off x="1135152" y="1065055"/>
            <a:ext cx="7311555" cy="5483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262" y="641764"/>
            <a:ext cx="8550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Momentum distribution in a </a:t>
            </a:r>
            <a:r>
              <a:rPr lang="en-US" sz="3200" dirty="0" smtClean="0">
                <a:solidFill>
                  <a:srgbClr val="FF0000"/>
                </a:solidFill>
              </a:rPr>
              <a:t>fast</a:t>
            </a:r>
            <a:r>
              <a:rPr lang="en-US" sz="3200" dirty="0" smtClean="0"/>
              <a:t> moving deuteron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-powerpt-2.pdf"/>
          <p:cNvPicPr>
            <a:picLocks noChangeAspect="1"/>
          </p:cNvPicPr>
          <p:nvPr/>
        </p:nvPicPr>
        <p:blipFill>
          <a:blip r:embed="rId2"/>
          <a:srcRect l="12941" t="5455" r="15294" b="56364"/>
          <a:stretch>
            <a:fillRect/>
          </a:stretch>
        </p:blipFill>
        <p:spPr>
          <a:xfrm>
            <a:off x="0" y="1196848"/>
            <a:ext cx="8222280" cy="5661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6948" y="612072"/>
            <a:ext cx="410501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Ratio = σ(p-d)/[2σ(p-p)]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t-2.pdf"/>
          <p:cNvPicPr>
            <a:picLocks noChangeAspect="1"/>
          </p:cNvPicPr>
          <p:nvPr/>
        </p:nvPicPr>
        <p:blipFill>
          <a:blip r:embed="rId3"/>
          <a:srcRect l="23529" t="10909" r="25882" b="68182"/>
          <a:stretch>
            <a:fillRect/>
          </a:stretch>
        </p:blipFill>
        <p:spPr>
          <a:xfrm>
            <a:off x="-242964" y="1224966"/>
            <a:ext cx="9386964" cy="5021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625" y="300936"/>
            <a:ext cx="485922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Deuteron structure function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0405" y="2823412"/>
            <a:ext cx="34952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Momentum distribution of neutron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5281" y="2638746"/>
            <a:ext cx="27087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Neutron structure function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24075" y="2239347"/>
            <a:ext cx="584815" cy="584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435282" y="2239348"/>
            <a:ext cx="849843" cy="39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2.pdf"/>
          <p:cNvPicPr>
            <a:picLocks noChangeAspect="1"/>
          </p:cNvPicPr>
          <p:nvPr/>
        </p:nvPicPr>
        <p:blipFill>
          <a:blip r:embed="rId2"/>
          <a:srcRect l="16471" t="4545" r="12941" b="54545"/>
          <a:stretch>
            <a:fillRect/>
          </a:stretch>
        </p:blipFill>
        <p:spPr>
          <a:xfrm>
            <a:off x="951705" y="1160637"/>
            <a:ext cx="7066942" cy="5300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494" y="283562"/>
            <a:ext cx="58993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Ratio = σ(p-d)/[2σ(p-p)] at large </a:t>
            </a:r>
            <a:r>
              <a:rPr lang="en-US" sz="2800" dirty="0" err="1" smtClean="0"/>
              <a:t>x</a:t>
            </a:r>
            <a:r>
              <a:rPr lang="en-US" sz="2800" dirty="0" smtClean="0"/>
              <a:t>  = 0.6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2866" y="4905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-powerpt-2.pdf"/>
          <p:cNvPicPr>
            <a:picLocks noChangeAspect="1"/>
          </p:cNvPicPr>
          <p:nvPr/>
        </p:nvPicPr>
        <p:blipFill>
          <a:blip r:embed="rId2"/>
          <a:srcRect l="16471" t="6364" r="14118" b="56364"/>
          <a:stretch>
            <a:fillRect/>
          </a:stretch>
        </p:blipFill>
        <p:spPr>
          <a:xfrm>
            <a:off x="1078777" y="1296739"/>
            <a:ext cx="6681442" cy="464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777" y="308412"/>
            <a:ext cx="6657391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</a:t>
            </a:r>
            <a:r>
              <a:rPr lang="en-US" sz="3200" dirty="0" smtClean="0"/>
              <a:t> </a:t>
            </a:r>
            <a:r>
              <a:rPr lang="en-US" sz="3200" dirty="0" err="1" smtClean="0"/>
              <a:t>u(π</a:t>
            </a:r>
            <a:r>
              <a:rPr lang="en-US" sz="3200" dirty="0" smtClean="0"/>
              <a:t>) &gt;&gt; </a:t>
            </a:r>
            <a:r>
              <a:rPr lang="en-US" sz="3200" dirty="0" err="1" smtClean="0"/>
              <a:t>u(p</a:t>
            </a:r>
            <a:r>
              <a:rPr lang="en-US" sz="3200" dirty="0" smtClean="0"/>
              <a:t>), </a:t>
            </a:r>
            <a:r>
              <a:rPr lang="en-US" sz="3200" dirty="0" err="1" smtClean="0"/>
              <a:t>d(p</a:t>
            </a:r>
            <a:r>
              <a:rPr lang="en-US" sz="3200" dirty="0" smtClean="0"/>
              <a:t>) at large </a:t>
            </a:r>
            <a:r>
              <a:rPr lang="en-US" sz="3200" dirty="0" err="1" smtClean="0"/>
              <a:t>x</a:t>
            </a:r>
            <a:r>
              <a:rPr lang="en-US" sz="3200" dirty="0" smtClean="0"/>
              <a:t> &gt; 0.6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622" y="1065906"/>
            <a:ext cx="551259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finding: </a:t>
            </a:r>
            <a:r>
              <a:rPr lang="en-US" sz="2400" dirty="0" err="1" smtClean="0"/>
              <a:t>Pion</a:t>
            </a:r>
            <a:r>
              <a:rPr lang="en-US" sz="2400" dirty="0" smtClean="0"/>
              <a:t> contribution is significant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594" y="536222"/>
            <a:ext cx="788008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       Concluding remarks 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To determine PDF at </a:t>
            </a:r>
            <a:r>
              <a:rPr lang="en-US" sz="3200" dirty="0" smtClean="0">
                <a:solidFill>
                  <a:srgbClr val="FF0000"/>
                </a:solidFill>
              </a:rPr>
              <a:t>large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smtClean="0"/>
              <a:t>it is essential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</a:t>
            </a:r>
            <a:r>
              <a:rPr lang="en-US" sz="3200" dirty="0" smtClean="0"/>
              <a:t>to perform </a:t>
            </a:r>
            <a:r>
              <a:rPr lang="en-US" sz="3200" dirty="0" smtClean="0">
                <a:solidFill>
                  <a:srgbClr val="FF0000"/>
                </a:solidFill>
              </a:rPr>
              <a:t>combined </a:t>
            </a:r>
            <a:r>
              <a:rPr lang="en-US" sz="3200" dirty="0" smtClean="0"/>
              <a:t>analysis of the data</a:t>
            </a:r>
          </a:p>
          <a:p>
            <a:pPr marL="514350" indent="-514350"/>
            <a:r>
              <a:rPr lang="en-US" sz="3200" dirty="0" smtClean="0"/>
              <a:t>      of DIS and DY processes.</a:t>
            </a:r>
          </a:p>
          <a:p>
            <a:pPr marL="514350" indent="-514350"/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3200" dirty="0" smtClean="0"/>
              <a:t>To pin down the </a:t>
            </a:r>
            <a:r>
              <a:rPr lang="en-US" sz="3200" dirty="0" err="1" smtClean="0">
                <a:solidFill>
                  <a:srgbClr val="FF0000"/>
                </a:solidFill>
              </a:rPr>
              <a:t>pion</a:t>
            </a:r>
            <a:r>
              <a:rPr lang="en-US" sz="3200" dirty="0" smtClean="0">
                <a:solidFill>
                  <a:srgbClr val="FF0000"/>
                </a:solidFill>
              </a:rPr>
              <a:t>-exchange</a:t>
            </a:r>
            <a:r>
              <a:rPr lang="en-US" sz="3200" dirty="0" smtClean="0"/>
              <a:t> effects,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</a:t>
            </a:r>
            <a:r>
              <a:rPr lang="en-US" sz="3200" dirty="0" smtClean="0"/>
              <a:t>it is essential to perform analysis within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</a:t>
            </a:r>
            <a:r>
              <a:rPr lang="en-US" sz="3200" dirty="0" smtClean="0"/>
              <a:t>a nuclear model with </a:t>
            </a:r>
            <a:r>
              <a:rPr lang="en-US" sz="3200" dirty="0" err="1" smtClean="0"/>
              <a:t>π</a:t>
            </a:r>
            <a:r>
              <a:rPr lang="en-US" sz="3200" dirty="0" smtClean="0"/>
              <a:t> degree of freedom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 </a:t>
            </a:r>
            <a:r>
              <a:rPr lang="en-US" sz="3200" dirty="0" smtClean="0"/>
              <a:t>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53444" y="5108222"/>
            <a:ext cx="75119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Necessary next step :</a:t>
            </a:r>
          </a:p>
          <a:p>
            <a:r>
              <a:rPr lang="en-US" sz="3200" dirty="0" smtClean="0"/>
              <a:t> upgrade the              model of  1980-1990 to </a:t>
            </a:r>
          </a:p>
          <a:p>
            <a:r>
              <a:rPr lang="en-US" sz="3200" dirty="0" smtClean="0"/>
              <a:t> fit the NN data after 1990.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03400" y="5598371"/>
            <a:ext cx="941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πNN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980" y="1106019"/>
            <a:ext cx="6768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Thanks to many-year’s discussions and</a:t>
            </a:r>
          </a:p>
          <a:p>
            <a:r>
              <a:rPr lang="en-US" sz="3200" dirty="0" smtClean="0"/>
              <a:t>  exchanges with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37169" y="1598461"/>
            <a:ext cx="1595509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Roy Holt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82" y="1857019"/>
            <a:ext cx="24124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Backup slides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opi-powerpt.pdf"/>
          <p:cNvPicPr>
            <a:picLocks noChangeAspect="1"/>
          </p:cNvPicPr>
          <p:nvPr/>
        </p:nvPicPr>
        <p:blipFill>
          <a:blip r:embed="rId2"/>
          <a:srcRect l="5882" t="7273" r="7059" b="69091"/>
          <a:stretch>
            <a:fillRect/>
          </a:stretch>
        </p:blipFill>
        <p:spPr>
          <a:xfrm>
            <a:off x="565857" y="498793"/>
            <a:ext cx="8373598" cy="294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l-cov.eps"/>
          <p:cNvPicPr>
            <a:picLocks noChangeAspect="1"/>
          </p:cNvPicPr>
          <p:nvPr/>
        </p:nvPicPr>
        <p:blipFill>
          <a:blip r:embed="rId2"/>
          <a:srcRect t="23636" r="-10588" b="4545"/>
          <a:stretch>
            <a:fillRect/>
          </a:stretch>
        </p:blipFill>
        <p:spPr>
          <a:xfrm>
            <a:off x="1922318" y="1620999"/>
            <a:ext cx="5860448" cy="49252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5414484" y="4198775"/>
            <a:ext cx="3714039" cy="13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8392" y="2348583"/>
            <a:ext cx="45199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74857" y="4206396"/>
            <a:ext cx="371245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58392" y="6063416"/>
            <a:ext cx="45199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ax-dep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>
            <a:off x="5414484" y="4198775"/>
            <a:ext cx="3714039" cy="13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58392" y="2348583"/>
            <a:ext cx="45199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74857" y="4206396"/>
            <a:ext cx="371245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8392" y="6063416"/>
            <a:ext cx="45199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o-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on%20Theory.jpg"/>
          <p:cNvPicPr>
            <a:picLocks noChangeAspect="1"/>
          </p:cNvPicPr>
          <p:nvPr/>
        </p:nvPicPr>
        <p:blipFill>
          <a:blip r:embed="rId2"/>
          <a:srcRect t="5455" b="10909"/>
          <a:stretch>
            <a:fillRect/>
          </a:stretch>
        </p:blipFill>
        <p:spPr>
          <a:xfrm>
            <a:off x="1640574" y="0"/>
            <a:ext cx="6259080" cy="677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914" y="1816476"/>
            <a:ext cx="13742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  DIS limit ) :</a:t>
            </a:r>
            <a:endParaRPr lang="en-US" dirty="0"/>
          </a:p>
        </p:txBody>
      </p:sp>
      <p:pic>
        <p:nvPicPr>
          <p:cNvPr id="5" name="Picture 4" descr="powerpt-3.pdf"/>
          <p:cNvPicPr>
            <a:picLocks noChangeAspect="1"/>
          </p:cNvPicPr>
          <p:nvPr/>
        </p:nvPicPr>
        <p:blipFill>
          <a:blip r:embed="rId3"/>
          <a:srcRect l="9412" t="6364" r="23529" b="75455"/>
          <a:stretch>
            <a:fillRect/>
          </a:stretch>
        </p:blipFill>
        <p:spPr>
          <a:xfrm>
            <a:off x="-513532" y="1287626"/>
            <a:ext cx="10232486" cy="3590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6688" y="4877794"/>
            <a:ext cx="4574289" cy="584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Usual convolution formula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-pdf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-n-p-pi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_fit_du_cteq6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403350"/>
            <a:ext cx="58801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_fit_compar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403350"/>
            <a:ext cx="5727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_fit_dp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409700"/>
            <a:ext cx="58801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6911" y="2089147"/>
            <a:ext cx="13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  = 12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8979" y="19799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0771" y="20000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3351" y="507598"/>
            <a:ext cx="5370982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Ratios = F  / F   are determined      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51187" y="767268"/>
            <a:ext cx="42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4034" y="778309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_qsqdep_vdat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403350"/>
            <a:ext cx="5880100" cy="405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9195" y="593863"/>
            <a:ext cx="67633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Consistent with the data at Q  = 4-8, 8-16, 16-32 </a:t>
            </a:r>
            <a:r>
              <a:rPr lang="en-US" sz="2400" dirty="0" err="1" smtClean="0"/>
              <a:t>GeV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96170" y="5665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8831" y="5483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_fit_sy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409700"/>
            <a:ext cx="57277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796" y="505215"/>
            <a:ext cx="779913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Systematic uncertainty of the extracted ratios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88346"/>
            <a:ext cx="5295900" cy="170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7699" y="1979910"/>
            <a:ext cx="409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3200" dirty="0" smtClean="0">
                <a:latin typeface="Symbol" charset="2"/>
                <a:cs typeface="Symbol" charset="2"/>
              </a:rPr>
              <a:t> 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758" y="3824111"/>
            <a:ext cx="7941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Pion</a:t>
            </a:r>
            <a:r>
              <a:rPr lang="en-US" sz="3200" dirty="0" smtClean="0"/>
              <a:t> - exchange is well-established mechanism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251" y="4926366"/>
            <a:ext cx="9792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259" y="5554131"/>
            <a:ext cx="8765741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Pions</a:t>
            </a:r>
            <a:r>
              <a:rPr lang="en-US" sz="3200" dirty="0" smtClean="0"/>
              <a:t> can contribute to deuteron structure function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765" y="349376"/>
            <a:ext cx="3442569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Other uncertainty 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1194</Words>
  <Application>Microsoft Macintosh PowerPoint</Application>
  <PresentationFormat>On-screen Show (4:3)</PresentationFormat>
  <Paragraphs>240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Harry Lee</dc:creator>
  <cp:lastModifiedBy>Kawtar Hafidi</cp:lastModifiedBy>
  <cp:revision>53</cp:revision>
  <dcterms:created xsi:type="dcterms:W3CDTF">2014-09-17T23:44:11Z</dcterms:created>
  <dcterms:modified xsi:type="dcterms:W3CDTF">2014-09-25T20:03:19Z</dcterms:modified>
</cp:coreProperties>
</file>