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6" r:id="rId2"/>
    <p:sldId id="380" r:id="rId3"/>
    <p:sldId id="386" r:id="rId4"/>
    <p:sldId id="381" r:id="rId5"/>
    <p:sldId id="383" r:id="rId6"/>
    <p:sldId id="382" r:id="rId7"/>
    <p:sldId id="384" r:id="rId8"/>
    <p:sldId id="377" r:id="rId9"/>
    <p:sldId id="330" r:id="rId10"/>
    <p:sldId id="332" r:id="rId11"/>
    <p:sldId id="334" r:id="rId12"/>
    <p:sldId id="335" r:id="rId13"/>
    <p:sldId id="336" r:id="rId14"/>
    <p:sldId id="279" r:id="rId15"/>
    <p:sldId id="280" r:id="rId16"/>
    <p:sldId id="308" r:id="rId17"/>
    <p:sldId id="277" r:id="rId18"/>
    <p:sldId id="261" r:id="rId19"/>
    <p:sldId id="291" r:id="rId20"/>
    <p:sldId id="290" r:id="rId21"/>
    <p:sldId id="310" r:id="rId22"/>
    <p:sldId id="267" r:id="rId23"/>
    <p:sldId id="266" r:id="rId24"/>
    <p:sldId id="293" r:id="rId25"/>
    <p:sldId id="292" r:id="rId26"/>
    <p:sldId id="385" r:id="rId27"/>
    <p:sldId id="378" r:id="rId28"/>
    <p:sldId id="361" r:id="rId29"/>
    <p:sldId id="362" r:id="rId30"/>
    <p:sldId id="371" r:id="rId31"/>
    <p:sldId id="364" r:id="rId32"/>
    <p:sldId id="366" r:id="rId33"/>
    <p:sldId id="338" r:id="rId34"/>
    <p:sldId id="340" r:id="rId35"/>
    <p:sldId id="379" r:id="rId36"/>
    <p:sldId id="374" r:id="rId37"/>
    <p:sldId id="387" r:id="rId38"/>
    <p:sldId id="389"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84" charset="0"/>
        <a:ea typeface="+mn-ea"/>
        <a:cs typeface="+mn-cs"/>
      </a:defRPr>
    </a:lvl1pPr>
    <a:lvl2pPr marL="457200" algn="l" rtl="0" fontAlgn="base">
      <a:spcBef>
        <a:spcPct val="0"/>
      </a:spcBef>
      <a:spcAft>
        <a:spcPct val="0"/>
      </a:spcAft>
      <a:defRPr kern="1200">
        <a:solidFill>
          <a:schemeClr val="tx1"/>
        </a:solidFill>
        <a:latin typeface="Calibri" pitchFamily="-84" charset="0"/>
        <a:ea typeface="+mn-ea"/>
        <a:cs typeface="+mn-cs"/>
      </a:defRPr>
    </a:lvl2pPr>
    <a:lvl3pPr marL="914400" algn="l" rtl="0" fontAlgn="base">
      <a:spcBef>
        <a:spcPct val="0"/>
      </a:spcBef>
      <a:spcAft>
        <a:spcPct val="0"/>
      </a:spcAft>
      <a:defRPr kern="1200">
        <a:solidFill>
          <a:schemeClr val="tx1"/>
        </a:solidFill>
        <a:latin typeface="Calibri" pitchFamily="-84" charset="0"/>
        <a:ea typeface="+mn-ea"/>
        <a:cs typeface="+mn-cs"/>
      </a:defRPr>
    </a:lvl3pPr>
    <a:lvl4pPr marL="1371600" algn="l" rtl="0" fontAlgn="base">
      <a:spcBef>
        <a:spcPct val="0"/>
      </a:spcBef>
      <a:spcAft>
        <a:spcPct val="0"/>
      </a:spcAft>
      <a:defRPr kern="1200">
        <a:solidFill>
          <a:schemeClr val="tx1"/>
        </a:solidFill>
        <a:latin typeface="Calibri" pitchFamily="-84" charset="0"/>
        <a:ea typeface="+mn-ea"/>
        <a:cs typeface="+mn-cs"/>
      </a:defRPr>
    </a:lvl4pPr>
    <a:lvl5pPr marL="1828800" algn="l" rtl="0" fontAlgn="base">
      <a:spcBef>
        <a:spcPct val="0"/>
      </a:spcBef>
      <a:spcAft>
        <a:spcPct val="0"/>
      </a:spcAft>
      <a:defRPr kern="1200">
        <a:solidFill>
          <a:schemeClr val="tx1"/>
        </a:solidFill>
        <a:latin typeface="Calibri" pitchFamily="-84" charset="0"/>
        <a:ea typeface="+mn-ea"/>
        <a:cs typeface="+mn-cs"/>
      </a:defRPr>
    </a:lvl5pPr>
    <a:lvl6pPr marL="2286000" algn="l" defTabSz="457200" rtl="0" eaLnBrk="1" latinLnBrk="0" hangingPunct="1">
      <a:defRPr kern="1200">
        <a:solidFill>
          <a:schemeClr val="tx1"/>
        </a:solidFill>
        <a:latin typeface="Calibri" pitchFamily="-84" charset="0"/>
        <a:ea typeface="+mn-ea"/>
        <a:cs typeface="+mn-cs"/>
      </a:defRPr>
    </a:lvl6pPr>
    <a:lvl7pPr marL="2743200" algn="l" defTabSz="457200" rtl="0" eaLnBrk="1" latinLnBrk="0" hangingPunct="1">
      <a:defRPr kern="1200">
        <a:solidFill>
          <a:schemeClr val="tx1"/>
        </a:solidFill>
        <a:latin typeface="Calibri" pitchFamily="-84" charset="0"/>
        <a:ea typeface="+mn-ea"/>
        <a:cs typeface="+mn-cs"/>
      </a:defRPr>
    </a:lvl7pPr>
    <a:lvl8pPr marL="3200400" algn="l" defTabSz="457200" rtl="0" eaLnBrk="1" latinLnBrk="0" hangingPunct="1">
      <a:defRPr kern="1200">
        <a:solidFill>
          <a:schemeClr val="tx1"/>
        </a:solidFill>
        <a:latin typeface="Calibri" pitchFamily="-84" charset="0"/>
        <a:ea typeface="+mn-ea"/>
        <a:cs typeface="+mn-cs"/>
      </a:defRPr>
    </a:lvl8pPr>
    <a:lvl9pPr marL="3657600" algn="l" defTabSz="457200" rtl="0" eaLnBrk="1" latinLnBrk="0" hangingPunct="1">
      <a:defRPr kern="1200">
        <a:solidFill>
          <a:schemeClr val="tx1"/>
        </a:solidFill>
        <a:latin typeface="Calibri" pitchFamily="-8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4B5C29"/>
    <a:srgbClr val="7F7F7F"/>
    <a:srgbClr val="5F5F5F"/>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782" autoAdjust="0"/>
  </p:normalViewPr>
  <p:slideViewPr>
    <p:cSldViewPr>
      <p:cViewPr>
        <p:scale>
          <a:sx n="100" d="100"/>
          <a:sy n="100" d="100"/>
        </p:scale>
        <p:origin x="-35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032"/>
    </p:cViewPr>
  </p:sorterViewPr>
  <p:notesViewPr>
    <p:cSldViewPr>
      <p:cViewPr varScale="1">
        <p:scale>
          <a:sx n="66" d="100"/>
          <a:sy n="66" d="100"/>
        </p:scale>
        <p:origin x="4" y="0"/>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jpeg"/><Relationship Id="rId3" Type="http://schemas.openxmlformats.org/officeDocument/2006/relationships/image" Target="../media/image2.jpe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5" descr="slide footer_blue_646.jpg"/>
          <p:cNvPicPr>
            <a:picLocks noChangeAspect="1"/>
          </p:cNvPicPr>
          <p:nvPr/>
        </p:nvPicPr>
        <p:blipFill>
          <a:blip r:embed="rId2"/>
          <a:srcRect/>
          <a:stretch>
            <a:fillRect/>
          </a:stretch>
        </p:blipFill>
        <p:spPr bwMode="auto">
          <a:xfrm>
            <a:off x="0" y="8613775"/>
            <a:ext cx="9144000" cy="530225"/>
          </a:xfrm>
          <a:prstGeom prst="rect">
            <a:avLst/>
          </a:prstGeom>
          <a:noFill/>
          <a:ln w="9525">
            <a:noFill/>
            <a:miter lim="800000"/>
            <a:headEnd/>
            <a:tailEnd/>
          </a:ln>
        </p:spPr>
      </p:pic>
      <p:pic>
        <p:nvPicPr>
          <p:cNvPr id="13315" name="Picture 7" descr="slide header_646.jpg"/>
          <p:cNvPicPr>
            <a:picLocks noChangeAspect="1"/>
          </p:cNvPicPr>
          <p:nvPr/>
        </p:nvPicPr>
        <p:blipFill>
          <a:blip r:embed="rId3"/>
          <a:srcRect/>
          <a:stretch>
            <a:fillRect/>
          </a:stretch>
        </p:blipFill>
        <p:spPr bwMode="auto">
          <a:xfrm>
            <a:off x="-2286000" y="0"/>
            <a:ext cx="9144000" cy="155575"/>
          </a:xfrm>
          <a:prstGeom prst="rect">
            <a:avLst/>
          </a:prstGeom>
          <a:noFill/>
          <a:ln w="9525">
            <a:noFill/>
            <a:miter lim="800000"/>
            <a:headEnd/>
            <a:tailEnd/>
          </a:ln>
        </p:spPr>
      </p:pic>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a:p>
        </p:txBody>
      </p:sp>
      <p:sp>
        <p:nvSpPr>
          <p:cNvPr id="5123" name="Rectangle 3"/>
          <p:cNvSpPr>
            <a:spLocks noGrp="1" noChangeArrowheads="1"/>
          </p:cNvSpPr>
          <p:nvPr>
            <p:ph type="dt" sz="quarter" idx="1"/>
          </p:nvPr>
        </p:nvSpPr>
        <p:spPr bwMode="auto">
          <a:xfrm>
            <a:off x="3884613" y="152400"/>
            <a:ext cx="2971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D28D385C-DBF5-0746-BF2F-229940B800A4}" type="datetime1">
              <a:rPr lang="en-US"/>
              <a:pPr>
                <a:defRPr/>
              </a:pPr>
              <a:t>11/4/14</a:t>
            </a:fld>
            <a:endParaRPr lang="en-US"/>
          </a:p>
        </p:txBody>
      </p:sp>
      <p:sp>
        <p:nvSpPr>
          <p:cNvPr id="5124" name="Rectangle 4"/>
          <p:cNvSpPr>
            <a:spLocks noGrp="1" noChangeArrowheads="1"/>
          </p:cNvSpPr>
          <p:nvPr>
            <p:ph type="ftr" sz="quarter" idx="2"/>
          </p:nvPr>
        </p:nvSpPr>
        <p:spPr bwMode="auto">
          <a:xfrm>
            <a:off x="762000" y="8610600"/>
            <a:ext cx="48006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r>
              <a:rPr lang="en-US"/>
              <a:t>Go to "View | Header and Footer" to add your organization, sponsor, meeting name here; then, click "Apply to All"</a:t>
            </a:r>
          </a:p>
        </p:txBody>
      </p:sp>
      <p:sp>
        <p:nvSpPr>
          <p:cNvPr id="5125" name="Rectangle 5"/>
          <p:cNvSpPr>
            <a:spLocks noGrp="1" noChangeArrowheads="1"/>
          </p:cNvSpPr>
          <p:nvPr>
            <p:ph type="sldNum" sz="quarter" idx="3"/>
          </p:nvPr>
        </p:nvSpPr>
        <p:spPr bwMode="auto">
          <a:xfrm>
            <a:off x="5791200" y="8685213"/>
            <a:ext cx="106521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42ED3363-A1FE-5A48-8B8F-F330B2A42AFE}" type="slidenum">
              <a:rPr lang="en-US"/>
              <a:pPr>
                <a:defRPr/>
              </a:pPr>
              <a:t>‹#›</a:t>
            </a:fld>
            <a:endParaRPr lang="en-US"/>
          </a:p>
        </p:txBody>
      </p:sp>
    </p:spTree>
    <p:extLst>
      <p:ext uri="{BB962C8B-B14F-4D97-AF65-F5344CB8AC3E}">
        <p14:creationId xmlns:p14="http://schemas.microsoft.com/office/powerpoint/2010/main" val="17299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2D41C69D-4013-104B-A0E5-8CF8272F10E6}" type="datetime1">
              <a:rPr lang="en-US"/>
              <a:pPr>
                <a:defRPr/>
              </a:pPr>
              <a:t>11/4/14</a:t>
            </a:fld>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r>
              <a:rPr lang="en-US"/>
              <a:t>Go to "View | Header and Footer" to add your organization, sponsor, meeting name here; then, click "Apply to All"</a:t>
            </a:r>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82FA4BD-992B-E244-AAD1-F098303A5BD2}" type="slidenum">
              <a:rPr lang="en-US"/>
              <a:pPr>
                <a:defRPr/>
              </a:pPr>
              <a:t>‹#›</a:t>
            </a:fld>
            <a:endParaRPr lang="en-US"/>
          </a:p>
        </p:txBody>
      </p:sp>
    </p:spTree>
    <p:extLst>
      <p:ext uri="{BB962C8B-B14F-4D97-AF65-F5344CB8AC3E}">
        <p14:creationId xmlns:p14="http://schemas.microsoft.com/office/powerpoint/2010/main" val="410642578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ftr" sz="quarter" idx="4"/>
          </p:nvPr>
        </p:nvSpPr>
        <p:spPr>
          <a:noFill/>
        </p:spPr>
        <p:txBody>
          <a:bodyPr/>
          <a:lstStyle/>
          <a:p>
            <a:r>
              <a:rPr lang="en-US" smtClean="0">
                <a:latin typeface="Arial" pitchFamily="-84" charset="0"/>
              </a:rPr>
              <a:t>Go to "View | Header and Footer" to add your organization, sponsor, meeting name here; then, click "Apply to All"</a:t>
            </a:r>
          </a:p>
        </p:txBody>
      </p:sp>
      <p:sp>
        <p:nvSpPr>
          <p:cNvPr id="16387" name="Rectangle 7"/>
          <p:cNvSpPr>
            <a:spLocks noGrp="1" noChangeArrowheads="1"/>
          </p:cNvSpPr>
          <p:nvPr>
            <p:ph type="sldNum" sz="quarter" idx="5"/>
          </p:nvPr>
        </p:nvSpPr>
        <p:spPr>
          <a:noFill/>
        </p:spPr>
        <p:txBody>
          <a:bodyPr/>
          <a:lstStyle/>
          <a:p>
            <a:fld id="{3153DC61-DAF2-364A-923E-A20ABE0CDC41}" type="slidenum">
              <a:rPr lang="en-US">
                <a:latin typeface="Arial" pitchFamily="-84" charset="0"/>
              </a:rPr>
              <a:pPr/>
              <a:t>1</a:t>
            </a:fld>
            <a:endParaRPr lang="en-US">
              <a:latin typeface="Arial" pitchFamily="-84" charset="0"/>
            </a:endParaRPr>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noFill/>
          <a:ln/>
        </p:spPr>
        <p:txBody>
          <a:bodyPr/>
          <a:lstStyle/>
          <a:p>
            <a:pPr eaLnBrk="1" hangingPunct="1"/>
            <a:r>
              <a:rPr lang="en-US" smtClean="0">
                <a:latin typeface="Arial" pitchFamily="-84" charset="0"/>
                <a:ea typeface="ＭＳ Ｐゴシック" pitchFamily="-84" charset="-128"/>
                <a:cs typeface="ＭＳ Ｐゴシック" pitchFamily="-84" charset="-128"/>
              </a:rPr>
              <a:t>Tale of two cities – the best of times the worst of times…</a:t>
            </a:r>
          </a:p>
          <a:p>
            <a:pPr eaLnBrk="1" hangingPunct="1"/>
            <a:endParaRPr lang="en-US" smtClean="0">
              <a:latin typeface="Arial" pitchFamily="-84" charset="0"/>
              <a:ea typeface="ＭＳ Ｐゴシック" pitchFamily="-84" charset="-128"/>
              <a:cs typeface="ＭＳ Ｐゴシック" pitchFamily="-84" charset="-128"/>
            </a:endParaRPr>
          </a:p>
          <a:p>
            <a:pPr eaLnBrk="1" hangingPunct="1"/>
            <a:r>
              <a:rPr lang="en-US" smtClean="0">
                <a:latin typeface="Arial" pitchFamily="-84" charset="0"/>
                <a:ea typeface="ＭＳ Ｐゴシック" pitchFamily="-84" charset="-128"/>
                <a:cs typeface="ＭＳ Ｐゴシック" pitchFamily="-84" charset="-128"/>
              </a:rPr>
              <a:t>The</a:t>
            </a:r>
            <a:r>
              <a:rPr lang="en-US" baseline="0" smtClean="0">
                <a:latin typeface="Arial" pitchFamily="-84" charset="0"/>
                <a:ea typeface="ＭＳ Ｐゴシック" pitchFamily="-84" charset="-128"/>
                <a:cs typeface="ＭＳ Ｐゴシック" pitchFamily="-84" charset="-128"/>
              </a:rPr>
              <a:t> long reach of Roy Holt ••• from circular electron storage rings to linear accelerators…</a:t>
            </a:r>
            <a:endParaRPr lang="en-US" smtClean="0">
              <a:latin typeface="Arial" pitchFamily="-84" charset="0"/>
              <a:ea typeface="ＭＳ Ｐゴシック" pitchFamily="-84" charset="-128"/>
              <a:cs typeface="ＭＳ Ｐゴシック" pitchFamily="-84" charset="-128"/>
            </a:endParaRPr>
          </a:p>
          <a:p>
            <a:pPr eaLnBrk="1" hangingPunct="1"/>
            <a:endParaRPr lang="en-US" smtClean="0">
              <a:latin typeface="Arial" pitchFamily="-84" charset="0"/>
              <a:ea typeface="ＭＳ Ｐゴシック" pitchFamily="-84" charset="-128"/>
              <a:cs typeface="ＭＳ Ｐゴシック" pitchFamily="-84" charset="-128"/>
            </a:endParaRPr>
          </a:p>
          <a:p>
            <a:pPr eaLnBrk="1" hangingPunct="1"/>
            <a:r>
              <a:rPr lang="en-US" smtClean="0">
                <a:latin typeface="Arial" pitchFamily="-84" charset="0"/>
                <a:ea typeface="ＭＳ Ｐゴシック" pitchFamily="-84" charset="-128"/>
                <a:cs typeface="ＭＳ Ｐゴシック" pitchFamily="-84" charset="-128"/>
              </a:rPr>
              <a:t>Thank Mette for opportunity to visit LSU and deliver a Public Lecture.  Nice to visit for the first time ….  Today I will tell you about something that is regarded as a frontier in lasers and in  x-ray science – most notably the birth of the world’s first hard x-ray free electron laser, some of the first experiments there, which I had the privilege of leading and some improvements in the source that may lead to the dream of single molecule imaging.</a:t>
            </a:r>
          </a:p>
          <a:p>
            <a:pPr eaLnBrk="1" hangingPunct="1"/>
            <a:endParaRPr lang="en-US" smtClean="0">
              <a:latin typeface="Arial" pitchFamily="-84" charset="0"/>
              <a:ea typeface="ＭＳ Ｐゴシック" pitchFamily="-84" charset="-128"/>
              <a:cs typeface="ＭＳ Ｐゴシック" pitchFamily="-84" charset="-128"/>
            </a:endParaRPr>
          </a:p>
          <a:p>
            <a:pPr eaLnBrk="1" hangingPunct="1"/>
            <a:r>
              <a:rPr lang="en-US" smtClean="0">
                <a:latin typeface="Arial" pitchFamily="-84" charset="0"/>
                <a:ea typeface="ＭＳ Ｐゴシック" pitchFamily="-84" charset="-128"/>
                <a:cs typeface="ＭＳ Ｐゴシック" pitchFamily="-84" charset="-128"/>
              </a:rPr>
              <a:t>The merger of x-rays and lasers have produced an x-ray source that has a peak brightness a billion times greater than any synchrotron.  Understanding how to use such a source, for chemical or other applications, is a challenge – and one that feel starts with understanding the femtosecond atomic response to ultraintense x-ray pulses.</a:t>
            </a:r>
          </a:p>
          <a:p>
            <a:pPr eaLnBrk="1" hangingPunct="1"/>
            <a:endParaRPr lang="en-US" smtClean="0">
              <a:latin typeface="Arial" pitchFamily="-84" charset="0"/>
              <a:ea typeface="ＭＳ Ｐゴシック" pitchFamily="-84" charset="-128"/>
              <a:cs typeface="ＭＳ Ｐゴシック" pitchFamily="-84" charset="-128"/>
            </a:endParaRPr>
          </a:p>
          <a:p>
            <a:pPr eaLnBrk="1" hangingPunct="1"/>
            <a:r>
              <a:rPr lang="en-US" smtClean="0">
                <a:latin typeface="Arial" pitchFamily="-84" charset="0"/>
                <a:ea typeface="ＭＳ Ｐゴシック" pitchFamily="-84" charset="-128"/>
                <a:cs typeface="ＭＳ Ｐゴシック" pitchFamily="-84" charset="-128"/>
              </a:rPr>
              <a:t>This first x-ray free-electron laser is named LCLS and is located at your sister facility – SLAC.  I have tried to structure the talk to have some resonanve with you since, as you may know, some of the world’s high energy physics labs, for example SLAC and DESY, are now turning into photon science labs – read x-ray science labs. </a:t>
            </a:r>
          </a:p>
          <a:p>
            <a:pPr eaLnBrk="1" hangingPunct="1"/>
            <a:endParaRPr lang="en-US" smtClean="0">
              <a:latin typeface="Arial" pitchFamily="-84" charset="0"/>
              <a:ea typeface="ＭＳ Ｐゴシック" pitchFamily="-84" charset="-128"/>
              <a:cs typeface="ＭＳ Ｐゴシック" pitchFamily="-84" charset="-128"/>
            </a:endParaRPr>
          </a:p>
          <a:p>
            <a:pPr eaLnBrk="1" hangingPunct="1"/>
            <a:endParaRPr lang="en-US" smtClean="0">
              <a:latin typeface="Arial" pitchFamily="-84" charset="0"/>
              <a:ea typeface="ＭＳ Ｐゴシック" pitchFamily="-84" charset="-128"/>
              <a:cs typeface="ＭＳ Ｐゴシック" pitchFamily="-84" charset="-128"/>
            </a:endParaRPr>
          </a:p>
          <a:p>
            <a:pPr eaLnBrk="1" hangingPunct="1"/>
            <a:r>
              <a:rPr lang="en-US" smtClean="0">
                <a:latin typeface="Arial" pitchFamily="-84" charset="0"/>
                <a:ea typeface="ＭＳ Ｐゴシック" pitchFamily="-84" charset="-128"/>
                <a:cs typeface="ＭＳ Ｐゴシック" pitchFamily="-84" charset="-128"/>
              </a:rPr>
              <a:t>The new radiation source we’re talking about is the LCLS – the world’s first hard x-ray free electron laser – which lased for the 1</a:t>
            </a:r>
            <a:r>
              <a:rPr lang="en-US" baseline="30000" smtClean="0">
                <a:latin typeface="Arial" pitchFamily="-84" charset="0"/>
                <a:ea typeface="ＭＳ Ｐゴシック" pitchFamily="-84" charset="-128"/>
                <a:cs typeface="ＭＳ Ｐゴシック" pitchFamily="-84" charset="-128"/>
              </a:rPr>
              <a:t>st</a:t>
            </a:r>
            <a:r>
              <a:rPr lang="en-US" smtClean="0">
                <a:latin typeface="Arial" pitchFamily="-84" charset="0"/>
                <a:ea typeface="ＭＳ Ｐゴシック" pitchFamily="-84" charset="-128"/>
                <a:cs typeface="ＭＳ Ｐゴシック" pitchFamily="-84" charset="-128"/>
              </a:rPr>
              <a:t> time April 10, 2009 at a wavelength of 1.5 Å</a:t>
            </a:r>
          </a:p>
          <a:p>
            <a:pPr eaLnBrk="1" hangingPunct="1"/>
            <a:r>
              <a:rPr lang="en-US" smtClean="0">
                <a:latin typeface="Arial" pitchFamily="-84" charset="0"/>
                <a:ea typeface="ＭＳ Ｐゴシック" pitchFamily="-84" charset="-128"/>
                <a:cs typeface="ＭＳ Ｐゴシック" pitchFamily="-84" charset="-128"/>
              </a:rPr>
              <a:t>………..</a:t>
            </a:r>
          </a:p>
          <a:p>
            <a:pPr eaLnBrk="1" hangingPunct="1"/>
            <a:r>
              <a:rPr lang="en-US" smtClean="0">
                <a:latin typeface="Arial" pitchFamily="-84" charset="0"/>
                <a:ea typeface="ＭＳ Ｐゴシック" pitchFamily="-84" charset="-128"/>
                <a:cs typeface="ＭＳ Ｐゴシック" pitchFamily="-84" charset="-128"/>
              </a:rPr>
              <a:t>It’s interesting that this conference is set just 60 miles from Hughes Research Lab where the very first ruby laser was born and reported in Nature 50 years ago. </a:t>
            </a:r>
          </a:p>
          <a:p>
            <a:pPr eaLnBrk="1" hangingPunct="1"/>
            <a:r>
              <a:rPr lang="en-US" smtClean="0">
                <a:latin typeface="Arial" pitchFamily="-84" charset="0"/>
                <a:ea typeface="ＭＳ Ｐゴシック" pitchFamily="-84" charset="-128"/>
                <a:cs typeface="ＭＳ Ｐゴシック" pitchFamily="-84" charset="-128"/>
              </a:rPr>
              <a:t>The logo of the conference illustrates our first experiments at LCLS which explored the electronic response of atoms to ultraintense x-rays.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ftr" sz="quarter" idx="4"/>
          </p:nvPr>
        </p:nvSpPr>
        <p:spPr>
          <a:noFill/>
        </p:spPr>
        <p:txBody>
          <a:bodyPr/>
          <a:lstStyle/>
          <a:p>
            <a:r>
              <a:rPr lang="en-US" smtClean="0">
                <a:latin typeface="Arial" pitchFamily="-84" charset="0"/>
              </a:rPr>
              <a:t>Go to "View | Header and Footer" to add your organization, sponsor, meeting name here; then, click "Apply to All"</a:t>
            </a:r>
          </a:p>
        </p:txBody>
      </p:sp>
      <p:sp>
        <p:nvSpPr>
          <p:cNvPr id="48131" name="Rectangle 7"/>
          <p:cNvSpPr>
            <a:spLocks noGrp="1" noChangeArrowheads="1"/>
          </p:cNvSpPr>
          <p:nvPr>
            <p:ph type="sldNum" sz="quarter" idx="5"/>
          </p:nvPr>
        </p:nvSpPr>
        <p:spPr>
          <a:noFill/>
        </p:spPr>
        <p:txBody>
          <a:bodyPr/>
          <a:lstStyle/>
          <a:p>
            <a:fld id="{5EBDB6EF-D429-0341-998D-9319D916E442}" type="slidenum">
              <a:rPr lang="en-US">
                <a:latin typeface="Arial" pitchFamily="-84" charset="0"/>
              </a:rPr>
              <a:pPr/>
              <a:t>19</a:t>
            </a:fld>
            <a:endParaRPr lang="en-US">
              <a:latin typeface="Arial" pitchFamily="-84" charset="0"/>
            </a:endParaRPr>
          </a:p>
        </p:txBody>
      </p:sp>
      <p:sp>
        <p:nvSpPr>
          <p:cNvPr id="48132" name="Rectangle 2"/>
          <p:cNvSpPr>
            <a:spLocks noGrp="1" noRot="1" noChangeAspect="1" noChangeArrowheads="1"/>
          </p:cNvSpPr>
          <p:nvPr>
            <p:ph type="sldImg"/>
          </p:nvPr>
        </p:nvSpPr>
        <p:spPr>
          <a:solidFill>
            <a:srgbClr val="FFFFFF"/>
          </a:solidFill>
          <a:ln/>
        </p:spPr>
      </p:sp>
      <p:sp>
        <p:nvSpPr>
          <p:cNvPr id="4813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pitchFamily="-84" charset="0"/>
                <a:ea typeface="ＭＳ Ｐゴシック" pitchFamily="-84" charset="-128"/>
                <a:cs typeface="ＭＳ Ｐゴシック" pitchFamily="-84" charset="-128"/>
              </a:rPr>
              <a:t>Both cases end up with same final ionic state, but don’t know how got there.</a:t>
            </a:r>
          </a:p>
          <a:p>
            <a:pPr eaLnBrk="1" hangingPunct="1"/>
            <a:r>
              <a:rPr lang="en-US">
                <a:latin typeface="Arial" pitchFamily="-84" charset="0"/>
                <a:ea typeface="ＭＳ Ｐゴシック" pitchFamily="-84" charset="-128"/>
                <a:cs typeface="ＭＳ Ｐゴシック" pitchFamily="-84" charset="-128"/>
              </a:rPr>
              <a:t>Need electron spectroscopy to distinguish.</a:t>
            </a:r>
          </a:p>
          <a:p>
            <a:pPr eaLnBrk="1" hangingPunct="1"/>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ftr" sz="quarter" idx="4"/>
          </p:nvPr>
        </p:nvSpPr>
        <p:spPr>
          <a:noFill/>
        </p:spPr>
        <p:txBody>
          <a:bodyPr/>
          <a:lstStyle/>
          <a:p>
            <a:r>
              <a:rPr lang="en-US" smtClean="0">
                <a:latin typeface="Arial" pitchFamily="-84" charset="0"/>
              </a:rPr>
              <a:t>Go to "View | Header and Footer" to add your organization, sponsor, meeting name here; then, click "Apply to All"</a:t>
            </a:r>
          </a:p>
        </p:txBody>
      </p:sp>
      <p:sp>
        <p:nvSpPr>
          <p:cNvPr id="50179" name="Rectangle 7"/>
          <p:cNvSpPr>
            <a:spLocks noGrp="1" noChangeArrowheads="1"/>
          </p:cNvSpPr>
          <p:nvPr>
            <p:ph type="sldNum" sz="quarter" idx="5"/>
          </p:nvPr>
        </p:nvSpPr>
        <p:spPr>
          <a:noFill/>
        </p:spPr>
        <p:txBody>
          <a:bodyPr/>
          <a:lstStyle/>
          <a:p>
            <a:fld id="{FB7A6883-A8D9-6141-927D-E2CFC0976E3F}" type="slidenum">
              <a:rPr lang="en-US">
                <a:latin typeface="Arial" pitchFamily="-84" charset="0"/>
              </a:rPr>
              <a:pPr/>
              <a:t>20</a:t>
            </a:fld>
            <a:endParaRPr lang="en-US">
              <a:latin typeface="Arial" pitchFamily="-84" charset="0"/>
            </a:endParaRPr>
          </a:p>
        </p:txBody>
      </p:sp>
      <p:sp>
        <p:nvSpPr>
          <p:cNvPr id="50180" name="Rectangle 2"/>
          <p:cNvSpPr>
            <a:spLocks noGrp="1" noRot="1" noChangeAspect="1" noChangeArrowheads="1"/>
          </p:cNvSpPr>
          <p:nvPr>
            <p:ph type="sldImg"/>
          </p:nvPr>
        </p:nvSpPr>
        <p:spPr>
          <a:solidFill>
            <a:srgbClr val="FFFFFF"/>
          </a:solidFill>
          <a:ln/>
        </p:spPr>
      </p:sp>
      <p:sp>
        <p:nvSpPr>
          <p:cNvPr id="5018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pitchFamily="-84" charset="0"/>
                <a:ea typeface="ＭＳ Ｐゴシック" pitchFamily="-84" charset="-128"/>
                <a:cs typeface="ＭＳ Ｐゴシック" pitchFamily="-84" charset="-128"/>
              </a:rPr>
              <a:t>X-ray focus 1 micron - 10^18 w/cm2</a:t>
            </a:r>
          </a:p>
          <a:p>
            <a:pPr eaLnBrk="1" hangingPunct="1"/>
            <a:r>
              <a:rPr lang="en-US">
                <a:latin typeface="Arial" pitchFamily="-84" charset="0"/>
                <a:ea typeface="ＭＳ Ｐゴシック" pitchFamily="-84" charset="-128"/>
                <a:cs typeface="ＭＳ Ｐゴシック" pitchFamily="-84" charset="-128"/>
              </a:rPr>
              <a:t>John Bozek &amp; Christoph Bostedt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ftr" sz="quarter" idx="4"/>
          </p:nvPr>
        </p:nvSpPr>
        <p:spPr>
          <a:noFill/>
        </p:spPr>
        <p:txBody>
          <a:bodyPr/>
          <a:lstStyle/>
          <a:p>
            <a:r>
              <a:rPr lang="en-US" smtClean="0">
                <a:latin typeface="Arial" pitchFamily="-84" charset="0"/>
              </a:rPr>
              <a:t>Go to "View | Header and Footer" to add your organization, sponsor, meeting name here; then, click "Apply to All"</a:t>
            </a:r>
          </a:p>
        </p:txBody>
      </p:sp>
      <p:sp>
        <p:nvSpPr>
          <p:cNvPr id="53251" name="Rectangle 7"/>
          <p:cNvSpPr>
            <a:spLocks noGrp="1" noChangeArrowheads="1"/>
          </p:cNvSpPr>
          <p:nvPr>
            <p:ph type="sldNum" sz="quarter" idx="5"/>
          </p:nvPr>
        </p:nvSpPr>
        <p:spPr>
          <a:noFill/>
        </p:spPr>
        <p:txBody>
          <a:bodyPr/>
          <a:lstStyle/>
          <a:p>
            <a:fld id="{862FDF80-4584-604E-B4FF-2B7CE3838487}" type="slidenum">
              <a:rPr lang="en-US">
                <a:latin typeface="Arial" pitchFamily="-84" charset="0"/>
              </a:rPr>
              <a:pPr/>
              <a:t>22</a:t>
            </a:fld>
            <a:endParaRPr lang="en-US">
              <a:latin typeface="Arial" pitchFamily="-84" charset="0"/>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p:spPr>
        <p:txBody>
          <a:bodyPr/>
          <a:lstStyle/>
          <a:p>
            <a:pPr eaLnBrk="1" hangingPunct="1"/>
            <a:r>
              <a:rPr lang="en-US">
                <a:latin typeface="Arial" pitchFamily="-84" charset="0"/>
                <a:ea typeface="ＭＳ Ｐゴシック" pitchFamily="-84" charset="-128"/>
                <a:cs typeface="ＭＳ Ｐゴシック" pitchFamily="-84" charset="-128"/>
              </a:rPr>
              <a:t>Use Rohringer/Santra rate equations.</a:t>
            </a:r>
          </a:p>
          <a:p>
            <a:pPr eaLnBrk="1" hangingPunct="1"/>
            <a:r>
              <a:rPr lang="en-US">
                <a:latin typeface="Arial" pitchFamily="-84" charset="0"/>
                <a:ea typeface="ＭＳ Ｐゴシック" pitchFamily="-84" charset="-128"/>
                <a:cs typeface="ＭＳ Ｐゴシック" pitchFamily="-84" charset="-128"/>
              </a:rPr>
              <a:t>Implement intensity averaging.</a:t>
            </a:r>
          </a:p>
          <a:p>
            <a:pPr eaLnBrk="1" hangingPunct="1"/>
            <a:r>
              <a:rPr lang="en-US">
                <a:latin typeface="Arial" pitchFamily="-84" charset="0"/>
                <a:ea typeface="ＭＳ Ｐゴシック" pitchFamily="-84" charset="-128"/>
                <a:cs typeface="ＭＳ Ｐゴシック" pitchFamily="-84" charset="-128"/>
              </a:rPr>
              <a:t>Fluence set by Ne 9+/10+ ratio at 2000 eV.  Gives the absolute yields as well.</a:t>
            </a:r>
          </a:p>
          <a:p>
            <a:pPr eaLnBrk="1" hangingPunct="1"/>
            <a:r>
              <a:rPr lang="en-US">
                <a:latin typeface="Arial" pitchFamily="-84" charset="0"/>
                <a:ea typeface="ＭＳ Ｐゴシック" pitchFamily="-84" charset="-128"/>
                <a:cs typeface="ＭＳ Ｐゴシック" pitchFamily="-84" charset="-128"/>
              </a:rPr>
              <a:t>Fluence set by charge state ratios at 800 eV.</a:t>
            </a:r>
          </a:p>
          <a:p>
            <a:pPr eaLnBrk="1" hangingPunct="1"/>
            <a:endParaRPr lang="en-US">
              <a:latin typeface="Arial" pitchFamily="-84" charset="0"/>
              <a:ea typeface="ＭＳ Ｐゴシック" pitchFamily="-84" charset="-128"/>
              <a:cs typeface="ＭＳ Ｐゴシック" pitchFamily="-84" charset="-128"/>
            </a:endParaRPr>
          </a:p>
          <a:p>
            <a:pPr eaLnBrk="1" hangingPunct="1"/>
            <a:r>
              <a:rPr lang="en-US">
                <a:latin typeface="Arial" pitchFamily="-84" charset="0"/>
                <a:ea typeface="ＭＳ Ｐゴシック" pitchFamily="-84" charset="-128"/>
                <a:cs typeface="ＭＳ Ｐゴシック" pitchFamily="-84" charset="-128"/>
              </a:rPr>
              <a:t>Smallish discrepancies are due to the neglect in the simple rate equations of the shake-off and Double Auger processes, which have been included in a recent theory by SangKil Song and Robin Santra. </a:t>
            </a:r>
          </a:p>
          <a:p>
            <a:pPr eaLnBrk="1" hangingPunct="1"/>
            <a:endParaRPr lang="en-US">
              <a:latin typeface="Arial" pitchFamily="-84" charset="0"/>
              <a:ea typeface="ＭＳ Ｐゴシック" pitchFamily="-84" charset="-128"/>
              <a:cs typeface="ＭＳ Ｐゴシック" pitchFamily="-84" charset="-128"/>
            </a:endParaRPr>
          </a:p>
          <a:p>
            <a:pPr eaLnBrk="1" hangingPunct="1"/>
            <a:endParaRPr lang="en-US">
              <a:latin typeface="Arial" pitchFamily="-84" charset="0"/>
              <a:ea typeface="ＭＳ Ｐゴシック" pitchFamily="-84" charset="-128"/>
              <a:cs typeface="ＭＳ Ｐゴシック" pitchFamily="-84" charset="-128"/>
            </a:endParaRPr>
          </a:p>
          <a:p>
            <a:pPr eaLnBrk="1" hangingPunct="1"/>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ftr" sz="quarter" idx="4"/>
          </p:nvPr>
        </p:nvSpPr>
        <p:spPr>
          <a:noFill/>
        </p:spPr>
        <p:txBody>
          <a:bodyPr/>
          <a:lstStyle/>
          <a:p>
            <a:r>
              <a:rPr lang="en-US" smtClean="0">
                <a:latin typeface="Arial" pitchFamily="-84" charset="0"/>
              </a:rPr>
              <a:t>Go to "View | Header and Footer" to add your organization, sponsor, meeting name here; then, click "Apply to All"</a:t>
            </a:r>
          </a:p>
        </p:txBody>
      </p:sp>
      <p:sp>
        <p:nvSpPr>
          <p:cNvPr id="55299" name="Rectangle 7"/>
          <p:cNvSpPr>
            <a:spLocks noGrp="1" noChangeArrowheads="1"/>
          </p:cNvSpPr>
          <p:nvPr>
            <p:ph type="sldNum" sz="quarter" idx="5"/>
          </p:nvPr>
        </p:nvSpPr>
        <p:spPr>
          <a:noFill/>
        </p:spPr>
        <p:txBody>
          <a:bodyPr/>
          <a:lstStyle/>
          <a:p>
            <a:fld id="{49768C48-1A63-1148-A5F1-C43F0E0160F1}" type="slidenum">
              <a:rPr lang="en-US">
                <a:latin typeface="Arial" pitchFamily="-84" charset="0"/>
              </a:rPr>
              <a:pPr/>
              <a:t>23</a:t>
            </a:fld>
            <a:endParaRPr lang="en-US">
              <a:latin typeface="Arial" pitchFamily="-84" charset="0"/>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a:ln/>
        </p:spPr>
        <p:txBody>
          <a:bodyPr/>
          <a:lstStyle/>
          <a:p>
            <a:pPr eaLnBrk="1" hangingPunct="1"/>
            <a:r>
              <a:rPr lang="en-US">
                <a:latin typeface="Arial" pitchFamily="-84" charset="0"/>
                <a:ea typeface="ＭＳ Ｐゴシック" pitchFamily="-84" charset="-128"/>
                <a:cs typeface="ＭＳ Ｐゴシック" pitchFamily="-84" charset="-128"/>
              </a:rPr>
              <a:t>Graphic to scale for 2000 x-rays/Angstrom^2/fs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ftr" sz="quarter" idx="4"/>
          </p:nvPr>
        </p:nvSpPr>
        <p:spPr>
          <a:noFill/>
        </p:spPr>
        <p:txBody>
          <a:bodyPr/>
          <a:lstStyle/>
          <a:p>
            <a:r>
              <a:rPr lang="en-US" smtClean="0">
                <a:latin typeface="Arial" pitchFamily="-84" charset="0"/>
              </a:rPr>
              <a:t>Go to "View | Header and Footer" to add your organization, sponsor, meeting name here; then, click "Apply to All"</a:t>
            </a:r>
          </a:p>
        </p:txBody>
      </p:sp>
      <p:sp>
        <p:nvSpPr>
          <p:cNvPr id="57347" name="Rectangle 7"/>
          <p:cNvSpPr>
            <a:spLocks noGrp="1" noChangeArrowheads="1"/>
          </p:cNvSpPr>
          <p:nvPr>
            <p:ph type="sldNum" sz="quarter" idx="5"/>
          </p:nvPr>
        </p:nvSpPr>
        <p:spPr>
          <a:noFill/>
        </p:spPr>
        <p:txBody>
          <a:bodyPr/>
          <a:lstStyle/>
          <a:p>
            <a:fld id="{1F84D258-7FB4-174B-B421-9C98B57D938E}" type="slidenum">
              <a:rPr lang="en-US">
                <a:latin typeface="Arial" pitchFamily="-84" charset="0"/>
              </a:rPr>
              <a:pPr/>
              <a:t>24</a:t>
            </a:fld>
            <a:endParaRPr lang="en-US">
              <a:latin typeface="Arial" pitchFamily="-84"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r>
              <a:rPr lang="en-US">
                <a:latin typeface="Arial" pitchFamily="-84" charset="0"/>
                <a:ea typeface="ＭＳ Ｐゴシック" pitchFamily="-84" charset="-128"/>
                <a:cs typeface="ＭＳ Ｐゴシック" pitchFamily="-84" charset="-128"/>
              </a:rPr>
              <a:t>1s photoelectrons along polarization axis - shown in purple</a:t>
            </a:r>
          </a:p>
          <a:p>
            <a:pPr eaLnBrk="1" hangingPunct="1"/>
            <a:endParaRPr lang="en-US">
              <a:latin typeface="Arial" pitchFamily="-84" charset="0"/>
              <a:ea typeface="ＭＳ Ｐゴシック" pitchFamily="-84" charset="-128"/>
              <a:cs typeface="ＭＳ Ｐゴシック" pitchFamily="-84" charset="-128"/>
            </a:endParaRPr>
          </a:p>
          <a:p>
            <a:pPr eaLnBrk="1" hangingPunct="1"/>
            <a:endParaRPr lang="en-US">
              <a:latin typeface="Arial" pitchFamily="-84" charset="0"/>
              <a:ea typeface="ＭＳ Ｐゴシック" pitchFamily="-84" charset="-128"/>
              <a:cs typeface="ＭＳ Ｐゴシック" pitchFamily="-84" charset="-128"/>
            </a:endParaRPr>
          </a:p>
          <a:p>
            <a:pPr eaLnBrk="1" hangingPunct="1"/>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ftr" sz="quarter" idx="4"/>
          </p:nvPr>
        </p:nvSpPr>
        <p:spPr>
          <a:noFill/>
        </p:spPr>
        <p:txBody>
          <a:bodyPr/>
          <a:lstStyle/>
          <a:p>
            <a:r>
              <a:rPr lang="en-US" smtClean="0">
                <a:latin typeface="Arial" pitchFamily="-84" charset="0"/>
              </a:rPr>
              <a:t>Go to "View | Header and Footer" to add your organization, sponsor, meeting name here; then, click "Apply to All"</a:t>
            </a:r>
          </a:p>
        </p:txBody>
      </p:sp>
      <p:sp>
        <p:nvSpPr>
          <p:cNvPr id="59395" name="Rectangle 7"/>
          <p:cNvSpPr>
            <a:spLocks noGrp="1" noChangeArrowheads="1"/>
          </p:cNvSpPr>
          <p:nvPr>
            <p:ph type="sldNum" sz="quarter" idx="5"/>
          </p:nvPr>
        </p:nvSpPr>
        <p:spPr>
          <a:noFill/>
        </p:spPr>
        <p:txBody>
          <a:bodyPr/>
          <a:lstStyle/>
          <a:p>
            <a:fld id="{9F8CB9AD-6BCA-574D-A258-022D6AE4827C}" type="slidenum">
              <a:rPr lang="en-US">
                <a:latin typeface="Arial" pitchFamily="-84" charset="0"/>
              </a:rPr>
              <a:pPr/>
              <a:t>25</a:t>
            </a:fld>
            <a:endParaRPr lang="en-US">
              <a:latin typeface="Arial" pitchFamily="-84" charset="0"/>
            </a:endParaRPr>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a:ln/>
        </p:spPr>
        <p:txBody>
          <a:bodyPr/>
          <a:lstStyle/>
          <a:p>
            <a:pPr>
              <a:spcBef>
                <a:spcPct val="0"/>
              </a:spcBef>
            </a:pPr>
            <a:r>
              <a:rPr lang="en-US" sz="2000" i="1" u="sng">
                <a:solidFill>
                  <a:schemeClr val="accent2"/>
                </a:solidFill>
                <a:latin typeface="Arial" pitchFamily="-84" charset="0"/>
                <a:ea typeface="ＭＳ Ｐゴシック" pitchFamily="-84" charset="-128"/>
                <a:cs typeface="ＭＳ Ｐゴシック" pitchFamily="-84" charset="-128"/>
              </a:rPr>
              <a:t>Primary ionization</a:t>
            </a:r>
            <a:r>
              <a:rPr lang="en-US" sz="2000" i="1" u="sng">
                <a:latin typeface="Arial" pitchFamily="-84" charset="0"/>
                <a:ea typeface="ＭＳ Ｐゴシック" pitchFamily="-84" charset="-128"/>
                <a:cs typeface="ＭＳ Ｐゴシック" pitchFamily="-84" charset="-128"/>
              </a:rPr>
              <a:t>:</a:t>
            </a:r>
            <a:endParaRPr lang="en-US" sz="2000">
              <a:latin typeface="Arial" pitchFamily="-84" charset="0"/>
              <a:ea typeface="ＭＳ Ｐゴシック" pitchFamily="-84" charset="-128"/>
              <a:cs typeface="ＭＳ Ｐゴシック" pitchFamily="-84" charset="-128"/>
            </a:endParaRPr>
          </a:p>
          <a:p>
            <a:pPr>
              <a:spcBef>
                <a:spcPct val="0"/>
              </a:spcBef>
            </a:pPr>
            <a:r>
              <a:rPr lang="en-US" sz="2000">
                <a:latin typeface="Arial" pitchFamily="-84" charset="0"/>
                <a:ea typeface="ＭＳ Ｐゴシック" pitchFamily="-84" charset="-128"/>
                <a:cs typeface="ＭＳ Ｐゴシック" pitchFamily="-84" charset="-128"/>
              </a:rPr>
              <a:t>  Photoabsorption	Compton 	Rayleigh	 	Photoabsorption/Rayleigh  	Photo/Compton</a:t>
            </a:r>
          </a:p>
          <a:p>
            <a:pPr>
              <a:spcBef>
                <a:spcPct val="0"/>
              </a:spcBef>
            </a:pPr>
            <a:r>
              <a:rPr lang="en-US" sz="2000">
                <a:latin typeface="Arial" pitchFamily="-84" charset="0"/>
                <a:ea typeface="ＭＳ Ｐゴシック" pitchFamily="-84" charset="-128"/>
                <a:cs typeface="ＭＳ Ｐゴシック" pitchFamily="-84" charset="-128"/>
              </a:rPr>
              <a:t>1 keV = 44000 	0.25	21.5		2046			160,000</a:t>
            </a:r>
          </a:p>
          <a:p>
            <a:pPr>
              <a:spcBef>
                <a:spcPct val="0"/>
              </a:spcBef>
            </a:pPr>
            <a:r>
              <a:rPr lang="en-US" sz="2000">
                <a:latin typeface="Arial" pitchFamily="-84" charset="0"/>
                <a:ea typeface="ＭＳ Ｐゴシック" pitchFamily="-84" charset="-128"/>
                <a:cs typeface="ＭＳ Ｐゴシック" pitchFamily="-84" charset="-128"/>
              </a:rPr>
              <a:t>2 keV = 6000		0.77	16.6		361			8000</a:t>
            </a:r>
          </a:p>
          <a:p>
            <a:pPr>
              <a:spcBef>
                <a:spcPct val="0"/>
              </a:spcBef>
            </a:pPr>
            <a:r>
              <a:rPr lang="en-US" sz="2000">
                <a:latin typeface="Arial" pitchFamily="-84" charset="0"/>
                <a:ea typeface="ＭＳ Ｐゴシック" pitchFamily="-84" charset="-128"/>
                <a:cs typeface="ＭＳ Ｐゴシック" pitchFamily="-84" charset="-128"/>
              </a:rPr>
              <a:t>8 keV = 85 barns	2.5	4.18		20.3			34</a:t>
            </a:r>
          </a:p>
          <a:p>
            <a:pPr>
              <a:spcBef>
                <a:spcPct val="0"/>
              </a:spcBef>
            </a:pPr>
            <a:r>
              <a:rPr lang="en-US" sz="2000">
                <a:latin typeface="Arial" pitchFamily="-84" charset="0"/>
                <a:ea typeface="ＭＳ Ｐゴシック" pitchFamily="-84" charset="-128"/>
                <a:cs typeface="ＭＳ Ｐゴシック" pitchFamily="-84" charset="-128"/>
              </a:rPr>
              <a:t>12 keV = 23 barns	2.85	2.6		10			8</a:t>
            </a:r>
          </a:p>
          <a:p>
            <a:pPr>
              <a:spcBef>
                <a:spcPct val="0"/>
              </a:spcBef>
            </a:pPr>
            <a:r>
              <a:rPr lang="en-US" sz="2000">
                <a:latin typeface="Arial" pitchFamily="-84" charset="0"/>
                <a:ea typeface="ＭＳ Ｐゴシック" pitchFamily="-84" charset="-128"/>
                <a:cs typeface="ＭＳ Ｐゴシック" pitchFamily="-84" charset="-128"/>
              </a:rPr>
              <a:t>  Compton scattering</a:t>
            </a:r>
          </a:p>
          <a:p>
            <a:pPr>
              <a:spcBef>
                <a:spcPct val="0"/>
              </a:spcBef>
            </a:pPr>
            <a:endParaRPr lang="en-US" sz="2000">
              <a:latin typeface="Arial" pitchFamily="-84" charset="0"/>
              <a:ea typeface="ＭＳ Ｐゴシック" pitchFamily="-84" charset="-128"/>
              <a:cs typeface="ＭＳ Ｐゴシック" pitchFamily="-84" charset="-128"/>
            </a:endParaRPr>
          </a:p>
          <a:p>
            <a:pPr>
              <a:spcBef>
                <a:spcPct val="0"/>
              </a:spcBef>
            </a:pPr>
            <a:r>
              <a:rPr lang="en-US" sz="2000" i="1" u="sng">
                <a:solidFill>
                  <a:schemeClr val="accent2"/>
                </a:solidFill>
                <a:latin typeface="Arial" pitchFamily="-84" charset="0"/>
                <a:ea typeface="ＭＳ Ｐゴシック" pitchFamily="-84" charset="-128"/>
                <a:cs typeface="ＭＳ Ｐゴシック" pitchFamily="-84" charset="-128"/>
              </a:rPr>
              <a:t>Decay paths:</a:t>
            </a:r>
            <a:endParaRPr lang="en-US" sz="2000">
              <a:latin typeface="Arial" pitchFamily="-84" charset="0"/>
              <a:ea typeface="ＭＳ Ｐゴシック" pitchFamily="-84" charset="-128"/>
              <a:cs typeface="ＭＳ Ｐゴシック" pitchFamily="-84" charset="-128"/>
            </a:endParaRPr>
          </a:p>
          <a:p>
            <a:pPr>
              <a:spcBef>
                <a:spcPct val="0"/>
              </a:spcBef>
            </a:pPr>
            <a:r>
              <a:rPr lang="en-US" sz="2000">
                <a:latin typeface="Arial" pitchFamily="-84" charset="0"/>
                <a:ea typeface="ＭＳ Ｐゴシック" pitchFamily="-84" charset="-128"/>
                <a:cs typeface="ＭＳ Ｐゴシック" pitchFamily="-84" charset="-128"/>
              </a:rPr>
              <a:t>  Auger</a:t>
            </a:r>
          </a:p>
          <a:p>
            <a:pPr>
              <a:spcBef>
                <a:spcPct val="0"/>
              </a:spcBef>
            </a:pPr>
            <a:r>
              <a:rPr lang="en-US" sz="2000">
                <a:latin typeface="Arial" pitchFamily="-84" charset="0"/>
                <a:ea typeface="ＭＳ Ｐゴシック" pitchFamily="-84" charset="-128"/>
                <a:cs typeface="ＭＳ Ｐゴシック" pitchFamily="-84" charset="-128"/>
              </a:rPr>
              <a:t>  Radiative </a:t>
            </a:r>
          </a:p>
          <a:p>
            <a:pPr>
              <a:spcBef>
                <a:spcPct val="0"/>
              </a:spcBef>
            </a:pPr>
            <a:endParaRPr lang="en-US" sz="2000">
              <a:latin typeface="Arial" pitchFamily="-84" charset="0"/>
              <a:ea typeface="ＭＳ Ｐゴシック" pitchFamily="-84" charset="-128"/>
              <a:cs typeface="ＭＳ Ｐゴシック" pitchFamily="-84" charset="-128"/>
            </a:endParaRPr>
          </a:p>
          <a:p>
            <a:pPr>
              <a:spcBef>
                <a:spcPct val="0"/>
              </a:spcBef>
            </a:pPr>
            <a:r>
              <a:rPr lang="en-US" sz="2000" i="1" u="sng">
                <a:solidFill>
                  <a:schemeClr val="accent2"/>
                </a:solidFill>
                <a:latin typeface="Arial" pitchFamily="-84" charset="0"/>
                <a:ea typeface="ＭＳ Ｐゴシック" pitchFamily="-84" charset="-128"/>
                <a:cs typeface="ＭＳ Ｐゴシック" pitchFamily="-84" charset="-128"/>
              </a:rPr>
              <a:t>Fragmentation:</a:t>
            </a:r>
            <a:endParaRPr lang="en-US" sz="2000" i="1" u="sng">
              <a:latin typeface="Arial" pitchFamily="-84" charset="0"/>
              <a:ea typeface="ＭＳ Ｐゴシック" pitchFamily="-84" charset="-128"/>
              <a:cs typeface="ＭＳ Ｐゴシック" pitchFamily="-84" charset="-128"/>
            </a:endParaRPr>
          </a:p>
          <a:p>
            <a:pPr>
              <a:spcBef>
                <a:spcPct val="0"/>
              </a:spcBef>
            </a:pPr>
            <a:r>
              <a:rPr lang="en-US" sz="2000" i="1">
                <a:latin typeface="Arial" pitchFamily="-84" charset="0"/>
                <a:ea typeface="ＭＳ Ｐゴシック" pitchFamily="-84" charset="-128"/>
                <a:cs typeface="ＭＳ Ｐゴシック" pitchFamily="-84" charset="-128"/>
              </a:rPr>
              <a:t>  </a:t>
            </a:r>
            <a:r>
              <a:rPr lang="en-US" sz="2000">
                <a:latin typeface="Arial" pitchFamily="-84" charset="0"/>
                <a:ea typeface="ＭＳ Ｐゴシック" pitchFamily="-84" charset="-128"/>
                <a:cs typeface="ＭＳ Ｐゴシック" pitchFamily="-84" charset="-128"/>
              </a:rPr>
              <a:t>Electron scattering</a:t>
            </a:r>
          </a:p>
          <a:p>
            <a:pPr>
              <a:spcBef>
                <a:spcPct val="0"/>
              </a:spcBef>
            </a:pPr>
            <a:r>
              <a:rPr lang="en-US" sz="2000">
                <a:latin typeface="Arial" pitchFamily="-84" charset="0"/>
                <a:ea typeface="ＭＳ Ｐゴシック" pitchFamily="-84" charset="-128"/>
                <a:cs typeface="ＭＳ Ｐゴシック" pitchFamily="-84" charset="-128"/>
              </a:rPr>
              <a:t>	photo e</a:t>
            </a:r>
            <a:r>
              <a:rPr lang="en-US" sz="2000" baseline="30000">
                <a:latin typeface="Arial" pitchFamily="-84" charset="0"/>
                <a:ea typeface="ＭＳ Ｐゴシック" pitchFamily="-84" charset="-128"/>
                <a:cs typeface="ＭＳ Ｐゴシック" pitchFamily="-84" charset="-128"/>
              </a:rPr>
              <a:t>- </a:t>
            </a:r>
            <a:r>
              <a:rPr lang="en-US" sz="2000">
                <a:latin typeface="Arial" pitchFamily="-84" charset="0"/>
                <a:ea typeface="ＭＳ Ｐゴシック" pitchFamily="-84" charset="-128"/>
                <a:cs typeface="ＭＳ Ｐゴシック" pitchFamily="-84" charset="-128"/>
              </a:rPr>
              <a:t>43 nm/fs</a:t>
            </a:r>
          </a:p>
          <a:p>
            <a:pPr>
              <a:spcBef>
                <a:spcPct val="0"/>
              </a:spcBef>
            </a:pPr>
            <a:r>
              <a:rPr lang="en-US" sz="2000">
                <a:latin typeface="Arial" pitchFamily="-84" charset="0"/>
                <a:ea typeface="ＭＳ Ｐゴシック" pitchFamily="-84" charset="-128"/>
                <a:cs typeface="ＭＳ Ｐゴシック" pitchFamily="-84" charset="-128"/>
              </a:rPr>
              <a:t>	Auger e</a:t>
            </a:r>
            <a:r>
              <a:rPr lang="en-US" sz="2000" baseline="30000">
                <a:latin typeface="Arial" pitchFamily="-84" charset="0"/>
                <a:ea typeface="ＭＳ Ｐゴシック" pitchFamily="-84" charset="-128"/>
                <a:cs typeface="ＭＳ Ｐゴシック" pitchFamily="-84" charset="-128"/>
              </a:rPr>
              <a:t>- </a:t>
            </a:r>
            <a:r>
              <a:rPr lang="en-US" sz="2000">
                <a:latin typeface="Arial" pitchFamily="-84" charset="0"/>
                <a:ea typeface="ＭＳ Ｐゴシック" pitchFamily="-84" charset="-128"/>
                <a:cs typeface="ＭＳ Ｐゴシック" pitchFamily="-84" charset="-128"/>
              </a:rPr>
              <a:t> 7 nm/fs</a:t>
            </a:r>
          </a:p>
          <a:p>
            <a:pPr>
              <a:spcBef>
                <a:spcPct val="0"/>
              </a:spcBef>
            </a:pPr>
            <a:r>
              <a:rPr lang="en-US" sz="2000">
                <a:latin typeface="Arial" pitchFamily="-84" charset="0"/>
                <a:ea typeface="ＭＳ Ｐゴシック" pitchFamily="-84" charset="-128"/>
                <a:cs typeface="ＭＳ Ｐゴシック" pitchFamily="-84" charset="-128"/>
              </a:rPr>
              <a:t>  Coulomb explosion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p:cNvSpPr>
          <p:nvPr>
            <p:ph type="sldImg"/>
          </p:nvPr>
        </p:nvSpPr>
        <p:spPr>
          <a:ln/>
        </p:spPr>
      </p:sp>
      <p:sp>
        <p:nvSpPr>
          <p:cNvPr id="49155" name="Notes Placeholder 2"/>
          <p:cNvSpPr>
            <a:spLocks noGrp="1"/>
          </p:cNvSpPr>
          <p:nvPr>
            <p:ph type="body" idx="1"/>
          </p:nvPr>
        </p:nvSpPr>
        <p:spPr>
          <a:noFill/>
          <a:ln/>
        </p:spPr>
        <p:txBody>
          <a:bodyPr/>
          <a:lstStyle/>
          <a:p>
            <a:pPr eaLnBrk="1" hangingPunct="1"/>
            <a:r>
              <a:rPr lang="en-US" smtClean="0">
                <a:latin typeface="Arial" pitchFamily="-84" charset="0"/>
                <a:ea typeface="ＭＳ Ｐゴシック" pitchFamily="-84" charset="-128"/>
                <a:cs typeface="ＭＳ Ｐゴシック" pitchFamily="-84" charset="-128"/>
              </a:rPr>
              <a:t>For example: sigma = 6,000 barns for Carbon at 2 keV – so a fluence of 1/6e-21 = 1.7e20/cm^2 = 1.7 e12/micron^2 required.  Spence’s experiment had 100x less</a:t>
            </a:r>
          </a:p>
          <a:p>
            <a:pPr eaLnBrk="1" hangingPunct="1"/>
            <a:r>
              <a:rPr lang="en-US" smtClean="0">
                <a:latin typeface="Arial" pitchFamily="-84" charset="0"/>
                <a:ea typeface="ＭＳ Ｐゴシック" pitchFamily="-84" charset="-128"/>
                <a:cs typeface="ＭＳ Ｐゴシック" pitchFamily="-84" charset="-128"/>
              </a:rPr>
              <a:t>For example: sigma = 40,000 barns for Neon at 2 keV – so a fluence of 1/4e-20cm^2 = 2.5e19/cm^2 = 2.5e11/micron^2 (we had ~10^13/micron^2)</a:t>
            </a:r>
          </a:p>
          <a:p>
            <a:pPr eaLnBrk="1" hangingPunct="1"/>
            <a:r>
              <a:rPr lang="en-US" smtClean="0">
                <a:latin typeface="Arial" pitchFamily="-84" charset="0"/>
                <a:ea typeface="ＭＳ Ｐゴシック" pitchFamily="-84" charset="-128"/>
                <a:cs typeface="ＭＳ Ｐゴシック" pitchFamily="-84" charset="-128"/>
              </a:rPr>
              <a:t>We exceeded this by 10x  in the neon experiment</a:t>
            </a:r>
          </a:p>
          <a:p>
            <a:pPr eaLnBrk="1" hangingPunct="1"/>
            <a:endParaRPr lang="en-US" smtClean="0">
              <a:latin typeface="Arial" pitchFamily="-84" charset="0"/>
              <a:ea typeface="ＭＳ Ｐゴシック" pitchFamily="-84" charset="-128"/>
              <a:cs typeface="ＭＳ Ｐゴシック" pitchFamily="-84" charset="-128"/>
            </a:endParaRPr>
          </a:p>
          <a:p>
            <a:pPr eaLnBrk="1" hangingPunct="1"/>
            <a:r>
              <a:rPr lang="en-US" smtClean="0">
                <a:latin typeface="Arial" pitchFamily="-84" charset="0"/>
                <a:ea typeface="ＭＳ Ｐゴシック" pitchFamily="-84" charset="-128"/>
                <a:cs typeface="ＭＳ Ｐゴシック" pitchFamily="-84" charset="-128"/>
              </a:rPr>
              <a:t>Hollow carbon at 1 A: has scatt/abs = 2 versus scatt/abs = 0.1</a:t>
            </a:r>
          </a:p>
          <a:p>
            <a:pPr eaLnBrk="1" hangingPunct="1"/>
            <a:endParaRPr lang="en-US" smtClean="0">
              <a:latin typeface="Arial" pitchFamily="-84" charset="0"/>
              <a:ea typeface="ＭＳ Ｐゴシック" pitchFamily="-84" charset="-128"/>
              <a:cs typeface="ＭＳ Ｐゴシック" pitchFamily="-84" charset="-128"/>
            </a:endParaRPr>
          </a:p>
          <a:p>
            <a:pPr eaLnBrk="1" hangingPunct="1"/>
            <a:endParaRPr lang="en-US" smtClean="0">
              <a:latin typeface="Arial" pitchFamily="-84" charset="0"/>
              <a:ea typeface="ＭＳ Ｐゴシック" pitchFamily="-84" charset="-128"/>
              <a:cs typeface="ＭＳ Ｐゴシック" pitchFamily="-84" charset="-128"/>
            </a:endParaRPr>
          </a:p>
          <a:p>
            <a:pPr eaLnBrk="1" hangingPunct="1"/>
            <a:endParaRPr lang="en-US" smtClean="0">
              <a:latin typeface="Arial" pitchFamily="-84" charset="0"/>
              <a:ea typeface="ＭＳ Ｐゴシック" pitchFamily="-84" charset="-128"/>
              <a:cs typeface="ＭＳ Ｐゴシック" pitchFamily="-84" charset="-128"/>
            </a:endParaRPr>
          </a:p>
          <a:p>
            <a:pPr eaLnBrk="1" hangingPunct="1"/>
            <a:endParaRPr lang="en-US" smtClean="0">
              <a:latin typeface="Arial" pitchFamily="-84" charset="0"/>
              <a:ea typeface="ＭＳ Ｐゴシック" pitchFamily="-84" charset="-128"/>
              <a:cs typeface="ＭＳ Ｐゴシック" pitchFamily="-84" charset="-128"/>
            </a:endParaRPr>
          </a:p>
        </p:txBody>
      </p:sp>
      <p:sp>
        <p:nvSpPr>
          <p:cNvPr id="49156" name="Footer Placeholder 3"/>
          <p:cNvSpPr>
            <a:spLocks noGrp="1"/>
          </p:cNvSpPr>
          <p:nvPr>
            <p:ph type="ftr" sz="quarter" idx="4"/>
          </p:nvPr>
        </p:nvSpPr>
        <p:spPr>
          <a:noFill/>
        </p:spPr>
        <p:txBody>
          <a:bodyPr/>
          <a:lstStyle/>
          <a:p>
            <a:r>
              <a:rPr lang="en-US" smtClean="0">
                <a:latin typeface="Arial" pitchFamily="-84" charset="0"/>
              </a:rPr>
              <a:t>Go to "View | Header and Footer" to add your organization, sponsor, meeting name here; then, click "Apply to All"</a:t>
            </a:r>
          </a:p>
        </p:txBody>
      </p:sp>
      <p:sp>
        <p:nvSpPr>
          <p:cNvPr id="49157" name="Slide Number Placeholder 4"/>
          <p:cNvSpPr>
            <a:spLocks noGrp="1"/>
          </p:cNvSpPr>
          <p:nvPr>
            <p:ph type="sldNum" sz="quarter" idx="5"/>
          </p:nvPr>
        </p:nvSpPr>
        <p:spPr>
          <a:noFill/>
        </p:spPr>
        <p:txBody>
          <a:bodyPr/>
          <a:lstStyle/>
          <a:p>
            <a:fld id="{ED5E09C1-8203-E14F-9331-A23D29E804A7}" type="slidenum">
              <a:rPr lang="en-US" smtClean="0">
                <a:latin typeface="Arial" pitchFamily="-84" charset="0"/>
              </a:rPr>
              <a:pPr/>
              <a:t>26</a:t>
            </a:fld>
            <a:endParaRPr lang="en-US" smtClean="0">
              <a:latin typeface="Arial" pitchFamily="-8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a:ln/>
        </p:spPr>
      </p:sp>
      <p:sp>
        <p:nvSpPr>
          <p:cNvPr id="63491"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
        <p:nvSpPr>
          <p:cNvPr id="63492" name="Footer Placeholder 3"/>
          <p:cNvSpPr>
            <a:spLocks noGrp="1"/>
          </p:cNvSpPr>
          <p:nvPr>
            <p:ph type="ftr" sz="quarter" idx="4"/>
          </p:nvPr>
        </p:nvSpPr>
        <p:spPr>
          <a:noFill/>
        </p:spPr>
        <p:txBody>
          <a:bodyPr/>
          <a:lstStyle/>
          <a:p>
            <a:r>
              <a:rPr lang="en-US">
                <a:latin typeface="Arial" pitchFamily="-84" charset="0"/>
              </a:rPr>
              <a:t>Go to "View | Header and Footer" to add your organization, sponsor, meeting name here; then, click "Apply to All"</a:t>
            </a:r>
          </a:p>
        </p:txBody>
      </p:sp>
      <p:sp>
        <p:nvSpPr>
          <p:cNvPr id="63493" name="Slide Number Placeholder 4"/>
          <p:cNvSpPr>
            <a:spLocks noGrp="1"/>
          </p:cNvSpPr>
          <p:nvPr>
            <p:ph type="sldNum" sz="quarter" idx="5"/>
          </p:nvPr>
        </p:nvSpPr>
        <p:spPr>
          <a:noFill/>
        </p:spPr>
        <p:txBody>
          <a:bodyPr/>
          <a:lstStyle/>
          <a:p>
            <a:fld id="{86F3F69A-3505-304D-A79D-29A0B8709436}" type="slidenum">
              <a:rPr lang="en-US">
                <a:latin typeface="Arial" pitchFamily="-84" charset="0"/>
              </a:rPr>
              <a:pPr/>
              <a:t>29</a:t>
            </a:fld>
            <a:endParaRPr lang="en-US">
              <a:latin typeface="Arial" pitchFamily="-8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a:ln/>
        </p:spPr>
      </p:sp>
      <p:sp>
        <p:nvSpPr>
          <p:cNvPr id="72707" name="Notes Placeholder 2"/>
          <p:cNvSpPr>
            <a:spLocks noGrp="1"/>
          </p:cNvSpPr>
          <p:nvPr>
            <p:ph type="body" idx="1"/>
          </p:nvPr>
        </p:nvSpPr>
        <p:spPr>
          <a:noFill/>
          <a:ln/>
        </p:spPr>
        <p:txBody>
          <a:bodyPr/>
          <a:lstStyle/>
          <a:p>
            <a:r>
              <a:rPr lang="en-US">
                <a:latin typeface="Arial" pitchFamily="-84" charset="0"/>
                <a:ea typeface="ＭＳ Ｐゴシック" pitchFamily="-84" charset="-128"/>
                <a:cs typeface="ＭＳ Ｐゴシック" pitchFamily="-84" charset="-128"/>
              </a:rPr>
              <a:t>Nature Feb 3, 2011</a:t>
            </a:r>
          </a:p>
        </p:txBody>
      </p:sp>
      <p:sp>
        <p:nvSpPr>
          <p:cNvPr id="72708" name="Footer Placeholder 3"/>
          <p:cNvSpPr>
            <a:spLocks noGrp="1"/>
          </p:cNvSpPr>
          <p:nvPr>
            <p:ph type="ftr" sz="quarter" idx="4"/>
          </p:nvPr>
        </p:nvSpPr>
        <p:spPr>
          <a:noFill/>
        </p:spPr>
        <p:txBody>
          <a:bodyPr/>
          <a:lstStyle/>
          <a:p>
            <a:r>
              <a:rPr lang="en-US">
                <a:latin typeface="Arial" pitchFamily="-84" charset="0"/>
              </a:rPr>
              <a:t>Go to "View | Header and Footer" to add your organization, sponsor, meeting name here; then, click "Apply to All"</a:t>
            </a:r>
          </a:p>
        </p:txBody>
      </p:sp>
      <p:sp>
        <p:nvSpPr>
          <p:cNvPr id="72709" name="Slide Number Placeholder 4"/>
          <p:cNvSpPr>
            <a:spLocks noGrp="1"/>
          </p:cNvSpPr>
          <p:nvPr>
            <p:ph type="sldNum" sz="quarter" idx="5"/>
          </p:nvPr>
        </p:nvSpPr>
        <p:spPr>
          <a:noFill/>
        </p:spPr>
        <p:txBody>
          <a:bodyPr/>
          <a:lstStyle/>
          <a:p>
            <a:fld id="{2C03597F-E234-1D4C-BC70-9118850227D3}" type="slidenum">
              <a:rPr lang="en-US">
                <a:latin typeface="Arial" pitchFamily="-84" charset="0"/>
              </a:rPr>
              <a:pPr/>
              <a:t>34</a:t>
            </a:fld>
            <a:endParaRPr lang="en-US">
              <a:latin typeface="Arial" pitchFamily="-8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a:ln/>
        </p:spPr>
      </p:sp>
      <p:sp>
        <p:nvSpPr>
          <p:cNvPr id="77827"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
        <p:nvSpPr>
          <p:cNvPr id="77828" name="Footer Placeholder 3"/>
          <p:cNvSpPr>
            <a:spLocks noGrp="1"/>
          </p:cNvSpPr>
          <p:nvPr>
            <p:ph type="ftr" sz="quarter" idx="4"/>
          </p:nvPr>
        </p:nvSpPr>
        <p:spPr>
          <a:noFill/>
        </p:spPr>
        <p:txBody>
          <a:bodyPr/>
          <a:lstStyle/>
          <a:p>
            <a:r>
              <a:rPr lang="en-US">
                <a:latin typeface="Arial" pitchFamily="-84" charset="0"/>
              </a:rPr>
              <a:t>Go to "View | Header and Footer" to add your organization, sponsor, meeting name here; then, click "Apply to All"</a:t>
            </a:r>
          </a:p>
        </p:txBody>
      </p:sp>
      <p:sp>
        <p:nvSpPr>
          <p:cNvPr id="77829" name="Slide Number Placeholder 4"/>
          <p:cNvSpPr>
            <a:spLocks noGrp="1"/>
          </p:cNvSpPr>
          <p:nvPr>
            <p:ph type="sldNum" sz="quarter" idx="5"/>
          </p:nvPr>
        </p:nvSpPr>
        <p:spPr>
          <a:noFill/>
        </p:spPr>
        <p:txBody>
          <a:bodyPr/>
          <a:lstStyle/>
          <a:p>
            <a:fld id="{6CE9B6C3-53D1-3D44-A993-2E45736D2E3B}" type="slidenum">
              <a:rPr lang="en-US">
                <a:latin typeface="Arial" pitchFamily="-84" charset="0"/>
              </a:rPr>
              <a:pPr/>
              <a:t>35</a:t>
            </a:fld>
            <a:endParaRPr lang="en-US">
              <a:latin typeface="Arial" pitchFamily="-8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a:t>Go to "View | Header and Footer" to add your organization, sponsor, meeting name here; then, click "Apply to All"</a:t>
            </a:r>
          </a:p>
        </p:txBody>
      </p:sp>
      <p:sp>
        <p:nvSpPr>
          <p:cNvPr id="5" name="Slide Number Placeholder 4"/>
          <p:cNvSpPr>
            <a:spLocks noGrp="1"/>
          </p:cNvSpPr>
          <p:nvPr>
            <p:ph type="sldNum" sz="quarter" idx="11"/>
          </p:nvPr>
        </p:nvSpPr>
        <p:spPr/>
        <p:txBody>
          <a:bodyPr/>
          <a:lstStyle/>
          <a:p>
            <a:pPr>
              <a:defRPr/>
            </a:pPr>
            <a:fld id="{D82FA4BD-992B-E244-AAD1-F098303A5BD2}" type="slidenum">
              <a:rPr lang="en-US"/>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a:ln/>
        </p:spPr>
      </p:sp>
      <p:sp>
        <p:nvSpPr>
          <p:cNvPr id="82947"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
        <p:nvSpPr>
          <p:cNvPr id="82948" name="Footer Placeholder 3"/>
          <p:cNvSpPr>
            <a:spLocks noGrp="1"/>
          </p:cNvSpPr>
          <p:nvPr>
            <p:ph type="ftr" sz="quarter" idx="4"/>
          </p:nvPr>
        </p:nvSpPr>
        <p:spPr>
          <a:noFill/>
        </p:spPr>
        <p:txBody>
          <a:bodyPr/>
          <a:lstStyle/>
          <a:p>
            <a:r>
              <a:rPr lang="en-US">
                <a:latin typeface="Arial" pitchFamily="-84" charset="0"/>
              </a:rPr>
              <a:t>Go to "View | Header and Footer" to add your organization, sponsor, meeting name here; then, click "Apply to All"</a:t>
            </a:r>
          </a:p>
        </p:txBody>
      </p:sp>
      <p:sp>
        <p:nvSpPr>
          <p:cNvPr id="82949" name="Slide Number Placeholder 4"/>
          <p:cNvSpPr>
            <a:spLocks noGrp="1"/>
          </p:cNvSpPr>
          <p:nvPr>
            <p:ph type="sldNum" sz="quarter" idx="5"/>
          </p:nvPr>
        </p:nvSpPr>
        <p:spPr>
          <a:noFill/>
        </p:spPr>
        <p:txBody>
          <a:bodyPr/>
          <a:lstStyle/>
          <a:p>
            <a:fld id="{8F6D26CD-90A0-944C-B93B-A77717673CB1}" type="slidenum">
              <a:rPr lang="en-US">
                <a:latin typeface="Arial" pitchFamily="-84" charset="0"/>
              </a:rPr>
              <a:pPr/>
              <a:t>36</a:t>
            </a:fld>
            <a:endParaRPr lang="en-US">
              <a:latin typeface="Arial" pitchFamily="-8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lnSpc>
                <a:spcPct val="120000"/>
              </a:lnSpc>
              <a:buFontTx/>
              <a:buChar char="•"/>
            </a:pPr>
            <a:r>
              <a:rPr lang="en-US" sz="1200">
                <a:latin typeface="Times New Roman" pitchFamily="18" charset="0"/>
              </a:rPr>
              <a:t> </a:t>
            </a:r>
            <a:r>
              <a:rPr lang="ru-RU" sz="1200">
                <a:latin typeface="Times New Roman" pitchFamily="18" charset="0"/>
              </a:rPr>
              <a:t>1985-1994 – </a:t>
            </a:r>
            <a:r>
              <a:rPr lang="en-US" sz="1200">
                <a:latin typeface="Times New Roman" pitchFamily="18" charset="0"/>
              </a:rPr>
              <a:t>visible and UV range FEL was built.</a:t>
            </a:r>
          </a:p>
          <a:p>
            <a:pPr algn="just">
              <a:lnSpc>
                <a:spcPct val="120000"/>
              </a:lnSpc>
              <a:buFontTx/>
              <a:buChar char="•"/>
            </a:pPr>
            <a:r>
              <a:rPr lang="en-US" sz="1200">
                <a:latin typeface="Times New Roman" pitchFamily="18" charset="0"/>
              </a:rPr>
              <a:t> long electromagnetic undulators of original design;</a:t>
            </a:r>
          </a:p>
          <a:p>
            <a:pPr algn="just">
              <a:lnSpc>
                <a:spcPct val="120000"/>
              </a:lnSpc>
              <a:buFontTx/>
              <a:buChar char="•"/>
            </a:pPr>
            <a:r>
              <a:rPr lang="en-US" sz="1200">
                <a:latin typeface="Times New Roman" pitchFamily="18" charset="0"/>
              </a:rPr>
              <a:t> short-wavelength record for FEL (0.24 micron);</a:t>
            </a:r>
          </a:p>
          <a:p>
            <a:pPr algn="just">
              <a:lnSpc>
                <a:spcPct val="120000"/>
              </a:lnSpc>
              <a:buFontTx/>
              <a:buChar char="•"/>
            </a:pPr>
            <a:r>
              <a:rPr lang="en-US" sz="1200">
                <a:latin typeface="Times New Roman" pitchFamily="18" charset="0"/>
              </a:rPr>
              <a:t> linewdith narrowing by intracavity Fabry-Perot etalon;</a:t>
            </a:r>
          </a:p>
          <a:p>
            <a:pPr algn="just">
              <a:lnSpc>
                <a:spcPct val="120000"/>
              </a:lnSpc>
              <a:buFontTx/>
              <a:buChar char="•"/>
            </a:pPr>
            <a:r>
              <a:rPr lang="en-US" sz="1200">
                <a:latin typeface="Times New Roman" pitchFamily="18" charset="0"/>
              </a:rPr>
              <a:t> electron outcoupling of radiation in FEL was proposed and tested.</a:t>
            </a:r>
          </a:p>
          <a:p>
            <a:endParaRPr lang="en-US"/>
          </a:p>
        </p:txBody>
      </p:sp>
      <p:sp>
        <p:nvSpPr>
          <p:cNvPr id="4" name="Footer Placeholder 3"/>
          <p:cNvSpPr>
            <a:spLocks noGrp="1"/>
          </p:cNvSpPr>
          <p:nvPr>
            <p:ph type="ftr" sz="quarter" idx="10"/>
          </p:nvPr>
        </p:nvSpPr>
        <p:spPr/>
        <p:txBody>
          <a:bodyPr/>
          <a:lstStyle/>
          <a:p>
            <a:pPr>
              <a:defRPr/>
            </a:pPr>
            <a:r>
              <a:rPr lang="en-US"/>
              <a:t>Go to "View | Header and Footer" to add your organization, sponsor, meeting name here; then, click "Apply to All"</a:t>
            </a:r>
          </a:p>
        </p:txBody>
      </p:sp>
      <p:sp>
        <p:nvSpPr>
          <p:cNvPr id="5" name="Slide Number Placeholder 4"/>
          <p:cNvSpPr>
            <a:spLocks noGrp="1"/>
          </p:cNvSpPr>
          <p:nvPr>
            <p:ph type="sldNum" sz="quarter" idx="11"/>
          </p:nvPr>
        </p:nvSpPr>
        <p:spPr/>
        <p:txBody>
          <a:bodyPr/>
          <a:lstStyle/>
          <a:p>
            <a:pPr>
              <a:defRPr/>
            </a:pPr>
            <a:fld id="{D82FA4BD-992B-E244-AAD1-F098303A5BD2}" type="slidenum">
              <a:rPr lang="en-US"/>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lIns="91415" tIns="45709" rIns="91415" bIns="45709"/>
          <a:lstStyle/>
          <a:p>
            <a:r>
              <a:rPr lang="en-US" sz="900">
                <a:latin typeface="Arial" pitchFamily="-84" charset="0"/>
                <a:ea typeface="ＭＳ Ｐゴシック" pitchFamily="-84" charset="-128"/>
                <a:cs typeface="ＭＳ Ｐゴシック" pitchFamily="-84" charset="-128"/>
              </a:rPr>
              <a:t>Many important aspects of batteries cannot be studied in model systems, e.g., failure due to thermal runaway can only be reproduced and understood in fully encased cells where gas and heat are contained. High-energy x-ray methods allow study on actual cells, revealing nanoscale physical and chemical structures.</a:t>
            </a:r>
          </a:p>
          <a:p>
            <a:endParaRPr lang="en-US" sz="900">
              <a:latin typeface="Arial" pitchFamily="-84" charset="0"/>
              <a:ea typeface="ＭＳ Ｐゴシック" pitchFamily="-84" charset="-128"/>
              <a:cs typeface="ＭＳ Ｐゴシック" pitchFamily="-84" charset="-128"/>
            </a:endParaRPr>
          </a:p>
          <a:p>
            <a:r>
              <a:rPr lang="en-US" sz="900">
                <a:latin typeface="Arial" pitchFamily="-84" charset="0"/>
                <a:ea typeface="ＭＳ Ｐゴシック" pitchFamily="-84" charset="-128"/>
                <a:cs typeface="ＭＳ Ｐゴシック" pitchFamily="-84" charset="-128"/>
              </a:rPr>
              <a:t>Nanostructured electrodes combine higher charge storage and diffusivity, which are key to the energy storage needs for transportation and renewable energy. Li-air batteries offer the ultimate in energy storage density but face major roadblocks; for example, the difficult problem of developing metal catalysts to break Li-O bonds at the air electrode</a:t>
            </a:r>
            <a:endParaRPr lang="en-US" sz="900">
              <a:latin typeface="Arial" pitchFamily="-84" charset="0"/>
              <a:ea typeface="Arial Unicode MS" pitchFamily="-84" charset="0"/>
              <a:cs typeface="Arial Unicode MS" pitchFamily="-8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
        <p:nvSpPr>
          <p:cNvPr id="24580" name="Footer Placeholder 3"/>
          <p:cNvSpPr>
            <a:spLocks noGrp="1"/>
          </p:cNvSpPr>
          <p:nvPr>
            <p:ph type="ftr" sz="quarter" idx="4"/>
          </p:nvPr>
        </p:nvSpPr>
        <p:spPr>
          <a:noFill/>
        </p:spPr>
        <p:txBody>
          <a:bodyPr/>
          <a:lstStyle/>
          <a:p>
            <a:r>
              <a:rPr lang="en-US">
                <a:latin typeface="Arial" pitchFamily="-84" charset="0"/>
              </a:rPr>
              <a:t>Go to "View | Header and Footer" to add your organization, sponsor, meeting name here; then, click "Apply to All"</a:t>
            </a:r>
          </a:p>
        </p:txBody>
      </p:sp>
      <p:sp>
        <p:nvSpPr>
          <p:cNvPr id="24581" name="Slide Number Placeholder 4"/>
          <p:cNvSpPr>
            <a:spLocks noGrp="1"/>
          </p:cNvSpPr>
          <p:nvPr>
            <p:ph type="sldNum" sz="quarter" idx="5"/>
          </p:nvPr>
        </p:nvSpPr>
        <p:spPr>
          <a:noFill/>
        </p:spPr>
        <p:txBody>
          <a:bodyPr/>
          <a:lstStyle/>
          <a:p>
            <a:fld id="{47B8000C-230E-1446-AD0A-3CF171E72471}" type="slidenum">
              <a:rPr lang="en-US">
                <a:latin typeface="Arial" pitchFamily="-84" charset="0"/>
              </a:rPr>
              <a:pPr/>
              <a:t>9</a:t>
            </a:fld>
            <a:endParaRPr lang="en-US">
              <a:latin typeface="Arial" pitchFamily="-8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ADA07FD-9B34-BE40-904F-A514F970EFBE}" type="slidenum">
              <a:rPr lang="en-US">
                <a:latin typeface="Arial" pitchFamily="-84" charset="0"/>
              </a:rPr>
              <a:pPr/>
              <a:t>11</a:t>
            </a:fld>
            <a:endParaRPr lang="en-US">
              <a:latin typeface="Arial" pitchFamily="-8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r>
              <a:rPr lang="en-US">
                <a:latin typeface="Arial" pitchFamily="-84" charset="0"/>
                <a:ea typeface="ＭＳ Ｐゴシック" pitchFamily="-84" charset="-128"/>
                <a:cs typeface="ＭＳ Ｐゴシック" pitchFamily="-84" charset="-128"/>
              </a:rPr>
              <a:t>1 km lasing medium</a:t>
            </a:r>
          </a:p>
          <a:p>
            <a:r>
              <a:rPr lang="en-US">
                <a:latin typeface="Arial" pitchFamily="-84" charset="0"/>
                <a:ea typeface="ＭＳ Ｐゴシック" pitchFamily="-84" charset="-128"/>
                <a:cs typeface="ＭＳ Ｐゴシック" pitchFamily="-84" charset="-128"/>
              </a:rPr>
              <a:t>Self amplified spontaneous emission</a:t>
            </a:r>
          </a:p>
          <a:p>
            <a:r>
              <a:rPr lang="en-US">
                <a:latin typeface="Arial" pitchFamily="-84" charset="0"/>
                <a:ea typeface="ＭＳ Ｐゴシック" pitchFamily="-84" charset="-128"/>
                <a:cs typeface="ＭＳ Ｐゴシック" pitchFamily="-84" charset="-128"/>
              </a:rPr>
              <a:t>Each undulator increases power by 2.3</a:t>
            </a:r>
          </a:p>
          <a:p>
            <a:r>
              <a:rPr lang="en-US">
                <a:latin typeface="Arial" pitchFamily="-84" charset="0"/>
                <a:ea typeface="ＭＳ Ｐゴシック" pitchFamily="-84" charset="-128"/>
                <a:cs typeface="ＭＳ Ｐゴシック" pitchFamily="-84" charset="-128"/>
              </a:rPr>
              <a:t>2 hrs later - 12 undulators and a pinpoint of light</a:t>
            </a:r>
          </a:p>
          <a:p>
            <a:r>
              <a:rPr lang="en-US">
                <a:latin typeface="Arial" pitchFamily="-84" charset="0"/>
                <a:ea typeface="ＭＳ Ｐゴシック" pitchFamily="-84" charset="-128"/>
                <a:cs typeface="ＭＳ Ｐゴシック" pitchFamily="-84" charset="-128"/>
              </a:rPr>
              <a:t>Quit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012054F7-0FA3-034A-B21D-1680A4E53BB0}" type="slidenum">
              <a:rPr lang="en-US">
                <a:latin typeface="Arial" pitchFamily="-84" charset="0"/>
              </a:rPr>
              <a:pPr/>
              <a:t>13</a:t>
            </a:fld>
            <a:endParaRPr lang="en-US">
              <a:latin typeface="Arial" pitchFamily="-84" charset="0"/>
            </a:endParaRPr>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sz="2000">
                <a:latin typeface="Arial" pitchFamily="-84" charset="0"/>
                <a:ea typeface="ＭＳ Ｐゴシック" pitchFamily="-84" charset="-128"/>
                <a:cs typeface="ＭＳ Ｐゴシック" pitchFamily="-84" charset="-128"/>
              </a:rPr>
              <a:t>Image on a YAG screen 50 m after last undulator (21 x 3.4m undulator)</a:t>
            </a:r>
          </a:p>
          <a:p>
            <a:r>
              <a:rPr lang="en-US" sz="2000">
                <a:latin typeface="Arial" pitchFamily="-84" charset="0"/>
                <a:ea typeface="ＭＳ Ｐゴシック" pitchFamily="-84" charset="-128"/>
                <a:cs typeface="ＭＳ Ｐゴシック" pitchFamily="-84" charset="-128"/>
              </a:rPr>
              <a:t>Saturation after 20 x 3.4 m undulators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ln/>
        </p:spPr>
      </p:sp>
      <p:sp>
        <p:nvSpPr>
          <p:cNvPr id="38915"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
        <p:nvSpPr>
          <p:cNvPr id="38916" name="Footer Placeholder 3"/>
          <p:cNvSpPr>
            <a:spLocks noGrp="1"/>
          </p:cNvSpPr>
          <p:nvPr>
            <p:ph type="ftr" sz="quarter" idx="4"/>
          </p:nvPr>
        </p:nvSpPr>
        <p:spPr>
          <a:noFill/>
        </p:spPr>
        <p:txBody>
          <a:bodyPr/>
          <a:lstStyle/>
          <a:p>
            <a:r>
              <a:rPr lang="en-US">
                <a:latin typeface="Arial" pitchFamily="-84" charset="0"/>
              </a:rPr>
              <a:t>Go to "View | Header and Footer" to add your organization, sponsor, meeting name here; then, click "Apply to All"</a:t>
            </a:r>
          </a:p>
        </p:txBody>
      </p:sp>
      <p:sp>
        <p:nvSpPr>
          <p:cNvPr id="38917" name="Slide Number Placeholder 4"/>
          <p:cNvSpPr>
            <a:spLocks noGrp="1"/>
          </p:cNvSpPr>
          <p:nvPr>
            <p:ph type="sldNum" sz="quarter" idx="5"/>
          </p:nvPr>
        </p:nvSpPr>
        <p:spPr>
          <a:noFill/>
        </p:spPr>
        <p:txBody>
          <a:bodyPr/>
          <a:lstStyle/>
          <a:p>
            <a:fld id="{CAFBFA3F-21F6-3545-A042-53F670A5CFE3}" type="slidenum">
              <a:rPr lang="en-US">
                <a:latin typeface="Arial" pitchFamily="-84" charset="0"/>
              </a:rPr>
              <a:pPr/>
              <a:t>14</a:t>
            </a:fld>
            <a:endParaRPr lang="en-US">
              <a:latin typeface="Arial" pitchFamily="-8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a:noFill/>
        </p:spPr>
        <p:txBody>
          <a:bodyPr/>
          <a:lstStyle/>
          <a:p>
            <a:r>
              <a:rPr lang="en-US" smtClean="0">
                <a:latin typeface="Arial" pitchFamily="-84" charset="0"/>
              </a:rPr>
              <a:t>Go to "View | Header and Footer" to add your organization, sponsor, meeting name here; then, click "Apply to All"</a:t>
            </a:r>
          </a:p>
        </p:txBody>
      </p:sp>
      <p:sp>
        <p:nvSpPr>
          <p:cNvPr id="46083" name="Rectangle 7"/>
          <p:cNvSpPr>
            <a:spLocks noGrp="1" noChangeArrowheads="1"/>
          </p:cNvSpPr>
          <p:nvPr>
            <p:ph type="sldNum" sz="quarter" idx="5"/>
          </p:nvPr>
        </p:nvSpPr>
        <p:spPr>
          <a:noFill/>
        </p:spPr>
        <p:txBody>
          <a:bodyPr/>
          <a:lstStyle/>
          <a:p>
            <a:fld id="{6EC2E725-5CD0-9D4B-B460-ADB6761C234B}" type="slidenum">
              <a:rPr lang="en-US">
                <a:latin typeface="Arial" pitchFamily="-84" charset="0"/>
              </a:rPr>
              <a:pPr/>
              <a:t>18</a:t>
            </a:fld>
            <a:endParaRPr lang="en-US">
              <a:latin typeface="Arial" pitchFamily="-84" charset="0"/>
            </a:endParaRPr>
          </a:p>
        </p:txBody>
      </p:sp>
      <p:sp>
        <p:nvSpPr>
          <p:cNvPr id="46084" name="Rectangle 2"/>
          <p:cNvSpPr>
            <a:spLocks noGrp="1" noRot="1" noChangeAspect="1" noChangeArrowheads="1" noTextEdit="1"/>
          </p:cNvSpPr>
          <p:nvPr>
            <p:ph type="sldImg"/>
          </p:nvPr>
        </p:nvSpPr>
        <p:spPr>
          <a:ln/>
        </p:spPr>
      </p:sp>
      <p:sp>
        <p:nvSpPr>
          <p:cNvPr id="46085" name="Rectangle 3"/>
          <p:cNvSpPr>
            <a:spLocks noGrp="1" noChangeArrowheads="1"/>
          </p:cNvSpPr>
          <p:nvPr>
            <p:ph type="body" idx="1"/>
          </p:nvPr>
        </p:nvSpPr>
        <p:spPr>
          <a:noFill/>
          <a:ln/>
        </p:spPr>
        <p:txBody>
          <a:bodyPr/>
          <a:lstStyle/>
          <a:p>
            <a:pPr eaLnBrk="1" hangingPunct="1"/>
            <a:r>
              <a:rPr lang="en-US">
                <a:latin typeface="Arial" pitchFamily="-84" charset="0"/>
                <a:ea typeface="ＭＳ Ｐゴシック" pitchFamily="-84" charset="-128"/>
                <a:cs typeface="ＭＳ Ｐゴシック" pitchFamily="-84" charset="-128"/>
              </a:rPr>
              <a:t>To scale at 150 x-rays/Angstrom^2/fs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itle header_Blue_646.jpg"/>
          <p:cNvPicPr>
            <a:picLocks noChangeAspect="1"/>
          </p:cNvPicPr>
          <p:nvPr/>
        </p:nvPicPr>
        <p:blipFill>
          <a:blip r:embed="rId2"/>
          <a:srcRect/>
          <a:stretch>
            <a:fillRect/>
          </a:stretch>
        </p:blipFill>
        <p:spPr bwMode="auto">
          <a:xfrm>
            <a:off x="0" y="0"/>
            <a:ext cx="9144000" cy="1106488"/>
          </a:xfrm>
          <a:prstGeom prst="rect">
            <a:avLst/>
          </a:prstGeom>
          <a:noFill/>
          <a:ln w="9525">
            <a:noFill/>
            <a:miter lim="800000"/>
            <a:headEnd/>
            <a:tailEnd/>
          </a:ln>
        </p:spPr>
      </p:pic>
      <p:pic>
        <p:nvPicPr>
          <p:cNvPr id="5" name="Picture 7" descr="doe_black.jpg"/>
          <p:cNvPicPr>
            <a:picLocks noChangeAspect="1"/>
          </p:cNvPicPr>
          <p:nvPr/>
        </p:nvPicPr>
        <p:blipFill>
          <a:blip r:embed="rId3">
            <a:alphaModFix amt="75000"/>
          </a:blip>
          <a:srcRect/>
          <a:stretch>
            <a:fillRect/>
          </a:stretch>
        </p:blipFill>
        <p:spPr bwMode="auto">
          <a:xfrm>
            <a:off x="7954963" y="6456363"/>
            <a:ext cx="960437" cy="231775"/>
          </a:xfrm>
          <a:prstGeom prst="rect">
            <a:avLst/>
          </a:prstGeom>
          <a:noFill/>
          <a:ln w="9525">
            <a:noFill/>
            <a:miter lim="800000"/>
            <a:headEnd/>
            <a:tailEnd/>
          </a:ln>
        </p:spPr>
      </p:pic>
      <p:pic>
        <p:nvPicPr>
          <p:cNvPr id="6" name="Picture 8" descr="title footer_Blue_646.jpg"/>
          <p:cNvPicPr>
            <a:picLocks noChangeAspect="1"/>
          </p:cNvPicPr>
          <p:nvPr/>
        </p:nvPicPr>
        <p:blipFill>
          <a:blip r:embed="rId4"/>
          <a:srcRect/>
          <a:stretch>
            <a:fillRect/>
          </a:stretch>
        </p:blipFill>
        <p:spPr bwMode="auto">
          <a:xfrm>
            <a:off x="0" y="6794500"/>
            <a:ext cx="9144000" cy="63500"/>
          </a:xfrm>
          <a:prstGeom prst="rect">
            <a:avLst/>
          </a:prstGeom>
          <a:noFill/>
          <a:ln w="9525">
            <a:noFill/>
            <a:miter lim="800000"/>
            <a:headEnd/>
            <a:tailEnd/>
          </a:ln>
        </p:spPr>
      </p:pic>
      <p:sp>
        <p:nvSpPr>
          <p:cNvPr id="3074" name="Rectangle 2"/>
          <p:cNvSpPr>
            <a:spLocks noGrp="1" noChangeArrowheads="1"/>
          </p:cNvSpPr>
          <p:nvPr>
            <p:ph type="ctrTitle"/>
          </p:nvPr>
        </p:nvSpPr>
        <p:spPr>
          <a:xfrm>
            <a:off x="985839" y="1671639"/>
            <a:ext cx="7696200" cy="1069975"/>
          </a:xfrm>
        </p:spPr>
        <p:txBody>
          <a:bodyPr/>
          <a:lstStyle>
            <a:lvl1pPr>
              <a:defRPr sz="3000"/>
            </a:lvl1pPr>
          </a:lstStyle>
          <a:p>
            <a:r>
              <a:rPr lang="en-US"/>
              <a:t>Click to edit Master title style</a:t>
            </a:r>
          </a:p>
        </p:txBody>
      </p:sp>
      <p:sp>
        <p:nvSpPr>
          <p:cNvPr id="3075" name="Rectangle 3"/>
          <p:cNvSpPr>
            <a:spLocks noGrp="1" noChangeArrowheads="1"/>
          </p:cNvSpPr>
          <p:nvPr>
            <p:ph type="subTitle" idx="1"/>
          </p:nvPr>
        </p:nvSpPr>
        <p:spPr>
          <a:xfrm>
            <a:off x="985839" y="3125788"/>
            <a:ext cx="6400800" cy="1752600"/>
          </a:xfrm>
        </p:spPr>
        <p:txBody>
          <a:bodyPr/>
          <a:lstStyle>
            <a:lvl1pPr marL="0" indent="0">
              <a:buFont typeface="Wingdings" charset="2"/>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5A8DA41-BDFE-CE42-8627-28B5BB2C1A4D}" type="datetime1">
              <a:rPr lang="en-US"/>
              <a:pPr>
                <a:defRPr/>
              </a:pPr>
              <a:t>11/4/14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EA218B-3252-3143-95B4-B2556D64E4B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25E8A92-FAA3-3E42-8B62-888A4DCAA4E2}" type="datetime1">
              <a:rPr lang="en-US"/>
              <a:pPr>
                <a:defRPr/>
              </a:pPr>
              <a:t>11/4/14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20D36B-7404-7448-9D91-2231CC14E1B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089DB9D-FAFD-384A-BF4B-89DA49FA6EEF}" type="datetime1">
              <a:rPr lang="en-US"/>
              <a:pPr>
                <a:defRPr/>
              </a:pPr>
              <a:t>11/4/14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EDE345-4B6B-5F49-BED0-481D15FD35F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C910584-FF82-7047-A899-7F7D11A23143}" type="datetime1">
              <a:rPr lang="en-US"/>
              <a:pPr>
                <a:defRPr/>
              </a:pPr>
              <a:t>11/4/14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A75F9E-5755-D149-A28F-0392A42D062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1A49096-4B89-DB4B-BAE4-F3EF40DA5444}" type="datetime1">
              <a:rPr lang="en-US"/>
              <a:pPr>
                <a:defRPr/>
              </a:pPr>
              <a:t>11/4/14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829B0C-FFEC-2844-8C01-C2D7080B58C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EB01E832-30EB-E340-9830-F686FC915795}" type="datetime1">
              <a:rPr lang="en-US"/>
              <a:pPr>
                <a:defRPr/>
              </a:pPr>
              <a:t>11/4/14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FBF55-44C8-D346-BB6C-05DE71184E3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01EF1B8-62FD-E34F-B878-E30375CE867F}" type="datetime1">
              <a:rPr lang="en-US"/>
              <a:pPr>
                <a:defRPr/>
              </a:pPr>
              <a:t>11/4/14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8C4D48-99A0-5540-836F-F81D06BE940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1947112-66DE-344C-9A13-7A9FC10FE601}" type="datetime1">
              <a:rPr lang="en-US"/>
              <a:pPr>
                <a:defRPr/>
              </a:pPr>
              <a:t>11/4/14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0BB8ED-C450-E046-BFB1-F8B642F04E5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4206452-DBE3-5C4B-9F5D-58FCE55D0FC2}" type="datetime1">
              <a:rPr lang="en-US"/>
              <a:pPr>
                <a:defRPr/>
              </a:pPr>
              <a:t>11/4/14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D2A3BF-07FB-3D47-BCEE-4B1FEA54256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7225B1E-0184-7441-8AAB-774F65E925CD}" type="datetime1">
              <a:rPr lang="en-US"/>
              <a:pPr>
                <a:defRPr/>
              </a:pPr>
              <a:t>11/4/14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408325-62CC-7743-8206-25C798BFC57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slide footer_blue_646.jpg"/>
          <p:cNvPicPr>
            <a:picLocks noChangeAspect="1"/>
          </p:cNvPicPr>
          <p:nvPr/>
        </p:nvPicPr>
        <p:blipFill>
          <a:blip r:embed="rId13"/>
          <a:srcRect/>
          <a:stretch>
            <a:fillRect/>
          </a:stretch>
        </p:blipFill>
        <p:spPr bwMode="auto">
          <a:xfrm>
            <a:off x="0" y="6324600"/>
            <a:ext cx="9144000" cy="5302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7010400" y="6572250"/>
            <a:ext cx="1371600" cy="209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Calibri" charset="0"/>
              </a:defRPr>
            </a:lvl1pPr>
          </a:lstStyle>
          <a:p>
            <a:pPr>
              <a:defRPr/>
            </a:pPr>
            <a:fld id="{144789D3-8981-1842-9872-B85C4A7F7B7D}" type="datetime1">
              <a:rPr lang="en-US"/>
              <a:pPr>
                <a:defRPr/>
              </a:pPr>
              <a:t>11/4/14</a:t>
            </a:fld>
            <a:endParaRPr lang="en-US"/>
          </a:p>
        </p:txBody>
      </p:sp>
      <p:sp>
        <p:nvSpPr>
          <p:cNvPr id="1029" name="Rectangle 5"/>
          <p:cNvSpPr>
            <a:spLocks noGrp="1" noChangeArrowheads="1"/>
          </p:cNvSpPr>
          <p:nvPr>
            <p:ph type="ftr" sz="quarter" idx="3"/>
          </p:nvPr>
        </p:nvSpPr>
        <p:spPr bwMode="auto">
          <a:xfrm>
            <a:off x="657225" y="6307138"/>
            <a:ext cx="594201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latin typeface="Calibri" charset="0"/>
              </a:defRPr>
            </a:lvl1pPr>
          </a:lstStyle>
          <a:p>
            <a:pPr>
              <a:defRPr/>
            </a:pPr>
            <a:endParaRPr lang="en-US"/>
          </a:p>
        </p:txBody>
      </p:sp>
      <p:sp>
        <p:nvSpPr>
          <p:cNvPr id="1030" name="Rectangle 6"/>
          <p:cNvSpPr>
            <a:spLocks noGrp="1" noChangeArrowheads="1"/>
          </p:cNvSpPr>
          <p:nvPr>
            <p:ph type="sldNum" sz="quarter" idx="4"/>
          </p:nvPr>
        </p:nvSpPr>
        <p:spPr bwMode="auto">
          <a:xfrm>
            <a:off x="8610600" y="6489700"/>
            <a:ext cx="384175"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Calibri" charset="0"/>
              </a:defRPr>
            </a:lvl1pPr>
          </a:lstStyle>
          <a:p>
            <a:pPr>
              <a:defRPr/>
            </a:pPr>
            <a:fld id="{577F6C0E-1ABA-CA44-8D36-209B742798AB}" type="slidenum">
              <a:rPr lang="en-US"/>
              <a:pPr>
                <a:defRPr/>
              </a:pPr>
              <a:t>‹#›</a:t>
            </a:fld>
            <a:endParaRPr lang="en-US"/>
          </a:p>
        </p:txBody>
      </p:sp>
      <p:pic>
        <p:nvPicPr>
          <p:cNvPr id="1032" name="Picture 7" descr="slide header_646.jpg"/>
          <p:cNvPicPr>
            <a:picLocks noChangeAspect="1"/>
          </p:cNvPicPr>
          <p:nvPr/>
        </p:nvPicPr>
        <p:blipFill>
          <a:blip r:embed="rId14"/>
          <a:srcRect/>
          <a:stretch>
            <a:fillRect/>
          </a:stretch>
        </p:blipFill>
        <p:spPr bwMode="auto">
          <a:xfrm>
            <a:off x="0" y="0"/>
            <a:ext cx="9144000" cy="1555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9"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hdr="0" ftr="0" dt="0"/>
  <p:txStyles>
    <p:titleStyle>
      <a:lvl1pPr algn="l" rtl="0" eaLnBrk="0" fontAlgn="base" hangingPunct="0">
        <a:spcBef>
          <a:spcPct val="0"/>
        </a:spcBef>
        <a:spcAft>
          <a:spcPct val="0"/>
        </a:spcAft>
        <a:defRPr sz="26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600" b="1">
          <a:solidFill>
            <a:schemeClr val="tx2"/>
          </a:solidFill>
          <a:latin typeface="Trebuchet MS" charset="0"/>
          <a:ea typeface="ＭＳ Ｐゴシック" charset="-128"/>
          <a:cs typeface="ＭＳ Ｐゴシック" charset="-128"/>
        </a:defRPr>
      </a:lvl2pPr>
      <a:lvl3pPr algn="l" rtl="0" eaLnBrk="0" fontAlgn="base" hangingPunct="0">
        <a:spcBef>
          <a:spcPct val="0"/>
        </a:spcBef>
        <a:spcAft>
          <a:spcPct val="0"/>
        </a:spcAft>
        <a:defRPr sz="2600" b="1">
          <a:solidFill>
            <a:schemeClr val="tx2"/>
          </a:solidFill>
          <a:latin typeface="Trebuchet MS" charset="0"/>
          <a:ea typeface="ＭＳ Ｐゴシック" charset="-128"/>
          <a:cs typeface="ＭＳ Ｐゴシック" charset="-128"/>
        </a:defRPr>
      </a:lvl3pPr>
      <a:lvl4pPr algn="l" rtl="0" eaLnBrk="0" fontAlgn="base" hangingPunct="0">
        <a:spcBef>
          <a:spcPct val="0"/>
        </a:spcBef>
        <a:spcAft>
          <a:spcPct val="0"/>
        </a:spcAft>
        <a:defRPr sz="2600" b="1">
          <a:solidFill>
            <a:schemeClr val="tx2"/>
          </a:solidFill>
          <a:latin typeface="Trebuchet MS" charset="0"/>
          <a:ea typeface="ＭＳ Ｐゴシック" charset="-128"/>
          <a:cs typeface="ＭＳ Ｐゴシック" charset="-128"/>
        </a:defRPr>
      </a:lvl4pPr>
      <a:lvl5pPr algn="l" rtl="0" eaLnBrk="0" fontAlgn="base" hangingPunct="0">
        <a:spcBef>
          <a:spcPct val="0"/>
        </a:spcBef>
        <a:spcAft>
          <a:spcPct val="0"/>
        </a:spcAft>
        <a:defRPr sz="2600" b="1">
          <a:solidFill>
            <a:schemeClr val="tx2"/>
          </a:solidFill>
          <a:latin typeface="Trebuchet MS" charset="0"/>
          <a:ea typeface="ＭＳ Ｐゴシック" charset="-128"/>
          <a:cs typeface="ＭＳ Ｐゴシック" charset="-128"/>
        </a:defRPr>
      </a:lvl5pPr>
      <a:lvl6pPr marL="457200" algn="l" rtl="0" fontAlgn="base">
        <a:spcBef>
          <a:spcPct val="0"/>
        </a:spcBef>
        <a:spcAft>
          <a:spcPct val="0"/>
        </a:spcAft>
        <a:defRPr sz="2600" b="1">
          <a:solidFill>
            <a:schemeClr val="tx2"/>
          </a:solidFill>
          <a:latin typeface="Trebuchet MS" charset="0"/>
        </a:defRPr>
      </a:lvl6pPr>
      <a:lvl7pPr marL="914400" algn="l" rtl="0" fontAlgn="base">
        <a:spcBef>
          <a:spcPct val="0"/>
        </a:spcBef>
        <a:spcAft>
          <a:spcPct val="0"/>
        </a:spcAft>
        <a:defRPr sz="2600" b="1">
          <a:solidFill>
            <a:schemeClr val="tx2"/>
          </a:solidFill>
          <a:latin typeface="Trebuchet MS" charset="0"/>
        </a:defRPr>
      </a:lvl7pPr>
      <a:lvl8pPr marL="1371600" algn="l" rtl="0" fontAlgn="base">
        <a:spcBef>
          <a:spcPct val="0"/>
        </a:spcBef>
        <a:spcAft>
          <a:spcPct val="0"/>
        </a:spcAft>
        <a:defRPr sz="2600" b="1">
          <a:solidFill>
            <a:schemeClr val="tx2"/>
          </a:solidFill>
          <a:latin typeface="Trebuchet MS" charset="0"/>
        </a:defRPr>
      </a:lvl8pPr>
      <a:lvl9pPr marL="1828800" algn="l" rtl="0" fontAlgn="base">
        <a:spcBef>
          <a:spcPct val="0"/>
        </a:spcBef>
        <a:spcAft>
          <a:spcPct val="0"/>
        </a:spcAft>
        <a:defRPr sz="2600" b="1">
          <a:solidFill>
            <a:schemeClr val="tx2"/>
          </a:solidFill>
          <a:latin typeface="Trebuchet MS" charset="0"/>
        </a:defRPr>
      </a:lvl9pPr>
    </p:titleStyle>
    <p:bodyStyle>
      <a:lvl1pPr marL="342900" indent="-342900" algn="l" rtl="0" eaLnBrk="0" fontAlgn="base" hangingPunct="0">
        <a:spcBef>
          <a:spcPct val="20000"/>
        </a:spcBef>
        <a:spcAft>
          <a:spcPct val="0"/>
        </a:spcAft>
        <a:buClr>
          <a:srgbClr val="1F497D"/>
        </a:buClr>
        <a:buFont typeface="Wingdings" pitchFamily="-84" charset="2"/>
        <a:buChar char="§"/>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1F497D"/>
        </a:buClr>
        <a:buFont typeface="Arial" pitchFamily="-84" charset="0"/>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1F497D"/>
        </a:buClr>
        <a:buFont typeface="Arial" charset="0"/>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rgbClr val="1F497D"/>
        </a:buClr>
        <a:buFont typeface="Arial" charset="0"/>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rgbClr val="1F497D"/>
        </a:buClr>
        <a:buFont typeface="Arial" charset="0"/>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rgbClr val="1F497D"/>
        </a:buClr>
        <a:buFont typeface="Arial" charset="0"/>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26.jpe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5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 Id="rId3"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85838" y="1671638"/>
            <a:ext cx="7696200" cy="1069975"/>
          </a:xfrm>
        </p:spPr>
        <p:txBody>
          <a:bodyPr/>
          <a:lstStyle/>
          <a:p>
            <a:pPr algn="ctr" eaLnBrk="1" hangingPunct="1"/>
            <a:r>
              <a:rPr lang="en-US">
                <a:ea typeface="ＭＳ Ｐゴシック" pitchFamily="-84" charset="-128"/>
                <a:cs typeface="ＭＳ Ｐゴシック" pitchFamily="-84" charset="-128"/>
              </a:rPr>
              <a:t>Electron Probes of Structure – from Deuteron to Lysozyme</a:t>
            </a:r>
            <a:br>
              <a:rPr lang="en-US">
                <a:ea typeface="ＭＳ Ｐゴシック" pitchFamily="-84" charset="-128"/>
                <a:cs typeface="ＭＳ Ｐゴシック" pitchFamily="-84" charset="-128"/>
              </a:rPr>
            </a:br>
            <a:r>
              <a:rPr lang="en-US">
                <a:ea typeface="ＭＳ Ｐゴシック" pitchFamily="-84" charset="-128"/>
                <a:cs typeface="ＭＳ Ｐゴシック" pitchFamily="-84" charset="-128"/>
              </a:rPr>
              <a:t/>
            </a:r>
            <a:br>
              <a:rPr lang="en-US">
                <a:ea typeface="ＭＳ Ｐゴシック" pitchFamily="-84" charset="-128"/>
                <a:cs typeface="ＭＳ Ｐゴシック" pitchFamily="-84" charset="-128"/>
              </a:rPr>
            </a:br>
            <a:r>
              <a:rPr lang="en-US">
                <a:ea typeface="ＭＳ Ｐゴシック" pitchFamily="-84" charset="-128"/>
                <a:cs typeface="ＭＳ Ｐゴシック" pitchFamily="-84" charset="-128"/>
              </a:rPr>
              <a:t/>
            </a:r>
            <a:br>
              <a:rPr lang="en-US">
                <a:ea typeface="ＭＳ Ｐゴシック" pitchFamily="-84" charset="-128"/>
                <a:cs typeface="ＭＳ Ｐゴシック" pitchFamily="-84" charset="-128"/>
              </a:rPr>
            </a:br>
            <a:r>
              <a:rPr lang="en-US" sz="2000">
                <a:ea typeface="ＭＳ Ｐゴシック" pitchFamily="-84" charset="-128"/>
                <a:cs typeface="ＭＳ Ｐゴシック" pitchFamily="-84" charset="-128"/>
              </a:rPr>
              <a:t>Linda Young</a:t>
            </a:r>
            <a:br>
              <a:rPr lang="en-US" sz="2000">
                <a:ea typeface="ＭＳ Ｐゴシック" pitchFamily="-84" charset="-128"/>
                <a:cs typeface="ＭＳ Ｐゴシック" pitchFamily="-84" charset="-128"/>
              </a:rPr>
            </a:br>
            <a:r>
              <a:rPr lang="en-US" sz="2000">
                <a:ea typeface="ＭＳ Ｐゴシック" pitchFamily="-84" charset="-128"/>
                <a:cs typeface="ＭＳ Ｐゴシック" pitchFamily="-84" charset="-128"/>
              </a:rPr>
              <a:t>Argonne National Laboratory</a:t>
            </a:r>
            <a:endParaRPr lang="en-US">
              <a:ea typeface="ＭＳ Ｐゴシック" pitchFamily="-84" charset="-128"/>
              <a:cs typeface="ＭＳ Ｐゴシック" pitchFamily="-84" charset="-128"/>
            </a:endParaRPr>
          </a:p>
        </p:txBody>
      </p:sp>
      <p:sp>
        <p:nvSpPr>
          <p:cNvPr id="15363" name="Rectangle 3"/>
          <p:cNvSpPr>
            <a:spLocks noGrp="1" noChangeArrowheads="1"/>
          </p:cNvSpPr>
          <p:nvPr>
            <p:ph type="subTitle" idx="1"/>
          </p:nvPr>
        </p:nvSpPr>
        <p:spPr>
          <a:xfrm>
            <a:off x="1066800" y="4648200"/>
            <a:ext cx="6400800" cy="1752600"/>
          </a:xfrm>
        </p:spPr>
        <p:txBody>
          <a:bodyPr/>
          <a:lstStyle/>
          <a:p>
            <a:pPr eaLnBrk="1" hangingPunct="1">
              <a:buFont typeface="Wingdings" pitchFamily="-84" charset="2"/>
              <a:buNone/>
            </a:pPr>
            <a:endParaRPr lang="en-US">
              <a:ea typeface="ＭＳ Ｐゴシック" pitchFamily="-84" charset="-128"/>
              <a:cs typeface="ＭＳ Ｐゴシック" pitchFamily="-84" charset="-128"/>
            </a:endParaRPr>
          </a:p>
          <a:p>
            <a:pPr eaLnBrk="1" hangingPunct="1">
              <a:buFont typeface="Wingdings" pitchFamily="-84" charset="2"/>
              <a:buNone/>
            </a:pPr>
            <a:endParaRPr lang="en-US">
              <a:ea typeface="ＭＳ Ｐゴシック" pitchFamily="-84" charset="-128"/>
              <a:cs typeface="ＭＳ Ｐゴシック" pitchFamily="-84" charset="-128"/>
            </a:endParaRPr>
          </a:p>
        </p:txBody>
      </p:sp>
      <p:sp>
        <p:nvSpPr>
          <p:cNvPr id="15364" name="Text Box 10"/>
          <p:cNvSpPr txBox="1">
            <a:spLocks noChangeArrowheads="1"/>
          </p:cNvSpPr>
          <p:nvPr/>
        </p:nvSpPr>
        <p:spPr bwMode="auto">
          <a:xfrm>
            <a:off x="2514600" y="4953000"/>
            <a:ext cx="5654675" cy="1200329"/>
          </a:xfrm>
          <a:prstGeom prst="rect">
            <a:avLst/>
          </a:prstGeom>
          <a:noFill/>
          <a:ln w="9525">
            <a:noFill/>
            <a:miter lim="800000"/>
            <a:headEnd/>
            <a:tailEnd/>
          </a:ln>
        </p:spPr>
        <p:txBody>
          <a:bodyPr>
            <a:prstTxWarp prst="textNoShape">
              <a:avLst/>
            </a:prstTxWarp>
            <a:spAutoFit/>
          </a:bodyPr>
          <a:lstStyle/>
          <a:p>
            <a:r>
              <a:rPr lang="en-US"/>
              <a:t>Nuclear Physics Symposium</a:t>
            </a:r>
          </a:p>
          <a:p>
            <a:r>
              <a:rPr lang="en-US"/>
              <a:t>Exploring the Heart of Matter</a:t>
            </a:r>
          </a:p>
          <a:p>
            <a:r>
              <a:rPr lang="en-US"/>
              <a:t>In honor of Roy Holt</a:t>
            </a:r>
          </a:p>
          <a:p>
            <a:r>
              <a:rPr lang="en-US"/>
              <a:t>26-27 September 2014</a:t>
            </a:r>
          </a:p>
        </p:txBody>
      </p:sp>
      <p:pic>
        <p:nvPicPr>
          <p:cNvPr id="15365" name="Picture 4"/>
          <p:cNvPicPr>
            <a:picLocks noChangeAspect="1"/>
          </p:cNvPicPr>
          <p:nvPr/>
        </p:nvPicPr>
        <p:blipFill>
          <a:blip r:embed="rId3"/>
          <a:srcRect/>
          <a:stretch>
            <a:fillRect/>
          </a:stretch>
        </p:blipFill>
        <p:spPr bwMode="auto">
          <a:xfrm>
            <a:off x="381000" y="4419600"/>
            <a:ext cx="1604963" cy="2078809"/>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5867400" y="4648200"/>
            <a:ext cx="3149600" cy="160164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1"/>
          <p:cNvSpPr>
            <a:spLocks noGrp="1"/>
          </p:cNvSpPr>
          <p:nvPr>
            <p:ph type="sldNum" sz="quarter" idx="12"/>
          </p:nvPr>
        </p:nvSpPr>
        <p:spPr>
          <a:xfrm>
            <a:off x="7010400" y="6572250"/>
            <a:ext cx="1371600" cy="209550"/>
          </a:xfrm>
          <a:noFill/>
        </p:spPr>
        <p:txBody>
          <a:bodyPr/>
          <a:lstStyle/>
          <a:p>
            <a:pPr algn="l"/>
            <a:fld id="{4E06472F-E586-4C43-B22C-1652D0147F0C}" type="slidenum">
              <a:rPr lang="en-US" sz="1000">
                <a:latin typeface="Calibri" pitchFamily="-84" charset="0"/>
              </a:rPr>
              <a:pPr algn="l"/>
              <a:t>10</a:t>
            </a:fld>
            <a:endParaRPr lang="en-US" sz="1000">
              <a:latin typeface="Calibri" pitchFamily="-84" charset="0"/>
            </a:endParaRPr>
          </a:p>
        </p:txBody>
      </p:sp>
      <p:pic>
        <p:nvPicPr>
          <p:cNvPr id="25603" name="Picture 2" descr="rendering03B"/>
          <p:cNvPicPr>
            <a:picLocks noChangeArrowheads="1"/>
          </p:cNvPicPr>
          <p:nvPr/>
        </p:nvPicPr>
        <p:blipFill>
          <a:blip r:embed="rId2"/>
          <a:srcRect l="1054" t="667" r="923" b="6207"/>
          <a:stretch>
            <a:fillRect/>
          </a:stretch>
        </p:blipFill>
        <p:spPr bwMode="auto">
          <a:xfrm>
            <a:off x="3175" y="0"/>
            <a:ext cx="9140825" cy="6858000"/>
          </a:xfrm>
          <a:prstGeom prst="rect">
            <a:avLst/>
          </a:prstGeom>
          <a:solidFill>
            <a:schemeClr val="bg1"/>
          </a:solidFill>
          <a:ln w="9525">
            <a:noFill/>
            <a:miter lim="800000"/>
            <a:headEnd/>
            <a:tailEnd/>
          </a:ln>
        </p:spPr>
      </p:pic>
      <p:sp>
        <p:nvSpPr>
          <p:cNvPr id="465923" name="Text Box 3"/>
          <p:cNvSpPr txBox="1">
            <a:spLocks noChangeArrowheads="1"/>
          </p:cNvSpPr>
          <p:nvPr/>
        </p:nvSpPr>
        <p:spPr bwMode="auto">
          <a:xfrm>
            <a:off x="387350" y="85725"/>
            <a:ext cx="8337550" cy="641350"/>
          </a:xfrm>
          <a:prstGeom prst="rect">
            <a:avLst/>
          </a:prstGeom>
          <a:noFill/>
          <a:ln w="9525">
            <a:noFill/>
            <a:miter lim="800000"/>
            <a:headEnd/>
            <a:tailEnd/>
          </a:ln>
          <a:effectLst/>
        </p:spPr>
        <p:txBody>
          <a:bodyPr wrap="none">
            <a:prstTxWarp prst="textNoShape">
              <a:avLst/>
            </a:prstTxWarp>
            <a:spAutoFit/>
          </a:bodyPr>
          <a:lstStyle/>
          <a:p>
            <a:pPr algn="ctr">
              <a:defRPr/>
            </a:pPr>
            <a:r>
              <a:rPr lang="en-US" sz="3600" b="1">
                <a:solidFill>
                  <a:schemeClr val="bg1"/>
                </a:solidFill>
                <a:effectLst>
                  <a:outerShdw blurRad="38100" dist="38100" dir="2700000" algn="tl">
                    <a:srgbClr val="DDDDDD"/>
                  </a:outerShdw>
                </a:effectLst>
                <a:latin typeface="Calibri" charset="0"/>
              </a:rPr>
              <a:t>Linac Coherent Light Source at </a:t>
            </a:r>
            <a:r>
              <a:rPr lang="en-US" sz="3600" b="1" i="1">
                <a:solidFill>
                  <a:schemeClr val="bg1"/>
                </a:solidFill>
                <a:effectLst>
                  <a:outerShdw blurRad="38100" dist="38100" dir="2700000" algn="tl">
                    <a:srgbClr val="DDDDDD"/>
                  </a:outerShdw>
                </a:effectLst>
                <a:latin typeface="Calibri" charset="0"/>
              </a:rPr>
              <a:t>SLAC</a:t>
            </a:r>
          </a:p>
        </p:txBody>
      </p:sp>
      <p:grpSp>
        <p:nvGrpSpPr>
          <p:cNvPr id="2" name="Group 4"/>
          <p:cNvGrpSpPr>
            <a:grpSpLocks/>
          </p:cNvGrpSpPr>
          <p:nvPr/>
        </p:nvGrpSpPr>
        <p:grpSpPr bwMode="auto">
          <a:xfrm>
            <a:off x="6145213" y="1381125"/>
            <a:ext cx="1649412" cy="1325563"/>
            <a:chOff x="3871" y="875"/>
            <a:chExt cx="1039" cy="835"/>
          </a:xfrm>
        </p:grpSpPr>
        <p:sp>
          <p:nvSpPr>
            <p:cNvPr id="25645" name="Line 5"/>
            <p:cNvSpPr>
              <a:spLocks noChangeShapeType="1"/>
            </p:cNvSpPr>
            <p:nvPr/>
          </p:nvSpPr>
          <p:spPr bwMode="auto">
            <a:xfrm>
              <a:off x="4386" y="1313"/>
              <a:ext cx="0" cy="397"/>
            </a:xfrm>
            <a:prstGeom prst="line">
              <a:avLst/>
            </a:prstGeom>
            <a:noFill/>
            <a:ln w="28575">
              <a:solidFill>
                <a:srgbClr val="FF00FF"/>
              </a:solidFill>
              <a:round/>
              <a:headEnd/>
              <a:tailEnd type="stealth" w="lg" len="lg"/>
            </a:ln>
          </p:spPr>
          <p:txBody>
            <a:bodyPr anchor="ctr">
              <a:prstTxWarp prst="textNoShape">
                <a:avLst/>
              </a:prstTxWarp>
              <a:spAutoFit/>
            </a:bodyPr>
            <a:lstStyle/>
            <a:p>
              <a:endParaRPr lang="en-US"/>
            </a:p>
          </p:txBody>
        </p:sp>
        <p:sp>
          <p:nvSpPr>
            <p:cNvPr id="465926" name="Text Box 6"/>
            <p:cNvSpPr txBox="1">
              <a:spLocks noChangeArrowheads="1"/>
            </p:cNvSpPr>
            <p:nvPr/>
          </p:nvSpPr>
          <p:spPr bwMode="auto">
            <a:xfrm>
              <a:off x="3871" y="875"/>
              <a:ext cx="1039" cy="442"/>
            </a:xfrm>
            <a:prstGeom prst="rect">
              <a:avLst/>
            </a:prstGeom>
            <a:noFill/>
            <a:ln w="9525">
              <a:noFill/>
              <a:miter lim="800000"/>
              <a:headEnd/>
              <a:tailEnd/>
            </a:ln>
            <a:effectLst/>
          </p:spPr>
          <p:txBody>
            <a:bodyPr wrap="none">
              <a:prstTxWarp prst="textNoShape">
                <a:avLst/>
              </a:prstTxWarp>
              <a:spAutoFit/>
            </a:bodyPr>
            <a:lstStyle/>
            <a:p>
              <a:pPr algn="ctr">
                <a:defRPr/>
              </a:pPr>
              <a:r>
                <a:rPr lang="en-US">
                  <a:solidFill>
                    <a:srgbClr val="FF00FF"/>
                  </a:solidFill>
                  <a:effectLst>
                    <a:outerShdw blurRad="38100" dist="38100" dir="2700000" algn="tl">
                      <a:srgbClr val="DDDDDD"/>
                    </a:outerShdw>
                  </a:effectLst>
                  <a:latin typeface="Calibri" charset="0"/>
                </a:rPr>
                <a:t>Injector (35</a:t>
              </a:r>
              <a:r>
                <a:rPr lang="en-US">
                  <a:solidFill>
                    <a:srgbClr val="FF00FF"/>
                  </a:solidFill>
                  <a:effectLst>
                    <a:outerShdw blurRad="38100" dist="38100" dir="2700000" algn="tl">
                      <a:srgbClr val="DDDDDD"/>
                    </a:outerShdw>
                  </a:effectLst>
                  <a:latin typeface="Calibri" charset="0"/>
                  <a:ea typeface="Arial" charset="0"/>
                  <a:cs typeface="Arial" charset="0"/>
                </a:rPr>
                <a:t>º</a:t>
              </a:r>
              <a:r>
                <a:rPr lang="en-US">
                  <a:solidFill>
                    <a:srgbClr val="FF00FF"/>
                  </a:solidFill>
                  <a:effectLst>
                    <a:outerShdw blurRad="38100" dist="38100" dir="2700000" algn="tl">
                      <a:srgbClr val="DDDDDD"/>
                    </a:outerShdw>
                  </a:effectLst>
                  <a:latin typeface="Calibri" charset="0"/>
                </a:rPr>
                <a:t>)</a:t>
              </a:r>
            </a:p>
            <a:p>
              <a:pPr algn="ctr">
                <a:defRPr/>
              </a:pPr>
              <a:r>
                <a:rPr lang="en-US">
                  <a:solidFill>
                    <a:srgbClr val="FF00FF"/>
                  </a:solidFill>
                  <a:effectLst>
                    <a:outerShdw blurRad="38100" dist="38100" dir="2700000" algn="tl">
                      <a:srgbClr val="DDDDDD"/>
                    </a:outerShdw>
                  </a:effectLst>
                  <a:latin typeface="Calibri" charset="0"/>
                </a:rPr>
                <a:t>at 2-km point</a:t>
              </a:r>
              <a:endParaRPr lang="en-US" sz="2400" b="1">
                <a:solidFill>
                  <a:srgbClr val="FF00FF"/>
                </a:solidFill>
                <a:effectLst>
                  <a:outerShdw blurRad="38100" dist="38100" dir="2700000" algn="tl">
                    <a:srgbClr val="DDDDDD"/>
                  </a:outerShdw>
                </a:effectLst>
                <a:latin typeface="Calibri" charset="0"/>
              </a:endParaRPr>
            </a:p>
          </p:txBody>
        </p:sp>
      </p:grpSp>
      <p:sp>
        <p:nvSpPr>
          <p:cNvPr id="25606" name="Line 8"/>
          <p:cNvSpPr>
            <a:spLocks noChangeShapeType="1"/>
          </p:cNvSpPr>
          <p:nvPr/>
        </p:nvSpPr>
        <p:spPr bwMode="auto">
          <a:xfrm>
            <a:off x="5165725" y="2906713"/>
            <a:ext cx="704850" cy="288925"/>
          </a:xfrm>
          <a:prstGeom prst="line">
            <a:avLst/>
          </a:prstGeom>
          <a:noFill/>
          <a:ln w="28575">
            <a:solidFill>
              <a:srgbClr val="FF0000"/>
            </a:solidFill>
            <a:round/>
            <a:headEnd/>
            <a:tailEnd type="stealth" w="lg" len="lg"/>
          </a:ln>
        </p:spPr>
        <p:txBody>
          <a:bodyPr anchor="ctr">
            <a:prstTxWarp prst="textNoShape">
              <a:avLst/>
            </a:prstTxWarp>
            <a:spAutoFit/>
          </a:bodyPr>
          <a:lstStyle/>
          <a:p>
            <a:endParaRPr lang="en-US"/>
          </a:p>
        </p:txBody>
      </p:sp>
      <p:sp>
        <p:nvSpPr>
          <p:cNvPr id="465929" name="Text Box 9"/>
          <p:cNvSpPr txBox="1">
            <a:spLocks noChangeArrowheads="1"/>
          </p:cNvSpPr>
          <p:nvPr/>
        </p:nvSpPr>
        <p:spPr bwMode="auto">
          <a:xfrm>
            <a:off x="2417763" y="2244725"/>
            <a:ext cx="2962275" cy="396875"/>
          </a:xfrm>
          <a:prstGeom prst="rect">
            <a:avLst/>
          </a:prstGeom>
          <a:noFill/>
          <a:ln w="9525">
            <a:noFill/>
            <a:miter lim="800000"/>
            <a:headEnd/>
            <a:tailEnd/>
          </a:ln>
          <a:effectLst/>
        </p:spPr>
        <p:txBody>
          <a:bodyPr wrap="none">
            <a:prstTxWarp prst="textNoShape">
              <a:avLst/>
            </a:prstTxWarp>
            <a:spAutoFit/>
          </a:bodyPr>
          <a:lstStyle/>
          <a:p>
            <a:pPr>
              <a:defRPr/>
            </a:pPr>
            <a:r>
              <a:rPr lang="en-US">
                <a:solidFill>
                  <a:srgbClr val="FF0000"/>
                </a:solidFill>
                <a:effectLst>
                  <a:outerShdw blurRad="38100" dist="38100" dir="2700000" algn="tl">
                    <a:srgbClr val="DDDDDD"/>
                  </a:outerShdw>
                </a:effectLst>
                <a:latin typeface="Calibri" charset="0"/>
              </a:rPr>
              <a:t>Existing 1/3 Linac (1 km)</a:t>
            </a:r>
          </a:p>
        </p:txBody>
      </p:sp>
      <p:grpSp>
        <p:nvGrpSpPr>
          <p:cNvPr id="3" name="Group 10"/>
          <p:cNvGrpSpPr>
            <a:grpSpLocks/>
          </p:cNvGrpSpPr>
          <p:nvPr/>
        </p:nvGrpSpPr>
        <p:grpSpPr bwMode="auto">
          <a:xfrm>
            <a:off x="2833688" y="4978400"/>
            <a:ext cx="4568825" cy="396875"/>
            <a:chOff x="1785" y="3141"/>
            <a:chExt cx="2878" cy="250"/>
          </a:xfrm>
        </p:grpSpPr>
        <p:sp>
          <p:nvSpPr>
            <p:cNvPr id="465931" name="Text Box 11"/>
            <p:cNvSpPr txBox="1">
              <a:spLocks noChangeArrowheads="1"/>
            </p:cNvSpPr>
            <p:nvPr/>
          </p:nvSpPr>
          <p:spPr bwMode="auto">
            <a:xfrm>
              <a:off x="2412" y="3141"/>
              <a:ext cx="2251" cy="250"/>
            </a:xfrm>
            <a:prstGeom prst="rect">
              <a:avLst/>
            </a:prstGeom>
            <a:noFill/>
            <a:ln w="9525">
              <a:noFill/>
              <a:miter lim="800000"/>
              <a:headEnd/>
              <a:tailEnd/>
            </a:ln>
            <a:effectLst/>
          </p:spPr>
          <p:txBody>
            <a:bodyPr>
              <a:prstTxWarp prst="textNoShape">
                <a:avLst/>
              </a:prstTxWarp>
              <a:spAutoFit/>
            </a:bodyPr>
            <a:lstStyle/>
            <a:p>
              <a:pPr>
                <a:defRPr/>
              </a:pPr>
              <a:r>
                <a:rPr lang="en-US" b="1">
                  <a:solidFill>
                    <a:srgbClr val="00FFFF"/>
                  </a:solidFill>
                  <a:effectLst>
                    <a:outerShdw blurRad="38100" dist="38100" dir="2700000" algn="tl">
                      <a:srgbClr val="DDDDDD"/>
                    </a:outerShdw>
                  </a:effectLst>
                  <a:latin typeface="Calibri" charset="0"/>
                </a:rPr>
                <a:t>Near Experiment Hall</a:t>
              </a:r>
            </a:p>
          </p:txBody>
        </p:sp>
        <p:sp>
          <p:nvSpPr>
            <p:cNvPr id="25644" name="Line 12"/>
            <p:cNvSpPr>
              <a:spLocks noChangeShapeType="1"/>
            </p:cNvSpPr>
            <p:nvPr/>
          </p:nvSpPr>
          <p:spPr bwMode="auto">
            <a:xfrm flipH="1" flipV="1">
              <a:off x="1785" y="3302"/>
              <a:ext cx="635" cy="0"/>
            </a:xfrm>
            <a:prstGeom prst="line">
              <a:avLst/>
            </a:prstGeom>
            <a:noFill/>
            <a:ln w="28575">
              <a:solidFill>
                <a:srgbClr val="00FFFF"/>
              </a:solidFill>
              <a:round/>
              <a:headEnd/>
              <a:tailEnd type="stealth" w="lg" len="lg"/>
            </a:ln>
          </p:spPr>
          <p:txBody>
            <a:bodyPr anchor="ctr">
              <a:prstTxWarp prst="textNoShape">
                <a:avLst/>
              </a:prstTxWarp>
              <a:spAutoFit/>
            </a:bodyPr>
            <a:lstStyle/>
            <a:p>
              <a:endParaRPr lang="en-US"/>
            </a:p>
          </p:txBody>
        </p:sp>
      </p:grpSp>
      <p:grpSp>
        <p:nvGrpSpPr>
          <p:cNvPr id="4" name="Group 13"/>
          <p:cNvGrpSpPr>
            <a:grpSpLocks/>
          </p:cNvGrpSpPr>
          <p:nvPr/>
        </p:nvGrpSpPr>
        <p:grpSpPr bwMode="auto">
          <a:xfrm>
            <a:off x="1160463" y="6018213"/>
            <a:ext cx="2492375" cy="701675"/>
            <a:chOff x="731" y="3796"/>
            <a:chExt cx="1570" cy="442"/>
          </a:xfrm>
        </p:grpSpPr>
        <p:sp>
          <p:nvSpPr>
            <p:cNvPr id="465934" name="Text Box 14"/>
            <p:cNvSpPr txBox="1">
              <a:spLocks noChangeArrowheads="1"/>
            </p:cNvSpPr>
            <p:nvPr/>
          </p:nvSpPr>
          <p:spPr bwMode="auto">
            <a:xfrm>
              <a:off x="1021" y="3796"/>
              <a:ext cx="1280" cy="442"/>
            </a:xfrm>
            <a:prstGeom prst="rect">
              <a:avLst/>
            </a:prstGeom>
            <a:noFill/>
            <a:ln w="9525">
              <a:noFill/>
              <a:miter lim="800000"/>
              <a:headEnd/>
              <a:tailEnd/>
            </a:ln>
            <a:effectLst/>
          </p:spPr>
          <p:txBody>
            <a:bodyPr wrap="none">
              <a:prstTxWarp prst="textNoShape">
                <a:avLst/>
              </a:prstTxWarp>
              <a:spAutoFit/>
            </a:bodyPr>
            <a:lstStyle/>
            <a:p>
              <a:pPr>
                <a:defRPr/>
              </a:pPr>
              <a:r>
                <a:rPr lang="en-US" b="1">
                  <a:solidFill>
                    <a:srgbClr val="0000FF"/>
                  </a:solidFill>
                  <a:effectLst>
                    <a:outerShdw blurRad="38100" dist="38100" dir="2700000" algn="tl">
                      <a:srgbClr val="DDDDDD"/>
                    </a:outerShdw>
                  </a:effectLst>
                  <a:latin typeface="Calibri" charset="0"/>
                </a:rPr>
                <a:t>Far Experiment</a:t>
              </a:r>
            </a:p>
            <a:p>
              <a:pPr>
                <a:defRPr/>
              </a:pPr>
              <a:r>
                <a:rPr lang="en-US" b="1">
                  <a:solidFill>
                    <a:srgbClr val="0000FF"/>
                  </a:solidFill>
                  <a:effectLst>
                    <a:outerShdw blurRad="38100" dist="38100" dir="2700000" algn="tl">
                      <a:srgbClr val="DDDDDD"/>
                    </a:outerShdw>
                  </a:effectLst>
                  <a:latin typeface="Calibri" charset="0"/>
                </a:rPr>
                <a:t>Hall</a:t>
              </a:r>
              <a:endParaRPr lang="en-US" sz="2400" b="1">
                <a:solidFill>
                  <a:srgbClr val="0000FF"/>
                </a:solidFill>
                <a:effectLst>
                  <a:outerShdw blurRad="38100" dist="38100" dir="2700000" algn="tl">
                    <a:srgbClr val="DDDDDD"/>
                  </a:outerShdw>
                </a:effectLst>
                <a:latin typeface="Calibri" charset="0"/>
              </a:endParaRPr>
            </a:p>
          </p:txBody>
        </p:sp>
        <p:sp>
          <p:nvSpPr>
            <p:cNvPr id="25642" name="Line 15"/>
            <p:cNvSpPr>
              <a:spLocks noChangeShapeType="1"/>
            </p:cNvSpPr>
            <p:nvPr/>
          </p:nvSpPr>
          <p:spPr bwMode="auto">
            <a:xfrm flipH="1">
              <a:off x="731" y="3929"/>
              <a:ext cx="335" cy="0"/>
            </a:xfrm>
            <a:prstGeom prst="line">
              <a:avLst/>
            </a:prstGeom>
            <a:noFill/>
            <a:ln w="28575">
              <a:solidFill>
                <a:srgbClr val="0000FF"/>
              </a:solidFill>
              <a:round/>
              <a:headEnd/>
              <a:tailEnd type="stealth" w="lg" len="lg"/>
            </a:ln>
          </p:spPr>
          <p:txBody>
            <a:bodyPr anchor="ctr">
              <a:prstTxWarp prst="textNoShape">
                <a:avLst/>
              </a:prstTxWarp>
              <a:spAutoFit/>
            </a:bodyPr>
            <a:lstStyle/>
            <a:p>
              <a:endParaRPr lang="en-US"/>
            </a:p>
          </p:txBody>
        </p:sp>
      </p:grpSp>
      <p:sp>
        <p:nvSpPr>
          <p:cNvPr id="465936" name="Line 16"/>
          <p:cNvSpPr>
            <a:spLocks noChangeShapeType="1"/>
          </p:cNvSpPr>
          <p:nvPr/>
        </p:nvSpPr>
        <p:spPr bwMode="auto">
          <a:xfrm flipH="1">
            <a:off x="6780213" y="2774950"/>
            <a:ext cx="315912" cy="0"/>
          </a:xfrm>
          <a:prstGeom prst="line">
            <a:avLst/>
          </a:prstGeom>
          <a:noFill/>
          <a:ln w="76200">
            <a:solidFill>
              <a:srgbClr val="FF00FF"/>
            </a:solidFill>
            <a:round/>
            <a:headEnd/>
            <a:tailEnd type="triangle" w="sm" len="sm"/>
          </a:ln>
        </p:spPr>
        <p:txBody>
          <a:bodyPr anchor="ctr">
            <a:prstTxWarp prst="textNoShape">
              <a:avLst/>
            </a:prstTxWarp>
            <a:spAutoFit/>
          </a:bodyPr>
          <a:lstStyle/>
          <a:p>
            <a:endParaRPr lang="en-US"/>
          </a:p>
        </p:txBody>
      </p:sp>
      <p:grpSp>
        <p:nvGrpSpPr>
          <p:cNvPr id="5" name="Group 17"/>
          <p:cNvGrpSpPr>
            <a:grpSpLocks/>
          </p:cNvGrpSpPr>
          <p:nvPr/>
        </p:nvGrpSpPr>
        <p:grpSpPr bwMode="auto">
          <a:xfrm>
            <a:off x="3446463" y="4560888"/>
            <a:ext cx="2779712" cy="396875"/>
            <a:chOff x="2171" y="2878"/>
            <a:chExt cx="1751" cy="250"/>
          </a:xfrm>
        </p:grpSpPr>
        <p:sp>
          <p:nvSpPr>
            <p:cNvPr id="465938" name="Text Box 18"/>
            <p:cNvSpPr txBox="1">
              <a:spLocks noChangeArrowheads="1"/>
            </p:cNvSpPr>
            <p:nvPr/>
          </p:nvSpPr>
          <p:spPr bwMode="auto">
            <a:xfrm>
              <a:off x="2447" y="2878"/>
              <a:ext cx="1475" cy="250"/>
            </a:xfrm>
            <a:prstGeom prst="rect">
              <a:avLst/>
            </a:prstGeom>
            <a:noFill/>
            <a:ln w="9525">
              <a:noFill/>
              <a:miter lim="800000"/>
              <a:headEnd/>
              <a:tailEnd/>
            </a:ln>
            <a:effectLst/>
          </p:spPr>
          <p:txBody>
            <a:bodyPr wrap="none">
              <a:prstTxWarp prst="textNoShape">
                <a:avLst/>
              </a:prstTxWarp>
              <a:spAutoFit/>
            </a:bodyPr>
            <a:lstStyle/>
            <a:p>
              <a:pPr>
                <a:defRPr/>
              </a:pPr>
              <a:r>
                <a:rPr lang="en-US" b="1">
                  <a:solidFill>
                    <a:srgbClr val="FFFF00"/>
                  </a:solidFill>
                  <a:effectLst>
                    <a:outerShdw blurRad="38100" dist="38100" dir="2700000" algn="tl">
                      <a:srgbClr val="DDDDDD"/>
                    </a:outerShdw>
                  </a:effectLst>
                  <a:latin typeface="Calibri" charset="0"/>
                </a:rPr>
                <a:t>Undulator (130 m)</a:t>
              </a:r>
              <a:endParaRPr lang="en-US" sz="2400" b="1">
                <a:solidFill>
                  <a:srgbClr val="FFFF00"/>
                </a:solidFill>
                <a:effectLst>
                  <a:outerShdw blurRad="38100" dist="38100" dir="2700000" algn="tl">
                    <a:srgbClr val="DDDDDD"/>
                  </a:outerShdw>
                </a:effectLst>
                <a:latin typeface="Calibri" charset="0"/>
              </a:endParaRPr>
            </a:p>
          </p:txBody>
        </p:sp>
        <p:sp>
          <p:nvSpPr>
            <p:cNvPr id="25640" name="Line 19"/>
            <p:cNvSpPr>
              <a:spLocks noChangeShapeType="1"/>
            </p:cNvSpPr>
            <p:nvPr/>
          </p:nvSpPr>
          <p:spPr bwMode="auto">
            <a:xfrm flipH="1" flipV="1">
              <a:off x="2171" y="2983"/>
              <a:ext cx="301" cy="0"/>
            </a:xfrm>
            <a:prstGeom prst="line">
              <a:avLst/>
            </a:prstGeom>
            <a:noFill/>
            <a:ln w="28575">
              <a:solidFill>
                <a:srgbClr val="FFFF00"/>
              </a:solidFill>
              <a:round/>
              <a:headEnd/>
              <a:tailEnd type="stealth" w="lg" len="lg"/>
            </a:ln>
          </p:spPr>
          <p:txBody>
            <a:bodyPr anchor="ctr">
              <a:prstTxWarp prst="textNoShape">
                <a:avLst/>
              </a:prstTxWarp>
              <a:spAutoFit/>
            </a:bodyPr>
            <a:lstStyle/>
            <a:p>
              <a:endParaRPr lang="en-US"/>
            </a:p>
          </p:txBody>
        </p:sp>
      </p:grpSp>
      <p:sp>
        <p:nvSpPr>
          <p:cNvPr id="465940" name="Line 20"/>
          <p:cNvSpPr>
            <a:spLocks noChangeShapeType="1"/>
          </p:cNvSpPr>
          <p:nvPr/>
        </p:nvSpPr>
        <p:spPr bwMode="auto">
          <a:xfrm flipH="1">
            <a:off x="2671763" y="4454525"/>
            <a:ext cx="1066800" cy="668338"/>
          </a:xfrm>
          <a:prstGeom prst="line">
            <a:avLst/>
          </a:prstGeom>
          <a:noFill/>
          <a:ln w="76200">
            <a:solidFill>
              <a:srgbClr val="FFFF00"/>
            </a:solidFill>
            <a:round/>
            <a:headEnd/>
            <a:tailEnd type="triangle" w="med" len="med"/>
          </a:ln>
        </p:spPr>
        <p:txBody>
          <a:bodyPr anchor="ctr">
            <a:prstTxWarp prst="textNoShape">
              <a:avLst/>
            </a:prstTxWarp>
            <a:spAutoFit/>
          </a:bodyPr>
          <a:lstStyle/>
          <a:p>
            <a:endParaRPr lang="en-US"/>
          </a:p>
        </p:txBody>
      </p:sp>
      <p:sp>
        <p:nvSpPr>
          <p:cNvPr id="465941" name="Line 21"/>
          <p:cNvSpPr>
            <a:spLocks noChangeShapeType="1"/>
          </p:cNvSpPr>
          <p:nvPr/>
        </p:nvSpPr>
        <p:spPr bwMode="auto">
          <a:xfrm flipH="1">
            <a:off x="3670300" y="3679825"/>
            <a:ext cx="1503363" cy="809625"/>
          </a:xfrm>
          <a:prstGeom prst="line">
            <a:avLst/>
          </a:prstGeom>
          <a:noFill/>
          <a:ln w="76200">
            <a:solidFill>
              <a:srgbClr val="FF9900"/>
            </a:solidFill>
            <a:round/>
            <a:headEnd/>
            <a:tailEnd type="triangle" w="med" len="med"/>
          </a:ln>
        </p:spPr>
        <p:txBody>
          <a:bodyPr anchor="ctr">
            <a:prstTxWarp prst="textNoShape">
              <a:avLst/>
            </a:prstTxWarp>
            <a:spAutoFit/>
          </a:bodyPr>
          <a:lstStyle/>
          <a:p>
            <a:endParaRPr lang="en-US"/>
          </a:p>
        </p:txBody>
      </p:sp>
      <p:sp>
        <p:nvSpPr>
          <p:cNvPr id="465942" name="Text Box 22"/>
          <p:cNvSpPr txBox="1">
            <a:spLocks noChangeArrowheads="1"/>
          </p:cNvSpPr>
          <p:nvPr/>
        </p:nvSpPr>
        <p:spPr bwMode="auto">
          <a:xfrm>
            <a:off x="411163" y="627063"/>
            <a:ext cx="8275637" cy="457200"/>
          </a:xfrm>
          <a:prstGeom prst="rect">
            <a:avLst/>
          </a:prstGeom>
          <a:noFill/>
          <a:ln w="9525">
            <a:noFill/>
            <a:miter lim="800000"/>
            <a:headEnd/>
            <a:tailEnd/>
          </a:ln>
          <a:effectLst>
            <a:outerShdw blurRad="63500" dist="38099" dir="2700000" algn="ctr" rotWithShape="0">
              <a:schemeClr val="tx2">
                <a:alpha val="50000"/>
              </a:schemeClr>
            </a:outerShdw>
          </a:effectLst>
        </p:spPr>
        <p:txBody>
          <a:bodyPr>
            <a:prstTxWarp prst="textNoShape">
              <a:avLst/>
            </a:prstTxWarp>
            <a:spAutoFit/>
          </a:bodyPr>
          <a:lstStyle/>
          <a:p>
            <a:pPr algn="ctr">
              <a:defRPr/>
            </a:pPr>
            <a:r>
              <a:rPr lang="en-US" sz="2400">
                <a:solidFill>
                  <a:srgbClr val="FFFF00"/>
                </a:solidFill>
                <a:latin typeface="Calibri" charset="0"/>
              </a:rPr>
              <a:t>X-FEL based on last 1-km of existing 3-km linac</a:t>
            </a:r>
          </a:p>
        </p:txBody>
      </p:sp>
      <p:sp>
        <p:nvSpPr>
          <p:cNvPr id="465943" name="Line 23"/>
          <p:cNvSpPr>
            <a:spLocks noChangeShapeType="1"/>
          </p:cNvSpPr>
          <p:nvPr/>
        </p:nvSpPr>
        <p:spPr bwMode="auto">
          <a:xfrm flipH="1">
            <a:off x="5003800" y="2770188"/>
            <a:ext cx="1800225" cy="1000125"/>
          </a:xfrm>
          <a:prstGeom prst="line">
            <a:avLst/>
          </a:prstGeom>
          <a:noFill/>
          <a:ln w="76200">
            <a:solidFill>
              <a:srgbClr val="FF0000"/>
            </a:solidFill>
            <a:round/>
            <a:headEnd/>
            <a:tailEnd type="triangle" w="med" len="med"/>
          </a:ln>
        </p:spPr>
        <p:txBody>
          <a:bodyPr anchor="ctr">
            <a:prstTxWarp prst="textNoShape">
              <a:avLst/>
            </a:prstTxWarp>
            <a:spAutoFit/>
          </a:bodyPr>
          <a:lstStyle/>
          <a:p>
            <a:endParaRPr lang="en-US"/>
          </a:p>
        </p:txBody>
      </p:sp>
      <p:grpSp>
        <p:nvGrpSpPr>
          <p:cNvPr id="6" name="Group 24"/>
          <p:cNvGrpSpPr>
            <a:grpSpLocks/>
          </p:cNvGrpSpPr>
          <p:nvPr/>
        </p:nvGrpSpPr>
        <p:grpSpPr bwMode="auto">
          <a:xfrm>
            <a:off x="561975" y="5073650"/>
            <a:ext cx="2333625" cy="1244600"/>
            <a:chOff x="354" y="3201"/>
            <a:chExt cx="1470" cy="784"/>
          </a:xfrm>
        </p:grpSpPr>
        <p:sp>
          <p:nvSpPr>
            <p:cNvPr id="25633" name="AutoShape 25"/>
            <p:cNvSpPr>
              <a:spLocks noChangeArrowheads="1"/>
            </p:cNvSpPr>
            <p:nvPr/>
          </p:nvSpPr>
          <p:spPr bwMode="auto">
            <a:xfrm rot="720688">
              <a:off x="354" y="3857"/>
              <a:ext cx="380" cy="127"/>
            </a:xfrm>
            <a:prstGeom prst="parallelogram">
              <a:avLst>
                <a:gd name="adj" fmla="val 122483"/>
              </a:avLst>
            </a:prstGeom>
            <a:solidFill>
              <a:schemeClr val="bg1"/>
            </a:solidFill>
            <a:ln w="9525">
              <a:solidFill>
                <a:schemeClr val="tx1"/>
              </a:solidFill>
              <a:miter lim="800000"/>
              <a:headEnd/>
              <a:tailEnd/>
            </a:ln>
          </p:spPr>
          <p:txBody>
            <a:bodyPr anchor="ctr">
              <a:prstTxWarp prst="textNoShape">
                <a:avLst/>
              </a:prstTxWarp>
              <a:spAutoFit/>
            </a:bodyPr>
            <a:lstStyle/>
            <a:p>
              <a:endParaRPr lang="en-US"/>
            </a:p>
          </p:txBody>
        </p:sp>
        <p:sp>
          <p:nvSpPr>
            <p:cNvPr id="25634" name="Line 26"/>
            <p:cNvSpPr>
              <a:spLocks noChangeShapeType="1"/>
            </p:cNvSpPr>
            <p:nvPr/>
          </p:nvSpPr>
          <p:spPr bwMode="auto">
            <a:xfrm flipH="1">
              <a:off x="490" y="3224"/>
              <a:ext cx="1208" cy="761"/>
            </a:xfrm>
            <a:prstGeom prst="line">
              <a:avLst/>
            </a:prstGeom>
            <a:noFill/>
            <a:ln w="38100">
              <a:solidFill>
                <a:schemeClr val="bg1"/>
              </a:solidFill>
              <a:round/>
              <a:headEnd/>
              <a:tailEnd type="triangle" w="med" len="med"/>
            </a:ln>
          </p:spPr>
          <p:txBody>
            <a:bodyPr anchor="ctr">
              <a:prstTxWarp prst="textNoShape">
                <a:avLst/>
              </a:prstTxWarp>
              <a:spAutoFit/>
            </a:bodyPr>
            <a:lstStyle/>
            <a:p>
              <a:endParaRPr lang="en-US"/>
            </a:p>
          </p:txBody>
        </p:sp>
        <p:sp>
          <p:nvSpPr>
            <p:cNvPr id="25635" name="Line 27"/>
            <p:cNvSpPr>
              <a:spLocks noChangeShapeType="1"/>
            </p:cNvSpPr>
            <p:nvPr/>
          </p:nvSpPr>
          <p:spPr bwMode="auto">
            <a:xfrm flipH="1">
              <a:off x="629" y="3275"/>
              <a:ext cx="962" cy="602"/>
            </a:xfrm>
            <a:prstGeom prst="line">
              <a:avLst/>
            </a:prstGeom>
            <a:noFill/>
            <a:ln w="76200">
              <a:solidFill>
                <a:srgbClr val="00CC00"/>
              </a:solidFill>
              <a:round/>
              <a:headEnd/>
              <a:tailEnd type="triangle" w="med" len="med"/>
            </a:ln>
          </p:spPr>
          <p:txBody>
            <a:bodyPr anchor="ctr">
              <a:prstTxWarp prst="textNoShape">
                <a:avLst/>
              </a:prstTxWarp>
              <a:spAutoFit/>
            </a:bodyPr>
            <a:lstStyle/>
            <a:p>
              <a:endParaRPr lang="en-US"/>
            </a:p>
          </p:txBody>
        </p:sp>
        <p:sp>
          <p:nvSpPr>
            <p:cNvPr id="25636" name="Oval 28"/>
            <p:cNvSpPr>
              <a:spLocks noChangeArrowheads="1"/>
            </p:cNvSpPr>
            <p:nvPr/>
          </p:nvSpPr>
          <p:spPr bwMode="auto">
            <a:xfrm>
              <a:off x="479" y="3857"/>
              <a:ext cx="128" cy="127"/>
            </a:xfrm>
            <a:prstGeom prst="ellipse">
              <a:avLst/>
            </a:prstGeom>
            <a:solidFill>
              <a:srgbClr val="0000FF"/>
            </a:solidFill>
            <a:ln w="9525">
              <a:noFill/>
              <a:round/>
              <a:headEnd/>
              <a:tailEnd/>
            </a:ln>
          </p:spPr>
          <p:txBody>
            <a:bodyPr wrap="none" anchor="ctr">
              <a:prstTxWarp prst="textNoShape">
                <a:avLst/>
              </a:prstTxWarp>
            </a:bodyPr>
            <a:lstStyle/>
            <a:p>
              <a:endParaRPr lang="en-US"/>
            </a:p>
          </p:txBody>
        </p:sp>
        <p:sp>
          <p:nvSpPr>
            <p:cNvPr id="25637" name="AutoShape 29"/>
            <p:cNvSpPr>
              <a:spLocks noChangeArrowheads="1"/>
            </p:cNvSpPr>
            <p:nvPr/>
          </p:nvSpPr>
          <p:spPr bwMode="auto">
            <a:xfrm rot="720688">
              <a:off x="1444" y="3201"/>
              <a:ext cx="380" cy="125"/>
            </a:xfrm>
            <a:prstGeom prst="parallelogram">
              <a:avLst>
                <a:gd name="adj" fmla="val 124443"/>
              </a:avLst>
            </a:prstGeom>
            <a:solidFill>
              <a:schemeClr val="bg1"/>
            </a:solidFill>
            <a:ln w="9525">
              <a:solidFill>
                <a:schemeClr val="tx1"/>
              </a:solidFill>
              <a:miter lim="800000"/>
              <a:headEnd/>
              <a:tailEnd/>
            </a:ln>
          </p:spPr>
          <p:txBody>
            <a:bodyPr anchor="ctr">
              <a:prstTxWarp prst="textNoShape">
                <a:avLst/>
              </a:prstTxWarp>
              <a:spAutoFit/>
            </a:bodyPr>
            <a:lstStyle/>
            <a:p>
              <a:endParaRPr lang="en-US"/>
            </a:p>
          </p:txBody>
        </p:sp>
        <p:sp>
          <p:nvSpPr>
            <p:cNvPr id="25638" name="Oval 30"/>
            <p:cNvSpPr>
              <a:spLocks noChangeArrowheads="1"/>
            </p:cNvSpPr>
            <p:nvPr/>
          </p:nvSpPr>
          <p:spPr bwMode="auto">
            <a:xfrm>
              <a:off x="1571" y="3201"/>
              <a:ext cx="127" cy="125"/>
            </a:xfrm>
            <a:prstGeom prst="ellipse">
              <a:avLst/>
            </a:prstGeom>
            <a:solidFill>
              <a:srgbClr val="00FFFF"/>
            </a:solidFill>
            <a:ln w="9525">
              <a:noFill/>
              <a:round/>
              <a:headEnd/>
              <a:tailEnd/>
            </a:ln>
          </p:spPr>
          <p:txBody>
            <a:bodyPr wrap="none" anchor="ctr">
              <a:prstTxWarp prst="textNoShape">
                <a:avLst/>
              </a:prstTxWarp>
            </a:bodyPr>
            <a:lstStyle/>
            <a:p>
              <a:endParaRPr lang="en-US"/>
            </a:p>
          </p:txBody>
        </p:sp>
      </p:grpSp>
      <p:grpSp>
        <p:nvGrpSpPr>
          <p:cNvPr id="7" name="Group 31"/>
          <p:cNvGrpSpPr>
            <a:grpSpLocks/>
          </p:cNvGrpSpPr>
          <p:nvPr/>
        </p:nvGrpSpPr>
        <p:grpSpPr bwMode="auto">
          <a:xfrm>
            <a:off x="107950" y="3286125"/>
            <a:ext cx="4468813" cy="644525"/>
            <a:chOff x="68" y="2075"/>
            <a:chExt cx="2815" cy="406"/>
          </a:xfrm>
        </p:grpSpPr>
        <p:sp>
          <p:nvSpPr>
            <p:cNvPr id="25631" name="Line 32"/>
            <p:cNvSpPr>
              <a:spLocks noChangeShapeType="1"/>
            </p:cNvSpPr>
            <p:nvPr/>
          </p:nvSpPr>
          <p:spPr bwMode="auto">
            <a:xfrm>
              <a:off x="2438" y="2290"/>
              <a:ext cx="445" cy="191"/>
            </a:xfrm>
            <a:prstGeom prst="line">
              <a:avLst/>
            </a:prstGeom>
            <a:noFill/>
            <a:ln w="28575">
              <a:solidFill>
                <a:srgbClr val="FF9900"/>
              </a:solidFill>
              <a:round/>
              <a:headEnd/>
              <a:tailEnd type="stealth" w="lg" len="lg"/>
            </a:ln>
          </p:spPr>
          <p:txBody>
            <a:bodyPr anchor="ctr">
              <a:prstTxWarp prst="textNoShape">
                <a:avLst/>
              </a:prstTxWarp>
              <a:spAutoFit/>
            </a:bodyPr>
            <a:lstStyle/>
            <a:p>
              <a:endParaRPr lang="en-US"/>
            </a:p>
          </p:txBody>
        </p:sp>
        <p:sp>
          <p:nvSpPr>
            <p:cNvPr id="465953" name="Text Box 33"/>
            <p:cNvSpPr txBox="1">
              <a:spLocks noChangeArrowheads="1"/>
            </p:cNvSpPr>
            <p:nvPr/>
          </p:nvSpPr>
          <p:spPr bwMode="auto">
            <a:xfrm>
              <a:off x="68" y="2075"/>
              <a:ext cx="2273" cy="250"/>
            </a:xfrm>
            <a:prstGeom prst="rect">
              <a:avLst/>
            </a:prstGeom>
            <a:noFill/>
            <a:ln w="9525">
              <a:noFill/>
              <a:miter lim="800000"/>
              <a:headEnd/>
              <a:tailEnd/>
            </a:ln>
            <a:effectLst/>
          </p:spPr>
          <p:txBody>
            <a:bodyPr wrap="none">
              <a:prstTxWarp prst="textNoShape">
                <a:avLst/>
              </a:prstTxWarp>
              <a:spAutoFit/>
            </a:bodyPr>
            <a:lstStyle/>
            <a:p>
              <a:pPr>
                <a:defRPr/>
              </a:pPr>
              <a:r>
                <a:rPr lang="en-US" b="1">
                  <a:solidFill>
                    <a:srgbClr val="FF9900"/>
                  </a:solidFill>
                  <a:effectLst>
                    <a:outerShdw blurRad="38100" dist="38100" dir="2700000" algn="tl">
                      <a:srgbClr val="DDDDDD"/>
                    </a:outerShdw>
                  </a:effectLst>
                  <a:latin typeface="Calibri" charset="0"/>
                </a:rPr>
                <a:t>New </a:t>
              </a:r>
              <a:r>
                <a:rPr lang="en-US" b="1" i="1">
                  <a:solidFill>
                    <a:srgbClr val="FF9900"/>
                  </a:solidFill>
                  <a:effectLst>
                    <a:outerShdw blurRad="38100" dist="38100" dir="2700000" algn="tl">
                      <a:srgbClr val="DDDDDD"/>
                    </a:outerShdw>
                  </a:effectLst>
                  <a:latin typeface="Calibri" charset="0"/>
                </a:rPr>
                <a:t>e</a:t>
              </a:r>
              <a:r>
                <a:rPr lang="en-US" b="1" baseline="30000">
                  <a:solidFill>
                    <a:srgbClr val="FF9900"/>
                  </a:solidFill>
                  <a:effectLst>
                    <a:outerShdw blurRad="38100" dist="38100" dir="2700000" algn="tl">
                      <a:srgbClr val="DDDDDD"/>
                    </a:outerShdw>
                  </a:effectLst>
                  <a:latin typeface="Calibri" charset="0"/>
                </a:rPr>
                <a:t>-</a:t>
              </a:r>
              <a:r>
                <a:rPr lang="en-US" b="1">
                  <a:solidFill>
                    <a:srgbClr val="FF9900"/>
                  </a:solidFill>
                  <a:effectLst>
                    <a:outerShdw blurRad="38100" dist="38100" dir="2700000" algn="tl">
                      <a:srgbClr val="DDDDDD"/>
                    </a:outerShdw>
                  </a:effectLst>
                  <a:latin typeface="Calibri" charset="0"/>
                </a:rPr>
                <a:t> Transfer Line (340 m)</a:t>
              </a:r>
              <a:endParaRPr lang="en-US" sz="2400" b="1">
                <a:solidFill>
                  <a:srgbClr val="FF9900"/>
                </a:solidFill>
                <a:effectLst>
                  <a:outerShdw blurRad="38100" dist="38100" dir="2700000" algn="tl">
                    <a:srgbClr val="DDDDDD"/>
                  </a:outerShdw>
                </a:effectLst>
                <a:latin typeface="Calibri" charset="0"/>
              </a:endParaRPr>
            </a:p>
          </p:txBody>
        </p:sp>
      </p:grpSp>
      <p:sp>
        <p:nvSpPr>
          <p:cNvPr id="465954" name="Rectangle 34"/>
          <p:cNvSpPr>
            <a:spLocks noChangeArrowheads="1"/>
          </p:cNvSpPr>
          <p:nvPr/>
        </p:nvSpPr>
        <p:spPr bwMode="auto">
          <a:xfrm>
            <a:off x="76200" y="1233488"/>
            <a:ext cx="1868488" cy="946150"/>
          </a:xfrm>
          <a:prstGeom prst="rect">
            <a:avLst/>
          </a:prstGeom>
          <a:noFill/>
          <a:ln w="9525">
            <a:noFill/>
            <a:miter lim="800000"/>
            <a:headEnd/>
            <a:tailEnd/>
          </a:ln>
          <a:effectLst/>
        </p:spPr>
        <p:txBody>
          <a:bodyPr wrap="none">
            <a:prstTxWarp prst="textNoShape">
              <a:avLst/>
            </a:prstTxWarp>
            <a:spAutoFit/>
          </a:bodyPr>
          <a:lstStyle/>
          <a:p>
            <a:pPr>
              <a:defRPr/>
            </a:pPr>
            <a:r>
              <a:rPr lang="en-US" sz="2800" b="1">
                <a:solidFill>
                  <a:srgbClr val="CC00CC"/>
                </a:solidFill>
                <a:effectLst>
                  <a:outerShdw blurRad="38100" dist="38100" dir="2700000" algn="tl">
                    <a:srgbClr val="DDDDDD"/>
                  </a:outerShdw>
                </a:effectLst>
                <a:latin typeface="Arial Narrow" charset="0"/>
              </a:rPr>
              <a:t>1.5-15 Å</a:t>
            </a:r>
          </a:p>
          <a:p>
            <a:pPr>
              <a:defRPr/>
            </a:pPr>
            <a:r>
              <a:rPr lang="en-US" sz="2800" b="1">
                <a:solidFill>
                  <a:srgbClr val="CC00CC"/>
                </a:solidFill>
                <a:effectLst>
                  <a:outerShdw blurRad="38100" dist="38100" dir="2700000" algn="tl">
                    <a:srgbClr val="DDDDDD"/>
                  </a:outerShdw>
                </a:effectLst>
                <a:latin typeface="Arial Narrow" charset="0"/>
              </a:rPr>
              <a:t>(14-4.3 GeV)</a:t>
            </a:r>
            <a:endParaRPr lang="en-US" sz="3600" b="1">
              <a:solidFill>
                <a:srgbClr val="CC00CC"/>
              </a:solidFill>
              <a:effectLst>
                <a:outerShdw blurRad="38100" dist="38100" dir="2700000" algn="tl">
                  <a:srgbClr val="DDDDDD"/>
                </a:outerShdw>
              </a:effectLst>
              <a:latin typeface="Arial Narrow" charset="0"/>
            </a:endParaRPr>
          </a:p>
        </p:txBody>
      </p:sp>
      <p:grpSp>
        <p:nvGrpSpPr>
          <p:cNvPr id="8" name="Group 35"/>
          <p:cNvGrpSpPr>
            <a:grpSpLocks/>
          </p:cNvGrpSpPr>
          <p:nvPr/>
        </p:nvGrpSpPr>
        <p:grpSpPr bwMode="auto">
          <a:xfrm>
            <a:off x="179388" y="4141788"/>
            <a:ext cx="2016125" cy="1511300"/>
            <a:chOff x="113" y="2614"/>
            <a:chExt cx="1270" cy="952"/>
          </a:xfrm>
        </p:grpSpPr>
        <p:sp>
          <p:nvSpPr>
            <p:cNvPr id="465956" name="Text Box 36"/>
            <p:cNvSpPr txBox="1">
              <a:spLocks noChangeArrowheads="1"/>
            </p:cNvSpPr>
            <p:nvPr/>
          </p:nvSpPr>
          <p:spPr bwMode="auto">
            <a:xfrm>
              <a:off x="113" y="2614"/>
              <a:ext cx="1270" cy="634"/>
            </a:xfrm>
            <a:prstGeom prst="rect">
              <a:avLst/>
            </a:prstGeom>
            <a:noFill/>
            <a:ln w="28575">
              <a:noFill/>
              <a:miter lim="800000"/>
              <a:headEnd/>
              <a:tailEnd type="none" w="lg" len="lg"/>
            </a:ln>
            <a:effectLst/>
          </p:spPr>
          <p:txBody>
            <a:bodyPr>
              <a:prstTxWarp prst="textNoShape">
                <a:avLst/>
              </a:prstTxWarp>
              <a:spAutoFit/>
            </a:bodyPr>
            <a:lstStyle/>
            <a:p>
              <a:pPr>
                <a:defRPr/>
              </a:pPr>
              <a:r>
                <a:rPr lang="en-US" b="1">
                  <a:solidFill>
                    <a:srgbClr val="33CC33"/>
                  </a:solidFill>
                  <a:effectLst>
                    <a:outerShdw blurRad="38100" dist="38100" dir="2700000" algn="tl">
                      <a:srgbClr val="DDDDDD"/>
                    </a:outerShdw>
                  </a:effectLst>
                  <a:latin typeface="Calibri" charset="0"/>
                </a:rPr>
                <a:t>X-ray Transport Line (200 m)</a:t>
              </a:r>
              <a:endParaRPr lang="en-US" sz="2400" b="1">
                <a:solidFill>
                  <a:srgbClr val="33CC33"/>
                </a:solidFill>
                <a:effectLst>
                  <a:outerShdw blurRad="38100" dist="38100" dir="2700000" algn="tl">
                    <a:srgbClr val="DDDDDD"/>
                  </a:outerShdw>
                </a:effectLst>
                <a:latin typeface="Calibri" charset="0"/>
              </a:endParaRPr>
            </a:p>
          </p:txBody>
        </p:sp>
        <p:sp>
          <p:nvSpPr>
            <p:cNvPr id="25630" name="Line 37"/>
            <p:cNvSpPr>
              <a:spLocks noChangeShapeType="1"/>
            </p:cNvSpPr>
            <p:nvPr/>
          </p:nvSpPr>
          <p:spPr bwMode="auto">
            <a:xfrm>
              <a:off x="567" y="3339"/>
              <a:ext cx="408" cy="227"/>
            </a:xfrm>
            <a:prstGeom prst="line">
              <a:avLst/>
            </a:prstGeom>
            <a:noFill/>
            <a:ln w="28575">
              <a:solidFill>
                <a:srgbClr val="00CC00"/>
              </a:solidFill>
              <a:round/>
              <a:headEnd/>
              <a:tailEnd type="stealth" w="lg" len="lg"/>
            </a:ln>
          </p:spPr>
          <p:txBody>
            <a:bodyPr anchor="ctr">
              <a:prstTxWarp prst="textNoShape">
                <a:avLst/>
              </a:prstTxWarp>
            </a:bodyPr>
            <a:lstStyle/>
            <a:p>
              <a:endParaRPr lang="en-US"/>
            </a:p>
          </p:txBody>
        </p:sp>
      </p:grpSp>
      <p:pic>
        <p:nvPicPr>
          <p:cNvPr id="465958" name="Picture 38" descr="http://inside.anl.gov/resources/standards/images/logos/ANL_H_Black.jpg"/>
          <p:cNvPicPr>
            <a:picLocks noChangeAspect="1" noChangeArrowheads="1"/>
          </p:cNvPicPr>
          <p:nvPr/>
        </p:nvPicPr>
        <p:blipFill>
          <a:blip r:embed="rId3"/>
          <a:srcRect/>
          <a:stretch>
            <a:fillRect/>
          </a:stretch>
        </p:blipFill>
        <p:spPr bwMode="auto">
          <a:xfrm>
            <a:off x="6553200" y="5561013"/>
            <a:ext cx="1295400" cy="603250"/>
          </a:xfrm>
          <a:prstGeom prst="rect">
            <a:avLst/>
          </a:prstGeom>
          <a:noFill/>
          <a:ln w="19050">
            <a:solidFill>
              <a:srgbClr val="FFFF00"/>
            </a:solidFill>
            <a:miter lim="800000"/>
            <a:headEnd/>
            <a:tailEnd/>
          </a:ln>
          <a:effectLst>
            <a:outerShdw blurRad="63500" dist="107763" dir="2700000" algn="ctr" rotWithShape="0">
              <a:srgbClr val="000000">
                <a:alpha val="50000"/>
              </a:srgbClr>
            </a:outerShdw>
          </a:effectLst>
        </p:spPr>
      </p:pic>
      <p:pic>
        <p:nvPicPr>
          <p:cNvPr id="465959" name="Picture 39"/>
          <p:cNvPicPr>
            <a:picLocks noChangeAspect="1" noChangeArrowheads="1"/>
          </p:cNvPicPr>
          <p:nvPr/>
        </p:nvPicPr>
        <p:blipFill>
          <a:blip r:embed="rId4"/>
          <a:srcRect/>
          <a:stretch>
            <a:fillRect/>
          </a:stretch>
        </p:blipFill>
        <p:spPr bwMode="auto">
          <a:xfrm>
            <a:off x="4371975" y="6288088"/>
            <a:ext cx="3476625" cy="485775"/>
          </a:xfrm>
          <a:prstGeom prst="rect">
            <a:avLst/>
          </a:prstGeom>
          <a:noFill/>
          <a:ln w="9525">
            <a:solidFill>
              <a:srgbClr val="FF0000"/>
            </a:solidFill>
            <a:miter lim="800000"/>
            <a:headEnd/>
            <a:tailEnd/>
          </a:ln>
          <a:effectLst>
            <a:outerShdw blurRad="63500" dist="107763" dir="2700000" algn="ctr" rotWithShape="0">
              <a:schemeClr val="bg2">
                <a:alpha val="50000"/>
              </a:schemeClr>
            </a:outerShdw>
          </a:effectLst>
        </p:spPr>
      </p:pic>
      <p:grpSp>
        <p:nvGrpSpPr>
          <p:cNvPr id="25622" name="Group 40"/>
          <p:cNvGrpSpPr>
            <a:grpSpLocks/>
          </p:cNvGrpSpPr>
          <p:nvPr/>
        </p:nvGrpSpPr>
        <p:grpSpPr bwMode="auto">
          <a:xfrm>
            <a:off x="8077200" y="5811838"/>
            <a:ext cx="1060450" cy="1038225"/>
            <a:chOff x="2842" y="2784"/>
            <a:chExt cx="668" cy="654"/>
          </a:xfrm>
        </p:grpSpPr>
        <p:pic>
          <p:nvPicPr>
            <p:cNvPr id="465961" name="Picture 41" descr="llnl_logo"/>
            <p:cNvPicPr>
              <a:picLocks noChangeAspect="1" noChangeArrowheads="1"/>
            </p:cNvPicPr>
            <p:nvPr/>
          </p:nvPicPr>
          <p:blipFill>
            <a:blip r:embed="rId5"/>
            <a:srcRect/>
            <a:stretch>
              <a:fillRect/>
            </a:stretch>
          </p:blipFill>
          <p:spPr bwMode="auto">
            <a:xfrm>
              <a:off x="2842" y="2784"/>
              <a:ext cx="513" cy="512"/>
            </a:xfrm>
            <a:prstGeom prst="rect">
              <a:avLst/>
            </a:prstGeom>
            <a:noFill/>
            <a:effectLst>
              <a:outerShdw blurRad="63500" dist="107763" dir="2700000" algn="ctr" rotWithShape="0">
                <a:schemeClr val="folHlink">
                  <a:alpha val="74998"/>
                </a:schemeClr>
              </a:outerShdw>
            </a:effectLst>
          </p:spPr>
        </p:pic>
        <p:sp>
          <p:nvSpPr>
            <p:cNvPr id="465962" name="Text Box 42"/>
            <p:cNvSpPr txBox="1">
              <a:spLocks noChangeArrowheads="1"/>
            </p:cNvSpPr>
            <p:nvPr/>
          </p:nvSpPr>
          <p:spPr bwMode="auto">
            <a:xfrm>
              <a:off x="3026" y="3207"/>
              <a:ext cx="484" cy="231"/>
            </a:xfrm>
            <a:prstGeom prst="rect">
              <a:avLst/>
            </a:prstGeom>
            <a:noFill/>
            <a:ln w="12700">
              <a:noFill/>
              <a:miter lim="800000"/>
              <a:headEnd type="none" w="sm" len="sm"/>
              <a:tailEnd type="none" w="sm" len="sm"/>
            </a:ln>
            <a:effectLst/>
          </p:spPr>
          <p:txBody>
            <a:bodyPr wrap="none">
              <a:prstTxWarp prst="textNoShape">
                <a:avLst/>
              </a:prstTxWarp>
              <a:spAutoFit/>
            </a:bodyPr>
            <a:lstStyle/>
            <a:p>
              <a:pPr>
                <a:defRPr/>
              </a:pPr>
              <a:r>
                <a:rPr lang="en-US" b="1">
                  <a:solidFill>
                    <a:schemeClr val="accent2"/>
                  </a:solidFill>
                  <a:effectLst>
                    <a:outerShdw blurRad="38100" dist="38100" dir="2700000" algn="tl">
                      <a:srgbClr val="DDDDDD"/>
                    </a:outerShdw>
                  </a:effectLst>
                  <a:latin typeface="Helvetica" charset="0"/>
                </a:rPr>
                <a:t>LLNL</a:t>
              </a:r>
              <a:endParaRPr lang="en-US" b="1">
                <a:solidFill>
                  <a:schemeClr val="accent2"/>
                </a:solidFill>
                <a:effectLst>
                  <a:outerShdw blurRad="38100" dist="38100" dir="2700000" algn="tl">
                    <a:srgbClr val="DDDDDD"/>
                  </a:outerShdw>
                </a:effectLst>
                <a:latin typeface="Times New Roman" charset="0"/>
              </a:endParaRPr>
            </a:p>
          </p:txBody>
        </p:sp>
      </p:grpSp>
      <p:grpSp>
        <p:nvGrpSpPr>
          <p:cNvPr id="25623" name="Group 43"/>
          <p:cNvGrpSpPr>
            <a:grpSpLocks/>
          </p:cNvGrpSpPr>
          <p:nvPr/>
        </p:nvGrpSpPr>
        <p:grpSpPr bwMode="auto">
          <a:xfrm>
            <a:off x="8153400" y="4564063"/>
            <a:ext cx="830263" cy="1189037"/>
            <a:chOff x="5136" y="2880"/>
            <a:chExt cx="523" cy="749"/>
          </a:xfrm>
        </p:grpSpPr>
        <p:pic>
          <p:nvPicPr>
            <p:cNvPr id="465964" name="Picture 44" descr="royce2"/>
            <p:cNvPicPr>
              <a:picLocks noChangeAspect="1" noChangeArrowheads="1"/>
            </p:cNvPicPr>
            <p:nvPr/>
          </p:nvPicPr>
          <p:blipFill>
            <a:blip r:embed="rId6"/>
            <a:srcRect/>
            <a:stretch>
              <a:fillRect/>
            </a:stretch>
          </p:blipFill>
          <p:spPr bwMode="auto">
            <a:xfrm>
              <a:off x="5161" y="2880"/>
              <a:ext cx="453" cy="513"/>
            </a:xfrm>
            <a:prstGeom prst="rect">
              <a:avLst/>
            </a:prstGeom>
            <a:solidFill>
              <a:schemeClr val="bg1"/>
            </a:solidFill>
            <a:ln w="28575">
              <a:solidFill>
                <a:srgbClr val="FFFF00"/>
              </a:solidFill>
              <a:miter lim="800000"/>
              <a:headEnd/>
              <a:tailEnd/>
            </a:ln>
            <a:effectLst>
              <a:outerShdw blurRad="63500" dist="107763" dir="2700000" algn="ctr" rotWithShape="0">
                <a:schemeClr val="folHlink">
                  <a:alpha val="74998"/>
                </a:schemeClr>
              </a:outerShdw>
            </a:effectLst>
          </p:spPr>
        </p:pic>
        <p:sp>
          <p:nvSpPr>
            <p:cNvPr id="465965" name="Text Box 45"/>
            <p:cNvSpPr txBox="1">
              <a:spLocks noChangeArrowheads="1"/>
            </p:cNvSpPr>
            <p:nvPr/>
          </p:nvSpPr>
          <p:spPr bwMode="auto">
            <a:xfrm>
              <a:off x="5136" y="3393"/>
              <a:ext cx="523" cy="236"/>
            </a:xfrm>
            <a:prstGeom prst="rect">
              <a:avLst/>
            </a:prstGeom>
            <a:noFill/>
            <a:ln w="12700">
              <a:noFill/>
              <a:miter lim="800000"/>
              <a:headEnd type="none" w="sm" len="sm"/>
              <a:tailEnd type="none" w="sm" len="sm"/>
            </a:ln>
            <a:effectLst/>
          </p:spPr>
          <p:txBody>
            <a:bodyPr>
              <a:prstTxWarp prst="textNoShape">
                <a:avLst/>
              </a:prstTxWarp>
              <a:spAutoFit/>
            </a:bodyPr>
            <a:lstStyle/>
            <a:p>
              <a:pPr>
                <a:spcBef>
                  <a:spcPct val="50000"/>
                </a:spcBef>
                <a:defRPr/>
              </a:pPr>
              <a:r>
                <a:rPr lang="en-US" sz="1600" b="1" i="1">
                  <a:solidFill>
                    <a:srgbClr val="063DE8"/>
                  </a:solidFill>
                  <a:effectLst>
                    <a:outerShdw blurRad="38100" dist="38100" dir="2700000" algn="tl">
                      <a:srgbClr val="DDDDDD"/>
                    </a:outerShdw>
                  </a:effectLst>
                  <a:latin typeface="Comic Sans MS" charset="0"/>
                </a:rPr>
                <a:t>UCLA</a:t>
              </a:r>
              <a:endParaRPr lang="en-US" sz="1600" b="1" i="1">
                <a:solidFill>
                  <a:schemeClr val="accent2"/>
                </a:solidFill>
                <a:effectLst>
                  <a:outerShdw blurRad="38100" dist="38100" dir="2700000" algn="tl">
                    <a:srgbClr val="DDDDDD"/>
                  </a:outerShdw>
                </a:effectLst>
                <a:latin typeface="Comic Sans MS" charset="0"/>
              </a:endParaRPr>
            </a:p>
          </p:txBody>
        </p:sp>
      </p:grpSp>
      <p:sp>
        <p:nvSpPr>
          <p:cNvPr id="465966" name="Text Box 46"/>
          <p:cNvSpPr txBox="1">
            <a:spLocks noChangeArrowheads="1"/>
          </p:cNvSpPr>
          <p:nvPr/>
        </p:nvSpPr>
        <p:spPr bwMode="auto">
          <a:xfrm>
            <a:off x="2613025" y="1081088"/>
            <a:ext cx="3468688" cy="396875"/>
          </a:xfrm>
          <a:prstGeom prst="rect">
            <a:avLst/>
          </a:prstGeom>
          <a:noFill/>
          <a:ln w="9525">
            <a:noFill/>
            <a:miter lim="800000"/>
            <a:headEnd/>
            <a:tailEnd/>
          </a:ln>
          <a:effectLst/>
        </p:spPr>
        <p:txBody>
          <a:bodyPr wrap="none">
            <a:prstTxWarp prst="textNoShape">
              <a:avLst/>
            </a:prstTxWarp>
            <a:spAutoFit/>
          </a:bodyPr>
          <a:lstStyle/>
          <a:p>
            <a:pPr>
              <a:defRPr/>
            </a:pPr>
            <a:r>
              <a:rPr lang="en-US">
                <a:solidFill>
                  <a:schemeClr val="bg1"/>
                </a:solidFill>
                <a:effectLst>
                  <a:outerShdw blurRad="38100" dist="38100" dir="2700000" algn="tl">
                    <a:srgbClr val="DDDDDD"/>
                  </a:outerShdw>
                </a:effectLst>
                <a:latin typeface="Calibri" charset="0"/>
              </a:rPr>
              <a:t>Proposed</a:t>
            </a:r>
            <a:r>
              <a:rPr lang="en-US">
                <a:solidFill>
                  <a:schemeClr val="bg1"/>
                </a:solidFill>
                <a:effectLst>
                  <a:outerShdw blurRad="38100" dist="38100" dir="2700000" algn="tl">
                    <a:srgbClr val="DDDDDD"/>
                  </a:outerShdw>
                </a:effectLst>
                <a:latin typeface="Arial Narrow" charset="0"/>
              </a:rPr>
              <a:t> by C. Pellegrini in 1992</a:t>
            </a:r>
            <a:endParaRPr lang="en-US" sz="2400">
              <a:solidFill>
                <a:schemeClr val="bg1"/>
              </a:solidFill>
              <a:effectLst>
                <a:outerShdw blurRad="38100" dist="38100" dir="2700000" algn="tl">
                  <a:srgbClr val="DDDDDD"/>
                </a:outerShdw>
              </a:effectLst>
              <a:latin typeface="Arial Narrow"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65936"/>
                                        </p:tgtEl>
                                        <p:attrNameLst>
                                          <p:attrName>style.visibility</p:attrName>
                                        </p:attrNameLst>
                                      </p:cBhvr>
                                      <p:to>
                                        <p:strVal val="visible"/>
                                      </p:to>
                                    </p:set>
                                    <p:animEffect transition="in" filter="wipe(right)">
                                      <p:cBhvr>
                                        <p:cTn id="7" dur="500"/>
                                        <p:tgtEl>
                                          <p:spTgt spid="46593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465943"/>
                                        </p:tgtEl>
                                        <p:attrNameLst>
                                          <p:attrName>style.visibility</p:attrName>
                                        </p:attrNameLst>
                                      </p:cBhvr>
                                      <p:to>
                                        <p:strVal val="visible"/>
                                      </p:to>
                                    </p:set>
                                    <p:animEffect transition="in" filter="wipe(right)">
                                      <p:cBhvr>
                                        <p:cTn id="16" dur="500"/>
                                        <p:tgtEl>
                                          <p:spTgt spid="4659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465941"/>
                                        </p:tgtEl>
                                        <p:attrNameLst>
                                          <p:attrName>style.visibility</p:attrName>
                                        </p:attrNameLst>
                                      </p:cBhvr>
                                      <p:to>
                                        <p:strVal val="visible"/>
                                      </p:to>
                                    </p:set>
                                    <p:animEffect transition="in" filter="wipe(right)">
                                      <p:cBhvr>
                                        <p:cTn id="21" dur="500"/>
                                        <p:tgtEl>
                                          <p:spTgt spid="465941"/>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465940"/>
                                        </p:tgtEl>
                                        <p:attrNameLst>
                                          <p:attrName>style.visibility</p:attrName>
                                        </p:attrNameLst>
                                      </p:cBhvr>
                                      <p:to>
                                        <p:strVal val="visible"/>
                                      </p:to>
                                    </p:set>
                                    <p:animEffect transition="in" filter="wipe(right)">
                                      <p:cBhvr>
                                        <p:cTn id="30" dur="500"/>
                                        <p:tgtEl>
                                          <p:spTgt spid="465940"/>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right)">
                                      <p:cBhvr>
                                        <p:cTn id="39" dur="500"/>
                                        <p:tgtEl>
                                          <p:spTgt spid="6"/>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right)">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right)">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36" grpId="0" animBg="1"/>
      <p:bldP spid="465940" grpId="0" animBg="1"/>
      <p:bldP spid="465941" grpId="0" animBg="1"/>
      <p:bldP spid="4659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2"/>
          <p:cNvSpPr>
            <a:spLocks noGrp="1"/>
          </p:cNvSpPr>
          <p:nvPr>
            <p:ph type="sldNum" sz="quarter" idx="12"/>
          </p:nvPr>
        </p:nvSpPr>
        <p:spPr>
          <a:xfrm>
            <a:off x="7010400" y="6572250"/>
            <a:ext cx="1371600" cy="209550"/>
          </a:xfrm>
          <a:noFill/>
        </p:spPr>
        <p:txBody>
          <a:bodyPr/>
          <a:lstStyle/>
          <a:p>
            <a:pPr algn="l"/>
            <a:fld id="{FAA79C68-6D8D-204D-B30A-C7A340E4B869}" type="slidenum">
              <a:rPr lang="en-US" sz="1000">
                <a:latin typeface="Calibri" pitchFamily="-84" charset="0"/>
              </a:rPr>
              <a:pPr algn="l"/>
              <a:t>11</a:t>
            </a:fld>
            <a:endParaRPr lang="en-US" sz="1000">
              <a:latin typeface="Calibri" pitchFamily="-84" charset="0"/>
            </a:endParaRPr>
          </a:p>
        </p:txBody>
      </p:sp>
      <p:sp>
        <p:nvSpPr>
          <p:cNvPr id="28675" name="Rectangle 2"/>
          <p:cNvSpPr>
            <a:spLocks noGrp="1" noChangeArrowheads="1"/>
          </p:cNvSpPr>
          <p:nvPr>
            <p:ph type="title"/>
          </p:nvPr>
        </p:nvSpPr>
        <p:spPr/>
        <p:txBody>
          <a:bodyPr/>
          <a:lstStyle/>
          <a:p>
            <a:r>
              <a:rPr lang="en-US">
                <a:ea typeface="ＭＳ Ｐゴシック" pitchFamily="-84" charset="-128"/>
                <a:cs typeface="ＭＳ Ｐゴシック" pitchFamily="-84" charset="-128"/>
              </a:rPr>
              <a:t>April 10, 2009:  LCLS lases at 1.5 Angstroms </a:t>
            </a:r>
          </a:p>
        </p:txBody>
      </p:sp>
      <p:grpSp>
        <p:nvGrpSpPr>
          <p:cNvPr id="28676" name="Group 9"/>
          <p:cNvGrpSpPr>
            <a:grpSpLocks/>
          </p:cNvGrpSpPr>
          <p:nvPr/>
        </p:nvGrpSpPr>
        <p:grpSpPr bwMode="auto">
          <a:xfrm>
            <a:off x="855663" y="712788"/>
            <a:ext cx="4351337" cy="2957512"/>
            <a:chOff x="2827" y="449"/>
            <a:chExt cx="2741" cy="1863"/>
          </a:xfrm>
        </p:grpSpPr>
        <p:pic>
          <p:nvPicPr>
            <p:cNvPr id="28686" name="Picture 3" descr="linac-7.jpg                                                    0003DDC5Macintosh HD                   BE172E48:"/>
            <p:cNvPicPr>
              <a:picLocks noChangeAspect="1" noChangeArrowheads="1"/>
            </p:cNvPicPr>
            <p:nvPr/>
          </p:nvPicPr>
          <p:blipFill>
            <a:blip r:embed="rId3"/>
            <a:srcRect/>
            <a:stretch>
              <a:fillRect/>
            </a:stretch>
          </p:blipFill>
          <p:spPr bwMode="auto">
            <a:xfrm>
              <a:off x="2827" y="449"/>
              <a:ext cx="2741" cy="1863"/>
            </a:xfrm>
            <a:prstGeom prst="rect">
              <a:avLst/>
            </a:prstGeom>
            <a:noFill/>
            <a:ln w="9525">
              <a:noFill/>
              <a:miter lim="800000"/>
              <a:headEnd/>
              <a:tailEnd/>
            </a:ln>
          </p:spPr>
        </p:pic>
        <p:sp>
          <p:nvSpPr>
            <p:cNvPr id="28687" name="Text Box 4"/>
            <p:cNvSpPr txBox="1">
              <a:spLocks noChangeArrowheads="1"/>
            </p:cNvSpPr>
            <p:nvPr/>
          </p:nvSpPr>
          <p:spPr bwMode="auto">
            <a:xfrm>
              <a:off x="3104" y="566"/>
              <a:ext cx="476" cy="231"/>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LCLS</a:t>
              </a:r>
              <a:endParaRPr lang="en-US"/>
            </a:p>
          </p:txBody>
        </p:sp>
        <p:sp>
          <p:nvSpPr>
            <p:cNvPr id="28688" name="Text Box 5"/>
            <p:cNvSpPr txBox="1">
              <a:spLocks noChangeArrowheads="1"/>
            </p:cNvSpPr>
            <p:nvPr/>
          </p:nvSpPr>
          <p:spPr bwMode="auto">
            <a:xfrm>
              <a:off x="3996" y="1990"/>
              <a:ext cx="436" cy="231"/>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2009</a:t>
              </a:r>
              <a:endParaRPr lang="en-US"/>
            </a:p>
          </p:txBody>
        </p:sp>
      </p:grpSp>
      <p:sp>
        <p:nvSpPr>
          <p:cNvPr id="28677" name="Text Box 6"/>
          <p:cNvSpPr txBox="1">
            <a:spLocks noChangeArrowheads="1"/>
          </p:cNvSpPr>
          <p:nvPr/>
        </p:nvSpPr>
        <p:spPr bwMode="auto">
          <a:xfrm>
            <a:off x="0" y="3746500"/>
            <a:ext cx="6789738" cy="2473325"/>
          </a:xfrm>
          <a:prstGeom prst="rect">
            <a:avLst/>
          </a:prstGeom>
          <a:noFill/>
          <a:ln w="9525">
            <a:noFill/>
            <a:miter lim="800000"/>
            <a:headEnd/>
            <a:tailEnd/>
          </a:ln>
        </p:spPr>
        <p:txBody>
          <a:bodyPr>
            <a:prstTxWarp prst="textNoShape">
              <a:avLst/>
            </a:prstTxWarp>
            <a:spAutoFit/>
          </a:bodyPr>
          <a:lstStyle/>
          <a:p>
            <a:r>
              <a:rPr lang="en-US" sz="1300">
                <a:solidFill>
                  <a:srgbClr val="000000"/>
                </a:solidFill>
                <a:latin typeface="Lucida Grande" pitchFamily="-84" charset="0"/>
              </a:rPr>
              <a:t>In my life before SLAC, I had the privilege to participate (in various capacities) in the design, construction and commissioning of two linacs, two synchrotrons, four storage rings and three FELs (free-electron lasers). Now I have had the privilege to be in SLAC's Main Control Center on April 10, when the Linac Coherent Light Source became a 1.5 Ångstrom laser. I don't expect I will ever, as long as I live, see such a beautiful, smooth turn-on of any light source. With each undulator placed on the beam path, the FEL power increased by a factor of about 2.3; two hours into the first attempt at lasing, the pinpoint of FEL light from twelve undulators was nearly 2,000-fold more intense than plain old undulator radiation. The team called it quits at 11:30 p.m. that night. When they returned at 8:00 a.m. the next morning, the FEL light came back as soon as the shutter was opened.  </a:t>
            </a:r>
          </a:p>
          <a:p>
            <a:r>
              <a:rPr lang="en-US" sz="1300">
                <a:solidFill>
                  <a:srgbClr val="000000"/>
                </a:solidFill>
                <a:latin typeface="Lucida Grande" pitchFamily="-84" charset="0"/>
              </a:rPr>
              <a:t>	- John Galayda</a:t>
            </a:r>
          </a:p>
        </p:txBody>
      </p:sp>
      <p:pic>
        <p:nvPicPr>
          <p:cNvPr id="28678" name="Picture 20" descr="1undulator_noscale.tiff                                        031C286FMacintosh HD                   BE172E48:"/>
          <p:cNvPicPr>
            <a:picLocks noChangeAspect="1" noChangeArrowheads="1"/>
          </p:cNvPicPr>
          <p:nvPr/>
        </p:nvPicPr>
        <p:blipFill>
          <a:blip r:embed="rId4"/>
          <a:srcRect/>
          <a:stretch>
            <a:fillRect/>
          </a:stretch>
        </p:blipFill>
        <p:spPr bwMode="auto">
          <a:xfrm>
            <a:off x="5842000" y="1327150"/>
            <a:ext cx="2170113" cy="1851025"/>
          </a:xfrm>
          <a:prstGeom prst="rect">
            <a:avLst/>
          </a:prstGeom>
          <a:noFill/>
          <a:ln w="9525">
            <a:noFill/>
            <a:miter lim="800000"/>
            <a:headEnd/>
            <a:tailEnd/>
          </a:ln>
        </p:spPr>
      </p:pic>
      <p:sp>
        <p:nvSpPr>
          <p:cNvPr id="28679" name="Text Box 21"/>
          <p:cNvSpPr txBox="1">
            <a:spLocks noChangeArrowheads="1"/>
          </p:cNvSpPr>
          <p:nvPr/>
        </p:nvSpPr>
        <p:spPr bwMode="auto">
          <a:xfrm>
            <a:off x="6799263" y="1576388"/>
            <a:ext cx="996950" cy="336550"/>
          </a:xfrm>
          <a:prstGeom prst="rect">
            <a:avLst/>
          </a:prstGeom>
          <a:noFill/>
          <a:ln w="9525">
            <a:noFill/>
            <a:miter lim="800000"/>
            <a:headEnd/>
            <a:tailEnd/>
          </a:ln>
        </p:spPr>
        <p:txBody>
          <a:bodyPr wrap="none">
            <a:prstTxWarp prst="textNoShape">
              <a:avLst/>
            </a:prstTxWarp>
            <a:spAutoFit/>
          </a:bodyPr>
          <a:lstStyle/>
          <a:p>
            <a:r>
              <a:rPr lang="en-US" sz="1600" b="1">
                <a:solidFill>
                  <a:schemeClr val="bg1"/>
                </a:solidFill>
              </a:rPr>
              <a:t>21:03:03</a:t>
            </a:r>
            <a:endParaRPr lang="en-US" sz="1600" i="1">
              <a:solidFill>
                <a:schemeClr val="bg1"/>
              </a:solidFill>
            </a:endParaRPr>
          </a:p>
        </p:txBody>
      </p:sp>
      <p:grpSp>
        <p:nvGrpSpPr>
          <p:cNvPr id="28680" name="Group 26"/>
          <p:cNvGrpSpPr>
            <a:grpSpLocks/>
          </p:cNvGrpSpPr>
          <p:nvPr/>
        </p:nvGrpSpPr>
        <p:grpSpPr bwMode="auto">
          <a:xfrm>
            <a:off x="6697663" y="2633663"/>
            <a:ext cx="2293937" cy="1887537"/>
            <a:chOff x="3786" y="2067"/>
            <a:chExt cx="1854" cy="1477"/>
          </a:xfrm>
        </p:grpSpPr>
        <p:pic>
          <p:nvPicPr>
            <p:cNvPr id="28682" name="Picture 22" descr="LCLSlasing_noscale.tiff                                        031C286FMacintosh HD                   BE172E48:"/>
            <p:cNvPicPr>
              <a:picLocks noChangeAspect="1" noChangeArrowheads="1"/>
            </p:cNvPicPr>
            <p:nvPr/>
          </p:nvPicPr>
          <p:blipFill>
            <a:blip r:embed="rId5"/>
            <a:srcRect/>
            <a:stretch>
              <a:fillRect/>
            </a:stretch>
          </p:blipFill>
          <p:spPr bwMode="auto">
            <a:xfrm>
              <a:off x="3786" y="2067"/>
              <a:ext cx="1854" cy="1477"/>
            </a:xfrm>
            <a:prstGeom prst="rect">
              <a:avLst/>
            </a:prstGeom>
            <a:noFill/>
            <a:ln w="9525">
              <a:noFill/>
              <a:miter lim="800000"/>
              <a:headEnd/>
              <a:tailEnd/>
            </a:ln>
          </p:spPr>
        </p:pic>
        <p:sp>
          <p:nvSpPr>
            <p:cNvPr id="28683" name="Text Box 23"/>
            <p:cNvSpPr txBox="1">
              <a:spLocks noChangeArrowheads="1"/>
            </p:cNvSpPr>
            <p:nvPr/>
          </p:nvSpPr>
          <p:spPr bwMode="auto">
            <a:xfrm>
              <a:off x="4794" y="2232"/>
              <a:ext cx="806" cy="264"/>
            </a:xfrm>
            <a:prstGeom prst="rect">
              <a:avLst/>
            </a:prstGeom>
            <a:noFill/>
            <a:ln w="9525">
              <a:noFill/>
              <a:miter lim="800000"/>
              <a:headEnd/>
              <a:tailEnd/>
            </a:ln>
          </p:spPr>
          <p:txBody>
            <a:bodyPr wrap="none">
              <a:prstTxWarp prst="textNoShape">
                <a:avLst/>
              </a:prstTxWarp>
              <a:spAutoFit/>
            </a:bodyPr>
            <a:lstStyle/>
            <a:p>
              <a:r>
                <a:rPr lang="en-US" sz="1600" b="1">
                  <a:solidFill>
                    <a:schemeClr val="bg1"/>
                  </a:solidFill>
                </a:rPr>
                <a:t>21:33:52</a:t>
              </a:r>
              <a:endParaRPr lang="en-US" i="1"/>
            </a:p>
          </p:txBody>
        </p:sp>
        <p:sp>
          <p:nvSpPr>
            <p:cNvPr id="28684" name="Line 24"/>
            <p:cNvSpPr>
              <a:spLocks noChangeShapeType="1"/>
            </p:cNvSpPr>
            <p:nvPr/>
          </p:nvSpPr>
          <p:spPr bwMode="auto">
            <a:xfrm>
              <a:off x="3872" y="3416"/>
              <a:ext cx="1656" cy="0"/>
            </a:xfrm>
            <a:prstGeom prst="line">
              <a:avLst/>
            </a:prstGeom>
            <a:noFill/>
            <a:ln w="9525">
              <a:solidFill>
                <a:schemeClr val="bg1"/>
              </a:solidFill>
              <a:round/>
              <a:headEnd type="triangle" w="med" len="med"/>
              <a:tailEnd type="triangle" w="med" len="med"/>
            </a:ln>
          </p:spPr>
          <p:txBody>
            <a:bodyPr wrap="none" anchor="ctr">
              <a:prstTxWarp prst="textNoShape">
                <a:avLst/>
              </a:prstTxWarp>
            </a:bodyPr>
            <a:lstStyle/>
            <a:p>
              <a:endParaRPr lang="en-US"/>
            </a:p>
          </p:txBody>
        </p:sp>
        <p:sp>
          <p:nvSpPr>
            <p:cNvPr id="28685" name="Text Box 25"/>
            <p:cNvSpPr txBox="1">
              <a:spLocks noChangeArrowheads="1"/>
            </p:cNvSpPr>
            <p:nvPr/>
          </p:nvSpPr>
          <p:spPr bwMode="auto">
            <a:xfrm>
              <a:off x="4413" y="3222"/>
              <a:ext cx="652" cy="264"/>
            </a:xfrm>
            <a:prstGeom prst="rect">
              <a:avLst/>
            </a:prstGeom>
            <a:noFill/>
            <a:ln w="9525">
              <a:noFill/>
              <a:miter lim="800000"/>
              <a:headEnd/>
              <a:tailEnd/>
            </a:ln>
          </p:spPr>
          <p:txBody>
            <a:bodyPr wrap="none">
              <a:prstTxWarp prst="textNoShape">
                <a:avLst/>
              </a:prstTxWarp>
              <a:spAutoFit/>
            </a:bodyPr>
            <a:lstStyle/>
            <a:p>
              <a:r>
                <a:rPr lang="en-US" sz="1600" i="1">
                  <a:solidFill>
                    <a:schemeClr val="bg1"/>
                  </a:solidFill>
                </a:rPr>
                <a:t>10 mm</a:t>
              </a:r>
            </a:p>
          </p:txBody>
        </p:sp>
      </p:grpSp>
      <p:sp>
        <p:nvSpPr>
          <p:cNvPr id="28681" name="Text Box 28"/>
          <p:cNvSpPr txBox="1">
            <a:spLocks noChangeArrowheads="1"/>
          </p:cNvSpPr>
          <p:nvPr/>
        </p:nvSpPr>
        <p:spPr bwMode="auto">
          <a:xfrm>
            <a:off x="3311525" y="6372225"/>
            <a:ext cx="2413000" cy="396875"/>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From John Galayda</a:t>
            </a:r>
            <a:endParaRPr lang="en-US" i="1"/>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p:cNvSpPr>
            <a:spLocks noGrp="1"/>
          </p:cNvSpPr>
          <p:nvPr>
            <p:ph type="sldNum" sz="quarter" idx="12"/>
          </p:nvPr>
        </p:nvSpPr>
        <p:spPr>
          <a:xfrm>
            <a:off x="7010400" y="6572250"/>
            <a:ext cx="1371600" cy="209550"/>
          </a:xfrm>
          <a:noFill/>
        </p:spPr>
        <p:txBody>
          <a:bodyPr/>
          <a:lstStyle/>
          <a:p>
            <a:pPr algn="l"/>
            <a:fld id="{FA0E4C41-1954-794D-8E34-316116166B47}" type="slidenum">
              <a:rPr lang="en-US" sz="1000">
                <a:latin typeface="Calibri" pitchFamily="-84" charset="0"/>
              </a:rPr>
              <a:pPr algn="l"/>
              <a:t>12</a:t>
            </a:fld>
            <a:endParaRPr lang="en-US" sz="1000">
              <a:latin typeface="Calibri" pitchFamily="-84" charset="0"/>
            </a:endParaRPr>
          </a:p>
        </p:txBody>
      </p:sp>
      <p:pic>
        <p:nvPicPr>
          <p:cNvPr id="30723" name="Picture 2" descr="photoApr10.tiff                                                031C286FMacintosh HD                   BE172E48:"/>
          <p:cNvPicPr>
            <a:picLocks noChangeAspect="1" noChangeArrowheads="1"/>
          </p:cNvPicPr>
          <p:nvPr/>
        </p:nvPicPr>
        <p:blipFill>
          <a:blip r:embed="rId2"/>
          <a:srcRect/>
          <a:stretch>
            <a:fillRect/>
          </a:stretch>
        </p:blipFill>
        <p:spPr bwMode="auto">
          <a:xfrm>
            <a:off x="0" y="-2540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2"/>
          <p:cNvSpPr>
            <a:spLocks noGrp="1"/>
          </p:cNvSpPr>
          <p:nvPr>
            <p:ph type="sldNum" sz="quarter" idx="12"/>
          </p:nvPr>
        </p:nvSpPr>
        <p:spPr>
          <a:xfrm>
            <a:off x="7010400" y="6572250"/>
            <a:ext cx="1371600" cy="209550"/>
          </a:xfrm>
          <a:noFill/>
        </p:spPr>
        <p:txBody>
          <a:bodyPr/>
          <a:lstStyle/>
          <a:p>
            <a:pPr algn="l"/>
            <a:fld id="{EE1E3019-A1AD-7644-B168-87A37D0E0052}" type="slidenum">
              <a:rPr lang="en-US" sz="1000">
                <a:latin typeface="Calibri" pitchFamily="-84" charset="0"/>
              </a:rPr>
              <a:pPr algn="l"/>
              <a:t>13</a:t>
            </a:fld>
            <a:endParaRPr lang="en-US" sz="1000">
              <a:latin typeface="Calibri" pitchFamily="-84" charset="0"/>
            </a:endParaRPr>
          </a:p>
        </p:txBody>
      </p:sp>
      <p:sp>
        <p:nvSpPr>
          <p:cNvPr id="31747" name="Rectangle 2"/>
          <p:cNvSpPr>
            <a:spLocks noGrp="1" noChangeArrowheads="1"/>
          </p:cNvSpPr>
          <p:nvPr>
            <p:ph type="title"/>
          </p:nvPr>
        </p:nvSpPr>
        <p:spPr/>
        <p:txBody>
          <a:bodyPr/>
          <a:lstStyle/>
          <a:p>
            <a:r>
              <a:rPr lang="en-US">
                <a:ea typeface="ＭＳ Ｐゴシック" pitchFamily="-84" charset="-128"/>
                <a:cs typeface="ＭＳ Ｐゴシック" pitchFamily="-84" charset="-128"/>
              </a:rPr>
              <a:t>LCLS saturation at 1.5 Å</a:t>
            </a:r>
          </a:p>
        </p:txBody>
      </p:sp>
      <p:sp>
        <p:nvSpPr>
          <p:cNvPr id="31748" name="Text Box 4"/>
          <p:cNvSpPr txBox="1">
            <a:spLocks noChangeArrowheads="1"/>
          </p:cNvSpPr>
          <p:nvPr/>
        </p:nvSpPr>
        <p:spPr bwMode="auto">
          <a:xfrm>
            <a:off x="322263" y="5659438"/>
            <a:ext cx="8555037" cy="396875"/>
          </a:xfrm>
          <a:prstGeom prst="rect">
            <a:avLst/>
          </a:prstGeom>
          <a:noFill/>
          <a:ln w="9525">
            <a:noFill/>
            <a:miter lim="800000"/>
            <a:headEnd/>
            <a:tailEnd/>
          </a:ln>
        </p:spPr>
        <p:txBody>
          <a:bodyPr>
            <a:prstTxWarp prst="textNoShape">
              <a:avLst/>
            </a:prstTxWarp>
            <a:spAutoFit/>
          </a:bodyPr>
          <a:lstStyle/>
          <a:p>
            <a:pPr algn="ctr">
              <a:spcBef>
                <a:spcPct val="50000"/>
              </a:spcBef>
            </a:pPr>
            <a:r>
              <a:rPr lang="en-US"/>
              <a:t>• Saturation after ~65 meters of undulator!  </a:t>
            </a:r>
          </a:p>
        </p:txBody>
      </p:sp>
      <p:sp>
        <p:nvSpPr>
          <p:cNvPr id="31749" name="Text Box 5"/>
          <p:cNvSpPr txBox="1">
            <a:spLocks noChangeArrowheads="1"/>
          </p:cNvSpPr>
          <p:nvPr/>
        </p:nvSpPr>
        <p:spPr bwMode="auto">
          <a:xfrm>
            <a:off x="2400300" y="6248400"/>
            <a:ext cx="4584700" cy="369888"/>
          </a:xfrm>
          <a:prstGeom prst="rect">
            <a:avLst/>
          </a:prstGeom>
          <a:noFill/>
          <a:ln w="9525">
            <a:noFill/>
            <a:miter lim="800000"/>
            <a:headEnd/>
            <a:tailEnd/>
          </a:ln>
        </p:spPr>
        <p:txBody>
          <a:bodyPr>
            <a:prstTxWarp prst="textNoShape">
              <a:avLst/>
            </a:prstTxWarp>
            <a:spAutoFit/>
          </a:bodyPr>
          <a:lstStyle/>
          <a:p>
            <a:pPr algn="ctr">
              <a:spcBef>
                <a:spcPct val="50000"/>
              </a:spcBef>
            </a:pPr>
            <a:r>
              <a:rPr lang="en-US">
                <a:solidFill>
                  <a:schemeClr val="tx2"/>
                </a:solidFill>
              </a:rPr>
              <a:t>Paul Emma  PAC 2009 proceedings</a:t>
            </a:r>
          </a:p>
        </p:txBody>
      </p:sp>
      <p:sp>
        <p:nvSpPr>
          <p:cNvPr id="31750" name="Text Box 6"/>
          <p:cNvSpPr txBox="1">
            <a:spLocks noChangeArrowheads="1"/>
          </p:cNvSpPr>
          <p:nvPr/>
        </p:nvSpPr>
        <p:spPr bwMode="auto">
          <a:xfrm>
            <a:off x="1965325" y="1700213"/>
            <a:ext cx="184150" cy="396875"/>
          </a:xfrm>
          <a:prstGeom prst="rect">
            <a:avLst/>
          </a:prstGeom>
          <a:noFill/>
          <a:ln w="9525">
            <a:noFill/>
            <a:miter lim="800000"/>
            <a:headEnd/>
            <a:tailEnd/>
          </a:ln>
        </p:spPr>
        <p:txBody>
          <a:bodyPr wrap="none">
            <a:prstTxWarp prst="textNoShape">
              <a:avLst/>
            </a:prstTxWarp>
            <a:spAutoFit/>
          </a:bodyPr>
          <a:lstStyle/>
          <a:p>
            <a:endParaRPr lang="en-US"/>
          </a:p>
        </p:txBody>
      </p:sp>
      <p:sp>
        <p:nvSpPr>
          <p:cNvPr id="31751" name="Text Box 7"/>
          <p:cNvSpPr txBox="1">
            <a:spLocks noChangeArrowheads="1"/>
          </p:cNvSpPr>
          <p:nvPr/>
        </p:nvSpPr>
        <p:spPr bwMode="auto">
          <a:xfrm>
            <a:off x="2143125" y="1711325"/>
            <a:ext cx="2952750"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YAG screen 50 m downstream</a:t>
            </a:r>
            <a:endParaRPr lang="en-US"/>
          </a:p>
        </p:txBody>
      </p:sp>
      <p:pic>
        <p:nvPicPr>
          <p:cNvPr id="31752" name="Picture 8"/>
          <p:cNvPicPr>
            <a:picLocks noChangeAspect="1" noChangeArrowheads="1"/>
          </p:cNvPicPr>
          <p:nvPr/>
        </p:nvPicPr>
        <p:blipFill>
          <a:blip r:embed="rId3"/>
          <a:srcRect/>
          <a:stretch>
            <a:fillRect/>
          </a:stretch>
        </p:blipFill>
        <p:spPr bwMode="auto">
          <a:xfrm>
            <a:off x="0" y="954088"/>
            <a:ext cx="5111750" cy="3414712"/>
          </a:xfrm>
          <a:prstGeom prst="rect">
            <a:avLst/>
          </a:prstGeom>
          <a:noFill/>
          <a:ln w="19050">
            <a:solidFill>
              <a:schemeClr val="bg1"/>
            </a:solidFill>
            <a:miter lim="800000"/>
            <a:headEnd/>
            <a:tailEnd/>
          </a:ln>
        </p:spPr>
      </p:pic>
      <p:sp>
        <p:nvSpPr>
          <p:cNvPr id="31753" name="Text Box 10"/>
          <p:cNvSpPr txBox="1">
            <a:spLocks noChangeArrowheads="1"/>
          </p:cNvSpPr>
          <p:nvPr/>
        </p:nvSpPr>
        <p:spPr bwMode="auto">
          <a:xfrm>
            <a:off x="180975" y="1243013"/>
            <a:ext cx="4597400" cy="396875"/>
          </a:xfrm>
          <a:prstGeom prst="rect">
            <a:avLst/>
          </a:prstGeom>
          <a:noFill/>
          <a:ln w="9525">
            <a:noFill/>
            <a:miter lim="800000"/>
            <a:headEnd/>
            <a:tailEnd/>
          </a:ln>
        </p:spPr>
        <p:txBody>
          <a:bodyPr wrap="none">
            <a:prstTxWarp prst="textNoShape">
              <a:avLst/>
            </a:prstTxWarp>
            <a:spAutoFit/>
          </a:bodyPr>
          <a:lstStyle/>
          <a:p>
            <a:r>
              <a:rPr lang="en-US" b="1" i="1">
                <a:solidFill>
                  <a:srgbClr val="FFFF00"/>
                </a:solidFill>
              </a:rPr>
              <a:t>84 meters of FEL Undulator Installed</a:t>
            </a:r>
            <a:endParaRPr lang="en-US" sz="3200" b="1">
              <a:solidFill>
                <a:srgbClr val="FFFF00"/>
              </a:solidFill>
              <a:latin typeface="Arial Narrow" pitchFamily="-84" charset="0"/>
            </a:endParaRPr>
          </a:p>
        </p:txBody>
      </p:sp>
      <p:pic>
        <p:nvPicPr>
          <p:cNvPr id="457740" name="Picture 12" descr="http://inside.anl.gov/resources/standards/images/logos/ANL_H_Black.jpg"/>
          <p:cNvPicPr>
            <a:picLocks noChangeAspect="1" noChangeArrowheads="1"/>
          </p:cNvPicPr>
          <p:nvPr/>
        </p:nvPicPr>
        <p:blipFill>
          <a:blip r:embed="rId4"/>
          <a:srcRect/>
          <a:stretch>
            <a:fillRect/>
          </a:stretch>
        </p:blipFill>
        <p:spPr bwMode="auto">
          <a:xfrm>
            <a:off x="350838" y="3784600"/>
            <a:ext cx="1109662" cy="515938"/>
          </a:xfrm>
          <a:prstGeom prst="rect">
            <a:avLst/>
          </a:prstGeom>
          <a:noFill/>
          <a:ln w="9525">
            <a:solidFill>
              <a:srgbClr val="FFFF00"/>
            </a:solidFill>
            <a:miter lim="800000"/>
            <a:headEnd/>
            <a:tailEnd/>
          </a:ln>
          <a:effectLst>
            <a:outerShdw blurRad="63500" dist="107763" dir="2700000" algn="ctr" rotWithShape="0">
              <a:srgbClr val="000000">
                <a:alpha val="50000"/>
              </a:srgbClr>
            </a:outerShdw>
          </a:effectLst>
        </p:spPr>
      </p:pic>
      <p:pic>
        <p:nvPicPr>
          <p:cNvPr id="31755" name="Picture 13"/>
          <p:cNvPicPr>
            <a:picLocks noChangeAspect="1" noChangeArrowheads="1"/>
          </p:cNvPicPr>
          <p:nvPr/>
        </p:nvPicPr>
        <p:blipFill>
          <a:blip r:embed="rId5"/>
          <a:srcRect/>
          <a:stretch>
            <a:fillRect/>
          </a:stretch>
        </p:blipFill>
        <p:spPr bwMode="auto">
          <a:xfrm>
            <a:off x="3041650" y="1773238"/>
            <a:ext cx="4730750" cy="3643312"/>
          </a:xfrm>
          <a:prstGeom prst="rect">
            <a:avLst/>
          </a:prstGeom>
          <a:noFill/>
          <a:ln w="9525">
            <a:solidFill>
              <a:schemeClr val="tx1"/>
            </a:solidFill>
            <a:miter lim="800000"/>
            <a:headEnd/>
            <a:tailEnd/>
          </a:ln>
        </p:spPr>
      </p:pic>
      <p:pic>
        <p:nvPicPr>
          <p:cNvPr id="31756" name="Picture 14" descr="untitled13.tiff                                                0003DDC5Macintosh HD                   BE172E48:"/>
          <p:cNvPicPr>
            <a:picLocks noChangeAspect="1" noChangeArrowheads="1"/>
          </p:cNvPicPr>
          <p:nvPr/>
        </p:nvPicPr>
        <p:blipFill>
          <a:blip r:embed="rId6"/>
          <a:srcRect/>
          <a:stretch>
            <a:fillRect/>
          </a:stretch>
        </p:blipFill>
        <p:spPr bwMode="auto">
          <a:xfrm>
            <a:off x="5946775" y="2384425"/>
            <a:ext cx="3171825" cy="2014538"/>
          </a:xfrm>
          <a:prstGeom prst="rect">
            <a:avLst/>
          </a:prstGeom>
          <a:noFill/>
          <a:ln w="9525">
            <a:noFill/>
            <a:miter lim="800000"/>
            <a:headEnd/>
            <a:tailEnd/>
          </a:ln>
        </p:spPr>
      </p:pic>
      <p:sp>
        <p:nvSpPr>
          <p:cNvPr id="31757" name="Text Box 15"/>
          <p:cNvSpPr txBox="1">
            <a:spLocks noChangeArrowheads="1"/>
          </p:cNvSpPr>
          <p:nvPr/>
        </p:nvSpPr>
        <p:spPr bwMode="auto">
          <a:xfrm>
            <a:off x="6497638" y="2490788"/>
            <a:ext cx="1641475" cy="517525"/>
          </a:xfrm>
          <a:prstGeom prst="rect">
            <a:avLst/>
          </a:prstGeom>
          <a:noFill/>
          <a:ln w="9525">
            <a:noFill/>
            <a:miter lim="800000"/>
            <a:headEnd/>
            <a:tailEnd/>
          </a:ln>
        </p:spPr>
        <p:txBody>
          <a:bodyPr wrap="none">
            <a:prstTxWarp prst="textNoShape">
              <a:avLst/>
            </a:prstTxWarp>
            <a:spAutoFit/>
          </a:bodyPr>
          <a:lstStyle/>
          <a:p>
            <a:r>
              <a:rPr lang="en-US" sz="1400">
                <a:solidFill>
                  <a:schemeClr val="bg1"/>
                </a:solidFill>
              </a:rPr>
              <a:t>YAG screen</a:t>
            </a:r>
          </a:p>
          <a:p>
            <a:r>
              <a:rPr lang="en-US" sz="1400">
                <a:solidFill>
                  <a:schemeClr val="bg1"/>
                </a:solidFill>
              </a:rPr>
              <a:t> 50 m downstream</a:t>
            </a:r>
            <a:endParaRPr lang="en-US"/>
          </a:p>
        </p:txBody>
      </p:sp>
      <p:sp>
        <p:nvSpPr>
          <p:cNvPr id="31758" name="Text Box 17"/>
          <p:cNvSpPr txBox="1">
            <a:spLocks noChangeArrowheads="1"/>
          </p:cNvSpPr>
          <p:nvPr/>
        </p:nvSpPr>
        <p:spPr bwMode="auto">
          <a:xfrm>
            <a:off x="3598863" y="1976438"/>
            <a:ext cx="1619250" cy="641350"/>
          </a:xfrm>
          <a:prstGeom prst="rect">
            <a:avLst/>
          </a:prstGeom>
          <a:noFill/>
          <a:ln w="9525">
            <a:noFill/>
            <a:miter lim="800000"/>
            <a:headEnd/>
            <a:tailEnd/>
          </a:ln>
        </p:spPr>
        <p:txBody>
          <a:bodyPr>
            <a:prstTxWarp prst="textNoShape">
              <a:avLst/>
            </a:prstTxWarp>
            <a:spAutoFit/>
          </a:bodyPr>
          <a:lstStyle/>
          <a:p>
            <a:r>
              <a:rPr lang="en-US"/>
              <a:t>0.25 nC </a:t>
            </a:r>
          </a:p>
          <a:p>
            <a:r>
              <a:rPr lang="en-US"/>
              <a:t>bunch charge</a:t>
            </a:r>
            <a:endParaRPr lang="en-US" i="1"/>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a:noFill/>
        </p:spPr>
        <p:txBody>
          <a:bodyPr/>
          <a:lstStyle/>
          <a:p>
            <a:fld id="{DD9E5F74-7A00-EC4D-8B81-136EF283A2A2}" type="slidenum">
              <a:rPr lang="en-US" smtClean="0">
                <a:latin typeface="Calibri" pitchFamily="-84" charset="0"/>
              </a:rPr>
              <a:pPr/>
              <a:t>14</a:t>
            </a:fld>
            <a:endParaRPr lang="en-US" smtClean="0">
              <a:latin typeface="Calibri" pitchFamily="-84" charset="0"/>
            </a:endParaRPr>
          </a:p>
        </p:txBody>
      </p:sp>
      <p:grpSp>
        <p:nvGrpSpPr>
          <p:cNvPr id="37891" name="Group 2"/>
          <p:cNvGrpSpPr>
            <a:grpSpLocks/>
          </p:cNvGrpSpPr>
          <p:nvPr/>
        </p:nvGrpSpPr>
        <p:grpSpPr bwMode="auto">
          <a:xfrm>
            <a:off x="0" y="0"/>
            <a:ext cx="9144000" cy="6858000"/>
            <a:chOff x="1248" y="1091"/>
            <a:chExt cx="3694" cy="2689"/>
          </a:xfrm>
        </p:grpSpPr>
        <p:pic>
          <p:nvPicPr>
            <p:cNvPr id="37892" name="Picture 3"/>
            <p:cNvPicPr>
              <a:picLocks noChangeAspect="1" noChangeArrowheads="1"/>
            </p:cNvPicPr>
            <p:nvPr/>
          </p:nvPicPr>
          <p:blipFill>
            <a:blip r:embed="rId3"/>
            <a:srcRect/>
            <a:stretch>
              <a:fillRect/>
            </a:stretch>
          </p:blipFill>
          <p:spPr bwMode="auto">
            <a:xfrm>
              <a:off x="1248" y="1091"/>
              <a:ext cx="3694" cy="2689"/>
            </a:xfrm>
            <a:prstGeom prst="rect">
              <a:avLst/>
            </a:prstGeom>
            <a:noFill/>
            <a:ln w="9525">
              <a:noFill/>
              <a:miter lim="800000"/>
              <a:headEnd/>
              <a:tailEnd/>
            </a:ln>
          </p:spPr>
        </p:pic>
        <p:sp>
          <p:nvSpPr>
            <p:cNvPr id="37893" name="Rectangle 4"/>
            <p:cNvSpPr>
              <a:spLocks noChangeArrowheads="1"/>
            </p:cNvSpPr>
            <p:nvPr/>
          </p:nvSpPr>
          <p:spPr bwMode="auto">
            <a:xfrm>
              <a:off x="2880" y="1104"/>
              <a:ext cx="2054" cy="453"/>
            </a:xfrm>
            <a:prstGeom prst="rect">
              <a:avLst/>
            </a:prstGeom>
            <a:solidFill>
              <a:srgbClr val="000000"/>
            </a:solidFill>
            <a:ln w="9525">
              <a:solidFill>
                <a:schemeClr val="tx1"/>
              </a:solidFill>
              <a:miter lim="800000"/>
              <a:headEnd/>
              <a:tailEnd/>
            </a:ln>
          </p:spPr>
          <p:txBody>
            <a:bodyPr wrap="none" anchor="ctr">
              <a:prstTxWarp prst="textNoShape">
                <a:avLst/>
              </a:prstTxWarp>
            </a:bodyPr>
            <a:lstStyle/>
            <a:p>
              <a:endParaRPr lang="en-US"/>
            </a:p>
          </p:txBody>
        </p:sp>
        <p:sp>
          <p:nvSpPr>
            <p:cNvPr id="37894" name="Text Box 5"/>
            <p:cNvSpPr txBox="1">
              <a:spLocks noChangeArrowheads="1"/>
            </p:cNvSpPr>
            <p:nvPr/>
          </p:nvSpPr>
          <p:spPr bwMode="auto">
            <a:xfrm>
              <a:off x="2892" y="1248"/>
              <a:ext cx="1433" cy="181"/>
            </a:xfrm>
            <a:prstGeom prst="rect">
              <a:avLst/>
            </a:prstGeom>
            <a:noFill/>
            <a:ln w="9525">
              <a:noFill/>
              <a:miter lim="800000"/>
              <a:headEnd/>
              <a:tailEnd/>
            </a:ln>
          </p:spPr>
          <p:txBody>
            <a:bodyPr wrap="none">
              <a:prstTxWarp prst="textNoShape">
                <a:avLst/>
              </a:prstTxWarp>
              <a:spAutoFit/>
            </a:bodyPr>
            <a:lstStyle/>
            <a:p>
              <a:pPr eaLnBrk="0" hangingPunct="0"/>
              <a:r>
                <a:rPr lang="en-US" sz="2400" i="1">
                  <a:solidFill>
                    <a:schemeClr val="bg1"/>
                  </a:solidFill>
                  <a:latin typeface="Arial" pitchFamily="-84" charset="0"/>
                  <a:ea typeface="ＭＳ Ｐゴシック" pitchFamily="-84" charset="-128"/>
                  <a:cs typeface="ＭＳ Ｐゴシック" pitchFamily="-84" charset="-128"/>
                </a:rPr>
                <a:t>Single molecule imaging</a:t>
              </a:r>
              <a:endParaRPr lang="en-US" sz="2400">
                <a:solidFill>
                  <a:schemeClr val="bg1"/>
                </a:solidFill>
                <a:latin typeface="Arial" pitchFamily="-84" charset="0"/>
                <a:ea typeface="ＭＳ Ｐゴシック" pitchFamily="-84" charset="-128"/>
                <a:cs typeface="ＭＳ Ｐゴシック" pitchFamily="-84" charset="-128"/>
              </a:endParaRPr>
            </a:p>
          </p:txBody>
        </p:sp>
      </p:gr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4"/>
          <p:cNvSpPr>
            <a:spLocks noGrp="1"/>
          </p:cNvSpPr>
          <p:nvPr>
            <p:ph type="sldNum" sz="quarter" idx="12"/>
          </p:nvPr>
        </p:nvSpPr>
        <p:spPr>
          <a:noFill/>
        </p:spPr>
        <p:txBody>
          <a:bodyPr/>
          <a:lstStyle/>
          <a:p>
            <a:fld id="{E81FF801-1515-C44E-B46C-212994B5E4E5}" type="slidenum">
              <a:rPr lang="en-US" smtClean="0">
                <a:latin typeface="Calibri" pitchFamily="-84" charset="0"/>
              </a:rPr>
              <a:pPr/>
              <a:t>15</a:t>
            </a:fld>
            <a:endParaRPr lang="en-US" smtClean="0">
              <a:latin typeface="Calibri" pitchFamily="-84" charset="0"/>
            </a:endParaRPr>
          </a:p>
        </p:txBody>
      </p:sp>
      <p:sp>
        <p:nvSpPr>
          <p:cNvPr id="39939" name="Rectangle 2"/>
          <p:cNvSpPr>
            <a:spLocks noGrp="1" noChangeArrowheads="1"/>
          </p:cNvSpPr>
          <p:nvPr>
            <p:ph type="title"/>
          </p:nvPr>
        </p:nvSpPr>
        <p:spPr>
          <a:xfrm>
            <a:off x="381000" y="304800"/>
            <a:ext cx="8229600" cy="1143000"/>
          </a:xfrm>
        </p:spPr>
        <p:txBody>
          <a:bodyPr/>
          <a:lstStyle/>
          <a:p>
            <a:pPr eaLnBrk="1" hangingPunct="1"/>
            <a:r>
              <a:rPr lang="en-US">
                <a:ea typeface="ＭＳ Ｐゴシック" pitchFamily="-84" charset="-128"/>
                <a:cs typeface="ＭＳ Ｐゴシック" pitchFamily="-84" charset="-128"/>
              </a:rPr>
              <a:t>AMO questions at the ultraintense x-ray frontier</a:t>
            </a:r>
          </a:p>
        </p:txBody>
      </p:sp>
      <p:sp>
        <p:nvSpPr>
          <p:cNvPr id="39940" name="Rectangle 3"/>
          <p:cNvSpPr>
            <a:spLocks noChangeArrowheads="1"/>
          </p:cNvSpPr>
          <p:nvPr/>
        </p:nvSpPr>
        <p:spPr bwMode="auto">
          <a:xfrm>
            <a:off x="152400" y="1447800"/>
            <a:ext cx="4237038" cy="4124325"/>
          </a:xfrm>
          <a:prstGeom prst="rect">
            <a:avLst/>
          </a:prstGeom>
          <a:noFill/>
          <a:ln w="9525">
            <a:noFill/>
            <a:miter lim="800000"/>
            <a:headEnd/>
            <a:tailEnd/>
          </a:ln>
        </p:spPr>
        <p:txBody>
          <a:bodyPr wrap="none">
            <a:prstTxWarp prst="textNoShape">
              <a:avLst/>
            </a:prstTxWarp>
            <a:spAutoFit/>
          </a:bodyPr>
          <a:lstStyle/>
          <a:p>
            <a:pPr eaLnBrk="0" hangingPunct="0">
              <a:buFontTx/>
              <a:buChar char="•"/>
            </a:pPr>
            <a:r>
              <a:rPr lang="en-US" sz="2200">
                <a:latin typeface="Arial" pitchFamily="-84" charset="0"/>
                <a:ea typeface="ＭＳ Ｐゴシック" pitchFamily="-84" charset="-128"/>
                <a:cs typeface="ＭＳ Ｐゴシック" pitchFamily="-84" charset="-128"/>
              </a:rPr>
              <a:t>  fundamental nature of x-ray </a:t>
            </a:r>
          </a:p>
          <a:p>
            <a:pPr eaLnBrk="0" hangingPunct="0"/>
            <a:r>
              <a:rPr lang="en-US" sz="2200">
                <a:latin typeface="Arial" pitchFamily="-84" charset="0"/>
                <a:ea typeface="ＭＳ Ｐゴシック" pitchFamily="-84" charset="-128"/>
                <a:cs typeface="ＭＳ Ｐゴシック" pitchFamily="-84" charset="-128"/>
              </a:rPr>
              <a:t>   damage at high intensity</a:t>
            </a:r>
          </a:p>
          <a:p>
            <a:pPr eaLnBrk="0" hangingPunct="0"/>
            <a:r>
              <a:rPr lang="en-US" sz="2200">
                <a:latin typeface="Arial" pitchFamily="-84" charset="0"/>
                <a:ea typeface="ＭＳ Ｐゴシック" pitchFamily="-84" charset="-128"/>
                <a:cs typeface="ＭＳ Ｐゴシック" pitchFamily="-84" charset="-128"/>
              </a:rPr>
              <a:t>      -</a:t>
            </a:r>
            <a:r>
              <a:rPr lang="en-US" sz="2200">
                <a:solidFill>
                  <a:srgbClr val="2E3192"/>
                </a:solidFill>
                <a:latin typeface="Arial" pitchFamily="-84" charset="0"/>
                <a:ea typeface="ＭＳ Ｐゴシック" pitchFamily="-84" charset="-128"/>
                <a:cs typeface="ＭＳ Ｐゴシック" pitchFamily="-84" charset="-128"/>
              </a:rPr>
              <a:t>Coulomb explosion </a:t>
            </a:r>
          </a:p>
          <a:p>
            <a:pPr eaLnBrk="0" hangingPunct="0"/>
            <a:r>
              <a:rPr lang="en-US" sz="2200">
                <a:solidFill>
                  <a:srgbClr val="2E3192"/>
                </a:solidFill>
                <a:latin typeface="Arial" pitchFamily="-84" charset="0"/>
                <a:ea typeface="ＭＳ Ｐゴシック" pitchFamily="-84" charset="-128"/>
                <a:cs typeface="ＭＳ Ｐゴシック" pitchFamily="-84" charset="-128"/>
              </a:rPr>
              <a:t>      -electronic damage</a:t>
            </a:r>
          </a:p>
          <a:p>
            <a:pPr eaLnBrk="0" hangingPunct="0"/>
            <a:r>
              <a:rPr lang="en-US" sz="2200">
                <a:solidFill>
                  <a:srgbClr val="2E3192"/>
                </a:solidFill>
                <a:latin typeface="Arial" pitchFamily="-84" charset="0"/>
                <a:ea typeface="ＭＳ Ｐゴシック" pitchFamily="-84" charset="-128"/>
                <a:cs typeface="ＭＳ Ｐゴシック" pitchFamily="-84" charset="-128"/>
              </a:rPr>
              <a:t>      -behavior at 10</a:t>
            </a:r>
            <a:r>
              <a:rPr lang="en-US" sz="2200" baseline="30000">
                <a:solidFill>
                  <a:srgbClr val="2E3192"/>
                </a:solidFill>
                <a:latin typeface="Arial" pitchFamily="-84" charset="0"/>
                <a:ea typeface="ＭＳ Ｐゴシック" pitchFamily="-84" charset="-128"/>
                <a:cs typeface="ＭＳ Ｐゴシック" pitchFamily="-84" charset="-128"/>
              </a:rPr>
              <a:t>22</a:t>
            </a:r>
            <a:r>
              <a:rPr lang="en-US" sz="2200">
                <a:solidFill>
                  <a:srgbClr val="2E3192"/>
                </a:solidFill>
                <a:latin typeface="Arial" pitchFamily="-84" charset="0"/>
                <a:ea typeface="ＭＳ Ｐゴシック" pitchFamily="-84" charset="-128"/>
                <a:cs typeface="ＭＳ Ｐゴシック" pitchFamily="-84" charset="-128"/>
              </a:rPr>
              <a:t> W/cm</a:t>
            </a:r>
            <a:r>
              <a:rPr lang="en-US" sz="2200" baseline="30000">
                <a:solidFill>
                  <a:srgbClr val="2E3192"/>
                </a:solidFill>
                <a:latin typeface="Arial" pitchFamily="-84" charset="0"/>
                <a:ea typeface="ＭＳ Ｐゴシック" pitchFamily="-84" charset="-128"/>
                <a:cs typeface="ＭＳ Ｐゴシック" pitchFamily="-84" charset="-128"/>
              </a:rPr>
              <a:t>2 </a:t>
            </a:r>
            <a:r>
              <a:rPr lang="en-US" sz="2200">
                <a:solidFill>
                  <a:srgbClr val="2E3192"/>
                </a:solidFill>
                <a:latin typeface="Arial" pitchFamily="-84" charset="0"/>
                <a:ea typeface="ＭＳ Ｐゴシック" pitchFamily="-84" charset="-128"/>
                <a:cs typeface="ＭＳ Ｐゴシック" pitchFamily="-84" charset="-128"/>
              </a:rPr>
              <a:t>- 1Å</a:t>
            </a:r>
            <a:endParaRPr lang="en-US" sz="2200">
              <a:latin typeface="Arial" pitchFamily="-84" charset="0"/>
              <a:ea typeface="ＭＳ Ｐゴシック" pitchFamily="-84" charset="-128"/>
              <a:cs typeface="ＭＳ Ｐゴシック" pitchFamily="-84" charset="-128"/>
            </a:endParaRPr>
          </a:p>
          <a:p>
            <a:pPr eaLnBrk="0" hangingPunct="0"/>
            <a:endParaRPr lang="en-US" sz="2200">
              <a:latin typeface="Arial" pitchFamily="-84" charset="0"/>
              <a:ea typeface="ＭＳ Ｐゴシック" pitchFamily="-84" charset="-128"/>
              <a:cs typeface="ＭＳ Ｐゴシック" pitchFamily="-84" charset="-128"/>
            </a:endParaRPr>
          </a:p>
          <a:p>
            <a:pPr eaLnBrk="0" hangingPunct="0"/>
            <a:r>
              <a:rPr lang="en-US" sz="2200">
                <a:latin typeface="Arial" pitchFamily="-84" charset="0"/>
                <a:ea typeface="ＭＳ Ｐゴシック" pitchFamily="-84" charset="-128"/>
                <a:cs typeface="ＭＳ Ｐゴシック" pitchFamily="-84" charset="-128"/>
              </a:rPr>
              <a:t>•  nonlinear x-ray processes</a:t>
            </a:r>
          </a:p>
          <a:p>
            <a:pPr eaLnBrk="0" hangingPunct="0"/>
            <a:r>
              <a:rPr lang="en-US" sz="2200">
                <a:latin typeface="Arial" pitchFamily="-84" charset="0"/>
                <a:ea typeface="ＭＳ Ｐゴシック" pitchFamily="-84" charset="-128"/>
                <a:cs typeface="ＭＳ Ｐゴシック" pitchFamily="-84" charset="-128"/>
              </a:rPr>
              <a:t>	role of coherence</a:t>
            </a:r>
            <a:endParaRPr lang="en-US" sz="2000">
              <a:latin typeface="Arial" pitchFamily="-84" charset="0"/>
              <a:ea typeface="ＭＳ Ｐゴシック" pitchFamily="-84" charset="-128"/>
              <a:cs typeface="ＭＳ Ｐゴシック" pitchFamily="-84" charset="-128"/>
            </a:endParaRPr>
          </a:p>
          <a:p>
            <a:pPr eaLnBrk="0" hangingPunct="0"/>
            <a:r>
              <a:rPr lang="en-US" sz="2000">
                <a:latin typeface="Arial" pitchFamily="-84" charset="0"/>
                <a:ea typeface="ＭＳ Ｐゴシック" pitchFamily="-84" charset="-128"/>
                <a:cs typeface="ＭＳ Ｐゴシック" pitchFamily="-84" charset="-128"/>
              </a:rPr>
              <a:t>	</a:t>
            </a:r>
          </a:p>
          <a:p>
            <a:pPr eaLnBrk="0" hangingPunct="0"/>
            <a:r>
              <a:rPr lang="en-US" sz="2000">
                <a:latin typeface="Arial" pitchFamily="-84" charset="0"/>
                <a:ea typeface="ＭＳ Ｐゴシック" pitchFamily="-84" charset="-128"/>
                <a:cs typeface="ＭＳ Ｐゴシック" pitchFamily="-84" charset="-128"/>
              </a:rPr>
              <a:t>•  </a:t>
            </a:r>
            <a:r>
              <a:rPr lang="en-US" sz="2200">
                <a:latin typeface="Arial" pitchFamily="-84" charset="0"/>
                <a:ea typeface="ＭＳ Ｐゴシック" pitchFamily="-84" charset="-128"/>
                <a:cs typeface="ＭＳ Ｐゴシック" pitchFamily="-84" charset="-128"/>
              </a:rPr>
              <a:t>quantum control of </a:t>
            </a:r>
          </a:p>
          <a:p>
            <a:pPr eaLnBrk="0" hangingPunct="0"/>
            <a:r>
              <a:rPr lang="en-US" sz="2200">
                <a:latin typeface="Arial" pitchFamily="-84" charset="0"/>
                <a:ea typeface="ＭＳ Ｐゴシック" pitchFamily="-84" charset="-128"/>
                <a:cs typeface="ＭＳ Ｐゴシック" pitchFamily="-84" charset="-128"/>
              </a:rPr>
              <a:t>   inner-shell processes</a:t>
            </a:r>
            <a:endParaRPr lang="en-US" sz="2200" i="1">
              <a:latin typeface="Arial" pitchFamily="-84" charset="0"/>
              <a:ea typeface="ＭＳ Ｐゴシック" pitchFamily="-84" charset="-128"/>
              <a:cs typeface="ＭＳ Ｐゴシック" pitchFamily="-84" charset="-128"/>
            </a:endParaRPr>
          </a:p>
          <a:p>
            <a:pPr eaLnBrk="0" hangingPunct="0"/>
            <a:endParaRPr lang="en-US" sz="2200" i="1">
              <a:latin typeface="Arial" pitchFamily="-84" charset="0"/>
              <a:ea typeface="ＭＳ Ｐゴシック" pitchFamily="-84" charset="-128"/>
              <a:cs typeface="ＭＳ Ｐゴシック" pitchFamily="-84" charset="-128"/>
            </a:endParaRPr>
          </a:p>
        </p:txBody>
      </p:sp>
      <p:grpSp>
        <p:nvGrpSpPr>
          <p:cNvPr id="39941" name="Group 4"/>
          <p:cNvGrpSpPr>
            <a:grpSpLocks/>
          </p:cNvGrpSpPr>
          <p:nvPr/>
        </p:nvGrpSpPr>
        <p:grpSpPr bwMode="auto">
          <a:xfrm>
            <a:off x="4648200" y="1292225"/>
            <a:ext cx="4378325" cy="4270375"/>
            <a:chOff x="3000" y="1413"/>
            <a:chExt cx="2758" cy="2690"/>
          </a:xfrm>
        </p:grpSpPr>
        <p:pic>
          <p:nvPicPr>
            <p:cNvPr id="39944" name="Picture 5"/>
            <p:cNvPicPr>
              <a:picLocks noChangeAspect="1" noChangeArrowheads="1"/>
            </p:cNvPicPr>
            <p:nvPr/>
          </p:nvPicPr>
          <p:blipFill>
            <a:blip r:embed="rId2"/>
            <a:srcRect/>
            <a:stretch>
              <a:fillRect/>
            </a:stretch>
          </p:blipFill>
          <p:spPr bwMode="auto">
            <a:xfrm>
              <a:off x="4462" y="1488"/>
              <a:ext cx="1296" cy="1032"/>
            </a:xfrm>
            <a:prstGeom prst="rect">
              <a:avLst/>
            </a:prstGeom>
            <a:noFill/>
            <a:ln w="9525">
              <a:noFill/>
              <a:miter lim="800000"/>
              <a:headEnd/>
              <a:tailEnd/>
            </a:ln>
          </p:spPr>
        </p:pic>
        <p:pic>
          <p:nvPicPr>
            <p:cNvPr id="39945" name="Picture 6"/>
            <p:cNvPicPr>
              <a:picLocks noChangeAspect="1" noChangeArrowheads="1"/>
            </p:cNvPicPr>
            <p:nvPr/>
          </p:nvPicPr>
          <p:blipFill>
            <a:blip r:embed="rId3"/>
            <a:srcRect/>
            <a:stretch>
              <a:fillRect/>
            </a:stretch>
          </p:blipFill>
          <p:spPr bwMode="auto">
            <a:xfrm>
              <a:off x="3648" y="2640"/>
              <a:ext cx="1143" cy="1463"/>
            </a:xfrm>
            <a:prstGeom prst="rect">
              <a:avLst/>
            </a:prstGeom>
            <a:noFill/>
            <a:ln w="9525">
              <a:noFill/>
              <a:miter lim="800000"/>
              <a:headEnd/>
              <a:tailEnd/>
            </a:ln>
          </p:spPr>
        </p:pic>
        <p:pic>
          <p:nvPicPr>
            <p:cNvPr id="39946" name="Picture 7"/>
            <p:cNvPicPr>
              <a:picLocks noChangeAspect="1" noChangeArrowheads="1"/>
            </p:cNvPicPr>
            <p:nvPr/>
          </p:nvPicPr>
          <p:blipFill>
            <a:blip r:embed="rId4"/>
            <a:srcRect/>
            <a:stretch>
              <a:fillRect/>
            </a:stretch>
          </p:blipFill>
          <p:spPr bwMode="auto">
            <a:xfrm>
              <a:off x="3792" y="1632"/>
              <a:ext cx="704" cy="568"/>
            </a:xfrm>
            <a:prstGeom prst="rect">
              <a:avLst/>
            </a:prstGeom>
            <a:noFill/>
            <a:ln w="9525">
              <a:noFill/>
              <a:miter lim="800000"/>
              <a:headEnd/>
              <a:tailEnd/>
            </a:ln>
          </p:spPr>
        </p:pic>
        <p:pic>
          <p:nvPicPr>
            <p:cNvPr id="39947" name="Picture 8"/>
            <p:cNvPicPr>
              <a:picLocks noChangeAspect="1" noChangeArrowheads="1"/>
            </p:cNvPicPr>
            <p:nvPr/>
          </p:nvPicPr>
          <p:blipFill>
            <a:blip r:embed="rId5"/>
            <a:srcRect/>
            <a:stretch>
              <a:fillRect/>
            </a:stretch>
          </p:blipFill>
          <p:spPr bwMode="auto">
            <a:xfrm>
              <a:off x="3000" y="1632"/>
              <a:ext cx="696" cy="632"/>
            </a:xfrm>
            <a:prstGeom prst="rect">
              <a:avLst/>
            </a:prstGeom>
            <a:noFill/>
            <a:ln w="9525">
              <a:noFill/>
              <a:miter lim="800000"/>
              <a:headEnd/>
              <a:tailEnd/>
            </a:ln>
          </p:spPr>
        </p:pic>
        <p:sp>
          <p:nvSpPr>
            <p:cNvPr id="39948" name="Text Box 9"/>
            <p:cNvSpPr txBox="1">
              <a:spLocks noChangeArrowheads="1"/>
            </p:cNvSpPr>
            <p:nvPr/>
          </p:nvSpPr>
          <p:spPr bwMode="auto">
            <a:xfrm>
              <a:off x="3062" y="1413"/>
              <a:ext cx="2554" cy="174"/>
            </a:xfrm>
            <a:prstGeom prst="rect">
              <a:avLst/>
            </a:prstGeom>
            <a:noFill/>
            <a:ln w="9525">
              <a:noFill/>
              <a:miter lim="800000"/>
              <a:headEnd/>
              <a:tailEnd/>
            </a:ln>
          </p:spPr>
          <p:txBody>
            <a:bodyPr>
              <a:prstTxWarp prst="textNoShape">
                <a:avLst/>
              </a:prstTxWarp>
              <a:spAutoFit/>
            </a:bodyPr>
            <a:lstStyle/>
            <a:p>
              <a:r>
                <a:rPr lang="en-US" sz="1200" b="1">
                  <a:latin typeface="Arial" pitchFamily="-84" charset="0"/>
                </a:rPr>
                <a:t>Before                      During ~10 fs	      After ~50 fs</a:t>
              </a:r>
              <a:endParaRPr lang="en-US" sz="1000" b="1">
                <a:latin typeface="Arial" pitchFamily="-84" charset="0"/>
              </a:endParaRPr>
            </a:p>
          </p:txBody>
        </p:sp>
        <p:sp>
          <p:nvSpPr>
            <p:cNvPr id="39949" name="AutoShape 10"/>
            <p:cNvSpPr>
              <a:spLocks noChangeArrowheads="1"/>
            </p:cNvSpPr>
            <p:nvPr/>
          </p:nvSpPr>
          <p:spPr bwMode="auto">
            <a:xfrm rot="5364471">
              <a:off x="4056" y="2328"/>
              <a:ext cx="336" cy="96"/>
            </a:xfrm>
            <a:prstGeom prst="rightArrow">
              <a:avLst>
                <a:gd name="adj1" fmla="val 50000"/>
                <a:gd name="adj2" fmla="val 87500"/>
              </a:avLst>
            </a:prstGeom>
            <a:solidFill>
              <a:schemeClr val="accent2"/>
            </a:solidFill>
            <a:ln w="9525">
              <a:noFill/>
              <a:miter lim="800000"/>
              <a:headEnd/>
              <a:tailEnd/>
            </a:ln>
          </p:spPr>
          <p:txBody>
            <a:bodyPr wrap="none" anchor="ctr">
              <a:prstTxWarp prst="textNoShape">
                <a:avLst/>
              </a:prstTxWarp>
            </a:bodyPr>
            <a:lstStyle/>
            <a:p>
              <a:endParaRPr lang="en-US"/>
            </a:p>
          </p:txBody>
        </p:sp>
        <p:sp>
          <p:nvSpPr>
            <p:cNvPr id="39950" name="Line 11"/>
            <p:cNvSpPr>
              <a:spLocks noChangeShapeType="1"/>
            </p:cNvSpPr>
            <p:nvPr/>
          </p:nvSpPr>
          <p:spPr bwMode="auto">
            <a:xfrm flipH="1">
              <a:off x="3888" y="2256"/>
              <a:ext cx="144" cy="240"/>
            </a:xfrm>
            <a:prstGeom prst="line">
              <a:avLst/>
            </a:prstGeom>
            <a:noFill/>
            <a:ln w="25400">
              <a:solidFill>
                <a:schemeClr val="accent2"/>
              </a:solidFill>
              <a:round/>
              <a:headEnd/>
              <a:tailEnd type="triangle" w="med" len="med"/>
            </a:ln>
          </p:spPr>
          <p:txBody>
            <a:bodyPr wrap="none" anchor="ctr">
              <a:prstTxWarp prst="textNoShape">
                <a:avLst/>
              </a:prstTxWarp>
            </a:bodyPr>
            <a:lstStyle/>
            <a:p>
              <a:endParaRPr lang="en-US"/>
            </a:p>
          </p:txBody>
        </p:sp>
        <p:sp>
          <p:nvSpPr>
            <p:cNvPr id="39951" name="Line 12"/>
            <p:cNvSpPr>
              <a:spLocks noChangeShapeType="1"/>
            </p:cNvSpPr>
            <p:nvPr/>
          </p:nvSpPr>
          <p:spPr bwMode="auto">
            <a:xfrm>
              <a:off x="4368" y="2256"/>
              <a:ext cx="144" cy="240"/>
            </a:xfrm>
            <a:prstGeom prst="line">
              <a:avLst/>
            </a:prstGeom>
            <a:noFill/>
            <a:ln w="25400">
              <a:solidFill>
                <a:schemeClr val="accent2"/>
              </a:solidFill>
              <a:round/>
              <a:headEnd/>
              <a:tailEnd type="triangle" w="med" len="med"/>
            </a:ln>
          </p:spPr>
          <p:txBody>
            <a:bodyPr wrap="none" anchor="ctr">
              <a:prstTxWarp prst="textNoShape">
                <a:avLst/>
              </a:prstTxWarp>
            </a:bodyPr>
            <a:lstStyle/>
            <a:p>
              <a:endParaRPr lang="en-US"/>
            </a:p>
          </p:txBody>
        </p:sp>
      </p:grpSp>
      <p:sp>
        <p:nvSpPr>
          <p:cNvPr id="39942" name="Rectangle 13"/>
          <p:cNvSpPr>
            <a:spLocks noChangeArrowheads="1"/>
          </p:cNvSpPr>
          <p:nvPr/>
        </p:nvSpPr>
        <p:spPr bwMode="auto">
          <a:xfrm>
            <a:off x="7467600" y="3886200"/>
            <a:ext cx="1568450" cy="1016000"/>
          </a:xfrm>
          <a:prstGeom prst="rect">
            <a:avLst/>
          </a:prstGeom>
          <a:noFill/>
          <a:ln w="9525">
            <a:noFill/>
            <a:miter lim="800000"/>
            <a:headEnd/>
            <a:tailEnd/>
          </a:ln>
        </p:spPr>
        <p:txBody>
          <a:bodyPr wrap="none">
            <a:prstTxWarp prst="textNoShape">
              <a:avLst/>
            </a:prstTxWarp>
            <a:spAutoFit/>
          </a:bodyPr>
          <a:lstStyle/>
          <a:p>
            <a:r>
              <a:rPr lang="en-US" sz="1200" b="1">
                <a:latin typeface="Arial" pitchFamily="-84" charset="0"/>
              </a:rPr>
              <a:t>3x10</a:t>
            </a:r>
            <a:r>
              <a:rPr lang="en-US" sz="1200" b="1" baseline="30000">
                <a:latin typeface="Arial" pitchFamily="-84" charset="0"/>
              </a:rPr>
              <a:t>12</a:t>
            </a:r>
            <a:r>
              <a:rPr lang="en-US" sz="1200" b="1">
                <a:latin typeface="Arial" pitchFamily="-84" charset="0"/>
              </a:rPr>
              <a:t> x-rays</a:t>
            </a:r>
          </a:p>
          <a:p>
            <a:r>
              <a:rPr lang="en-US" sz="1200" b="1">
                <a:latin typeface="Arial" pitchFamily="-84" charset="0"/>
              </a:rPr>
              <a:t>100 nm spot</a:t>
            </a:r>
          </a:p>
          <a:p>
            <a:r>
              <a:rPr lang="en-US" sz="1200" b="1">
                <a:latin typeface="Arial" pitchFamily="-84" charset="0"/>
              </a:rPr>
              <a:t>12 keV</a:t>
            </a:r>
          </a:p>
          <a:p>
            <a:endParaRPr lang="en-US" sz="1200" b="1">
              <a:latin typeface="Arial" pitchFamily="-84" charset="0"/>
            </a:endParaRPr>
          </a:p>
          <a:p>
            <a:r>
              <a:rPr lang="en-US" sz="1200" b="1">
                <a:latin typeface="Arial" pitchFamily="-84" charset="0"/>
              </a:rPr>
              <a:t>10 fs </a:t>
            </a:r>
            <a:r>
              <a:rPr lang="en-US" sz="1200" b="1">
                <a:latin typeface="Arial" pitchFamily="-84" charset="0"/>
                <a:sym typeface="Symbol" pitchFamily="-84" charset="2"/>
              </a:rPr>
              <a:t> 10</a:t>
            </a:r>
            <a:r>
              <a:rPr lang="en-US" sz="1200" b="1" baseline="30000">
                <a:latin typeface="Arial" pitchFamily="-84" charset="0"/>
                <a:sym typeface="Symbol" pitchFamily="-84" charset="2"/>
              </a:rPr>
              <a:t>22</a:t>
            </a:r>
            <a:r>
              <a:rPr lang="en-US" sz="1200" b="1">
                <a:latin typeface="Arial" pitchFamily="-84" charset="0"/>
                <a:sym typeface="Symbol" pitchFamily="-84" charset="2"/>
              </a:rPr>
              <a:t> W/cm</a:t>
            </a:r>
            <a:r>
              <a:rPr lang="en-US" sz="1200" b="1" baseline="30000">
                <a:latin typeface="Arial" pitchFamily="-84" charset="0"/>
                <a:sym typeface="Symbol" pitchFamily="-84" charset="2"/>
              </a:rPr>
              <a:t>2</a:t>
            </a:r>
            <a:endParaRPr lang="en-US" sz="1200" b="1">
              <a:latin typeface="Arial" pitchFamily="-84" charset="0"/>
            </a:endParaRPr>
          </a:p>
        </p:txBody>
      </p:sp>
      <p:sp>
        <p:nvSpPr>
          <p:cNvPr id="39943" name="Rectangle 14"/>
          <p:cNvSpPr>
            <a:spLocks noChangeArrowheads="1"/>
          </p:cNvSpPr>
          <p:nvPr/>
        </p:nvSpPr>
        <p:spPr bwMode="auto">
          <a:xfrm>
            <a:off x="1752600" y="5943600"/>
            <a:ext cx="6973888" cy="338138"/>
          </a:xfrm>
          <a:prstGeom prst="rect">
            <a:avLst/>
          </a:prstGeom>
          <a:noFill/>
          <a:ln w="9525">
            <a:noFill/>
            <a:miter lim="800000"/>
            <a:headEnd/>
            <a:tailEnd/>
          </a:ln>
        </p:spPr>
        <p:txBody>
          <a:bodyPr wrap="none">
            <a:prstTxWarp prst="textNoShape">
              <a:avLst/>
            </a:prstTxWarp>
            <a:spAutoFit/>
          </a:bodyPr>
          <a:lstStyle/>
          <a:p>
            <a:pPr eaLnBrk="0" hangingPunct="0"/>
            <a:r>
              <a:rPr lang="en-US" sz="1600" b="1">
                <a:solidFill>
                  <a:srgbClr val="CC0000"/>
                </a:solidFill>
                <a:latin typeface="Arial" pitchFamily="-84" charset="0"/>
              </a:rPr>
              <a:t>Neutze, Wouts, van der Spoel, Weckert, Hajdu   Nature 406, 752 (2000)</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4"/>
          <p:cNvSpPr>
            <a:spLocks noGrp="1"/>
          </p:cNvSpPr>
          <p:nvPr>
            <p:ph type="title"/>
          </p:nvPr>
        </p:nvSpPr>
        <p:spPr/>
        <p:txBody>
          <a:bodyPr/>
          <a:lstStyle/>
          <a:p>
            <a:pPr eaLnBrk="1" hangingPunct="1"/>
            <a:r>
              <a:rPr lang="en-US" smtClean="0">
                <a:ea typeface="ＭＳ Ｐゴシック" pitchFamily="-84" charset="-128"/>
                <a:cs typeface="ＭＳ Ｐゴシック" pitchFamily="-84" charset="-128"/>
              </a:rPr>
              <a:t>LCLS Experiment 1 – Oct 1, 2009</a:t>
            </a:r>
          </a:p>
        </p:txBody>
      </p:sp>
      <p:sp>
        <p:nvSpPr>
          <p:cNvPr id="40963" name="Slide Number Placeholder 2"/>
          <p:cNvSpPr>
            <a:spLocks noGrp="1"/>
          </p:cNvSpPr>
          <p:nvPr>
            <p:ph type="sldNum" sz="quarter" idx="12"/>
          </p:nvPr>
        </p:nvSpPr>
        <p:spPr>
          <a:noFill/>
        </p:spPr>
        <p:txBody>
          <a:bodyPr/>
          <a:lstStyle/>
          <a:p>
            <a:fld id="{EB0AF03D-59E6-C846-A268-E096C1AAFCCA}" type="slidenum">
              <a:rPr lang="en-US" smtClean="0">
                <a:latin typeface="Calibri" pitchFamily="-84" charset="0"/>
              </a:rPr>
              <a:pPr/>
              <a:t>16</a:t>
            </a:fld>
            <a:endParaRPr lang="en-US" smtClean="0">
              <a:latin typeface="Calibri" pitchFamily="-84" charset="0"/>
            </a:endParaRPr>
          </a:p>
        </p:txBody>
      </p:sp>
      <p:sp>
        <p:nvSpPr>
          <p:cNvPr id="40964" name="TextBox 3"/>
          <p:cNvSpPr txBox="1">
            <a:spLocks noChangeArrowheads="1"/>
          </p:cNvSpPr>
          <p:nvPr/>
        </p:nvSpPr>
        <p:spPr bwMode="auto">
          <a:xfrm>
            <a:off x="1966913" y="1471613"/>
            <a:ext cx="4705350" cy="3786187"/>
          </a:xfrm>
          <a:prstGeom prst="rect">
            <a:avLst/>
          </a:prstGeom>
          <a:noFill/>
          <a:ln w="9525">
            <a:noFill/>
            <a:miter lim="800000"/>
            <a:headEnd/>
            <a:tailEnd/>
          </a:ln>
        </p:spPr>
        <p:txBody>
          <a:bodyPr wrap="none">
            <a:prstTxWarp prst="textNoShape">
              <a:avLst/>
            </a:prstTxWarp>
            <a:spAutoFit/>
          </a:bodyPr>
          <a:lstStyle/>
          <a:p>
            <a:pPr algn="ctr"/>
            <a:endParaRPr lang="en-US" sz="2400"/>
          </a:p>
          <a:p>
            <a:pPr algn="ctr"/>
            <a:r>
              <a:rPr lang="en-US" sz="2400"/>
              <a:t>Nature of the electronic response to </a:t>
            </a:r>
          </a:p>
          <a:p>
            <a:pPr algn="ctr"/>
            <a:endParaRPr lang="en-US" sz="2400"/>
          </a:p>
          <a:p>
            <a:pPr algn="ctr"/>
            <a:r>
              <a:rPr lang="en-US" sz="2400"/>
              <a:t>10</a:t>
            </a:r>
            <a:r>
              <a:rPr lang="en-US" sz="2400" baseline="30000"/>
              <a:t>5</a:t>
            </a:r>
            <a:r>
              <a:rPr lang="en-US" sz="2400"/>
              <a:t> x-rays/Å</a:t>
            </a:r>
            <a:r>
              <a:rPr lang="en-US" sz="2400" baseline="30000"/>
              <a:t>2</a:t>
            </a:r>
            <a:r>
              <a:rPr lang="en-US" sz="2400"/>
              <a:t> </a:t>
            </a:r>
          </a:p>
          <a:p>
            <a:pPr algn="ctr"/>
            <a:r>
              <a:rPr lang="en-US" sz="2400"/>
              <a:t>80 - 340 fs</a:t>
            </a:r>
          </a:p>
          <a:p>
            <a:pPr algn="ctr"/>
            <a:r>
              <a:rPr lang="en-US" sz="2400"/>
              <a:t>800 - 2000 eV</a:t>
            </a:r>
          </a:p>
          <a:p>
            <a:pPr algn="ctr"/>
            <a:endParaRPr lang="en-US" sz="2400"/>
          </a:p>
          <a:p>
            <a:pPr algn="ctr"/>
            <a:r>
              <a:rPr lang="en-US" sz="2400"/>
              <a:t>~10</a:t>
            </a:r>
            <a:r>
              <a:rPr lang="en-US" sz="2400" baseline="30000"/>
              <a:t>18 </a:t>
            </a:r>
            <a:r>
              <a:rPr lang="en-US" sz="2400"/>
              <a:t>W/cm</a:t>
            </a:r>
            <a:r>
              <a:rPr lang="en-US" sz="2400" baseline="30000"/>
              <a:t>2</a:t>
            </a:r>
            <a:endParaRPr lang="en-US" sz="2400"/>
          </a:p>
          <a:p>
            <a:pPr algn="ctr"/>
            <a:endParaRPr lang="en-US" sz="2400"/>
          </a:p>
          <a:p>
            <a:pPr algn="ctr"/>
            <a:endParaRPr lang="en-US" sz="2400"/>
          </a:p>
        </p:txBody>
      </p:sp>
      <p:sp>
        <p:nvSpPr>
          <p:cNvPr id="40965" name="TextBox 6"/>
          <p:cNvSpPr txBox="1">
            <a:spLocks noChangeArrowheads="1"/>
          </p:cNvSpPr>
          <p:nvPr/>
        </p:nvSpPr>
        <p:spPr bwMode="auto">
          <a:xfrm>
            <a:off x="809625" y="5353050"/>
            <a:ext cx="6989763" cy="1200150"/>
          </a:xfrm>
          <a:prstGeom prst="rect">
            <a:avLst/>
          </a:prstGeom>
          <a:noFill/>
          <a:ln w="9525">
            <a:noFill/>
            <a:miter lim="800000"/>
            <a:headEnd/>
            <a:tailEnd/>
          </a:ln>
        </p:spPr>
        <p:txBody>
          <a:bodyPr wrap="none">
            <a:prstTxWarp prst="textNoShape">
              <a:avLst/>
            </a:prstTxWarp>
            <a:spAutoFit/>
          </a:bodyPr>
          <a:lstStyle/>
          <a:p>
            <a:pPr algn="ctr"/>
            <a:r>
              <a:rPr lang="en-US"/>
              <a:t>Original single molecule imaging parameters, Neutze et al. Nature (2000)</a:t>
            </a:r>
          </a:p>
          <a:p>
            <a:pPr algn="ctr"/>
            <a:r>
              <a:rPr lang="en-US"/>
              <a:t>3 x 10</a:t>
            </a:r>
            <a:r>
              <a:rPr lang="en-US" baseline="30000"/>
              <a:t>12</a:t>
            </a:r>
            <a:r>
              <a:rPr lang="en-US"/>
              <a:t> x-rays/(100 nm)</a:t>
            </a:r>
            <a:r>
              <a:rPr lang="en-US" baseline="30000"/>
              <a:t>2 </a:t>
            </a:r>
            <a:r>
              <a:rPr lang="en-US"/>
              <a:t>= 3 x 10</a:t>
            </a:r>
            <a:r>
              <a:rPr lang="en-US" baseline="30000"/>
              <a:t>6</a:t>
            </a:r>
            <a:r>
              <a:rPr lang="en-US"/>
              <a:t> x-rays/Å</a:t>
            </a:r>
            <a:r>
              <a:rPr lang="en-US" baseline="30000"/>
              <a:t>2</a:t>
            </a:r>
            <a:r>
              <a:rPr lang="en-US"/>
              <a:t> </a:t>
            </a:r>
          </a:p>
          <a:p>
            <a:pPr algn="ctr"/>
            <a:r>
              <a:rPr lang="en-US"/>
              <a:t>10 fs</a:t>
            </a:r>
          </a:p>
          <a:p>
            <a:pPr algn="ctr"/>
            <a:r>
              <a:rPr lang="en-US"/>
              <a:t>~10</a:t>
            </a:r>
            <a:r>
              <a:rPr lang="en-US" baseline="30000"/>
              <a:t>22</a:t>
            </a:r>
            <a:r>
              <a:rPr lang="en-US"/>
              <a:t> W/cm</a:t>
            </a:r>
            <a:r>
              <a:rPr lang="en-US" baseline="30000"/>
              <a:t>2</a:t>
            </a:r>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p:spPr>
        <p:txBody>
          <a:bodyPr/>
          <a:lstStyle/>
          <a:p>
            <a:fld id="{191D906A-8CAC-A445-8DEE-7D8E1FF8AECA}" type="slidenum">
              <a:rPr lang="en-US" smtClean="0">
                <a:latin typeface="Calibri" pitchFamily="-84" charset="0"/>
              </a:rPr>
              <a:pPr/>
              <a:t>17</a:t>
            </a:fld>
            <a:endParaRPr lang="en-US" smtClean="0">
              <a:latin typeface="Calibri" pitchFamily="-84" charset="0"/>
            </a:endParaRPr>
          </a:p>
        </p:txBody>
      </p:sp>
      <p:sp>
        <p:nvSpPr>
          <p:cNvPr id="41987" name="Rectangle 2"/>
          <p:cNvSpPr>
            <a:spLocks noGrp="1" noChangeArrowheads="1"/>
          </p:cNvSpPr>
          <p:nvPr>
            <p:ph type="body" idx="1"/>
          </p:nvPr>
        </p:nvSpPr>
        <p:spPr>
          <a:xfrm>
            <a:off x="457200" y="1600200"/>
            <a:ext cx="8458200" cy="4572000"/>
          </a:xfrm>
        </p:spPr>
        <p:txBody>
          <a:bodyPr/>
          <a:lstStyle/>
          <a:p>
            <a:pPr eaLnBrk="1" hangingPunct="1">
              <a:lnSpc>
                <a:spcPct val="90000"/>
              </a:lnSpc>
            </a:pPr>
            <a:r>
              <a:rPr lang="en-US" sz="2200">
                <a:ea typeface="ＭＳ Ｐゴシック" pitchFamily="-84" charset="-128"/>
                <a:cs typeface="ＭＳ Ｐゴシック" pitchFamily="-84" charset="-128"/>
              </a:rPr>
              <a:t>Start with a well-characterized target</a:t>
            </a:r>
            <a:endParaRPr lang="en-US">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buFont typeface="Wingdings" pitchFamily="-84" charset="2"/>
              <a:buNone/>
            </a:pPr>
            <a:endParaRPr lang="en-US" sz="1400">
              <a:ea typeface="ＭＳ Ｐゴシック" pitchFamily="-84" charset="-128"/>
              <a:cs typeface="ＭＳ Ｐゴシック" pitchFamily="-84" charset="-128"/>
            </a:endParaRPr>
          </a:p>
          <a:p>
            <a:pPr eaLnBrk="1" hangingPunct="1">
              <a:lnSpc>
                <a:spcPct val="90000"/>
              </a:lnSpc>
            </a:pPr>
            <a:r>
              <a:rPr lang="en-US" sz="2200">
                <a:ea typeface="ＭＳ Ｐゴシック" pitchFamily="-84" charset="-128"/>
                <a:cs typeface="ＭＳ Ｐゴシック" pitchFamily="-84" charset="-128"/>
              </a:rPr>
              <a:t>Probe changes in interaction from outer- to inner-shell between 		800-2000 eV</a:t>
            </a:r>
          </a:p>
          <a:p>
            <a:pPr eaLnBrk="1" hangingPunct="1">
              <a:lnSpc>
                <a:spcPct val="90000"/>
              </a:lnSpc>
            </a:pPr>
            <a:endParaRPr lang="en-US" sz="2200">
              <a:ea typeface="ＭＳ Ｐゴシック" pitchFamily="-84" charset="-128"/>
              <a:cs typeface="ＭＳ Ｐゴシック" pitchFamily="-84" charset="-128"/>
            </a:endParaRPr>
          </a:p>
        </p:txBody>
      </p:sp>
      <p:sp>
        <p:nvSpPr>
          <p:cNvPr id="41988" name="Rectangle 3"/>
          <p:cNvSpPr>
            <a:spLocks noGrp="1" noChangeArrowheads="1"/>
          </p:cNvSpPr>
          <p:nvPr>
            <p:ph type="title"/>
          </p:nvPr>
        </p:nvSpPr>
        <p:spPr/>
        <p:txBody>
          <a:bodyPr/>
          <a:lstStyle/>
          <a:p>
            <a:pPr eaLnBrk="1" hangingPunct="1"/>
            <a:r>
              <a:rPr lang="en-US">
                <a:ea typeface="ＭＳ Ｐゴシック" pitchFamily="-84" charset="-128"/>
                <a:cs typeface="ＭＳ Ｐゴシック" pitchFamily="-84" charset="-128"/>
              </a:rPr>
              <a:t>Our approach to understanding ultraintense x-ray interactions</a:t>
            </a:r>
          </a:p>
        </p:txBody>
      </p:sp>
      <p:sp>
        <p:nvSpPr>
          <p:cNvPr id="41989" name="Text Box 4"/>
          <p:cNvSpPr txBox="1">
            <a:spLocks noChangeArrowheads="1"/>
          </p:cNvSpPr>
          <p:nvPr/>
        </p:nvSpPr>
        <p:spPr bwMode="auto">
          <a:xfrm>
            <a:off x="1066800" y="2362200"/>
            <a:ext cx="3894138" cy="2868613"/>
          </a:xfrm>
          <a:prstGeom prst="rect">
            <a:avLst/>
          </a:prstGeom>
          <a:solidFill>
            <a:schemeClr val="accent1"/>
          </a:solidFill>
          <a:ln w="9525">
            <a:noFill/>
            <a:miter lim="800000"/>
            <a:headEnd/>
            <a:tailEnd/>
          </a:ln>
        </p:spPr>
        <p:txBody>
          <a:bodyPr wrap="none">
            <a:prstTxWarp prst="textNoShape">
              <a:avLst/>
            </a:prstTxWarp>
            <a:spAutoFit/>
          </a:bodyPr>
          <a:lstStyle/>
          <a:p>
            <a:pPr>
              <a:spcBef>
                <a:spcPct val="20000"/>
              </a:spcBef>
              <a:buClr>
                <a:srgbClr val="1F497D"/>
              </a:buClr>
              <a:buFont typeface="Wingdings" pitchFamily="-84" charset="2"/>
              <a:buNone/>
            </a:pPr>
            <a:r>
              <a:rPr lang="en-US" sz="2200">
                <a:ea typeface="ＭＳ Ｐゴシック" pitchFamily="-84" charset="-128"/>
                <a:cs typeface="ＭＳ Ｐゴシック" pitchFamily="-84" charset="-128"/>
              </a:rPr>
              <a:t>Binding energies in neutral neon</a:t>
            </a:r>
          </a:p>
          <a:p>
            <a:pPr>
              <a:spcBef>
                <a:spcPct val="20000"/>
              </a:spcBef>
              <a:buClr>
                <a:srgbClr val="1F497D"/>
              </a:buClr>
              <a:buFont typeface="Wingdings" pitchFamily="-84" charset="2"/>
              <a:buNone/>
            </a:pPr>
            <a:r>
              <a:rPr lang="en-US" sz="2200">
                <a:ea typeface="ＭＳ Ｐゴシック" pitchFamily="-84" charset="-128"/>
                <a:cs typeface="ＭＳ Ｐゴシック" pitchFamily="-84" charset="-128"/>
              </a:rPr>
              <a:t>	 2p : ~21 eV</a:t>
            </a:r>
          </a:p>
          <a:p>
            <a:pPr>
              <a:spcBef>
                <a:spcPct val="20000"/>
              </a:spcBef>
              <a:buClr>
                <a:srgbClr val="1F497D"/>
              </a:buClr>
              <a:buFont typeface="Wingdings" pitchFamily="-84" charset="2"/>
              <a:buNone/>
            </a:pPr>
            <a:r>
              <a:rPr lang="en-US" sz="2200">
                <a:ea typeface="ＭＳ Ｐゴシック" pitchFamily="-84" charset="-128"/>
                <a:cs typeface="ＭＳ Ｐゴシック" pitchFamily="-84" charset="-128"/>
              </a:rPr>
              <a:t>	 2s : ~48 eV</a:t>
            </a:r>
          </a:p>
          <a:p>
            <a:pPr>
              <a:spcBef>
                <a:spcPct val="20000"/>
              </a:spcBef>
              <a:buClr>
                <a:srgbClr val="1F497D"/>
              </a:buClr>
              <a:buFont typeface="Wingdings" pitchFamily="-84" charset="2"/>
              <a:buNone/>
            </a:pPr>
            <a:r>
              <a:rPr lang="en-US" sz="2200">
                <a:ea typeface="ＭＳ Ｐゴシック" pitchFamily="-84" charset="-128"/>
                <a:cs typeface="ＭＳ Ｐゴシック" pitchFamily="-84" charset="-128"/>
              </a:rPr>
              <a:t>	 1s : ~870 eV</a:t>
            </a:r>
          </a:p>
          <a:p>
            <a:pPr>
              <a:spcBef>
                <a:spcPct val="20000"/>
              </a:spcBef>
              <a:buClr>
                <a:srgbClr val="1F497D"/>
              </a:buClr>
              <a:buFont typeface="Wingdings" pitchFamily="-84" charset="2"/>
              <a:buNone/>
            </a:pPr>
            <a:r>
              <a:rPr lang="en-US" sz="2200">
                <a:ea typeface="ＭＳ Ｐゴシック" pitchFamily="-84" charset="-128"/>
                <a:cs typeface="ＭＳ Ｐゴシック" pitchFamily="-84" charset="-128"/>
              </a:rPr>
              <a:t>Inner-shell excitation</a:t>
            </a:r>
          </a:p>
          <a:p>
            <a:pPr>
              <a:spcBef>
                <a:spcPct val="20000"/>
              </a:spcBef>
              <a:buClr>
                <a:srgbClr val="1F497D"/>
              </a:buClr>
              <a:buFont typeface="Wingdings" pitchFamily="-84" charset="2"/>
              <a:buNone/>
            </a:pPr>
            <a:r>
              <a:rPr lang="en-US" sz="2200">
                <a:ea typeface="ＭＳ Ｐゴシック" pitchFamily="-84" charset="-128"/>
                <a:cs typeface="ＭＳ Ｐゴシック" pitchFamily="-84" charset="-128"/>
              </a:rPr>
              <a:t>	Auger yield 98%</a:t>
            </a:r>
          </a:p>
          <a:p>
            <a:pPr>
              <a:spcBef>
                <a:spcPct val="20000"/>
              </a:spcBef>
              <a:buClr>
                <a:srgbClr val="1F497D"/>
              </a:buClr>
              <a:buFont typeface="Wingdings" pitchFamily="-84" charset="2"/>
              <a:buNone/>
            </a:pPr>
            <a:r>
              <a:rPr lang="en-US" sz="2200">
                <a:ea typeface="ＭＳ Ｐゴシック" pitchFamily="-84" charset="-128"/>
                <a:cs typeface="ＭＳ Ｐゴシック" pitchFamily="-84" charset="-128"/>
              </a:rPr>
              <a:t>	Auger clock - </a:t>
            </a:r>
            <a:r>
              <a:rPr lang="en-US" sz="2200">
                <a:ea typeface="ＭＳ Ｐゴシック" pitchFamily="-84" charset="-128"/>
                <a:cs typeface="ＭＳ Ｐゴシック" pitchFamily="-84" charset="-128"/>
                <a:sym typeface="Symbol" pitchFamily="-84" charset="2"/>
              </a:rPr>
              <a:t></a:t>
            </a:r>
            <a:r>
              <a:rPr lang="en-US" sz="2200" baseline="-25000">
                <a:ea typeface="ＭＳ Ｐゴシック" pitchFamily="-84" charset="-128"/>
                <a:cs typeface="ＭＳ Ｐゴシック" pitchFamily="-84" charset="-128"/>
                <a:sym typeface="Symbol" pitchFamily="-84" charset="2"/>
              </a:rPr>
              <a:t>1s</a:t>
            </a:r>
            <a:r>
              <a:rPr lang="en-US" sz="2200">
                <a:ea typeface="ＭＳ Ｐゴシック" pitchFamily="-84" charset="-128"/>
                <a:cs typeface="ＭＳ Ｐゴシック" pitchFamily="-84" charset="-128"/>
                <a:sym typeface="Symbol" pitchFamily="-84" charset="2"/>
              </a:rPr>
              <a:t>: 2.4 fs</a:t>
            </a:r>
            <a:endParaRPr lang="en-US">
              <a:latin typeface="Arial" pitchFamily="-84" charset="0"/>
            </a:endParaRPr>
          </a:p>
        </p:txBody>
      </p:sp>
      <p:grpSp>
        <p:nvGrpSpPr>
          <p:cNvPr id="41990" name="Group 5"/>
          <p:cNvGrpSpPr>
            <a:grpSpLocks/>
          </p:cNvGrpSpPr>
          <p:nvPr/>
        </p:nvGrpSpPr>
        <p:grpSpPr bwMode="auto">
          <a:xfrm>
            <a:off x="5638800" y="2362200"/>
            <a:ext cx="2843213" cy="2828925"/>
            <a:chOff x="3224" y="626"/>
            <a:chExt cx="1791" cy="1782"/>
          </a:xfrm>
        </p:grpSpPr>
        <p:pic>
          <p:nvPicPr>
            <p:cNvPr id="41991" name="Picture 6" descr="neon_photoionization_cross-section"/>
            <p:cNvPicPr>
              <a:picLocks noChangeAspect="1" noChangeArrowheads="1"/>
            </p:cNvPicPr>
            <p:nvPr/>
          </p:nvPicPr>
          <p:blipFill>
            <a:blip r:embed="rId2">
              <a:clrChange>
                <a:clrFrom>
                  <a:srgbClr val="FDFDFD"/>
                </a:clrFrom>
                <a:clrTo>
                  <a:srgbClr val="FDFDFD">
                    <a:alpha val="0"/>
                  </a:srgbClr>
                </a:clrTo>
              </a:clrChange>
            </a:blip>
            <a:srcRect r="13849"/>
            <a:stretch>
              <a:fillRect/>
            </a:stretch>
          </p:blipFill>
          <p:spPr bwMode="auto">
            <a:xfrm>
              <a:off x="3224" y="768"/>
              <a:ext cx="1791" cy="1640"/>
            </a:xfrm>
            <a:prstGeom prst="rect">
              <a:avLst/>
            </a:prstGeom>
            <a:noFill/>
            <a:ln w="9525">
              <a:noFill/>
              <a:miter lim="800000"/>
              <a:headEnd/>
              <a:tailEnd/>
            </a:ln>
          </p:spPr>
        </p:pic>
        <p:sp>
          <p:nvSpPr>
            <p:cNvPr id="41992" name="Text Box 7"/>
            <p:cNvSpPr txBox="1">
              <a:spLocks noChangeArrowheads="1"/>
            </p:cNvSpPr>
            <p:nvPr/>
          </p:nvSpPr>
          <p:spPr bwMode="auto">
            <a:xfrm>
              <a:off x="3578" y="1034"/>
              <a:ext cx="336" cy="213"/>
            </a:xfrm>
            <a:prstGeom prst="rect">
              <a:avLst/>
            </a:prstGeom>
            <a:noFill/>
            <a:ln w="9525">
              <a:noFill/>
              <a:miter lim="800000"/>
              <a:headEnd/>
              <a:tailEnd/>
            </a:ln>
          </p:spPr>
          <p:txBody>
            <a:bodyPr wrap="none">
              <a:prstTxWarp prst="textNoShape">
                <a:avLst/>
              </a:prstTxWarp>
              <a:spAutoFit/>
            </a:bodyPr>
            <a:lstStyle/>
            <a:p>
              <a:pPr marL="168275" indent="-168275"/>
              <a:r>
                <a:rPr lang="en-US" sz="1600">
                  <a:solidFill>
                    <a:srgbClr val="000066"/>
                  </a:solidFill>
                  <a:latin typeface="Arial" pitchFamily="-84" charset="0"/>
                </a:rPr>
                <a:t>n=2</a:t>
              </a:r>
            </a:p>
          </p:txBody>
        </p:sp>
        <p:sp>
          <p:nvSpPr>
            <p:cNvPr id="41993" name="Text Box 8"/>
            <p:cNvSpPr txBox="1">
              <a:spLocks noChangeArrowheads="1"/>
            </p:cNvSpPr>
            <p:nvPr/>
          </p:nvSpPr>
          <p:spPr bwMode="auto">
            <a:xfrm>
              <a:off x="3542" y="626"/>
              <a:ext cx="1367" cy="213"/>
            </a:xfrm>
            <a:prstGeom prst="rect">
              <a:avLst/>
            </a:prstGeom>
            <a:noFill/>
            <a:ln w="9525">
              <a:noFill/>
              <a:miter lim="800000"/>
              <a:headEnd/>
              <a:tailEnd/>
            </a:ln>
          </p:spPr>
          <p:txBody>
            <a:bodyPr wrap="none">
              <a:prstTxWarp prst="textNoShape">
                <a:avLst/>
              </a:prstTxWarp>
              <a:spAutoFit/>
            </a:bodyPr>
            <a:lstStyle/>
            <a:p>
              <a:pPr marL="168275" indent="-168275"/>
              <a:r>
                <a:rPr lang="en-US" sz="1600">
                  <a:solidFill>
                    <a:srgbClr val="000066"/>
                  </a:solidFill>
                  <a:latin typeface="Arial" pitchFamily="-84" charset="0"/>
                </a:rPr>
                <a:t>neon photoabsorption</a:t>
              </a:r>
            </a:p>
          </p:txBody>
        </p:sp>
      </p:gr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4"/>
          <p:cNvSpPr>
            <a:spLocks noGrp="1"/>
          </p:cNvSpPr>
          <p:nvPr>
            <p:ph type="sldNum" sz="quarter" idx="12"/>
          </p:nvPr>
        </p:nvSpPr>
        <p:spPr>
          <a:noFill/>
        </p:spPr>
        <p:txBody>
          <a:bodyPr/>
          <a:lstStyle/>
          <a:p>
            <a:fld id="{0E978FE2-C77A-BE42-8E61-9AF9809B26D7}" type="slidenum">
              <a:rPr lang="en-US" smtClean="0">
                <a:latin typeface="Calibri" pitchFamily="-84" charset="0"/>
              </a:rPr>
              <a:pPr/>
              <a:t>18</a:t>
            </a:fld>
            <a:endParaRPr lang="en-US" smtClean="0">
              <a:latin typeface="Calibri" pitchFamily="-84" charset="0"/>
            </a:endParaRPr>
          </a:p>
        </p:txBody>
      </p:sp>
      <p:sp>
        <p:nvSpPr>
          <p:cNvPr id="45059" name="Rectangle 14"/>
          <p:cNvSpPr>
            <a:spLocks noChangeArrowheads="1"/>
          </p:cNvSpPr>
          <p:nvPr/>
        </p:nvSpPr>
        <p:spPr bwMode="auto">
          <a:xfrm>
            <a:off x="990600" y="914400"/>
            <a:ext cx="7010400" cy="5029200"/>
          </a:xfrm>
          <a:prstGeom prst="rect">
            <a:avLst/>
          </a:prstGeom>
          <a:solidFill>
            <a:schemeClr val="accent1"/>
          </a:solidFill>
          <a:ln w="9525">
            <a:noFill/>
            <a:miter lim="800000"/>
            <a:headEnd/>
            <a:tailEnd/>
          </a:ln>
        </p:spPr>
        <p:txBody>
          <a:bodyPr wrap="none" anchor="ctr">
            <a:prstTxWarp prst="textNoShape">
              <a:avLst/>
            </a:prstTxWarp>
          </a:bodyPr>
          <a:lstStyle/>
          <a:p>
            <a:endParaRPr lang="en-US"/>
          </a:p>
        </p:txBody>
      </p:sp>
      <p:sp>
        <p:nvSpPr>
          <p:cNvPr id="45060" name="Rectangle 2"/>
          <p:cNvSpPr>
            <a:spLocks noGrp="1" noChangeArrowheads="1"/>
          </p:cNvSpPr>
          <p:nvPr>
            <p:ph type="title"/>
          </p:nvPr>
        </p:nvSpPr>
        <p:spPr>
          <a:xfrm>
            <a:off x="457200" y="274638"/>
            <a:ext cx="8458200" cy="563562"/>
          </a:xfrm>
        </p:spPr>
        <p:txBody>
          <a:bodyPr/>
          <a:lstStyle/>
          <a:p>
            <a:pPr eaLnBrk="1" hangingPunct="1"/>
            <a:r>
              <a:rPr lang="en-US" smtClean="0">
                <a:ea typeface="ＭＳ Ｐゴシック" pitchFamily="-84" charset="-128"/>
                <a:cs typeface="ＭＳ Ｐゴシック" pitchFamily="-84" charset="-128"/>
              </a:rPr>
              <a:t>Valence ionization, core ionization and Auger decay</a:t>
            </a:r>
          </a:p>
        </p:txBody>
      </p:sp>
      <p:pic>
        <p:nvPicPr>
          <p:cNvPr id="45061" name="Picture 10" descr="Fig1-rectangle.pdf"/>
          <p:cNvPicPr>
            <a:picLocks noChangeAspect="1"/>
          </p:cNvPicPr>
          <p:nvPr/>
        </p:nvPicPr>
        <p:blipFill>
          <a:blip r:embed="rId3"/>
          <a:srcRect/>
          <a:stretch>
            <a:fillRect/>
          </a:stretch>
        </p:blipFill>
        <p:spPr bwMode="auto">
          <a:xfrm>
            <a:off x="2209800" y="1066800"/>
            <a:ext cx="6096000" cy="4710113"/>
          </a:xfrm>
          <a:prstGeom prst="rect">
            <a:avLst/>
          </a:prstGeom>
          <a:noFill/>
          <a:ln w="9525">
            <a:noFill/>
            <a:miter lim="800000"/>
            <a:headEnd/>
            <a:tailEnd/>
          </a:ln>
        </p:spPr>
      </p:pic>
      <p:grpSp>
        <p:nvGrpSpPr>
          <p:cNvPr id="45062" name="Group 13"/>
          <p:cNvGrpSpPr>
            <a:grpSpLocks/>
          </p:cNvGrpSpPr>
          <p:nvPr/>
        </p:nvGrpSpPr>
        <p:grpSpPr bwMode="auto">
          <a:xfrm>
            <a:off x="1219200" y="1600200"/>
            <a:ext cx="977900" cy="3616325"/>
            <a:chOff x="0" y="978910"/>
            <a:chExt cx="1536200" cy="4410967"/>
          </a:xfrm>
        </p:grpSpPr>
        <p:pic>
          <p:nvPicPr>
            <p:cNvPr id="45066" name="Picture 14" descr="BuildingBlockV.pdf"/>
            <p:cNvPicPr>
              <a:picLocks noChangeAspect="1"/>
            </p:cNvPicPr>
            <p:nvPr/>
          </p:nvPicPr>
          <p:blipFill>
            <a:blip r:embed="rId4"/>
            <a:srcRect l="11818" t="9412" r="11818" b="8235"/>
            <a:stretch>
              <a:fillRect/>
            </a:stretch>
          </p:blipFill>
          <p:spPr bwMode="auto">
            <a:xfrm>
              <a:off x="1" y="978910"/>
              <a:ext cx="1536199" cy="1280161"/>
            </a:xfrm>
            <a:prstGeom prst="rect">
              <a:avLst/>
            </a:prstGeom>
            <a:noFill/>
            <a:ln w="9525">
              <a:noFill/>
              <a:miter lim="800000"/>
              <a:headEnd/>
              <a:tailEnd/>
            </a:ln>
          </p:spPr>
        </p:pic>
        <p:pic>
          <p:nvPicPr>
            <p:cNvPr id="45067" name="Picture 15" descr="BuildingBlockP.pdf"/>
            <p:cNvPicPr>
              <a:picLocks noChangeAspect="1"/>
            </p:cNvPicPr>
            <p:nvPr/>
          </p:nvPicPr>
          <p:blipFill>
            <a:blip r:embed="rId5"/>
            <a:srcRect l="11818" t="9412" r="11818" b="8235"/>
            <a:stretch>
              <a:fillRect/>
            </a:stretch>
          </p:blipFill>
          <p:spPr bwMode="auto">
            <a:xfrm>
              <a:off x="0" y="2541009"/>
              <a:ext cx="1536199" cy="1280161"/>
            </a:xfrm>
            <a:prstGeom prst="rect">
              <a:avLst/>
            </a:prstGeom>
            <a:noFill/>
            <a:ln w="9525">
              <a:noFill/>
              <a:miter lim="800000"/>
              <a:headEnd/>
              <a:tailEnd/>
            </a:ln>
          </p:spPr>
        </p:pic>
        <p:pic>
          <p:nvPicPr>
            <p:cNvPr id="45068" name="Picture 16" descr="BuildingBlockA.pdf"/>
            <p:cNvPicPr>
              <a:picLocks noChangeAspect="1"/>
            </p:cNvPicPr>
            <p:nvPr/>
          </p:nvPicPr>
          <p:blipFill>
            <a:blip r:embed="rId6"/>
            <a:srcRect l="11818" t="9412" r="11818" b="8235"/>
            <a:stretch>
              <a:fillRect/>
            </a:stretch>
          </p:blipFill>
          <p:spPr bwMode="auto">
            <a:xfrm>
              <a:off x="0" y="4109720"/>
              <a:ext cx="1536199" cy="1280157"/>
            </a:xfrm>
            <a:prstGeom prst="rect">
              <a:avLst/>
            </a:prstGeom>
            <a:noFill/>
            <a:ln w="9525">
              <a:noFill/>
              <a:miter lim="800000"/>
              <a:headEnd/>
              <a:tailEnd/>
            </a:ln>
          </p:spPr>
        </p:pic>
      </p:grpSp>
      <p:sp>
        <p:nvSpPr>
          <p:cNvPr id="45063" name="Rectangle 10"/>
          <p:cNvSpPr>
            <a:spLocks noChangeArrowheads="1"/>
          </p:cNvSpPr>
          <p:nvPr/>
        </p:nvSpPr>
        <p:spPr bwMode="auto">
          <a:xfrm>
            <a:off x="762000" y="838200"/>
            <a:ext cx="7848600" cy="5334000"/>
          </a:xfrm>
          <a:prstGeom prst="rect">
            <a:avLst/>
          </a:prstGeom>
          <a:noFill/>
          <a:ln w="9525">
            <a:noFill/>
            <a:miter lim="800000"/>
            <a:headEnd/>
            <a:tailEnd/>
          </a:ln>
        </p:spPr>
        <p:txBody>
          <a:bodyPr wrap="none" anchor="ctr">
            <a:prstTxWarp prst="textNoShape">
              <a:avLst/>
            </a:prstTxWarp>
          </a:bodyPr>
          <a:lstStyle/>
          <a:p>
            <a:endParaRPr lang="en-US"/>
          </a:p>
        </p:txBody>
      </p:sp>
      <p:sp>
        <p:nvSpPr>
          <p:cNvPr id="45064" name="Rectangle 12"/>
          <p:cNvSpPr>
            <a:spLocks noChangeArrowheads="1"/>
          </p:cNvSpPr>
          <p:nvPr/>
        </p:nvSpPr>
        <p:spPr bwMode="auto">
          <a:xfrm>
            <a:off x="838200" y="1066800"/>
            <a:ext cx="7620000" cy="4876800"/>
          </a:xfrm>
          <a:prstGeom prst="rect">
            <a:avLst/>
          </a:prstGeom>
          <a:noFill/>
          <a:ln w="9525">
            <a:noFill/>
            <a:miter lim="800000"/>
            <a:headEnd/>
            <a:tailEnd/>
          </a:ln>
        </p:spPr>
        <p:txBody>
          <a:bodyPr wrap="none" anchor="ctr">
            <a:prstTxWarp prst="textNoShape">
              <a:avLst/>
            </a:prstTxWarp>
          </a:bodyPr>
          <a:lstStyle/>
          <a:p>
            <a:endParaRPr lang="en-US"/>
          </a:p>
        </p:txBody>
      </p:sp>
      <p:sp>
        <p:nvSpPr>
          <p:cNvPr id="45065" name="Text Box 15"/>
          <p:cNvSpPr txBox="1">
            <a:spLocks noChangeArrowheads="1"/>
          </p:cNvSpPr>
          <p:nvPr/>
        </p:nvSpPr>
        <p:spPr bwMode="auto">
          <a:xfrm>
            <a:off x="1219200" y="6096000"/>
            <a:ext cx="5859463" cy="369888"/>
          </a:xfrm>
          <a:prstGeom prst="rect">
            <a:avLst/>
          </a:prstGeom>
          <a:noFill/>
          <a:ln w="9525">
            <a:noFill/>
            <a:miter lim="800000"/>
            <a:headEnd/>
            <a:tailEnd/>
          </a:ln>
        </p:spPr>
        <p:txBody>
          <a:bodyPr wrap="none">
            <a:prstTxWarp prst="textNoShape">
              <a:avLst/>
            </a:prstTxWarp>
            <a:spAutoFit/>
          </a:bodyPr>
          <a:lstStyle/>
          <a:p>
            <a:r>
              <a:rPr lang="en-US"/>
              <a:t>Sequential single photon processes dominate the interaction</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4"/>
          <p:cNvSpPr>
            <a:spLocks noGrp="1"/>
          </p:cNvSpPr>
          <p:nvPr>
            <p:ph type="sldNum" sz="quarter" idx="12"/>
          </p:nvPr>
        </p:nvSpPr>
        <p:spPr>
          <a:noFill/>
        </p:spPr>
        <p:txBody>
          <a:bodyPr/>
          <a:lstStyle/>
          <a:p>
            <a:fld id="{EF830DA6-C348-024E-81F4-7E8A456FFF05}" type="slidenum">
              <a:rPr lang="en-US" smtClean="0">
                <a:latin typeface="Calibri" pitchFamily="-84" charset="0"/>
              </a:rPr>
              <a:pPr/>
              <a:t>19</a:t>
            </a:fld>
            <a:endParaRPr lang="en-US" smtClean="0">
              <a:latin typeface="Calibri" pitchFamily="-84" charset="0"/>
            </a:endParaRPr>
          </a:p>
        </p:txBody>
      </p:sp>
      <p:sp>
        <p:nvSpPr>
          <p:cNvPr id="47107" name="Rectangle 2"/>
          <p:cNvSpPr>
            <a:spLocks noGrp="1" noChangeArrowheads="1"/>
          </p:cNvSpPr>
          <p:nvPr>
            <p:ph type="title"/>
          </p:nvPr>
        </p:nvSpPr>
        <p:spPr/>
        <p:txBody>
          <a:bodyPr/>
          <a:lstStyle/>
          <a:p>
            <a:pPr eaLnBrk="1" hangingPunct="1"/>
            <a:r>
              <a:rPr lang="en-US">
                <a:ea typeface="ＭＳ Ｐゴシック" pitchFamily="-84" charset="-128"/>
                <a:cs typeface="ＭＳ Ｐゴシック" pitchFamily="-84" charset="-128"/>
              </a:rPr>
              <a:t>How does one arrive at a particular charge state?</a:t>
            </a:r>
          </a:p>
        </p:txBody>
      </p:sp>
      <p:grpSp>
        <p:nvGrpSpPr>
          <p:cNvPr id="47108" name="Group 10"/>
          <p:cNvGrpSpPr>
            <a:grpSpLocks/>
          </p:cNvGrpSpPr>
          <p:nvPr/>
        </p:nvGrpSpPr>
        <p:grpSpPr bwMode="auto">
          <a:xfrm>
            <a:off x="990600" y="1143000"/>
            <a:ext cx="6124575" cy="3898900"/>
            <a:chOff x="302" y="873"/>
            <a:chExt cx="4482" cy="2936"/>
          </a:xfrm>
        </p:grpSpPr>
        <p:sp>
          <p:nvSpPr>
            <p:cNvPr id="47110" name="Rectangle 3"/>
            <p:cNvSpPr>
              <a:spLocks noChangeArrowheads="1"/>
            </p:cNvSpPr>
            <p:nvPr/>
          </p:nvSpPr>
          <p:spPr bwMode="auto">
            <a:xfrm>
              <a:off x="1104" y="873"/>
              <a:ext cx="3680" cy="2936"/>
            </a:xfrm>
            <a:prstGeom prst="rect">
              <a:avLst/>
            </a:prstGeom>
            <a:solidFill>
              <a:srgbClr val="808080"/>
            </a:solidFill>
            <a:ln w="9525">
              <a:solidFill>
                <a:schemeClr val="tx1"/>
              </a:solidFill>
              <a:miter lim="800000"/>
              <a:headEnd/>
              <a:tailEnd/>
            </a:ln>
          </p:spPr>
          <p:txBody>
            <a:bodyPr wrap="none" anchor="ctr">
              <a:prstTxWarp prst="textNoShape">
                <a:avLst/>
              </a:prstTxWarp>
            </a:bodyPr>
            <a:lstStyle/>
            <a:p>
              <a:pPr eaLnBrk="0" hangingPunct="0"/>
              <a:endParaRPr lang="en-US" sz="2400" i="1">
                <a:latin typeface="Arial" pitchFamily="-84" charset="0"/>
                <a:ea typeface="ＭＳ Ｐゴシック" pitchFamily="-84" charset="-128"/>
                <a:cs typeface="ＭＳ Ｐゴシック" pitchFamily="-84" charset="-128"/>
              </a:endParaRPr>
            </a:p>
          </p:txBody>
        </p:sp>
        <p:pic>
          <p:nvPicPr>
            <p:cNvPr id="47111" name="Picture 5" descr="PAP.png                                                        02E9F78AMacintosh HD                   BE172E48:"/>
            <p:cNvPicPr>
              <a:picLocks noChangeAspect="1" noChangeArrowheads="1"/>
            </p:cNvPicPr>
            <p:nvPr/>
          </p:nvPicPr>
          <p:blipFill>
            <a:blip r:embed="rId3"/>
            <a:srcRect/>
            <a:stretch>
              <a:fillRect/>
            </a:stretch>
          </p:blipFill>
          <p:spPr bwMode="auto">
            <a:xfrm>
              <a:off x="1344" y="1001"/>
              <a:ext cx="3240" cy="1200"/>
            </a:xfrm>
            <a:prstGeom prst="rect">
              <a:avLst/>
            </a:prstGeom>
            <a:noFill/>
            <a:ln w="9525">
              <a:noFill/>
              <a:miter lim="800000"/>
              <a:headEnd/>
              <a:tailEnd/>
            </a:ln>
          </p:spPr>
        </p:pic>
        <p:pic>
          <p:nvPicPr>
            <p:cNvPr id="47112" name="Picture 6" descr="PPA.png                                                        02E9F78AMacintosh HD                   BE172E48:"/>
            <p:cNvPicPr>
              <a:picLocks noChangeAspect="1" noChangeArrowheads="1"/>
            </p:cNvPicPr>
            <p:nvPr/>
          </p:nvPicPr>
          <p:blipFill>
            <a:blip r:embed="rId4"/>
            <a:srcRect/>
            <a:stretch>
              <a:fillRect/>
            </a:stretch>
          </p:blipFill>
          <p:spPr bwMode="auto">
            <a:xfrm>
              <a:off x="1312" y="2511"/>
              <a:ext cx="3264" cy="1140"/>
            </a:xfrm>
            <a:prstGeom prst="rect">
              <a:avLst/>
            </a:prstGeom>
            <a:noFill/>
            <a:ln w="9525">
              <a:noFill/>
              <a:miter lim="800000"/>
              <a:headEnd/>
              <a:tailEnd/>
            </a:ln>
          </p:spPr>
        </p:pic>
        <p:sp>
          <p:nvSpPr>
            <p:cNvPr id="47113" name="Text Box 7"/>
            <p:cNvSpPr txBox="1">
              <a:spLocks noChangeArrowheads="1"/>
            </p:cNvSpPr>
            <p:nvPr/>
          </p:nvSpPr>
          <p:spPr bwMode="auto">
            <a:xfrm>
              <a:off x="302" y="1279"/>
              <a:ext cx="880" cy="765"/>
            </a:xfrm>
            <a:prstGeom prst="rect">
              <a:avLst/>
            </a:prstGeom>
            <a:noFill/>
            <a:ln w="9525">
              <a:noFill/>
              <a:miter lim="800000"/>
              <a:headEnd/>
              <a:tailEnd/>
            </a:ln>
          </p:spPr>
          <p:txBody>
            <a:bodyPr wrap="none">
              <a:prstTxWarp prst="textNoShape">
                <a:avLst/>
              </a:prstTxWarp>
              <a:spAutoFit/>
            </a:bodyPr>
            <a:lstStyle/>
            <a:p>
              <a:pPr eaLnBrk="0" hangingPunct="0"/>
              <a:r>
                <a:rPr lang="en-US" sz="2000" i="1">
                  <a:latin typeface="Arial" pitchFamily="-84" charset="0"/>
                  <a:ea typeface="ＭＳ Ｐゴシック" pitchFamily="-84" charset="-128"/>
                  <a:cs typeface="ＭＳ Ｐゴシック" pitchFamily="-84" charset="-128"/>
                </a:rPr>
                <a:t>Low</a:t>
              </a:r>
            </a:p>
            <a:p>
              <a:pPr eaLnBrk="0" hangingPunct="0"/>
              <a:r>
                <a:rPr lang="en-US" sz="2000" i="1">
                  <a:latin typeface="Arial" pitchFamily="-84" charset="0"/>
                  <a:ea typeface="ＭＳ Ｐゴシック" pitchFamily="-84" charset="-128"/>
                  <a:cs typeface="ＭＳ Ｐゴシック" pitchFamily="-84" charset="-128"/>
                </a:rPr>
                <a:t>Intensity</a:t>
              </a:r>
            </a:p>
            <a:p>
              <a:pPr eaLnBrk="0" hangingPunct="0"/>
              <a:r>
                <a:rPr lang="en-US" sz="2000" i="1">
                  <a:solidFill>
                    <a:srgbClr val="ED1C24"/>
                  </a:solidFill>
                  <a:latin typeface="Arial" pitchFamily="-84" charset="0"/>
                  <a:ea typeface="ＭＳ Ｐゴシック" pitchFamily="-84" charset="-128"/>
                  <a:cs typeface="ＭＳ Ｐゴシック" pitchFamily="-84" charset="-128"/>
                </a:rPr>
                <a:t>PAP</a:t>
              </a:r>
            </a:p>
          </p:txBody>
        </p:sp>
        <p:sp>
          <p:nvSpPr>
            <p:cNvPr id="47114" name="Text Box 8"/>
            <p:cNvSpPr txBox="1">
              <a:spLocks noChangeArrowheads="1"/>
            </p:cNvSpPr>
            <p:nvPr/>
          </p:nvSpPr>
          <p:spPr bwMode="auto">
            <a:xfrm>
              <a:off x="318" y="2785"/>
              <a:ext cx="880" cy="765"/>
            </a:xfrm>
            <a:prstGeom prst="rect">
              <a:avLst/>
            </a:prstGeom>
            <a:noFill/>
            <a:ln w="9525">
              <a:noFill/>
              <a:miter lim="800000"/>
              <a:headEnd/>
              <a:tailEnd/>
            </a:ln>
          </p:spPr>
          <p:txBody>
            <a:bodyPr wrap="none">
              <a:prstTxWarp prst="textNoShape">
                <a:avLst/>
              </a:prstTxWarp>
              <a:spAutoFit/>
            </a:bodyPr>
            <a:lstStyle/>
            <a:p>
              <a:pPr eaLnBrk="0" hangingPunct="0"/>
              <a:r>
                <a:rPr lang="en-US" sz="2000" i="1">
                  <a:latin typeface="Arial" pitchFamily="-84" charset="0"/>
                  <a:ea typeface="ＭＳ Ｐゴシック" pitchFamily="-84" charset="-128"/>
                  <a:cs typeface="ＭＳ Ｐゴシック" pitchFamily="-84" charset="-128"/>
                </a:rPr>
                <a:t>High</a:t>
              </a:r>
            </a:p>
            <a:p>
              <a:pPr eaLnBrk="0" hangingPunct="0"/>
              <a:r>
                <a:rPr lang="en-US" sz="2000" i="1">
                  <a:latin typeface="Arial" pitchFamily="-84" charset="0"/>
                  <a:ea typeface="ＭＳ Ｐゴシック" pitchFamily="-84" charset="-128"/>
                  <a:cs typeface="ＭＳ Ｐゴシック" pitchFamily="-84" charset="-128"/>
                </a:rPr>
                <a:t>Intensity</a:t>
              </a:r>
            </a:p>
            <a:p>
              <a:pPr eaLnBrk="0" hangingPunct="0"/>
              <a:r>
                <a:rPr lang="en-US" sz="2000" i="1">
                  <a:solidFill>
                    <a:srgbClr val="ED1C24"/>
                  </a:solidFill>
                  <a:latin typeface="Arial" pitchFamily="-84" charset="0"/>
                  <a:ea typeface="ＭＳ Ｐゴシック" pitchFamily="-84" charset="-128"/>
                  <a:cs typeface="ＭＳ Ｐゴシック" pitchFamily="-84" charset="-128"/>
                </a:rPr>
                <a:t>PPA</a:t>
              </a:r>
              <a:endParaRPr lang="en-US" sz="2000">
                <a:latin typeface="Arial" pitchFamily="-84" charset="0"/>
                <a:ea typeface="ＭＳ Ｐゴシック" pitchFamily="-84" charset="-128"/>
                <a:cs typeface="ＭＳ Ｐゴシック" pitchFamily="-84" charset="-128"/>
              </a:endParaRPr>
            </a:p>
          </p:txBody>
        </p:sp>
      </p:grpSp>
      <p:sp>
        <p:nvSpPr>
          <p:cNvPr id="47109" name="Text Box 9"/>
          <p:cNvSpPr txBox="1">
            <a:spLocks noChangeArrowheads="1"/>
          </p:cNvSpPr>
          <p:nvPr/>
        </p:nvSpPr>
        <p:spPr bwMode="auto">
          <a:xfrm>
            <a:off x="1322388" y="5486400"/>
            <a:ext cx="5916612" cy="984250"/>
          </a:xfrm>
          <a:prstGeom prst="rect">
            <a:avLst/>
          </a:prstGeom>
          <a:noFill/>
          <a:ln w="9525">
            <a:noFill/>
            <a:miter lim="800000"/>
            <a:headEnd/>
            <a:tailEnd/>
          </a:ln>
        </p:spPr>
        <p:txBody>
          <a:bodyPr wrap="none">
            <a:prstTxWarp prst="textNoShape">
              <a:avLst/>
            </a:prstTxWarp>
            <a:spAutoFit/>
          </a:bodyPr>
          <a:lstStyle/>
          <a:p>
            <a:pPr>
              <a:buFontTx/>
              <a:buChar char="•"/>
            </a:pPr>
            <a:r>
              <a:rPr lang="en-US" sz="2000">
                <a:latin typeface="Arial" pitchFamily="-84" charset="0"/>
              </a:rPr>
              <a:t> Hollow atoms produced at high x-ray intensity</a:t>
            </a:r>
          </a:p>
          <a:p>
            <a:pPr>
              <a:buFontTx/>
              <a:buChar char="•"/>
            </a:pPr>
            <a:r>
              <a:rPr lang="en-US" sz="2000">
                <a:latin typeface="Arial" pitchFamily="-84" charset="0"/>
              </a:rPr>
              <a:t> Electron spectroscopy can define the mechanism</a:t>
            </a:r>
          </a:p>
          <a:p>
            <a:endParaRPr lang="en-US" sz="1600">
              <a:latin typeface="Arial" pitchFamily="-84"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Days of the Deuteron at the Dynamitron</a:t>
            </a:r>
          </a:p>
        </p:txBody>
      </p:sp>
      <p:sp>
        <p:nvSpPr>
          <p:cNvPr id="4" name="Slide Number Placeholder 3"/>
          <p:cNvSpPr>
            <a:spLocks noGrp="1"/>
          </p:cNvSpPr>
          <p:nvPr>
            <p:ph type="sldNum" sz="quarter" idx="12"/>
          </p:nvPr>
        </p:nvSpPr>
        <p:spPr/>
        <p:txBody>
          <a:bodyPr/>
          <a:lstStyle/>
          <a:p>
            <a:pPr>
              <a:defRPr/>
            </a:pPr>
            <a:fld id="{2AEDE345-4B6B-5F49-BED0-481D15FD35FF}" type="slidenum">
              <a:rPr lang="en-US"/>
              <a:pPr>
                <a:defRPr/>
              </a:pPr>
              <a:t>2</a:t>
            </a:fld>
            <a:endParaRPr lang="en-US"/>
          </a:p>
        </p:txBody>
      </p:sp>
      <p:pic>
        <p:nvPicPr>
          <p:cNvPr id="6" name="Picture 5" descr="Laser-drivenTarget-crop.pdf"/>
          <p:cNvPicPr>
            <a:picLocks noChangeAspect="1"/>
          </p:cNvPicPr>
          <p:nvPr/>
        </p:nvPicPr>
        <p:blipFill>
          <a:blip r:embed="rId2"/>
          <a:stretch>
            <a:fillRect/>
          </a:stretch>
        </p:blipFill>
        <p:spPr>
          <a:xfrm rot="16200000">
            <a:off x="-831849" y="1898650"/>
            <a:ext cx="5905500" cy="3937000"/>
          </a:xfrm>
          <a:prstGeom prst="rect">
            <a:avLst/>
          </a:prstGeom>
        </p:spPr>
      </p:pic>
      <p:sp>
        <p:nvSpPr>
          <p:cNvPr id="7" name="TextBox 6"/>
          <p:cNvSpPr txBox="1"/>
          <p:nvPr/>
        </p:nvSpPr>
        <p:spPr>
          <a:xfrm>
            <a:off x="4572000" y="1371600"/>
            <a:ext cx="4267200" cy="4524316"/>
          </a:xfrm>
          <a:prstGeom prst="rect">
            <a:avLst/>
          </a:prstGeom>
          <a:noFill/>
        </p:spPr>
        <p:txBody>
          <a:bodyPr wrap="square" rtlCol="0">
            <a:spAutoFit/>
          </a:bodyPr>
          <a:lstStyle/>
          <a:p>
            <a:r>
              <a:rPr lang="en-US" b="1"/>
              <a:t>Why was I involved with Roy?</a:t>
            </a:r>
          </a:p>
          <a:p>
            <a:endParaRPr lang="en-US"/>
          </a:p>
          <a:p>
            <a:r>
              <a:rPr lang="en-US"/>
              <a:t>Internal target </a:t>
            </a:r>
          </a:p>
          <a:p>
            <a:endParaRPr lang="en-US"/>
          </a:p>
          <a:p>
            <a:r>
              <a:rPr lang="en-US"/>
              <a:t>Laser-driven source of polarized deuterium atoms</a:t>
            </a:r>
          </a:p>
          <a:p>
            <a:endParaRPr lang="en-US"/>
          </a:p>
          <a:p>
            <a:endParaRPr lang="en-US"/>
          </a:p>
          <a:p>
            <a:r>
              <a:rPr lang="en-US" i="1"/>
              <a:t>Spin-exchange Optical Pumping as a Source of Spin-Polarized Atomic Deuterium</a:t>
            </a:r>
            <a:endParaRPr lang="en-US"/>
          </a:p>
          <a:p>
            <a:r>
              <a:rPr lang="en-US"/>
              <a:t>2.1 x 10</a:t>
            </a:r>
            <a:r>
              <a:rPr lang="en-US" baseline="30000"/>
              <a:t>17  </a:t>
            </a:r>
            <a:r>
              <a:rPr lang="en-US"/>
              <a:t>D - atoms/s @ 73% polarization</a:t>
            </a:r>
          </a:p>
          <a:p>
            <a:r>
              <a:rPr lang="en-US"/>
              <a:t>K. P. Coulter et al., PRL (1992) </a:t>
            </a:r>
          </a:p>
          <a:p>
            <a:endParaRPr lang="en-US"/>
          </a:p>
          <a:p>
            <a:endParaRPr lang="en-US"/>
          </a:p>
          <a:p>
            <a:r>
              <a:rPr lang="en-US"/>
              <a:t>Typical atomic beam source</a:t>
            </a:r>
          </a:p>
          <a:p>
            <a:r>
              <a:rPr lang="en-US"/>
              <a:t>~1x10</a:t>
            </a:r>
            <a:r>
              <a:rPr lang="en-US" baseline="30000"/>
              <a:t>16</a:t>
            </a:r>
            <a:r>
              <a:rPr lang="en-US"/>
              <a:t> atoms/s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4"/>
          <p:cNvSpPr>
            <a:spLocks noGrp="1"/>
          </p:cNvSpPr>
          <p:nvPr>
            <p:ph type="sldNum" sz="quarter" idx="12"/>
          </p:nvPr>
        </p:nvSpPr>
        <p:spPr>
          <a:noFill/>
        </p:spPr>
        <p:txBody>
          <a:bodyPr/>
          <a:lstStyle/>
          <a:p>
            <a:fld id="{13C6F4D0-35C2-4A46-9503-FA6C930FC60D}" type="slidenum">
              <a:rPr lang="en-US" smtClean="0">
                <a:latin typeface="Calibri" pitchFamily="-84" charset="0"/>
              </a:rPr>
              <a:pPr/>
              <a:t>20</a:t>
            </a:fld>
            <a:endParaRPr lang="en-US" smtClean="0">
              <a:latin typeface="Calibri" pitchFamily="-84" charset="0"/>
            </a:endParaRPr>
          </a:p>
        </p:txBody>
      </p:sp>
      <p:sp>
        <p:nvSpPr>
          <p:cNvPr id="49155" name="Rectangle 2"/>
          <p:cNvSpPr>
            <a:spLocks noGrp="1" noChangeArrowheads="1"/>
          </p:cNvSpPr>
          <p:nvPr>
            <p:ph type="title"/>
          </p:nvPr>
        </p:nvSpPr>
        <p:spPr>
          <a:xfrm>
            <a:off x="304800" y="76200"/>
            <a:ext cx="8610600" cy="762000"/>
          </a:xfrm>
        </p:spPr>
        <p:txBody>
          <a:bodyPr/>
          <a:lstStyle/>
          <a:p>
            <a:pPr eaLnBrk="1" hangingPunct="1"/>
            <a:r>
              <a:rPr lang="en-US">
                <a:ea typeface="ＭＳ Ｐゴシック" pitchFamily="-84" charset="-128"/>
                <a:cs typeface="ＭＳ Ｐゴシック" pitchFamily="-84" charset="-128"/>
              </a:rPr>
              <a:t>High field physics chamber</a:t>
            </a:r>
          </a:p>
        </p:txBody>
      </p:sp>
      <p:pic>
        <p:nvPicPr>
          <p:cNvPr id="49156" name="Picture 3"/>
          <p:cNvPicPr>
            <a:picLocks noChangeAspect="1" noChangeArrowheads="1"/>
          </p:cNvPicPr>
          <p:nvPr/>
        </p:nvPicPr>
        <p:blipFill>
          <a:blip r:embed="rId3"/>
          <a:srcRect/>
          <a:stretch>
            <a:fillRect/>
          </a:stretch>
        </p:blipFill>
        <p:spPr bwMode="auto">
          <a:xfrm>
            <a:off x="762000" y="1068388"/>
            <a:ext cx="7543800" cy="5027612"/>
          </a:xfrm>
          <a:prstGeom prst="rect">
            <a:avLst/>
          </a:prstGeom>
          <a:noFill/>
          <a:ln w="9525">
            <a:noFill/>
            <a:miter lim="800000"/>
            <a:headEnd/>
            <a:tailEnd/>
          </a:ln>
        </p:spPr>
      </p:pic>
      <p:sp>
        <p:nvSpPr>
          <p:cNvPr id="49157" name="Text Box 5"/>
          <p:cNvSpPr txBox="1">
            <a:spLocks noChangeArrowheads="1"/>
          </p:cNvSpPr>
          <p:nvPr/>
        </p:nvSpPr>
        <p:spPr bwMode="auto">
          <a:xfrm>
            <a:off x="2117725" y="5324475"/>
            <a:ext cx="1362075" cy="461963"/>
          </a:xfrm>
          <a:prstGeom prst="rect">
            <a:avLst/>
          </a:prstGeom>
          <a:noFill/>
          <a:ln w="9525">
            <a:noFill/>
            <a:miter lim="800000"/>
            <a:headEnd/>
            <a:tailEnd/>
          </a:ln>
        </p:spPr>
        <p:txBody>
          <a:bodyPr wrap="none">
            <a:prstTxWarp prst="textNoShape">
              <a:avLst/>
            </a:prstTxWarp>
            <a:spAutoFit/>
          </a:bodyPr>
          <a:lstStyle/>
          <a:p>
            <a:pPr eaLnBrk="0" hangingPunct="0"/>
            <a:r>
              <a:rPr lang="en-US" sz="2400" i="1">
                <a:solidFill>
                  <a:schemeClr val="bg1"/>
                </a:solidFill>
                <a:latin typeface="Arial" pitchFamily="-84" charset="0"/>
                <a:ea typeface="ＭＳ Ｐゴシック" pitchFamily="-84" charset="-128"/>
                <a:cs typeface="ＭＳ Ｐゴシック" pitchFamily="-84" charset="-128"/>
              </a:rPr>
              <a:t>ion TOF</a:t>
            </a:r>
          </a:p>
        </p:txBody>
      </p:sp>
      <p:sp>
        <p:nvSpPr>
          <p:cNvPr id="49158" name="Text Box 4"/>
          <p:cNvSpPr txBox="1">
            <a:spLocks noChangeArrowheads="1"/>
          </p:cNvSpPr>
          <p:nvPr/>
        </p:nvSpPr>
        <p:spPr bwMode="auto">
          <a:xfrm>
            <a:off x="6346825" y="1241425"/>
            <a:ext cx="2263775" cy="120015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i="1">
                <a:solidFill>
                  <a:schemeClr val="bg1"/>
                </a:solidFill>
                <a:latin typeface="Arial" pitchFamily="-84" charset="0"/>
                <a:ea typeface="ＭＳ Ｐゴシック" pitchFamily="-84" charset="-128"/>
                <a:cs typeface="ＭＳ Ｐゴシック" pitchFamily="-84" charset="-128"/>
              </a:rPr>
              <a:t>5 eTOFs for angular distributions</a:t>
            </a:r>
          </a:p>
        </p:txBody>
      </p:sp>
      <p:sp>
        <p:nvSpPr>
          <p:cNvPr id="49159" name="Text Box 6"/>
          <p:cNvSpPr txBox="1">
            <a:spLocks noChangeArrowheads="1"/>
          </p:cNvSpPr>
          <p:nvPr/>
        </p:nvSpPr>
        <p:spPr bwMode="auto">
          <a:xfrm>
            <a:off x="838200" y="3876675"/>
            <a:ext cx="1646238" cy="461963"/>
          </a:xfrm>
          <a:prstGeom prst="rect">
            <a:avLst/>
          </a:prstGeom>
          <a:noFill/>
          <a:ln w="9525">
            <a:noFill/>
            <a:miter lim="800000"/>
            <a:headEnd/>
            <a:tailEnd/>
          </a:ln>
        </p:spPr>
        <p:txBody>
          <a:bodyPr wrap="none">
            <a:prstTxWarp prst="textNoShape">
              <a:avLst/>
            </a:prstTxWarp>
            <a:spAutoFit/>
          </a:bodyPr>
          <a:lstStyle/>
          <a:p>
            <a:pPr eaLnBrk="0" hangingPunct="0"/>
            <a:r>
              <a:rPr lang="en-US" sz="2400" i="1">
                <a:solidFill>
                  <a:schemeClr val="bg1"/>
                </a:solidFill>
                <a:latin typeface="Arial" pitchFamily="-84" charset="0"/>
                <a:ea typeface="ＭＳ Ｐゴシック" pitchFamily="-84" charset="-128"/>
                <a:cs typeface="ＭＳ Ｐゴシック" pitchFamily="-84" charset="-128"/>
              </a:rPr>
              <a:t>Ne gas jet</a:t>
            </a:r>
            <a:endParaRPr lang="en-US" sz="2400" i="1">
              <a:latin typeface="Arial" pitchFamily="-84" charset="0"/>
              <a:ea typeface="ＭＳ Ｐゴシック" pitchFamily="-84" charset="-128"/>
              <a:cs typeface="ＭＳ Ｐゴシック" pitchFamily="-84" charset="-128"/>
            </a:endParaRPr>
          </a:p>
        </p:txBody>
      </p:sp>
      <p:sp>
        <p:nvSpPr>
          <p:cNvPr id="49160" name="Text Box 7"/>
          <p:cNvSpPr txBox="1">
            <a:spLocks noChangeArrowheads="1"/>
          </p:cNvSpPr>
          <p:nvPr/>
        </p:nvSpPr>
        <p:spPr bwMode="auto">
          <a:xfrm>
            <a:off x="6705600" y="5562600"/>
            <a:ext cx="1611313" cy="523875"/>
          </a:xfrm>
          <a:prstGeom prst="rect">
            <a:avLst/>
          </a:prstGeom>
          <a:noFill/>
          <a:ln w="9525">
            <a:noFill/>
            <a:miter lim="800000"/>
            <a:headEnd/>
            <a:tailEnd/>
          </a:ln>
        </p:spPr>
        <p:txBody>
          <a:bodyPr wrap="none">
            <a:prstTxWarp prst="textNoShape">
              <a:avLst/>
            </a:prstTxWarp>
            <a:spAutoFit/>
          </a:bodyPr>
          <a:lstStyle/>
          <a:p>
            <a:r>
              <a:rPr lang="en-US" sz="1400">
                <a:solidFill>
                  <a:srgbClr val="FFFFFF"/>
                </a:solidFill>
                <a:latin typeface="Arial" pitchFamily="-84" charset="0"/>
              </a:rPr>
              <a:t>John Bozek</a:t>
            </a:r>
          </a:p>
          <a:p>
            <a:r>
              <a:rPr lang="en-US" sz="1400">
                <a:solidFill>
                  <a:srgbClr val="FFFFFF"/>
                </a:solidFill>
                <a:latin typeface="Arial" pitchFamily="-84" charset="0"/>
              </a:rPr>
              <a:t>Christoph Bostedt</a:t>
            </a:r>
            <a:endParaRPr lang="en-US">
              <a:latin typeface="Arial" pitchFamily="-84"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ea typeface="ＭＳ Ｐゴシック" pitchFamily="-84" charset="-128"/>
                <a:cs typeface="ＭＳ Ｐゴシック" pitchFamily="-84" charset="-128"/>
              </a:rPr>
              <a:t>Day 1 – two interesting observations</a:t>
            </a:r>
          </a:p>
        </p:txBody>
      </p:sp>
      <p:sp>
        <p:nvSpPr>
          <p:cNvPr id="51203" name="Slide Number Placeholder 2"/>
          <p:cNvSpPr>
            <a:spLocks noGrp="1"/>
          </p:cNvSpPr>
          <p:nvPr>
            <p:ph type="sldNum" sz="quarter" idx="12"/>
          </p:nvPr>
        </p:nvSpPr>
        <p:spPr>
          <a:noFill/>
        </p:spPr>
        <p:txBody>
          <a:bodyPr/>
          <a:lstStyle/>
          <a:p>
            <a:fld id="{955967C6-58B0-5341-8635-9665966F5A3F}" type="slidenum">
              <a:rPr lang="en-US" smtClean="0">
                <a:latin typeface="Calibri" pitchFamily="-84" charset="0"/>
              </a:rPr>
              <a:pPr/>
              <a:t>21</a:t>
            </a:fld>
            <a:endParaRPr lang="en-US" smtClean="0">
              <a:latin typeface="Calibri" pitchFamily="-84" charset="0"/>
            </a:endParaRPr>
          </a:p>
        </p:txBody>
      </p:sp>
      <p:sp>
        <p:nvSpPr>
          <p:cNvPr id="51204" name="Content Placeholder 7"/>
          <p:cNvSpPr>
            <a:spLocks noGrp="1"/>
          </p:cNvSpPr>
          <p:nvPr>
            <p:ph sz="half" idx="4294967295"/>
          </p:nvPr>
        </p:nvSpPr>
        <p:spPr>
          <a:xfrm>
            <a:off x="533400" y="1066800"/>
            <a:ext cx="8305800" cy="5257800"/>
          </a:xfrm>
        </p:spPr>
        <p:txBody>
          <a:bodyPr/>
          <a:lstStyle/>
          <a:p>
            <a:pPr eaLnBrk="1" hangingPunct="1"/>
            <a:r>
              <a:rPr lang="en-US" sz="2400" smtClean="0">
                <a:ea typeface="ＭＳ Ｐゴシック" pitchFamily="-84" charset="-128"/>
                <a:cs typeface="ＭＳ Ｐゴシック" pitchFamily="-84" charset="-128"/>
              </a:rPr>
              <a:t>Single ~100 fs pulse at 2000 eV fully strips neon   </a:t>
            </a:r>
          </a:p>
          <a:p>
            <a:pPr eaLnBrk="1" hangingPunct="1">
              <a:buFont typeface="Wingdings" pitchFamily="-84" charset="2"/>
              <a:buNone/>
            </a:pPr>
            <a:r>
              <a:rPr lang="en-US" sz="2400" smtClean="0">
                <a:ea typeface="ＭＳ Ｐゴシック" pitchFamily="-84" charset="-128"/>
                <a:cs typeface="ＭＳ Ｐゴシック" pitchFamily="-84" charset="-128"/>
              </a:rPr>
              <a:t>		 6-photon, 10-electron process</a:t>
            </a:r>
          </a:p>
          <a:p>
            <a:pPr eaLnBrk="1" hangingPunct="1">
              <a:buFont typeface="Wingdings" pitchFamily="-84" charset="2"/>
              <a:buNone/>
            </a:pPr>
            <a:endParaRPr lang="en-US" sz="2400" smtClean="0">
              <a:ea typeface="ＭＳ Ｐゴシック" pitchFamily="-84" charset="-128"/>
              <a:cs typeface="ＭＳ Ｐゴシック" pitchFamily="-84" charset="-128"/>
            </a:endParaRPr>
          </a:p>
          <a:p>
            <a:pPr eaLnBrk="1" hangingPunct="1">
              <a:buFont typeface="Wingdings" pitchFamily="-84" charset="2"/>
              <a:buNone/>
            </a:pPr>
            <a:endParaRPr lang="en-US" sz="2400" smtClean="0">
              <a:ea typeface="ＭＳ Ｐゴシック" pitchFamily="-84" charset="-128"/>
              <a:cs typeface="ＭＳ Ｐゴシック" pitchFamily="-84" charset="-128"/>
            </a:endParaRPr>
          </a:p>
          <a:p>
            <a:pPr eaLnBrk="1" hangingPunct="1">
              <a:buFont typeface="Wingdings" pitchFamily="-84" charset="2"/>
              <a:buNone/>
            </a:pPr>
            <a:endParaRPr lang="en-US" sz="2400" smtClean="0">
              <a:ea typeface="ＭＳ Ｐゴシック" pitchFamily="-84" charset="-128"/>
              <a:cs typeface="ＭＳ Ｐゴシック" pitchFamily="-84" charset="-128"/>
            </a:endParaRPr>
          </a:p>
          <a:p>
            <a:pPr eaLnBrk="1" hangingPunct="1">
              <a:buFont typeface="Wingdings" pitchFamily="-84" charset="2"/>
              <a:buNone/>
            </a:pPr>
            <a:endParaRPr lang="en-US" sz="2400" smtClean="0">
              <a:ea typeface="ＭＳ Ｐゴシック" pitchFamily="-84" charset="-128"/>
              <a:cs typeface="ＭＳ Ｐゴシック" pitchFamily="-84" charset="-128"/>
            </a:endParaRPr>
          </a:p>
          <a:p>
            <a:pPr eaLnBrk="1" hangingPunct="1">
              <a:buFont typeface="Wingdings" pitchFamily="-84" charset="2"/>
              <a:buNone/>
            </a:pPr>
            <a:endParaRPr lang="en-US" sz="2400" smtClean="0">
              <a:ea typeface="ＭＳ Ｐゴシック" pitchFamily="-84" charset="-128"/>
              <a:cs typeface="ＭＳ Ｐゴシック" pitchFamily="-84" charset="-128"/>
            </a:endParaRPr>
          </a:p>
          <a:p>
            <a:pPr eaLnBrk="1" hangingPunct="1">
              <a:buFont typeface="Wingdings" pitchFamily="-84" charset="2"/>
              <a:buNone/>
            </a:pPr>
            <a:endParaRPr lang="en-US" sz="2400" smtClean="0">
              <a:ea typeface="ＭＳ Ｐゴシック" pitchFamily="-84" charset="-128"/>
              <a:cs typeface="ＭＳ Ｐゴシック" pitchFamily="-84" charset="-128"/>
            </a:endParaRPr>
          </a:p>
          <a:p>
            <a:pPr eaLnBrk="1" hangingPunct="1">
              <a:buFont typeface="Wingdings" pitchFamily="-84" charset="2"/>
              <a:buNone/>
            </a:pPr>
            <a:endParaRPr lang="en-US" sz="2400" smtClean="0">
              <a:ea typeface="ＭＳ Ｐゴシック" pitchFamily="-84" charset="-128"/>
              <a:cs typeface="ＭＳ Ｐゴシック" pitchFamily="-84" charset="-128"/>
            </a:endParaRPr>
          </a:p>
          <a:p>
            <a:pPr eaLnBrk="1" hangingPunct="1">
              <a:buFont typeface="Wingdings" pitchFamily="-84" charset="2"/>
              <a:buNone/>
            </a:pPr>
            <a:endParaRPr lang="en-US" sz="2400" smtClean="0">
              <a:ea typeface="ＭＳ Ｐゴシック" pitchFamily="-84" charset="-128"/>
              <a:cs typeface="ＭＳ Ｐゴシック" pitchFamily="-84" charset="-128"/>
            </a:endParaRPr>
          </a:p>
          <a:p>
            <a:pPr eaLnBrk="1" hangingPunct="1"/>
            <a:r>
              <a:rPr lang="en-US" sz="2400" smtClean="0">
                <a:ea typeface="ＭＳ Ｐゴシック" pitchFamily="-84" charset="-128"/>
                <a:cs typeface="ＭＳ Ｐゴシック" pitchFamily="-84" charset="-128"/>
              </a:rPr>
              <a:t>Shorter pulses with equal pulse energy &amp; fluence suppress absorption &amp; damage.</a:t>
            </a:r>
          </a:p>
        </p:txBody>
      </p:sp>
      <p:pic>
        <p:nvPicPr>
          <p:cNvPr id="51205" name="Picture 2" descr="untitled1.tiff                                                 0003DDC5Macintosh HD                   BE172E48:"/>
          <p:cNvPicPr>
            <a:picLocks noChangeAspect="1" noChangeArrowheads="1"/>
          </p:cNvPicPr>
          <p:nvPr/>
        </p:nvPicPr>
        <p:blipFill>
          <a:blip r:embed="rId2"/>
          <a:srcRect/>
          <a:stretch>
            <a:fillRect/>
          </a:stretch>
        </p:blipFill>
        <p:spPr bwMode="auto">
          <a:xfrm>
            <a:off x="1066800" y="1981200"/>
            <a:ext cx="5157788" cy="3479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4"/>
          <p:cNvSpPr>
            <a:spLocks noGrp="1"/>
          </p:cNvSpPr>
          <p:nvPr>
            <p:ph type="sldNum" sz="quarter" idx="12"/>
          </p:nvPr>
        </p:nvSpPr>
        <p:spPr>
          <a:noFill/>
        </p:spPr>
        <p:txBody>
          <a:bodyPr/>
          <a:lstStyle/>
          <a:p>
            <a:fld id="{3977B457-66EA-DA4C-8570-DC3374415383}" type="slidenum">
              <a:rPr lang="en-US" smtClean="0">
                <a:latin typeface="Calibri" pitchFamily="-84" charset="0"/>
              </a:rPr>
              <a:pPr/>
              <a:t>22</a:t>
            </a:fld>
            <a:endParaRPr lang="en-US" smtClean="0">
              <a:latin typeface="Calibri" pitchFamily="-84" charset="0"/>
            </a:endParaRPr>
          </a:p>
        </p:txBody>
      </p:sp>
      <p:sp>
        <p:nvSpPr>
          <p:cNvPr id="52227" name="Rectangle 2"/>
          <p:cNvSpPr>
            <a:spLocks noGrp="1" noChangeArrowheads="1"/>
          </p:cNvSpPr>
          <p:nvPr>
            <p:ph type="title"/>
          </p:nvPr>
        </p:nvSpPr>
        <p:spPr/>
        <p:txBody>
          <a:bodyPr/>
          <a:lstStyle/>
          <a:p>
            <a:pPr algn="ctr" eaLnBrk="1" hangingPunct="1"/>
            <a:r>
              <a:rPr lang="en-US">
                <a:ea typeface="ＭＳ Ｐゴシック" pitchFamily="-84" charset="-128"/>
                <a:cs typeface="ＭＳ Ｐゴシック" pitchFamily="-84" charset="-128"/>
              </a:rPr>
              <a:t>Theory can model ultraintense x-ray-induced electronic damage in neon </a:t>
            </a:r>
          </a:p>
        </p:txBody>
      </p:sp>
      <p:pic>
        <p:nvPicPr>
          <p:cNvPr id="52228" name="Picture 5" descr=" Fig2.PICT                                                      034CD633Macintosh HD                   BE172E48:"/>
          <p:cNvPicPr>
            <a:picLocks noChangeAspect="1" noChangeArrowheads="1"/>
          </p:cNvPicPr>
          <p:nvPr/>
        </p:nvPicPr>
        <p:blipFill>
          <a:blip r:embed="rId3"/>
          <a:srcRect/>
          <a:stretch>
            <a:fillRect/>
          </a:stretch>
        </p:blipFill>
        <p:spPr bwMode="auto">
          <a:xfrm>
            <a:off x="381000" y="1447800"/>
            <a:ext cx="6477000" cy="4427538"/>
          </a:xfrm>
          <a:prstGeom prst="rect">
            <a:avLst/>
          </a:prstGeom>
          <a:noFill/>
          <a:ln w="9525">
            <a:noFill/>
            <a:miter lim="800000"/>
            <a:headEnd/>
            <a:tailEnd/>
          </a:ln>
        </p:spPr>
      </p:pic>
      <p:sp>
        <p:nvSpPr>
          <p:cNvPr id="52229" name="Text Box 6"/>
          <p:cNvSpPr txBox="1">
            <a:spLocks noChangeArrowheads="1"/>
          </p:cNvSpPr>
          <p:nvPr/>
        </p:nvSpPr>
        <p:spPr bwMode="auto">
          <a:xfrm>
            <a:off x="6797675" y="2743200"/>
            <a:ext cx="2232025" cy="2308225"/>
          </a:xfrm>
          <a:prstGeom prst="rect">
            <a:avLst/>
          </a:prstGeom>
          <a:noFill/>
          <a:ln w="9525">
            <a:noFill/>
            <a:miter lim="800000"/>
            <a:headEnd/>
            <a:tailEnd/>
          </a:ln>
        </p:spPr>
        <p:txBody>
          <a:bodyPr wrap="none">
            <a:prstTxWarp prst="textNoShape">
              <a:avLst/>
            </a:prstTxWarp>
            <a:spAutoFit/>
          </a:bodyPr>
          <a:lstStyle/>
          <a:p>
            <a:r>
              <a:rPr lang="en-US"/>
              <a:t>Theory</a:t>
            </a:r>
          </a:p>
          <a:p>
            <a:r>
              <a:rPr lang="en-US"/>
              <a:t>• Intensity averaged</a:t>
            </a:r>
          </a:p>
          <a:p>
            <a:r>
              <a:rPr lang="en-US"/>
              <a:t>• Fluence determined</a:t>
            </a:r>
          </a:p>
          <a:p>
            <a:r>
              <a:rPr lang="en-US"/>
              <a:t> by experiment</a:t>
            </a:r>
          </a:p>
          <a:p>
            <a:endParaRPr lang="en-US"/>
          </a:p>
          <a:p>
            <a:r>
              <a:rPr lang="en-US"/>
              <a:t>Consistent with </a:t>
            </a:r>
          </a:p>
          <a:p>
            <a:r>
              <a:rPr lang="en-US"/>
              <a:t>  “measured” pulse </a:t>
            </a:r>
          </a:p>
          <a:p>
            <a:r>
              <a:rPr lang="en-US"/>
              <a:t>  energy and focus.</a:t>
            </a:r>
          </a:p>
        </p:txBody>
      </p:sp>
      <p:sp>
        <p:nvSpPr>
          <p:cNvPr id="52230" name="TextBox 5"/>
          <p:cNvSpPr txBox="1">
            <a:spLocks noChangeArrowheads="1"/>
          </p:cNvSpPr>
          <p:nvPr/>
        </p:nvSpPr>
        <p:spPr bwMode="auto">
          <a:xfrm>
            <a:off x="2133600" y="6172200"/>
            <a:ext cx="5673725" cy="369888"/>
          </a:xfrm>
          <a:prstGeom prst="rect">
            <a:avLst/>
          </a:prstGeom>
          <a:noFill/>
          <a:ln w="9525">
            <a:noFill/>
            <a:miter lim="800000"/>
            <a:headEnd/>
            <a:tailEnd/>
          </a:ln>
        </p:spPr>
        <p:txBody>
          <a:bodyPr wrap="none">
            <a:prstTxWarp prst="textNoShape">
              <a:avLst/>
            </a:prstTxWarp>
            <a:spAutoFit/>
          </a:bodyPr>
          <a:lstStyle/>
          <a:p>
            <a:r>
              <a:rPr lang="en-US"/>
              <a:t>Sang-Kil Son, Robin Santra – refined calcs include shakeoff </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4"/>
          <p:cNvSpPr>
            <a:spLocks noGrp="1"/>
          </p:cNvSpPr>
          <p:nvPr>
            <p:ph type="sldNum" sz="quarter" idx="12"/>
          </p:nvPr>
        </p:nvSpPr>
        <p:spPr>
          <a:noFill/>
        </p:spPr>
        <p:txBody>
          <a:bodyPr/>
          <a:lstStyle/>
          <a:p>
            <a:fld id="{D359FFFE-1BBF-F449-9DB8-882E7DBB8FEA}" type="slidenum">
              <a:rPr lang="en-US" smtClean="0">
                <a:latin typeface="Calibri" pitchFamily="-84" charset="0"/>
              </a:rPr>
              <a:pPr/>
              <a:t>23</a:t>
            </a:fld>
            <a:endParaRPr lang="en-US" smtClean="0">
              <a:latin typeface="Calibri" pitchFamily="-84" charset="0"/>
            </a:endParaRPr>
          </a:p>
        </p:txBody>
      </p:sp>
      <p:pic>
        <p:nvPicPr>
          <p:cNvPr id="54275" name="Picture 4" descr="Figure3.pdf                                                    034CD633Macintosh HD                   BE172E48:"/>
          <p:cNvPicPr>
            <a:picLocks noChangeAspect="1" noChangeArrowheads="1"/>
          </p:cNvPicPr>
          <p:nvPr/>
        </p:nvPicPr>
        <p:blipFill>
          <a:blip r:embed="rId3"/>
          <a:srcRect/>
          <a:stretch>
            <a:fillRect/>
          </a:stretch>
        </p:blipFill>
        <p:spPr bwMode="auto">
          <a:xfrm>
            <a:off x="381000" y="152400"/>
            <a:ext cx="8229600" cy="6361113"/>
          </a:xfrm>
          <a:prstGeom prst="rect">
            <a:avLst/>
          </a:prstGeom>
          <a:noFill/>
          <a:ln w="9525">
            <a:noFill/>
            <a:miter lim="800000"/>
            <a:headEnd/>
            <a:tailEnd/>
          </a:ln>
        </p:spPr>
      </p:pic>
      <p:sp>
        <p:nvSpPr>
          <p:cNvPr id="54276" name="Rectangle 2"/>
          <p:cNvSpPr>
            <a:spLocks noGrp="1" noChangeArrowheads="1"/>
          </p:cNvSpPr>
          <p:nvPr>
            <p:ph type="title"/>
          </p:nvPr>
        </p:nvSpPr>
        <p:spPr>
          <a:xfrm>
            <a:off x="457200" y="274638"/>
            <a:ext cx="8382000" cy="639762"/>
          </a:xfrm>
        </p:spPr>
        <p:txBody>
          <a:bodyPr/>
          <a:lstStyle/>
          <a:p>
            <a:pPr eaLnBrk="1" hangingPunct="1"/>
            <a:r>
              <a:rPr lang="en-US">
                <a:ea typeface="ＭＳ Ｐゴシック" pitchFamily="-84" charset="-128"/>
                <a:cs typeface="ＭＳ Ｐゴシック" pitchFamily="-84" charset="-128"/>
              </a:rPr>
              <a:t>Atoms become transparent at high x-ray intensity !</a:t>
            </a:r>
            <a:br>
              <a:rPr lang="en-US">
                <a:ea typeface="ＭＳ Ｐゴシック" pitchFamily="-84" charset="-128"/>
                <a:cs typeface="ＭＳ Ｐゴシック" pitchFamily="-84" charset="-128"/>
              </a:rPr>
            </a:br>
            <a:endParaRPr lang="en-US">
              <a:ea typeface="ＭＳ Ｐゴシック" pitchFamily="-84" charset="-128"/>
              <a:cs typeface="ＭＳ Ｐゴシック" pitchFamily="-84" charset="-128"/>
            </a:endParaRPr>
          </a:p>
        </p:txBody>
      </p:sp>
      <p:sp>
        <p:nvSpPr>
          <p:cNvPr id="54277" name="Rectangle 3"/>
          <p:cNvSpPr>
            <a:spLocks noChangeArrowheads="1"/>
          </p:cNvSpPr>
          <p:nvPr/>
        </p:nvSpPr>
        <p:spPr bwMode="auto">
          <a:xfrm>
            <a:off x="4568825" y="2065338"/>
            <a:ext cx="184150" cy="369887"/>
          </a:xfrm>
          <a:prstGeom prst="rect">
            <a:avLst/>
          </a:prstGeom>
          <a:noFill/>
          <a:ln w="9525">
            <a:noFill/>
            <a:miter lim="800000"/>
            <a:headEnd/>
            <a:tailEnd/>
          </a:ln>
        </p:spPr>
        <p:txBody>
          <a:bodyPr wrap="none">
            <a:prstTxWarp prst="textNoShape">
              <a:avLst/>
            </a:prstTxWarp>
            <a:spAutoFit/>
          </a:bodyPr>
          <a:lstStyle/>
          <a:p>
            <a:endParaRPr lang="en-US"/>
          </a:p>
        </p:txBody>
      </p:sp>
      <p:sp>
        <p:nvSpPr>
          <p:cNvPr id="54278" name="Text Box 6"/>
          <p:cNvSpPr txBox="1">
            <a:spLocks noChangeArrowheads="1"/>
          </p:cNvSpPr>
          <p:nvPr/>
        </p:nvSpPr>
        <p:spPr bwMode="auto">
          <a:xfrm>
            <a:off x="298450" y="5410200"/>
            <a:ext cx="8039100" cy="923925"/>
          </a:xfrm>
          <a:prstGeom prst="rect">
            <a:avLst/>
          </a:prstGeom>
          <a:noFill/>
          <a:ln w="9525">
            <a:noFill/>
            <a:miter lim="800000"/>
            <a:headEnd/>
            <a:tailEnd/>
          </a:ln>
        </p:spPr>
        <p:txBody>
          <a:bodyPr wrap="none">
            <a:prstTxWarp prst="textNoShape">
              <a:avLst/>
            </a:prstTxWarp>
            <a:spAutoFit/>
          </a:bodyPr>
          <a:lstStyle/>
          <a:p>
            <a:r>
              <a:rPr lang="en-US"/>
              <a:t> - x-ray absorption is due to the presence of 1s electrons</a:t>
            </a:r>
          </a:p>
          <a:p>
            <a:r>
              <a:rPr lang="en-US"/>
              <a:t> - high x-ray intensities eject 1s electrons rendering the atom transiently transparent</a:t>
            </a:r>
          </a:p>
          <a:p>
            <a:r>
              <a:rPr lang="en-US"/>
              <a:t> - slowing atomic clocks create transparency at surprisingly long timescales </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2"/>
          </p:nvPr>
        </p:nvSpPr>
        <p:spPr>
          <a:noFill/>
        </p:spPr>
        <p:txBody>
          <a:bodyPr/>
          <a:lstStyle/>
          <a:p>
            <a:fld id="{F3A17667-5BAA-B447-8CF0-3B1A183CCE49}" type="slidenum">
              <a:rPr lang="en-US" smtClean="0">
                <a:latin typeface="Calibri" pitchFamily="-84" charset="0"/>
              </a:rPr>
              <a:pPr/>
              <a:t>24</a:t>
            </a:fld>
            <a:endParaRPr lang="en-US" smtClean="0">
              <a:latin typeface="Calibri" pitchFamily="-84" charset="0"/>
            </a:endParaRPr>
          </a:p>
        </p:txBody>
      </p:sp>
      <p:sp>
        <p:nvSpPr>
          <p:cNvPr id="56323" name="Rectangle 2"/>
          <p:cNvSpPr>
            <a:spLocks noGrp="1" noChangeArrowheads="1"/>
          </p:cNvSpPr>
          <p:nvPr>
            <p:ph type="title"/>
          </p:nvPr>
        </p:nvSpPr>
        <p:spPr/>
        <p:txBody>
          <a:bodyPr/>
          <a:lstStyle/>
          <a:p>
            <a:pPr eaLnBrk="1" hangingPunct="1"/>
            <a:r>
              <a:rPr lang="en-US">
                <a:ea typeface="ＭＳ Ｐゴシック" pitchFamily="-84" charset="-128"/>
                <a:cs typeface="ＭＳ Ｐゴシック" pitchFamily="-84" charset="-128"/>
              </a:rPr>
              <a:t>Electron spectrometers track ionization mechanism</a:t>
            </a:r>
          </a:p>
        </p:txBody>
      </p:sp>
      <p:pic>
        <p:nvPicPr>
          <p:cNvPr id="56324" name="Picture 4" descr="Fig4a-c.PICT                                                   034CD633Macintosh HD                   BE172E48:"/>
          <p:cNvPicPr>
            <a:picLocks noChangeAspect="1" noChangeArrowheads="1"/>
          </p:cNvPicPr>
          <p:nvPr/>
        </p:nvPicPr>
        <p:blipFill>
          <a:blip r:embed="rId3"/>
          <a:srcRect/>
          <a:stretch>
            <a:fillRect/>
          </a:stretch>
        </p:blipFill>
        <p:spPr bwMode="auto">
          <a:xfrm>
            <a:off x="1219200" y="1143000"/>
            <a:ext cx="3359150" cy="5410200"/>
          </a:xfrm>
          <a:prstGeom prst="rect">
            <a:avLst/>
          </a:prstGeom>
          <a:noFill/>
          <a:ln w="9525">
            <a:noFill/>
            <a:miter lim="800000"/>
            <a:headEnd/>
            <a:tailEnd/>
          </a:ln>
        </p:spPr>
      </p:pic>
      <p:sp>
        <p:nvSpPr>
          <p:cNvPr id="56325" name="Text Box 5"/>
          <p:cNvSpPr txBox="1">
            <a:spLocks noChangeArrowheads="1"/>
          </p:cNvSpPr>
          <p:nvPr/>
        </p:nvSpPr>
        <p:spPr bwMode="auto">
          <a:xfrm>
            <a:off x="1752600" y="914400"/>
            <a:ext cx="2806700" cy="369888"/>
          </a:xfrm>
          <a:prstGeom prst="rect">
            <a:avLst/>
          </a:prstGeom>
          <a:noFill/>
          <a:ln w="9525">
            <a:noFill/>
            <a:miter lim="800000"/>
            <a:headEnd/>
            <a:tailEnd/>
          </a:ln>
        </p:spPr>
        <p:txBody>
          <a:bodyPr>
            <a:prstTxWarp prst="textNoShape">
              <a:avLst/>
            </a:prstTxWarp>
            <a:spAutoFit/>
          </a:bodyPr>
          <a:lstStyle/>
          <a:p>
            <a:r>
              <a:rPr lang="en-US"/>
              <a:t>X-ray energy = 1050 eV</a:t>
            </a:r>
          </a:p>
        </p:txBody>
      </p:sp>
      <p:sp>
        <p:nvSpPr>
          <p:cNvPr id="56326" name="Text Box 6"/>
          <p:cNvSpPr txBox="1">
            <a:spLocks noChangeArrowheads="1"/>
          </p:cNvSpPr>
          <p:nvPr/>
        </p:nvSpPr>
        <p:spPr bwMode="auto">
          <a:xfrm>
            <a:off x="4953000" y="1524000"/>
            <a:ext cx="3673475" cy="4524375"/>
          </a:xfrm>
          <a:prstGeom prst="rect">
            <a:avLst/>
          </a:prstGeom>
          <a:noFill/>
          <a:ln w="9525">
            <a:noFill/>
            <a:miter lim="800000"/>
            <a:headEnd/>
            <a:tailEnd/>
          </a:ln>
        </p:spPr>
        <p:txBody>
          <a:bodyPr>
            <a:prstTxWarp prst="textNoShape">
              <a:avLst/>
            </a:prstTxWarp>
            <a:spAutoFit/>
          </a:bodyPr>
          <a:lstStyle/>
          <a:p>
            <a:r>
              <a:rPr lang="en-US"/>
              <a:t>“Slow” 1s photoelectrons along x-ray polarization axis </a:t>
            </a:r>
          </a:p>
          <a:p>
            <a:pPr lvl="1"/>
            <a:r>
              <a:rPr lang="en-US">
                <a:sym typeface="Symbol" pitchFamily="-84" charset="2"/>
              </a:rPr>
              <a:t>	</a:t>
            </a:r>
            <a:endParaRPr lang="en-US"/>
          </a:p>
          <a:p>
            <a:endParaRPr lang="en-US"/>
          </a:p>
          <a:p>
            <a:pPr>
              <a:buFontTx/>
              <a:buChar char="•"/>
            </a:pPr>
            <a:endParaRPr lang="en-US"/>
          </a:p>
          <a:p>
            <a:endParaRPr lang="en-US"/>
          </a:p>
          <a:p>
            <a:r>
              <a:rPr lang="en-US"/>
              <a:t>“Fast” valence photoelectrons and Augers along polarization axis</a:t>
            </a:r>
          </a:p>
          <a:p>
            <a:pPr>
              <a:buFontTx/>
              <a:buChar char="•"/>
            </a:pPr>
            <a:endParaRPr lang="en-US"/>
          </a:p>
          <a:p>
            <a:pPr>
              <a:buFontTx/>
              <a:buChar char="•"/>
            </a:pPr>
            <a:endParaRPr lang="en-US"/>
          </a:p>
          <a:p>
            <a:pPr>
              <a:buFontTx/>
              <a:buChar char="•"/>
            </a:pPr>
            <a:endParaRPr lang="en-US"/>
          </a:p>
          <a:p>
            <a:pPr>
              <a:buFontTx/>
              <a:buChar char="•"/>
            </a:pPr>
            <a:endParaRPr lang="en-US"/>
          </a:p>
          <a:p>
            <a:endParaRPr lang="en-US"/>
          </a:p>
          <a:p>
            <a:r>
              <a:rPr lang="en-US"/>
              <a:t>Clean hollow atom signature</a:t>
            </a:r>
          </a:p>
          <a:p>
            <a:r>
              <a:rPr lang="en-US"/>
              <a:t>double-core-hole Auger  </a:t>
            </a:r>
          </a:p>
          <a:p>
            <a:r>
              <a:rPr lang="en-US"/>
              <a:t>	</a:t>
            </a:r>
            <a:r>
              <a:rPr lang="en-US">
                <a:sym typeface="Symbol" pitchFamily="-84" charset="2"/>
              </a:rPr>
              <a:t> = 90</a:t>
            </a:r>
            <a:r>
              <a:rPr lang="en-US" baseline="30000">
                <a:sym typeface="Symbol" pitchFamily="-84" charset="2"/>
              </a:rPr>
              <a:t>o</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4"/>
          <p:cNvSpPr>
            <a:spLocks noGrp="1"/>
          </p:cNvSpPr>
          <p:nvPr>
            <p:ph type="sldNum" sz="quarter" idx="12"/>
          </p:nvPr>
        </p:nvSpPr>
        <p:spPr>
          <a:noFill/>
        </p:spPr>
        <p:txBody>
          <a:bodyPr/>
          <a:lstStyle/>
          <a:p>
            <a:fld id="{056C0DFB-BF66-514C-9CC1-1094E45A4C14}" type="slidenum">
              <a:rPr lang="en-US" smtClean="0">
                <a:latin typeface="Calibri" pitchFamily="-84" charset="0"/>
              </a:rPr>
              <a:pPr/>
              <a:t>25</a:t>
            </a:fld>
            <a:endParaRPr lang="en-US" smtClean="0">
              <a:latin typeface="Calibri" pitchFamily="-84" charset="0"/>
            </a:endParaRPr>
          </a:p>
        </p:txBody>
      </p:sp>
      <p:sp>
        <p:nvSpPr>
          <p:cNvPr id="58371" name="Rectangle 2"/>
          <p:cNvSpPr>
            <a:spLocks noGrp="1" noChangeArrowheads="1"/>
          </p:cNvSpPr>
          <p:nvPr>
            <p:ph type="title"/>
          </p:nvPr>
        </p:nvSpPr>
        <p:spPr/>
        <p:txBody>
          <a:bodyPr/>
          <a:lstStyle/>
          <a:p>
            <a:pPr eaLnBrk="1" hangingPunct="1"/>
            <a:r>
              <a:rPr lang="en-US" smtClean="0">
                <a:ea typeface="ＭＳ Ｐゴシック" pitchFamily="-84" charset="-128"/>
                <a:cs typeface="ＭＳ Ｐゴシック" pitchFamily="-84" charset="-128"/>
              </a:rPr>
              <a:t>Absorption vs scattering:  normal and hollow atoms</a:t>
            </a:r>
          </a:p>
        </p:txBody>
      </p:sp>
      <p:pic>
        <p:nvPicPr>
          <p:cNvPr id="58372" name="Picture 5" descr="carbon_xray_xsect.gif                                          00059C09Macintosh HD                   B746699A:"/>
          <p:cNvPicPr>
            <a:picLocks noChangeAspect="1" noChangeArrowheads="1"/>
          </p:cNvPicPr>
          <p:nvPr/>
        </p:nvPicPr>
        <p:blipFill>
          <a:blip r:embed="rId3"/>
          <a:srcRect/>
          <a:stretch>
            <a:fillRect/>
          </a:stretch>
        </p:blipFill>
        <p:spPr bwMode="auto">
          <a:xfrm>
            <a:off x="228600" y="1066800"/>
            <a:ext cx="5435600" cy="5294313"/>
          </a:xfrm>
          <a:prstGeom prst="rect">
            <a:avLst/>
          </a:prstGeom>
          <a:noFill/>
          <a:ln w="9525">
            <a:noFill/>
            <a:miter lim="800000"/>
            <a:headEnd/>
            <a:tailEnd/>
          </a:ln>
        </p:spPr>
      </p:pic>
      <p:sp>
        <p:nvSpPr>
          <p:cNvPr id="58373" name="Line 6"/>
          <p:cNvSpPr>
            <a:spLocks noChangeShapeType="1"/>
          </p:cNvSpPr>
          <p:nvPr/>
        </p:nvSpPr>
        <p:spPr bwMode="auto">
          <a:xfrm>
            <a:off x="1905000" y="1600200"/>
            <a:ext cx="0" cy="3962400"/>
          </a:xfrm>
          <a:prstGeom prst="line">
            <a:avLst/>
          </a:prstGeom>
          <a:noFill/>
          <a:ln w="28575">
            <a:solidFill>
              <a:srgbClr val="990033"/>
            </a:solidFill>
            <a:prstDash val="sysDot"/>
            <a:round/>
            <a:headEnd/>
            <a:tailEnd/>
          </a:ln>
        </p:spPr>
        <p:txBody>
          <a:bodyPr anchor="ctr">
            <a:prstTxWarp prst="textNoShape">
              <a:avLst/>
            </a:prstTxWarp>
            <a:spAutoFit/>
          </a:bodyPr>
          <a:lstStyle/>
          <a:p>
            <a:endParaRPr lang="en-US"/>
          </a:p>
        </p:txBody>
      </p:sp>
      <p:sp>
        <p:nvSpPr>
          <p:cNvPr id="58374" name="Text Box 7"/>
          <p:cNvSpPr txBox="1">
            <a:spLocks noChangeArrowheads="1"/>
          </p:cNvSpPr>
          <p:nvPr/>
        </p:nvSpPr>
        <p:spPr bwMode="auto">
          <a:xfrm>
            <a:off x="2354263" y="2132013"/>
            <a:ext cx="1057275" cy="307975"/>
          </a:xfrm>
          <a:prstGeom prst="rect">
            <a:avLst/>
          </a:prstGeom>
          <a:solidFill>
            <a:schemeClr val="bg1"/>
          </a:solidFill>
          <a:ln w="12700">
            <a:noFill/>
            <a:miter lim="800000"/>
            <a:headEnd/>
            <a:tailEnd/>
          </a:ln>
        </p:spPr>
        <p:txBody>
          <a:bodyPr wrap="none" anchor="ctr">
            <a:prstTxWarp prst="textNoShape">
              <a:avLst/>
            </a:prstTxWarp>
            <a:spAutoFit/>
          </a:bodyPr>
          <a:lstStyle/>
          <a:p>
            <a:pPr algn="ctr" eaLnBrk="0" hangingPunct="0">
              <a:spcBef>
                <a:spcPct val="50000"/>
              </a:spcBef>
            </a:pPr>
            <a:r>
              <a:rPr lang="en-US" sz="1400">
                <a:solidFill>
                  <a:srgbClr val="A4001B"/>
                </a:solidFill>
                <a:latin typeface="Arial" pitchFamily="-84" charset="0"/>
              </a:rPr>
              <a:t>0.8 - 8 keV</a:t>
            </a:r>
            <a:endParaRPr lang="en-US" sz="2000">
              <a:latin typeface="Arial" pitchFamily="-84" charset="0"/>
            </a:endParaRPr>
          </a:p>
        </p:txBody>
      </p:sp>
      <p:sp>
        <p:nvSpPr>
          <p:cNvPr id="58375" name="Text Box 8"/>
          <p:cNvSpPr txBox="1">
            <a:spLocks noChangeArrowheads="1"/>
          </p:cNvSpPr>
          <p:nvPr/>
        </p:nvSpPr>
        <p:spPr bwMode="auto">
          <a:xfrm>
            <a:off x="4140200" y="1903413"/>
            <a:ext cx="969963" cy="400050"/>
          </a:xfrm>
          <a:prstGeom prst="rect">
            <a:avLst/>
          </a:prstGeom>
          <a:noFill/>
          <a:ln w="12700">
            <a:noFill/>
            <a:miter lim="800000"/>
            <a:headEnd/>
            <a:tailEnd/>
          </a:ln>
        </p:spPr>
        <p:txBody>
          <a:bodyPr wrap="none" anchor="ctr">
            <a:prstTxWarp prst="textNoShape">
              <a:avLst/>
            </a:prstTxWarp>
            <a:spAutoFit/>
          </a:bodyPr>
          <a:lstStyle/>
          <a:p>
            <a:pPr algn="ctr" eaLnBrk="0" hangingPunct="0"/>
            <a:r>
              <a:rPr lang="en-US" sz="2000">
                <a:latin typeface="Arial" pitchFamily="-84" charset="0"/>
              </a:rPr>
              <a:t>carbon</a:t>
            </a:r>
          </a:p>
        </p:txBody>
      </p:sp>
      <p:sp>
        <p:nvSpPr>
          <p:cNvPr id="58376" name="Text Box 9"/>
          <p:cNvSpPr txBox="1">
            <a:spLocks noChangeArrowheads="1"/>
          </p:cNvSpPr>
          <p:nvPr/>
        </p:nvSpPr>
        <p:spPr bwMode="auto">
          <a:xfrm>
            <a:off x="5275263" y="2254250"/>
            <a:ext cx="184150" cy="273050"/>
          </a:xfrm>
          <a:prstGeom prst="rect">
            <a:avLst/>
          </a:prstGeom>
          <a:noFill/>
          <a:ln w="12700">
            <a:noFill/>
            <a:miter lim="800000"/>
            <a:headEnd/>
            <a:tailEnd/>
          </a:ln>
        </p:spPr>
        <p:txBody>
          <a:bodyPr anchor="ctr">
            <a:prstTxWarp prst="textNoShape">
              <a:avLst/>
            </a:prstTxWarp>
            <a:spAutoFit/>
          </a:bodyPr>
          <a:lstStyle/>
          <a:p>
            <a:pPr algn="ctr" eaLnBrk="0" hangingPunct="0">
              <a:lnSpc>
                <a:spcPct val="50000"/>
              </a:lnSpc>
              <a:spcBef>
                <a:spcPct val="50000"/>
              </a:spcBef>
            </a:pPr>
            <a:endParaRPr lang="en-US" sz="2000">
              <a:latin typeface="Arial" pitchFamily="-84" charset="0"/>
            </a:endParaRPr>
          </a:p>
        </p:txBody>
      </p:sp>
      <p:sp>
        <p:nvSpPr>
          <p:cNvPr id="58377" name="Line 11"/>
          <p:cNvSpPr>
            <a:spLocks noChangeShapeType="1"/>
          </p:cNvSpPr>
          <p:nvPr/>
        </p:nvSpPr>
        <p:spPr bwMode="auto">
          <a:xfrm>
            <a:off x="2286000" y="1600200"/>
            <a:ext cx="0" cy="3962400"/>
          </a:xfrm>
          <a:prstGeom prst="line">
            <a:avLst/>
          </a:prstGeom>
          <a:noFill/>
          <a:ln w="28575">
            <a:solidFill>
              <a:srgbClr val="990033"/>
            </a:solidFill>
            <a:prstDash val="sysDot"/>
            <a:round/>
            <a:headEnd/>
            <a:tailEnd/>
          </a:ln>
        </p:spPr>
        <p:txBody>
          <a:bodyPr anchor="ctr">
            <a:prstTxWarp prst="textNoShape">
              <a:avLst/>
            </a:prstTxWarp>
            <a:spAutoFit/>
          </a:bodyPr>
          <a:lstStyle/>
          <a:p>
            <a:endParaRPr lang="en-US"/>
          </a:p>
        </p:txBody>
      </p:sp>
      <p:sp>
        <p:nvSpPr>
          <p:cNvPr id="29707" name="Text Box 12"/>
          <p:cNvSpPr txBox="1">
            <a:spLocks noChangeArrowheads="1"/>
          </p:cNvSpPr>
          <p:nvPr/>
        </p:nvSpPr>
        <p:spPr bwMode="auto">
          <a:xfrm>
            <a:off x="5594350" y="2667000"/>
            <a:ext cx="3062288" cy="1878013"/>
          </a:xfrm>
          <a:prstGeom prst="rect">
            <a:avLst/>
          </a:prstGeom>
          <a:solidFill>
            <a:schemeClr val="accent5"/>
          </a:solidFill>
          <a:ln w="9525">
            <a:noFill/>
            <a:miter lim="800000"/>
            <a:headEnd/>
            <a:tailEnd/>
          </a:ln>
        </p:spPr>
        <p:txBody>
          <a:bodyPr wrap="none">
            <a:prstTxWarp prst="textNoShape">
              <a:avLst/>
            </a:prstTxWarp>
            <a:spAutoFit/>
          </a:bodyPr>
          <a:lstStyle/>
          <a:p>
            <a:pPr>
              <a:defRPr/>
            </a:pPr>
            <a:r>
              <a:rPr lang="en-US">
                <a:latin typeface="Calibri" charset="0"/>
              </a:rPr>
              <a:t>	</a:t>
            </a:r>
            <a:r>
              <a:rPr lang="en-US">
                <a:latin typeface="Calibri" charset="0"/>
                <a:sym typeface="Symbol" charset="2"/>
              </a:rPr>
              <a:t></a:t>
            </a:r>
            <a:r>
              <a:rPr lang="en-US" baseline="-25000">
                <a:latin typeface="Calibri" charset="0"/>
                <a:sym typeface="Symbol" charset="2"/>
              </a:rPr>
              <a:t>photo	         </a:t>
            </a:r>
            <a:r>
              <a:rPr lang="en-US">
                <a:latin typeface="Calibri" charset="0"/>
                <a:sym typeface="Symbol" charset="2"/>
              </a:rPr>
              <a:t></a:t>
            </a:r>
            <a:r>
              <a:rPr lang="en-US" baseline="-25000">
                <a:latin typeface="Calibri" charset="0"/>
                <a:sym typeface="Symbol" charset="2"/>
              </a:rPr>
              <a:t>Compton</a:t>
            </a:r>
            <a:endParaRPr lang="en-US">
              <a:latin typeface="Calibri" charset="0"/>
            </a:endParaRPr>
          </a:p>
          <a:p>
            <a:pPr>
              <a:defRPr/>
            </a:pPr>
            <a:r>
              <a:rPr lang="en-US">
                <a:latin typeface="Calibri" charset="0"/>
              </a:rPr>
              <a:t>	</a:t>
            </a:r>
            <a:r>
              <a:rPr lang="en-US">
                <a:latin typeface="Calibri" charset="0"/>
                <a:sym typeface="Symbol" charset="2"/>
              </a:rPr>
              <a:t></a:t>
            </a:r>
            <a:r>
              <a:rPr lang="en-US" baseline="-25000">
                <a:latin typeface="Calibri" charset="0"/>
                <a:sym typeface="Symbol" charset="2"/>
              </a:rPr>
              <a:t>elastic                      </a:t>
            </a:r>
            <a:r>
              <a:rPr lang="en-US">
                <a:latin typeface="Calibri" charset="0"/>
                <a:sym typeface="Symbol" charset="2"/>
              </a:rPr>
              <a:t></a:t>
            </a:r>
            <a:r>
              <a:rPr lang="en-US" baseline="-25000">
                <a:latin typeface="Calibri" charset="0"/>
                <a:sym typeface="Symbol" charset="2"/>
              </a:rPr>
              <a:t>elastic</a:t>
            </a:r>
          </a:p>
          <a:p>
            <a:pPr>
              <a:defRPr/>
            </a:pPr>
            <a:endParaRPr lang="en-US" sz="1600">
              <a:latin typeface="Calibri" charset="0"/>
            </a:endParaRPr>
          </a:p>
          <a:p>
            <a:pPr>
              <a:defRPr/>
            </a:pPr>
            <a:r>
              <a:rPr lang="en-US" sz="1600">
                <a:latin typeface="Calibri" charset="0"/>
              </a:rPr>
              <a:t>2 keV	     360	           0.05</a:t>
            </a:r>
          </a:p>
          <a:p>
            <a:pPr>
              <a:defRPr/>
            </a:pPr>
            <a:r>
              <a:rPr lang="en-US" sz="1600">
                <a:latin typeface="Calibri" charset="0"/>
              </a:rPr>
              <a:t>8 keV	       20	           0.60</a:t>
            </a:r>
          </a:p>
          <a:p>
            <a:pPr>
              <a:defRPr/>
            </a:pPr>
            <a:r>
              <a:rPr lang="en-US" sz="1600">
                <a:latin typeface="Calibri" charset="0"/>
              </a:rPr>
              <a:t>8 keV hollow      2 </a:t>
            </a:r>
          </a:p>
          <a:p>
            <a:pPr>
              <a:defRPr/>
            </a:pPr>
            <a:endParaRPr lang="en-US" sz="1600">
              <a:latin typeface="Calibri" charset="0"/>
            </a:endParaRPr>
          </a:p>
        </p:txBody>
      </p:sp>
      <p:sp>
        <p:nvSpPr>
          <p:cNvPr id="58379" name="Line 13"/>
          <p:cNvSpPr>
            <a:spLocks noChangeShapeType="1"/>
          </p:cNvSpPr>
          <p:nvPr/>
        </p:nvSpPr>
        <p:spPr bwMode="auto">
          <a:xfrm>
            <a:off x="6553200" y="3048000"/>
            <a:ext cx="6858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58380" name="Line 14"/>
          <p:cNvSpPr>
            <a:spLocks noChangeShapeType="1"/>
          </p:cNvSpPr>
          <p:nvPr/>
        </p:nvSpPr>
        <p:spPr bwMode="auto">
          <a:xfrm>
            <a:off x="7848600" y="3048000"/>
            <a:ext cx="685800" cy="0"/>
          </a:xfrm>
          <a:prstGeom prst="line">
            <a:avLst/>
          </a:prstGeom>
          <a:noFill/>
          <a:ln w="9525">
            <a:solidFill>
              <a:srgbClr val="000000"/>
            </a:solidFill>
            <a:round/>
            <a:headEnd/>
            <a:tailEnd/>
          </a:ln>
        </p:spPr>
        <p:txBody>
          <a:bodyPr wrap="none" anchor="ctr">
            <a:prstTxWarp prst="textNoShape">
              <a:avLst/>
            </a:prstTxWarp>
          </a:bodyPr>
          <a:lstStyle/>
          <a:p>
            <a:endParaRPr lang="en-US"/>
          </a:p>
        </p:txBody>
      </p:sp>
      <p:sp>
        <p:nvSpPr>
          <p:cNvPr id="58381" name="Line 15"/>
          <p:cNvSpPr>
            <a:spLocks noChangeShapeType="1"/>
          </p:cNvSpPr>
          <p:nvPr/>
        </p:nvSpPr>
        <p:spPr bwMode="auto">
          <a:xfrm>
            <a:off x="5486400" y="3352800"/>
            <a:ext cx="3657600" cy="0"/>
          </a:xfrm>
          <a:prstGeom prst="line">
            <a:avLst/>
          </a:prstGeom>
          <a:noFill/>
          <a:ln w="9525">
            <a:noFill/>
            <a:round/>
            <a:headEnd/>
            <a:tailEnd/>
          </a:ln>
        </p:spPr>
        <p:txBody>
          <a:bodyPr wrap="none" anchor="ctr">
            <a:prstTxWarp prst="textNoShape">
              <a:avLst/>
            </a:prstTxWarp>
          </a:bodyPr>
          <a:lstStyle/>
          <a:p>
            <a:endParaRPr lang="en-US"/>
          </a:p>
        </p:txBody>
      </p:sp>
      <p:sp>
        <p:nvSpPr>
          <p:cNvPr id="58382" name="Line 16"/>
          <p:cNvSpPr>
            <a:spLocks noChangeShapeType="1"/>
          </p:cNvSpPr>
          <p:nvPr/>
        </p:nvSpPr>
        <p:spPr bwMode="auto">
          <a:xfrm>
            <a:off x="5638800" y="3429000"/>
            <a:ext cx="3048000" cy="0"/>
          </a:xfrm>
          <a:prstGeom prst="line">
            <a:avLst/>
          </a:prstGeom>
          <a:noFill/>
          <a:ln w="15875">
            <a:solidFill>
              <a:srgbClr val="000000"/>
            </a:solidFill>
            <a:round/>
            <a:headEnd/>
            <a:tailEnd/>
          </a:ln>
        </p:spPr>
        <p:txBody>
          <a:bodyPr wrap="none" anchor="ctr">
            <a:prstTxWarp prst="textNoShape">
              <a:avLst/>
            </a:prstTxWarp>
          </a:bodyPr>
          <a:lstStyle/>
          <a:p>
            <a:endParaRPr lang="en-US"/>
          </a:p>
        </p:txBody>
      </p:sp>
      <p:sp>
        <p:nvSpPr>
          <p:cNvPr id="58383" name="TextBox 14"/>
          <p:cNvSpPr txBox="1">
            <a:spLocks noChangeArrowheads="1"/>
          </p:cNvSpPr>
          <p:nvPr/>
        </p:nvSpPr>
        <p:spPr bwMode="auto">
          <a:xfrm>
            <a:off x="5715000" y="5029200"/>
            <a:ext cx="2743200" cy="1477963"/>
          </a:xfrm>
          <a:prstGeom prst="rect">
            <a:avLst/>
          </a:prstGeom>
          <a:noFill/>
          <a:ln w="9525">
            <a:noFill/>
            <a:miter lim="800000"/>
            <a:headEnd/>
            <a:tailEnd/>
          </a:ln>
        </p:spPr>
        <p:txBody>
          <a:bodyPr>
            <a:prstTxWarp prst="textNoShape">
              <a:avLst/>
            </a:prstTxWarp>
            <a:spAutoFit/>
          </a:bodyPr>
          <a:lstStyle/>
          <a:p>
            <a:r>
              <a:rPr lang="en-US"/>
              <a:t>Impact of hollow atom formation on coherent x-ray scattering</a:t>
            </a:r>
          </a:p>
          <a:p>
            <a:r>
              <a:rPr lang="en-US"/>
              <a:t>Sang-Kil Son, LY, RS</a:t>
            </a:r>
          </a:p>
          <a:p>
            <a:r>
              <a:rPr lang="en-US"/>
              <a:t>Phys. Rev A. (2011)</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274638"/>
            <a:ext cx="8382000" cy="1143000"/>
          </a:xfrm>
        </p:spPr>
        <p:txBody>
          <a:bodyPr/>
          <a:lstStyle/>
          <a:p>
            <a:pPr eaLnBrk="1" hangingPunct="1"/>
            <a:r>
              <a:rPr lang="en-US" smtClean="0">
                <a:ea typeface="ＭＳ Ｐゴシック" pitchFamily="-84" charset="-128"/>
                <a:cs typeface="ＭＳ Ｐゴシック" pitchFamily="-84" charset="-128"/>
              </a:rPr>
              <a:t>Summary of ultra-intense x-ray interaction phenomena</a:t>
            </a:r>
          </a:p>
        </p:txBody>
      </p:sp>
      <p:sp>
        <p:nvSpPr>
          <p:cNvPr id="48132" name="Slide Number Placeholder 2"/>
          <p:cNvSpPr>
            <a:spLocks noGrp="1"/>
          </p:cNvSpPr>
          <p:nvPr>
            <p:ph type="sldNum" sz="quarter" idx="12"/>
          </p:nvPr>
        </p:nvSpPr>
        <p:spPr>
          <a:noFill/>
        </p:spPr>
        <p:txBody>
          <a:bodyPr/>
          <a:lstStyle/>
          <a:p>
            <a:fld id="{73722807-726F-A645-B4D1-B6737BC37ED3}" type="slidenum">
              <a:rPr lang="en-US" smtClean="0">
                <a:latin typeface="Calibri" pitchFamily="-84" charset="0"/>
              </a:rPr>
              <a:pPr/>
              <a:t>26</a:t>
            </a:fld>
            <a:endParaRPr lang="en-US" smtClean="0">
              <a:latin typeface="Calibri" pitchFamily="-84" charset="0"/>
            </a:endParaRPr>
          </a:p>
        </p:txBody>
      </p:sp>
      <p:sp>
        <p:nvSpPr>
          <p:cNvPr id="7" name="Content Placeholder 3"/>
          <p:cNvSpPr>
            <a:spLocks noGrp="1"/>
          </p:cNvSpPr>
          <p:nvPr>
            <p:ph idx="1"/>
          </p:nvPr>
        </p:nvSpPr>
        <p:spPr>
          <a:xfrm>
            <a:off x="457200" y="1295400"/>
            <a:ext cx="8305800" cy="5105400"/>
          </a:xfrm>
        </p:spPr>
        <p:txBody>
          <a:bodyPr/>
          <a:lstStyle/>
          <a:p>
            <a:pPr eaLnBrk="1" hangingPunct="1">
              <a:buFont typeface="Wingdings" charset="2"/>
              <a:buChar char="§"/>
              <a:defRPr/>
            </a:pPr>
            <a:r>
              <a:rPr lang="en-US" sz="2000" smtClean="0"/>
              <a:t>Target changes during a 100 fs x-ray pulse at fluences similar to that for single molecule imaging</a:t>
            </a:r>
          </a:p>
          <a:p>
            <a:pPr eaLnBrk="1" hangingPunct="1">
              <a:buFont typeface="Wingdings" charset="2"/>
              <a:buNone/>
              <a:defRPr/>
            </a:pPr>
            <a:r>
              <a:rPr lang="en-US" sz="2000" smtClean="0"/>
              <a:t>	</a:t>
            </a:r>
            <a:r>
              <a:rPr lang="en-US" sz="2000" smtClean="0">
                <a:solidFill>
                  <a:schemeClr val="tx2">
                    <a:lumMod val="60000"/>
                    <a:lumOff val="40000"/>
                  </a:schemeClr>
                </a:solidFill>
              </a:rPr>
              <a:t>- six-photon, ten-electron stripping of neon  ( ~10</a:t>
            </a:r>
            <a:r>
              <a:rPr lang="en-US" sz="2000" baseline="30000" smtClean="0">
                <a:solidFill>
                  <a:schemeClr val="tx2">
                    <a:lumMod val="60000"/>
                    <a:lumOff val="40000"/>
                  </a:schemeClr>
                </a:solidFill>
              </a:rPr>
              <a:t>12</a:t>
            </a:r>
            <a:r>
              <a:rPr lang="en-US" sz="2000" smtClean="0">
                <a:solidFill>
                  <a:schemeClr val="tx2">
                    <a:lumMod val="60000"/>
                    <a:lumOff val="40000"/>
                  </a:schemeClr>
                </a:solidFill>
              </a:rPr>
              <a:t>/µm</a:t>
            </a:r>
            <a:r>
              <a:rPr lang="en-US" sz="2000" baseline="30000" smtClean="0">
                <a:solidFill>
                  <a:schemeClr val="tx2">
                    <a:lumMod val="60000"/>
                    <a:lumOff val="40000"/>
                  </a:schemeClr>
                </a:solidFill>
              </a:rPr>
              <a:t>2</a:t>
            </a:r>
            <a:r>
              <a:rPr lang="en-US" sz="2000" smtClean="0">
                <a:solidFill>
                  <a:schemeClr val="tx2">
                    <a:lumMod val="60000"/>
                    <a:lumOff val="40000"/>
                  </a:schemeClr>
                </a:solidFill>
              </a:rPr>
              <a:t>)</a:t>
            </a:r>
          </a:p>
          <a:p>
            <a:pPr eaLnBrk="1" hangingPunct="1">
              <a:buFont typeface="Wingdings" charset="2"/>
              <a:buNone/>
              <a:defRPr/>
            </a:pPr>
            <a:r>
              <a:rPr lang="en-US" sz="2000" smtClean="0">
                <a:solidFill>
                  <a:schemeClr val="tx2">
                    <a:lumMod val="60000"/>
                    <a:lumOff val="40000"/>
                  </a:schemeClr>
                </a:solidFill>
              </a:rPr>
              <a:t>	- multiphoton absorption probability high when fluence &gt; 1/</a:t>
            </a:r>
            <a:r>
              <a:rPr lang="en-US" sz="2000" smtClean="0">
                <a:solidFill>
                  <a:schemeClr val="tx2">
                    <a:lumMod val="60000"/>
                    <a:lumOff val="40000"/>
                  </a:schemeClr>
                </a:solidFill>
                <a:latin typeface="Symbol" charset="2"/>
                <a:ea typeface="Symbol" charset="2"/>
                <a:cs typeface="Symbol" charset="2"/>
              </a:rPr>
              <a:t>s  </a:t>
            </a:r>
          </a:p>
          <a:p>
            <a:pPr eaLnBrk="1" hangingPunct="1">
              <a:buFont typeface="Wingdings" charset="2"/>
              <a:buNone/>
              <a:defRPr/>
            </a:pPr>
            <a:endParaRPr lang="en-US" sz="2000" smtClean="0">
              <a:latin typeface="Symbol" charset="2"/>
              <a:ea typeface="Symbol" charset="2"/>
              <a:cs typeface="Symbol" charset="2"/>
            </a:endParaRPr>
          </a:p>
          <a:p>
            <a:pPr eaLnBrk="1" hangingPunct="1">
              <a:buFont typeface="Wingdings" charset="2"/>
              <a:buChar char="§"/>
              <a:defRPr/>
            </a:pPr>
            <a:r>
              <a:rPr lang="en-US" sz="2000" smtClean="0">
                <a:ea typeface="Symbol" charset="2"/>
                <a:cs typeface="Symbol" charset="2"/>
              </a:rPr>
              <a:t>Intensity-induced x-ray transparency – a general phenomena</a:t>
            </a:r>
          </a:p>
          <a:p>
            <a:pPr eaLnBrk="1" hangingPunct="1">
              <a:buFont typeface="Wingdings" charset="2"/>
              <a:buNone/>
              <a:defRPr/>
            </a:pPr>
            <a:r>
              <a:rPr lang="en-US" sz="2000" smtClean="0">
                <a:ea typeface="Symbol" charset="2"/>
                <a:cs typeface="Symbol" charset="2"/>
              </a:rPr>
              <a:t>	</a:t>
            </a:r>
            <a:r>
              <a:rPr lang="en-US" sz="2000" smtClean="0">
                <a:solidFill>
                  <a:schemeClr val="tx2">
                    <a:lumMod val="60000"/>
                    <a:lumOff val="40000"/>
                  </a:schemeClr>
                </a:solidFill>
                <a:ea typeface="Symbol" charset="2"/>
                <a:cs typeface="Symbol" charset="2"/>
              </a:rPr>
              <a:t>- transient x-ray transparency caused by formation of hollow atoms</a:t>
            </a:r>
          </a:p>
          <a:p>
            <a:pPr eaLnBrk="1" hangingPunct="1">
              <a:buFont typeface="Wingdings" charset="2"/>
              <a:buNone/>
              <a:defRPr/>
            </a:pPr>
            <a:r>
              <a:rPr lang="en-US" sz="2000" smtClean="0">
                <a:solidFill>
                  <a:schemeClr val="tx2">
                    <a:lumMod val="60000"/>
                    <a:lumOff val="40000"/>
                  </a:schemeClr>
                </a:solidFill>
                <a:ea typeface="Symbol" charset="2"/>
                <a:cs typeface="Symbol" charset="2"/>
              </a:rPr>
              <a:t>	- hollow atoms </a:t>
            </a:r>
            <a:r>
              <a:rPr lang="en-US" sz="2000" smtClean="0">
                <a:solidFill>
                  <a:schemeClr val="tx2">
                    <a:lumMod val="60000"/>
                    <a:lumOff val="40000"/>
                  </a:schemeClr>
                </a:solidFill>
                <a:latin typeface="Symbol" charset="2"/>
                <a:ea typeface="Symbol" charset="2"/>
                <a:cs typeface="Symbol" charset="2"/>
              </a:rPr>
              <a:t>s</a:t>
            </a:r>
            <a:r>
              <a:rPr lang="en-US" sz="2000" baseline="-25000" smtClean="0">
                <a:solidFill>
                  <a:schemeClr val="tx2">
                    <a:lumMod val="60000"/>
                    <a:lumOff val="40000"/>
                  </a:schemeClr>
                </a:solidFill>
                <a:ea typeface="Symbol" charset="2"/>
                <a:cs typeface="Symbol" charset="2"/>
              </a:rPr>
              <a:t>scatt</a:t>
            </a:r>
            <a:r>
              <a:rPr lang="en-US" sz="2000" smtClean="0">
                <a:solidFill>
                  <a:schemeClr val="tx2">
                    <a:lumMod val="60000"/>
                    <a:lumOff val="40000"/>
                  </a:schemeClr>
                </a:solidFill>
                <a:ea typeface="Symbol" charset="2"/>
                <a:cs typeface="Symbol" charset="2"/>
              </a:rPr>
              <a:t>/</a:t>
            </a:r>
            <a:r>
              <a:rPr lang="en-US" sz="2000" smtClean="0">
                <a:solidFill>
                  <a:schemeClr val="tx2">
                    <a:lumMod val="60000"/>
                    <a:lumOff val="40000"/>
                  </a:schemeClr>
                </a:solidFill>
                <a:latin typeface="Symbol" charset="2"/>
                <a:ea typeface="Symbol" charset="2"/>
                <a:cs typeface="Symbol" charset="2"/>
              </a:rPr>
              <a:t>s</a:t>
            </a:r>
            <a:r>
              <a:rPr lang="en-US" sz="2000" baseline="-25000" smtClean="0">
                <a:solidFill>
                  <a:schemeClr val="tx2">
                    <a:lumMod val="60000"/>
                    <a:lumOff val="40000"/>
                  </a:schemeClr>
                </a:solidFill>
                <a:ea typeface="Symbol" charset="2"/>
                <a:cs typeface="Symbol" charset="2"/>
              </a:rPr>
              <a:t>abs </a:t>
            </a:r>
            <a:r>
              <a:rPr lang="en-US" sz="2000" smtClean="0">
                <a:solidFill>
                  <a:schemeClr val="tx2">
                    <a:lumMod val="60000"/>
                    <a:lumOff val="40000"/>
                  </a:schemeClr>
                </a:solidFill>
                <a:ea typeface="Symbol" charset="2"/>
                <a:cs typeface="Symbol" charset="2"/>
              </a:rPr>
              <a:t>is increased – advantageous for imaging</a:t>
            </a:r>
          </a:p>
          <a:p>
            <a:pPr eaLnBrk="1" hangingPunct="1">
              <a:buFont typeface="Wingdings" charset="2"/>
              <a:buNone/>
              <a:defRPr/>
            </a:pPr>
            <a:endParaRPr lang="en-US" sz="2000" smtClean="0">
              <a:ea typeface="Symbol" charset="2"/>
              <a:cs typeface="Symbol" charset="2"/>
            </a:endParaRPr>
          </a:p>
          <a:p>
            <a:pPr eaLnBrk="1" hangingPunct="1">
              <a:buFont typeface="Wingdings" charset="2"/>
              <a:buChar char="§"/>
              <a:defRPr/>
            </a:pPr>
            <a:r>
              <a:rPr lang="en-US" sz="2000" smtClean="0">
                <a:ea typeface="Symbol" charset="2"/>
                <a:cs typeface="Symbol" charset="2"/>
              </a:rPr>
              <a:t>Straightforward rate equation calculations</a:t>
            </a:r>
            <a:r>
              <a:rPr lang="en-US" sz="2000" smtClean="0">
                <a:solidFill>
                  <a:schemeClr val="tx2"/>
                </a:solidFill>
                <a:ea typeface="Symbol" charset="2"/>
                <a:cs typeface="Symbol" charset="2"/>
              </a:rPr>
              <a:t> capture essential physics</a:t>
            </a:r>
          </a:p>
          <a:p>
            <a:pPr eaLnBrk="1" hangingPunct="1">
              <a:buFont typeface="Wingdings" charset="2"/>
              <a:buNone/>
              <a:defRPr/>
            </a:pPr>
            <a:endParaRPr lang="en-US" sz="2000" smtClean="0">
              <a:solidFill>
                <a:schemeClr val="tx2"/>
              </a:solidFill>
              <a:ea typeface="Symbol" charset="2"/>
              <a:cs typeface="Symbol" charset="2"/>
            </a:endParaRPr>
          </a:p>
          <a:p>
            <a:pPr eaLnBrk="1" hangingPunct="1">
              <a:buFont typeface="Wingdings" charset="2"/>
              <a:buChar char="§"/>
              <a:defRPr/>
            </a:pPr>
            <a:r>
              <a:rPr lang="en-US" sz="2000" smtClean="0">
                <a:ea typeface="Symbol" charset="2"/>
                <a:cs typeface="Symbol" charset="2"/>
              </a:rPr>
              <a:t>Controlled inner-shell electron dynamics (Rabi-flopping, atomic inner shell laser…)</a:t>
            </a:r>
          </a:p>
          <a:p>
            <a:pPr eaLnBrk="1" hangingPunct="1">
              <a:buFont typeface="Wingdings" charset="2"/>
              <a:buChar char="§"/>
              <a:defRPr/>
            </a:pPr>
            <a:r>
              <a:rPr lang="en-US" sz="2000" smtClean="0">
                <a:ea typeface="Symbol" charset="2"/>
                <a:cs typeface="Symbol" charset="2"/>
              </a:rPr>
              <a:t>X-ray pump/x-ray probe experiments in progress may be informative </a:t>
            </a:r>
          </a:p>
          <a:p>
            <a:pPr eaLnBrk="1" hangingPunct="1">
              <a:buFont typeface="Wingdings" charset="2"/>
              <a:buChar char="§"/>
              <a:defRPr/>
            </a:pPr>
            <a:endParaRPr lang="en-US" sz="2000" smtClean="0">
              <a:solidFill>
                <a:schemeClr val="tx2"/>
              </a:solidFill>
              <a:ea typeface="Symbol" charset="2"/>
              <a:cs typeface="Symbol" charset="2"/>
            </a:endParaRPr>
          </a:p>
          <a:p>
            <a:pPr eaLnBrk="1" hangingPunct="1">
              <a:buFont typeface="Wingdings" charset="2"/>
              <a:buChar char="§"/>
              <a:defRPr/>
            </a:pPr>
            <a:endParaRPr lang="en-US" sz="1600" smtClean="0">
              <a:solidFill>
                <a:schemeClr val="tx2"/>
              </a:solidFill>
              <a:ea typeface="Symbol" charset="2"/>
              <a:cs typeface="Symbol" charset="2"/>
            </a:endParaRPr>
          </a:p>
          <a:p>
            <a:pPr eaLnBrk="1" hangingPunct="1">
              <a:buFont typeface="Wingdings" charset="2"/>
              <a:buChar char="§"/>
              <a:defRPr/>
            </a:pPr>
            <a:endParaRPr lang="en-US" smtClean="0">
              <a:latin typeface="Symbol" charset="2"/>
              <a:ea typeface="Symbol" charset="2"/>
              <a:cs typeface="Symbol" charset="2"/>
            </a:endParaRPr>
          </a:p>
          <a:p>
            <a:pPr eaLnBrk="1" hangingPunct="1">
              <a:buFont typeface="Wingdings" charset="2"/>
              <a:buNone/>
              <a:defRPr/>
            </a:pPr>
            <a:endParaRPr lang="en-US" smtClean="0">
              <a:latin typeface="Symbol" charset="2"/>
              <a:ea typeface="Symbol" charset="2"/>
              <a:cs typeface="Symbol" charset="2"/>
            </a:endParaRPr>
          </a:p>
          <a:p>
            <a:pPr eaLnBrk="1" hangingPunct="1">
              <a:buFont typeface="Wingdings" charset="2"/>
              <a:buNone/>
              <a:defRPr/>
            </a:pPr>
            <a:endParaRPr lang="en-US" smtClean="0">
              <a:latin typeface="Symbol" charset="2"/>
              <a:ea typeface="Symbol" charset="2"/>
              <a:cs typeface="Symbol" charset="2"/>
            </a:endParaRPr>
          </a:p>
          <a:p>
            <a:pPr eaLnBrk="1" hangingPunct="1">
              <a:buFont typeface="Wingdings" charset="2"/>
              <a:buNone/>
              <a:defRPr/>
            </a:pPr>
            <a:r>
              <a:rPr lang="en-US" smtClean="0">
                <a:latin typeface="Symbol" charset="2"/>
                <a:ea typeface="Symbol" charset="2"/>
                <a:cs typeface="Symbol" charset="2"/>
              </a:rPr>
              <a:t>		</a:t>
            </a:r>
            <a:endParaRPr lang="en-US" smtClean="0"/>
          </a:p>
          <a:p>
            <a:pPr eaLnBrk="1" hangingPunct="1">
              <a:buFont typeface="Wingdings" charset="2"/>
              <a:buNone/>
              <a:defRPr/>
            </a:pPr>
            <a:endParaRPr lang="en-US" smtClean="0"/>
          </a:p>
          <a:p>
            <a:pPr eaLnBrk="1" hangingPunct="1">
              <a:buFont typeface="Wingdings" charset="2"/>
              <a:buNone/>
              <a:defRPr/>
            </a:pPr>
            <a:endParaRPr lang="en-US"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2"/>
          </p:nvPr>
        </p:nvSpPr>
        <p:spPr>
          <a:noFill/>
        </p:spPr>
        <p:txBody>
          <a:bodyPr/>
          <a:lstStyle/>
          <a:p>
            <a:fld id="{5465A3A5-B068-6345-960F-5C9CFA028146}" type="slidenum">
              <a:rPr lang="en-US">
                <a:latin typeface="Calibri" pitchFamily="-84" charset="0"/>
              </a:rPr>
              <a:pPr/>
              <a:t>27</a:t>
            </a:fld>
            <a:endParaRPr lang="en-US">
              <a:latin typeface="Calibri" pitchFamily="-84" charset="0"/>
            </a:endParaRPr>
          </a:p>
        </p:txBody>
      </p:sp>
      <p:sp>
        <p:nvSpPr>
          <p:cNvPr id="60419" name="TextBox 4"/>
          <p:cNvSpPr txBox="1">
            <a:spLocks noChangeArrowheads="1"/>
          </p:cNvSpPr>
          <p:nvPr/>
        </p:nvSpPr>
        <p:spPr bwMode="auto">
          <a:xfrm>
            <a:off x="2895600" y="3149600"/>
            <a:ext cx="3357563" cy="461963"/>
          </a:xfrm>
          <a:prstGeom prst="rect">
            <a:avLst/>
          </a:prstGeom>
          <a:noFill/>
          <a:ln w="9525">
            <a:noFill/>
            <a:miter lim="800000"/>
            <a:headEnd/>
            <a:tailEnd/>
          </a:ln>
        </p:spPr>
        <p:txBody>
          <a:bodyPr wrap="none">
            <a:prstTxWarp prst="textNoShape">
              <a:avLst/>
            </a:prstTxWarp>
            <a:spAutoFit/>
          </a:bodyPr>
          <a:lstStyle/>
          <a:p>
            <a:r>
              <a:rPr lang="en-US" sz="2400"/>
              <a:t>Improving the X-ray Laser</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ea typeface="ＭＳ Ｐゴシック" pitchFamily="-84" charset="-128"/>
                <a:cs typeface="ＭＳ Ｐゴシック" pitchFamily="-84" charset="-128"/>
              </a:rPr>
              <a:t>The chaotic truth about current XFELs</a:t>
            </a:r>
          </a:p>
        </p:txBody>
      </p:sp>
      <p:sp>
        <p:nvSpPr>
          <p:cNvPr id="61443" name="Slide Number Placeholder 2"/>
          <p:cNvSpPr>
            <a:spLocks noGrp="1"/>
          </p:cNvSpPr>
          <p:nvPr>
            <p:ph type="sldNum" sz="quarter" idx="12"/>
          </p:nvPr>
        </p:nvSpPr>
        <p:spPr>
          <a:noFill/>
        </p:spPr>
        <p:txBody>
          <a:bodyPr/>
          <a:lstStyle/>
          <a:p>
            <a:fld id="{1ACE0DAB-0E50-834A-86FA-6BF40C0C6212}" type="slidenum">
              <a:rPr lang="en-US">
                <a:latin typeface="Calibri" pitchFamily="-84" charset="0"/>
              </a:rPr>
              <a:pPr/>
              <a:t>28</a:t>
            </a:fld>
            <a:endParaRPr lang="en-US">
              <a:latin typeface="Calibri" pitchFamily="-84" charset="0"/>
            </a:endParaRPr>
          </a:p>
        </p:txBody>
      </p:sp>
      <p:pic>
        <p:nvPicPr>
          <p:cNvPr id="61444" name="Picture 3"/>
          <p:cNvPicPr>
            <a:picLocks noChangeAspect="1"/>
          </p:cNvPicPr>
          <p:nvPr/>
        </p:nvPicPr>
        <p:blipFill>
          <a:blip r:embed="rId2"/>
          <a:srcRect/>
          <a:stretch>
            <a:fillRect/>
          </a:stretch>
        </p:blipFill>
        <p:spPr bwMode="auto">
          <a:xfrm>
            <a:off x="152400" y="838200"/>
            <a:ext cx="8331200" cy="6019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52400" y="152400"/>
            <a:ext cx="8991600" cy="1143000"/>
          </a:xfrm>
        </p:spPr>
        <p:txBody>
          <a:bodyPr/>
          <a:lstStyle/>
          <a:p>
            <a:r>
              <a:rPr lang="en-US">
                <a:ea typeface="ＭＳ Ｐゴシック" pitchFamily="-84" charset="-128"/>
                <a:cs typeface="ＭＳ Ｐゴシック" pitchFamily="-84" charset="-128"/>
              </a:rPr>
              <a:t>How to obtain longitudinally coherent x-ray laser pulses?</a:t>
            </a:r>
          </a:p>
        </p:txBody>
      </p:sp>
      <p:sp>
        <p:nvSpPr>
          <p:cNvPr id="62467" name="Slide Number Placeholder 2"/>
          <p:cNvSpPr>
            <a:spLocks noGrp="1"/>
          </p:cNvSpPr>
          <p:nvPr>
            <p:ph type="sldNum" sz="quarter" idx="12"/>
          </p:nvPr>
        </p:nvSpPr>
        <p:spPr>
          <a:noFill/>
        </p:spPr>
        <p:txBody>
          <a:bodyPr/>
          <a:lstStyle/>
          <a:p>
            <a:fld id="{AA2C9B5B-072C-C24E-9B94-C906C83DD9A7}" type="slidenum">
              <a:rPr lang="en-US">
                <a:latin typeface="Calibri" pitchFamily="-84" charset="0"/>
              </a:rPr>
              <a:pPr/>
              <a:t>29</a:t>
            </a:fld>
            <a:endParaRPr lang="en-US">
              <a:latin typeface="Calibri" pitchFamily="-84" charset="0"/>
            </a:endParaRPr>
          </a:p>
        </p:txBody>
      </p:sp>
      <p:pic>
        <p:nvPicPr>
          <p:cNvPr id="62468" name="Picture 3"/>
          <p:cNvPicPr>
            <a:picLocks noChangeAspect="1"/>
          </p:cNvPicPr>
          <p:nvPr/>
        </p:nvPicPr>
        <p:blipFill>
          <a:blip r:embed="rId3"/>
          <a:srcRect/>
          <a:stretch>
            <a:fillRect/>
          </a:stretch>
        </p:blipFill>
        <p:spPr bwMode="auto">
          <a:xfrm>
            <a:off x="212725" y="838200"/>
            <a:ext cx="8169275" cy="6019800"/>
          </a:xfrm>
          <a:prstGeom prst="rect">
            <a:avLst/>
          </a:prstGeom>
          <a:noFill/>
          <a:ln w="9525">
            <a:noFill/>
            <a:miter lim="800000"/>
            <a:headEnd/>
            <a:tailEnd/>
          </a:ln>
        </p:spPr>
      </p:pic>
      <p:sp>
        <p:nvSpPr>
          <p:cNvPr id="62469" name="TextBox 4"/>
          <p:cNvSpPr txBox="1">
            <a:spLocks noChangeArrowheads="1"/>
          </p:cNvSpPr>
          <p:nvPr/>
        </p:nvSpPr>
        <p:spPr bwMode="auto">
          <a:xfrm>
            <a:off x="5257800" y="5943600"/>
            <a:ext cx="2355850" cy="646113"/>
          </a:xfrm>
          <a:prstGeom prst="rect">
            <a:avLst/>
          </a:prstGeom>
          <a:solidFill>
            <a:schemeClr val="accent1"/>
          </a:solidFill>
          <a:ln w="9525">
            <a:noFill/>
            <a:miter lim="800000"/>
            <a:headEnd/>
            <a:tailEnd/>
          </a:ln>
        </p:spPr>
        <p:txBody>
          <a:bodyPr wrap="none">
            <a:prstTxWarp prst="textNoShape">
              <a:avLst/>
            </a:prstTxWarp>
            <a:spAutoFit/>
          </a:bodyPr>
          <a:lstStyle/>
          <a:p>
            <a:r>
              <a:rPr lang="en-US"/>
              <a:t>Implementation by </a:t>
            </a:r>
          </a:p>
          <a:p>
            <a:r>
              <a:rPr lang="en-US"/>
              <a:t>SLAC/Argonne/TISNCM</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Preparing for Siberia</a:t>
            </a:r>
          </a:p>
        </p:txBody>
      </p:sp>
      <p:sp>
        <p:nvSpPr>
          <p:cNvPr id="4" name="Slide Number Placeholder 3"/>
          <p:cNvSpPr>
            <a:spLocks noGrp="1"/>
          </p:cNvSpPr>
          <p:nvPr>
            <p:ph type="sldNum" sz="quarter" idx="12"/>
          </p:nvPr>
        </p:nvSpPr>
        <p:spPr/>
        <p:txBody>
          <a:bodyPr/>
          <a:lstStyle/>
          <a:p>
            <a:pPr>
              <a:defRPr/>
            </a:pPr>
            <a:fld id="{2AEDE345-4B6B-5F49-BED0-481D15FD35FF}" type="slidenum">
              <a:rPr lang="en-US"/>
              <a:pPr>
                <a:defRPr/>
              </a:pPr>
              <a:t>3</a:t>
            </a:fld>
            <a:endParaRPr lang="en-US"/>
          </a:p>
        </p:txBody>
      </p:sp>
      <p:pic>
        <p:nvPicPr>
          <p:cNvPr id="5" name="Picture 4"/>
          <p:cNvPicPr>
            <a:picLocks noChangeAspect="1"/>
          </p:cNvPicPr>
          <p:nvPr/>
        </p:nvPicPr>
        <p:blipFill>
          <a:blip r:embed="rId3"/>
          <a:stretch>
            <a:fillRect/>
          </a:stretch>
        </p:blipFill>
        <p:spPr>
          <a:xfrm>
            <a:off x="990600" y="990600"/>
            <a:ext cx="3892303" cy="5118100"/>
          </a:xfrm>
          <a:prstGeom prst="rect">
            <a:avLst/>
          </a:prstGeom>
        </p:spPr>
      </p:pic>
      <p:pic>
        <p:nvPicPr>
          <p:cNvPr id="7" name="Picture 6"/>
          <p:cNvPicPr>
            <a:picLocks noChangeAspect="1"/>
          </p:cNvPicPr>
          <p:nvPr/>
        </p:nvPicPr>
        <p:blipFill>
          <a:blip r:embed="rId4"/>
          <a:stretch>
            <a:fillRect/>
          </a:stretch>
        </p:blipFill>
        <p:spPr>
          <a:xfrm rot="344220">
            <a:off x="6042894" y="259355"/>
            <a:ext cx="2720106" cy="5867786"/>
          </a:xfrm>
          <a:prstGeom prst="rect">
            <a:avLst/>
          </a:prstGeom>
        </p:spPr>
      </p:pic>
      <p:pic>
        <p:nvPicPr>
          <p:cNvPr id="8" name="Picture 7"/>
          <p:cNvPicPr>
            <a:picLocks noChangeAspect="1"/>
          </p:cNvPicPr>
          <p:nvPr/>
        </p:nvPicPr>
        <p:blipFill>
          <a:blip r:embed="rId5"/>
          <a:stretch>
            <a:fillRect/>
          </a:stretch>
        </p:blipFill>
        <p:spPr>
          <a:xfrm>
            <a:off x="0" y="5498846"/>
            <a:ext cx="2819400" cy="1359153"/>
          </a:xfrm>
          <a:prstGeom prst="rect">
            <a:avLst/>
          </a:prstGeom>
        </p:spPr>
      </p:pic>
      <p:pic>
        <p:nvPicPr>
          <p:cNvPr id="9" name="Picture 8"/>
          <p:cNvPicPr>
            <a:picLocks noChangeAspect="1"/>
          </p:cNvPicPr>
          <p:nvPr/>
        </p:nvPicPr>
        <p:blipFill>
          <a:blip r:embed="rId6"/>
          <a:stretch>
            <a:fillRect/>
          </a:stretch>
        </p:blipFill>
        <p:spPr>
          <a:xfrm>
            <a:off x="2819400" y="5532516"/>
            <a:ext cx="2717800" cy="1325484"/>
          </a:xfrm>
          <a:prstGeom prst="rect">
            <a:avLst/>
          </a:prstGeom>
        </p:spPr>
      </p:pic>
      <p:sp>
        <p:nvSpPr>
          <p:cNvPr id="10" name="TextBox 9"/>
          <p:cNvSpPr txBox="1"/>
          <p:nvPr/>
        </p:nvSpPr>
        <p:spPr>
          <a:xfrm rot="295060">
            <a:off x="5660748" y="6152640"/>
            <a:ext cx="3126977" cy="646331"/>
          </a:xfrm>
          <a:prstGeom prst="rect">
            <a:avLst/>
          </a:prstGeom>
          <a:noFill/>
        </p:spPr>
        <p:txBody>
          <a:bodyPr wrap="square" rtlCol="0">
            <a:spAutoFit/>
          </a:bodyPr>
          <a:lstStyle/>
          <a:p>
            <a:r>
              <a:rPr lang="en-US" b="1"/>
              <a:t>The might of Russia will grow through Siberia.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2"/>
          <p:cNvSpPr>
            <a:spLocks noGrp="1"/>
          </p:cNvSpPr>
          <p:nvPr>
            <p:ph type="sldNum" sz="quarter" idx="12"/>
          </p:nvPr>
        </p:nvSpPr>
        <p:spPr>
          <a:noFill/>
        </p:spPr>
        <p:txBody>
          <a:bodyPr/>
          <a:lstStyle/>
          <a:p>
            <a:fld id="{EC3F3B80-0B34-BE47-BCB0-A041658AD925}" type="slidenum">
              <a:rPr lang="en-US">
                <a:latin typeface="Calibri" pitchFamily="-84" charset="0"/>
              </a:rPr>
              <a:pPr/>
              <a:t>30</a:t>
            </a:fld>
            <a:endParaRPr lang="en-US">
              <a:latin typeface="Calibri" pitchFamily="-84" charset="0"/>
            </a:endParaRPr>
          </a:p>
        </p:txBody>
      </p:sp>
      <p:sp>
        <p:nvSpPr>
          <p:cNvPr id="64515" name="TextBox 3"/>
          <p:cNvSpPr txBox="1">
            <a:spLocks noChangeArrowheads="1"/>
          </p:cNvSpPr>
          <p:nvPr/>
        </p:nvSpPr>
        <p:spPr bwMode="auto">
          <a:xfrm>
            <a:off x="2590800" y="2895600"/>
            <a:ext cx="3949700" cy="461963"/>
          </a:xfrm>
          <a:prstGeom prst="rect">
            <a:avLst/>
          </a:prstGeom>
          <a:noFill/>
          <a:ln w="9525">
            <a:noFill/>
            <a:miter lim="800000"/>
            <a:headEnd/>
            <a:tailEnd/>
          </a:ln>
        </p:spPr>
        <p:txBody>
          <a:bodyPr wrap="none">
            <a:prstTxWarp prst="textNoShape">
              <a:avLst/>
            </a:prstTxWarp>
            <a:spAutoFit/>
          </a:bodyPr>
          <a:lstStyle/>
          <a:p>
            <a:r>
              <a:rPr lang="en-US" sz="2400"/>
              <a:t>Hard x-ray self seeding at LCLS</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algn="ctr"/>
            <a:r>
              <a:rPr lang="en-US">
                <a:ea typeface="ＭＳ Ｐゴシック" pitchFamily="-84" charset="-128"/>
                <a:cs typeface="ＭＳ Ｐゴシック" pitchFamily="-84" charset="-128"/>
              </a:rPr>
              <a:t>Hard x-ray self-seeding demonstrated in Jan 2012</a:t>
            </a:r>
            <a:br>
              <a:rPr lang="en-US">
                <a:ea typeface="ＭＳ Ｐゴシック" pitchFamily="-84" charset="-128"/>
                <a:cs typeface="ＭＳ Ｐゴシック" pitchFamily="-84" charset="-128"/>
              </a:rPr>
            </a:br>
            <a:r>
              <a:rPr lang="en-US" sz="2000">
                <a:ea typeface="ＭＳ Ｐゴシック" pitchFamily="-84" charset="-128"/>
                <a:cs typeface="ＭＳ Ｐゴシック" pitchFamily="-84" charset="-128"/>
              </a:rPr>
              <a:t>J. Amann et al. Nature Photonics (Aug 2012)</a:t>
            </a:r>
          </a:p>
        </p:txBody>
      </p:sp>
      <p:sp>
        <p:nvSpPr>
          <p:cNvPr id="65539" name="Slide Number Placeholder 2"/>
          <p:cNvSpPr>
            <a:spLocks noGrp="1"/>
          </p:cNvSpPr>
          <p:nvPr>
            <p:ph type="sldNum" sz="quarter" idx="12"/>
          </p:nvPr>
        </p:nvSpPr>
        <p:spPr>
          <a:noFill/>
        </p:spPr>
        <p:txBody>
          <a:bodyPr/>
          <a:lstStyle/>
          <a:p>
            <a:fld id="{6BF90960-B2C1-9846-9335-D02C9F756691}" type="slidenum">
              <a:rPr lang="en-US">
                <a:latin typeface="Calibri" pitchFamily="-84" charset="0"/>
              </a:rPr>
              <a:pPr/>
              <a:t>31</a:t>
            </a:fld>
            <a:endParaRPr lang="en-US">
              <a:latin typeface="Calibri" pitchFamily="-84" charset="0"/>
            </a:endParaRPr>
          </a:p>
        </p:txBody>
      </p:sp>
      <p:pic>
        <p:nvPicPr>
          <p:cNvPr id="4" name="Picture 47" descr="http://inside.anl.gov/resources/standards/images/logos/ANL_H_Black.jpg"/>
          <p:cNvPicPr>
            <a:picLocks noChangeAspect="1" noChangeArrowheads="1"/>
          </p:cNvPicPr>
          <p:nvPr/>
        </p:nvPicPr>
        <p:blipFill>
          <a:blip r:embed="rId2"/>
          <a:srcRect/>
          <a:stretch>
            <a:fillRect/>
          </a:stretch>
        </p:blipFill>
        <p:spPr bwMode="auto">
          <a:xfrm>
            <a:off x="3598863" y="4672013"/>
            <a:ext cx="1092200" cy="509587"/>
          </a:xfrm>
          <a:prstGeom prst="rect">
            <a:avLst/>
          </a:prstGeom>
          <a:noFill/>
          <a:ln w="9525">
            <a:solidFill>
              <a:srgbClr val="FFFF00"/>
            </a:solidFill>
            <a:miter lim="800000"/>
            <a:headEnd/>
            <a:tailEnd/>
          </a:ln>
          <a:effectLst>
            <a:outerShdw blurRad="50800" dist="38100" dir="2700000" algn="tl" rotWithShape="0">
              <a:prstClr val="black">
                <a:alpha val="40000"/>
              </a:prstClr>
            </a:outerShdw>
          </a:effectLst>
        </p:spPr>
      </p:pic>
      <p:pic>
        <p:nvPicPr>
          <p:cNvPr id="5" name="Picture 5"/>
          <p:cNvPicPr>
            <a:picLocks noChangeAspect="1" noChangeArrowheads="1"/>
          </p:cNvPicPr>
          <p:nvPr/>
        </p:nvPicPr>
        <p:blipFill>
          <a:blip r:embed="rId3"/>
          <a:srcRect/>
          <a:stretch>
            <a:fillRect/>
          </a:stretch>
        </p:blipFill>
        <p:spPr bwMode="auto">
          <a:xfrm>
            <a:off x="2057400" y="4689475"/>
            <a:ext cx="1422400" cy="487363"/>
          </a:xfrm>
          <a:prstGeom prst="rect">
            <a:avLst/>
          </a:prstGeom>
          <a:noFill/>
          <a:ln w="9525">
            <a:solidFill>
              <a:srgbClr val="C00000"/>
            </a:solidFill>
            <a:miter lim="800000"/>
            <a:headEnd/>
            <a:tailEnd/>
          </a:ln>
          <a:effectLst>
            <a:outerShdw blurRad="50800" dist="38100" dir="2700000" algn="tl" rotWithShape="0">
              <a:prstClr val="black">
                <a:alpha val="40000"/>
              </a:prstClr>
            </a:outerShdw>
          </a:effectLst>
        </p:spPr>
      </p:pic>
      <p:pic>
        <p:nvPicPr>
          <p:cNvPr id="6" name="Picture 2"/>
          <p:cNvPicPr>
            <a:picLocks noChangeAspect="1" noChangeArrowheads="1"/>
          </p:cNvPicPr>
          <p:nvPr/>
        </p:nvPicPr>
        <p:blipFill>
          <a:blip r:embed="rId4"/>
          <a:srcRect/>
          <a:stretch>
            <a:fillRect/>
          </a:stretch>
        </p:blipFill>
        <p:spPr bwMode="auto">
          <a:xfrm>
            <a:off x="4800600" y="4689475"/>
            <a:ext cx="1752600" cy="48418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5543" name="TextBox 6"/>
          <p:cNvSpPr txBox="1">
            <a:spLocks noChangeArrowheads="1"/>
          </p:cNvSpPr>
          <p:nvPr/>
        </p:nvSpPr>
        <p:spPr bwMode="auto">
          <a:xfrm>
            <a:off x="434975" y="6019800"/>
            <a:ext cx="8404225" cy="369888"/>
          </a:xfrm>
          <a:prstGeom prst="rect">
            <a:avLst/>
          </a:prstGeom>
          <a:solidFill>
            <a:schemeClr val="accent1"/>
          </a:solidFill>
          <a:ln w="9525">
            <a:noFill/>
            <a:miter lim="800000"/>
            <a:headEnd/>
            <a:tailEnd/>
          </a:ln>
        </p:spPr>
        <p:txBody>
          <a:bodyPr wrap="none">
            <a:prstTxWarp prst="textNoShape">
              <a:avLst/>
            </a:prstTxWarp>
            <a:spAutoFit/>
          </a:bodyPr>
          <a:lstStyle/>
          <a:p>
            <a:r>
              <a:rPr lang="en-US"/>
              <a:t>On the road to a terawatt XFEL and original specifications for single-molecule imaging</a:t>
            </a:r>
          </a:p>
        </p:txBody>
      </p:sp>
      <p:pic>
        <p:nvPicPr>
          <p:cNvPr id="65544" name="Picture 3"/>
          <p:cNvPicPr>
            <a:picLocks noChangeAspect="1" noChangeArrowheads="1"/>
          </p:cNvPicPr>
          <p:nvPr/>
        </p:nvPicPr>
        <p:blipFill>
          <a:blip r:embed="rId5"/>
          <a:srcRect/>
          <a:stretch>
            <a:fillRect/>
          </a:stretch>
        </p:blipFill>
        <p:spPr bwMode="auto">
          <a:xfrm>
            <a:off x="195263" y="1676400"/>
            <a:ext cx="8756650" cy="2362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ea typeface="ＭＳ Ｐゴシック" pitchFamily="-84" charset="-128"/>
                <a:cs typeface="ＭＳ Ｐゴシック" pitchFamily="-84" charset="-128"/>
              </a:rPr>
              <a:t>Hard x-ray self seeding demo – P. Emma et al </a:t>
            </a:r>
          </a:p>
        </p:txBody>
      </p:sp>
      <p:sp>
        <p:nvSpPr>
          <p:cNvPr id="66563" name="Slide Number Placeholder 2"/>
          <p:cNvSpPr>
            <a:spLocks noGrp="1"/>
          </p:cNvSpPr>
          <p:nvPr>
            <p:ph type="sldNum" sz="quarter" idx="12"/>
          </p:nvPr>
        </p:nvSpPr>
        <p:spPr>
          <a:noFill/>
        </p:spPr>
        <p:txBody>
          <a:bodyPr/>
          <a:lstStyle/>
          <a:p>
            <a:fld id="{3451779B-F771-0C4B-B8C1-BB4997FBB28F}" type="slidenum">
              <a:rPr lang="en-US">
                <a:latin typeface="Calibri" pitchFamily="-84" charset="0"/>
              </a:rPr>
              <a:pPr/>
              <a:t>32</a:t>
            </a:fld>
            <a:endParaRPr lang="en-US">
              <a:latin typeface="Calibri" pitchFamily="-84" charset="0"/>
            </a:endParaRPr>
          </a:p>
        </p:txBody>
      </p:sp>
      <p:pic>
        <p:nvPicPr>
          <p:cNvPr id="4" name="Picture 2"/>
          <p:cNvPicPr>
            <a:picLocks noChangeAspect="1" noChangeArrowheads="1"/>
          </p:cNvPicPr>
          <p:nvPr/>
        </p:nvPicPr>
        <p:blipFill>
          <a:blip r:embed="rId2"/>
          <a:srcRect/>
          <a:stretch>
            <a:fillRect/>
          </a:stretch>
        </p:blipFill>
        <p:spPr bwMode="auto">
          <a:xfrm>
            <a:off x="171450" y="1219200"/>
            <a:ext cx="4267200" cy="34448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 name="Picture 3"/>
          <p:cNvPicPr>
            <a:picLocks noChangeAspect="1" noChangeArrowheads="1"/>
          </p:cNvPicPr>
          <p:nvPr/>
        </p:nvPicPr>
        <p:blipFill>
          <a:blip r:embed="rId3"/>
          <a:srcRect/>
          <a:stretch>
            <a:fillRect/>
          </a:stretch>
        </p:blipFill>
        <p:spPr bwMode="auto">
          <a:xfrm>
            <a:off x="4572000" y="1216025"/>
            <a:ext cx="4267200" cy="3432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6566" name="TextBox 7"/>
          <p:cNvSpPr txBox="1">
            <a:spLocks noChangeArrowheads="1"/>
          </p:cNvSpPr>
          <p:nvPr/>
        </p:nvSpPr>
        <p:spPr bwMode="auto">
          <a:xfrm>
            <a:off x="1595438" y="1809750"/>
            <a:ext cx="1681162" cy="400050"/>
          </a:xfrm>
          <a:prstGeom prst="rect">
            <a:avLst/>
          </a:prstGeom>
          <a:noFill/>
          <a:ln w="9525">
            <a:noFill/>
            <a:miter lim="800000"/>
            <a:headEnd/>
            <a:tailEnd/>
          </a:ln>
        </p:spPr>
        <p:txBody>
          <a:bodyPr wrap="none">
            <a:prstTxWarp prst="textNoShape">
              <a:avLst/>
            </a:prstTxWarp>
            <a:spAutoFit/>
          </a:bodyPr>
          <a:lstStyle/>
          <a:p>
            <a:pPr algn="ctr"/>
            <a:r>
              <a:rPr lang="en-US" sz="2000" b="1">
                <a:solidFill>
                  <a:srgbClr val="FF0000"/>
                </a:solidFill>
              </a:rPr>
              <a:t>Diamond OUT</a:t>
            </a:r>
          </a:p>
        </p:txBody>
      </p:sp>
      <p:sp>
        <p:nvSpPr>
          <p:cNvPr id="66567" name="TextBox 8"/>
          <p:cNvSpPr txBox="1">
            <a:spLocks noChangeArrowheads="1"/>
          </p:cNvSpPr>
          <p:nvPr/>
        </p:nvSpPr>
        <p:spPr bwMode="auto">
          <a:xfrm>
            <a:off x="6019800" y="1766888"/>
            <a:ext cx="1738313" cy="400050"/>
          </a:xfrm>
          <a:prstGeom prst="rect">
            <a:avLst/>
          </a:prstGeom>
          <a:noFill/>
          <a:ln w="9525">
            <a:noFill/>
            <a:miter lim="800000"/>
            <a:headEnd/>
            <a:tailEnd/>
          </a:ln>
        </p:spPr>
        <p:txBody>
          <a:bodyPr>
            <a:prstTxWarp prst="textNoShape">
              <a:avLst/>
            </a:prstTxWarp>
            <a:spAutoFit/>
          </a:bodyPr>
          <a:lstStyle/>
          <a:p>
            <a:pPr algn="ctr"/>
            <a:r>
              <a:rPr lang="en-US" sz="2000" b="1">
                <a:solidFill>
                  <a:srgbClr val="FF0000"/>
                </a:solidFill>
              </a:rPr>
              <a:t>Diamond IN</a:t>
            </a:r>
          </a:p>
        </p:txBody>
      </p:sp>
      <p:sp>
        <p:nvSpPr>
          <p:cNvPr id="66568" name="TextBox 7"/>
          <p:cNvSpPr txBox="1">
            <a:spLocks noChangeArrowheads="1"/>
          </p:cNvSpPr>
          <p:nvPr/>
        </p:nvSpPr>
        <p:spPr bwMode="auto">
          <a:xfrm>
            <a:off x="838200" y="5105400"/>
            <a:ext cx="7696200" cy="1323439"/>
          </a:xfrm>
          <a:prstGeom prst="rect">
            <a:avLst/>
          </a:prstGeom>
          <a:noFill/>
          <a:ln w="9525">
            <a:noFill/>
            <a:miter lim="800000"/>
            <a:headEnd/>
            <a:tailEnd/>
          </a:ln>
        </p:spPr>
        <p:txBody>
          <a:bodyPr wrap="square">
            <a:prstTxWarp prst="textNoShape">
              <a:avLst/>
            </a:prstTxWarp>
            <a:spAutoFit/>
          </a:bodyPr>
          <a:lstStyle/>
          <a:p>
            <a:r>
              <a:rPr lang="en-US" sz="2000"/>
              <a:t>Bandwidth &lt;10</a:t>
            </a:r>
            <a:r>
              <a:rPr lang="en-US" sz="2000" baseline="30000"/>
              <a:t>-4 </a:t>
            </a:r>
            <a:r>
              <a:rPr lang="en-US" sz="2000"/>
              <a:t> at 8-9 keV and tunable </a:t>
            </a:r>
          </a:p>
          <a:p>
            <a:r>
              <a:rPr lang="en-US" sz="2000"/>
              <a:t>But … did not achieve saturation and power jitter still present</a:t>
            </a:r>
          </a:p>
          <a:p>
            <a:r>
              <a:rPr lang="en-US" sz="2000"/>
              <a:t>Seeding important – as seeding + tapered undulator provide a route to     terawatt FELs</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2"/>
          <p:cNvSpPr>
            <a:spLocks noGrp="1"/>
          </p:cNvSpPr>
          <p:nvPr>
            <p:ph type="sldNum" sz="quarter" idx="12"/>
          </p:nvPr>
        </p:nvSpPr>
        <p:spPr>
          <a:noFill/>
        </p:spPr>
        <p:txBody>
          <a:bodyPr/>
          <a:lstStyle/>
          <a:p>
            <a:fld id="{193DEF7F-2E3A-144E-BFC0-EEA85796A2EC}" type="slidenum">
              <a:rPr lang="en-US">
                <a:latin typeface="Calibri" pitchFamily="-84" charset="0"/>
              </a:rPr>
              <a:pPr/>
              <a:t>33</a:t>
            </a:fld>
            <a:endParaRPr lang="en-US">
              <a:latin typeface="Calibri" pitchFamily="-84" charset="0"/>
            </a:endParaRPr>
          </a:p>
        </p:txBody>
      </p:sp>
      <p:sp>
        <p:nvSpPr>
          <p:cNvPr id="70659" name="TextBox 3"/>
          <p:cNvSpPr txBox="1">
            <a:spLocks noChangeArrowheads="1"/>
          </p:cNvSpPr>
          <p:nvPr/>
        </p:nvSpPr>
        <p:spPr bwMode="auto">
          <a:xfrm>
            <a:off x="1905000" y="3048000"/>
            <a:ext cx="5641975" cy="461963"/>
          </a:xfrm>
          <a:prstGeom prst="rect">
            <a:avLst/>
          </a:prstGeom>
          <a:noFill/>
          <a:ln w="9525">
            <a:noFill/>
            <a:miter lim="800000"/>
            <a:headEnd/>
            <a:tailEnd/>
          </a:ln>
        </p:spPr>
        <p:txBody>
          <a:bodyPr wrap="none">
            <a:prstTxWarp prst="textNoShape">
              <a:avLst/>
            </a:prstTxWarp>
            <a:spAutoFit/>
          </a:bodyPr>
          <a:lstStyle/>
          <a:p>
            <a:r>
              <a:rPr lang="en-US" sz="2400"/>
              <a:t>Toward Single Molecule Imaging with X-rays</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1"/>
          <p:cNvSpPr>
            <a:spLocks noGrp="1"/>
          </p:cNvSpPr>
          <p:nvPr>
            <p:ph type="sldNum" sz="quarter" idx="12"/>
          </p:nvPr>
        </p:nvSpPr>
        <p:spPr>
          <a:noFill/>
        </p:spPr>
        <p:txBody>
          <a:bodyPr/>
          <a:lstStyle/>
          <a:p>
            <a:fld id="{E14304C6-7582-8B46-A241-1E147A2A7B6C}" type="slidenum">
              <a:rPr lang="en-US">
                <a:latin typeface="Calibri" pitchFamily="-84" charset="0"/>
              </a:rPr>
              <a:pPr/>
              <a:t>34</a:t>
            </a:fld>
            <a:endParaRPr lang="en-US">
              <a:latin typeface="Calibri" pitchFamily="-84" charset="0"/>
            </a:endParaRPr>
          </a:p>
        </p:txBody>
      </p:sp>
      <p:pic>
        <p:nvPicPr>
          <p:cNvPr id="71683" name="Picture 3"/>
          <p:cNvPicPr>
            <a:picLocks noChangeAspect="1"/>
          </p:cNvPicPr>
          <p:nvPr/>
        </p:nvPicPr>
        <p:blipFill>
          <a:blip r:embed="rId3"/>
          <a:srcRect/>
          <a:stretch>
            <a:fillRect/>
          </a:stretch>
        </p:blipFill>
        <p:spPr bwMode="auto">
          <a:xfrm>
            <a:off x="457200" y="152400"/>
            <a:ext cx="8407400" cy="3902075"/>
          </a:xfrm>
          <a:prstGeom prst="rect">
            <a:avLst/>
          </a:prstGeom>
          <a:noFill/>
          <a:ln w="9525">
            <a:noFill/>
            <a:miter lim="800000"/>
            <a:headEnd/>
            <a:tailEnd/>
          </a:ln>
        </p:spPr>
      </p:pic>
      <p:pic>
        <p:nvPicPr>
          <p:cNvPr id="71684" name="Picture 4"/>
          <p:cNvPicPr>
            <a:picLocks noChangeAspect="1"/>
          </p:cNvPicPr>
          <p:nvPr/>
        </p:nvPicPr>
        <p:blipFill>
          <a:blip r:embed="rId4"/>
          <a:srcRect/>
          <a:stretch>
            <a:fillRect/>
          </a:stretch>
        </p:blipFill>
        <p:spPr bwMode="auto">
          <a:xfrm>
            <a:off x="1447800" y="4114800"/>
            <a:ext cx="3930650" cy="2330450"/>
          </a:xfrm>
          <a:prstGeom prst="rect">
            <a:avLst/>
          </a:prstGeom>
          <a:noFill/>
          <a:ln w="9525">
            <a:noFill/>
            <a:miter lim="800000"/>
            <a:headEnd/>
            <a:tailEnd/>
          </a:ln>
        </p:spPr>
      </p:pic>
      <p:sp>
        <p:nvSpPr>
          <p:cNvPr id="71685" name="TextBox 5"/>
          <p:cNvSpPr txBox="1">
            <a:spLocks noChangeArrowheads="1"/>
          </p:cNvSpPr>
          <p:nvPr/>
        </p:nvSpPr>
        <p:spPr bwMode="auto">
          <a:xfrm>
            <a:off x="4038600" y="457200"/>
            <a:ext cx="2239963" cy="369888"/>
          </a:xfrm>
          <a:prstGeom prst="rect">
            <a:avLst/>
          </a:prstGeom>
          <a:noFill/>
          <a:ln w="9525">
            <a:noFill/>
            <a:miter lim="800000"/>
            <a:headEnd/>
            <a:tailEnd/>
          </a:ln>
        </p:spPr>
        <p:txBody>
          <a:bodyPr wrap="none">
            <a:prstTxWarp prst="textNoShape">
              <a:avLst/>
            </a:prstTxWarp>
            <a:spAutoFit/>
          </a:bodyPr>
          <a:lstStyle/>
          <a:p>
            <a:r>
              <a:rPr lang="en-US"/>
              <a:t>Nature </a:t>
            </a:r>
            <a:r>
              <a:rPr lang="en-US" b="1"/>
              <a:t>470</a:t>
            </a:r>
            <a:r>
              <a:rPr lang="en-US"/>
              <a:t>, 73 (2011)</a:t>
            </a:r>
          </a:p>
        </p:txBody>
      </p:sp>
      <p:sp>
        <p:nvSpPr>
          <p:cNvPr id="71686" name="TextBox 5"/>
          <p:cNvSpPr txBox="1">
            <a:spLocks noChangeArrowheads="1"/>
          </p:cNvSpPr>
          <p:nvPr/>
        </p:nvSpPr>
        <p:spPr bwMode="auto">
          <a:xfrm>
            <a:off x="6019800" y="4114800"/>
            <a:ext cx="2970213" cy="2862263"/>
          </a:xfrm>
          <a:prstGeom prst="rect">
            <a:avLst/>
          </a:prstGeom>
          <a:noFill/>
          <a:ln w="9525">
            <a:noFill/>
            <a:miter lim="800000"/>
            <a:headEnd/>
            <a:tailEnd/>
          </a:ln>
        </p:spPr>
        <p:txBody>
          <a:bodyPr wrap="none">
            <a:prstTxWarp prst="textNoShape">
              <a:avLst/>
            </a:prstTxWarp>
            <a:spAutoFit/>
          </a:bodyPr>
          <a:lstStyle/>
          <a:p>
            <a:r>
              <a:rPr lang="en-US" b="1"/>
              <a:t>Photosystem I</a:t>
            </a:r>
          </a:p>
          <a:p>
            <a:r>
              <a:rPr lang="en-US"/>
              <a:t>   membrane protein, 1 MDa</a:t>
            </a:r>
          </a:p>
          <a:p>
            <a:r>
              <a:rPr lang="en-US"/>
              <a:t>3,000,000 diffraction patterns</a:t>
            </a:r>
          </a:p>
          <a:p>
            <a:r>
              <a:rPr lang="en-US"/>
              <a:t>Crystals 200 nm - 2µm</a:t>
            </a:r>
          </a:p>
          <a:p>
            <a:r>
              <a:rPr lang="en-US"/>
              <a:t>Resolution 8.5Å </a:t>
            </a:r>
          </a:p>
          <a:p>
            <a:r>
              <a:rPr lang="en-US"/>
              <a:t>Match synchrotron structure</a:t>
            </a:r>
          </a:p>
          <a:p>
            <a:r>
              <a:rPr lang="en-US"/>
              <a:t>Dose: 700MGy</a:t>
            </a:r>
          </a:p>
          <a:p>
            <a:r>
              <a:rPr lang="en-US"/>
              <a:t>Typical synch dose: 30 MGy  </a:t>
            </a:r>
          </a:p>
          <a:p>
            <a:endParaRPr lang="en-US"/>
          </a:p>
          <a:p>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1"/>
          <p:cNvSpPr>
            <a:spLocks noGrp="1"/>
          </p:cNvSpPr>
          <p:nvPr>
            <p:ph type="sldNum" sz="quarter" idx="12"/>
          </p:nvPr>
        </p:nvSpPr>
        <p:spPr>
          <a:noFill/>
        </p:spPr>
        <p:txBody>
          <a:bodyPr/>
          <a:lstStyle/>
          <a:p>
            <a:fld id="{DB0EE501-34A4-0048-8722-3876266BF6BA}" type="slidenum">
              <a:rPr lang="en-US">
                <a:latin typeface="Calibri" pitchFamily="-84" charset="0"/>
              </a:rPr>
              <a:pPr/>
              <a:t>35</a:t>
            </a:fld>
            <a:endParaRPr lang="en-US">
              <a:latin typeface="Calibri" pitchFamily="-84" charset="0"/>
            </a:endParaRPr>
          </a:p>
        </p:txBody>
      </p:sp>
      <p:pic>
        <p:nvPicPr>
          <p:cNvPr id="76803" name="Picture 2"/>
          <p:cNvPicPr>
            <a:picLocks noChangeAspect="1"/>
          </p:cNvPicPr>
          <p:nvPr/>
        </p:nvPicPr>
        <p:blipFill>
          <a:blip r:embed="rId3"/>
          <a:srcRect/>
          <a:stretch>
            <a:fillRect/>
          </a:stretch>
        </p:blipFill>
        <p:spPr bwMode="auto">
          <a:xfrm>
            <a:off x="533400" y="838200"/>
            <a:ext cx="6765925" cy="2667000"/>
          </a:xfrm>
          <a:prstGeom prst="rect">
            <a:avLst/>
          </a:prstGeom>
          <a:noFill/>
          <a:ln w="9525">
            <a:noFill/>
            <a:miter lim="800000"/>
            <a:headEnd/>
            <a:tailEnd/>
          </a:ln>
        </p:spPr>
      </p:pic>
      <p:pic>
        <p:nvPicPr>
          <p:cNvPr id="76804" name="Picture 3"/>
          <p:cNvPicPr>
            <a:picLocks noChangeAspect="1"/>
          </p:cNvPicPr>
          <p:nvPr/>
        </p:nvPicPr>
        <p:blipFill>
          <a:blip r:embed="rId4"/>
          <a:srcRect/>
          <a:stretch>
            <a:fillRect/>
          </a:stretch>
        </p:blipFill>
        <p:spPr bwMode="auto">
          <a:xfrm>
            <a:off x="0" y="47625"/>
            <a:ext cx="1371600" cy="768350"/>
          </a:xfrm>
          <a:prstGeom prst="rect">
            <a:avLst/>
          </a:prstGeom>
          <a:noFill/>
          <a:ln w="9525">
            <a:noFill/>
            <a:miter lim="800000"/>
            <a:headEnd/>
            <a:tailEnd/>
          </a:ln>
        </p:spPr>
      </p:pic>
      <p:sp>
        <p:nvSpPr>
          <p:cNvPr id="76805" name="TextBox 4"/>
          <p:cNvSpPr txBox="1">
            <a:spLocks noChangeArrowheads="1"/>
          </p:cNvSpPr>
          <p:nvPr/>
        </p:nvSpPr>
        <p:spPr bwMode="auto">
          <a:xfrm>
            <a:off x="1752600" y="228600"/>
            <a:ext cx="2530475" cy="369888"/>
          </a:xfrm>
          <a:prstGeom prst="rect">
            <a:avLst/>
          </a:prstGeom>
          <a:noFill/>
          <a:ln w="9525">
            <a:noFill/>
            <a:miter lim="800000"/>
            <a:headEnd/>
            <a:tailEnd/>
          </a:ln>
        </p:spPr>
        <p:txBody>
          <a:bodyPr wrap="none">
            <a:prstTxWarp prst="textNoShape">
              <a:avLst/>
            </a:prstTxWarp>
            <a:spAutoFit/>
          </a:bodyPr>
          <a:lstStyle/>
          <a:p>
            <a:r>
              <a:rPr lang="en-US"/>
              <a:t>Science </a:t>
            </a:r>
            <a:r>
              <a:rPr lang="en-US" b="1"/>
              <a:t>342</a:t>
            </a:r>
            <a:r>
              <a:rPr lang="en-US"/>
              <a:t>, 1521 (2013)</a:t>
            </a:r>
          </a:p>
        </p:txBody>
      </p:sp>
      <p:cxnSp>
        <p:nvCxnSpPr>
          <p:cNvPr id="76806" name="Straight Connector 6"/>
          <p:cNvCxnSpPr>
            <a:cxnSpLocks noChangeShapeType="1"/>
          </p:cNvCxnSpPr>
          <p:nvPr/>
        </p:nvCxnSpPr>
        <p:spPr bwMode="auto">
          <a:xfrm>
            <a:off x="0" y="836613"/>
            <a:ext cx="9144000" cy="1587"/>
          </a:xfrm>
          <a:prstGeom prst="line">
            <a:avLst/>
          </a:prstGeom>
          <a:noFill/>
          <a:ln w="19050">
            <a:solidFill>
              <a:schemeClr val="tx2"/>
            </a:solidFill>
            <a:round/>
            <a:headEnd/>
            <a:tailEnd/>
          </a:ln>
        </p:spPr>
      </p:cxnSp>
      <p:pic>
        <p:nvPicPr>
          <p:cNvPr id="76807" name="Picture 8"/>
          <p:cNvPicPr>
            <a:picLocks noChangeAspect="1"/>
          </p:cNvPicPr>
          <p:nvPr/>
        </p:nvPicPr>
        <p:blipFill>
          <a:blip r:embed="rId5"/>
          <a:srcRect/>
          <a:stretch>
            <a:fillRect/>
          </a:stretch>
        </p:blipFill>
        <p:spPr bwMode="auto">
          <a:xfrm>
            <a:off x="457200" y="3694113"/>
            <a:ext cx="5314950" cy="2630487"/>
          </a:xfrm>
          <a:prstGeom prst="rect">
            <a:avLst/>
          </a:prstGeom>
          <a:noFill/>
          <a:ln w="9525">
            <a:noFill/>
            <a:miter lim="800000"/>
            <a:headEnd/>
            <a:tailEnd/>
          </a:ln>
        </p:spPr>
      </p:pic>
      <p:sp>
        <p:nvSpPr>
          <p:cNvPr id="76808" name="TextBox 9"/>
          <p:cNvSpPr txBox="1">
            <a:spLocks noChangeArrowheads="1"/>
          </p:cNvSpPr>
          <p:nvPr/>
        </p:nvSpPr>
        <p:spPr bwMode="auto">
          <a:xfrm>
            <a:off x="6019800" y="3581400"/>
            <a:ext cx="3073400" cy="2862263"/>
          </a:xfrm>
          <a:prstGeom prst="rect">
            <a:avLst/>
          </a:prstGeom>
          <a:noFill/>
          <a:ln w="9525">
            <a:noFill/>
            <a:miter lim="800000"/>
            <a:headEnd/>
            <a:tailEnd/>
          </a:ln>
        </p:spPr>
        <p:txBody>
          <a:bodyPr wrap="none">
            <a:prstTxWarp prst="textNoShape">
              <a:avLst/>
            </a:prstTxWarp>
            <a:spAutoFit/>
          </a:bodyPr>
          <a:lstStyle/>
          <a:p>
            <a:r>
              <a:rPr lang="en-US" b="1"/>
              <a:t>Human Serotonin Receptor</a:t>
            </a:r>
          </a:p>
          <a:p>
            <a:r>
              <a:rPr lang="en-US"/>
              <a:t>~5x5x5 µm crystals</a:t>
            </a:r>
          </a:p>
          <a:p>
            <a:r>
              <a:rPr lang="en-US">
                <a:solidFill>
                  <a:srgbClr val="FF6600"/>
                </a:solidFill>
              </a:rPr>
              <a:t>Total sample 300 µg</a:t>
            </a:r>
          </a:p>
          <a:p>
            <a:endParaRPr lang="en-US"/>
          </a:p>
          <a:p>
            <a:r>
              <a:rPr lang="en-US"/>
              <a:t>X-rays: 9.5 keV, 50 fs, 50 µJ </a:t>
            </a:r>
          </a:p>
          <a:p>
            <a:r>
              <a:rPr lang="en-US"/>
              <a:t>~4 million diff patterns (10 hrs)</a:t>
            </a:r>
          </a:p>
          <a:p>
            <a:r>
              <a:rPr lang="en-US"/>
              <a:t>32,819 patterns indexed</a:t>
            </a:r>
          </a:p>
          <a:p>
            <a:endParaRPr lang="en-US"/>
          </a:p>
          <a:p>
            <a:r>
              <a:rPr lang="en-US">
                <a:solidFill>
                  <a:srgbClr val="FF6600"/>
                </a:solidFill>
              </a:rPr>
              <a:t>Room temperature structure</a:t>
            </a:r>
          </a:p>
          <a:p>
            <a:r>
              <a:rPr lang="en-US"/>
              <a:t>2.8 Å resolution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4"/>
          <p:cNvSpPr>
            <a:spLocks noGrp="1"/>
          </p:cNvSpPr>
          <p:nvPr>
            <p:ph type="title"/>
          </p:nvPr>
        </p:nvSpPr>
        <p:spPr>
          <a:xfrm>
            <a:off x="381000" y="152400"/>
            <a:ext cx="8229600" cy="1143000"/>
          </a:xfrm>
        </p:spPr>
        <p:txBody>
          <a:bodyPr/>
          <a:lstStyle/>
          <a:p>
            <a:r>
              <a:rPr lang="en-US">
                <a:ea typeface="ＭＳ Ｐゴシック" pitchFamily="-84" charset="-128"/>
                <a:cs typeface="ＭＳ Ｐゴシック" pitchFamily="-84" charset="-128"/>
              </a:rPr>
              <a:t>International opportunities here and on the horizon</a:t>
            </a:r>
          </a:p>
        </p:txBody>
      </p:sp>
      <p:sp>
        <p:nvSpPr>
          <p:cNvPr id="81923" name="Slide Number Placeholder 1"/>
          <p:cNvSpPr>
            <a:spLocks noGrp="1"/>
          </p:cNvSpPr>
          <p:nvPr>
            <p:ph type="sldNum" sz="quarter" idx="12"/>
          </p:nvPr>
        </p:nvSpPr>
        <p:spPr>
          <a:noFill/>
        </p:spPr>
        <p:txBody>
          <a:bodyPr/>
          <a:lstStyle/>
          <a:p>
            <a:fld id="{77A9AB29-51A3-E446-A7D3-FE5427E3CA4A}" type="slidenum">
              <a:rPr lang="en-US">
                <a:latin typeface="Calibri" pitchFamily="-84" charset="0"/>
              </a:rPr>
              <a:pPr/>
              <a:t>36</a:t>
            </a:fld>
            <a:endParaRPr lang="en-US">
              <a:latin typeface="Calibri" pitchFamily="-84" charset="0"/>
            </a:endParaRPr>
          </a:p>
        </p:txBody>
      </p:sp>
      <p:pic>
        <p:nvPicPr>
          <p:cNvPr id="81924" name="Picture 3"/>
          <p:cNvPicPr>
            <a:picLocks noChangeAspect="1"/>
          </p:cNvPicPr>
          <p:nvPr/>
        </p:nvPicPr>
        <p:blipFill>
          <a:blip r:embed="rId3"/>
          <a:srcRect/>
          <a:stretch>
            <a:fillRect/>
          </a:stretch>
        </p:blipFill>
        <p:spPr bwMode="auto">
          <a:xfrm>
            <a:off x="0" y="762000"/>
            <a:ext cx="8763000" cy="1270000"/>
          </a:xfrm>
          <a:prstGeom prst="rect">
            <a:avLst/>
          </a:prstGeom>
          <a:noFill/>
          <a:ln w="9525">
            <a:noFill/>
            <a:miter lim="800000"/>
            <a:headEnd/>
            <a:tailEnd/>
          </a:ln>
        </p:spPr>
      </p:pic>
      <p:grpSp>
        <p:nvGrpSpPr>
          <p:cNvPr id="9" name="Group 8"/>
          <p:cNvGrpSpPr/>
          <p:nvPr/>
        </p:nvGrpSpPr>
        <p:grpSpPr>
          <a:xfrm>
            <a:off x="609600" y="5105400"/>
            <a:ext cx="8077200" cy="1616075"/>
            <a:chOff x="685800" y="2362200"/>
            <a:chExt cx="8077200" cy="1616075"/>
          </a:xfrm>
        </p:grpSpPr>
        <p:pic>
          <p:nvPicPr>
            <p:cNvPr id="81925" name="Picture 5"/>
            <p:cNvPicPr>
              <a:picLocks noChangeAspect="1"/>
            </p:cNvPicPr>
            <p:nvPr/>
          </p:nvPicPr>
          <p:blipFill>
            <a:blip r:embed="rId4"/>
            <a:srcRect/>
            <a:stretch>
              <a:fillRect/>
            </a:stretch>
          </p:blipFill>
          <p:spPr bwMode="auto">
            <a:xfrm>
              <a:off x="2209800" y="2362200"/>
              <a:ext cx="6553200" cy="1616075"/>
            </a:xfrm>
            <a:prstGeom prst="rect">
              <a:avLst/>
            </a:prstGeom>
            <a:noFill/>
            <a:ln w="9525">
              <a:noFill/>
              <a:miter lim="800000"/>
              <a:headEnd/>
              <a:tailEnd/>
            </a:ln>
          </p:spPr>
        </p:pic>
        <p:pic>
          <p:nvPicPr>
            <p:cNvPr id="81926" name="Picture 6"/>
            <p:cNvPicPr>
              <a:picLocks noChangeAspect="1"/>
            </p:cNvPicPr>
            <p:nvPr/>
          </p:nvPicPr>
          <p:blipFill>
            <a:blip r:embed="rId5"/>
            <a:srcRect/>
            <a:stretch>
              <a:fillRect/>
            </a:stretch>
          </p:blipFill>
          <p:spPr bwMode="auto">
            <a:xfrm>
              <a:off x="685800" y="2743200"/>
              <a:ext cx="1092200" cy="1092200"/>
            </a:xfrm>
            <a:prstGeom prst="rect">
              <a:avLst/>
            </a:prstGeom>
            <a:noFill/>
            <a:ln w="9525">
              <a:noFill/>
              <a:miter lim="800000"/>
              <a:headEnd/>
              <a:tailEnd/>
            </a:ln>
          </p:spPr>
        </p:pic>
      </p:grpSp>
      <p:pic>
        <p:nvPicPr>
          <p:cNvPr id="81927" name="Picture 7"/>
          <p:cNvPicPr>
            <a:picLocks noChangeAspect="1"/>
          </p:cNvPicPr>
          <p:nvPr/>
        </p:nvPicPr>
        <p:blipFill>
          <a:blip r:embed="rId6"/>
          <a:srcRect/>
          <a:stretch>
            <a:fillRect/>
          </a:stretch>
        </p:blipFill>
        <p:spPr bwMode="auto">
          <a:xfrm>
            <a:off x="2286000" y="3615266"/>
            <a:ext cx="6438900" cy="1384300"/>
          </a:xfrm>
          <a:prstGeom prst="rect">
            <a:avLst/>
          </a:prstGeom>
          <a:noFill/>
          <a:ln w="9525">
            <a:noFill/>
            <a:miter lim="800000"/>
            <a:headEnd/>
            <a:tailEnd/>
          </a:ln>
        </p:spPr>
      </p:pic>
      <p:pic>
        <p:nvPicPr>
          <p:cNvPr id="81928" name="Picture 8"/>
          <p:cNvPicPr>
            <a:picLocks noChangeAspect="1"/>
          </p:cNvPicPr>
          <p:nvPr/>
        </p:nvPicPr>
        <p:blipFill>
          <a:blip r:embed="rId7"/>
          <a:srcRect/>
          <a:stretch>
            <a:fillRect/>
          </a:stretch>
        </p:blipFill>
        <p:spPr bwMode="auto">
          <a:xfrm>
            <a:off x="0" y="4102100"/>
            <a:ext cx="2286000" cy="609600"/>
          </a:xfrm>
          <a:prstGeom prst="rect">
            <a:avLst/>
          </a:prstGeom>
          <a:noFill/>
          <a:ln w="9525">
            <a:noFill/>
            <a:miter lim="800000"/>
            <a:headEnd/>
            <a:tailEnd/>
          </a:ln>
        </p:spPr>
      </p:pic>
      <p:pic>
        <p:nvPicPr>
          <p:cNvPr id="10" name="Picture 9"/>
          <p:cNvPicPr>
            <a:picLocks noChangeAspect="1"/>
          </p:cNvPicPr>
          <p:nvPr/>
        </p:nvPicPr>
        <p:blipFill>
          <a:blip r:embed="rId8"/>
          <a:stretch>
            <a:fillRect/>
          </a:stretch>
        </p:blipFill>
        <p:spPr>
          <a:xfrm>
            <a:off x="0" y="2590800"/>
            <a:ext cx="2882900" cy="495300"/>
          </a:xfrm>
          <a:prstGeom prst="rect">
            <a:avLst/>
          </a:prstGeom>
        </p:spPr>
      </p:pic>
      <p:pic>
        <p:nvPicPr>
          <p:cNvPr id="11" name="Picture 10"/>
          <p:cNvPicPr>
            <a:picLocks noChangeAspect="1"/>
          </p:cNvPicPr>
          <p:nvPr/>
        </p:nvPicPr>
        <p:blipFill>
          <a:blip r:embed="rId9"/>
          <a:stretch>
            <a:fillRect/>
          </a:stretch>
        </p:blipFill>
        <p:spPr>
          <a:xfrm>
            <a:off x="3048000" y="2137833"/>
            <a:ext cx="4953000" cy="1371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1143000"/>
          </a:xfrm>
        </p:spPr>
        <p:txBody>
          <a:bodyPr/>
          <a:lstStyle/>
          <a:p>
            <a:pPr algn="ctr"/>
            <a:r>
              <a:rPr lang="en-US" b="0" dirty="0" smtClean="0">
                <a:latin typeface="Arial"/>
                <a:cs typeface="Arial"/>
              </a:rPr>
              <a:t>Multiple diffraction-limited</a:t>
            </a:r>
            <a:r>
              <a:rPr lang="en-US" b="0" dirty="0">
                <a:latin typeface="Arial"/>
                <a:cs typeface="Arial"/>
              </a:rPr>
              <a:t> </a:t>
            </a:r>
            <a:r>
              <a:rPr lang="en-US" b="0" dirty="0" smtClean="0">
                <a:latin typeface="Arial"/>
                <a:cs typeface="Arial"/>
              </a:rPr>
              <a:t>storage ring projects are under way</a:t>
            </a:r>
            <a:endParaRPr lang="en-US" b="0" dirty="0">
              <a:latin typeface="Arial"/>
              <a:cs typeface="Arial"/>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811" y="1219200"/>
            <a:ext cx="9215620" cy="5029200"/>
          </a:xfrm>
          <a:prstGeom prst="rect">
            <a:avLst/>
          </a:prstGeom>
        </p:spPr>
      </p:pic>
      <p:sp>
        <p:nvSpPr>
          <p:cNvPr id="2" name="Slide Number Placeholder 1"/>
          <p:cNvSpPr>
            <a:spLocks noGrp="1"/>
          </p:cNvSpPr>
          <p:nvPr>
            <p:ph type="sldNum" sz="quarter" idx="12"/>
          </p:nvPr>
        </p:nvSpPr>
        <p:spPr/>
        <p:txBody>
          <a:bodyPr/>
          <a:lstStyle/>
          <a:p>
            <a:pPr>
              <a:defRPr/>
            </a:pPr>
            <a:fld id="{28623D6B-5800-409C-8349-5EF323434A7F}" type="slidenum">
              <a:rPr lang="en-US" smtClean="0">
                <a:solidFill>
                  <a:srgbClr val="404040"/>
                </a:solidFill>
              </a:rPr>
              <a:pPr>
                <a:defRPr/>
              </a:pPr>
              <a:t>37</a:t>
            </a:fld>
            <a:endParaRPr lang="en-US">
              <a:solidFill>
                <a:srgbClr val="404040"/>
              </a:solidFill>
            </a:endParaRPr>
          </a:p>
        </p:txBody>
      </p:sp>
    </p:spTree>
    <p:extLst>
      <p:ext uri="{BB962C8B-B14F-4D97-AF65-F5344CB8AC3E}">
        <p14:creationId xmlns:p14="http://schemas.microsoft.com/office/powerpoint/2010/main" val="20687464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88C4D48-99A0-5540-836F-F81D06BE9401}" type="slidenum">
              <a:rPr lang="en-US"/>
              <a:pPr>
                <a:defRPr/>
              </a:pPr>
              <a:t>38</a:t>
            </a:fld>
            <a:endParaRPr lang="en-US"/>
          </a:p>
        </p:txBody>
      </p:sp>
      <p:sp>
        <p:nvSpPr>
          <p:cNvPr id="4" name="TextBox 3"/>
          <p:cNvSpPr txBox="1"/>
          <p:nvPr/>
        </p:nvSpPr>
        <p:spPr>
          <a:xfrm>
            <a:off x="1600200" y="2133600"/>
            <a:ext cx="6400799" cy="3785652"/>
          </a:xfrm>
          <a:prstGeom prst="rect">
            <a:avLst/>
          </a:prstGeom>
          <a:noFill/>
        </p:spPr>
        <p:txBody>
          <a:bodyPr wrap="square" rtlCol="0">
            <a:spAutoFit/>
          </a:bodyPr>
          <a:lstStyle/>
          <a:p>
            <a:r>
              <a:rPr lang="en-US" sz="2400"/>
              <a:t>Thank you Roy - </a:t>
            </a:r>
          </a:p>
          <a:p>
            <a:endParaRPr lang="en-US" sz="2400"/>
          </a:p>
          <a:p>
            <a:r>
              <a:rPr lang="en-US" sz="2400"/>
              <a:t> for including me on your scientific adventures</a:t>
            </a:r>
          </a:p>
          <a:p>
            <a:r>
              <a:rPr lang="en-US" sz="2400"/>
              <a:t> for introducing me to your illustrious circle</a:t>
            </a:r>
          </a:p>
          <a:p>
            <a:r>
              <a:rPr lang="en-US" sz="2400"/>
              <a:t> for enlightening insights</a:t>
            </a:r>
          </a:p>
          <a:p>
            <a:r>
              <a:rPr lang="en-US" sz="2400"/>
              <a:t> for being a trusted consultant</a:t>
            </a:r>
          </a:p>
          <a:p>
            <a:endParaRPr lang="en-US" sz="2400"/>
          </a:p>
          <a:p>
            <a:r>
              <a:rPr lang="en-US" sz="2400"/>
              <a:t>All the best for many more years as a Mozart!</a:t>
            </a:r>
          </a:p>
          <a:p>
            <a:endParaRPr lang="en-US" sz="2400"/>
          </a:p>
          <a:p>
            <a:endParaRPr lang="en-US"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hoto_010.jpg"/>
          <p:cNvPicPr>
            <a:picLocks noGrp="1" noChangeAspect="1"/>
          </p:cNvPicPr>
          <p:nvPr>
            <p:ph idx="1"/>
          </p:nvPr>
        </p:nvPicPr>
        <p:blipFill>
          <a:blip r:embed="rId2"/>
          <a:srcRect l="-8854" r="-8854"/>
          <a:stretch>
            <a:fillRect/>
          </a:stretch>
        </p:blipFill>
        <p:spPr>
          <a:xfrm>
            <a:off x="-609600" y="685800"/>
            <a:ext cx="10253082" cy="5638800"/>
          </a:xfrm>
        </p:spPr>
      </p:pic>
      <p:sp>
        <p:nvSpPr>
          <p:cNvPr id="4" name="Slide Number Placeholder 3"/>
          <p:cNvSpPr>
            <a:spLocks noGrp="1"/>
          </p:cNvSpPr>
          <p:nvPr>
            <p:ph type="sldNum" sz="quarter" idx="12"/>
          </p:nvPr>
        </p:nvSpPr>
        <p:spPr/>
        <p:txBody>
          <a:bodyPr/>
          <a:lstStyle/>
          <a:p>
            <a:pPr>
              <a:defRPr/>
            </a:pPr>
            <a:fld id="{2AEDE345-4B6B-5F49-BED0-481D15FD35FF}" type="slidenum">
              <a:rPr lang="en-US"/>
              <a:pPr>
                <a:defRPr/>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uses for VEPP-3 : FEL Physics</a:t>
            </a:r>
          </a:p>
        </p:txBody>
      </p:sp>
      <p:sp>
        <p:nvSpPr>
          <p:cNvPr id="4" name="Slide Number Placeholder 3"/>
          <p:cNvSpPr>
            <a:spLocks noGrp="1"/>
          </p:cNvSpPr>
          <p:nvPr>
            <p:ph type="sldNum" sz="quarter" idx="12"/>
          </p:nvPr>
        </p:nvSpPr>
        <p:spPr/>
        <p:txBody>
          <a:bodyPr/>
          <a:lstStyle/>
          <a:p>
            <a:pPr>
              <a:defRPr/>
            </a:pPr>
            <a:fld id="{2AEDE345-4B6B-5F49-BED0-481D15FD35FF}" type="slidenum">
              <a:rPr lang="en-US"/>
              <a:pPr>
                <a:defRPr/>
              </a:pPr>
              <a:t>5</a:t>
            </a:fld>
            <a:endParaRPr lang="en-US"/>
          </a:p>
        </p:txBody>
      </p:sp>
      <p:pic>
        <p:nvPicPr>
          <p:cNvPr id="6" name="Picture 5"/>
          <p:cNvPicPr>
            <a:picLocks noChangeAspect="1"/>
          </p:cNvPicPr>
          <p:nvPr/>
        </p:nvPicPr>
        <p:blipFill>
          <a:blip r:embed="rId3"/>
          <a:stretch>
            <a:fillRect/>
          </a:stretch>
        </p:blipFill>
        <p:spPr>
          <a:xfrm>
            <a:off x="228600" y="1219200"/>
            <a:ext cx="4533900" cy="3035300"/>
          </a:xfrm>
          <a:prstGeom prst="rect">
            <a:avLst/>
          </a:prstGeom>
        </p:spPr>
      </p:pic>
      <p:sp>
        <p:nvSpPr>
          <p:cNvPr id="7" name="Text Box 2"/>
          <p:cNvSpPr txBox="1">
            <a:spLocks noChangeArrowheads="1"/>
          </p:cNvSpPr>
          <p:nvPr/>
        </p:nvSpPr>
        <p:spPr bwMode="auto">
          <a:xfrm>
            <a:off x="5105400" y="1219200"/>
            <a:ext cx="3276600" cy="1277273"/>
          </a:xfrm>
          <a:prstGeom prst="rect">
            <a:avLst/>
          </a:prstGeom>
          <a:noFill/>
          <a:ln w="9525">
            <a:noFill/>
            <a:miter lim="800000"/>
            <a:headEnd/>
            <a:tailEnd/>
          </a:ln>
          <a:effectLst/>
        </p:spPr>
        <p:txBody>
          <a:bodyPr wrap="square">
            <a:spAutoFit/>
          </a:bodyPr>
          <a:lstStyle/>
          <a:p>
            <a:pPr algn="ctr">
              <a:spcBef>
                <a:spcPct val="50000"/>
              </a:spcBef>
            </a:pPr>
            <a:r>
              <a:rPr lang="en-US" sz="2200"/>
              <a:t>FEL bypass on the VEPP-3 storage ring</a:t>
            </a:r>
          </a:p>
          <a:p>
            <a:pPr algn="ctr">
              <a:spcBef>
                <a:spcPct val="50000"/>
              </a:spcBef>
            </a:pPr>
            <a:r>
              <a:rPr lang="en-US" sz="2200"/>
              <a:t>(Budker INP, 1987-1995).</a:t>
            </a:r>
          </a:p>
        </p:txBody>
      </p:sp>
      <p:sp>
        <p:nvSpPr>
          <p:cNvPr id="8" name="TextBox 7"/>
          <p:cNvSpPr txBox="1"/>
          <p:nvPr/>
        </p:nvSpPr>
        <p:spPr>
          <a:xfrm>
            <a:off x="5270500" y="6412468"/>
            <a:ext cx="2217299" cy="369332"/>
          </a:xfrm>
          <a:prstGeom prst="rect">
            <a:avLst/>
          </a:prstGeom>
          <a:noFill/>
        </p:spPr>
        <p:txBody>
          <a:bodyPr wrap="none" rtlCol="0">
            <a:spAutoFit/>
          </a:bodyPr>
          <a:lstStyle/>
          <a:p>
            <a:r>
              <a:rPr lang="en-US"/>
              <a:t>Courtesy Efim Gluskin</a:t>
            </a:r>
          </a:p>
        </p:txBody>
      </p:sp>
      <p:sp>
        <p:nvSpPr>
          <p:cNvPr id="11" name="TextBox 10"/>
          <p:cNvSpPr txBox="1"/>
          <p:nvPr/>
        </p:nvSpPr>
        <p:spPr>
          <a:xfrm>
            <a:off x="4800600" y="3048000"/>
            <a:ext cx="4038600" cy="3139321"/>
          </a:xfrm>
          <a:prstGeom prst="rect">
            <a:avLst/>
          </a:prstGeom>
          <a:noFill/>
        </p:spPr>
        <p:txBody>
          <a:bodyPr wrap="square" rtlCol="0">
            <a:spAutoFit/>
          </a:bodyPr>
          <a:lstStyle/>
          <a:p>
            <a:pPr>
              <a:buFont typeface="Wingdings" charset="2"/>
              <a:buChar char="§"/>
            </a:pPr>
            <a:r>
              <a:rPr lang="en-US"/>
              <a:t>  1985-1994: visible and UV range FEL was built</a:t>
            </a:r>
          </a:p>
          <a:p>
            <a:pPr>
              <a:buFont typeface="Wingdings" charset="2"/>
              <a:buChar char="§"/>
            </a:pPr>
            <a:r>
              <a:rPr lang="en-US"/>
              <a:t>  Long electromagnetic undulators of original design</a:t>
            </a:r>
          </a:p>
          <a:p>
            <a:pPr>
              <a:buFont typeface="Wingdings" charset="2"/>
              <a:buChar char="§"/>
            </a:pPr>
            <a:r>
              <a:rPr lang="en-US"/>
              <a:t>  Short-wavelength record for FEL (0.24 micron)</a:t>
            </a:r>
          </a:p>
          <a:p>
            <a:pPr>
              <a:buFont typeface="Wingdings" charset="2"/>
              <a:buChar char="§"/>
            </a:pPr>
            <a:r>
              <a:rPr lang="en-US"/>
              <a:t>  Linewidth narrowing by intracavity Fabry Perot etalon</a:t>
            </a:r>
          </a:p>
          <a:p>
            <a:pPr>
              <a:buFont typeface="Wingdings" charset="2"/>
              <a:buChar char="§"/>
            </a:pPr>
            <a:r>
              <a:rPr lang="en-US"/>
              <a:t> 1995-6 dismantled and shipped to Duke University</a:t>
            </a:r>
          </a:p>
          <a:p>
            <a:endParaRPr lang="en-US"/>
          </a:p>
        </p:txBody>
      </p:sp>
      <p:pic>
        <p:nvPicPr>
          <p:cNvPr id="12" name="Picture 3"/>
          <p:cNvPicPr>
            <a:picLocks noChangeAspect="1" noChangeArrowheads="1"/>
          </p:cNvPicPr>
          <p:nvPr/>
        </p:nvPicPr>
        <p:blipFill>
          <a:blip r:embed="rId4" cstate="print"/>
          <a:srcRect/>
          <a:stretch>
            <a:fillRect/>
          </a:stretch>
        </p:blipFill>
        <p:spPr bwMode="auto">
          <a:xfrm>
            <a:off x="381000" y="4643293"/>
            <a:ext cx="3733800" cy="1681307"/>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Novosibirsk transplanted – effects on APS and AMO</a:t>
            </a:r>
          </a:p>
        </p:txBody>
      </p:sp>
      <p:sp>
        <p:nvSpPr>
          <p:cNvPr id="3" name="Content Placeholder 2"/>
          <p:cNvSpPr>
            <a:spLocks noGrp="1"/>
          </p:cNvSpPr>
          <p:nvPr>
            <p:ph idx="1"/>
          </p:nvPr>
        </p:nvSpPr>
        <p:spPr>
          <a:xfrm>
            <a:off x="457200" y="1189037"/>
            <a:ext cx="8229600" cy="4830763"/>
          </a:xfrm>
        </p:spPr>
        <p:txBody>
          <a:bodyPr/>
          <a:lstStyle/>
          <a:p>
            <a:pPr>
              <a:buNone/>
            </a:pPr>
            <a:r>
              <a:rPr lang="en-US" b="1"/>
              <a:t>ACCELERATOR PHYSICS</a:t>
            </a:r>
          </a:p>
          <a:p>
            <a:r>
              <a:rPr lang="en-US"/>
              <a:t>Sasha Zholents</a:t>
            </a:r>
          </a:p>
          <a:p>
            <a:r>
              <a:rPr lang="en-US"/>
              <a:t>Efim Gluskin</a:t>
            </a:r>
          </a:p>
          <a:p>
            <a:pPr>
              <a:buNone/>
            </a:pPr>
            <a:endParaRPr lang="en-US"/>
          </a:p>
          <a:p>
            <a:endParaRPr lang="en-US"/>
          </a:p>
          <a:p>
            <a:pPr>
              <a:buNone/>
            </a:pPr>
            <a:endParaRPr lang="en-US"/>
          </a:p>
          <a:p>
            <a:pPr>
              <a:buNone/>
            </a:pPr>
            <a:endParaRPr lang="en-US"/>
          </a:p>
          <a:p>
            <a:pPr>
              <a:buNone/>
            </a:pPr>
            <a:endParaRPr lang="en-US"/>
          </a:p>
          <a:p>
            <a:pPr>
              <a:buNone/>
            </a:pPr>
            <a:endParaRPr lang="en-US"/>
          </a:p>
          <a:p>
            <a:pPr>
              <a:buNone/>
            </a:pPr>
            <a:endParaRPr lang="en-US"/>
          </a:p>
          <a:p>
            <a:pPr>
              <a:buNone/>
            </a:pPr>
            <a:r>
              <a:rPr lang="en-US" b="1"/>
              <a:t>ATOMIC PHYSICS</a:t>
            </a:r>
          </a:p>
          <a:p>
            <a:r>
              <a:rPr lang="en-US"/>
              <a:t>Dima Budker</a:t>
            </a:r>
          </a:p>
          <a:p>
            <a:r>
              <a:rPr lang="en-US"/>
              <a:t>Victor Flambaum</a:t>
            </a:r>
          </a:p>
          <a:p>
            <a:r>
              <a:rPr lang="en-US">
                <a:solidFill>
                  <a:schemeClr val="bg1">
                    <a:lumMod val="50000"/>
                  </a:schemeClr>
                </a:solidFill>
              </a:rPr>
              <a:t>Tanya Zelevinsky</a:t>
            </a:r>
          </a:p>
          <a:p>
            <a:pPr>
              <a:buNone/>
            </a:pPr>
            <a:endParaRPr lang="en-US"/>
          </a:p>
        </p:txBody>
      </p:sp>
      <p:sp>
        <p:nvSpPr>
          <p:cNvPr id="4" name="Slide Number Placeholder 3"/>
          <p:cNvSpPr>
            <a:spLocks noGrp="1"/>
          </p:cNvSpPr>
          <p:nvPr>
            <p:ph type="sldNum" sz="quarter" idx="12"/>
          </p:nvPr>
        </p:nvSpPr>
        <p:spPr/>
        <p:txBody>
          <a:bodyPr/>
          <a:lstStyle/>
          <a:p>
            <a:pPr>
              <a:defRPr/>
            </a:pPr>
            <a:fld id="{2AEDE345-4B6B-5F49-BED0-481D15FD35FF}" type="slidenum">
              <a:rPr lang="en-US"/>
              <a:pPr>
                <a:defRPr/>
              </a:pPr>
              <a:t>6</a:t>
            </a:fld>
            <a:endParaRPr lang="en-US"/>
          </a:p>
        </p:txBody>
      </p:sp>
      <p:pic>
        <p:nvPicPr>
          <p:cNvPr id="5" name="Picture 4"/>
          <p:cNvPicPr>
            <a:picLocks noChangeAspect="1"/>
          </p:cNvPicPr>
          <p:nvPr/>
        </p:nvPicPr>
        <p:blipFill>
          <a:blip r:embed="rId2"/>
          <a:stretch>
            <a:fillRect/>
          </a:stretch>
        </p:blipFill>
        <p:spPr>
          <a:xfrm>
            <a:off x="6019800" y="990600"/>
            <a:ext cx="1819427" cy="2895600"/>
          </a:xfrm>
          <a:prstGeom prst="rect">
            <a:avLst/>
          </a:prstGeom>
        </p:spPr>
      </p:pic>
      <p:pic>
        <p:nvPicPr>
          <p:cNvPr id="7" name="Picture 6"/>
          <p:cNvPicPr>
            <a:picLocks noChangeAspect="1"/>
          </p:cNvPicPr>
          <p:nvPr/>
        </p:nvPicPr>
        <p:blipFill>
          <a:blip r:embed="rId3"/>
          <a:stretch>
            <a:fillRect/>
          </a:stretch>
        </p:blipFill>
        <p:spPr>
          <a:xfrm>
            <a:off x="3733800" y="990600"/>
            <a:ext cx="1880235" cy="2387600"/>
          </a:xfrm>
          <a:prstGeom prst="rect">
            <a:avLst/>
          </a:prstGeom>
        </p:spPr>
      </p:pic>
      <p:pic>
        <p:nvPicPr>
          <p:cNvPr id="8" name="Picture 7"/>
          <p:cNvPicPr>
            <a:picLocks noChangeAspect="1"/>
          </p:cNvPicPr>
          <p:nvPr/>
        </p:nvPicPr>
        <p:blipFill>
          <a:blip r:embed="rId4"/>
          <a:stretch>
            <a:fillRect/>
          </a:stretch>
        </p:blipFill>
        <p:spPr>
          <a:xfrm>
            <a:off x="3810000" y="4267200"/>
            <a:ext cx="1600200" cy="2177016"/>
          </a:xfrm>
          <a:prstGeom prst="rect">
            <a:avLst/>
          </a:prstGeom>
        </p:spPr>
      </p:pic>
      <p:pic>
        <p:nvPicPr>
          <p:cNvPr id="9" name="Picture 8"/>
          <p:cNvPicPr>
            <a:picLocks noChangeAspect="1"/>
          </p:cNvPicPr>
          <p:nvPr/>
        </p:nvPicPr>
        <p:blipFill>
          <a:blip r:embed="rId5"/>
          <a:stretch>
            <a:fillRect/>
          </a:stretch>
        </p:blipFill>
        <p:spPr>
          <a:xfrm>
            <a:off x="6117771" y="4267200"/>
            <a:ext cx="1578429" cy="2209800"/>
          </a:xfrm>
          <a:prstGeom prst="rect">
            <a:avLst/>
          </a:prstGeom>
        </p:spPr>
      </p:pic>
      <p:sp>
        <p:nvSpPr>
          <p:cNvPr id="10" name="Rectangle 9"/>
          <p:cNvSpPr/>
          <p:nvPr/>
        </p:nvSpPr>
        <p:spPr bwMode="auto">
          <a:xfrm>
            <a:off x="5943600" y="3429000"/>
            <a:ext cx="1905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charset="0"/>
            </a:endParaRPr>
          </a:p>
        </p:txBody>
      </p:sp>
      <p:sp>
        <p:nvSpPr>
          <p:cNvPr id="11" name="Rectangle 10"/>
          <p:cNvSpPr/>
          <p:nvPr/>
        </p:nvSpPr>
        <p:spPr bwMode="auto">
          <a:xfrm>
            <a:off x="3733800" y="2971800"/>
            <a:ext cx="1905000" cy="457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solidFill>
                  <a:schemeClr val="bg1"/>
                </a:solidFill>
                <a:latin typeface="Calibri" charset="0"/>
              </a:rPr>
              <a:t>Sasha</a:t>
            </a:r>
            <a:r>
              <a:rPr lang="en-US">
                <a:latin typeface="Calibri" charset="0"/>
              </a:rPr>
              <a:t>  </a:t>
            </a:r>
            <a:endParaRPr kumimoji="0" lang="en-US" sz="1800" b="0" i="0" u="none" strike="noStrike" cap="none" normalizeH="0" baseline="0">
              <a:ln>
                <a:noFill/>
              </a:ln>
              <a:solidFill>
                <a:schemeClr val="tx1"/>
              </a:solidFill>
              <a:effectLst/>
              <a:latin typeface="Calibri" charset="0"/>
            </a:endParaRPr>
          </a:p>
        </p:txBody>
      </p:sp>
      <p:sp>
        <p:nvSpPr>
          <p:cNvPr id="12" name="Rectangle 11"/>
          <p:cNvSpPr/>
          <p:nvPr/>
        </p:nvSpPr>
        <p:spPr bwMode="auto">
          <a:xfrm>
            <a:off x="5943600" y="2971800"/>
            <a:ext cx="1905000" cy="457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solidFill>
                  <a:schemeClr val="bg1"/>
                </a:solidFill>
                <a:latin typeface="Calibri" charset="0"/>
              </a:rPr>
              <a:t>Efim</a:t>
            </a:r>
            <a:r>
              <a:rPr lang="en-US">
                <a:latin typeface="Calibri" charset="0"/>
              </a:rPr>
              <a:t>  </a:t>
            </a:r>
            <a:endParaRPr kumimoji="0" lang="en-US" sz="1800" b="0" i="0" u="none" strike="noStrike" cap="none" normalizeH="0" baseline="0">
              <a:ln>
                <a:noFill/>
              </a:ln>
              <a:solidFill>
                <a:schemeClr val="tx1"/>
              </a:solidFill>
              <a:effectLst/>
              <a:latin typeface="Calibri" charset="0"/>
            </a:endParaRPr>
          </a:p>
        </p:txBody>
      </p:sp>
      <p:sp>
        <p:nvSpPr>
          <p:cNvPr id="13" name="Rectangle 12"/>
          <p:cNvSpPr/>
          <p:nvPr/>
        </p:nvSpPr>
        <p:spPr bwMode="auto">
          <a:xfrm>
            <a:off x="3657600" y="6096000"/>
            <a:ext cx="1905000" cy="457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solidFill>
                  <a:schemeClr val="bg1"/>
                </a:solidFill>
                <a:latin typeface="Calibri" charset="0"/>
              </a:rPr>
              <a:t>Dima</a:t>
            </a:r>
            <a:r>
              <a:rPr lang="en-US">
                <a:latin typeface="Calibri" charset="0"/>
              </a:rPr>
              <a:t>  </a:t>
            </a:r>
            <a:endParaRPr kumimoji="0" lang="en-US" sz="1800" b="0" i="0" u="none" strike="noStrike" cap="none" normalizeH="0" baseline="0">
              <a:ln>
                <a:noFill/>
              </a:ln>
              <a:solidFill>
                <a:schemeClr val="tx1"/>
              </a:solidFill>
              <a:effectLst/>
              <a:latin typeface="Calibri" charset="0"/>
            </a:endParaRPr>
          </a:p>
        </p:txBody>
      </p:sp>
      <p:sp>
        <p:nvSpPr>
          <p:cNvPr id="14" name="Rectangle 13"/>
          <p:cNvSpPr/>
          <p:nvPr/>
        </p:nvSpPr>
        <p:spPr bwMode="auto">
          <a:xfrm>
            <a:off x="6096000" y="6096000"/>
            <a:ext cx="1600200" cy="457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solidFill>
                  <a:schemeClr val="bg1"/>
                </a:solidFill>
                <a:latin typeface="Calibri" charset="0"/>
              </a:rPr>
              <a:t>Victor</a:t>
            </a:r>
            <a:r>
              <a:rPr lang="en-US">
                <a:latin typeface="Calibri" charset="0"/>
              </a:rPr>
              <a:t>  </a:t>
            </a:r>
            <a:endParaRPr kumimoji="0" lang="en-US" sz="1800" b="0" i="0" u="none" strike="noStrike" cap="none" normalizeH="0" baseline="0">
              <a:ln>
                <a:noFill/>
              </a:ln>
              <a:solidFill>
                <a:schemeClr val="tx1"/>
              </a:solidFill>
              <a:effectLst/>
              <a:latin typeface="Calibri"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AEDE345-4B6B-5F49-BED0-481D15FD35FF}" type="slidenum">
              <a:rPr lang="en-US"/>
              <a:pPr>
                <a:defRPr/>
              </a:pPr>
              <a:t>7</a:t>
            </a:fld>
            <a:endParaRPr lang="en-US"/>
          </a:p>
        </p:txBody>
      </p:sp>
      <p:sp>
        <p:nvSpPr>
          <p:cNvPr id="5" name="TextBox 4"/>
          <p:cNvSpPr txBox="1"/>
          <p:nvPr/>
        </p:nvSpPr>
        <p:spPr>
          <a:xfrm>
            <a:off x="1143000" y="2590800"/>
            <a:ext cx="6330279" cy="1200328"/>
          </a:xfrm>
          <a:prstGeom prst="rect">
            <a:avLst/>
          </a:prstGeom>
          <a:noFill/>
        </p:spPr>
        <p:txBody>
          <a:bodyPr wrap="none" rtlCol="0">
            <a:spAutoFit/>
          </a:bodyPr>
          <a:lstStyle/>
          <a:p>
            <a:pPr algn="ctr"/>
            <a:r>
              <a:rPr lang="en-US" sz="2400"/>
              <a:t>A tale of two times</a:t>
            </a:r>
          </a:p>
          <a:p>
            <a:pPr algn="ctr"/>
            <a:endParaRPr lang="en-US" sz="2400"/>
          </a:p>
          <a:p>
            <a:pPr algn="ctr"/>
            <a:r>
              <a:rPr lang="en-US" sz="2400"/>
              <a:t>High/medium energy physics to “photon” physics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39738" y="304800"/>
            <a:ext cx="8018462" cy="492125"/>
          </a:xfrm>
          <a:prstGeom prst="rect">
            <a:avLst/>
          </a:prstGeom>
          <a:noFill/>
          <a:ln w="9525">
            <a:noFill/>
            <a:miter lim="800000"/>
            <a:headEnd/>
            <a:tailEnd/>
          </a:ln>
        </p:spPr>
        <p:txBody>
          <a:bodyPr>
            <a:prstTxWarp prst="textNoShape">
              <a:avLst/>
            </a:prstTxWarp>
            <a:spAutoFit/>
          </a:bodyPr>
          <a:lstStyle/>
          <a:p>
            <a:pPr algn="ctr"/>
            <a:r>
              <a:rPr lang="en-US" sz="2600" b="1">
                <a:solidFill>
                  <a:srgbClr val="17375E"/>
                </a:solidFill>
                <a:latin typeface="Trebuchet MS" pitchFamily="-84" charset="0"/>
                <a:ea typeface="Trebuchet MS" pitchFamily="-84" charset="0"/>
                <a:cs typeface="Trebuchet MS" pitchFamily="-84" charset="0"/>
              </a:rPr>
              <a:t>Moore’s law for X-ray Sources</a:t>
            </a:r>
          </a:p>
        </p:txBody>
      </p:sp>
      <p:grpSp>
        <p:nvGrpSpPr>
          <p:cNvPr id="17411" name="Group 3"/>
          <p:cNvGrpSpPr>
            <a:grpSpLocks/>
          </p:cNvGrpSpPr>
          <p:nvPr/>
        </p:nvGrpSpPr>
        <p:grpSpPr bwMode="auto">
          <a:xfrm>
            <a:off x="328613" y="814388"/>
            <a:ext cx="8489950" cy="5510212"/>
            <a:chOff x="207" y="501"/>
            <a:chExt cx="5348" cy="3471"/>
          </a:xfrm>
        </p:grpSpPr>
        <p:pic>
          <p:nvPicPr>
            <p:cNvPr id="17412" name="Picture 4" descr="SYNCH_IBM6"/>
            <p:cNvPicPr>
              <a:picLocks noChangeAspect="1" noChangeArrowheads="1"/>
            </p:cNvPicPr>
            <p:nvPr/>
          </p:nvPicPr>
          <p:blipFill>
            <a:blip r:embed="rId3"/>
            <a:srcRect/>
            <a:stretch>
              <a:fillRect/>
            </a:stretch>
          </p:blipFill>
          <p:spPr bwMode="auto">
            <a:xfrm>
              <a:off x="760" y="501"/>
              <a:ext cx="4006" cy="3471"/>
            </a:xfrm>
            <a:prstGeom prst="rect">
              <a:avLst/>
            </a:prstGeom>
            <a:noFill/>
            <a:ln w="9525">
              <a:noFill/>
              <a:miter lim="800000"/>
              <a:headEnd/>
              <a:tailEnd/>
            </a:ln>
          </p:spPr>
        </p:pic>
        <p:sp>
          <p:nvSpPr>
            <p:cNvPr id="17413" name="AutoShape 5"/>
            <p:cNvSpPr>
              <a:spLocks noChangeAspect="1"/>
            </p:cNvSpPr>
            <p:nvPr/>
          </p:nvSpPr>
          <p:spPr bwMode="auto">
            <a:xfrm flipH="1">
              <a:off x="1010" y="1869"/>
              <a:ext cx="115" cy="1710"/>
            </a:xfrm>
            <a:prstGeom prst="rightBrace">
              <a:avLst>
                <a:gd name="adj1" fmla="val 123913"/>
                <a:gd name="adj2" fmla="val 50000"/>
              </a:avLst>
            </a:prstGeom>
            <a:noFill/>
            <a:ln w="19050">
              <a:solidFill>
                <a:srgbClr val="000080"/>
              </a:solidFill>
              <a:round/>
              <a:headEnd/>
              <a:tailEnd/>
            </a:ln>
          </p:spPr>
          <p:txBody>
            <a:bodyPr wrap="none" anchor="ctr">
              <a:prstTxWarp prst="textNoShape">
                <a:avLst/>
              </a:prstTxWarp>
            </a:bodyPr>
            <a:lstStyle/>
            <a:p>
              <a:endParaRPr lang="en-US"/>
            </a:p>
          </p:txBody>
        </p:sp>
        <p:sp>
          <p:nvSpPr>
            <p:cNvPr id="22" name="Text Box 6"/>
            <p:cNvSpPr txBox="1">
              <a:spLocks noChangeArrowheads="1"/>
            </p:cNvSpPr>
            <p:nvPr/>
          </p:nvSpPr>
          <p:spPr bwMode="auto">
            <a:xfrm>
              <a:off x="4660" y="2011"/>
              <a:ext cx="895" cy="520"/>
            </a:xfrm>
            <a:prstGeom prst="rect">
              <a:avLst/>
            </a:prstGeom>
            <a:noFill/>
            <a:ln w="9525">
              <a:noFill/>
              <a:miter lim="800000"/>
              <a:headEnd/>
              <a:tailEnd/>
            </a:ln>
          </p:spPr>
          <p:txBody>
            <a:bodyPr wrap="none">
              <a:prstTxWarp prst="textNoShape">
                <a:avLst/>
              </a:prstTxWarp>
              <a:spAutoFit/>
            </a:bodyPr>
            <a:lstStyle/>
            <a:p>
              <a:pPr>
                <a:defRPr/>
              </a:pPr>
              <a:r>
                <a:rPr lang="en-US" sz="1600" dirty="0">
                  <a:solidFill>
                    <a:schemeClr val="tx2">
                      <a:lumMod val="75000"/>
                    </a:schemeClr>
                  </a:solidFill>
                  <a:latin typeface="Arial"/>
                  <a:ea typeface="ＭＳ Ｐゴシック" charset="-128"/>
                  <a:cs typeface="Arial"/>
                </a:rPr>
                <a:t>18 orders</a:t>
              </a:r>
            </a:p>
            <a:p>
              <a:pPr>
                <a:defRPr/>
              </a:pPr>
              <a:r>
                <a:rPr lang="en-US" sz="1600" dirty="0">
                  <a:solidFill>
                    <a:schemeClr val="tx2">
                      <a:lumMod val="75000"/>
                    </a:schemeClr>
                  </a:solidFill>
                  <a:latin typeface="Arial"/>
                  <a:ea typeface="ＭＳ Ｐゴシック" charset="-128"/>
                  <a:cs typeface="Arial"/>
                </a:rPr>
                <a:t>of magnitude</a:t>
              </a:r>
            </a:p>
            <a:p>
              <a:pPr>
                <a:defRPr/>
              </a:pPr>
              <a:r>
                <a:rPr lang="en-US" sz="1600" dirty="0">
                  <a:solidFill>
                    <a:schemeClr val="tx2">
                      <a:lumMod val="75000"/>
                    </a:schemeClr>
                  </a:solidFill>
                  <a:latin typeface="Arial"/>
                  <a:ea typeface="ＭＳ Ｐゴシック" charset="-128"/>
                  <a:cs typeface="Arial"/>
                </a:rPr>
                <a:t>in 5 decades</a:t>
              </a:r>
              <a:r>
                <a:rPr lang="en-US" sz="1600" dirty="0">
                  <a:solidFill>
                    <a:schemeClr val="tx2">
                      <a:lumMod val="75000"/>
                    </a:schemeClr>
                  </a:solidFill>
                  <a:latin typeface="Comic Sans MS" charset="0"/>
                  <a:ea typeface="ＭＳ Ｐゴシック" charset="-128"/>
                  <a:cs typeface="ＭＳ Ｐゴシック" charset="-128"/>
                </a:rPr>
                <a:t>!</a:t>
              </a:r>
            </a:p>
          </p:txBody>
        </p:sp>
        <p:sp>
          <p:nvSpPr>
            <p:cNvPr id="17415" name="AutoShape 7"/>
            <p:cNvSpPr>
              <a:spLocks/>
            </p:cNvSpPr>
            <p:nvPr/>
          </p:nvSpPr>
          <p:spPr bwMode="auto">
            <a:xfrm>
              <a:off x="4401" y="832"/>
              <a:ext cx="201" cy="2906"/>
            </a:xfrm>
            <a:prstGeom prst="rightBrace">
              <a:avLst>
                <a:gd name="adj1" fmla="val 120481"/>
                <a:gd name="adj2" fmla="val 50000"/>
              </a:avLst>
            </a:prstGeom>
            <a:noFill/>
            <a:ln w="19050">
              <a:solidFill>
                <a:srgbClr val="ED1C24"/>
              </a:solidFill>
              <a:round/>
              <a:headEnd/>
              <a:tailEnd/>
            </a:ln>
          </p:spPr>
          <p:txBody>
            <a:bodyPr wrap="none" anchor="ctr">
              <a:prstTxWarp prst="textNoShape">
                <a:avLst/>
              </a:prstTxWarp>
            </a:bodyPr>
            <a:lstStyle/>
            <a:p>
              <a:endParaRPr lang="en-US"/>
            </a:p>
          </p:txBody>
        </p:sp>
        <p:sp>
          <p:nvSpPr>
            <p:cNvPr id="24" name="Text Box 8"/>
            <p:cNvSpPr txBox="1">
              <a:spLocks noChangeArrowheads="1"/>
            </p:cNvSpPr>
            <p:nvPr/>
          </p:nvSpPr>
          <p:spPr bwMode="auto">
            <a:xfrm>
              <a:off x="207" y="2985"/>
              <a:ext cx="895" cy="520"/>
            </a:xfrm>
            <a:prstGeom prst="rect">
              <a:avLst/>
            </a:prstGeom>
            <a:noFill/>
            <a:ln w="9525">
              <a:noFill/>
              <a:miter lim="800000"/>
              <a:headEnd/>
              <a:tailEnd/>
            </a:ln>
          </p:spPr>
          <p:txBody>
            <a:bodyPr wrap="none">
              <a:prstTxWarp prst="textNoShape">
                <a:avLst/>
              </a:prstTxWarp>
              <a:spAutoFit/>
            </a:bodyPr>
            <a:lstStyle/>
            <a:p>
              <a:pPr>
                <a:defRPr/>
              </a:pPr>
              <a:r>
                <a:rPr lang="en-US" sz="1600" dirty="0">
                  <a:solidFill>
                    <a:schemeClr val="tx2">
                      <a:lumMod val="75000"/>
                    </a:schemeClr>
                  </a:solidFill>
                  <a:latin typeface="Arial"/>
                  <a:ea typeface="ＭＳ Ｐゴシック" charset="-128"/>
                  <a:cs typeface="Arial"/>
                </a:rPr>
                <a:t>12 orders</a:t>
              </a:r>
            </a:p>
            <a:p>
              <a:pPr>
                <a:defRPr/>
              </a:pPr>
              <a:r>
                <a:rPr lang="en-US" sz="1600" dirty="0">
                  <a:solidFill>
                    <a:schemeClr val="tx2">
                      <a:lumMod val="75000"/>
                    </a:schemeClr>
                  </a:solidFill>
                  <a:latin typeface="Arial"/>
                  <a:ea typeface="ＭＳ Ｐゴシック" charset="-128"/>
                  <a:cs typeface="Arial"/>
                </a:rPr>
                <a:t>of magnitude</a:t>
              </a:r>
            </a:p>
            <a:p>
              <a:pPr>
                <a:defRPr/>
              </a:pPr>
              <a:r>
                <a:rPr lang="en-US" sz="1600" dirty="0">
                  <a:solidFill>
                    <a:schemeClr val="tx2">
                      <a:lumMod val="75000"/>
                    </a:schemeClr>
                  </a:solidFill>
                  <a:latin typeface="Arial"/>
                  <a:ea typeface="ＭＳ Ｐゴシック" charset="-128"/>
                  <a:cs typeface="Arial"/>
                </a:rPr>
                <a:t>in 6 decades</a:t>
              </a:r>
            </a:p>
          </p:txBody>
        </p:sp>
        <p:sp>
          <p:nvSpPr>
            <p:cNvPr id="17417" name="Text Box 9"/>
            <p:cNvSpPr txBox="1">
              <a:spLocks noChangeArrowheads="1"/>
            </p:cNvSpPr>
            <p:nvPr/>
          </p:nvSpPr>
          <p:spPr bwMode="auto">
            <a:xfrm>
              <a:off x="2183" y="1046"/>
              <a:ext cx="876" cy="144"/>
            </a:xfrm>
            <a:prstGeom prst="rect">
              <a:avLst/>
            </a:prstGeom>
            <a:noFill/>
            <a:ln w="9525">
              <a:noFill/>
              <a:miter lim="800000"/>
              <a:headEnd/>
              <a:tailEnd/>
            </a:ln>
          </p:spPr>
          <p:txBody>
            <a:bodyPr wrap="none">
              <a:prstTxWarp prst="textNoShape">
                <a:avLst/>
              </a:prstTxWarp>
              <a:spAutoFit/>
            </a:bodyPr>
            <a:lstStyle/>
            <a:p>
              <a:r>
                <a:rPr lang="en-US" sz="900">
                  <a:solidFill>
                    <a:srgbClr val="ED1C24"/>
                  </a:solidFill>
                  <a:latin typeface="Times New Roman" pitchFamily="-84" charset="0"/>
                </a:rPr>
                <a:t>(Energy Recovery Linacs)</a:t>
              </a:r>
            </a:p>
          </p:txBody>
        </p: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2"/>
          <p:cNvSpPr>
            <a:spLocks noGrp="1"/>
          </p:cNvSpPr>
          <p:nvPr>
            <p:ph type="sldNum" sz="quarter" idx="12"/>
          </p:nvPr>
        </p:nvSpPr>
        <p:spPr>
          <a:xfrm>
            <a:off x="7010400" y="6572250"/>
            <a:ext cx="1371600" cy="209550"/>
          </a:xfrm>
          <a:noFill/>
        </p:spPr>
        <p:txBody>
          <a:bodyPr/>
          <a:lstStyle/>
          <a:p>
            <a:pPr algn="l"/>
            <a:fld id="{4658400E-AFDC-2B4A-A217-884722470813}" type="slidenum">
              <a:rPr lang="en-US" sz="1000">
                <a:latin typeface="Calibri" pitchFamily="-84" charset="0"/>
              </a:rPr>
              <a:pPr algn="l"/>
              <a:t>9</a:t>
            </a:fld>
            <a:endParaRPr lang="en-US" sz="1000">
              <a:latin typeface="Calibri" pitchFamily="-84" charset="0"/>
            </a:endParaRPr>
          </a:p>
        </p:txBody>
      </p:sp>
      <p:sp>
        <p:nvSpPr>
          <p:cNvPr id="23555" name="Rectangle 2"/>
          <p:cNvSpPr>
            <a:spLocks noGrp="1" noChangeArrowheads="1"/>
          </p:cNvSpPr>
          <p:nvPr>
            <p:ph type="title"/>
          </p:nvPr>
        </p:nvSpPr>
        <p:spPr>
          <a:xfrm>
            <a:off x="152400" y="330200"/>
            <a:ext cx="8804275" cy="374650"/>
          </a:xfrm>
        </p:spPr>
        <p:txBody>
          <a:bodyPr/>
          <a:lstStyle/>
          <a:p>
            <a:r>
              <a:rPr lang="en-US" sz="2400">
                <a:solidFill>
                  <a:schemeClr val="tx1"/>
                </a:solidFill>
                <a:ea typeface="ＭＳ Ｐゴシック" pitchFamily="-84" charset="-128"/>
                <a:cs typeface="ＭＳ Ｐゴシック" pitchFamily="-84" charset="-128"/>
              </a:rPr>
              <a:t>XFELs are here (LCLS &amp; SACLA) and more are coming soon!</a:t>
            </a:r>
            <a:endParaRPr lang="en-US">
              <a:ea typeface="ＭＳ Ｐゴシック" pitchFamily="-84" charset="-128"/>
              <a:cs typeface="ＭＳ Ｐゴシック" pitchFamily="-84" charset="-128"/>
            </a:endParaRPr>
          </a:p>
        </p:txBody>
      </p:sp>
      <p:pic>
        <p:nvPicPr>
          <p:cNvPr id="23556" name="Picture 3" descr="linac-7.jpg                                                    0003DDC5Macintosh HD                   BE172E48:"/>
          <p:cNvPicPr>
            <a:picLocks noChangeAspect="1" noChangeArrowheads="1"/>
          </p:cNvPicPr>
          <p:nvPr/>
        </p:nvPicPr>
        <p:blipFill>
          <a:blip r:embed="rId3"/>
          <a:srcRect/>
          <a:stretch>
            <a:fillRect/>
          </a:stretch>
        </p:blipFill>
        <p:spPr bwMode="auto">
          <a:xfrm>
            <a:off x="5360988" y="1393825"/>
            <a:ext cx="3554412" cy="2416175"/>
          </a:xfrm>
          <a:prstGeom prst="rect">
            <a:avLst/>
          </a:prstGeom>
          <a:noFill/>
          <a:ln w="9525">
            <a:noFill/>
            <a:miter lim="800000"/>
            <a:headEnd/>
            <a:tailEnd/>
          </a:ln>
        </p:spPr>
      </p:pic>
      <p:pic>
        <p:nvPicPr>
          <p:cNvPr id="23557" name="Picture 4" descr="p26cap2.pdf                                                    003A3BFEMacintosh HD                   BE172E48:"/>
          <p:cNvPicPr>
            <a:picLocks noChangeAspect="1" noChangeArrowheads="1"/>
          </p:cNvPicPr>
          <p:nvPr/>
        </p:nvPicPr>
        <p:blipFill>
          <a:blip r:embed="rId4"/>
          <a:srcRect/>
          <a:stretch>
            <a:fillRect/>
          </a:stretch>
        </p:blipFill>
        <p:spPr bwMode="auto">
          <a:xfrm>
            <a:off x="685800" y="1371600"/>
            <a:ext cx="4216400" cy="2374900"/>
          </a:xfrm>
          <a:prstGeom prst="rect">
            <a:avLst/>
          </a:prstGeom>
          <a:noFill/>
          <a:ln w="9525">
            <a:noFill/>
            <a:miter lim="800000"/>
            <a:headEnd/>
            <a:tailEnd/>
          </a:ln>
        </p:spPr>
      </p:pic>
      <p:sp>
        <p:nvSpPr>
          <p:cNvPr id="23558" name="Text Box 5"/>
          <p:cNvSpPr txBox="1">
            <a:spLocks noChangeArrowheads="1"/>
          </p:cNvSpPr>
          <p:nvPr/>
        </p:nvSpPr>
        <p:spPr bwMode="auto">
          <a:xfrm>
            <a:off x="1219200" y="1066800"/>
            <a:ext cx="27432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solidFill>
                  <a:srgbClr val="CC0000"/>
                </a:solidFill>
              </a:rPr>
              <a:t>Physics Today, May 2005</a:t>
            </a:r>
            <a:endParaRPr lang="en-US"/>
          </a:p>
        </p:txBody>
      </p:sp>
      <p:grpSp>
        <p:nvGrpSpPr>
          <p:cNvPr id="23559" name="Group 6"/>
          <p:cNvGrpSpPr>
            <a:grpSpLocks/>
          </p:cNvGrpSpPr>
          <p:nvPr/>
        </p:nvGrpSpPr>
        <p:grpSpPr bwMode="auto">
          <a:xfrm>
            <a:off x="4778375" y="3886200"/>
            <a:ext cx="3756025" cy="2297113"/>
            <a:chOff x="2914" y="2640"/>
            <a:chExt cx="2366" cy="1447"/>
          </a:xfrm>
        </p:grpSpPr>
        <p:pic>
          <p:nvPicPr>
            <p:cNvPr id="23567" name="Picture 7" descr="HAS029m.jpg                                                    0003DDC5Macintosh HD                   BE172E48:"/>
            <p:cNvPicPr>
              <a:picLocks noChangeAspect="1" noChangeArrowheads="1"/>
            </p:cNvPicPr>
            <p:nvPr/>
          </p:nvPicPr>
          <p:blipFill>
            <a:blip r:embed="rId5"/>
            <a:srcRect/>
            <a:stretch>
              <a:fillRect/>
            </a:stretch>
          </p:blipFill>
          <p:spPr bwMode="auto">
            <a:xfrm>
              <a:off x="2914" y="2640"/>
              <a:ext cx="2366" cy="1447"/>
            </a:xfrm>
            <a:prstGeom prst="rect">
              <a:avLst/>
            </a:prstGeom>
            <a:noFill/>
            <a:ln w="9525">
              <a:noFill/>
              <a:miter lim="800000"/>
              <a:headEnd/>
              <a:tailEnd/>
            </a:ln>
          </p:spPr>
        </p:pic>
        <p:sp>
          <p:nvSpPr>
            <p:cNvPr id="23568" name="Text Box 8"/>
            <p:cNvSpPr txBox="1">
              <a:spLocks noChangeArrowheads="1"/>
            </p:cNvSpPr>
            <p:nvPr/>
          </p:nvSpPr>
          <p:spPr bwMode="auto">
            <a:xfrm>
              <a:off x="2976" y="2759"/>
              <a:ext cx="956" cy="231"/>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DESY X-FEL</a:t>
              </a:r>
              <a:endParaRPr lang="en-US"/>
            </a:p>
          </p:txBody>
        </p:sp>
        <p:sp>
          <p:nvSpPr>
            <p:cNvPr id="23569" name="Text Box 9"/>
            <p:cNvSpPr txBox="1">
              <a:spLocks noChangeArrowheads="1"/>
            </p:cNvSpPr>
            <p:nvPr/>
          </p:nvSpPr>
          <p:spPr bwMode="auto">
            <a:xfrm>
              <a:off x="3888" y="3801"/>
              <a:ext cx="411" cy="233"/>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2017</a:t>
              </a:r>
              <a:endParaRPr lang="en-US"/>
            </a:p>
          </p:txBody>
        </p:sp>
      </p:grpSp>
      <p:grpSp>
        <p:nvGrpSpPr>
          <p:cNvPr id="23560" name="Group 10"/>
          <p:cNvGrpSpPr>
            <a:grpSpLocks/>
          </p:cNvGrpSpPr>
          <p:nvPr/>
        </p:nvGrpSpPr>
        <p:grpSpPr bwMode="auto">
          <a:xfrm>
            <a:off x="914400" y="3962400"/>
            <a:ext cx="3352800" cy="2211388"/>
            <a:chOff x="432" y="2688"/>
            <a:chExt cx="2112" cy="1393"/>
          </a:xfrm>
        </p:grpSpPr>
        <p:pic>
          <p:nvPicPr>
            <p:cNvPr id="23564" name="Picture 11" descr="spring8facility.jpg                                            0003DDC5Macintosh HD                   BE172E48:"/>
            <p:cNvPicPr>
              <a:picLocks noChangeAspect="1" noChangeArrowheads="1"/>
            </p:cNvPicPr>
            <p:nvPr/>
          </p:nvPicPr>
          <p:blipFill>
            <a:blip r:embed="rId6"/>
            <a:srcRect/>
            <a:stretch>
              <a:fillRect/>
            </a:stretch>
          </p:blipFill>
          <p:spPr bwMode="auto">
            <a:xfrm>
              <a:off x="432" y="2688"/>
              <a:ext cx="2112" cy="1393"/>
            </a:xfrm>
            <a:prstGeom prst="rect">
              <a:avLst/>
            </a:prstGeom>
            <a:noFill/>
            <a:ln w="9525">
              <a:noFill/>
              <a:miter lim="800000"/>
              <a:headEnd/>
              <a:tailEnd/>
            </a:ln>
          </p:spPr>
        </p:pic>
        <p:sp>
          <p:nvSpPr>
            <p:cNvPr id="23565" name="Text Box 12"/>
            <p:cNvSpPr txBox="1">
              <a:spLocks noChangeArrowheads="1"/>
            </p:cNvSpPr>
            <p:nvPr/>
          </p:nvSpPr>
          <p:spPr bwMode="auto">
            <a:xfrm>
              <a:off x="480" y="2784"/>
              <a:ext cx="1193" cy="233"/>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SCSS – now SACLA</a:t>
              </a:r>
              <a:endParaRPr lang="en-US"/>
            </a:p>
          </p:txBody>
        </p:sp>
        <p:sp>
          <p:nvSpPr>
            <p:cNvPr id="23566" name="Text Box 13"/>
            <p:cNvSpPr txBox="1">
              <a:spLocks noChangeArrowheads="1"/>
            </p:cNvSpPr>
            <p:nvPr/>
          </p:nvSpPr>
          <p:spPr bwMode="auto">
            <a:xfrm>
              <a:off x="1200" y="3801"/>
              <a:ext cx="411" cy="233"/>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2011</a:t>
              </a:r>
              <a:endParaRPr lang="en-US"/>
            </a:p>
          </p:txBody>
        </p:sp>
      </p:grpSp>
      <p:sp>
        <p:nvSpPr>
          <p:cNvPr id="23561" name="Line 14"/>
          <p:cNvSpPr>
            <a:spLocks noChangeShapeType="1"/>
          </p:cNvSpPr>
          <p:nvPr/>
        </p:nvSpPr>
        <p:spPr bwMode="auto">
          <a:xfrm>
            <a:off x="0" y="812800"/>
            <a:ext cx="91440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3562" name="Text Box 15"/>
          <p:cNvSpPr txBox="1">
            <a:spLocks noChangeArrowheads="1"/>
          </p:cNvSpPr>
          <p:nvPr/>
        </p:nvSpPr>
        <p:spPr bwMode="auto">
          <a:xfrm>
            <a:off x="5486400" y="1508125"/>
            <a:ext cx="755650" cy="366713"/>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LCLS</a:t>
            </a:r>
            <a:endParaRPr lang="en-US"/>
          </a:p>
        </p:txBody>
      </p:sp>
      <p:sp>
        <p:nvSpPr>
          <p:cNvPr id="23563" name="Text Box 16"/>
          <p:cNvSpPr txBox="1">
            <a:spLocks noChangeArrowheads="1"/>
          </p:cNvSpPr>
          <p:nvPr/>
        </p:nvSpPr>
        <p:spPr bwMode="auto">
          <a:xfrm>
            <a:off x="6546850" y="3413125"/>
            <a:ext cx="692150" cy="366713"/>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2009</a:t>
            </a:r>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
      <a:dk1>
        <a:srgbClr val="404040"/>
      </a:dk1>
      <a:lt1>
        <a:srgbClr val="FFFFFF"/>
      </a:lt1>
      <a:dk2>
        <a:srgbClr val="1F497D"/>
      </a:dk2>
      <a:lt2>
        <a:srgbClr val="D2D2D2"/>
      </a:lt2>
      <a:accent1>
        <a:srgbClr val="A6C4DE"/>
      </a:accent1>
      <a:accent2>
        <a:srgbClr val="9D7D9E"/>
      </a:accent2>
      <a:accent3>
        <a:srgbClr val="FFFFFF"/>
      </a:accent3>
      <a:accent4>
        <a:srgbClr val="353535"/>
      </a:accent4>
      <a:accent5>
        <a:srgbClr val="D0DEEC"/>
      </a:accent5>
      <a:accent6>
        <a:srgbClr val="8E718F"/>
      </a:accent6>
      <a:hlink>
        <a:srgbClr val="7AB800"/>
      </a:hlink>
      <a:folHlink>
        <a:srgbClr val="BF5C28"/>
      </a:folHlink>
    </a:clrScheme>
    <a:fontScheme name="Blank Presentatio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alibri"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alibri" charset="0"/>
          </a:defRPr>
        </a:defPPr>
      </a:lstStyle>
    </a:lnDef>
  </a:objectDefaults>
  <a:extraClrSchemeLst>
    <a:extraClrScheme>
      <a:clrScheme name="Blank Presentatio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50313</TotalTime>
  <Words>2763</Words>
  <Application>Microsoft Macintosh PowerPoint</Application>
  <PresentationFormat>On-screen Show (4:3)</PresentationFormat>
  <Paragraphs>441</Paragraphs>
  <Slides>38</Slides>
  <Notes>20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Blank Presentation</vt:lpstr>
      <vt:lpstr>Electron Probes of Structure – from Deuteron to Lysozyme   Linda Young Argonne National Laboratory</vt:lpstr>
      <vt:lpstr>Days of the Deuteron at the Dynamitron</vt:lpstr>
      <vt:lpstr>Preparing for Siberia</vt:lpstr>
      <vt:lpstr>PowerPoint Presentation</vt:lpstr>
      <vt:lpstr>Other uses for VEPP-3 : FEL Physics</vt:lpstr>
      <vt:lpstr>Novosibirsk transplanted – effects on APS and AMO</vt:lpstr>
      <vt:lpstr>PowerPoint Presentation</vt:lpstr>
      <vt:lpstr>PowerPoint Presentation</vt:lpstr>
      <vt:lpstr>XFELs are here (LCLS &amp; SACLA) and more are coming soon!</vt:lpstr>
      <vt:lpstr>PowerPoint Presentation</vt:lpstr>
      <vt:lpstr>April 10, 2009:  LCLS lases at 1.5 Angstroms </vt:lpstr>
      <vt:lpstr>PowerPoint Presentation</vt:lpstr>
      <vt:lpstr>LCLS saturation at 1.5 Å</vt:lpstr>
      <vt:lpstr>PowerPoint Presentation</vt:lpstr>
      <vt:lpstr>AMO questions at the ultraintense x-ray frontier</vt:lpstr>
      <vt:lpstr>LCLS Experiment 1 – Oct 1, 2009</vt:lpstr>
      <vt:lpstr>Our approach to understanding ultraintense x-ray interactions</vt:lpstr>
      <vt:lpstr>Valence ionization, core ionization and Auger decay</vt:lpstr>
      <vt:lpstr>How does one arrive at a particular charge state?</vt:lpstr>
      <vt:lpstr>High field physics chamber</vt:lpstr>
      <vt:lpstr>Day 1 – two interesting observations</vt:lpstr>
      <vt:lpstr>Theory can model ultraintense x-ray-induced electronic damage in neon </vt:lpstr>
      <vt:lpstr>Atoms become transparent at high x-ray intensity ! </vt:lpstr>
      <vt:lpstr>Electron spectrometers track ionization mechanism</vt:lpstr>
      <vt:lpstr>Absorption vs scattering:  normal and hollow atoms</vt:lpstr>
      <vt:lpstr>Summary of ultra-intense x-ray interaction phenomena</vt:lpstr>
      <vt:lpstr>PowerPoint Presentation</vt:lpstr>
      <vt:lpstr>The chaotic truth about current XFELs</vt:lpstr>
      <vt:lpstr>How to obtain longitudinally coherent x-ray laser pulses?</vt:lpstr>
      <vt:lpstr>PowerPoint Presentation</vt:lpstr>
      <vt:lpstr>Hard x-ray self-seeding demonstrated in Jan 2012 J. Amann et al. Nature Photonics (Aug 2012)</vt:lpstr>
      <vt:lpstr>Hard x-ray self seeding demo – P. Emma et al </vt:lpstr>
      <vt:lpstr>PowerPoint Presentation</vt:lpstr>
      <vt:lpstr>PowerPoint Presentation</vt:lpstr>
      <vt:lpstr>PowerPoint Presentation</vt:lpstr>
      <vt:lpstr>International opportunities here and on the horizon</vt:lpstr>
      <vt:lpstr>Multiple diffraction-limited storage ring projects are under way</vt:lpstr>
      <vt:lpstr>PowerPoint Presentation</vt:lpstr>
    </vt:vector>
  </TitlesOfParts>
  <Company>Argonne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Dana Stasiak</dc:creator>
  <cp:lastModifiedBy>Kawtar Hafidi</cp:lastModifiedBy>
  <cp:revision>210</cp:revision>
  <cp:lastPrinted>2011-02-23T21:47:59Z</cp:lastPrinted>
  <dcterms:created xsi:type="dcterms:W3CDTF">2014-09-26T23:10:55Z</dcterms:created>
  <dcterms:modified xsi:type="dcterms:W3CDTF">2014-11-04T16:54:51Z</dcterms:modified>
</cp:coreProperties>
</file>