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9.gif" ContentType="image/gif"/>
  <Override PartName="/ppt/notesSlides/notesSlide8.xml" ContentType="application/vnd.openxmlformats-officedocument.presentationml.notesSlide+xml"/>
  <Override PartName="/ppt/media/image41.gif" ContentType="image/gif"/>
  <Override PartName="/ppt/media/image42.gif" ContentType="image/gif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78.gif" ContentType="image/gif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441" r:id="rId2"/>
    <p:sldId id="492" r:id="rId3"/>
    <p:sldId id="480" r:id="rId4"/>
    <p:sldId id="479" r:id="rId5"/>
    <p:sldId id="384" r:id="rId6"/>
    <p:sldId id="311" r:id="rId7"/>
    <p:sldId id="483" r:id="rId8"/>
    <p:sldId id="398" r:id="rId9"/>
    <p:sldId id="481" r:id="rId10"/>
    <p:sldId id="482" r:id="rId11"/>
    <p:sldId id="422" r:id="rId12"/>
    <p:sldId id="484" r:id="rId13"/>
    <p:sldId id="455" r:id="rId14"/>
    <p:sldId id="403" r:id="rId15"/>
    <p:sldId id="489" r:id="rId16"/>
    <p:sldId id="488" r:id="rId17"/>
    <p:sldId id="490" r:id="rId18"/>
    <p:sldId id="486" r:id="rId19"/>
    <p:sldId id="504" r:id="rId20"/>
    <p:sldId id="487" r:id="rId21"/>
    <p:sldId id="503" r:id="rId22"/>
    <p:sldId id="495" r:id="rId23"/>
    <p:sldId id="491" r:id="rId24"/>
    <p:sldId id="501" r:id="rId25"/>
    <p:sldId id="502" r:id="rId26"/>
    <p:sldId id="474" r:id="rId27"/>
    <p:sldId id="496" r:id="rId28"/>
    <p:sldId id="498" r:id="rId29"/>
    <p:sldId id="497" r:id="rId30"/>
    <p:sldId id="493" r:id="rId31"/>
    <p:sldId id="440" r:id="rId32"/>
    <p:sldId id="437" r:id="rId33"/>
    <p:sldId id="393" r:id="rId34"/>
    <p:sldId id="499" r:id="rId35"/>
    <p:sldId id="500" r:id="rId36"/>
    <p:sldId id="314" r:id="rId37"/>
    <p:sldId id="283" r:id="rId38"/>
    <p:sldId id="379" r:id="rId39"/>
    <p:sldId id="373" r:id="rId40"/>
    <p:sldId id="436" r:id="rId41"/>
    <p:sldId id="309" r:id="rId42"/>
    <p:sldId id="337" r:id="rId43"/>
    <p:sldId id="345" r:id="rId44"/>
    <p:sldId id="376" r:id="rId45"/>
    <p:sldId id="341" r:id="rId46"/>
    <p:sldId id="426" r:id="rId47"/>
    <p:sldId id="430" r:id="rId48"/>
    <p:sldId id="446" r:id="rId49"/>
    <p:sldId id="465" r:id="rId50"/>
    <p:sldId id="494" r:id="rId51"/>
    <p:sldId id="390" r:id="rId52"/>
    <p:sldId id="47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4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F2CCD-5412-3648-8FCD-B19CAE5E69DD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CF3C0-0C22-F24A-AE45-16CF97E55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0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(</a:t>
            </a:r>
            <a:r>
              <a:rPr lang="en-US" dirty="0" err="1" smtClean="0"/>
              <a:t>g,a</a:t>
            </a:r>
            <a:r>
              <a:rPr lang="en-US" dirty="0" smtClean="0"/>
              <a:t>) and (</a:t>
            </a:r>
            <a:r>
              <a:rPr lang="en-US" dirty="0" err="1" smtClean="0"/>
              <a:t>a,g</a:t>
            </a:r>
            <a:r>
              <a:rPr lang="en-US" dirty="0" smtClean="0"/>
              <a:t>) relation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0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CF3C0-0C22-F24A-AE45-16CF97E5578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statistical error bars listed in the proposal and shown in the figures do not include the background subtraction. When we do background subtraction of 18O with depletion = 5000, then the statistical error bars will be 18-7% as the beam energy is increased. So for the lowest beam energy, where we spend most of the beam time (100 hours), the statistical error (17%) is comparable to the systematic error (29%).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Core</a:t>
            </a:r>
            <a:r>
              <a:rPr lang="en-US" baseline="0" dirty="0" smtClean="0"/>
              <a:t> size and mass defines structure, evolution, and composition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8Be short lifetime </a:t>
            </a:r>
          </a:p>
          <a:p>
            <a:r>
              <a:rPr lang="en-US" dirty="0" smtClean="0"/>
              <a:t>Importance of core in subsequent stages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49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Bremsstrahlung -&gt; go to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Bremsstrahlung -&gt; go to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Bremsstrahlung -&gt; go to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9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unfolding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328F18-C02C-5B4E-9062-575E58D0313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4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CF3C0-0C22-F24A-AE45-16CF97E5578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91CEE-DA55-6244-985D-1E8DE1123F4F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40BB0-BB86-6345-9090-2A5981E8C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2.png"/><Relationship Id="rId6" Type="http://schemas.openxmlformats.org/officeDocument/2006/relationships/image" Target="../media/image33.wm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Relationship Id="rId3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0.emf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6"/>
          <p:cNvSpPr>
            <a:spLocks noGrp="1"/>
          </p:cNvSpPr>
          <p:nvPr>
            <p:ph type="ctrTitle"/>
          </p:nvPr>
        </p:nvSpPr>
        <p:spPr>
          <a:xfrm>
            <a:off x="457200" y="504300"/>
            <a:ext cx="8458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Nuclear astrophysics </a:t>
            </a:r>
            <a:r>
              <a:rPr lang="en-US" dirty="0" smtClean="0"/>
              <a:t>with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</a:t>
            </a:r>
            <a:endParaRPr lang="en-US" dirty="0" smtClean="0"/>
          </a:p>
        </p:txBody>
      </p:sp>
      <p:sp>
        <p:nvSpPr>
          <p:cNvPr id="15363" name="Subtitle 7"/>
          <p:cNvSpPr>
            <a:spLocks noGrp="1"/>
          </p:cNvSpPr>
          <p:nvPr>
            <p:ph type="subTitle" idx="1"/>
          </p:nvPr>
        </p:nvSpPr>
        <p:spPr>
          <a:xfrm>
            <a:off x="4196877" y="4386379"/>
            <a:ext cx="3967163" cy="702692"/>
          </a:xfrm>
        </p:spPr>
        <p:txBody>
          <a:bodyPr/>
          <a:lstStyle/>
          <a:p>
            <a:pPr>
              <a:buFont typeface="Wingdings" pitchFamily="-107" charset="2"/>
              <a:buNone/>
            </a:pPr>
            <a:r>
              <a:rPr lang="en-US" sz="3600" dirty="0" smtClean="0"/>
              <a:t>Claudio Ugalde</a:t>
            </a:r>
            <a:endParaRPr lang="en-US" sz="2400" dirty="0" smtClean="0"/>
          </a:p>
        </p:txBody>
      </p:sp>
      <p:pic>
        <p:nvPicPr>
          <p:cNvPr id="15364" name="Picture 3" descr="100415_210631.000_1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667000"/>
            <a:ext cx="2028825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7"/>
          <p:cNvSpPr txBox="1">
            <a:spLocks/>
          </p:cNvSpPr>
          <p:nvPr/>
        </p:nvSpPr>
        <p:spPr bwMode="auto">
          <a:xfrm>
            <a:off x="3048000" y="2743200"/>
            <a:ext cx="39671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07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t>Superheated </a:t>
            </a:r>
            <a:r>
              <a:rPr lang="en-US" sz="1600" kern="0" dirty="0" smtClean="0">
                <a:latin typeface="+mn-lt"/>
              </a:rPr>
              <a:t>Target for Astrophysics Research (STAR)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Subtitle 7"/>
          <p:cNvSpPr txBox="1">
            <a:spLocks/>
          </p:cNvSpPr>
          <p:nvPr/>
        </p:nvSpPr>
        <p:spPr bwMode="auto">
          <a:xfrm>
            <a:off x="4781891" y="5089071"/>
            <a:ext cx="3037680" cy="80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en-US" kern="0" dirty="0">
                <a:ea typeface="ＭＳ Ｐゴシック" pitchFamily="-107" charset="-128"/>
                <a:cs typeface="ＭＳ Ｐゴシック" pitchFamily="-107" charset="-128"/>
              </a:rPr>
              <a:t>Argonne National Laboratory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07" charset="2"/>
              <a:buNone/>
              <a:tabLst/>
              <a:defRPr/>
            </a:pPr>
            <a:r>
              <a:rPr lang="en-US" kern="0" noProof="0" dirty="0" smtClean="0">
                <a:ea typeface="ＭＳ Ｐゴシック" pitchFamily="-107" charset="-128"/>
                <a:cs typeface="ＭＳ Ｐゴシック" pitchFamily="-107" charset="-128"/>
              </a:rPr>
              <a:t>University </a:t>
            </a:r>
            <a:r>
              <a:rPr lang="en-US" kern="0" noProof="0" dirty="0" smtClean="0">
                <a:ea typeface="ＭＳ Ｐゴシック" pitchFamily="-107" charset="-128"/>
                <a:cs typeface="ＭＳ Ｐゴシック" pitchFamily="-107" charset="-128"/>
              </a:rPr>
              <a:t>of </a:t>
            </a:r>
            <a:r>
              <a:rPr lang="en-US" kern="0" dirty="0" smtClean="0">
                <a:ea typeface="ＭＳ Ｐゴシック" pitchFamily="-107" charset="-128"/>
                <a:cs typeface="ＭＳ Ｐゴシック" pitchFamily="-107" charset="-128"/>
              </a:rPr>
              <a:t>Illinois at Chicago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07" charset="2"/>
              <a:buNone/>
              <a:tabLst/>
              <a:defRPr/>
            </a:pPr>
            <a:r>
              <a:rPr lang="en-US" kern="0" noProof="0" dirty="0" smtClean="0">
                <a:ea typeface="ＭＳ Ｐゴシック" pitchFamily="-107" charset="-128"/>
                <a:cs typeface="ＭＳ Ｐゴシック" pitchFamily="-107" charset="-128"/>
              </a:rPr>
              <a:t>University of Chicago </a:t>
            </a:r>
            <a:endParaRPr lang="en-US" kern="0" noProof="0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7" descr="st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514600"/>
            <a:ext cx="1676400" cy="1346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7" y="6422571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physics symposium in honor of Roy Holt, 2014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669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Work supported by the US </a:t>
            </a:r>
            <a:r>
              <a:rPr lang="en-US" sz="1200" dirty="0"/>
              <a:t>Department of Energy, Office of Nuclear Physics, </a:t>
            </a:r>
            <a:r>
              <a:rPr lang="en-US" sz="1200" dirty="0" smtClean="0"/>
              <a:t>under Contracts </a:t>
            </a:r>
            <a:r>
              <a:rPr lang="en-US" sz="1200" dirty="0"/>
              <a:t>DE-AC02-06CH11357 and DE-FG02-97ER41033.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069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Superheating of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liquids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1219200"/>
            <a:ext cx="6381750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1295400"/>
            <a:ext cx="7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314209" y="4991989"/>
            <a:ext cx="822960" cy="82296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Left-Right Arrow 10"/>
          <p:cNvSpPr/>
          <p:nvPr/>
        </p:nvSpPr>
        <p:spPr bwMode="auto">
          <a:xfrm>
            <a:off x="4775200" y="43942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Left-Right Arrow 11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419600" y="3429000"/>
            <a:ext cx="4343400" cy="2895600"/>
            <a:chOff x="4419600" y="3429000"/>
            <a:chExt cx="4343400" cy="28956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4419600" y="3429000"/>
              <a:ext cx="4343400" cy="28956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Very challenging 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engineering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</a:endParaRPr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Test feasibility with</a:t>
              </a:r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Calibri" pitchFamily="34" charset="0"/>
                </a:rPr>
                <a:t>a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 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Calibri" pitchFamily="34" charset="0"/>
                </a:rPr>
                <a:t>liquid requiring </a:t>
              </a:r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Calibri" pitchFamily="34" charset="0"/>
                </a:rPr>
                <a:t>technical simplicity</a:t>
              </a:r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(</a:t>
              </a:r>
              <a:r>
                <a:rPr kumimoji="0" lang="en-US" sz="2400" b="0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C</a:t>
              </a:r>
              <a:r>
                <a:rPr kumimoji="0" lang="en-US" sz="2400" b="0" i="0" u="none" strike="noStrike" cap="none" normalizeH="0" baseline="-25000" dirty="0" err="1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4</a:t>
              </a:r>
              <a:r>
                <a:rPr kumimoji="0" lang="en-US" sz="2400" b="0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F</a:t>
              </a:r>
              <a:r>
                <a:rPr kumimoji="0" lang="en-US" sz="2400" b="0" i="0" u="none" strike="noStrike" cap="none" normalizeH="0" baseline="-25000" dirty="0" err="1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10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latin typeface="Calibri" pitchFamily="34" charset="0"/>
                </a:rPr>
                <a:t>)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5029200" y="4876800"/>
              <a:ext cx="762000" cy="6858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90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an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9" y="-2189"/>
            <a:ext cx="8819547" cy="681510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/>
          <a:lstStyle/>
          <a:p>
            <a:r>
              <a:rPr lang="en-US" dirty="0" smtClean="0"/>
              <a:t>Ranges in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688015" cy="43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5791200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762000"/>
            <a:ext cx="72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Bubble growth and quenching. </a:t>
            </a:r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err="1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in R134a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426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5" descr="detectorACA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3581400" cy="28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prototyp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371429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5943600" y="838200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v1</a:t>
            </a:r>
          </a:p>
        </p:txBody>
      </p:sp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3429000" y="3429000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v2</a:t>
            </a:r>
          </a:p>
        </p:txBody>
      </p:sp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8305800" y="3200400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v3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09600"/>
            <a:ext cx="1980029" cy="17543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Liquids tested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r>
              <a:rPr lang="en-US" dirty="0" smtClean="0"/>
              <a:t>FCF</a:t>
            </a:r>
            <a:r>
              <a:rPr lang="en-US" baseline="-25000" dirty="0" smtClean="0"/>
              <a:t>3 </a:t>
            </a:r>
            <a:r>
              <a:rPr lang="en-US" dirty="0" smtClean="0"/>
              <a:t>(R134a)</a:t>
            </a:r>
            <a:endParaRPr lang="en-US" baseline="-25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10" name="Picture 9" descr="st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04800"/>
            <a:ext cx="1391788" cy="1117884"/>
          </a:xfrm>
          <a:prstGeom prst="rect">
            <a:avLst/>
          </a:prstGeom>
        </p:spPr>
      </p:pic>
      <p:pic>
        <p:nvPicPr>
          <p:cNvPr id="2" name="Picture 1" descr="PressureVesselCutAw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76600"/>
            <a:ext cx="2772918" cy="31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6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19800" y="63344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Ugalde et al. 2013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Picture 4" descr="experimentTheo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7" y="278885"/>
            <a:ext cx="8474313" cy="5945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9788" y="1245989"/>
            <a:ext cx="1768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err="1" smtClean="0">
                <a:solidFill>
                  <a:schemeClr val="bg2">
                    <a:lumMod val="10000"/>
                  </a:schemeClr>
                </a:solidFill>
              </a:rPr>
              <a:t>15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N(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Symbol" charset="2"/>
                <a:cs typeface="Symbol" charset="2"/>
              </a:rPr>
              <a:t>a,g</a:t>
            </a:r>
            <a:r>
              <a:rPr lang="en-US" sz="2400" baseline="-25000" dirty="0" err="1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n-US" sz="2400" baseline="30000" dirty="0" err="1" smtClean="0">
                <a:solidFill>
                  <a:schemeClr val="bg2">
                    <a:lumMod val="10000"/>
                  </a:schemeClr>
                </a:solidFill>
              </a:rPr>
              <a:t>19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F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4982" y="65178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725"/>
            <a:ext cx="4769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count rate contributions, </a:t>
            </a:r>
            <a:r>
              <a:rPr lang="en-US" dirty="0" err="1" smtClean="0"/>
              <a:t>I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= 1 x 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/s </a:t>
            </a:r>
          </a:p>
          <a:p>
            <a:r>
              <a:rPr lang="en-US" dirty="0" smtClean="0"/>
              <a:t>L = 3.6 cm, x1000 depleted liquid</a:t>
            </a:r>
            <a:endParaRPr lang="en-US" dirty="0"/>
          </a:p>
        </p:txBody>
      </p:sp>
      <p:pic>
        <p:nvPicPr>
          <p:cNvPr id="6" name="Picture 5" descr="depleted1000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620000" cy="55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0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0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fficiencyCurve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41400"/>
            <a:ext cx="8649648" cy="4772850"/>
          </a:xfrm>
          <a:prstGeom prst="rect">
            <a:avLst/>
          </a:prstGeom>
        </p:spPr>
      </p:pic>
      <p:pic>
        <p:nvPicPr>
          <p:cNvPr id="8" name="Picture 7" descr="efficiencyN2O_lin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41400"/>
            <a:ext cx="8649648" cy="47728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Picture 9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41400"/>
            <a:ext cx="8649648" cy="477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533400"/>
            <a:ext cx="543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efficiency curve, </a:t>
            </a:r>
            <a:r>
              <a:rPr lang="en-US" dirty="0" err="1" smtClean="0"/>
              <a:t>HI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S</a:t>
            </a:r>
            <a:r>
              <a:rPr lang="en-US" dirty="0" smtClean="0"/>
              <a:t> April 2013.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= 9.7MeV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267200"/>
            <a:ext cx="81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+</a:t>
            </a:r>
            <a:r>
              <a:rPr lang="en-US" baseline="30000" dirty="0" smtClean="0"/>
              <a:t>14</a:t>
            </a:r>
            <a:r>
              <a:rPr lang="en-US" dirty="0" smtClean="0"/>
              <a:t>N,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+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4419600"/>
            <a:ext cx="76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+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267200" y="5105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67200" y="1219200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483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A2B28-1B0C-F649-BB4F-E3B740C1417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964" y="274638"/>
            <a:ext cx="5698835" cy="1143000"/>
          </a:xfrm>
        </p:spPr>
        <p:txBody>
          <a:bodyPr/>
          <a:lstStyle/>
          <a:p>
            <a:r>
              <a:rPr lang="en-US" dirty="0" err="1"/>
              <a:t>HI</a:t>
            </a:r>
            <a:r>
              <a:rPr lang="en-US" dirty="0" err="1">
                <a:latin typeface="Symbol" charset="2"/>
              </a:rPr>
              <a:t>g</a:t>
            </a:r>
            <a:r>
              <a:rPr lang="en-US" dirty="0" err="1"/>
              <a:t>S</a:t>
            </a:r>
            <a:r>
              <a:rPr lang="en-US" dirty="0"/>
              <a:t> Photon Beam</a:t>
            </a:r>
          </a:p>
        </p:txBody>
      </p:sp>
      <p:pic>
        <p:nvPicPr>
          <p:cNvPr id="6" name="Picture 3" descr="dukeRing.png"/>
          <p:cNvPicPr>
            <a:picLocks noChangeAspect="1"/>
          </p:cNvPicPr>
          <p:nvPr/>
        </p:nvPicPr>
        <p:blipFill>
          <a:blip r:embed="rId3"/>
          <a:srcRect t="6660" b="9930"/>
          <a:stretch>
            <a:fillRect/>
          </a:stretch>
        </p:blipFill>
        <p:spPr bwMode="auto">
          <a:xfrm>
            <a:off x="152400" y="1600200"/>
            <a:ext cx="8823325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 bwMode="auto">
          <a:xfrm>
            <a:off x="4733134" y="5613971"/>
            <a:ext cx="822960" cy="82296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1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28600"/>
            <a:ext cx="2678882" cy="228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336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19800" y="63344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Ugalde et al. 2013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Picture 4" descr="experimentTheo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7" y="278885"/>
            <a:ext cx="8474313" cy="5945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9788" y="1245989"/>
            <a:ext cx="1768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err="1" smtClean="0">
                <a:solidFill>
                  <a:schemeClr val="bg2">
                    <a:lumMod val="10000"/>
                  </a:schemeClr>
                </a:solidFill>
              </a:rPr>
              <a:t>15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N(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Symbol" charset="2"/>
                <a:cs typeface="Symbol" charset="2"/>
              </a:rPr>
              <a:t>a,g</a:t>
            </a:r>
            <a:r>
              <a:rPr lang="en-US" sz="2400" baseline="-25000" dirty="0" err="1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n-US" sz="2400" baseline="30000" dirty="0" err="1" smtClean="0">
                <a:solidFill>
                  <a:schemeClr val="bg2">
                    <a:lumMod val="10000"/>
                  </a:schemeClr>
                </a:solidFill>
              </a:rPr>
              <a:t>19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F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4982" y="65178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5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1156C-65C7-5445-952F-3B051EDF037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1" y="2231572"/>
            <a:ext cx="2636410" cy="1227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39" y="3262537"/>
            <a:ext cx="2068893" cy="646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98" y="5832928"/>
            <a:ext cx="1778000" cy="321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1" y="4889277"/>
            <a:ext cx="1741570" cy="3501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891" y="3326016"/>
            <a:ext cx="154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r>
              <a:rPr lang="en-US" dirty="0" smtClean="0"/>
              <a:t>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</a:t>
            </a:r>
            <a:r>
              <a:rPr lang="en-US" dirty="0" err="1" smtClean="0"/>
              <a:t>Rehm</a:t>
            </a:r>
            <a:endParaRPr lang="en-US" dirty="0" smtClean="0"/>
          </a:p>
          <a:p>
            <a:r>
              <a:rPr lang="en-US" dirty="0"/>
              <a:t>C. </a:t>
            </a:r>
            <a:r>
              <a:rPr lang="en-US" dirty="0" smtClean="0"/>
              <a:t>Ugalde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4107" y="6255097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Sonnenschein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6314" y="5239434"/>
            <a:ext cx="130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dirty="0" smtClean="0"/>
              <a:t>. Robinson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02670" y="3208109"/>
            <a:ext cx="16946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Suleiman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Freyberger</a:t>
            </a:r>
            <a:endParaRPr lang="en-US" dirty="0" smtClean="0"/>
          </a:p>
          <a:p>
            <a:r>
              <a:rPr lang="en-US" dirty="0" smtClean="0"/>
              <a:t>J. </a:t>
            </a:r>
            <a:r>
              <a:rPr lang="en-US" dirty="0" err="1" smtClean="0"/>
              <a:t>Grames</a:t>
            </a:r>
            <a:endParaRPr lang="en-US" dirty="0" smtClean="0"/>
          </a:p>
          <a:p>
            <a:r>
              <a:rPr lang="en-US" dirty="0" smtClean="0"/>
              <a:t>R. </a:t>
            </a:r>
            <a:r>
              <a:rPr lang="en-US" dirty="0" err="1" smtClean="0"/>
              <a:t>Kazimi</a:t>
            </a:r>
            <a:endParaRPr lang="en-US" dirty="0" smtClean="0"/>
          </a:p>
          <a:p>
            <a:r>
              <a:rPr lang="en-US" dirty="0" smtClean="0"/>
              <a:t>M. </a:t>
            </a:r>
            <a:r>
              <a:rPr lang="en-US" dirty="0" err="1" smtClean="0"/>
              <a:t>Poelker</a:t>
            </a:r>
            <a:endParaRPr lang="en-US" dirty="0" smtClean="0"/>
          </a:p>
          <a:p>
            <a:r>
              <a:rPr lang="en-US" dirty="0" smtClean="0"/>
              <a:t>R. </a:t>
            </a:r>
            <a:r>
              <a:rPr lang="en-US" dirty="0" err="1" smtClean="0"/>
              <a:t>Mammei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Meekins</a:t>
            </a:r>
            <a:endParaRPr lang="en-US" dirty="0" smtClean="0"/>
          </a:p>
          <a:p>
            <a:r>
              <a:rPr lang="en-US" dirty="0" smtClean="0"/>
              <a:t>Y. </a:t>
            </a:r>
            <a:r>
              <a:rPr lang="en-US" dirty="0" err="1" smtClean="0"/>
              <a:t>Roblin</a:t>
            </a:r>
            <a:endParaRPr lang="en-US" dirty="0" smtClean="0"/>
          </a:p>
          <a:p>
            <a:r>
              <a:rPr lang="en-US" dirty="0" smtClean="0"/>
              <a:t>V. </a:t>
            </a:r>
            <a:r>
              <a:rPr lang="en-US" dirty="0" err="1"/>
              <a:t>Vylet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G. </a:t>
            </a:r>
            <a:r>
              <a:rPr lang="en-US" dirty="0" err="1" smtClean="0"/>
              <a:t>Kharashvili</a:t>
            </a:r>
            <a:r>
              <a:rPr lang="en-US" dirty="0" smtClean="0"/>
              <a:t> </a:t>
            </a:r>
          </a:p>
          <a:p>
            <a:r>
              <a:rPr lang="en-US" dirty="0" smtClean="0"/>
              <a:t>P. </a:t>
            </a:r>
            <a:r>
              <a:rPr lang="en-US" dirty="0" err="1" smtClean="0"/>
              <a:t>Degtiarenko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215533" y="5081199"/>
            <a:ext cx="12234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LLNL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Tonchev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LANL</a:t>
            </a:r>
          </a:p>
          <a:p>
            <a:r>
              <a:rPr lang="en-US" dirty="0" smtClean="0"/>
              <a:t>G</a:t>
            </a:r>
            <a:r>
              <a:rPr lang="en-US" dirty="0" smtClean="0"/>
              <a:t>. </a:t>
            </a:r>
            <a:r>
              <a:rPr lang="en-US" dirty="0" err="1" smtClean="0"/>
              <a:t>Rusev</a:t>
            </a:r>
            <a:endParaRPr lang="en-US" dirty="0"/>
          </a:p>
        </p:txBody>
      </p:sp>
      <p:pic>
        <p:nvPicPr>
          <p:cNvPr id="3" name="Picture 2" descr="DSC0457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48508"/>
          </a:xfrm>
          <a:prstGeom prst="rect">
            <a:avLst/>
          </a:prstGeom>
        </p:spPr>
      </p:pic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29" y="3413117"/>
            <a:ext cx="2095500" cy="29256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2252" y="3022444"/>
            <a:ext cx="132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 smtClean="0"/>
              <a:t>DiGiovine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0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A2B28-1B0C-F649-BB4F-E3B740C1417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964" y="274638"/>
            <a:ext cx="5698835" cy="1143000"/>
          </a:xfrm>
        </p:spPr>
        <p:txBody>
          <a:bodyPr/>
          <a:lstStyle/>
          <a:p>
            <a:r>
              <a:rPr lang="en-US" dirty="0" err="1"/>
              <a:t>HI</a:t>
            </a:r>
            <a:r>
              <a:rPr lang="en-US" dirty="0" err="1">
                <a:latin typeface="Symbol" charset="2"/>
              </a:rPr>
              <a:t>g</a:t>
            </a:r>
            <a:r>
              <a:rPr lang="en-US" dirty="0" err="1"/>
              <a:t>S</a:t>
            </a:r>
            <a:r>
              <a:rPr lang="en-US" dirty="0"/>
              <a:t> Photon Beam</a:t>
            </a:r>
          </a:p>
        </p:txBody>
      </p:sp>
      <p:pic>
        <p:nvPicPr>
          <p:cNvPr id="6" name="Picture 3" descr="dukeRing.png"/>
          <p:cNvPicPr>
            <a:picLocks noChangeAspect="1"/>
          </p:cNvPicPr>
          <p:nvPr/>
        </p:nvPicPr>
        <p:blipFill>
          <a:blip r:embed="rId3"/>
          <a:srcRect t="6660" b="9930"/>
          <a:stretch>
            <a:fillRect/>
          </a:stretch>
        </p:blipFill>
        <p:spPr bwMode="auto">
          <a:xfrm>
            <a:off x="152400" y="1600200"/>
            <a:ext cx="8823325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0041" y="5181600"/>
            <a:ext cx="3698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1515"/>
                </a:solidFill>
              </a:rPr>
              <a:t>E (electron) ~ 500 MeV, </a:t>
            </a:r>
            <a:r>
              <a:rPr lang="en-US" b="1" dirty="0" err="1" smtClean="0">
                <a:solidFill>
                  <a:srgbClr val="151515"/>
                </a:solidFill>
              </a:rPr>
              <a:t>I</a:t>
            </a:r>
            <a:r>
              <a:rPr lang="en-US" b="1" baseline="-25000" dirty="0" err="1" smtClean="0">
                <a:solidFill>
                  <a:srgbClr val="151515"/>
                </a:solidFill>
              </a:rPr>
              <a:t>e</a:t>
            </a:r>
            <a:r>
              <a:rPr lang="en-US" b="1" dirty="0" smtClean="0">
                <a:solidFill>
                  <a:srgbClr val="151515"/>
                </a:solidFill>
              </a:rPr>
              <a:t>=50mA</a:t>
            </a:r>
          </a:p>
          <a:p>
            <a:pPr algn="ctr"/>
            <a:r>
              <a:rPr lang="en-US" b="1" dirty="0" smtClean="0">
                <a:solidFill>
                  <a:srgbClr val="151515"/>
                </a:solidFill>
              </a:rPr>
              <a:t>+</a:t>
            </a:r>
          </a:p>
          <a:p>
            <a:pPr algn="ctr"/>
            <a:r>
              <a:rPr lang="en-US" b="1" dirty="0" smtClean="0">
                <a:solidFill>
                  <a:srgbClr val="151515"/>
                </a:solidFill>
              </a:rPr>
              <a:t>2 x10</a:t>
            </a:r>
            <a:r>
              <a:rPr lang="en-US" b="1" baseline="30000" dirty="0" smtClean="0">
                <a:solidFill>
                  <a:srgbClr val="151515"/>
                </a:solidFill>
              </a:rPr>
              <a:t>-10</a:t>
            </a:r>
            <a:r>
              <a:rPr lang="en-US" b="1" dirty="0" smtClean="0">
                <a:solidFill>
                  <a:srgbClr val="151515"/>
                </a:solidFill>
              </a:rPr>
              <a:t> </a:t>
            </a:r>
            <a:r>
              <a:rPr lang="en-US" b="1" dirty="0" err="1" smtClean="0">
                <a:solidFill>
                  <a:srgbClr val="151515"/>
                </a:solidFill>
              </a:rPr>
              <a:t>torr</a:t>
            </a:r>
            <a:r>
              <a:rPr lang="en-US" b="1" dirty="0" smtClean="0">
                <a:solidFill>
                  <a:srgbClr val="151515"/>
                </a:solidFill>
              </a:rPr>
              <a:t> vacuum</a:t>
            </a:r>
            <a:endParaRPr lang="en-US" b="1" dirty="0">
              <a:solidFill>
                <a:srgbClr val="151515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733134" y="5613971"/>
            <a:ext cx="822960" cy="82296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1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28600"/>
            <a:ext cx="2678882" cy="228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22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A2B28-1B0C-F649-BB4F-E3B740C1417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964" y="274638"/>
            <a:ext cx="5698835" cy="1143000"/>
          </a:xfrm>
        </p:spPr>
        <p:txBody>
          <a:bodyPr/>
          <a:lstStyle/>
          <a:p>
            <a:r>
              <a:rPr lang="en-US" dirty="0" err="1"/>
              <a:t>HI</a:t>
            </a:r>
            <a:r>
              <a:rPr lang="en-US" dirty="0" err="1">
                <a:latin typeface="Symbol" charset="2"/>
              </a:rPr>
              <a:t>g</a:t>
            </a:r>
            <a:r>
              <a:rPr lang="en-US" dirty="0" err="1"/>
              <a:t>S</a:t>
            </a:r>
            <a:r>
              <a:rPr lang="en-US" dirty="0"/>
              <a:t> Photon Beam</a:t>
            </a:r>
          </a:p>
        </p:txBody>
      </p:sp>
      <p:pic>
        <p:nvPicPr>
          <p:cNvPr id="6" name="Picture 3" descr="dukeRing.png"/>
          <p:cNvPicPr>
            <a:picLocks noChangeAspect="1"/>
          </p:cNvPicPr>
          <p:nvPr/>
        </p:nvPicPr>
        <p:blipFill>
          <a:blip r:embed="rId5"/>
          <a:srcRect t="6660" b="9930"/>
          <a:stretch>
            <a:fillRect/>
          </a:stretch>
        </p:blipFill>
        <p:spPr bwMode="auto">
          <a:xfrm>
            <a:off x="152400" y="1600200"/>
            <a:ext cx="8823325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0041" y="5181600"/>
            <a:ext cx="3698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1515"/>
                </a:solidFill>
              </a:rPr>
              <a:t>E (electron) ~ 500 MeV, </a:t>
            </a:r>
            <a:r>
              <a:rPr lang="en-US" b="1" dirty="0" err="1" smtClean="0">
                <a:solidFill>
                  <a:srgbClr val="151515"/>
                </a:solidFill>
              </a:rPr>
              <a:t>I</a:t>
            </a:r>
            <a:r>
              <a:rPr lang="en-US" b="1" baseline="-25000" dirty="0" err="1" smtClean="0">
                <a:solidFill>
                  <a:srgbClr val="151515"/>
                </a:solidFill>
              </a:rPr>
              <a:t>e</a:t>
            </a:r>
            <a:r>
              <a:rPr lang="en-US" b="1" dirty="0" smtClean="0">
                <a:solidFill>
                  <a:srgbClr val="151515"/>
                </a:solidFill>
              </a:rPr>
              <a:t>=50mA</a:t>
            </a:r>
          </a:p>
          <a:p>
            <a:pPr algn="ctr"/>
            <a:r>
              <a:rPr lang="en-US" b="1" dirty="0" smtClean="0">
                <a:solidFill>
                  <a:srgbClr val="151515"/>
                </a:solidFill>
              </a:rPr>
              <a:t>+</a:t>
            </a:r>
          </a:p>
          <a:p>
            <a:pPr algn="ctr"/>
            <a:r>
              <a:rPr lang="en-US" b="1" dirty="0" smtClean="0">
                <a:solidFill>
                  <a:srgbClr val="151515"/>
                </a:solidFill>
              </a:rPr>
              <a:t>2 x10</a:t>
            </a:r>
            <a:r>
              <a:rPr lang="en-US" b="1" baseline="30000" dirty="0" smtClean="0">
                <a:solidFill>
                  <a:srgbClr val="151515"/>
                </a:solidFill>
              </a:rPr>
              <a:t>-10</a:t>
            </a:r>
            <a:r>
              <a:rPr lang="en-US" b="1" dirty="0" smtClean="0">
                <a:solidFill>
                  <a:srgbClr val="151515"/>
                </a:solidFill>
              </a:rPr>
              <a:t> </a:t>
            </a:r>
            <a:r>
              <a:rPr lang="en-US" b="1" dirty="0" err="1" smtClean="0">
                <a:solidFill>
                  <a:srgbClr val="151515"/>
                </a:solidFill>
              </a:rPr>
              <a:t>torr</a:t>
            </a:r>
            <a:r>
              <a:rPr lang="en-US" b="1" dirty="0" smtClean="0">
                <a:solidFill>
                  <a:srgbClr val="151515"/>
                </a:solidFill>
              </a:rPr>
              <a:t> vacuum</a:t>
            </a:r>
            <a:endParaRPr lang="en-US" b="1" dirty="0">
              <a:solidFill>
                <a:srgbClr val="151515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733134" y="5613971"/>
            <a:ext cx="822960" cy="82296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1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28600"/>
            <a:ext cx="2678882" cy="228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 bwMode="auto">
          <a:xfrm>
            <a:off x="4114800" y="5257800"/>
            <a:ext cx="822960" cy="822960"/>
          </a:xfrm>
          <a:prstGeom prst="rightArrow">
            <a:avLst/>
          </a:prstGeom>
          <a:solidFill>
            <a:srgbClr val="BDFF3B"/>
          </a:solidFill>
          <a:ln w="952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2" name="TextBox 11"/>
          <p:cNvSpPr txBox="1"/>
          <p:nvPr/>
        </p:nvSpPr>
        <p:spPr>
          <a:xfrm>
            <a:off x="4955273" y="5343071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1515"/>
                </a:solidFill>
              </a:rPr>
              <a:t>Strong </a:t>
            </a:r>
            <a:r>
              <a:rPr lang="en-US" dirty="0">
                <a:solidFill>
                  <a:srgbClr val="151515"/>
                </a:solidFill>
              </a:rPr>
              <a:t>B</a:t>
            </a:r>
            <a:r>
              <a:rPr lang="en-US" dirty="0" smtClean="0">
                <a:solidFill>
                  <a:srgbClr val="151515"/>
                </a:solidFill>
              </a:rPr>
              <a:t>remsstrahlung </a:t>
            </a:r>
          </a:p>
          <a:p>
            <a:r>
              <a:rPr lang="en-US" dirty="0" smtClean="0">
                <a:solidFill>
                  <a:srgbClr val="151515"/>
                </a:solidFill>
              </a:rPr>
              <a:t>background component</a:t>
            </a:r>
            <a:endParaRPr lang="en-US" dirty="0">
              <a:solidFill>
                <a:srgbClr val="151515"/>
              </a:solidFill>
            </a:endParaRPr>
          </a:p>
        </p:txBody>
      </p:sp>
      <p:pic>
        <p:nvPicPr>
          <p:cNvPr id="2" name="outp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4143" y="4999038"/>
            <a:ext cx="1759857" cy="1546451"/>
          </a:xfrm>
          <a:prstGeom prst="rect">
            <a:avLst/>
          </a:prstGeom>
        </p:spPr>
      </p:pic>
      <p:pic>
        <p:nvPicPr>
          <p:cNvPr id="9" name="Picture 8" descr="roycu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70" y="5080081"/>
            <a:ext cx="623528" cy="9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3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0" y="1299000"/>
            <a:ext cx="8526233" cy="56479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A2B28-1B0C-F649-BB4F-E3B740C141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 descr="bubbleDeviceWa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68" y="1"/>
            <a:ext cx="3042632" cy="227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741" y="1409009"/>
            <a:ext cx="289086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Proposal approved by PAC40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Experimental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setup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construction (2014)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 descr="cebaf_12GeV_upgrade_diagra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39168"/>
            <a:ext cx="3243468" cy="2111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13137"/>
            <a:ext cx="6386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Bremsstrahlung beams at Jefferson Lab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731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Straight Connector 83"/>
          <p:cNvCxnSpPr/>
          <p:nvPr/>
        </p:nvCxnSpPr>
        <p:spPr>
          <a:xfrm>
            <a:off x="2590800" y="3581400"/>
            <a:ext cx="574222" cy="114098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3900000">
            <a:off x="2838804" y="4397174"/>
            <a:ext cx="914400" cy="4572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3581400"/>
            <a:ext cx="1752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52800" y="3124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3352800"/>
            <a:ext cx="1943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05000" y="3276600"/>
            <a:ext cx="0" cy="1524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Flowchart: Alternate Process 25"/>
          <p:cNvSpPr/>
          <p:nvPr/>
        </p:nvSpPr>
        <p:spPr>
          <a:xfrm>
            <a:off x="5029200" y="3124200"/>
            <a:ext cx="685800" cy="457200"/>
          </a:xfrm>
          <a:prstGeom prst="flowChartAlternateProcess">
            <a:avLst/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62800" y="2895600"/>
            <a:ext cx="914400" cy="914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295400" y="3572470"/>
            <a:ext cx="1" cy="847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2400" y="990600"/>
            <a:ext cx="113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 Beam</a:t>
            </a:r>
          </a:p>
          <a:p>
            <a:r>
              <a:rPr lang="en-US" sz="1200" dirty="0" smtClean="0"/>
              <a:t>3.0 – 8.5 MeV</a:t>
            </a:r>
          </a:p>
          <a:p>
            <a:r>
              <a:rPr lang="en-US" sz="1200" dirty="0" smtClean="0"/>
              <a:t>0.01 – 100 µA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838200" y="4419600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 Beam Pipe</a:t>
            </a:r>
            <a:endParaRPr lang="en-US" sz="12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09600" y="1676400"/>
            <a:ext cx="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905000" y="2514600"/>
            <a:ext cx="1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371600" y="2057400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 Radiator</a:t>
            </a:r>
          </a:p>
          <a:p>
            <a:r>
              <a:rPr lang="en-US" sz="1200" dirty="0" smtClean="0"/>
              <a:t>0.02 mm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667000" y="4800600"/>
            <a:ext cx="545427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676400" y="4953000"/>
            <a:ext cx="1347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 Electron Dump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438400" y="1752600"/>
            <a:ext cx="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057400" y="1447800"/>
            <a:ext cx="1117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Sweep Magnet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334000" y="35814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724400" y="4495800"/>
            <a:ext cx="1266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Bubble Chamber</a:t>
            </a:r>
          </a:p>
          <a:p>
            <a:r>
              <a:rPr lang="en-US" sz="1200" dirty="0" smtClean="0"/>
              <a:t>Superheated 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</a:p>
          <a:p>
            <a:r>
              <a:rPr lang="en-US" sz="1200" dirty="0" smtClean="0"/>
              <a:t>3 cm long</a:t>
            </a:r>
          </a:p>
          <a:p>
            <a:r>
              <a:rPr lang="en-US" sz="1200" dirty="0"/>
              <a:t>1</a:t>
            </a:r>
            <a:r>
              <a:rPr lang="en-US" sz="1200" dirty="0" smtClean="0"/>
              <a:t>5°C, 60 atm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010400" y="1371600"/>
            <a:ext cx="1212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 Photon Dump</a:t>
            </a:r>
          </a:p>
          <a:p>
            <a:r>
              <a:rPr lang="en-US" sz="1200" dirty="0" smtClean="0"/>
              <a:t>10 cm long</a:t>
            </a:r>
          </a:p>
          <a:p>
            <a:r>
              <a:rPr lang="en-US" sz="1200" dirty="0" smtClean="0"/>
              <a:t>20 cm diameter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7620000" y="2209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352800" y="3581400"/>
            <a:ext cx="1676400" cy="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715000" y="3581400"/>
            <a:ext cx="1447800" cy="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581400" y="35814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 cm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5943600" y="35814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 cm</a:t>
            </a:r>
            <a:endParaRPr lang="en-US" sz="1200" dirty="0"/>
          </a:p>
        </p:txBody>
      </p:sp>
      <p:sp>
        <p:nvSpPr>
          <p:cNvPr id="36" name="Right Triangle 35"/>
          <p:cNvSpPr/>
          <p:nvPr/>
        </p:nvSpPr>
        <p:spPr>
          <a:xfrm rot="20392532">
            <a:off x="2283817" y="3030760"/>
            <a:ext cx="432700" cy="50703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1905000" y="3352800"/>
            <a:ext cx="838200" cy="3810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1256-5EE3-48FC-A6A2-97C97EE739FE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3352800" y="3124200"/>
            <a:ext cx="0" cy="4572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300545" y="18243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  Vacuum Window  10 mil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352800" y="2286000"/>
            <a:ext cx="1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14600" y="3581400"/>
            <a:ext cx="574222" cy="11409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23" idx="0"/>
          </p:cNvCxnSpPr>
          <p:nvPr/>
        </p:nvCxnSpPr>
        <p:spPr>
          <a:xfrm>
            <a:off x="3048000" y="3581400"/>
            <a:ext cx="455186" cy="9477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3429000" y="3200400"/>
            <a:ext cx="533400" cy="304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423139" y="3329940"/>
            <a:ext cx="533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52400" y="3352800"/>
            <a:ext cx="7924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849988" y="2895600"/>
            <a:ext cx="1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605345" y="24339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  Photon</a:t>
            </a:r>
          </a:p>
          <a:p>
            <a:r>
              <a:rPr lang="en-US" sz="1200" dirty="0" smtClean="0"/>
              <a:t>Collimator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62000" y="3124200"/>
            <a:ext cx="2590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048000" y="3581400"/>
            <a:ext cx="30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2133600" y="3810000"/>
            <a:ext cx="545427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828800" y="3962400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  Inner</a:t>
            </a:r>
          </a:p>
          <a:p>
            <a:r>
              <a:rPr lang="en-US" sz="1200" dirty="0" smtClean="0"/>
              <a:t>Pipe</a:t>
            </a:r>
          </a:p>
        </p:txBody>
      </p:sp>
      <p:sp>
        <p:nvSpPr>
          <p:cNvPr id="24" name="Rectangle 23"/>
          <p:cNvSpPr/>
          <p:nvPr/>
        </p:nvSpPr>
        <p:spPr>
          <a:xfrm rot="3900000">
            <a:off x="2933546" y="4262265"/>
            <a:ext cx="457200" cy="2068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2819400" y="3505200"/>
            <a:ext cx="531386" cy="10239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743200" y="3505200"/>
            <a:ext cx="533400" cy="1066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38200" y="0"/>
            <a:ext cx="691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Experimental setup- Injector at </a:t>
            </a:r>
            <a:r>
              <a:rPr lang="en-US" sz="3600" dirty="0" err="1" smtClean="0"/>
              <a:t>JLab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293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 descr="Brem_Geant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1800"/>
            <a:ext cx="88392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 descr="Brem_Geant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1800"/>
            <a:ext cx="8839200" cy="5994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8200" y="838200"/>
            <a:ext cx="7467600" cy="4876800"/>
            <a:chOff x="838200" y="838200"/>
            <a:chExt cx="7543800" cy="4876800"/>
          </a:xfrm>
        </p:grpSpPr>
        <p:sp>
          <p:nvSpPr>
            <p:cNvPr id="7" name="TextBox 6"/>
            <p:cNvSpPr txBox="1"/>
            <p:nvPr/>
          </p:nvSpPr>
          <p:spPr>
            <a:xfrm>
              <a:off x="2667000" y="4495800"/>
              <a:ext cx="186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s</a:t>
              </a:r>
              <a:r>
                <a:rPr lang="en-US" dirty="0" smtClean="0"/>
                <a:t> for </a:t>
              </a:r>
              <a:r>
                <a:rPr lang="en-US" baseline="30000" dirty="0" smtClean="0"/>
                <a:t>16</a:t>
              </a:r>
              <a:r>
                <a:rPr lang="en-US" dirty="0" smtClean="0"/>
                <a:t>O(</a:t>
              </a:r>
              <a:r>
                <a:rPr lang="en-US" dirty="0" err="1" smtClean="0">
                  <a:latin typeface="Symbol" charset="2"/>
                  <a:cs typeface="Symbol" charset="2"/>
                </a:rPr>
                <a:t>g,a</a:t>
              </a:r>
              <a:r>
                <a:rPr lang="en-US" dirty="0" smtClean="0"/>
                <a:t>)</a:t>
              </a:r>
              <a:r>
                <a:rPr lang="en-US" baseline="30000" dirty="0" smtClean="0"/>
                <a:t>12</a:t>
              </a:r>
              <a:r>
                <a:rPr lang="en-US" dirty="0" smtClean="0"/>
                <a:t>C</a:t>
              </a:r>
              <a:endParaRPr lang="en-US" dirty="0"/>
            </a:p>
          </p:txBody>
        </p:sp>
        <p:pic>
          <p:nvPicPr>
            <p:cNvPr id="9" name="Picture 8" descr="o16ga.png"/>
            <p:cNvPicPr>
              <a:picLocks noChangeAspect="1"/>
            </p:cNvPicPr>
            <p:nvPr/>
          </p:nvPicPr>
          <p:blipFill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838200"/>
              <a:ext cx="7543800" cy="487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19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gO16a_alp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00600" cy="3255579"/>
          </a:xfrm>
          <a:prstGeom prst="rect">
            <a:avLst/>
          </a:prstGeom>
        </p:spPr>
      </p:pic>
      <p:pic>
        <p:nvPicPr>
          <p:cNvPr id="4" name="Picture 3" descr="gO16a_12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59" y="2895600"/>
            <a:ext cx="5243593" cy="3556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5943600" y="1066800"/>
            <a:ext cx="1905000" cy="1412499"/>
            <a:chOff x="3790567" y="2893615"/>
            <a:chExt cx="4295471" cy="2808164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3720593" y="2963591"/>
              <a:ext cx="1404081" cy="1264132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3720593" y="4367671"/>
              <a:ext cx="1404081" cy="1264133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5054700" y="4297698"/>
              <a:ext cx="1767204" cy="3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6751930" y="2963589"/>
              <a:ext cx="1404081" cy="1264133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6860603" y="4297699"/>
              <a:ext cx="1225435" cy="1404080"/>
            </a:xfrm>
            <a:custGeom>
              <a:avLst/>
              <a:gdLst>
                <a:gd name="connsiteX0" fmla="*/ 0 w 1241187"/>
                <a:gd name="connsiteY0" fmla="*/ 0 h 1380847"/>
                <a:gd name="connsiteX1" fmla="*/ 369890 w 1241187"/>
                <a:gd name="connsiteY1" fmla="*/ 73974 h 1380847"/>
                <a:gd name="connsiteX2" fmla="*/ 209604 w 1241187"/>
                <a:gd name="connsiteY2" fmla="*/ 382199 h 1380847"/>
                <a:gd name="connsiteX3" fmla="*/ 604154 w 1241187"/>
                <a:gd name="connsiteY3" fmla="*/ 456173 h 1380847"/>
                <a:gd name="connsiteX4" fmla="*/ 530176 w 1241187"/>
                <a:gd name="connsiteY4" fmla="*/ 838372 h 1380847"/>
                <a:gd name="connsiteX5" fmla="*/ 863077 w 1241187"/>
                <a:gd name="connsiteY5" fmla="*/ 776727 h 1380847"/>
                <a:gd name="connsiteX6" fmla="*/ 813759 w 1241187"/>
                <a:gd name="connsiteY6" fmla="*/ 1134267 h 1380847"/>
                <a:gd name="connsiteX7" fmla="*/ 1183649 w 1241187"/>
                <a:gd name="connsiteY7" fmla="*/ 1097280 h 1380847"/>
                <a:gd name="connsiteX8" fmla="*/ 1158990 w 1241187"/>
                <a:gd name="connsiteY8" fmla="*/ 1380847 h 138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187" h="1380847">
                  <a:moveTo>
                    <a:pt x="0" y="0"/>
                  </a:moveTo>
                  <a:cubicBezTo>
                    <a:pt x="167478" y="5137"/>
                    <a:pt x="334956" y="10274"/>
                    <a:pt x="369890" y="73974"/>
                  </a:cubicBezTo>
                  <a:cubicBezTo>
                    <a:pt x="404824" y="137674"/>
                    <a:pt x="170560" y="318499"/>
                    <a:pt x="209604" y="382199"/>
                  </a:cubicBezTo>
                  <a:cubicBezTo>
                    <a:pt x="248648" y="445899"/>
                    <a:pt x="550725" y="380144"/>
                    <a:pt x="604154" y="456173"/>
                  </a:cubicBezTo>
                  <a:cubicBezTo>
                    <a:pt x="657583" y="532202"/>
                    <a:pt x="487022" y="784946"/>
                    <a:pt x="530176" y="838372"/>
                  </a:cubicBezTo>
                  <a:cubicBezTo>
                    <a:pt x="573330" y="891798"/>
                    <a:pt x="815813" y="727411"/>
                    <a:pt x="863077" y="776727"/>
                  </a:cubicBezTo>
                  <a:cubicBezTo>
                    <a:pt x="910341" y="826043"/>
                    <a:pt x="760330" y="1080842"/>
                    <a:pt x="813759" y="1134267"/>
                  </a:cubicBezTo>
                  <a:cubicBezTo>
                    <a:pt x="867188" y="1187692"/>
                    <a:pt x="1126111" y="1056183"/>
                    <a:pt x="1183649" y="1097280"/>
                  </a:cubicBezTo>
                  <a:cubicBezTo>
                    <a:pt x="1241187" y="1138377"/>
                    <a:pt x="1148715" y="1308928"/>
                    <a:pt x="1158990" y="1380847"/>
                  </a:cubicBezTo>
                </a:path>
              </a:pathLst>
            </a:cu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72400" y="609600"/>
            <a:ext cx="77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72400" y="2362200"/>
            <a:ext cx="49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609600"/>
            <a:ext cx="83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/>
              <a:t>16</a:t>
            </a:r>
            <a:r>
              <a:rPr lang="en-US" sz="2400" dirty="0" smtClean="0"/>
              <a:t>O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2362200"/>
            <a:ext cx="39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1766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Advanced </a:t>
            </a:r>
            <a:r>
              <a:rPr lang="en-US" b="1" dirty="0"/>
              <a:t>Superconducting Test </a:t>
            </a:r>
            <a:r>
              <a:rPr lang="en-US" b="1" dirty="0" smtClean="0"/>
              <a:t>Accelerator (ASTA)</a:t>
            </a:r>
            <a:endParaRPr lang="en-US" dirty="0"/>
          </a:p>
        </p:txBody>
      </p:sp>
      <p:pic>
        <p:nvPicPr>
          <p:cNvPr id="3" name="Picture 2" descr="buildingAS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95" y="1493109"/>
            <a:ext cx="7058335" cy="4634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379" y="6128082"/>
            <a:ext cx="2640883" cy="7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6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rmi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" y="1"/>
            <a:ext cx="9147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ASTA (</a:t>
            </a:r>
            <a:r>
              <a:rPr lang="en-US" dirty="0" err="1" smtClean="0"/>
              <a:t>Fermilab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810" y="4043925"/>
            <a:ext cx="3751555" cy="2577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294747"/>
            <a:ext cx="444224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Accelerator physics R&amp;D</a:t>
            </a:r>
          </a:p>
          <a:p>
            <a:r>
              <a:rPr lang="en-US" dirty="0" smtClean="0"/>
              <a:t>Test-bed for superconducting RF accelerators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ProjectX</a:t>
            </a:r>
            <a:r>
              <a:rPr lang="en-US" dirty="0" smtClean="0"/>
              <a:t>, ILC, FRIB)</a:t>
            </a:r>
          </a:p>
          <a:p>
            <a:r>
              <a:rPr lang="en-US" dirty="0" smtClean="0"/>
              <a:t>Electron beams </a:t>
            </a:r>
            <a:r>
              <a:rPr lang="en-US" dirty="0" err="1" smtClean="0"/>
              <a:t>Ee</a:t>
            </a:r>
            <a:r>
              <a:rPr lang="en-US" dirty="0" smtClean="0"/>
              <a:t> = 0.8-1.5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High repetition rate, high average power</a:t>
            </a:r>
          </a:p>
          <a:p>
            <a:r>
              <a:rPr lang="en-US" dirty="0" smtClean="0"/>
              <a:t>Exceptional beam stability</a:t>
            </a:r>
          </a:p>
          <a:p>
            <a:r>
              <a:rPr lang="en-US" dirty="0" smtClean="0"/>
              <a:t>Small storage ring (IOTA)</a:t>
            </a:r>
          </a:p>
          <a:p>
            <a:r>
              <a:rPr lang="en-US" dirty="0" smtClean="0"/>
              <a:t>ICS proposal </a:t>
            </a:r>
            <a:r>
              <a:rPr lang="en-US" dirty="0" smtClean="0"/>
              <a:t>submitted.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ASTASt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4" y="3694038"/>
            <a:ext cx="4676862" cy="2688672"/>
          </a:xfrm>
          <a:prstGeom prst="rect">
            <a:avLst/>
          </a:prstGeom>
        </p:spPr>
      </p:pic>
      <p:pic>
        <p:nvPicPr>
          <p:cNvPr id="6" name="Picture 5" descr="asta_o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42" y="1417638"/>
            <a:ext cx="4118810" cy="23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8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12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C(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j-ea"/>
                <a:cs typeface="+mj-cs"/>
              </a:rPr>
              <a:t>a,g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16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Reaction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000" y="838200"/>
            <a:ext cx="81461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Key reaction for </a:t>
            </a:r>
            <a:r>
              <a:rPr lang="en-US" dirty="0" err="1">
                <a:latin typeface="Calibri" charset="0"/>
              </a:rPr>
              <a:t>nucleosynthesis</a:t>
            </a:r>
            <a:r>
              <a:rPr lang="en-US" dirty="0">
                <a:latin typeface="Calibri" charset="0"/>
              </a:rPr>
              <a:t> in massive </a:t>
            </a:r>
            <a:r>
              <a:rPr lang="en-US" dirty="0" smtClean="0">
                <a:latin typeface="Calibri" charset="0"/>
              </a:rPr>
              <a:t>stars, progenitors of Type </a:t>
            </a:r>
            <a:r>
              <a:rPr lang="en-US" dirty="0" err="1" smtClean="0">
                <a:latin typeface="Calibri" charset="0"/>
              </a:rPr>
              <a:t>Ia</a:t>
            </a:r>
            <a:r>
              <a:rPr lang="en-US" dirty="0" smtClean="0">
                <a:latin typeface="Calibri" charset="0"/>
              </a:rPr>
              <a:t> Supernovae, 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White Dwarf ages.  </a:t>
            </a:r>
            <a:endParaRPr lang="en-US" dirty="0">
              <a:latin typeface="Calibri" charset="0"/>
            </a:endParaRPr>
          </a:p>
        </p:txBody>
      </p:sp>
      <p:pic>
        <p:nvPicPr>
          <p:cNvPr id="10" name="Picture 22" descr="periodic-tabl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52600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2438400" y="1803400"/>
            <a:ext cx="13144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 dirty="0">
                <a:ea typeface="ＭＳ Ｐゴシック" charset="-128"/>
                <a:cs typeface="ＭＳ Ｐゴシック" charset="-128"/>
              </a:rPr>
              <a:t>Affects the synthesis of most of the elements of the periodic table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476500" y="3352800"/>
            <a:ext cx="10287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>
                <a:ea typeface="ＭＳ Ｐゴシック" charset="-128"/>
                <a:cs typeface="ＭＳ Ｐゴシック" charset="-128"/>
              </a:rPr>
              <a:t>Sets the C to O ratio in the universe</a:t>
            </a:r>
          </a:p>
        </p:txBody>
      </p:sp>
      <p:pic>
        <p:nvPicPr>
          <p:cNvPr id="13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0480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sn1987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449580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2514600" y="4572000"/>
            <a:ext cx="127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 dirty="0">
                <a:ea typeface="ＭＳ Ｐゴシック" charset="-128"/>
                <a:cs typeface="ＭＳ Ｐゴシック" charset="-128"/>
              </a:rPr>
              <a:t>Determines the minimum mass a star requires to become </a:t>
            </a:r>
            <a:r>
              <a:rPr lang="en-US" sz="1200" dirty="0" smtClean="0">
                <a:ea typeface="ＭＳ Ｐゴシック" charset="-128"/>
                <a:cs typeface="ＭＳ Ｐゴシック" charset="-128"/>
              </a:rPr>
              <a:t>a core collapse </a:t>
            </a:r>
            <a:r>
              <a:rPr lang="en-US" sz="1200" dirty="0">
                <a:ea typeface="ＭＳ Ｐゴシック" charset="-128"/>
                <a:cs typeface="ＭＳ Ｐゴシック" charset="-128"/>
              </a:rPr>
              <a:t>supernova</a:t>
            </a:r>
          </a:p>
        </p:txBody>
      </p:sp>
      <p:pic>
        <p:nvPicPr>
          <p:cNvPr id="17" name="Picture 16" descr="BlackHo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979" y="1752601"/>
            <a:ext cx="1397901" cy="1116802"/>
          </a:xfrm>
          <a:prstGeom prst="rect">
            <a:avLst/>
          </a:prstGeom>
        </p:spPr>
      </p:pic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6107793" y="1803400"/>
            <a:ext cx="15637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 dirty="0" smtClean="0">
                <a:ea typeface="ＭＳ Ｐゴシック" charset="-128"/>
                <a:cs typeface="ＭＳ Ｐゴシック" charset="-128"/>
              </a:rPr>
              <a:t>Determines whether for a given initial mass, a star will become a black hole or a neutron star</a:t>
            </a:r>
            <a:endParaRPr lang="en-US" sz="1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typeiasnimp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979" y="3048001"/>
            <a:ext cx="1941401" cy="1219200"/>
          </a:xfrm>
          <a:prstGeom prst="rect">
            <a:avLst/>
          </a:prstGeom>
        </p:spPr>
      </p:pic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5841151" y="4572000"/>
            <a:ext cx="15637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 dirty="0" smtClean="0">
                <a:ea typeface="ＭＳ Ｐゴシック" charset="-128"/>
                <a:cs typeface="ＭＳ Ｐゴシック" charset="-128"/>
              </a:rPr>
              <a:t>Affects the constraints</a:t>
            </a:r>
          </a:p>
          <a:p>
            <a:pPr defTabSz="457200" eaLnBrk="1" hangingPunct="1"/>
            <a:r>
              <a:rPr lang="en-US" sz="1200" dirty="0" smtClean="0">
                <a:ea typeface="ＭＳ Ｐゴシック" charset="-128"/>
                <a:cs typeface="ＭＳ Ｐゴシック" charset="-128"/>
              </a:rPr>
              <a:t>on the age of stellar</a:t>
            </a:r>
          </a:p>
          <a:p>
            <a:pPr defTabSz="457200" eaLnBrk="1" hangingPunct="1"/>
            <a:r>
              <a:rPr lang="en-US" sz="1200" dirty="0" smtClean="0">
                <a:ea typeface="ＭＳ Ｐゴシック" charset="-128"/>
                <a:cs typeface="ＭＳ Ｐゴシック" charset="-128"/>
              </a:rPr>
              <a:t>populations from White Dwarfs</a:t>
            </a:r>
            <a:endParaRPr lang="en-US" sz="12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6623037" y="3048001"/>
            <a:ext cx="15637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 dirty="0" smtClean="0">
                <a:ea typeface="ＭＳ Ｐゴシック" charset="-128"/>
                <a:cs typeface="ＭＳ Ｐゴシック" charset="-128"/>
              </a:rPr>
              <a:t>The variation of the C/O ratio in the progenitor might be a cause of the variation of </a:t>
            </a:r>
            <a:r>
              <a:rPr lang="en-US" sz="1200" dirty="0" err="1" smtClean="0">
                <a:ea typeface="ＭＳ Ｐゴシック" charset="-128"/>
                <a:cs typeface="ＭＳ Ｐゴシック" charset="-128"/>
              </a:rPr>
              <a:t>SNIa</a:t>
            </a:r>
            <a:r>
              <a:rPr lang="en-US" sz="1200" dirty="0" smtClean="0">
                <a:ea typeface="ＭＳ Ｐゴシック" charset="-128"/>
                <a:cs typeface="ＭＳ Ｐゴシック" charset="-128"/>
              </a:rPr>
              <a:t> brightness </a:t>
            </a:r>
            <a:endParaRPr lang="en-US" sz="1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 descr="wd_m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979" y="4495800"/>
            <a:ext cx="1175299" cy="12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A2B28-1B0C-F649-BB4F-E3B740C1417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228600"/>
            <a:ext cx="4013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(water as buffer fluid)</a:t>
            </a:r>
            <a:endParaRPr lang="en-US" dirty="0" smtClean="0"/>
          </a:p>
          <a:p>
            <a:r>
              <a:rPr lang="en-US" dirty="0" smtClean="0"/>
              <a:t>First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+ oxygen -&gt; alpha + carbon bubble</a:t>
            </a:r>
          </a:p>
          <a:p>
            <a:r>
              <a:rPr lang="en-US" dirty="0" smtClean="0"/>
              <a:t>April 2013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97114" y="1295401"/>
            <a:ext cx="3666672" cy="3403600"/>
            <a:chOff x="497114" y="1295400"/>
            <a:chExt cx="5715000" cy="4673600"/>
          </a:xfrm>
        </p:grpSpPr>
        <p:pic>
          <p:nvPicPr>
            <p:cNvPr id="5" name="Picture 4" descr="bubbleRisingN2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14" y="1295400"/>
              <a:ext cx="5715000" cy="4673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97114" y="3657600"/>
              <a:ext cx="5715000" cy="144780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72000" y="1650999"/>
            <a:ext cx="429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fluid bubble chamber requires liquids to be immiscible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Buffer fluid needs to be able to wet glass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93" y="3015699"/>
            <a:ext cx="2354850" cy="313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9193" y="6151498"/>
            <a:ext cx="245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B. </a:t>
            </a:r>
            <a:r>
              <a:rPr lang="en-US" dirty="0" err="1" smtClean="0"/>
              <a:t>DiGiovine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5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3375" y="957652"/>
            <a:ext cx="4109556" cy="27290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9473" y="1101427"/>
            <a:ext cx="39036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Kunz 2001</a:t>
            </a:r>
          </a:p>
          <a:p>
            <a:endParaRPr lang="en-US" dirty="0" smtClean="0"/>
          </a:p>
          <a:p>
            <a:r>
              <a:rPr lang="en-US" dirty="0" smtClean="0"/>
              <a:t>N1= 2x10</a:t>
            </a:r>
            <a:r>
              <a:rPr lang="en-US" baseline="30000" dirty="0" smtClean="0"/>
              <a:t>18 </a:t>
            </a:r>
            <a:r>
              <a:rPr lang="en-US" dirty="0" smtClean="0"/>
              <a:t> Carbon implanted particles</a:t>
            </a:r>
          </a:p>
          <a:p>
            <a:r>
              <a:rPr lang="en-US" dirty="0" smtClean="0"/>
              <a:t>N2= 0.5 </a:t>
            </a:r>
            <a:r>
              <a:rPr lang="en-US" dirty="0" err="1" smtClean="0"/>
              <a:t>mA</a:t>
            </a:r>
            <a:r>
              <a:rPr lang="en-US" dirty="0" smtClean="0"/>
              <a:t> = 3.12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Calibri"/>
                <a:cs typeface="Calibri"/>
              </a:rPr>
              <a:t>-particles</a:t>
            </a:r>
            <a:r>
              <a:rPr lang="en-US" dirty="0" smtClean="0"/>
              <a:t>/</a:t>
            </a:r>
            <a:r>
              <a:rPr lang="en-US" dirty="0" err="1" smtClean="0"/>
              <a:t>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1 year </a:t>
            </a:r>
          </a:p>
          <a:p>
            <a:r>
              <a:rPr lang="en-US" dirty="0" smtClean="0"/>
              <a:t>N1 N2 = 1.97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41 </a:t>
            </a:r>
            <a:endParaRPr lang="en-US" dirty="0" smtClean="0"/>
          </a:p>
          <a:p>
            <a:r>
              <a:rPr lang="en-US" dirty="0" smtClean="0"/>
              <a:t>Yield = 2 events in one year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87044" y="943775"/>
            <a:ext cx="4125449" cy="2729098"/>
            <a:chOff x="4587044" y="3885581"/>
            <a:chExt cx="4125449" cy="2729098"/>
          </a:xfrm>
        </p:grpSpPr>
        <p:sp>
          <p:nvSpPr>
            <p:cNvPr id="6" name="Rounded Rectangle 5"/>
            <p:cNvSpPr/>
            <p:nvPr/>
          </p:nvSpPr>
          <p:spPr>
            <a:xfrm>
              <a:off x="4587044" y="3885581"/>
              <a:ext cx="4109556" cy="272909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82335" y="3885581"/>
              <a:ext cx="383015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DIANA + </a:t>
              </a:r>
              <a:r>
                <a:rPr lang="en-US" dirty="0" err="1" smtClean="0"/>
                <a:t>JENSA</a:t>
              </a:r>
              <a:r>
                <a:rPr lang="en-US" dirty="0" smtClean="0"/>
                <a:t> (</a:t>
              </a:r>
              <a:r>
                <a:rPr lang="en-US" dirty="0" err="1" smtClean="0"/>
                <a:t>DUSEL</a:t>
              </a:r>
              <a:r>
                <a:rPr lang="en-US" dirty="0" smtClean="0"/>
                <a:t>)</a:t>
              </a:r>
            </a:p>
            <a:p>
              <a:endParaRPr lang="en-US" dirty="0" smtClean="0"/>
            </a:p>
            <a:p>
              <a:r>
                <a:rPr lang="en-US" dirty="0" smtClean="0"/>
                <a:t>N1= 1x10</a:t>
              </a:r>
              <a:r>
                <a:rPr lang="en-US" baseline="30000" dirty="0" smtClean="0"/>
                <a:t>19 </a:t>
              </a:r>
              <a:r>
                <a:rPr lang="en-US" dirty="0" smtClean="0"/>
                <a:t> helium particles gas target</a:t>
              </a:r>
            </a:p>
            <a:p>
              <a:r>
                <a:rPr lang="en-US" dirty="0" smtClean="0"/>
                <a:t>N2= 10 </a:t>
              </a:r>
              <a:r>
                <a:rPr lang="en-US" dirty="0" err="1" smtClean="0"/>
                <a:t>mA</a:t>
              </a:r>
              <a:r>
                <a:rPr lang="en-US" dirty="0" smtClean="0"/>
                <a:t> =6.24 </a:t>
              </a:r>
              <a:r>
                <a:rPr lang="en-US" dirty="0" err="1" smtClean="0"/>
                <a:t>x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16</a:t>
              </a:r>
              <a:r>
                <a:rPr lang="en-US" dirty="0" smtClean="0"/>
                <a:t> carbon part/</a:t>
              </a:r>
              <a:r>
                <a:rPr lang="en-US" dirty="0" err="1" smtClean="0"/>
                <a:t>s</a:t>
              </a:r>
              <a:r>
                <a:rPr lang="en-US" dirty="0" smtClean="0"/>
                <a:t> </a:t>
              </a:r>
            </a:p>
            <a:p>
              <a:endParaRPr lang="en-US" dirty="0" smtClean="0"/>
            </a:p>
            <a:p>
              <a:r>
                <a:rPr lang="en-US" dirty="0" smtClean="0"/>
                <a:t>in 1 year </a:t>
              </a:r>
            </a:p>
            <a:p>
              <a:r>
                <a:rPr lang="en-US" dirty="0" smtClean="0"/>
                <a:t>N1 N2 = 1.97 </a:t>
              </a:r>
              <a:r>
                <a:rPr lang="en-US" dirty="0" err="1" smtClean="0"/>
                <a:t>x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43 </a:t>
              </a:r>
              <a:endParaRPr lang="en-US" dirty="0" smtClean="0"/>
            </a:p>
            <a:p>
              <a:r>
                <a:rPr lang="en-US" dirty="0" smtClean="0"/>
                <a:t>Yield = 200 events in one year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87044" y="3885581"/>
            <a:ext cx="4109556" cy="2729098"/>
            <a:chOff x="4587044" y="957652"/>
            <a:chExt cx="4109556" cy="2729098"/>
          </a:xfrm>
        </p:grpSpPr>
        <p:sp>
          <p:nvSpPr>
            <p:cNvPr id="8" name="Rounded Rectangle 7"/>
            <p:cNvSpPr/>
            <p:nvPr/>
          </p:nvSpPr>
          <p:spPr>
            <a:xfrm>
              <a:off x="4587044" y="957652"/>
              <a:ext cx="4109556" cy="272909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82335" y="1101427"/>
              <a:ext cx="3814265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Bubble + </a:t>
              </a:r>
              <a:r>
                <a:rPr lang="en-US" dirty="0" err="1" smtClean="0"/>
                <a:t>HI</a:t>
              </a:r>
              <a:r>
                <a:rPr lang="en-US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err="1" smtClean="0"/>
                <a:t>S2</a:t>
              </a:r>
              <a:endParaRPr lang="en-US" dirty="0" smtClean="0"/>
            </a:p>
            <a:p>
              <a:endParaRPr lang="en-US" dirty="0" smtClean="0"/>
            </a:p>
            <a:p>
              <a:r>
                <a:rPr lang="en-US" dirty="0" smtClean="0"/>
                <a:t>N1= 3.35x10</a:t>
              </a:r>
              <a:r>
                <a:rPr lang="en-US" baseline="30000" dirty="0" smtClean="0"/>
                <a:t>23 </a:t>
              </a:r>
              <a:r>
                <a:rPr lang="en-US" dirty="0" smtClean="0"/>
                <a:t> particles in liquid target</a:t>
              </a:r>
            </a:p>
            <a:p>
              <a:r>
                <a:rPr lang="en-US" dirty="0" smtClean="0"/>
                <a:t>N2= 2 </a:t>
              </a:r>
              <a:r>
                <a:rPr lang="en-US" dirty="0" err="1" smtClean="0"/>
                <a:t>x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10</a:t>
              </a:r>
              <a:r>
                <a:rPr lang="en-US" dirty="0" smtClean="0"/>
                <a:t> </a:t>
              </a:r>
              <a:r>
                <a:rPr lang="en-US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err="1" smtClean="0"/>
                <a:t>/s</a:t>
              </a:r>
              <a:r>
                <a:rPr lang="en-US" dirty="0" smtClean="0"/>
                <a:t> </a:t>
              </a:r>
            </a:p>
            <a:p>
              <a:endParaRPr lang="en-US" dirty="0" smtClean="0"/>
            </a:p>
            <a:p>
              <a:r>
                <a:rPr lang="en-US" dirty="0" smtClean="0"/>
                <a:t>in 1 year </a:t>
              </a:r>
            </a:p>
            <a:p>
              <a:r>
                <a:rPr lang="en-US" dirty="0" smtClean="0"/>
                <a:t>N1 N2 = 2.11 </a:t>
              </a:r>
              <a:r>
                <a:rPr lang="en-US" dirty="0" err="1" smtClean="0"/>
                <a:t>x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41 </a:t>
              </a:r>
            </a:p>
            <a:p>
              <a:r>
                <a:rPr lang="en-US" dirty="0" smtClean="0"/>
                <a:t>Reciprocity -&gt; x100</a:t>
              </a:r>
            </a:p>
            <a:p>
              <a:r>
                <a:rPr lang="en-US" dirty="0" smtClean="0"/>
                <a:t>Yield = 200 events in one year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3375" y="3885581"/>
            <a:ext cx="4109556" cy="2729098"/>
            <a:chOff x="213375" y="3885581"/>
            <a:chExt cx="4109556" cy="2729098"/>
          </a:xfrm>
        </p:grpSpPr>
        <p:sp>
          <p:nvSpPr>
            <p:cNvPr id="9" name="Rounded Rectangle 8"/>
            <p:cNvSpPr/>
            <p:nvPr/>
          </p:nvSpPr>
          <p:spPr>
            <a:xfrm>
              <a:off x="213375" y="3885581"/>
              <a:ext cx="4109556" cy="272909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473" y="3885581"/>
              <a:ext cx="384345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LUNA-MV (Gran </a:t>
              </a:r>
              <a:r>
                <a:rPr lang="en-US" dirty="0" err="1" smtClean="0"/>
                <a:t>Sasso</a:t>
              </a:r>
              <a:r>
                <a:rPr lang="en-US" dirty="0" smtClean="0"/>
                <a:t>)</a:t>
              </a:r>
            </a:p>
            <a:p>
              <a:endParaRPr lang="en-US" dirty="0" smtClean="0"/>
            </a:p>
            <a:p>
              <a:r>
                <a:rPr lang="en-US" dirty="0" smtClean="0"/>
                <a:t>N1= 2x10</a:t>
              </a:r>
              <a:r>
                <a:rPr lang="en-US" baseline="30000" dirty="0" smtClean="0"/>
                <a:t>18 </a:t>
              </a:r>
              <a:r>
                <a:rPr lang="en-US" dirty="0" smtClean="0"/>
                <a:t> Carbon implanted particles</a:t>
              </a:r>
            </a:p>
            <a:p>
              <a:r>
                <a:rPr lang="en-US" dirty="0" smtClean="0"/>
                <a:t>N2= 0.5 </a:t>
              </a:r>
              <a:r>
                <a:rPr lang="en-US" dirty="0" err="1" smtClean="0"/>
                <a:t>mA</a:t>
              </a:r>
              <a:r>
                <a:rPr lang="en-US" dirty="0" smtClean="0"/>
                <a:t> = 3.12 </a:t>
              </a:r>
              <a:r>
                <a:rPr lang="en-US" dirty="0" err="1" smtClean="0"/>
                <a:t>x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15</a:t>
              </a:r>
              <a:r>
                <a:rPr lang="en-US" dirty="0" smtClean="0"/>
                <a:t> </a:t>
              </a:r>
              <a:r>
                <a:rPr lang="en-US" dirty="0" smtClean="0">
                  <a:latin typeface="Symbol" charset="2"/>
                  <a:cs typeface="Symbol" charset="2"/>
                </a:rPr>
                <a:t>a</a:t>
              </a:r>
              <a:r>
                <a:rPr lang="en-US" dirty="0" smtClean="0">
                  <a:cs typeface="Calibri"/>
                </a:rPr>
                <a:t>-particles</a:t>
              </a:r>
              <a:r>
                <a:rPr lang="en-US" dirty="0" smtClean="0"/>
                <a:t>/</a:t>
              </a:r>
              <a:r>
                <a:rPr lang="en-US" dirty="0" err="1" smtClean="0"/>
                <a:t>s</a:t>
              </a:r>
              <a:endParaRPr lang="en-US" dirty="0" smtClean="0"/>
            </a:p>
            <a:p>
              <a:endParaRPr lang="en-US" dirty="0" smtClean="0"/>
            </a:p>
            <a:p>
              <a:r>
                <a:rPr lang="en-US" dirty="0" smtClean="0"/>
                <a:t>in 1 year </a:t>
              </a:r>
            </a:p>
            <a:p>
              <a:r>
                <a:rPr lang="en-US" dirty="0" smtClean="0"/>
                <a:t>N1 N2 = 1.97 </a:t>
              </a:r>
              <a:r>
                <a:rPr lang="en-US" dirty="0" err="1" smtClean="0"/>
                <a:t>x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41 </a:t>
              </a:r>
              <a:endParaRPr lang="en-US" dirty="0" smtClean="0"/>
            </a:p>
            <a:p>
              <a:r>
                <a:rPr lang="en-US" dirty="0" smtClean="0"/>
                <a:t>Yield = 2 events in one year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9473" y="35593"/>
            <a:ext cx="71096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Outlook </a:t>
            </a:r>
          </a:p>
          <a:p>
            <a:r>
              <a:rPr lang="en-US" dirty="0" smtClean="0"/>
              <a:t>(values in the Gamow window ~1x10</a:t>
            </a:r>
            <a:r>
              <a:rPr lang="en-US" baseline="30000" dirty="0" smtClean="0"/>
              <a:t>-17</a:t>
            </a:r>
            <a:r>
              <a:rPr lang="en-US" dirty="0" smtClean="0"/>
              <a:t> barn), </a:t>
            </a:r>
            <a:r>
              <a:rPr lang="en-US" dirty="0" err="1" smtClean="0"/>
              <a:t>Ecm</a:t>
            </a:r>
            <a:r>
              <a:rPr lang="en-US" dirty="0" smtClean="0"/>
              <a:t> = 300 </a:t>
            </a:r>
            <a:r>
              <a:rPr lang="en-US" dirty="0" err="1" smtClean="0"/>
              <a:t>keV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=7.5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3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79709"/>
            <a:ext cx="430144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533400" y="1493044"/>
            <a:ext cx="8229600" cy="495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We have provided a proof of principle of operation of the bubble chamber as a </a:t>
            </a:r>
            <a:r>
              <a:rPr lang="en-US" sz="2000" b="1" kern="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LOW RATE COUNTER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This is ideal for nuclear astrophysics applications.</a:t>
            </a:r>
          </a:p>
          <a:p>
            <a:pPr>
              <a:lnSpc>
                <a:spcPct val="90000"/>
              </a:lnSpc>
              <a:defRPr/>
            </a:pPr>
            <a:endParaRPr lang="en-US" sz="2000" b="1" kern="0" dirty="0" smtClean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Inverse Compton beam: Bremsstrahlung 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from the electrons in the ring manifests mainly as neutrons. Particle ID would help separating these events from the </a:t>
            </a:r>
            <a:r>
              <a:rPr lang="en-US" sz="2000" b="1" kern="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-particle + heavy ion signal. </a:t>
            </a:r>
          </a:p>
          <a:p>
            <a:pPr>
              <a:lnSpc>
                <a:spcPct val="90000"/>
              </a:lnSpc>
              <a:defRPr/>
            </a:pPr>
            <a:endParaRPr lang="en-US" sz="2000" b="1" kern="0" dirty="0" smtClean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b="1" kern="0" dirty="0" smtClean="0">
                <a:solidFill>
                  <a:schemeClr val="tx2"/>
                </a:solidFill>
              </a:rPr>
              <a:t>Bremsstrahlung beam: Infrastructure in place. First experiments early 2015.</a:t>
            </a:r>
          </a:p>
          <a:p>
            <a:pPr>
              <a:lnSpc>
                <a:spcPct val="90000"/>
              </a:lnSpc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Electron beam energy needs excellent determination.</a:t>
            </a:r>
            <a:endParaRPr lang="en-US" sz="2000" b="1" kern="0" dirty="0" smtClean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  <a:defRPr/>
            </a:pPr>
            <a:endParaRPr lang="en-US" sz="2000" b="1" kern="0" dirty="0">
              <a:solidFill>
                <a:schemeClr val="tx2"/>
              </a:solidFill>
              <a:latin typeface="+mj-lt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Main challenges: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Maximize beam 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intensity at lowest energies</a:t>
            </a:r>
            <a:endParaRPr lang="en-US" sz="2000" b="1" kern="0" dirty="0" smtClean="0">
              <a:solidFill>
                <a:schemeClr val="tx2"/>
              </a:solidFill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Minimize beam bandwidth 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(or beam end point dispersion)</a:t>
            </a:r>
            <a:endParaRPr lang="en-US" sz="2000" b="1" kern="0" dirty="0" smtClean="0">
              <a:solidFill>
                <a:schemeClr val="tx2"/>
              </a:solidFill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</a:rPr>
              <a:t>Maximize level of depletion of heavy oxygen in liquid </a:t>
            </a:r>
            <a:endParaRPr lang="en-US" sz="2000" b="1" kern="0" dirty="0" smtClean="0">
              <a:solidFill>
                <a:schemeClr val="tx2"/>
              </a:solidFill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7" charset="-128"/>
                <a:cs typeface="ＭＳ Ｐゴシック" pitchFamily="-107" charset="-128"/>
              </a:rPr>
              <a:t>Need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7" charset="-128"/>
                <a:cs typeface="ＭＳ Ｐゴシック" pitchFamily="-107" charset="-128"/>
              </a:rPr>
              <a:t> excellent characterization of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ymbol" charset="2"/>
                <a:ea typeface="ＭＳ Ｐゴシック" pitchFamily="-107" charset="-128"/>
                <a:cs typeface="Symbol" charset="2"/>
              </a:rPr>
              <a:t>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7" charset="-128"/>
                <a:cs typeface="ＭＳ Ｐゴシック" pitchFamily="-107" charset="-128"/>
              </a:rPr>
              <a:t>-ray beam</a:t>
            </a:r>
            <a:endParaRPr kumimoji="0" lang="en-US" sz="4000" b="1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107" charset="-128"/>
              <a:cs typeface="ＭＳ Ｐゴシック" pitchFamily="-107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4000" b="1" kern="0" baseline="0" dirty="0">
              <a:solidFill>
                <a:schemeClr val="tx2"/>
              </a:solidFill>
              <a:latin typeface="+mj-lt"/>
              <a:ea typeface="ＭＳ Ｐゴシック" pitchFamily="-107" charset="-128"/>
              <a:cs typeface="ＭＳ Ｐゴシック" pitchFamily="-107" charset="-128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7" charset="-128"/>
                <a:cs typeface="ＭＳ Ｐゴシック" pitchFamily="-107" charset="-128"/>
              </a:rPr>
              <a:t>Thanks, Roy!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5" name="Picture 4" descr="st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606" y="146560"/>
            <a:ext cx="1676400" cy="1346484"/>
          </a:xfrm>
          <a:prstGeom prst="rect">
            <a:avLst/>
          </a:prstGeom>
        </p:spPr>
      </p:pic>
      <p:pic>
        <p:nvPicPr>
          <p:cNvPr id="2" name="Picture 1" descr="r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91" y="4660900"/>
            <a:ext cx="1422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ASTA ICS (</a:t>
            </a:r>
            <a:r>
              <a:rPr lang="en-US" dirty="0" err="1" smtClean="0"/>
              <a:t>Fermilab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79" y="1417638"/>
            <a:ext cx="7525672" cy="47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1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TA ICS v6rs-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7701" y="136546"/>
            <a:ext cx="196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</a:t>
            </a:r>
            <a:r>
              <a:rPr lang="en-US" dirty="0" err="1" smtClean="0"/>
              <a:t>Murokh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1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yDissertation_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91" y="0"/>
            <a:ext cx="6668618" cy="3369069"/>
          </a:xfrm>
          <a:prstGeom prst="rect">
            <a:avLst/>
          </a:prstGeom>
        </p:spPr>
      </p:pic>
      <p:pic>
        <p:nvPicPr>
          <p:cNvPr id="4" name="Picture 3" descr="feyDissertation_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91" y="3420513"/>
            <a:ext cx="6668618" cy="3437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i2005_set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369" y="1735546"/>
            <a:ext cx="3623369" cy="3613523"/>
          </a:xfrm>
          <a:prstGeom prst="rect">
            <a:avLst/>
          </a:prstGeom>
        </p:spPr>
      </p:pic>
      <p:pic>
        <p:nvPicPr>
          <p:cNvPr id="3" name="Picture 2" descr="gai2005_hi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501" y="1417638"/>
            <a:ext cx="4550673" cy="1490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Gai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Avery Point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7200" y="3225293"/>
            <a:ext cx="4495800" cy="1022350"/>
            <a:chOff x="288" y="225"/>
            <a:chExt cx="2832" cy="644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</a:t>
              </a:r>
              <a:r>
                <a:rPr lang="en-US" sz="4400" dirty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--&gt; </a:t>
              </a:r>
              <a:r>
                <a:rPr lang="en-US" sz="3600" baseline="300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8" y="233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0" y="232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8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 bwMode="auto">
          <a:xfrm>
            <a:off x="4165600" y="3224221"/>
            <a:ext cx="78740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t>signal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625991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1 x 10</a:t>
            </a:r>
            <a:r>
              <a:rPr lang="en-US" baseline="30000" dirty="0"/>
              <a:t>8</a:t>
            </a:r>
            <a:r>
              <a:rPr lang="en-US" dirty="0" smtClean="0"/>
              <a:t> 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ray beam, </a:t>
            </a:r>
            <a:r>
              <a:rPr lang="en-US" dirty="0" err="1" smtClean="0"/>
              <a:t>HI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+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6</a:t>
            </a:r>
            <a:r>
              <a:rPr lang="en-US" dirty="0" err="1" smtClean="0"/>
              <a:t>H</a:t>
            </a:r>
            <a:r>
              <a:rPr lang="en-US" baseline="-25000" dirty="0" err="1" smtClean="0"/>
              <a:t>15</a:t>
            </a:r>
            <a:r>
              <a:rPr lang="en-US" dirty="0" err="1" smtClean="0"/>
              <a:t>N</a:t>
            </a:r>
            <a:r>
              <a:rPr lang="en-US" dirty="0" smtClean="0"/>
              <a:t> (</a:t>
            </a:r>
            <a:r>
              <a:rPr lang="en-US" dirty="0" err="1" smtClean="0"/>
              <a:t>triethylamine</a:t>
            </a:r>
            <a:r>
              <a:rPr lang="en-US" dirty="0" smtClean="0"/>
              <a:t>) active gas target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786599" y="1875018"/>
            <a:ext cx="4109556" cy="272909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8" y="1875018"/>
            <a:ext cx="4060555" cy="2541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947" y="494632"/>
            <a:ext cx="1263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ELI-NP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77928" y="1333580"/>
            <a:ext cx="153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Romania 2017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7928" y="4604116"/>
            <a:ext cx="40605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Phase 1</a:t>
            </a:r>
          </a:p>
          <a:p>
            <a:r>
              <a:rPr lang="en-US" dirty="0" smtClean="0"/>
              <a:t>Very intense (10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/s</a:t>
            </a:r>
            <a:r>
              <a:rPr lang="en-US" dirty="0" smtClean="0"/>
              <a:t>), brilliant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beam, 0.1 % bandwidth, with </a:t>
            </a:r>
            <a:r>
              <a:rPr lang="en-US" dirty="0" err="1" smtClean="0"/>
              <a:t>E</a:t>
            </a:r>
            <a:r>
              <a:rPr lang="en-US" dirty="0" smtClean="0"/>
              <a:t>= 19 </a:t>
            </a:r>
            <a:r>
              <a:rPr lang="en-US" dirty="0" err="1" smtClean="0"/>
              <a:t>MeV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Phase  2 (2018-2020) -&gt; 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2104" y="1333580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dirty="0" smtClean="0"/>
              <a:t>. </a:t>
            </a:r>
            <a:r>
              <a:rPr lang="en-US" dirty="0" err="1" smtClean="0"/>
              <a:t>Zamfir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1890" y="1875018"/>
            <a:ext cx="3814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 + ELI-NP (Phase 1)</a:t>
            </a:r>
          </a:p>
          <a:p>
            <a:endParaRPr lang="en-US" dirty="0" smtClean="0"/>
          </a:p>
          <a:p>
            <a:r>
              <a:rPr lang="en-US" dirty="0" smtClean="0"/>
              <a:t>N1= 3.35x10</a:t>
            </a:r>
            <a:r>
              <a:rPr lang="en-US" baseline="30000" dirty="0" smtClean="0"/>
              <a:t>23 </a:t>
            </a:r>
            <a:r>
              <a:rPr lang="en-US" dirty="0" smtClean="0"/>
              <a:t> particles in liquid target</a:t>
            </a:r>
          </a:p>
          <a:p>
            <a:r>
              <a:rPr lang="en-US" dirty="0" smtClean="0"/>
              <a:t>N2= 1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/s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in 1 year </a:t>
            </a:r>
          </a:p>
          <a:p>
            <a:r>
              <a:rPr lang="en-US" dirty="0" smtClean="0"/>
              <a:t>N1 N2 = 2.11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44 </a:t>
            </a:r>
          </a:p>
          <a:p>
            <a:r>
              <a:rPr lang="en-US" dirty="0" smtClean="0"/>
              <a:t>Reciprocity -&gt; x100</a:t>
            </a:r>
          </a:p>
          <a:p>
            <a:r>
              <a:rPr lang="en-US" dirty="0" smtClean="0"/>
              <a:t>Yield = 200,000 events in one year</a:t>
            </a:r>
            <a:endParaRPr lang="en-US" dirty="0"/>
          </a:p>
        </p:txBody>
      </p:sp>
      <p:pic>
        <p:nvPicPr>
          <p:cNvPr id="8" name="Picture 7" descr="H2O interna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580" y="4766617"/>
            <a:ext cx="2767541" cy="2075655"/>
          </a:xfrm>
          <a:prstGeom prst="rect">
            <a:avLst/>
          </a:prstGeom>
        </p:spPr>
      </p:pic>
      <p:pic>
        <p:nvPicPr>
          <p:cNvPr id="9" name="Picture 8" descr="star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121" y="5645135"/>
            <a:ext cx="1167974" cy="1032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unzSpectra_09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899154"/>
            <a:ext cx="4024751" cy="5233632"/>
          </a:xfrm>
          <a:prstGeom prst="rect">
            <a:avLst/>
          </a:prstGeom>
        </p:spPr>
      </p:pic>
      <p:pic>
        <p:nvPicPr>
          <p:cNvPr id="4" name="Picture 3" descr="kunzSpectra_12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7" y="899154"/>
            <a:ext cx="4010270" cy="5233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4749" y="6375316"/>
            <a:ext cx="14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dirty="0" smtClean="0"/>
              <a:t>=1.254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7165" y="6343050"/>
            <a:ext cx="14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dirty="0" smtClean="0"/>
              <a:t>=0.945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Burning_seque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8600"/>
            <a:ext cx="7405322" cy="6150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279" y="6009559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Rolfs and Rodney, 1988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992880" y="1271368"/>
            <a:ext cx="960120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40680" y="3048000"/>
            <a:ext cx="960120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870700" y="4756150"/>
            <a:ext cx="960120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239000" y="762000"/>
            <a:ext cx="5334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220200" y="381000"/>
            <a:ext cx="7620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108700" y="571500"/>
            <a:ext cx="838200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4572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Gamow window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8214" y="4617358"/>
            <a:ext cx="38090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Helium burning</a:t>
            </a:r>
          </a:p>
          <a:p>
            <a:r>
              <a:rPr lang="en-US" sz="4400" b="1" dirty="0" smtClean="0"/>
              <a:t>(T ~0.15 GK)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2009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b22803\Desktop\sample_pul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401955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b22803\Desktop\Power Spectr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633897"/>
            <a:ext cx="4038600" cy="297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381000"/>
            <a:ext cx="4029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Acoustic signals (STAR at Duke)</a:t>
            </a:r>
            <a:endParaRPr lang="en-US" sz="2400" dirty="0"/>
          </a:p>
        </p:txBody>
      </p:sp>
      <p:pic>
        <p:nvPicPr>
          <p:cNvPr id="10" name="Picture 9" descr="IMG_20110325_2347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371600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4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Kyushu (Japan)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5765" y="1870014"/>
            <a:ext cx="3938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10 MV Tandem, 15 </a:t>
            </a:r>
            <a:r>
              <a:rPr lang="en-US" dirty="0" err="1" smtClean="0"/>
              <a:t>p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baseline="30000" dirty="0" smtClean="0"/>
              <a:t>12</a:t>
            </a:r>
            <a:r>
              <a:rPr lang="en-US" dirty="0" smtClean="0"/>
              <a:t>C beam</a:t>
            </a:r>
          </a:p>
          <a:p>
            <a:pPr>
              <a:buFont typeface="Arial"/>
              <a:buChar char="•"/>
            </a:pPr>
            <a:r>
              <a:rPr lang="en-US" dirty="0" smtClean="0"/>
              <a:t>Pulsed beam</a:t>
            </a:r>
          </a:p>
          <a:p>
            <a:pPr>
              <a:buFont typeface="Arial"/>
              <a:buChar char="•"/>
            </a:pPr>
            <a:r>
              <a:rPr lang="en-US" baseline="30000" dirty="0" err="1" smtClean="0"/>
              <a:t>4</a:t>
            </a:r>
            <a:r>
              <a:rPr lang="en-US" dirty="0" err="1" smtClean="0"/>
              <a:t>He</a:t>
            </a:r>
            <a:r>
              <a:rPr lang="en-US" dirty="0" smtClean="0"/>
              <a:t> windowless gas target</a:t>
            </a:r>
          </a:p>
          <a:p>
            <a:pPr>
              <a:buFont typeface="Arial"/>
              <a:buChar char="•"/>
            </a:pPr>
            <a:r>
              <a:rPr lang="en-US" dirty="0" smtClean="0"/>
              <a:t>Detection of </a:t>
            </a:r>
            <a:r>
              <a:rPr lang="en-US" baseline="30000" dirty="0" smtClean="0"/>
              <a:t>16</a:t>
            </a:r>
            <a:r>
              <a:rPr lang="en-US" dirty="0" smtClean="0"/>
              <a:t>O (one charged state)</a:t>
            </a:r>
          </a:p>
          <a:p>
            <a:pPr>
              <a:buFont typeface="Arial"/>
              <a:buChar char="•"/>
            </a:pPr>
            <a:r>
              <a:rPr lang="en-US" dirty="0" smtClean="0"/>
              <a:t>Recoil separator</a:t>
            </a:r>
          </a:p>
          <a:p>
            <a:pPr>
              <a:buFont typeface="Arial"/>
              <a:buChar char="•"/>
            </a:pPr>
            <a:r>
              <a:rPr lang="en-US" dirty="0" smtClean="0"/>
              <a:t>Target took 15 years to develop</a:t>
            </a:r>
          </a:p>
          <a:p>
            <a:pPr>
              <a:buFont typeface="Arial"/>
              <a:buChar char="•"/>
            </a:pPr>
            <a:r>
              <a:rPr lang="en-US" dirty="0" smtClean="0"/>
              <a:t>24 </a:t>
            </a:r>
            <a:r>
              <a:rPr lang="en-US" dirty="0" err="1" smtClean="0"/>
              <a:t>torr</a:t>
            </a:r>
            <a:r>
              <a:rPr lang="en-US" dirty="0" smtClean="0"/>
              <a:t>, 4.5 cm thick (world record)</a:t>
            </a:r>
          </a:p>
          <a:p>
            <a:pPr>
              <a:buFont typeface="Arial"/>
              <a:buChar char="•"/>
            </a:pPr>
            <a:r>
              <a:rPr lang="en-US" dirty="0" smtClean="0"/>
              <a:t>5 counts/day @ </a:t>
            </a:r>
            <a:r>
              <a:rPr lang="en-US" dirty="0" err="1" smtClean="0"/>
              <a:t>Ecm</a:t>
            </a:r>
            <a:r>
              <a:rPr lang="en-US" dirty="0" smtClean="0"/>
              <a:t>=0.7 </a:t>
            </a:r>
            <a:r>
              <a:rPr lang="en-US" dirty="0" err="1" smtClean="0"/>
              <a:t>MeV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BG reduction 10</a:t>
            </a:r>
            <a:r>
              <a:rPr lang="en-US" baseline="30000" dirty="0" smtClean="0"/>
              <a:t>16</a:t>
            </a:r>
            <a:r>
              <a:rPr lang="en-US" dirty="0" smtClean="0"/>
              <a:t> so far (need x1000 better)</a:t>
            </a:r>
            <a:endParaRPr lang="en-US" baseline="30000" dirty="0" smtClean="0"/>
          </a:p>
          <a:p>
            <a:r>
              <a:rPr lang="en-US" dirty="0" smtClean="0"/>
              <a:t> 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15641" y="1685606"/>
            <a:ext cx="4495800" cy="1009650"/>
            <a:chOff x="288" y="233"/>
            <a:chExt cx="2832" cy="636"/>
          </a:xfrm>
        </p:grpSpPr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3600" dirty="0" smtClean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Symbol" charset="2"/>
                </a:rPr>
                <a:t>a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--&gt;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+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g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" y="233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9" y="237"/>
              <a:ext cx="48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3111500" y="1705470"/>
            <a:ext cx="78740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t>signal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3" name="Picture 12" descr="sagara2011_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41187"/>
            <a:ext cx="5081798" cy="3216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+mj-lt"/>
                <a:ea typeface="+mj-ea"/>
                <a:cs typeface="+mj-cs"/>
              </a:rPr>
              <a:t>Shanghai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0586" y="1418710"/>
            <a:ext cx="4495800" cy="1022350"/>
            <a:chOff x="288" y="225"/>
            <a:chExt cx="2832" cy="644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</a:t>
              </a:r>
              <a:r>
                <a:rPr lang="en-US" sz="4400" dirty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--&gt; </a:t>
              </a:r>
              <a:r>
                <a:rPr lang="en-US" sz="3600" baseline="300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8" y="233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0" y="232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8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 bwMode="auto">
          <a:xfrm>
            <a:off x="4188986" y="1417638"/>
            <a:ext cx="78740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t>signal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564276"/>
            <a:ext cx="58400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ray beam, Shanghai Laser Electron Gamma Source (</a:t>
            </a:r>
            <a:r>
              <a:rPr lang="en-US" dirty="0" err="1" smtClean="0"/>
              <a:t>SLEGS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 smtClean="0"/>
              <a:t>Polarized photons</a:t>
            </a:r>
          </a:p>
          <a:p>
            <a:pPr>
              <a:buFont typeface="Arial"/>
              <a:buChar char="•"/>
            </a:pPr>
            <a:r>
              <a:rPr lang="en-US" dirty="0" smtClean="0"/>
              <a:t>3.5 </a:t>
            </a:r>
            <a:r>
              <a:rPr lang="en-US" dirty="0" err="1" smtClean="0"/>
              <a:t>GeV</a:t>
            </a:r>
            <a:r>
              <a:rPr lang="en-US" dirty="0" smtClean="0"/>
              <a:t> electron beam</a:t>
            </a:r>
          </a:p>
          <a:p>
            <a:pPr>
              <a:buFont typeface="Arial"/>
              <a:buChar char="•"/>
            </a:pPr>
            <a:r>
              <a:rPr lang="en-US" dirty="0" smtClean="0"/>
              <a:t>Light source CO</a:t>
            </a:r>
            <a:r>
              <a:rPr lang="en-US" baseline="-25000" dirty="0" smtClean="0"/>
              <a:t>2</a:t>
            </a:r>
            <a:r>
              <a:rPr lang="en-US" dirty="0" smtClean="0"/>
              <a:t> laser @10 kW</a:t>
            </a:r>
          </a:p>
          <a:p>
            <a:pPr>
              <a:buFont typeface="Arial"/>
              <a:buChar char="•"/>
            </a:pPr>
            <a:r>
              <a:rPr lang="en-US" dirty="0" smtClean="0"/>
              <a:t>Beam flux 5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/s</a:t>
            </a:r>
            <a:r>
              <a:rPr lang="en-US" dirty="0" smtClean="0"/>
              <a:t> @ 2% resolution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Time projection chamber (???)</a:t>
            </a:r>
          </a:p>
          <a:p>
            <a:pPr>
              <a:buFont typeface="Arial"/>
              <a:buChar char="•"/>
            </a:pPr>
            <a:r>
              <a:rPr lang="en-US" dirty="0" smtClean="0"/>
              <a:t>Could measure </a:t>
            </a:r>
            <a:r>
              <a:rPr lang="en-US" dirty="0" err="1" smtClean="0"/>
              <a:t>E</a:t>
            </a:r>
            <a:r>
              <a:rPr lang="en-US" dirty="0" smtClean="0"/>
              <a:t>=0.8 </a:t>
            </a:r>
            <a:r>
              <a:rPr lang="en-US" dirty="0" err="1" smtClean="0"/>
              <a:t>MeV</a:t>
            </a:r>
            <a:r>
              <a:rPr lang="en-US" dirty="0" smtClean="0"/>
              <a:t> with 20-30% uncertainty</a:t>
            </a:r>
          </a:p>
        </p:txBody>
      </p:sp>
      <p:pic>
        <p:nvPicPr>
          <p:cNvPr id="12" name="Picture 11" descr="xu2007_SLEG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377" y="2669795"/>
            <a:ext cx="6500537" cy="2098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+mj-lt"/>
                <a:ea typeface="+mj-ea"/>
                <a:cs typeface="+mj-cs"/>
              </a:rPr>
              <a:t>St. George (Notre Dame)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5987" y="1355565"/>
            <a:ext cx="4519613" cy="1028700"/>
            <a:chOff x="401" y="221"/>
            <a:chExt cx="2847" cy="648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3600" dirty="0" smtClean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Symbol" charset="2"/>
                </a:rPr>
                <a:t>a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--&gt;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+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g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" y="221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1" y="221"/>
              <a:ext cx="480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5987" y="4668841"/>
            <a:ext cx="60505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Recoil mass separator</a:t>
            </a:r>
          </a:p>
          <a:p>
            <a:pPr>
              <a:buFont typeface="Arial"/>
              <a:buChar char="•"/>
            </a:pPr>
            <a:r>
              <a:rPr lang="en-US" dirty="0" smtClean="0"/>
              <a:t>Time of flight capabilities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5 MV vertical accelerator</a:t>
            </a:r>
          </a:p>
          <a:p>
            <a:pPr>
              <a:buFont typeface="Arial"/>
              <a:buChar char="•"/>
            </a:pPr>
            <a:r>
              <a:rPr lang="en-US" dirty="0" smtClean="0"/>
              <a:t>Windowless gas target (HIPPO) @ 2.7x10</a:t>
            </a:r>
            <a:r>
              <a:rPr lang="en-US" baseline="30000" dirty="0" smtClean="0"/>
              <a:t>17 </a:t>
            </a:r>
            <a:r>
              <a:rPr lang="en-US" dirty="0" smtClean="0"/>
              <a:t>atoms/</a:t>
            </a:r>
            <a:r>
              <a:rPr lang="en-US" dirty="0" err="1" smtClean="0"/>
              <a:t>cm</a:t>
            </a:r>
            <a:r>
              <a:rPr lang="en-US" baseline="30000" dirty="0" err="1" smtClean="0"/>
              <a:t>2</a:t>
            </a:r>
            <a:r>
              <a:rPr lang="en-US" dirty="0" smtClean="0"/>
              <a:t>, 2.1 mm</a:t>
            </a:r>
          </a:p>
          <a:p>
            <a:pPr>
              <a:buFont typeface="Arial"/>
              <a:buChar char="•"/>
            </a:pPr>
            <a:r>
              <a:rPr lang="en-US" dirty="0" smtClean="0"/>
              <a:t>High beam currents (&lt; 10 </a:t>
            </a:r>
            <a:r>
              <a:rPr lang="en-US" dirty="0" err="1" smtClean="0"/>
              <a:t>mA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 smtClean="0"/>
              <a:t>Array of </a:t>
            </a:r>
            <a:r>
              <a:rPr lang="en-US" dirty="0" err="1" smtClean="0"/>
              <a:t>Ge</a:t>
            </a:r>
            <a:r>
              <a:rPr lang="en-US" dirty="0" smtClean="0"/>
              <a:t> detectors in close geometry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200782" y="1355565"/>
            <a:ext cx="78740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t>signal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 descr="St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74" y="2963215"/>
            <a:ext cx="4986679" cy="17056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8182" y="277854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Couder</a:t>
            </a:r>
            <a:r>
              <a:rPr lang="en-US" dirty="0" smtClean="0"/>
              <a:t> 2008</a:t>
            </a:r>
            <a:endParaRPr lang="en-US" dirty="0"/>
          </a:p>
        </p:txBody>
      </p:sp>
      <p:pic>
        <p:nvPicPr>
          <p:cNvPr id="15" name="Picture 14" descr="hippo_stGeo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56" y="3271232"/>
            <a:ext cx="3064848" cy="22561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622" y="3459775"/>
            <a:ext cx="134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Kontos</a:t>
            </a:r>
            <a:r>
              <a:rPr lang="en-US" dirty="0" smtClean="0"/>
              <a:t>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ernaCaserta_floorpl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00" y="2384265"/>
            <a:ext cx="5809020" cy="24948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Erna</a:t>
            </a:r>
            <a:r>
              <a:rPr lang="en-US" sz="4400" noProof="0" dirty="0" smtClean="0">
                <a:latin typeface="+mj-lt"/>
                <a:ea typeface="+mj-ea"/>
                <a:cs typeface="+mj-cs"/>
              </a:rPr>
              <a:t> (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Caserta</a:t>
            </a:r>
            <a:r>
              <a:rPr lang="en-US" sz="4400" noProof="0" dirty="0" smtClean="0">
                <a:latin typeface="+mj-lt"/>
                <a:ea typeface="+mj-ea"/>
                <a:cs typeface="+mj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5987" y="1355565"/>
            <a:ext cx="4519613" cy="1028700"/>
            <a:chOff x="401" y="221"/>
            <a:chExt cx="2847" cy="648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3600" dirty="0" smtClean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Symbol" charset="2"/>
                </a:rPr>
                <a:t>a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--&gt;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+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g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" y="221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1" y="221"/>
              <a:ext cx="480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4490" y="5118394"/>
            <a:ext cx="4083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Recoil mass separator</a:t>
            </a:r>
          </a:p>
          <a:p>
            <a:pPr>
              <a:buFont typeface="Arial"/>
              <a:buChar char="•"/>
            </a:pPr>
            <a:r>
              <a:rPr lang="en-US" dirty="0" smtClean="0"/>
              <a:t>Time of flight capabilities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3 MV </a:t>
            </a:r>
            <a:r>
              <a:rPr lang="en-US" dirty="0" err="1" smtClean="0"/>
              <a:t>Pelletron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Windowless gas target 4x10</a:t>
            </a:r>
            <a:r>
              <a:rPr lang="en-US" baseline="30000" dirty="0" smtClean="0"/>
              <a:t>17 </a:t>
            </a:r>
            <a:r>
              <a:rPr lang="en-US" dirty="0" smtClean="0"/>
              <a:t>atoms/</a:t>
            </a:r>
            <a:r>
              <a:rPr lang="en-US" dirty="0" err="1" smtClean="0"/>
              <a:t>cm</a:t>
            </a:r>
            <a:r>
              <a:rPr lang="en-US" baseline="30000" dirty="0" err="1" smtClean="0"/>
              <a:t>2</a:t>
            </a:r>
            <a:endParaRPr lang="en-US" baseline="30000" dirty="0" smtClean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3200782" y="1355565"/>
            <a:ext cx="78740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t>signal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182" y="277854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 </a:t>
            </a:r>
            <a:r>
              <a:rPr lang="en-US" dirty="0" err="1" smtClean="0"/>
              <a:t>Leva</a:t>
            </a:r>
            <a:r>
              <a:rPr lang="en-US" dirty="0" smtClean="0"/>
              <a:t> 2008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p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7860820" cy="37901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+mj-lt"/>
                <a:ea typeface="+mj-ea"/>
                <a:cs typeface="+mj-cs"/>
              </a:rPr>
              <a:t>DIANA (</a:t>
            </a:r>
            <a:r>
              <a:rPr lang="en-US" sz="4400" noProof="0" dirty="0" err="1" smtClean="0">
                <a:latin typeface="+mj-lt"/>
                <a:ea typeface="+mj-ea"/>
                <a:cs typeface="+mj-cs"/>
              </a:rPr>
              <a:t>DUSEL</a:t>
            </a:r>
            <a:r>
              <a:rPr lang="en-US" sz="4400" noProof="0" dirty="0" smtClean="0">
                <a:latin typeface="+mj-lt"/>
                <a:ea typeface="+mj-ea"/>
                <a:cs typeface="+mj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6774" y="1355565"/>
            <a:ext cx="4519613" cy="1028700"/>
            <a:chOff x="401" y="221"/>
            <a:chExt cx="2847" cy="648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 smtClean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a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--&gt;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+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g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" y="221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1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6774" y="5207793"/>
            <a:ext cx="492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Deep Underground facility</a:t>
            </a:r>
          </a:p>
          <a:p>
            <a:pPr>
              <a:buFont typeface="Arial"/>
              <a:buChar char="•"/>
            </a:pPr>
            <a:r>
              <a:rPr lang="en-US" dirty="0" smtClean="0"/>
              <a:t>Ultra high density gas target (</a:t>
            </a:r>
            <a:r>
              <a:rPr lang="en-US" dirty="0" err="1" smtClean="0"/>
              <a:t>JENSA</a:t>
            </a:r>
            <a:r>
              <a:rPr lang="en-US" dirty="0" smtClean="0"/>
              <a:t> collaboration)</a:t>
            </a:r>
          </a:p>
          <a:p>
            <a:pPr>
              <a:buFont typeface="Arial"/>
              <a:buChar char="•"/>
            </a:pPr>
            <a:r>
              <a:rPr lang="en-US" dirty="0" smtClean="0"/>
              <a:t>High beam currents ( ~10 </a:t>
            </a:r>
            <a:r>
              <a:rPr lang="en-US" dirty="0" err="1" smtClean="0"/>
              <a:t>mA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 smtClean="0"/>
              <a:t>Array of </a:t>
            </a:r>
            <a:r>
              <a:rPr lang="en-US" dirty="0" err="1" smtClean="0"/>
              <a:t>Ge</a:t>
            </a:r>
            <a:r>
              <a:rPr lang="en-US" dirty="0" smtClean="0"/>
              <a:t> detectors in close geometry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/>
          <p:nvPr/>
        </p:nvGrpSpPr>
        <p:grpSpPr>
          <a:xfrm>
            <a:off x="0" y="1600200"/>
            <a:ext cx="5486400" cy="4277361"/>
            <a:chOff x="0" y="1600200"/>
            <a:chExt cx="5486400" cy="4277361"/>
          </a:xfrm>
        </p:grpSpPr>
        <p:pic>
          <p:nvPicPr>
            <p:cNvPr id="8" name="Picture 7" descr="prototyp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00200"/>
              <a:ext cx="5486400" cy="427736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 bwMode="auto">
            <a:xfrm rot="15324152">
              <a:off x="2462293" y="3987045"/>
              <a:ext cx="1447800" cy="381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</a:rPr>
              <a:t>g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kumimoji="0" lang="en-US" sz="2600" b="1" i="0" u="none" strike="noStrike" kern="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 and </a:t>
            </a:r>
            <a:r>
              <a:rPr kumimoji="0" lang="en-US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F(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charset="2"/>
                <a:ea typeface="+mj-ea"/>
                <a:cs typeface="+mj-cs"/>
              </a:rPr>
              <a:t>g,a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n-US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12"/>
          <p:cNvGrpSpPr/>
          <p:nvPr/>
        </p:nvGrpSpPr>
        <p:grpSpPr>
          <a:xfrm>
            <a:off x="0" y="1828800"/>
            <a:ext cx="9144000" cy="4286250"/>
            <a:chOff x="0" y="1676400"/>
            <a:chExt cx="9144000" cy="4286250"/>
          </a:xfrm>
        </p:grpSpPr>
        <p:grpSp>
          <p:nvGrpSpPr>
            <p:cNvPr id="7" name="Group 9"/>
            <p:cNvGrpSpPr/>
            <p:nvPr/>
          </p:nvGrpSpPr>
          <p:grpSpPr>
            <a:xfrm>
              <a:off x="0" y="1676400"/>
              <a:ext cx="9144000" cy="4286250"/>
              <a:chOff x="0" y="1981200"/>
              <a:chExt cx="9144000" cy="4286250"/>
            </a:xfrm>
          </p:grpSpPr>
          <p:pic>
            <p:nvPicPr>
              <p:cNvPr id="9" name="Picture 8" descr="CIMG0009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981200"/>
                <a:ext cx="3200400" cy="4278429"/>
              </a:xfrm>
              <a:prstGeom prst="rect">
                <a:avLst/>
              </a:prstGeom>
            </p:spPr>
          </p:pic>
          <p:pic>
            <p:nvPicPr>
              <p:cNvPr id="11" name="Picture 10" descr="DSC04559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9000" y="1981200"/>
                <a:ext cx="5715000" cy="4286250"/>
              </a:xfrm>
              <a:prstGeom prst="rect">
                <a:avLst/>
              </a:prstGeom>
            </p:spPr>
          </p:pic>
        </p:grpSp>
        <p:sp>
          <p:nvSpPr>
            <p:cNvPr id="12" name="Right Arrow 11"/>
            <p:cNvSpPr/>
            <p:nvPr/>
          </p:nvSpPr>
          <p:spPr bwMode="auto">
            <a:xfrm rot="1078710">
              <a:off x="638036" y="4148758"/>
              <a:ext cx="762000" cy="3048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54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A2B28-1B0C-F649-BB4F-E3B740C1417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4AA38D-87A3-164C-A461-D6070B60ABA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EBC34BB6-CD75-3149-AC2E-74EF4FEAC352}" type="slidenum">
              <a:rPr lang="en-US" sz="900"/>
              <a:pPr algn="r"/>
              <a:t>47</a:t>
            </a:fld>
            <a:endParaRPr lang="en-US" sz="900"/>
          </a:p>
        </p:txBody>
      </p:sp>
      <p:pic>
        <p:nvPicPr>
          <p:cNvPr id="9" name="Picture 2" descr="H2O outer vess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5905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2O interna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6400" y="3162300"/>
            <a:ext cx="4927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4267200"/>
            <a:ext cx="3429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P~75 atm</a:t>
            </a:r>
          </a:p>
          <a:p>
            <a:pPr>
              <a:spcBef>
                <a:spcPct val="50000"/>
              </a:spcBef>
            </a:pPr>
            <a:r>
              <a:rPr lang="en-US" sz="2400" b="1"/>
              <a:t>T=250 C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315200" y="1828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L~ 10cm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781800" y="2286000"/>
            <a:ext cx="1371600" cy="198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38600" y="3438525"/>
            <a:ext cx="1447800" cy="690563"/>
            <a:chOff x="2496" y="1728"/>
            <a:chExt cx="912" cy="435"/>
          </a:xfrm>
        </p:grpSpPr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2928" y="2130"/>
              <a:ext cx="480" cy="3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2496" y="1728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Symbol" charset="2"/>
                </a:rPr>
                <a:t>g</a:t>
              </a:r>
              <a:r>
                <a:rPr lang="en-US" sz="2400" b="1">
                  <a:solidFill>
                    <a:srgbClr val="FF0000"/>
                  </a:solidFill>
                </a:rPr>
                <a:t> beam</a:t>
              </a:r>
            </a:p>
          </p:txBody>
        </p:sp>
      </p:grpSp>
      <p:pic>
        <p:nvPicPr>
          <p:cNvPr id="17" name="Picture 9" descr="CIMG0029"/>
          <p:cNvPicPr>
            <a:picLocks noChangeAspect="1" noChangeArrowheads="1"/>
          </p:cNvPicPr>
          <p:nvPr/>
        </p:nvPicPr>
        <p:blipFill>
          <a:blip r:embed="rId4"/>
          <a:srcRect l="15382" t="13972" r="17589" b="28493"/>
          <a:stretch>
            <a:fillRect/>
          </a:stretch>
        </p:blipFill>
        <p:spPr bwMode="auto">
          <a:xfrm>
            <a:off x="0" y="0"/>
            <a:ext cx="29876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09600" y="563880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Courtesy of B. DiGiovine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7000" y="228600"/>
            <a:ext cx="251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bubble chamber</a:t>
            </a:r>
            <a:endParaRPr lang="en-US" dirty="0"/>
          </a:p>
        </p:txBody>
      </p:sp>
      <p:pic>
        <p:nvPicPr>
          <p:cNvPr id="20" name="Picture 19" descr="sta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533400"/>
            <a:ext cx="1225054" cy="9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3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Astrophysical S-factor for </a:t>
            </a: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C(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charset="2"/>
                <a:ea typeface="+mj-ea"/>
                <a:cs typeface="+mj-cs"/>
              </a:rPr>
              <a:t>a,g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16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10200" y="1066800"/>
            <a:ext cx="3506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Calibri" charset="0"/>
              </a:rPr>
              <a:t>Stellar helium burning at E=300 keV</a:t>
            </a:r>
          </a:p>
        </p:txBody>
      </p:sp>
      <p:graphicFrame>
        <p:nvGraphicFramePr>
          <p:cNvPr id="8" name="Group 6"/>
          <p:cNvGraphicFramePr>
            <a:graphicFrameLocks/>
          </p:cNvGraphicFramePr>
          <p:nvPr/>
        </p:nvGraphicFramePr>
        <p:xfrm>
          <a:off x="6400800" y="1676400"/>
          <a:ext cx="2133600" cy="3629025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Author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S(300keV)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(keV-b)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Buchmann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102-198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Caughlan and Fowler (1988)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120-220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Hammer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162+-39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 descr="sfactor_c12ag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11" y="1828800"/>
            <a:ext cx="5600699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219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03030"/>
                </a:solidFill>
              </a:rPr>
              <a:t>S = E </a:t>
            </a:r>
            <a:r>
              <a:rPr lang="en-US" sz="2800" dirty="0" smtClean="0">
                <a:solidFill>
                  <a:srgbClr val="303030"/>
                </a:solidFill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solidFill>
                  <a:srgbClr val="303030"/>
                </a:solidFill>
              </a:rPr>
              <a:t> </a:t>
            </a:r>
            <a:r>
              <a:rPr lang="en-US" sz="2800" dirty="0" err="1" smtClean="0">
                <a:solidFill>
                  <a:srgbClr val="303030"/>
                </a:solidFill>
              </a:rPr>
              <a:t>exp</a:t>
            </a:r>
            <a:r>
              <a:rPr lang="en-US" sz="2800" dirty="0" smtClean="0">
                <a:solidFill>
                  <a:srgbClr val="303030"/>
                </a:solidFill>
              </a:rPr>
              <a:t>(2</a:t>
            </a:r>
            <a:r>
              <a:rPr lang="en-US" sz="2800" dirty="0" smtClean="0">
                <a:solidFill>
                  <a:srgbClr val="303030"/>
                </a:solidFill>
                <a:latin typeface="Symbol" charset="2"/>
                <a:cs typeface="Symbol" charset="2"/>
              </a:rPr>
              <a:t>ph</a:t>
            </a:r>
            <a:r>
              <a:rPr lang="en-US" sz="2800" dirty="0" smtClean="0"/>
              <a:t>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203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actor_sta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372600" cy="555762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228600"/>
            <a:ext cx="223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tatistical error bars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5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2ag_sigm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79589" y="1666634"/>
            <a:ext cx="2116284" cy="1728353"/>
            <a:chOff x="2479589" y="1666634"/>
            <a:chExt cx="2116284" cy="1728353"/>
          </a:xfrm>
        </p:grpSpPr>
        <p:sp>
          <p:nvSpPr>
            <p:cNvPr id="3" name="Up Arrow 2"/>
            <p:cNvSpPr/>
            <p:nvPr/>
          </p:nvSpPr>
          <p:spPr>
            <a:xfrm flipV="1">
              <a:off x="3200804" y="2682297"/>
              <a:ext cx="336927" cy="71269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79589" y="1666634"/>
              <a:ext cx="21162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cs typeface="Symbol" charset="2"/>
                </a:rPr>
                <a:t>Experiment record</a:t>
              </a:r>
            </a:p>
            <a:p>
              <a:r>
                <a:rPr lang="en-US" sz="2000" dirty="0" smtClean="0">
                  <a:cs typeface="Symbol" charset="2"/>
                </a:rPr>
                <a:t>Kunz </a:t>
              </a:r>
              <a:r>
                <a:rPr lang="en-US" sz="2000" i="1" dirty="0" smtClean="0">
                  <a:cs typeface="Symbol" charset="2"/>
                </a:rPr>
                <a:t>et al.</a:t>
              </a:r>
              <a:r>
                <a:rPr lang="en-US" sz="2000" dirty="0" smtClean="0">
                  <a:cs typeface="Symbol" charset="2"/>
                </a:rPr>
                <a:t> 2001 </a:t>
              </a:r>
            </a:p>
            <a:p>
              <a:r>
                <a:rPr lang="en-US" sz="2000" dirty="0" smtClean="0">
                  <a:cs typeface="Symbol" charset="2"/>
                </a:rPr>
                <a:t>(100% error bar)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12188" y="5087735"/>
            <a:ext cx="4818849" cy="461665"/>
            <a:chOff x="1312188" y="5087735"/>
            <a:chExt cx="4818849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809368" y="5087735"/>
              <a:ext cx="23216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dirty="0" smtClean="0"/>
                <a:t> ~ 1 </a:t>
              </a:r>
              <a:r>
                <a:rPr lang="en-US" sz="2400" dirty="0" err="1" smtClean="0"/>
                <a:t>x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-17</a:t>
              </a:r>
              <a:r>
                <a:rPr lang="en-US" sz="2400" dirty="0" smtClean="0"/>
                <a:t> barn</a:t>
              </a:r>
              <a:endParaRPr lang="en-US" sz="2400" dirty="0"/>
            </a:p>
          </p:txBody>
        </p:sp>
        <p:sp>
          <p:nvSpPr>
            <p:cNvPr id="6" name="Up Arrow 5"/>
            <p:cNvSpPr/>
            <p:nvPr/>
          </p:nvSpPr>
          <p:spPr>
            <a:xfrm rot="5400000" flipV="1">
              <a:off x="1500069" y="5024591"/>
              <a:ext cx="336927" cy="712690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8903" y="5149290"/>
              <a:ext cx="13388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cs typeface="Symbol" charset="2"/>
                </a:rPr>
                <a:t>He burning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05201" y="6088559"/>
            <a:ext cx="2928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Yield ~ </a:t>
            </a:r>
            <a:r>
              <a:rPr lang="en-US" sz="3600" dirty="0" err="1" smtClean="0"/>
              <a:t>N</a:t>
            </a:r>
            <a:r>
              <a:rPr lang="en-US" sz="3600" baseline="-25000" dirty="0" err="1" smtClean="0"/>
              <a:t>1</a:t>
            </a:r>
            <a:r>
              <a:rPr lang="en-US" sz="3600" dirty="0" err="1" smtClean="0"/>
              <a:t>N</a:t>
            </a:r>
            <a:r>
              <a:rPr lang="en-US" sz="3600" baseline="-25000" dirty="0" err="1" smtClean="0"/>
              <a:t>2</a:t>
            </a:r>
            <a:r>
              <a:rPr lang="en-US" sz="3600" dirty="0" err="1" smtClean="0">
                <a:latin typeface="Symbol" charset="2"/>
                <a:cs typeface="Symbol" charset="2"/>
              </a:rPr>
              <a:t>s</a:t>
            </a:r>
            <a:r>
              <a:rPr lang="en-US" sz="3600" dirty="0" err="1" smtClean="0"/>
              <a:t>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owWindow_15N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02843" y="4475571"/>
            <a:ext cx="8382579" cy="2308323"/>
            <a:chOff x="602843" y="4475571"/>
            <a:chExt cx="8382579" cy="2308323"/>
          </a:xfrm>
        </p:grpSpPr>
        <p:sp>
          <p:nvSpPr>
            <p:cNvPr id="2" name="TextBox 1"/>
            <p:cNvSpPr txBox="1"/>
            <p:nvPr/>
          </p:nvSpPr>
          <p:spPr>
            <a:xfrm>
              <a:off x="602843" y="4475571"/>
              <a:ext cx="35387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Yield ~ </a:t>
              </a:r>
              <a:r>
                <a:rPr lang="en-US" sz="4400" dirty="0" err="1" smtClean="0"/>
                <a:t>N</a:t>
              </a:r>
              <a:r>
                <a:rPr lang="en-US" sz="4400" baseline="-25000" dirty="0" err="1" smtClean="0"/>
                <a:t>1</a:t>
              </a:r>
              <a:r>
                <a:rPr lang="en-US" sz="4400" dirty="0" err="1" smtClean="0"/>
                <a:t>N</a:t>
              </a:r>
              <a:r>
                <a:rPr lang="en-US" sz="4400" baseline="-25000" dirty="0" err="1" smtClean="0"/>
                <a:t>2</a:t>
              </a:r>
              <a:r>
                <a:rPr lang="en-US" sz="4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4400" dirty="0" err="1" smtClean="0"/>
                <a:t>g</a:t>
              </a:r>
              <a:endParaRPr lang="en-US" sz="4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2824" y="6014453"/>
              <a:ext cx="20945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0 &lt; </a:t>
              </a:r>
              <a:r>
                <a:rPr lang="en-US" sz="4400" dirty="0" err="1" smtClean="0"/>
                <a:t>g</a:t>
              </a:r>
              <a:r>
                <a:rPr lang="en-US" sz="4400" dirty="0" smtClean="0"/>
                <a:t> &lt; 1</a:t>
              </a:r>
              <a:endParaRPr lang="en-US" sz="4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2824" y="5245012"/>
              <a:ext cx="50725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/>
                <a:t>g</a:t>
              </a:r>
              <a:r>
                <a:rPr lang="en-US" sz="4400" dirty="0" smtClean="0"/>
                <a:t> = </a:t>
              </a:r>
              <a:r>
                <a:rPr lang="en-US" sz="4400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4400" dirty="0" smtClean="0"/>
                <a:t> *(1-</a:t>
              </a:r>
              <a:r>
                <a:rPr lang="en-US" sz="4400" dirty="0" err="1" smtClean="0"/>
                <a:t>bkgd</a:t>
              </a:r>
              <a:r>
                <a:rPr lang="en-US" sz="4400" dirty="0" smtClean="0"/>
                <a:t>/signal)</a:t>
              </a:r>
              <a:endParaRPr lang="en-US" sz="4400" dirty="0"/>
            </a:p>
          </p:txBody>
        </p:sp>
      </p:grp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920750" y="258824"/>
          <a:ext cx="717550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" name="Equation" r:id="rId3" imgW="2946400" imgH="469900" progId="Equation.3">
                  <p:embed/>
                </p:oleObj>
              </mc:Choice>
              <mc:Fallback>
                <p:oleObj name="Equation" r:id="rId3" imgW="29464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258824"/>
                        <a:ext cx="7175500" cy="1144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02843" y="1597780"/>
            <a:ext cx="7749317" cy="2704262"/>
            <a:chOff x="602843" y="1597780"/>
            <a:chExt cx="7749317" cy="2704262"/>
          </a:xfrm>
        </p:grpSpPr>
        <p:sp>
          <p:nvSpPr>
            <p:cNvPr id="15" name="Rounded Rectangle 14"/>
            <p:cNvSpPr/>
            <p:nvPr/>
          </p:nvSpPr>
          <p:spPr>
            <a:xfrm>
              <a:off x="602843" y="1597780"/>
              <a:ext cx="7749317" cy="270426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collideSpecie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6354" y="2661281"/>
              <a:ext cx="3872869" cy="11352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98218" y="3228888"/>
              <a:ext cx="6891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N</a:t>
              </a:r>
              <a:r>
                <a:rPr lang="en-US" sz="4000" baseline="-25000" dirty="0" smtClean="0"/>
                <a:t>1</a:t>
              </a:r>
              <a:endParaRPr lang="en-US" sz="4000" baseline="-25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99223" y="2093674"/>
              <a:ext cx="6891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N</a:t>
              </a:r>
              <a:r>
                <a:rPr lang="en-US" sz="4000" baseline="-25000" dirty="0" smtClean="0"/>
                <a:t>2</a:t>
              </a:r>
              <a:endParaRPr lang="en-US" sz="4000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953" y="1792149"/>
              <a:ext cx="3600715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600" dirty="0" smtClean="0"/>
                <a:t>From experiments</a:t>
              </a:r>
            </a:p>
          </p:txBody>
        </p:sp>
        <p:pic>
          <p:nvPicPr>
            <p:cNvPr id="13" name="Picture 12" descr="Opart-circle-color-explosion-598x639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4459" y="2661281"/>
              <a:ext cx="753695" cy="8053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080346" y="3567442"/>
              <a:ext cx="6878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Yield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Z94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618" y="353189"/>
            <a:ext cx="5000796" cy="600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scade_Sfac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2" y="2767522"/>
            <a:ext cx="3902329" cy="234761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6830" y="2536627"/>
            <a:ext cx="1637814" cy="4617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a typeface="Arial" charset="0"/>
                <a:cs typeface="Arial" charset="0"/>
              </a:rPr>
              <a:t>S(300)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0" y="5115139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Kunz 2001, </a:t>
            </a:r>
            <a:r>
              <a:rPr lang="en-US" dirty="0" err="1" smtClean="0"/>
              <a:t>Matei</a:t>
            </a:r>
            <a:r>
              <a:rPr lang="en-US" dirty="0" smtClean="0"/>
              <a:t> 2006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793071" y="2998416"/>
            <a:ext cx="1603067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0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 smtClean="0"/>
              <a:t>Kunz 2001 (Stuttgart)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9800" y="2290153"/>
            <a:ext cx="416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4 MV </a:t>
            </a:r>
            <a:r>
              <a:rPr lang="en-US" dirty="0" err="1" smtClean="0"/>
              <a:t>Dynamitron</a:t>
            </a:r>
            <a:r>
              <a:rPr lang="en-US" dirty="0" smtClean="0"/>
              <a:t>, 480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baseline="30000" dirty="0" err="1" smtClean="0"/>
              <a:t>4</a:t>
            </a:r>
            <a:r>
              <a:rPr lang="en-US" dirty="0" err="1" smtClean="0"/>
              <a:t>He</a:t>
            </a:r>
            <a:r>
              <a:rPr lang="en-US" dirty="0" smtClean="0"/>
              <a:t> beam</a:t>
            </a:r>
          </a:p>
          <a:p>
            <a:pPr>
              <a:buFont typeface="Arial"/>
              <a:buChar char="•"/>
            </a:pPr>
            <a:r>
              <a:rPr lang="en-US" baseline="30000" dirty="0" smtClean="0"/>
              <a:t>12</a:t>
            </a:r>
            <a:r>
              <a:rPr lang="en-US" dirty="0" smtClean="0"/>
              <a:t>C implanted targets on gold substrate</a:t>
            </a:r>
          </a:p>
          <a:p>
            <a:pPr>
              <a:buFont typeface="Arial"/>
              <a:buChar char="•"/>
            </a:pPr>
            <a:r>
              <a:rPr lang="en-US" dirty="0" smtClean="0"/>
              <a:t>4 large </a:t>
            </a:r>
            <a:r>
              <a:rPr lang="en-US" dirty="0" err="1" smtClean="0"/>
              <a:t>HPGe</a:t>
            </a:r>
            <a:r>
              <a:rPr lang="en-US" dirty="0" smtClean="0"/>
              <a:t>, with active </a:t>
            </a:r>
            <a:r>
              <a:rPr lang="en-US" dirty="0" err="1" smtClean="0"/>
              <a:t>BGO</a:t>
            </a:r>
            <a:r>
              <a:rPr lang="en-US" dirty="0" smtClean="0"/>
              <a:t> shield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13795" y="567993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baseline="0" dirty="0" smtClean="0"/>
              <a:t> = 0.95 </a:t>
            </a:r>
            <a:r>
              <a:rPr lang="en-US" dirty="0"/>
              <a:t>-</a:t>
            </a:r>
            <a:r>
              <a:rPr lang="en-US" baseline="0" dirty="0" smtClean="0"/>
              <a:t> 2.80 </a:t>
            </a:r>
            <a:r>
              <a:rPr lang="en-US" baseline="0" dirty="0" err="1" smtClean="0"/>
              <a:t>MeV</a:t>
            </a:r>
            <a:endParaRPr lang="en-US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54000" y="1290516"/>
            <a:ext cx="4699000" cy="1022350"/>
            <a:chOff x="288" y="225"/>
            <a:chExt cx="2960" cy="644"/>
          </a:xfrm>
        </p:grpSpPr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 smtClean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a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--&gt; </a:t>
              </a:r>
              <a:r>
                <a:rPr lang="en-US" sz="3600" baseline="300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+</a:t>
              </a:r>
              <a:r>
                <a:rPr lang="en-US" sz="36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g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" y="233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0" y="232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pic>
        <p:nvPicPr>
          <p:cNvPr id="14" name="Picture 13" descr="kunzDissertation_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95" y="2890318"/>
            <a:ext cx="2501426" cy="251131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322931" y="3556281"/>
            <a:ext cx="4109556" cy="27290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61871" y="3556281"/>
            <a:ext cx="38523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N1= 2x10</a:t>
            </a:r>
            <a:r>
              <a:rPr lang="en-US" baseline="30000" dirty="0" smtClean="0"/>
              <a:t>18 </a:t>
            </a:r>
            <a:r>
              <a:rPr lang="en-US" dirty="0" smtClean="0"/>
              <a:t> Carbon implanted particles</a:t>
            </a:r>
          </a:p>
          <a:p>
            <a:r>
              <a:rPr lang="en-US" dirty="0" smtClean="0"/>
              <a:t>N2= 0.5 </a:t>
            </a:r>
            <a:r>
              <a:rPr lang="en-US" dirty="0" err="1" smtClean="0"/>
              <a:t>mA</a:t>
            </a:r>
            <a:r>
              <a:rPr lang="en-US" dirty="0" smtClean="0"/>
              <a:t> = 3.12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Calibri"/>
                <a:cs typeface="Calibri"/>
              </a:rPr>
              <a:t>-particles</a:t>
            </a:r>
            <a:r>
              <a:rPr lang="en-US" dirty="0" smtClean="0"/>
              <a:t>/</a:t>
            </a:r>
            <a:r>
              <a:rPr lang="en-US" dirty="0" err="1" smtClean="0"/>
              <a:t>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1 year (Gamow window)</a:t>
            </a:r>
          </a:p>
          <a:p>
            <a:r>
              <a:rPr lang="en-US" dirty="0" smtClean="0"/>
              <a:t>N1 N2 = 1.97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41 </a:t>
            </a:r>
            <a:endParaRPr lang="en-US" dirty="0" smtClean="0"/>
          </a:p>
          <a:p>
            <a:r>
              <a:rPr lang="en-US" dirty="0" smtClean="0"/>
              <a:t>Yield = 2 events in one year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haseSpac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etailedBalance_equ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50" y="2397222"/>
            <a:ext cx="3466521" cy="103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53000" y="3429000"/>
            <a:ext cx="2988948" cy="2138065"/>
            <a:chOff x="4953000" y="3429000"/>
            <a:chExt cx="2988948" cy="2138065"/>
          </a:xfrm>
        </p:grpSpPr>
        <p:grpSp>
          <p:nvGrpSpPr>
            <p:cNvPr id="21" name="Group 20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12</a:t>
              </a:r>
              <a:r>
                <a:rPr lang="en-US" sz="2400" dirty="0" smtClean="0"/>
                <a:t>C</a:t>
              </a: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</a:rPr>
                <a:t>a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16</a:t>
              </a:r>
              <a:r>
                <a:rPr lang="en-US" sz="2400" dirty="0" smtClean="0"/>
                <a:t>O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52600" y="381000"/>
            <a:ext cx="542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reversal symmetry: x100 gain in cross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1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381000" y="407789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approach: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Inverse reaction + Bubble chamber +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</a:rPr>
              <a:t>g</a:t>
            </a:r>
            <a:r>
              <a:rPr lang="en-US" sz="2600" b="1" kern="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ray beam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8" name="Group 4"/>
          <p:cNvGrpSpPr>
            <a:grpSpLocks/>
          </p:cNvGrpSpPr>
          <p:nvPr/>
        </p:nvGrpSpPr>
        <p:grpSpPr bwMode="auto">
          <a:xfrm>
            <a:off x="609600" y="2209800"/>
            <a:ext cx="4495800" cy="1022350"/>
            <a:chOff x="288" y="225"/>
            <a:chExt cx="2832" cy="644"/>
          </a:xfrm>
        </p:grpSpPr>
        <p:sp>
          <p:nvSpPr>
            <p:cNvPr id="39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</a:t>
              </a:r>
              <a:r>
                <a:rPr lang="en-US" sz="4400" dirty="0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O --&gt; </a:t>
              </a:r>
              <a:r>
                <a:rPr lang="en-US" sz="3600" baseline="300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 err="1">
                  <a:solidFill>
                    <a:schemeClr val="tx1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8" y="233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0" y="232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grpSp>
        <p:nvGrpSpPr>
          <p:cNvPr id="43" name="Group 9"/>
          <p:cNvGrpSpPr>
            <a:grpSpLocks/>
          </p:cNvGrpSpPr>
          <p:nvPr/>
        </p:nvGrpSpPr>
        <p:grpSpPr bwMode="auto">
          <a:xfrm>
            <a:off x="533400" y="3962399"/>
            <a:ext cx="5522913" cy="1730375"/>
            <a:chOff x="384" y="2400"/>
            <a:chExt cx="3479" cy="1090"/>
          </a:xfrm>
        </p:grpSpPr>
        <p:sp>
          <p:nvSpPr>
            <p:cNvPr id="44" name="Oval 10"/>
            <p:cNvSpPr>
              <a:spLocks noChangeArrowheads="1"/>
            </p:cNvSpPr>
            <p:nvPr/>
          </p:nvSpPr>
          <p:spPr bwMode="auto">
            <a:xfrm>
              <a:off x="2592" y="2400"/>
              <a:ext cx="192" cy="19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1"/>
            <p:cNvSpPr>
              <a:spLocks noChangeShapeType="1"/>
            </p:cNvSpPr>
            <p:nvPr/>
          </p:nvSpPr>
          <p:spPr bwMode="auto">
            <a:xfrm>
              <a:off x="1536" y="2496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2"/>
            <p:cNvSpPr>
              <a:spLocks noChangeShapeType="1"/>
            </p:cNvSpPr>
            <p:nvPr/>
          </p:nvSpPr>
          <p:spPr bwMode="auto">
            <a:xfrm flipV="1">
              <a:off x="1440" y="2592"/>
              <a:ext cx="24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 Box 13"/>
            <p:cNvSpPr txBox="1">
              <a:spLocks noChangeArrowheads="1"/>
            </p:cNvSpPr>
            <p:nvPr/>
          </p:nvSpPr>
          <p:spPr bwMode="auto">
            <a:xfrm>
              <a:off x="384" y="3024"/>
              <a:ext cx="15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dirty="0">
                  <a:latin typeface="Calibri" charset="0"/>
                </a:rPr>
                <a:t>Monochromatic </a:t>
              </a:r>
              <a:r>
                <a:rPr lang="en-US" dirty="0">
                  <a:latin typeface="Symbol" charset="2"/>
                </a:rPr>
                <a:t>g</a:t>
              </a:r>
              <a:r>
                <a:rPr lang="en-US" dirty="0">
                  <a:latin typeface="Calibri" charset="0"/>
                </a:rPr>
                <a:t> </a:t>
              </a:r>
              <a:r>
                <a:rPr lang="en-US" dirty="0" smtClean="0">
                  <a:latin typeface="Calibri" charset="0"/>
                </a:rPr>
                <a:t>beam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 flipH="1" flipV="1">
              <a:off x="2832" y="2640"/>
              <a:ext cx="33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15"/>
            <p:cNvSpPr txBox="1">
              <a:spLocks noChangeArrowheads="1"/>
            </p:cNvSpPr>
            <p:nvPr/>
          </p:nvSpPr>
          <p:spPr bwMode="auto">
            <a:xfrm>
              <a:off x="2304" y="3257"/>
              <a:ext cx="15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dirty="0" smtClean="0">
                  <a:latin typeface="Calibri" charset="0"/>
                </a:rPr>
                <a:t>Oxygen </a:t>
              </a:r>
              <a:r>
                <a:rPr lang="en-US" dirty="0">
                  <a:latin typeface="Calibri" charset="0"/>
                </a:rPr>
                <a:t>bubble chamber</a:t>
              </a:r>
            </a:p>
          </p:txBody>
        </p:sp>
      </p:grp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492011" y="2191509"/>
            <a:ext cx="3352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Extra gain (x100) by measuring time inverse reaction 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The target density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is up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to x10</a:t>
            </a:r>
            <a:r>
              <a:rPr lang="en-US" sz="1600" baseline="30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6 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higher than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conventional gas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targets.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Superheated water will nucleate from 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and </a:t>
            </a:r>
            <a:r>
              <a:rPr lang="en-US" sz="1600" baseline="30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C recoils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The detector is insensitive to </a:t>
            </a:r>
            <a:r>
              <a:rPr lang="en-US" sz="1600" dirty="0" err="1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rays (at least 1 part in 10</a:t>
            </a:r>
            <a:r>
              <a:rPr lang="en-US" sz="1600" baseline="30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Idea tested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at </a:t>
            </a:r>
            <a:r>
              <a:rPr lang="en-US" sz="1600" dirty="0" err="1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HI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1600" dirty="0" err="1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S</a:t>
            </a:r>
            <a:endParaRPr lang="en-US" sz="1600" dirty="0" smtClean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16" name="Picture 3" descr="100415_210631.000_1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5451" y="-48532"/>
            <a:ext cx="13885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PressureVesselCutAw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11" y="4594324"/>
            <a:ext cx="1965342" cy="22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5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(STAR) Claudio Ugalde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Superheating of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liquids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1219200"/>
            <a:ext cx="6381750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1295400"/>
            <a:ext cx="7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314209" y="4991989"/>
            <a:ext cx="822960" cy="82296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Left-Right Arrow 10"/>
          <p:cNvSpPr/>
          <p:nvPr/>
        </p:nvSpPr>
        <p:spPr bwMode="auto">
          <a:xfrm>
            <a:off x="4775200" y="43942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Left-Right Arrow 11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0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44295</TotalTime>
  <Words>2261</Words>
  <Application>Microsoft Macintosh PowerPoint</Application>
  <PresentationFormat>On-screen Show (4:3)</PresentationFormat>
  <Paragraphs>420</Paragraphs>
  <Slides>52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Nuclear astrophysics with g-rays</vt:lpstr>
      <vt:lpstr>PowerPoint Presentation</vt:lpstr>
      <vt:lpstr>PowerPoint Presentation</vt:lpstr>
      <vt:lpstr>PowerPoint Presentation</vt:lpstr>
      <vt:lpstr>PowerPoint Presentation</vt:lpstr>
      <vt:lpstr>Kunz 2001 (Stuttgart)</vt:lpstr>
      <vt:lpstr>PowerPoint Presentation</vt:lpstr>
      <vt:lpstr>PowerPoint Presentation</vt:lpstr>
      <vt:lpstr>PowerPoint Presentation</vt:lpstr>
      <vt:lpstr>PowerPoint Presentation</vt:lpstr>
      <vt:lpstr>Ranges in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HIgS Photon Beam</vt:lpstr>
      <vt:lpstr>PowerPoint Presentation</vt:lpstr>
      <vt:lpstr>HIgS Photon Beam</vt:lpstr>
      <vt:lpstr>HIgS Photon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Superconducting Test Accelerator (ASTA)</vt:lpstr>
      <vt:lpstr>PowerPoint Presentation</vt:lpstr>
      <vt:lpstr>ASTA (Fermilab)</vt:lpstr>
      <vt:lpstr>PowerPoint Presentation</vt:lpstr>
      <vt:lpstr>PowerPoint Presentation</vt:lpstr>
      <vt:lpstr>Conclusions</vt:lpstr>
      <vt:lpstr>PowerPoint Presentation</vt:lpstr>
      <vt:lpstr>ASTA ICS (Fermilab)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Kyushu (Japan)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Argonne/UChicago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Kettner 1982 (Münster)</dc:title>
  <dc:creator>Claudio Ugalde</dc:creator>
  <cp:lastModifiedBy>Claudio Ugalde</cp:lastModifiedBy>
  <cp:revision>350</cp:revision>
  <cp:lastPrinted>2012-03-19T16:03:30Z</cp:lastPrinted>
  <dcterms:created xsi:type="dcterms:W3CDTF">2012-09-20T14:45:03Z</dcterms:created>
  <dcterms:modified xsi:type="dcterms:W3CDTF">2014-09-27T17:07:27Z</dcterms:modified>
</cp:coreProperties>
</file>