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7" r:id="rId3"/>
  </p:sldMasterIdLst>
  <p:notesMasterIdLst>
    <p:notesMasterId r:id="rId36"/>
  </p:notesMasterIdLst>
  <p:sldIdLst>
    <p:sldId id="257" r:id="rId4"/>
    <p:sldId id="260" r:id="rId5"/>
    <p:sldId id="261" r:id="rId6"/>
    <p:sldId id="28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92" r:id="rId22"/>
    <p:sldId id="279" r:id="rId23"/>
    <p:sldId id="282" r:id="rId24"/>
    <p:sldId id="293" r:id="rId25"/>
    <p:sldId id="294" r:id="rId26"/>
    <p:sldId id="295" r:id="rId27"/>
    <p:sldId id="283" r:id="rId28"/>
    <p:sldId id="284" r:id="rId29"/>
    <p:sldId id="285" r:id="rId30"/>
    <p:sldId id="286" r:id="rId31"/>
    <p:sldId id="281" r:id="rId32"/>
    <p:sldId id="289" r:id="rId33"/>
    <p:sldId id="290" r:id="rId34"/>
    <p:sldId id="27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31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E54F9-82D4-4883-8ED6-08DB8D08AE0A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37DB4-9662-4EC2-91E3-E61A2AC66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06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CD818-C2F6-454D-8BBE-781E69C7152F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26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600075" y="0"/>
            <a:ext cx="4795838" cy="3597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2828" cy="402620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10/16/14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8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75937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683854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609442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841759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320793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780158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9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564036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2901852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287794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87148-0DEB-4B17-985B-C0593BB0B5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491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3474398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3942972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304810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39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2944099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578224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4128876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64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48907" y="6523438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Science Council Sept 18  2014</a:t>
            </a:r>
          </a:p>
        </p:txBody>
      </p:sp>
    </p:spTree>
    <p:extLst>
      <p:ext uri="{BB962C8B-B14F-4D97-AF65-F5344CB8AC3E}">
        <p14:creationId xmlns:p14="http://schemas.microsoft.com/office/powerpoint/2010/main" val="5262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770708"/>
            <a:ext cx="9144000" cy="566666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98443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57382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9650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52683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4091919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248907" y="6523438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</a:t>
            </a:r>
            <a:r>
              <a:rPr lang="en-US" sz="900" i="1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Symposium Sept. 26, </a:t>
            </a: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48277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theme" Target="../theme/theme3.xml"/><Relationship Id="rId15" Type="http://schemas.openxmlformats.org/officeDocument/2006/relationships/image" Target="../media/image1.jpeg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 defTabSz="457200"/>
              <a:t>10/16/14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0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9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1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png"/><Relationship Id="rId3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7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66.wmf"/><Relationship Id="rId7" Type="http://schemas.openxmlformats.org/officeDocument/2006/relationships/image" Target="../media/image68.jpeg"/><Relationship Id="rId8" Type="http://schemas.openxmlformats.org/officeDocument/2006/relationships/image" Target="../media/image69.jpeg"/><Relationship Id="rId9" Type="http://schemas.openxmlformats.org/officeDocument/2006/relationships/image" Target="../media/image7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2.jpeg"/><Relationship Id="rId3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wm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666750"/>
            <a:ext cx="9144000" cy="54102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40473" y="-353007"/>
            <a:ext cx="465112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Parity Violation in </a:t>
            </a:r>
          </a:p>
          <a:p>
            <a:pPr algn="ctr" defTabSz="45720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Electron Scattering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1999" y="1847462"/>
            <a:ext cx="4352731" cy="1013098"/>
          </a:xfrm>
          <a:prstGeom prst="rect">
            <a:avLst/>
          </a:prstGeom>
          <a:gradFill>
            <a:gsLst>
              <a:gs pos="0">
                <a:srgbClr val="49701E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0"/>
          </a:gradFill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R. D. </a:t>
            </a:r>
            <a:r>
              <a:rPr 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McKeown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/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Jefferson 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Lab</a:t>
            </a:r>
          </a:p>
          <a:p>
            <a:pPr algn="ctr" defTabSz="457200"/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College of William and Mary</a:t>
            </a:r>
            <a:endParaRPr lang="en-US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78659"/>
            <a:ext cx="49988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Symposium for Roy Holt</a:t>
            </a:r>
            <a:endParaRPr lang="en-US" sz="2000" b="1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pPr defTabSz="457200"/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September 26 , 2014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4" descr="bry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65" y="2901659"/>
            <a:ext cx="4354666" cy="316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Alic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7" y="666749"/>
            <a:ext cx="4057651" cy="541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31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686800" cy="9445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C00000"/>
                </a:solidFill>
              </a:rPr>
              <a:t>Electroweak </a:t>
            </a:r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n-US" b="1" dirty="0" smtClean="0">
                <a:solidFill>
                  <a:srgbClr val="C00000"/>
                </a:solidFill>
              </a:rPr>
              <a:t>harged Fermion Couplings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"/>
          <a:stretch>
            <a:fillRect/>
          </a:stretch>
        </p:blipFill>
        <p:spPr bwMode="auto">
          <a:xfrm>
            <a:off x="1600200" y="1447800"/>
            <a:ext cx="5456238" cy="440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1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762000"/>
          </a:xfrm>
          <a:noFill/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C00000"/>
                </a:solidFill>
                <a:latin typeface="Arial" charset="0"/>
              </a:rPr>
              <a:t>Neutral Weak Form Factors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52400" y="1229380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ja-JP" sz="2800" dirty="0" smtClean="0">
                <a:solidFill>
                  <a:srgbClr val="008000"/>
                </a:solidFill>
                <a:latin typeface="Calibri" pitchFamily="34" charset="0"/>
              </a:rPr>
              <a:t> Electromagnetic interaction</a:t>
            </a:r>
            <a:endParaRPr lang="en-US" altLang="ja-JP" sz="2800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4981575" y="1229380"/>
            <a:ext cx="4050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ja-JP" sz="2800" dirty="0" smtClean="0">
                <a:solidFill>
                  <a:srgbClr val="008000"/>
                </a:solidFill>
                <a:latin typeface="Calibri" pitchFamily="34" charset="0"/>
              </a:rPr>
              <a:t> Neutral </a:t>
            </a:r>
            <a:r>
              <a:rPr lang="en-US" altLang="ja-JP" sz="2800" dirty="0">
                <a:solidFill>
                  <a:srgbClr val="008000"/>
                </a:solidFill>
                <a:latin typeface="Calibri" pitchFamily="34" charset="0"/>
              </a:rPr>
              <a:t>weak </a:t>
            </a:r>
            <a:r>
              <a:rPr lang="en-US" altLang="ja-JP" sz="2800" dirty="0" smtClean="0">
                <a:solidFill>
                  <a:srgbClr val="008000"/>
                </a:solidFill>
                <a:latin typeface="Calibri" pitchFamily="34" charset="0"/>
              </a:rPr>
              <a:t>interaction</a:t>
            </a:r>
            <a:endParaRPr lang="en-US" altLang="ja-JP" sz="2800" dirty="0">
              <a:solidFill>
                <a:srgbClr val="008000"/>
              </a:solidFill>
              <a:latin typeface="Calibri" pitchFamily="34" charset="0"/>
            </a:endParaRPr>
          </a:p>
        </p:txBody>
      </p:sp>
      <p:grpSp>
        <p:nvGrpSpPr>
          <p:cNvPr id="15365" name="Group 37"/>
          <p:cNvGrpSpPr>
            <a:grpSpLocks/>
          </p:cNvGrpSpPr>
          <p:nvPr/>
        </p:nvGrpSpPr>
        <p:grpSpPr bwMode="auto">
          <a:xfrm>
            <a:off x="966788" y="2019300"/>
            <a:ext cx="1022350" cy="1252538"/>
            <a:chOff x="967207" y="2018886"/>
            <a:chExt cx="1021931" cy="1252952"/>
          </a:xfrm>
        </p:grpSpPr>
        <p:sp>
          <p:nvSpPr>
            <p:cNvPr id="15385" name="Line 7"/>
            <p:cNvSpPr>
              <a:spLocks noChangeAspect="1" noChangeShapeType="1"/>
            </p:cNvSpPr>
            <p:nvPr/>
          </p:nvSpPr>
          <p:spPr bwMode="auto">
            <a:xfrm>
              <a:off x="1682421" y="2742240"/>
              <a:ext cx="255827" cy="529598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Line 8"/>
            <p:cNvSpPr>
              <a:spLocks noChangeAspect="1" noChangeShapeType="1"/>
            </p:cNvSpPr>
            <p:nvPr/>
          </p:nvSpPr>
          <p:spPr bwMode="auto">
            <a:xfrm flipV="1">
              <a:off x="1682421" y="2018886"/>
              <a:ext cx="255827" cy="57839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11"/>
            <p:cNvSpPr>
              <a:spLocks noChangeAspect="1" noChangeArrowheads="1"/>
            </p:cNvSpPr>
            <p:nvPr/>
          </p:nvSpPr>
          <p:spPr bwMode="auto">
            <a:xfrm>
              <a:off x="1631531" y="2597282"/>
              <a:ext cx="152671" cy="144958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5388" name="Freeform 12"/>
            <p:cNvSpPr>
              <a:spLocks noChangeAspect="1"/>
            </p:cNvSpPr>
            <p:nvPr/>
          </p:nvSpPr>
          <p:spPr bwMode="auto">
            <a:xfrm>
              <a:off x="967207" y="2637468"/>
              <a:ext cx="664324" cy="104771"/>
            </a:xfrm>
            <a:custGeom>
              <a:avLst/>
              <a:gdLst>
                <a:gd name="T0" fmla="*/ 0 w 624"/>
                <a:gd name="T1" fmla="*/ 2147483647 h 104"/>
                <a:gd name="T2" fmla="*/ 2147483647 w 624"/>
                <a:gd name="T3" fmla="*/ 2147483647 h 104"/>
                <a:gd name="T4" fmla="*/ 2147483647 w 624"/>
                <a:gd name="T5" fmla="*/ 2147483647 h 104"/>
                <a:gd name="T6" fmla="*/ 2147483647 w 624"/>
                <a:gd name="T7" fmla="*/ 2147483647 h 104"/>
                <a:gd name="T8" fmla="*/ 2147483647 w 624"/>
                <a:gd name="T9" fmla="*/ 2147483647 h 104"/>
                <a:gd name="T10" fmla="*/ 2147483647 w 624"/>
                <a:gd name="T11" fmla="*/ 2147483647 h 104"/>
                <a:gd name="T12" fmla="*/ 2147483647 w 624"/>
                <a:gd name="T13" fmla="*/ 2147483647 h 104"/>
                <a:gd name="T14" fmla="*/ 2147483647 w 624"/>
                <a:gd name="T15" fmla="*/ 2147483647 h 104"/>
                <a:gd name="T16" fmla="*/ 2147483647 w 624"/>
                <a:gd name="T17" fmla="*/ 2147483647 h 104"/>
                <a:gd name="T18" fmla="*/ 2147483647 w 624"/>
                <a:gd name="T19" fmla="*/ 2147483647 h 104"/>
                <a:gd name="T20" fmla="*/ 2147483647 w 624"/>
                <a:gd name="T21" fmla="*/ 2147483647 h 104"/>
                <a:gd name="T22" fmla="*/ 2147483647 w 624"/>
                <a:gd name="T23" fmla="*/ 2147483647 h 104"/>
                <a:gd name="T24" fmla="*/ 2147483647 w 624"/>
                <a:gd name="T25" fmla="*/ 2147483647 h 104"/>
                <a:gd name="T26" fmla="*/ 2147483647 w 624"/>
                <a:gd name="T27" fmla="*/ 2147483647 h 1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24"/>
                <a:gd name="T43" fmla="*/ 0 h 104"/>
                <a:gd name="T44" fmla="*/ 624 w 624"/>
                <a:gd name="T45" fmla="*/ 104 h 1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24" h="104">
                  <a:moveTo>
                    <a:pt x="0" y="56"/>
                  </a:moveTo>
                  <a:cubicBezTo>
                    <a:pt x="16" y="28"/>
                    <a:pt x="32" y="0"/>
                    <a:pt x="48" y="8"/>
                  </a:cubicBezTo>
                  <a:cubicBezTo>
                    <a:pt x="64" y="16"/>
                    <a:pt x="80" y="104"/>
                    <a:pt x="96" y="104"/>
                  </a:cubicBezTo>
                  <a:cubicBezTo>
                    <a:pt x="112" y="104"/>
                    <a:pt x="128" y="8"/>
                    <a:pt x="144" y="8"/>
                  </a:cubicBezTo>
                  <a:cubicBezTo>
                    <a:pt x="160" y="8"/>
                    <a:pt x="176" y="104"/>
                    <a:pt x="192" y="104"/>
                  </a:cubicBezTo>
                  <a:cubicBezTo>
                    <a:pt x="208" y="104"/>
                    <a:pt x="224" y="8"/>
                    <a:pt x="240" y="8"/>
                  </a:cubicBezTo>
                  <a:cubicBezTo>
                    <a:pt x="256" y="8"/>
                    <a:pt x="272" y="104"/>
                    <a:pt x="288" y="104"/>
                  </a:cubicBezTo>
                  <a:cubicBezTo>
                    <a:pt x="304" y="104"/>
                    <a:pt x="320" y="8"/>
                    <a:pt x="336" y="8"/>
                  </a:cubicBezTo>
                  <a:cubicBezTo>
                    <a:pt x="352" y="8"/>
                    <a:pt x="368" y="104"/>
                    <a:pt x="384" y="104"/>
                  </a:cubicBezTo>
                  <a:cubicBezTo>
                    <a:pt x="400" y="104"/>
                    <a:pt x="416" y="8"/>
                    <a:pt x="432" y="8"/>
                  </a:cubicBezTo>
                  <a:cubicBezTo>
                    <a:pt x="448" y="8"/>
                    <a:pt x="464" y="104"/>
                    <a:pt x="480" y="104"/>
                  </a:cubicBezTo>
                  <a:cubicBezTo>
                    <a:pt x="496" y="104"/>
                    <a:pt x="512" y="8"/>
                    <a:pt x="528" y="8"/>
                  </a:cubicBezTo>
                  <a:cubicBezTo>
                    <a:pt x="544" y="8"/>
                    <a:pt x="560" y="104"/>
                    <a:pt x="576" y="104"/>
                  </a:cubicBezTo>
                  <a:cubicBezTo>
                    <a:pt x="592" y="104"/>
                    <a:pt x="616" y="24"/>
                    <a:pt x="624" y="8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5389" name="Line 13"/>
            <p:cNvSpPr>
              <a:spLocks noChangeAspect="1" noChangeShapeType="1"/>
            </p:cNvSpPr>
            <p:nvPr/>
          </p:nvSpPr>
          <p:spPr bwMode="auto">
            <a:xfrm>
              <a:off x="1733311" y="2742240"/>
              <a:ext cx="255827" cy="529598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Line 14"/>
            <p:cNvSpPr>
              <a:spLocks noChangeAspect="1" noChangeShapeType="1"/>
            </p:cNvSpPr>
            <p:nvPr/>
          </p:nvSpPr>
          <p:spPr bwMode="auto">
            <a:xfrm flipV="1">
              <a:off x="1733311" y="2018886"/>
              <a:ext cx="255827" cy="57839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6" name="Text Box 16"/>
          <p:cNvSpPr txBox="1">
            <a:spLocks noChangeArrowheads="1"/>
          </p:cNvSpPr>
          <p:nvPr/>
        </p:nvSpPr>
        <p:spPr bwMode="auto">
          <a:xfrm>
            <a:off x="1143000" y="2122488"/>
            <a:ext cx="30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en-US" altLang="ja-JP">
              <a:latin typeface="Times New Roman" pitchFamily="18" charset="0"/>
            </a:endParaRPr>
          </a:p>
        </p:txBody>
      </p:sp>
      <p:sp>
        <p:nvSpPr>
          <p:cNvPr id="15367" name="Text Box 17"/>
          <p:cNvSpPr txBox="1">
            <a:spLocks noChangeArrowheads="1"/>
          </p:cNvSpPr>
          <p:nvPr/>
        </p:nvSpPr>
        <p:spPr bwMode="auto">
          <a:xfrm>
            <a:off x="1797050" y="31384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2800" i="1">
                <a:solidFill>
                  <a:srgbClr val="FF00FF"/>
                </a:solidFill>
                <a:latin typeface="Times New Roman" pitchFamily="18" charset="0"/>
              </a:rPr>
              <a:t>p</a:t>
            </a:r>
            <a:endParaRPr lang="en-US" altLang="ja-JP" sz="2800">
              <a:latin typeface="Times New Roman" pitchFamily="18" charset="0"/>
            </a:endParaRPr>
          </a:p>
        </p:txBody>
      </p:sp>
      <p:sp>
        <p:nvSpPr>
          <p:cNvPr id="15368" name="Text Box 19"/>
          <p:cNvSpPr txBox="1">
            <a:spLocks noChangeArrowheads="1"/>
          </p:cNvSpPr>
          <p:nvPr/>
        </p:nvSpPr>
        <p:spPr bwMode="auto">
          <a:xfrm>
            <a:off x="5649913" y="2124075"/>
            <a:ext cx="481012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  <a:latin typeface="Times New Roman" pitchFamily="18" charset="0"/>
              </a:rPr>
              <a:t>Z</a:t>
            </a:r>
            <a:r>
              <a:rPr lang="en-US" altLang="ja-JP" baseline="3000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ja-JP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369" name="Text Box 20"/>
          <p:cNvSpPr txBox="1">
            <a:spLocks noChangeArrowheads="1"/>
          </p:cNvSpPr>
          <p:nvPr/>
        </p:nvSpPr>
        <p:spPr bwMode="auto">
          <a:xfrm>
            <a:off x="6477000" y="29718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2800" i="1">
                <a:solidFill>
                  <a:srgbClr val="FF00FF"/>
                </a:solidFill>
                <a:latin typeface="Times New Roman" pitchFamily="18" charset="0"/>
              </a:rPr>
              <a:t>p</a:t>
            </a:r>
            <a:endParaRPr lang="en-US" altLang="ja-JP" sz="2800">
              <a:latin typeface="Times New Roman" pitchFamily="18" charset="0"/>
            </a:endParaRPr>
          </a:p>
        </p:txBody>
      </p:sp>
      <p:sp>
        <p:nvSpPr>
          <p:cNvPr id="15370" name="Line 21"/>
          <p:cNvSpPr>
            <a:spLocks noChangeShapeType="1"/>
          </p:cNvSpPr>
          <p:nvPr/>
        </p:nvSpPr>
        <p:spPr bwMode="auto">
          <a:xfrm flipV="1">
            <a:off x="6265863" y="1876425"/>
            <a:ext cx="268287" cy="576263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71" name="Group 38"/>
          <p:cNvGrpSpPr>
            <a:grpSpLocks/>
          </p:cNvGrpSpPr>
          <p:nvPr/>
        </p:nvGrpSpPr>
        <p:grpSpPr bwMode="auto">
          <a:xfrm>
            <a:off x="5514975" y="1905000"/>
            <a:ext cx="1069975" cy="1244600"/>
            <a:chOff x="5515738" y="1876309"/>
            <a:chExt cx="1069213" cy="1244717"/>
          </a:xfrm>
        </p:grpSpPr>
        <p:sp>
          <p:nvSpPr>
            <p:cNvPr id="15379" name="Line 23"/>
            <p:cNvSpPr>
              <a:spLocks noChangeAspect="1" noChangeShapeType="1"/>
            </p:cNvSpPr>
            <p:nvPr/>
          </p:nvSpPr>
          <p:spPr bwMode="auto">
            <a:xfrm>
              <a:off x="6263394" y="2595267"/>
              <a:ext cx="267699" cy="525758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80" name="Group 24"/>
            <p:cNvGrpSpPr>
              <a:grpSpLocks noChangeAspect="1"/>
            </p:cNvGrpSpPr>
            <p:nvPr/>
          </p:nvGrpSpPr>
          <p:grpSpPr bwMode="auto">
            <a:xfrm>
              <a:off x="5515738" y="1876309"/>
              <a:ext cx="1069213" cy="1244717"/>
              <a:chOff x="979" y="2014"/>
              <a:chExt cx="675" cy="786"/>
            </a:xfrm>
          </p:grpSpPr>
          <p:sp>
            <p:nvSpPr>
              <p:cNvPr id="15381" name="Oval 27"/>
              <p:cNvSpPr>
                <a:spLocks noChangeAspect="1" noChangeArrowheads="1"/>
              </p:cNvSpPr>
              <p:nvPr/>
            </p:nvSpPr>
            <p:spPr bwMode="auto">
              <a:xfrm>
                <a:off x="1417" y="2377"/>
                <a:ext cx="102" cy="91"/>
              </a:xfrm>
              <a:prstGeom prst="ellipse">
                <a:avLst/>
              </a:prstGeom>
              <a:noFill/>
              <a:ln w="12700">
                <a:solidFill>
                  <a:srgbClr val="9933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15382" name="Line 28"/>
              <p:cNvSpPr>
                <a:spLocks noChangeAspect="1" noChangeShapeType="1"/>
              </p:cNvSpPr>
              <p:nvPr/>
            </p:nvSpPr>
            <p:spPr bwMode="auto">
              <a:xfrm>
                <a:off x="1486" y="2468"/>
                <a:ext cx="168" cy="332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3" name="Line 29"/>
              <p:cNvSpPr>
                <a:spLocks noChangeAspect="1" noChangeShapeType="1"/>
              </p:cNvSpPr>
              <p:nvPr/>
            </p:nvSpPr>
            <p:spPr bwMode="auto">
              <a:xfrm flipV="1">
                <a:off x="1486" y="2014"/>
                <a:ext cx="168" cy="363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4" name="Line 30"/>
              <p:cNvSpPr>
                <a:spLocks noChangeAspect="1" noChangeShapeType="1"/>
              </p:cNvSpPr>
              <p:nvPr/>
            </p:nvSpPr>
            <p:spPr bwMode="auto">
              <a:xfrm>
                <a:off x="979" y="2437"/>
                <a:ext cx="43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5372" name="Text Box 31"/>
          <p:cNvSpPr txBox="1">
            <a:spLocks noChangeArrowheads="1"/>
          </p:cNvSpPr>
          <p:nvPr/>
        </p:nvSpPr>
        <p:spPr bwMode="auto">
          <a:xfrm>
            <a:off x="2057400" y="235108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 altLang="ja-JP" sz="2400" i="1">
                <a:solidFill>
                  <a:srgbClr val="008000"/>
                </a:solidFill>
                <a:latin typeface="Times New Roman" pitchFamily="18" charset="0"/>
              </a:rPr>
              <a:t>G</a:t>
            </a:r>
            <a:r>
              <a:rPr kumimoji="1" lang="en-US" altLang="ja-JP" sz="2400" i="1" baseline="-25000">
                <a:solidFill>
                  <a:srgbClr val="008000"/>
                </a:solidFill>
                <a:latin typeface="Times New Roman" pitchFamily="18" charset="0"/>
              </a:rPr>
              <a:t>E</a:t>
            </a:r>
            <a:r>
              <a:rPr kumimoji="1" lang="en-US" altLang="ja-JP" sz="2400" i="1" baseline="3000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kumimoji="1" lang="en-US" altLang="ja-JP" sz="2400" i="1" baseline="30000">
                <a:solidFill>
                  <a:srgbClr val="008000"/>
                </a:solidFill>
                <a:latin typeface="Times New Roman" pitchFamily="18" charset="0"/>
              </a:rPr>
              <a:t>,p</a:t>
            </a:r>
            <a:r>
              <a:rPr kumimoji="1" lang="en-US" altLang="ja-JP" sz="2400" i="1">
                <a:solidFill>
                  <a:srgbClr val="008000"/>
                </a:solidFill>
                <a:latin typeface="Times New Roman" pitchFamily="18" charset="0"/>
              </a:rPr>
              <a:t>,   G</a:t>
            </a:r>
            <a:r>
              <a:rPr kumimoji="1" lang="en-US" altLang="ja-JP" sz="2400" i="1" baseline="-25000">
                <a:solidFill>
                  <a:srgbClr val="008000"/>
                </a:solidFill>
                <a:latin typeface="Times New Roman" pitchFamily="18" charset="0"/>
              </a:rPr>
              <a:t>M</a:t>
            </a:r>
            <a:r>
              <a:rPr kumimoji="1" lang="en-US" altLang="ja-JP" sz="2400" i="1" baseline="3000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kumimoji="1" lang="en-US" altLang="ja-JP" sz="2400" i="1" baseline="30000">
                <a:solidFill>
                  <a:srgbClr val="008000"/>
                </a:solidFill>
                <a:latin typeface="Times New Roman" pitchFamily="18" charset="0"/>
              </a:rPr>
              <a:t>,p</a:t>
            </a:r>
            <a:endParaRPr kumimoji="1" lang="en-US" altLang="ja-JP" sz="2400" i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373" name="Text Box 32"/>
          <p:cNvSpPr txBox="1">
            <a:spLocks noChangeArrowheads="1"/>
          </p:cNvSpPr>
          <p:nvPr/>
        </p:nvSpPr>
        <p:spPr bwMode="auto">
          <a:xfrm>
            <a:off x="6858000" y="2174875"/>
            <a:ext cx="20574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en-US" altLang="ja-JP" sz="2400" i="1">
                <a:solidFill>
                  <a:srgbClr val="993366"/>
                </a:solidFill>
                <a:latin typeface="Times New Roman" pitchFamily="18" charset="0"/>
              </a:rPr>
              <a:t>G</a:t>
            </a:r>
            <a:r>
              <a:rPr kumimoji="1" lang="en-US" altLang="ja-JP" sz="2400" i="1" baseline="-25000">
                <a:solidFill>
                  <a:srgbClr val="993366"/>
                </a:solidFill>
                <a:latin typeface="Times New Roman" pitchFamily="18" charset="0"/>
              </a:rPr>
              <a:t>E</a:t>
            </a:r>
            <a:r>
              <a:rPr kumimoji="1" lang="en-US" altLang="ja-JP" sz="2400" i="1" baseline="30000">
                <a:solidFill>
                  <a:srgbClr val="993366"/>
                </a:solidFill>
                <a:latin typeface="Times New Roman" pitchFamily="18" charset="0"/>
              </a:rPr>
              <a:t>Z,p</a:t>
            </a:r>
            <a:r>
              <a:rPr kumimoji="1" lang="en-US" altLang="ja-JP" sz="2400" i="1">
                <a:solidFill>
                  <a:srgbClr val="993366"/>
                </a:solidFill>
                <a:latin typeface="Times New Roman" pitchFamily="18" charset="0"/>
              </a:rPr>
              <a:t>,   G</a:t>
            </a:r>
            <a:r>
              <a:rPr kumimoji="1" lang="en-US" altLang="ja-JP" sz="2400" i="1" baseline="-25000">
                <a:solidFill>
                  <a:srgbClr val="993366"/>
                </a:solidFill>
                <a:latin typeface="Times New Roman" pitchFamily="18" charset="0"/>
              </a:rPr>
              <a:t>M</a:t>
            </a:r>
            <a:r>
              <a:rPr kumimoji="1" lang="en-US" altLang="ja-JP" sz="2400" i="1" baseline="30000">
                <a:solidFill>
                  <a:srgbClr val="993366"/>
                </a:solidFill>
                <a:latin typeface="Times New Roman" pitchFamily="18" charset="0"/>
              </a:rPr>
              <a:t>Z,p </a:t>
            </a:r>
            <a:r>
              <a:rPr kumimoji="1" lang="en-US" altLang="ja-JP" sz="2400" i="1">
                <a:solidFill>
                  <a:srgbClr val="993366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kumimoji="1" lang="en-US" altLang="ja-JP" sz="2400" i="1">
                <a:solidFill>
                  <a:srgbClr val="993366"/>
                </a:solidFill>
                <a:latin typeface="Times New Roman" pitchFamily="18" charset="0"/>
              </a:rPr>
              <a:t>G</a:t>
            </a:r>
            <a:r>
              <a:rPr kumimoji="1" lang="en-US" altLang="ja-JP" sz="2400" i="1" baseline="-25000">
                <a:solidFill>
                  <a:srgbClr val="993366"/>
                </a:solidFill>
                <a:latin typeface="Times New Roman" pitchFamily="18" charset="0"/>
              </a:rPr>
              <a:t>A</a:t>
            </a:r>
            <a:r>
              <a:rPr kumimoji="1" lang="en-US" altLang="ja-JP" sz="2400" i="1" baseline="30000">
                <a:solidFill>
                  <a:srgbClr val="993366"/>
                </a:solidFill>
                <a:latin typeface="Times New Roman" pitchFamily="18" charset="0"/>
              </a:rPr>
              <a:t>Z,p</a:t>
            </a:r>
            <a:endParaRPr kumimoji="1" lang="en-US" altLang="ja-JP" sz="2400" i="1">
              <a:solidFill>
                <a:srgbClr val="9933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endParaRPr kumimoji="1" lang="en-US" altLang="ja-JP" i="1">
              <a:solidFill>
                <a:srgbClr val="993366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3962400"/>
            <a:ext cx="8458200" cy="2209800"/>
            <a:chOff x="76200" y="4114800"/>
            <a:chExt cx="8458200" cy="2209800"/>
          </a:xfrm>
        </p:grpSpPr>
        <p:sp>
          <p:nvSpPr>
            <p:cNvPr id="2" name="Rectangle 1"/>
            <p:cNvSpPr/>
            <p:nvPr/>
          </p:nvSpPr>
          <p:spPr>
            <a:xfrm>
              <a:off x="76200" y="4114800"/>
              <a:ext cx="8458200" cy="2209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3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267200"/>
              <a:ext cx="3533775" cy="145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75" name="Group 36"/>
            <p:cNvGrpSpPr>
              <a:grpSpLocks/>
            </p:cNvGrpSpPr>
            <p:nvPr/>
          </p:nvGrpSpPr>
          <p:grpSpPr bwMode="auto">
            <a:xfrm>
              <a:off x="4724400" y="4267200"/>
              <a:ext cx="3429000" cy="1952625"/>
              <a:chOff x="4572000" y="4267200"/>
              <a:chExt cx="3429000" cy="1952625"/>
            </a:xfrm>
          </p:grpSpPr>
          <p:pic>
            <p:nvPicPr>
              <p:cNvPr id="1537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4267200"/>
                <a:ext cx="3143250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7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90" r="50183"/>
              <a:stretch>
                <a:fillRect/>
              </a:stretch>
            </p:blipFill>
            <p:spPr bwMode="auto">
              <a:xfrm>
                <a:off x="5334000" y="4953000"/>
                <a:ext cx="2590800" cy="657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8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17"/>
              <a:stretch>
                <a:fillRect/>
              </a:stretch>
            </p:blipFill>
            <p:spPr bwMode="auto">
              <a:xfrm>
                <a:off x="5391150" y="5486400"/>
                <a:ext cx="2609850" cy="733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3486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C00000"/>
                </a:solidFill>
                <a:latin typeface="Arial" charset="0"/>
              </a:rPr>
              <a:t>Use </a:t>
            </a:r>
            <a:r>
              <a:rPr lang="en-US" altLang="en-US" dirty="0" err="1" smtClean="0">
                <a:solidFill>
                  <a:srgbClr val="C00000"/>
                </a:solidFill>
                <a:latin typeface="Arial" charset="0"/>
              </a:rPr>
              <a:t>Isospin</a:t>
            </a:r>
            <a:r>
              <a:rPr lang="en-US" altLang="en-US" dirty="0" smtClean="0">
                <a:solidFill>
                  <a:srgbClr val="C00000"/>
                </a:solidFill>
                <a:latin typeface="Arial" charset="0"/>
              </a:rPr>
              <a:t> Symmetry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895600" y="1219200"/>
            <a:ext cx="3263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FF"/>
                </a:solidFill>
                <a:latin typeface="Calibri" pitchFamily="34" charset="0"/>
              </a:rPr>
              <a:t>(p </a:t>
            </a:r>
            <a:r>
              <a:rPr lang="en-US" altLang="en-US" sz="3200">
                <a:solidFill>
                  <a:srgbClr val="0000FF"/>
                </a:solidFill>
                <a:latin typeface="Wingdings 3" pitchFamily="18" charset="2"/>
                <a:sym typeface="Wingdings 3" pitchFamily="18" charset="2"/>
              </a:rPr>
              <a:t></a:t>
            </a:r>
            <a:r>
              <a:rPr lang="en-US" altLang="en-US" sz="3200">
                <a:solidFill>
                  <a:srgbClr val="0000FF"/>
                </a:solidFill>
                <a:latin typeface="Calibri" pitchFamily="34" charset="0"/>
                <a:sym typeface="Wingdings 3" pitchFamily="18" charset="2"/>
              </a:rPr>
              <a:t> n) = (u </a:t>
            </a:r>
            <a:r>
              <a:rPr lang="en-US" altLang="en-US" sz="3200">
                <a:solidFill>
                  <a:srgbClr val="0000FF"/>
                </a:solidFill>
                <a:latin typeface="Wingdings 3" pitchFamily="18" charset="2"/>
                <a:sym typeface="Wingdings 3" pitchFamily="18" charset="2"/>
              </a:rPr>
              <a:t></a:t>
            </a:r>
            <a:r>
              <a:rPr lang="en-US" altLang="en-US" sz="3200">
                <a:solidFill>
                  <a:srgbClr val="0000FF"/>
                </a:solidFill>
                <a:latin typeface="Calibri" pitchFamily="34" charset="0"/>
                <a:sym typeface="Wingdings 3" pitchFamily="18" charset="2"/>
              </a:rPr>
              <a:t> d)</a:t>
            </a:r>
            <a:endParaRPr lang="en-US" altLang="en-US" sz="3200">
              <a:solidFill>
                <a:srgbClr val="0000FF"/>
              </a:solidFill>
              <a:latin typeface="Wingdings 3" pitchFamily="18" charset="2"/>
              <a:sym typeface="Wingdings 3" pitchFamily="18" charset="2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0" y="3048000"/>
            <a:ext cx="887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en-US" altLang="en-US" sz="2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vector form factors  theoretical CSB estimates indicate &lt; 1% violations  (unobservable with currently anticipated uncertainties)</a:t>
            </a:r>
          </a:p>
          <a:p>
            <a:pPr eaLnBrk="1" hangingPunct="1"/>
            <a:endParaRPr lang="en-US" altLang="en-US" sz="800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(Miller PRC </a:t>
            </a:r>
            <a:r>
              <a:rPr lang="en-US" altLang="en-US" sz="2000" u="sng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altLang="en-US" sz="2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1492 (1998)    Lewis and </a:t>
            </a:r>
            <a:r>
              <a:rPr lang="en-US" altLang="en-US" sz="20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Mobed</a:t>
            </a:r>
            <a:r>
              <a:rPr lang="en-US" altLang="en-US" sz="2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PRD </a:t>
            </a:r>
            <a:r>
              <a:rPr lang="en-US" altLang="en-US" sz="2000" u="sng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en-US" altLang="en-US" sz="2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073002(1999)    </a:t>
            </a:r>
          </a:p>
          <a:p>
            <a:pPr eaLnBrk="1" hangingPunct="1"/>
            <a:endParaRPr lang="en-US" altLang="en-US" sz="2000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eaLnBrk="1" hangingPunct="1"/>
            <a:endParaRPr lang="en-US" altLang="en-US" sz="2000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4038"/>
            <a:ext cx="7453313" cy="114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49"/>
          <p:cNvSpPr txBox="1">
            <a:spLocks noChangeArrowheads="1"/>
          </p:cNvSpPr>
          <p:nvPr/>
        </p:nvSpPr>
        <p:spPr bwMode="auto">
          <a:xfrm>
            <a:off x="304800" y="4572000"/>
            <a:ext cx="6475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1st order...  (Ramsey-</a:t>
            </a:r>
            <a:r>
              <a:rPr lang="en-US" altLang="en-US" sz="24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Musolf</a:t>
            </a:r>
            <a:r>
              <a:rPr lang="en-US" altLang="en-US" sz="24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al.)</a:t>
            </a:r>
          </a:p>
        </p:txBody>
      </p:sp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" y="5080000"/>
            <a:ext cx="8208963" cy="1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97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1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Revisit PV Electron Scattering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3"/>
          <a:stretch/>
        </p:blipFill>
        <p:spPr bwMode="auto">
          <a:xfrm>
            <a:off x="838200" y="1496785"/>
            <a:ext cx="7396163" cy="140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82296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03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381000"/>
            <a:ext cx="9144000" cy="39793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Proposal to MIT/Bates (Dec. 1989):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10" y="1143000"/>
            <a:ext cx="6827676" cy="479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02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alks\PAVI04\PAVI90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b="15251"/>
          <a:stretch>
            <a:fillRect/>
          </a:stretch>
        </p:blipFill>
        <p:spPr bwMode="auto">
          <a:xfrm>
            <a:off x="1828800" y="152400"/>
            <a:ext cx="5623312" cy="613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29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Talks\PAVI04\PAVI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1688" r="4105" b="6073"/>
          <a:stretch/>
        </p:blipFill>
        <p:spPr bwMode="auto">
          <a:xfrm>
            <a:off x="0" y="0"/>
            <a:ext cx="9144000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75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WINDOWS\Desktop\talks\figs\LARGE3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>
            <a:fillRect/>
          </a:stretch>
        </p:blipFill>
        <p:spPr bwMode="auto">
          <a:xfrm>
            <a:off x="0" y="3124200"/>
            <a:ext cx="46688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57200" y="1066800"/>
            <a:ext cx="3276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pic>
        <p:nvPicPr>
          <p:cNvPr id="25604" name="Picture 4" descr="Be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95" y="3505200"/>
            <a:ext cx="449630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Bry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4" y="-40632"/>
            <a:ext cx="4778375" cy="370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BryonEri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43333"/>
          <a:stretch/>
        </p:blipFill>
        <p:spPr bwMode="auto">
          <a:xfrm>
            <a:off x="0" y="-40632"/>
            <a:ext cx="4355288" cy="33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44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1886" r="3986" b="1618"/>
          <a:stretch/>
        </p:blipFill>
        <p:spPr bwMode="auto">
          <a:xfrm>
            <a:off x="2090056" y="1872343"/>
            <a:ext cx="4870581" cy="437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358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4648200" y="6400800"/>
            <a:ext cx="4191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288802"/>
                </a:solidFill>
              </a:rPr>
              <a:t>(Note: one of several similar analyses)</a:t>
            </a:r>
          </a:p>
        </p:txBody>
      </p:sp>
    </p:spTree>
    <p:extLst>
      <p:ext uri="{BB962C8B-B14F-4D97-AF65-F5344CB8AC3E}">
        <p14:creationId xmlns:p14="http://schemas.microsoft.com/office/powerpoint/2010/main" val="413939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the Standard Model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9" y="1324747"/>
            <a:ext cx="8075428" cy="140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952" y="838200"/>
            <a:ext cx="3766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1-loop Radiative corrections: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3033603" y="3048000"/>
            <a:ext cx="5221280" cy="3278358"/>
            <a:chOff x="2286000" y="3048000"/>
            <a:chExt cx="5221280" cy="3278358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3184"/>
            <a:stretch/>
          </p:blipFill>
          <p:spPr bwMode="auto">
            <a:xfrm>
              <a:off x="2286000" y="3048000"/>
              <a:ext cx="5221280" cy="32783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505200" y="4114800"/>
              <a:ext cx="6096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637314" y="3385458"/>
              <a:ext cx="468086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10200" y="3516086"/>
              <a:ext cx="468086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71800" y="3276600"/>
              <a:ext cx="468086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5800" y="3710187"/>
            <a:ext cx="1877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“Running” of </a:t>
            </a:r>
          </a:p>
          <a:p>
            <a:r>
              <a:rPr lang="en-US" sz="2400" dirty="0" smtClean="0"/>
              <a:t>sin</a:t>
            </a:r>
            <a:r>
              <a:rPr lang="en-US" sz="2400" baseline="30000" dirty="0" smtClean="0"/>
              <a:t>2</a:t>
            </a:r>
            <a:r>
              <a:rPr lang="en-US" sz="2400" dirty="0" smtClean="0">
                <a:latin typeface="Symbol" panose="05050102010706020507" pitchFamily="18" charset="2"/>
              </a:rPr>
              <a:t>q</a:t>
            </a:r>
            <a:r>
              <a:rPr lang="en-US" sz="2400" baseline="-25000" dirty="0" smtClean="0"/>
              <a:t>W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857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381000"/>
            <a:ext cx="9144000" cy="3979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latin typeface="Comic Sans MS" pitchFamily="66" charset="0"/>
              </a:rPr>
              <a:t>1956 - </a:t>
            </a:r>
            <a:r>
              <a:rPr lang="en-US" altLang="en-US" u="sng" dirty="0">
                <a:solidFill>
                  <a:srgbClr val="C00000"/>
                </a:solidFill>
                <a:latin typeface="Comic Sans MS" pitchFamily="66" charset="0"/>
              </a:rPr>
              <a:t>REVOLUTION</a:t>
            </a:r>
            <a:br>
              <a:rPr lang="en-US" altLang="en-US" u="sng" dirty="0">
                <a:solidFill>
                  <a:srgbClr val="C00000"/>
                </a:solidFill>
                <a:latin typeface="Comic Sans MS" pitchFamily="66" charset="0"/>
              </a:rPr>
            </a:br>
            <a:endParaRPr lang="en-US" altLang="en-US" b="1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8677" name="Picture 5" descr="y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0814"/>
            <a:ext cx="1341438" cy="18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l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10814"/>
            <a:ext cx="1341438" cy="18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WuChien-Shi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1549400" cy="25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ze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586413" cy="434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905000" y="5428862"/>
            <a:ext cx="4884738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2700" b="1" dirty="0">
                <a:solidFill>
                  <a:srgbClr val="C00000"/>
                </a:solidFill>
              </a:rPr>
              <a:t>FOR THE FIRST TIME – 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US" altLang="en-US" sz="2700" b="1" dirty="0">
                <a:solidFill>
                  <a:srgbClr val="C00000"/>
                </a:solidFill>
              </a:rPr>
              <a:t>A FORCE OF NATURE WAS</a:t>
            </a:r>
            <a:endParaRPr lang="en-US" altLang="en-US" sz="2700" b="1" u="sng" dirty="0">
              <a:solidFill>
                <a:srgbClr val="C00000"/>
              </a:solidFill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553200" y="4953000"/>
            <a:ext cx="1284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2400"/>
              <a:t>(A. Zee)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400800" y="5914055"/>
            <a:ext cx="281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2700" dirty="0">
                <a:solidFill>
                  <a:srgbClr val="C00000"/>
                </a:solidFill>
              </a:rPr>
              <a:t> </a:t>
            </a:r>
            <a:r>
              <a:rPr lang="en-US" altLang="en-US" sz="2700" b="1" u="sng" dirty="0">
                <a:solidFill>
                  <a:srgbClr val="C00000"/>
                </a:solidFill>
              </a:rPr>
              <a:t>ASYMMETRIC</a:t>
            </a:r>
          </a:p>
        </p:txBody>
      </p:sp>
    </p:spTree>
    <p:extLst>
      <p:ext uri="{BB962C8B-B14F-4D97-AF65-F5344CB8AC3E}">
        <p14:creationId xmlns:p14="http://schemas.microsoft.com/office/powerpoint/2010/main" val="2696781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SLAC E158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64307"/>
            <a:ext cx="7620000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2043" y="2908805"/>
            <a:ext cx="3607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PV</a:t>
            </a:r>
            <a:r>
              <a:rPr lang="en-US" sz="2400" b="1" dirty="0" smtClean="0">
                <a:solidFill>
                  <a:srgbClr val="002060"/>
                </a:solidFill>
              </a:rPr>
              <a:t> = (-131 ± 14 ± 10) x 10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-9</a:t>
            </a:r>
            <a:endParaRPr lang="en-US" sz="2400" b="1" baseline="30000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" y="3200399"/>
            <a:ext cx="2262304" cy="310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891078"/>
            <a:ext cx="628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Parity Violation in Moller Scattering   1997-2004</a:t>
            </a:r>
            <a:endParaRPr lang="en-US" sz="2400" b="1" dirty="0"/>
          </a:p>
        </p:txBody>
      </p:sp>
      <p:pic>
        <p:nvPicPr>
          <p:cNvPr id="9" name="Picture 3075" descr="spectrometer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14275"/>
            <a:ext cx="2901551" cy="162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181794" y="3733800"/>
            <a:ext cx="3891957" cy="260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23" y="2887035"/>
            <a:ext cx="2740062" cy="77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45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Parity Violation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77724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Nucleon Strangeness Form Factors (complete)</a:t>
            </a:r>
          </a:p>
          <a:p>
            <a:pPr marL="914400" indent="-457200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HAPPEX (Hall A) </a:t>
            </a:r>
          </a:p>
          <a:p>
            <a:pPr marL="914400" indent="-457200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G0 (Hall C)</a:t>
            </a:r>
          </a:p>
          <a:p>
            <a:pPr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Neutron Skin </a:t>
            </a:r>
          </a:p>
          <a:p>
            <a:pPr marL="914400" lvl="1" indent="-457200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PREX</a:t>
            </a:r>
          </a:p>
          <a:p>
            <a:pPr marL="914400" lvl="1" indent="-457200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CREX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 Precision Tests of Standard Model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	</a:t>
            </a:r>
            <a:r>
              <a:rPr lang="en-US" sz="2800" dirty="0" err="1" smtClean="0">
                <a:solidFill>
                  <a:srgbClr val="002060"/>
                </a:solidFill>
              </a:rPr>
              <a:t>Qweak</a:t>
            </a:r>
            <a:r>
              <a:rPr lang="en-US" sz="2800" dirty="0" smtClean="0">
                <a:solidFill>
                  <a:srgbClr val="002060"/>
                </a:solidFill>
              </a:rPr>
              <a:t> (Under analysis)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	MOLLER</a:t>
            </a:r>
          </a:p>
          <a:p>
            <a:pPr marL="914400" lvl="1" indent="-457200">
              <a:buFont typeface="Arial" panose="020B0604020202020204" pitchFamily="34" charset="0"/>
              <a:buChar char="–"/>
            </a:pPr>
            <a:r>
              <a:rPr lang="en-US" sz="2800" dirty="0" err="1" smtClean="0">
                <a:solidFill>
                  <a:srgbClr val="002060"/>
                </a:solidFill>
              </a:rPr>
              <a:t>SoLID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447800"/>
            <a:ext cx="4620816" cy="273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34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Source Developments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1529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733800" cy="195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4327872"/>
            <a:ext cx="3276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Polarized source history at </a:t>
            </a:r>
            <a:r>
              <a:rPr lang="en-US" dirty="0" err="1" smtClean="0">
                <a:solidFill>
                  <a:srgbClr val="FF0000"/>
                </a:solidFill>
              </a:rPr>
              <a:t>JLab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52311" y="2385984"/>
            <a:ext cx="8134351" cy="3538954"/>
            <a:chOff x="2609849" y="2385984"/>
            <a:chExt cx="8134351" cy="3538954"/>
          </a:xfrm>
        </p:grpSpPr>
        <p:sp>
          <p:nvSpPr>
            <p:cNvPr id="8" name="Rectangle 7"/>
            <p:cNvSpPr/>
            <p:nvPr/>
          </p:nvSpPr>
          <p:spPr>
            <a:xfrm>
              <a:off x="7239000" y="3962400"/>
              <a:ext cx="3505200" cy="369332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b="1" i="0" u="none" strike="noStrike" baseline="0" dirty="0" smtClean="0">
                  <a:solidFill>
                    <a:srgbClr val="FF0000"/>
                  </a:solidFill>
                  <a:latin typeface="Arial-BoldMT"/>
                </a:rPr>
                <a:t>Charge from </a:t>
              </a:r>
              <a:r>
                <a:rPr lang="en-US" b="1" i="0" u="none" strike="noStrike" baseline="0" dirty="0" err="1" smtClean="0">
                  <a:solidFill>
                    <a:srgbClr val="FF0000"/>
                  </a:solidFill>
                  <a:latin typeface="Arial-BoldMT"/>
                </a:rPr>
                <a:t>photogun</a:t>
              </a:r>
              <a:endParaRPr lang="en-US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609849" y="2385984"/>
              <a:ext cx="6229351" cy="3538954"/>
              <a:chOff x="2819400" y="2404646"/>
              <a:chExt cx="6229351" cy="3538954"/>
            </a:xfrm>
          </p:grpSpPr>
          <p:pic>
            <p:nvPicPr>
              <p:cNvPr id="266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1200" y="2547937"/>
                <a:ext cx="4527551" cy="339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19400" y="3974068"/>
                <a:ext cx="3505200" cy="369332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0" u="none" strike="noStrike" baseline="0" dirty="0" smtClean="0">
                    <a:solidFill>
                      <a:srgbClr val="034ABE"/>
                    </a:solidFill>
                    <a:latin typeface="Arial-BoldMT"/>
                  </a:rPr>
                  <a:t>Beam Current</a:t>
                </a:r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572000" y="2404646"/>
                <a:ext cx="447675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Record beam delivery during 24 hours (2012</a:t>
                </a:r>
                <a:r>
                  <a:rPr lang="en-US" sz="1600" dirty="0">
                    <a:solidFill>
                      <a:srgbClr val="FF0000"/>
                    </a:solidFill>
                  </a:rPr>
                  <a:t>)</a:t>
                </a:r>
                <a:endParaRPr lang="en-US" sz="1600" dirty="0"/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4572000" y="1524000"/>
            <a:ext cx="2786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Matthew </a:t>
            </a:r>
            <a:r>
              <a:rPr lang="en-US" b="1" dirty="0" err="1" smtClean="0"/>
              <a:t>Poelker</a:t>
            </a:r>
            <a:endParaRPr lang="en-US" b="1" dirty="0" smtClean="0"/>
          </a:p>
          <a:p>
            <a:r>
              <a:rPr lang="en-US" b="1" dirty="0" smtClean="0"/>
              <a:t>2011 E. O. Lawrence Award</a:t>
            </a:r>
            <a:endParaRPr lang="en-US" b="1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 b="27913"/>
          <a:stretch/>
        </p:blipFill>
        <p:spPr bwMode="auto">
          <a:xfrm>
            <a:off x="7358084" y="914400"/>
            <a:ext cx="1719263" cy="141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05200" y="61076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Record Performance (2012):  180 mA at 89% polarization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661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Targets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76" y="914400"/>
            <a:ext cx="7196724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0" t="8216" r="20659" b="50000"/>
          <a:stretch/>
        </p:blipFill>
        <p:spPr bwMode="auto">
          <a:xfrm>
            <a:off x="70757" y="914400"/>
            <a:ext cx="167883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906485"/>
            <a:ext cx="1315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Silviu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Covrig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2012 DOE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Early Career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Awardee</a:t>
            </a:r>
          </a:p>
        </p:txBody>
      </p:sp>
    </p:spTree>
    <p:extLst>
      <p:ext uri="{BB962C8B-B14F-4D97-AF65-F5344CB8AC3E}">
        <p14:creationId xmlns:p14="http://schemas.microsoft.com/office/powerpoint/2010/main" val="48082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Decades of Progress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4775827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0200" y="1600200"/>
            <a:ext cx="3525324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i="1" u="none" strike="noStrike" baseline="0" dirty="0" smtClean="0">
                <a:solidFill>
                  <a:srgbClr val="0042AA"/>
                </a:solidFill>
                <a:latin typeface="Arial-BoldItalicMT"/>
              </a:rPr>
              <a:t>Photocathodes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i="1" u="none" strike="noStrike" baseline="0" dirty="0" err="1" smtClean="0">
                <a:solidFill>
                  <a:srgbClr val="0042AA"/>
                </a:solidFill>
                <a:latin typeface="Arial-BoldItalicMT"/>
              </a:rPr>
              <a:t>Polarimetry</a:t>
            </a:r>
            <a:endParaRPr lang="en-US" b="1" i="1" u="none" strike="noStrike" baseline="0" dirty="0" smtClean="0">
              <a:solidFill>
                <a:srgbClr val="0042AA"/>
              </a:solidFill>
              <a:latin typeface="Arial-BoldItalicMT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42AA"/>
                </a:solidFill>
                <a:latin typeface="Arial-BoldItalicMT"/>
              </a:rPr>
              <a:t>H</a:t>
            </a:r>
            <a:r>
              <a:rPr lang="en-US" b="1" i="1" u="none" strike="noStrike" baseline="0" dirty="0" smtClean="0">
                <a:solidFill>
                  <a:srgbClr val="0042AA"/>
                </a:solidFill>
                <a:latin typeface="Arial-BoldItalicMT"/>
              </a:rPr>
              <a:t>igh power </a:t>
            </a:r>
            <a:r>
              <a:rPr lang="en-US" b="1" i="1" u="none" strike="noStrike" baseline="0" dirty="0" err="1" smtClean="0">
                <a:solidFill>
                  <a:srgbClr val="0042AA"/>
                </a:solidFill>
                <a:latin typeface="Arial-BoldItalicMT"/>
              </a:rPr>
              <a:t>cryotargets</a:t>
            </a:r>
            <a:endParaRPr lang="en-US" b="1" i="1" u="none" strike="noStrike" baseline="0" dirty="0" smtClean="0">
              <a:solidFill>
                <a:srgbClr val="0042AA"/>
              </a:solidFill>
              <a:latin typeface="Arial-BoldItalicMT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42AA"/>
                </a:solidFill>
                <a:latin typeface="Arial-BoldItalicMT"/>
              </a:rPr>
              <a:t>N</a:t>
            </a:r>
            <a:r>
              <a:rPr lang="en-US" b="1" i="1" u="none" strike="noStrike" baseline="0" dirty="0" smtClean="0">
                <a:solidFill>
                  <a:srgbClr val="0042AA"/>
                </a:solidFill>
                <a:latin typeface="Arial-BoldItalicMT"/>
              </a:rPr>
              <a:t>anometer beam stability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42AA"/>
                </a:solidFill>
                <a:latin typeface="Arial-BoldItalicMT"/>
              </a:rPr>
              <a:t>P</a:t>
            </a:r>
            <a:r>
              <a:rPr lang="en-US" b="1" i="1" u="none" strike="noStrike" baseline="0" dirty="0" smtClean="0">
                <a:solidFill>
                  <a:srgbClr val="0042AA"/>
                </a:solidFill>
                <a:latin typeface="Arial-BoldItalicMT"/>
              </a:rPr>
              <a:t>recision beam diagnostics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42AA"/>
                </a:solidFill>
                <a:latin typeface="Arial-BoldItalicMT"/>
              </a:rPr>
              <a:t>L</a:t>
            </a:r>
            <a:r>
              <a:rPr lang="en-US" b="1" i="1" u="none" strike="noStrike" baseline="0" dirty="0" smtClean="0">
                <a:solidFill>
                  <a:srgbClr val="0042AA"/>
                </a:solidFill>
                <a:latin typeface="Arial-BoldItalicMT"/>
              </a:rPr>
              <a:t>ow noise electronics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42AA"/>
                </a:solidFill>
                <a:latin typeface="Arial-BoldItalicMT"/>
              </a:rPr>
              <a:t>R</a:t>
            </a:r>
            <a:r>
              <a:rPr lang="en-US" b="1" i="1" u="none" strike="noStrike" baseline="0" dirty="0" smtClean="0">
                <a:solidFill>
                  <a:srgbClr val="0042AA"/>
                </a:solidFill>
                <a:latin typeface="Arial-BoldItalicMT"/>
              </a:rPr>
              <a:t>adiation hard detectors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981" y="5658338"/>
            <a:ext cx="8208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Parity-violating electron scattering has become a </a:t>
            </a:r>
            <a:r>
              <a:rPr lang="en-US" sz="2400" b="1" dirty="0" smtClean="0">
                <a:solidFill>
                  <a:srgbClr val="C00000"/>
                </a:solidFill>
              </a:rPr>
              <a:t>precision</a:t>
            </a:r>
            <a:r>
              <a:rPr lang="en-US" sz="2400" b="1" dirty="0" smtClean="0">
                <a:solidFill>
                  <a:srgbClr val="002060"/>
                </a:solidFill>
              </a:rPr>
              <a:t> tool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0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752600"/>
            <a:ext cx="4085346" cy="3581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sz="3000" b="1" dirty="0" smtClean="0">
                <a:solidFill>
                  <a:srgbClr val="C00000"/>
                </a:solidFill>
              </a:rPr>
              <a:t>Measuring the Neutron “Skin” in the </a:t>
            </a:r>
            <a:r>
              <a:rPr lang="en-US" sz="3000" b="1" dirty="0" err="1" smtClean="0">
                <a:solidFill>
                  <a:srgbClr val="C00000"/>
                </a:solidFill>
              </a:rPr>
              <a:t>Pb</a:t>
            </a:r>
            <a:r>
              <a:rPr lang="en-US" sz="3000" dirty="0" smtClean="0">
                <a:solidFill>
                  <a:srgbClr val="C00000"/>
                </a:solidFill>
              </a:rPr>
              <a:t> </a:t>
            </a:r>
            <a:r>
              <a:rPr lang="en-US" sz="3000" b="1" dirty="0" smtClean="0">
                <a:solidFill>
                  <a:srgbClr val="C00000"/>
                </a:solidFill>
              </a:rPr>
              <a:t>Nucleus</a:t>
            </a:r>
            <a:endParaRPr lang="en-US" sz="3000" dirty="0">
              <a:solidFill>
                <a:srgbClr val="C00000"/>
              </a:solidFill>
            </a:endParaRPr>
          </a:p>
        </p:txBody>
      </p:sp>
      <p:graphicFrame>
        <p:nvGraphicFramePr>
          <p:cNvPr id="949251" name="Object 2"/>
          <p:cNvGraphicFramePr>
            <a:graphicFrameLocks noChangeAspect="1"/>
          </p:cNvGraphicFramePr>
          <p:nvPr/>
        </p:nvGraphicFramePr>
        <p:xfrm>
          <a:off x="76200" y="1752600"/>
          <a:ext cx="4114800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Image" r:id="rId3" imgW="9454289" imgH="8234381" progId="">
                  <p:embed/>
                </p:oleObj>
              </mc:Choice>
              <mc:Fallback>
                <p:oleObj name="Image" r:id="rId3" imgW="9454289" imgH="8234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752600"/>
                        <a:ext cx="4114800" cy="358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5"/>
          <p:cNvGrpSpPr/>
          <p:nvPr/>
        </p:nvGrpSpPr>
        <p:grpSpPr>
          <a:xfrm>
            <a:off x="4572000" y="3124200"/>
            <a:ext cx="4572000" cy="2211892"/>
            <a:chOff x="4070350" y="914400"/>
            <a:chExt cx="4572000" cy="2211892"/>
          </a:xfrm>
        </p:grpSpPr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4070350" y="2759579"/>
              <a:ext cx="742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baseline="0" dirty="0">
                  <a:latin typeface="Arial" charset="0"/>
                </a:rPr>
                <a:t>crust</a:t>
              </a:r>
            </a:p>
          </p:txBody>
        </p:sp>
        <p:grpSp>
          <p:nvGrpSpPr>
            <p:cNvPr id="3" name="Group 20"/>
            <p:cNvGrpSpPr/>
            <p:nvPr/>
          </p:nvGrpSpPr>
          <p:grpSpPr>
            <a:xfrm>
              <a:off x="4191000" y="914400"/>
              <a:ext cx="4451350" cy="1905000"/>
              <a:chOff x="4191000" y="914400"/>
              <a:chExt cx="4451350" cy="1905000"/>
            </a:xfrm>
          </p:grpSpPr>
          <p:sp>
            <p:nvSpPr>
              <p:cNvPr id="29" name="Oval 2"/>
              <p:cNvSpPr>
                <a:spLocks noChangeArrowheads="1"/>
              </p:cNvSpPr>
              <p:nvPr/>
            </p:nvSpPr>
            <p:spPr bwMode="auto">
              <a:xfrm>
                <a:off x="6629400" y="1371600"/>
                <a:ext cx="1295400" cy="12192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0" name="Picture 6" descr="NSTAR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91000" y="1295400"/>
                <a:ext cx="1524000" cy="1449388"/>
              </a:xfrm>
              <a:prstGeom prst="rect">
                <a:avLst/>
              </a:prstGeom>
              <a:noFill/>
            </p:spPr>
          </p:pic>
          <p:sp>
            <p:nvSpPr>
              <p:cNvPr id="31" name="Oval 7"/>
              <p:cNvSpPr>
                <a:spLocks noChangeArrowheads="1"/>
              </p:cNvSpPr>
              <p:nvPr/>
            </p:nvSpPr>
            <p:spPr bwMode="auto">
              <a:xfrm>
                <a:off x="6781800" y="1524000"/>
                <a:ext cx="990600" cy="914400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9"/>
              <p:cNvSpPr txBox="1">
                <a:spLocks noChangeArrowheads="1"/>
              </p:cNvSpPr>
              <p:nvPr/>
            </p:nvSpPr>
            <p:spPr bwMode="auto">
              <a:xfrm>
                <a:off x="4267200" y="914400"/>
                <a:ext cx="16764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baseline="0" dirty="0">
                    <a:solidFill>
                      <a:srgbClr val="008900"/>
                    </a:solidFill>
                  </a:rPr>
                  <a:t>Neutron Star</a:t>
                </a:r>
              </a:p>
            </p:txBody>
          </p:sp>
          <p:sp>
            <p:nvSpPr>
              <p:cNvPr id="33" name="Text Box 10"/>
              <p:cNvSpPr txBox="1">
                <a:spLocks noChangeArrowheads="1"/>
              </p:cNvSpPr>
              <p:nvPr/>
            </p:nvSpPr>
            <p:spPr bwMode="auto">
              <a:xfrm>
                <a:off x="6400800" y="914400"/>
                <a:ext cx="164147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baseline="0" dirty="0">
                    <a:solidFill>
                      <a:srgbClr val="008900"/>
                    </a:solidFill>
                  </a:rPr>
                  <a:t>Lead Nucleus</a:t>
                </a:r>
              </a:p>
            </p:txBody>
          </p:sp>
          <p:sp>
            <p:nvSpPr>
              <p:cNvPr id="34" name="Text Box 12"/>
              <p:cNvSpPr txBox="1">
                <a:spLocks noChangeArrowheads="1"/>
              </p:cNvSpPr>
              <p:nvPr/>
            </p:nvSpPr>
            <p:spPr bwMode="auto">
              <a:xfrm>
                <a:off x="8001000" y="2057400"/>
                <a:ext cx="6413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baseline="0">
                    <a:latin typeface="Arial" charset="0"/>
                  </a:rPr>
                  <a:t>skin</a:t>
                </a:r>
              </a:p>
            </p:txBody>
          </p:sp>
          <p:sp>
            <p:nvSpPr>
              <p:cNvPr id="35" name="Line 14"/>
              <p:cNvSpPr>
                <a:spLocks noChangeShapeType="1"/>
              </p:cNvSpPr>
              <p:nvPr/>
            </p:nvSpPr>
            <p:spPr bwMode="auto">
              <a:xfrm flipV="1">
                <a:off x="4267200" y="2362200"/>
                <a:ext cx="1524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15"/>
              <p:cNvSpPr>
                <a:spLocks noChangeShapeType="1"/>
              </p:cNvSpPr>
              <p:nvPr/>
            </p:nvSpPr>
            <p:spPr bwMode="auto">
              <a:xfrm flipH="1" flipV="1">
                <a:off x="7848600" y="1828800"/>
                <a:ext cx="381000" cy="228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17"/>
              <p:cNvSpPr>
                <a:spLocks noChangeShapeType="1"/>
              </p:cNvSpPr>
              <p:nvPr/>
            </p:nvSpPr>
            <p:spPr bwMode="auto">
              <a:xfrm>
                <a:off x="6477000" y="1371600"/>
                <a:ext cx="0" cy="1219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18"/>
              <p:cNvSpPr>
                <a:spLocks noChangeShapeType="1"/>
              </p:cNvSpPr>
              <p:nvPr/>
            </p:nvSpPr>
            <p:spPr bwMode="auto">
              <a:xfrm>
                <a:off x="5715000" y="1371600"/>
                <a:ext cx="0" cy="121920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Text Box 19"/>
              <p:cNvSpPr txBox="1">
                <a:spLocks noChangeArrowheads="1"/>
              </p:cNvSpPr>
              <p:nvPr/>
            </p:nvSpPr>
            <p:spPr bwMode="auto">
              <a:xfrm>
                <a:off x="5699125" y="1508125"/>
                <a:ext cx="549275" cy="581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 baseline="0">
                    <a:solidFill>
                      <a:schemeClr val="hlink"/>
                    </a:solidFill>
                    <a:latin typeface="Times" charset="0"/>
                  </a:rPr>
                  <a:t>10 km</a:t>
                </a:r>
              </a:p>
            </p:txBody>
          </p:sp>
          <p:sp>
            <p:nvSpPr>
              <p:cNvPr id="40" name="Text Box 20"/>
              <p:cNvSpPr txBox="1">
                <a:spLocks noChangeArrowheads="1"/>
              </p:cNvSpPr>
              <p:nvPr/>
            </p:nvSpPr>
            <p:spPr bwMode="auto">
              <a:xfrm>
                <a:off x="6096000" y="1905000"/>
                <a:ext cx="549275" cy="581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 baseline="0">
                    <a:solidFill>
                      <a:srgbClr val="996633"/>
                    </a:solidFill>
                    <a:latin typeface="Times" charset="0"/>
                  </a:rPr>
                  <a:t>10 fm</a:t>
                </a: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4161546" y="1905000"/>
            <a:ext cx="4982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Parity violating electron scattering</a:t>
            </a: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Sensitive to neutron distribution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381000" y="5562600"/>
            <a:ext cx="6355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C00000"/>
                </a:solidFill>
                <a:latin typeface="Arial" charset="0"/>
                <a:cs typeface="Arial" charset="0"/>
              </a:rPr>
              <a:t>Applications 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:  </a:t>
            </a:r>
            <a:r>
              <a:rPr lang="en-US" dirty="0">
                <a:solidFill>
                  <a:srgbClr val="0070C0"/>
                </a:solidFill>
                <a:latin typeface="Arial" charset="0"/>
                <a:cs typeface="Arial" charset="0"/>
              </a:rPr>
              <a:t>Nuclear  Physics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Neutron Stars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		      Atomic Parity,  Heavy Ion Collisions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0" y="762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=(1 – 4 sin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5229" y="1066800"/>
            <a:ext cx="440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Weak interaction selects neutrons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3733800" y="990600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7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0" y="9797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Lead 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3200" b="1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208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Pb) Radius Experiment: PREX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Box 21"/>
          <p:cNvSpPr txBox="1">
            <a:spLocks noChangeArrowheads="1"/>
          </p:cNvSpPr>
          <p:nvPr/>
        </p:nvSpPr>
        <p:spPr bwMode="auto">
          <a:xfrm>
            <a:off x="125963" y="1307068"/>
            <a:ext cx="7414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First measurement:</a:t>
            </a:r>
            <a:r>
              <a:rPr lang="en-US" b="1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 clear indication of neutron skin</a:t>
            </a:r>
            <a:endParaRPr lang="en-US" b="1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Text Box 31"/>
          <p:cNvSpPr txBox="1">
            <a:spLocks noChangeArrowheads="1"/>
          </p:cNvSpPr>
          <p:nvPr/>
        </p:nvSpPr>
        <p:spPr bwMode="auto">
          <a:xfrm>
            <a:off x="125963" y="2069068"/>
            <a:ext cx="83322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Future measurement:</a:t>
            </a:r>
            <a:r>
              <a:rPr lang="en-US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constrain symmetry EOS</a:t>
            </a:r>
            <a:endParaRPr lang="en-US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35" descr="NStar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5445" y="950402"/>
            <a:ext cx="2532362" cy="284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310718" y="3807177"/>
            <a:ext cx="251708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A neutron skin of 0.2 fm or more has implications for our understanding of neutron stars and their ultimate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fate.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0528" y="4191000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Relativistic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mean field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68869" y="5105400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Nonrelativistic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skyrme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116634" y="3057099"/>
            <a:ext cx="4016952" cy="3159456"/>
            <a:chOff x="149166" y="3012758"/>
            <a:chExt cx="4016952" cy="3159456"/>
          </a:xfrm>
        </p:grpSpPr>
        <p:sp>
          <p:nvSpPr>
            <p:cNvPr id="16" name="Rectangle 15"/>
            <p:cNvSpPr/>
            <p:nvPr/>
          </p:nvSpPr>
          <p:spPr>
            <a:xfrm>
              <a:off x="3479665" y="3807177"/>
              <a:ext cx="168166" cy="596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" b="1784"/>
            <a:stretch/>
          </p:blipFill>
          <p:spPr>
            <a:xfrm>
              <a:off x="149166" y="3012758"/>
              <a:ext cx="4016952" cy="31594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1828800" y="3429000"/>
              <a:ext cx="14549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400" b="1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PREX I</a:t>
              </a:r>
            </a:p>
            <a:p>
              <a:pPr algn="r" defTabSz="914400"/>
              <a:endParaRPr lang="en-US" sz="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  <a:p>
              <a:pPr algn="r" defTabSz="914400"/>
              <a:r>
                <a:rPr lang="en-US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PREX II (Projected)</a:t>
              </a:r>
              <a:endPara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>
              <a:off x="3433627" y="3526808"/>
              <a:ext cx="0" cy="1295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Oval 7"/>
            <p:cNvSpPr/>
            <p:nvPr/>
          </p:nvSpPr>
          <p:spPr bwMode="auto">
            <a:xfrm>
              <a:off x="3382027" y="4052248"/>
              <a:ext cx="102701" cy="102701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3433377" y="3898076"/>
              <a:ext cx="0" cy="457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369312" y="3526808"/>
              <a:ext cx="12426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364307" y="4811992"/>
              <a:ext cx="12426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3369312" y="3908945"/>
              <a:ext cx="12426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369312" y="4345674"/>
              <a:ext cx="12426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451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4695" y="95979"/>
            <a:ext cx="4997054" cy="337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6676" y="76200"/>
            <a:ext cx="3991820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defTabSz="4572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err="1" smtClean="0">
                <a:latin typeface="Arial"/>
              </a:rPr>
              <a:t>Qweak</a:t>
            </a:r>
            <a:endParaRPr lang="en-US" sz="3200" b="1" dirty="0">
              <a:latin typeface="Arial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-76200" y="2667000"/>
            <a:ext cx="5410200" cy="3505200"/>
            <a:chOff x="220663" y="1077913"/>
            <a:chExt cx="8281983" cy="4997796"/>
          </a:xfrm>
        </p:grpSpPr>
        <p:graphicFrame>
          <p:nvGraphicFramePr>
            <p:cNvPr id="10241" name="Object 1"/>
            <p:cNvGraphicFramePr>
              <a:graphicFrameLocks noChangeAspect="1"/>
            </p:cNvGraphicFramePr>
            <p:nvPr/>
          </p:nvGraphicFramePr>
          <p:xfrm>
            <a:off x="4514850" y="4159250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0" r:id="rId5" imgW="114120" imgH="215640" progId="Equation.3">
                    <p:embed/>
                  </p:oleObj>
                </mc:Choice>
                <mc:Fallback>
                  <p:oleObj r:id="rId5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4850" y="4159250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t="10065" b="5560"/>
            <a:stretch>
              <a:fillRect/>
            </a:stretch>
          </p:blipFill>
          <p:spPr bwMode="auto">
            <a:xfrm>
              <a:off x="617538" y="1077913"/>
              <a:ext cx="7881937" cy="49831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243" name="Rectangle 3"/>
            <p:cNvSpPr>
              <a:spLocks noChangeArrowheads="1"/>
            </p:cNvSpPr>
            <p:nvPr/>
          </p:nvSpPr>
          <p:spPr bwMode="auto">
            <a:xfrm>
              <a:off x="632726" y="5867746"/>
              <a:ext cx="658813" cy="207963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lnSpc>
                  <a:spcPct val="124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244" name="Rectangle 4"/>
            <p:cNvSpPr>
              <a:spLocks noChangeArrowheads="1"/>
            </p:cNvSpPr>
            <p:nvPr/>
          </p:nvSpPr>
          <p:spPr bwMode="auto">
            <a:xfrm>
              <a:off x="7843834" y="5838971"/>
              <a:ext cx="658812" cy="209551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lnSpc>
                  <a:spcPct val="124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220663" y="1636713"/>
              <a:ext cx="890587" cy="428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57200"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Luminosity </a:t>
              </a:r>
            </a:p>
            <a:p>
              <a:pPr defTabSz="457200"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monitors</a:t>
              </a:r>
            </a:p>
          </p:txBody>
        </p:sp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6448425" y="2184400"/>
              <a:ext cx="890588" cy="428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57200"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Luminosity </a:t>
              </a:r>
            </a:p>
            <a:p>
              <a:pPr defTabSz="457200"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monitors</a:t>
              </a:r>
            </a:p>
          </p:txBody>
        </p:sp>
        <p:cxnSp>
          <p:nvCxnSpPr>
            <p:cNvPr id="10248" name="AutoShape 8"/>
            <p:cNvCxnSpPr>
              <a:cxnSpLocks noChangeShapeType="1"/>
            </p:cNvCxnSpPr>
            <p:nvPr/>
          </p:nvCxnSpPr>
          <p:spPr bwMode="auto">
            <a:xfrm>
              <a:off x="750888" y="2163763"/>
              <a:ext cx="349250" cy="44926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0249" name="AutoShape 9"/>
            <p:cNvCxnSpPr>
              <a:cxnSpLocks noChangeShapeType="1"/>
            </p:cNvCxnSpPr>
            <p:nvPr/>
          </p:nvCxnSpPr>
          <p:spPr bwMode="auto">
            <a:xfrm flipH="1">
              <a:off x="6432550" y="2640013"/>
              <a:ext cx="338138" cy="8953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2046288" y="5005388"/>
              <a:ext cx="677862" cy="2619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57200"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scanner</a:t>
              </a:r>
            </a:p>
          </p:txBody>
        </p:sp>
        <p:cxnSp>
          <p:nvCxnSpPr>
            <p:cNvPr id="10251" name="AutoShape 11"/>
            <p:cNvCxnSpPr>
              <a:cxnSpLocks noChangeShapeType="1"/>
            </p:cNvCxnSpPr>
            <p:nvPr/>
          </p:nvCxnSpPr>
          <p:spPr bwMode="auto">
            <a:xfrm flipV="1">
              <a:off x="2328863" y="4602163"/>
              <a:ext cx="298450" cy="42386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</p:cxnSp>
      </p:grpSp>
      <p:pic>
        <p:nvPicPr>
          <p:cNvPr id="16" name="Picture 15" descr="qweakopenhous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18586" y="3505200"/>
            <a:ext cx="3352800" cy="286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/>
          <p:cNvSpPr txBox="1"/>
          <p:nvPr/>
        </p:nvSpPr>
        <p:spPr>
          <a:xfrm>
            <a:off x="228600" y="1038761"/>
            <a:ext cx="3829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Precise determination of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weak charge of the proton</a:t>
            </a:r>
          </a:p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-2(2C</a:t>
            </a:r>
            <a:r>
              <a:rPr lang="en-US" sz="2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1u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+C</a:t>
            </a:r>
            <a:r>
              <a:rPr lang="en-US" sz="2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1d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=(1 – 4 sin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/>
          <a:srcRect l="6273" t="13213" r="8261" b="66969"/>
          <a:stretch>
            <a:fillRect/>
          </a:stretch>
        </p:blipFill>
        <p:spPr bwMode="auto">
          <a:xfrm>
            <a:off x="4876800" y="457200"/>
            <a:ext cx="3733800" cy="65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6277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weakExtrap_5-20-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1508"/>
            <a:ext cx="8229600" cy="523167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txBody>
          <a:bodyPr>
            <a:noAutofit/>
          </a:bodyPr>
          <a:lstStyle/>
          <a:p>
            <a:r>
              <a:rPr lang="en-US" sz="2500" dirty="0" smtClean="0"/>
              <a:t>Global </a:t>
            </a:r>
            <a:r>
              <a:rPr lang="en-US" sz="2500" dirty="0"/>
              <a:t>F</a:t>
            </a:r>
            <a:r>
              <a:rPr lang="en-US" sz="2500" dirty="0" smtClean="0"/>
              <a:t>it: 1/25</a:t>
            </a:r>
            <a:r>
              <a:rPr lang="en-US" sz="2500" baseline="30000" dirty="0" smtClean="0"/>
              <a:t>th</a:t>
            </a:r>
            <a:r>
              <a:rPr lang="en-US" sz="2500" dirty="0" smtClean="0"/>
              <a:t> of </a:t>
            </a:r>
            <a:r>
              <a:rPr lang="en-US" sz="2500" dirty="0" err="1" smtClean="0"/>
              <a:t>Qweak</a:t>
            </a:r>
            <a:r>
              <a:rPr lang="en-US" sz="2500" dirty="0" smtClean="0"/>
              <a:t> Data + Higher Q</a:t>
            </a:r>
            <a:r>
              <a:rPr lang="en-US" sz="2500" baseline="30000" dirty="0" smtClean="0"/>
              <a:t>2</a:t>
            </a:r>
            <a:r>
              <a:rPr lang="en-US" sz="2500" dirty="0" smtClean="0"/>
              <a:t> PVES Results</a:t>
            </a:r>
            <a:endParaRPr lang="en-US" sz="25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6/3/2013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63C5A2-D002-4F3A-BD44-9DE77D44B1AB}" type="slidenum">
              <a:rPr lang="en-US" smtClean="0"/>
              <a:t>28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743450" y="3795701"/>
            <a:ext cx="3619500" cy="1477328"/>
          </a:xfrm>
          <a:prstGeom prst="rect">
            <a:avLst/>
          </a:prstGeom>
          <a:solidFill>
            <a:srgbClr val="FFF07E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A = -279 ± </a:t>
            </a:r>
            <a:r>
              <a:rPr lang="en-US" dirty="0">
                <a:latin typeface="Helvetica"/>
                <a:cs typeface="Helvetica"/>
              </a:rPr>
              <a:t>35 ± </a:t>
            </a:r>
            <a:r>
              <a:rPr lang="en-US" dirty="0" smtClean="0">
                <a:latin typeface="Helvetica"/>
                <a:cs typeface="Helvetica"/>
              </a:rPr>
              <a:t>31 ppb</a:t>
            </a:r>
          </a:p>
          <a:p>
            <a:pPr algn="ctr"/>
            <a:r>
              <a:rPr lang="en-US" dirty="0" err="1" smtClean="0">
                <a:latin typeface="Helvetica"/>
                <a:cs typeface="Helvetica"/>
              </a:rPr>
              <a:t>Q</a:t>
            </a:r>
            <a:r>
              <a:rPr lang="en-US" baseline="30000" dirty="0" err="1" smtClean="0">
                <a:latin typeface="Helvetica"/>
                <a:cs typeface="Helvetica"/>
              </a:rPr>
              <a:t>p</a:t>
            </a:r>
            <a:r>
              <a:rPr lang="en-US" baseline="-25000" dirty="0" err="1" smtClean="0">
                <a:latin typeface="Helvetica"/>
                <a:cs typeface="Helvetica"/>
              </a:rPr>
              <a:t>W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= </a:t>
            </a:r>
            <a:r>
              <a:rPr lang="en-US" dirty="0" smtClean="0">
                <a:latin typeface="Helvetica"/>
                <a:cs typeface="Helvetica"/>
              </a:rPr>
              <a:t>0.064 </a:t>
            </a:r>
            <a:r>
              <a:rPr lang="en-US" dirty="0">
                <a:latin typeface="Helvetica"/>
                <a:cs typeface="Helvetica"/>
              </a:rPr>
              <a:t>± 0.012 </a:t>
            </a:r>
            <a:endParaRPr lang="en-US" dirty="0" smtClean="0">
              <a:latin typeface="Helvetica"/>
              <a:cs typeface="Helvetica"/>
            </a:endParaRPr>
          </a:p>
          <a:p>
            <a:pPr algn="ctr"/>
            <a:r>
              <a:rPr lang="en-US" dirty="0" smtClean="0">
                <a:latin typeface="Helvetica"/>
                <a:cs typeface="Helvetica"/>
              </a:rPr>
              <a:t>(</a:t>
            </a:r>
            <a:r>
              <a:rPr lang="en-US" dirty="0">
                <a:latin typeface="Helvetica"/>
                <a:cs typeface="Helvetica"/>
              </a:rPr>
              <a:t>only </a:t>
            </a:r>
            <a:r>
              <a:rPr lang="en-US" dirty="0" smtClean="0">
                <a:latin typeface="Helvetica"/>
                <a:cs typeface="Helvetica"/>
              </a:rPr>
              <a:t>1/25</a:t>
            </a:r>
            <a:r>
              <a:rPr lang="en-US" baseline="30000" dirty="0" smtClean="0">
                <a:latin typeface="Helvetica"/>
                <a:cs typeface="Helvetica"/>
              </a:rPr>
              <a:t>th</a:t>
            </a:r>
            <a:r>
              <a:rPr lang="en-US" dirty="0" smtClean="0">
                <a:latin typeface="Helvetica"/>
                <a:cs typeface="Helvetica"/>
              </a:rPr>
              <a:t> of all data </a:t>
            </a:r>
            <a:r>
              <a:rPr lang="en-US" dirty="0">
                <a:latin typeface="Helvetica"/>
                <a:cs typeface="Helvetica"/>
              </a:rPr>
              <a:t>collected</a:t>
            </a:r>
            <a:r>
              <a:rPr lang="en-US" dirty="0" smtClean="0">
                <a:latin typeface="Helvetica"/>
                <a:cs typeface="Helvetica"/>
              </a:rPr>
              <a:t>)</a:t>
            </a:r>
          </a:p>
          <a:p>
            <a:pPr algn="ctr"/>
            <a:r>
              <a:rPr lang="en-US" dirty="0">
                <a:latin typeface="Helvetica"/>
                <a:cs typeface="Helvetica"/>
              </a:rPr>
              <a:t>SM value = 0.0710(7</a:t>
            </a:r>
            <a:r>
              <a:rPr lang="en-US" dirty="0" smtClean="0">
                <a:latin typeface="Helvetica"/>
                <a:cs typeface="Helvetica"/>
              </a:rPr>
              <a:t>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Symbol" charset="2"/>
                <a:ea typeface="Symbol" charset="2"/>
                <a:cs typeface="Helvetica"/>
                <a:sym typeface="Symbol" charset="2"/>
              </a:rPr>
              <a:t>L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ea typeface="Symbol" charset="2"/>
                <a:cs typeface="Helvetica"/>
                <a:sym typeface="Symbol" charset="2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latin typeface="Helvetica"/>
                <a:ea typeface="Comic Sans MS" charset="0"/>
                <a:cs typeface="Helvetica"/>
                <a:sym typeface="Comic Sans MS" charset="0"/>
              </a:rPr>
              <a:t>g</a:t>
            </a:r>
            <a:r>
              <a:rPr lang="en-US" b="1" baseline="-25000" dirty="0" err="1" smtClean="0">
                <a:solidFill>
                  <a:srgbClr val="FF0000"/>
                </a:solidFill>
                <a:latin typeface="Helvetica"/>
                <a:ea typeface="Comic Sans MS" charset="0"/>
                <a:cs typeface="Helvetica"/>
                <a:sym typeface="Comic Sans MS" charset="0"/>
              </a:rPr>
              <a:t>e</a:t>
            </a:r>
            <a:r>
              <a:rPr lang="en-US" b="1" baseline="-25000" dirty="0" smtClean="0">
                <a:solidFill>
                  <a:srgbClr val="FF0000"/>
                </a:solidFill>
                <a:latin typeface="Helvetica"/>
                <a:ea typeface="Comic Sans MS" charset="0"/>
                <a:cs typeface="Helvetica"/>
                <a:sym typeface="Comic Sans MS" charset="0"/>
              </a:rPr>
              <a:t>-p 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omic Sans MS" charset="0"/>
                <a:cs typeface="Helvetica"/>
                <a:sym typeface="Comic Sans MS" charset="0"/>
              </a:rPr>
              <a:t>~ 1.1 </a:t>
            </a:r>
            <a:r>
              <a:rPr lang="en-US" b="1" dirty="0" err="1">
                <a:solidFill>
                  <a:srgbClr val="FF0000"/>
                </a:solidFill>
                <a:latin typeface="Helvetica"/>
                <a:ea typeface="Comic Sans MS" charset="0"/>
                <a:cs typeface="Helvetica"/>
                <a:sym typeface="Comic Sans MS" charset="0"/>
              </a:rPr>
              <a:t>TeV</a:t>
            </a:r>
            <a:r>
              <a:rPr lang="en-US" b="1" dirty="0">
                <a:solidFill>
                  <a:srgbClr val="FF0000"/>
                </a:solidFill>
                <a:latin typeface="Helvetica"/>
                <a:ea typeface="Comic Sans MS" charset="0"/>
                <a:cs typeface="Helvetica"/>
                <a:sym typeface="Comic Sans MS" charset="0"/>
              </a:rPr>
              <a:t> (95% CL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ea typeface="Comic Sans MS" charset="0"/>
                <a:cs typeface="Helvetica"/>
                <a:sym typeface="Comic Sans MS" charset="0"/>
              </a:rPr>
              <a:t>)</a:t>
            </a:r>
            <a:endParaRPr lang="en-US" b="1" dirty="0">
              <a:solidFill>
                <a:srgbClr val="FF0000"/>
              </a:solidFill>
              <a:latin typeface="Helvetica"/>
              <a:ea typeface="Comic Sans MS" charset="0"/>
              <a:cs typeface="Helvetica"/>
              <a:sym typeface="Comic Sans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Greg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9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MOLLER Experiment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2060812"/>
            <a:ext cx="5622309" cy="433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17208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endParaRPr lang="en-US" b="1" dirty="0">
              <a:solidFill>
                <a:prstClr val="black"/>
              </a:solidFill>
            </a:endParaRPr>
          </a:p>
          <a:p>
            <a:pPr defTabSz="457200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146" y="4889854"/>
            <a:ext cx="606256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28 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3081" y="4096688"/>
            <a:ext cx="4012441" cy="182644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63624" y="4130442"/>
            <a:ext cx="988284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liquid</a:t>
            </a:r>
          </a:p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hydrogen</a:t>
            </a:r>
          </a:p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target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3796596"/>
            <a:ext cx="99655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upstream</a:t>
            </a:r>
          </a:p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toroid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9946" y="3450357"/>
            <a:ext cx="73398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hybrid</a:t>
            </a:r>
          </a:p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toroid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2132" y="2415650"/>
            <a:ext cx="90653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detector</a:t>
            </a:r>
          </a:p>
          <a:p>
            <a:pPr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9792" y="5691115"/>
            <a:ext cx="88909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electron</a:t>
            </a:r>
          </a:p>
          <a:p>
            <a:pPr algn="r" defTabSz="457200">
              <a:lnSpc>
                <a:spcPts val="1700"/>
              </a:lnSpc>
            </a:pPr>
            <a:r>
              <a:rPr lang="en-US" sz="1600" b="1" dirty="0">
                <a:solidFill>
                  <a:prstClr val="black"/>
                </a:solidFill>
              </a:rPr>
              <a:t>beam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334001" y="5410201"/>
            <a:ext cx="151830" cy="36203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944" y="5033576"/>
            <a:ext cx="33136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>
                <a:solidFill>
                  <a:prstClr val="black"/>
                </a:solidFill>
              </a:rPr>
              <a:t>A</a:t>
            </a:r>
            <a:r>
              <a:rPr lang="en-US" sz="1600" b="1" baseline="-25000" dirty="0">
                <a:solidFill>
                  <a:prstClr val="black"/>
                </a:solidFill>
              </a:rPr>
              <a:t>PV</a:t>
            </a:r>
            <a:r>
              <a:rPr lang="en-US" sz="1600" b="1" dirty="0">
                <a:solidFill>
                  <a:prstClr val="black"/>
                </a:solidFill>
              </a:rPr>
              <a:t> = 35.6 ppb</a:t>
            </a:r>
          </a:p>
          <a:p>
            <a:pPr defTabSz="457200"/>
            <a:r>
              <a:rPr lang="en-US" sz="1600" b="1" dirty="0">
                <a:solidFill>
                  <a:prstClr val="black"/>
                </a:solidFill>
              </a:rPr>
              <a:t>Luminosity: 3x10</a:t>
            </a:r>
            <a:r>
              <a:rPr lang="en-US" sz="1600" b="1" baseline="30000" dirty="0">
                <a:solidFill>
                  <a:prstClr val="black"/>
                </a:solidFill>
              </a:rPr>
              <a:t>39</a:t>
            </a:r>
            <a:r>
              <a:rPr lang="en-US" sz="1600" b="1" dirty="0">
                <a:solidFill>
                  <a:prstClr val="black"/>
                </a:solidFill>
              </a:rPr>
              <a:t> cm</a:t>
            </a:r>
            <a:r>
              <a:rPr lang="en-US" sz="1600" b="1" baseline="30000" dirty="0">
                <a:solidFill>
                  <a:prstClr val="black"/>
                </a:solidFill>
              </a:rPr>
              <a:t>2</a:t>
            </a:r>
            <a:r>
              <a:rPr lang="en-US" sz="1600" b="1" dirty="0">
                <a:solidFill>
                  <a:prstClr val="black"/>
                </a:solidFill>
              </a:rPr>
              <a:t>/s</a:t>
            </a:r>
          </a:p>
          <a:p>
            <a:pPr defTabSz="457200"/>
            <a:r>
              <a:rPr lang="el-GR" sz="1600" b="1" i="1" dirty="0">
                <a:solidFill>
                  <a:prstClr val="black"/>
                </a:solidFill>
              </a:rPr>
              <a:t>75 μ</a:t>
            </a:r>
            <a:r>
              <a:rPr lang="en-US" sz="1600" b="1" i="1" dirty="0">
                <a:solidFill>
                  <a:prstClr val="black"/>
                </a:solidFill>
              </a:rPr>
              <a:t>A  80% polarized 11GeV</a:t>
            </a:r>
          </a:p>
          <a:p>
            <a:pPr defTabSz="457200"/>
            <a:r>
              <a:rPr lang="en-US" sz="1600" b="1" dirty="0">
                <a:solidFill>
                  <a:srgbClr val="002060"/>
                </a:solidFill>
              </a:rPr>
              <a:t>δ(A</a:t>
            </a:r>
            <a:r>
              <a:rPr lang="en-US" sz="1600" b="1" baseline="-25000" dirty="0">
                <a:solidFill>
                  <a:srgbClr val="002060"/>
                </a:solidFill>
              </a:rPr>
              <a:t>PV</a:t>
            </a:r>
            <a:r>
              <a:rPr lang="en-US" sz="1600" b="1" dirty="0">
                <a:solidFill>
                  <a:srgbClr val="002060"/>
                </a:solidFill>
              </a:rPr>
              <a:t>) = 0.73 parts per billion</a:t>
            </a:r>
          </a:p>
          <a:p>
            <a:pPr defTabSz="457200"/>
            <a:r>
              <a:rPr lang="el-GR" sz="1600" b="1" dirty="0">
                <a:solidFill>
                  <a:srgbClr val="002060"/>
                </a:solidFill>
              </a:rPr>
              <a:t>δ(</a:t>
            </a:r>
            <a:r>
              <a:rPr lang="en-US" sz="1600" b="1" dirty="0" err="1">
                <a:solidFill>
                  <a:srgbClr val="002060"/>
                </a:solidFill>
              </a:rPr>
              <a:t>Q</a:t>
            </a:r>
            <a:r>
              <a:rPr lang="en-US" sz="1600" b="1" baseline="-25000" dirty="0" err="1">
                <a:solidFill>
                  <a:srgbClr val="002060"/>
                </a:solidFill>
              </a:rPr>
              <a:t>eW</a:t>
            </a:r>
            <a:r>
              <a:rPr lang="en-US" sz="1600" b="1" dirty="0">
                <a:solidFill>
                  <a:srgbClr val="002060"/>
                </a:solidFill>
              </a:rPr>
              <a:t>) = ± 2.1 % (stat.) ± 1.0 % (syst.)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534" y="870333"/>
            <a:ext cx="42114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for precision measurement of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parity-violating Moller scattering</a:t>
            </a:r>
          </a:p>
          <a:p>
            <a:pPr defTabSz="457200"/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Spokesperson: K. Kumar, Stony Brook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8747"/>
            <a:ext cx="4411653" cy="36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85156" y="218250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</a:rPr>
              <a:t>Hall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7450" y="4508479"/>
            <a:ext cx="268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Hoping to establish as an MIE project with DOE, starting FY17</a:t>
            </a:r>
          </a:p>
        </p:txBody>
      </p:sp>
    </p:spTree>
    <p:extLst>
      <p:ext uri="{BB962C8B-B14F-4D97-AF65-F5344CB8AC3E}">
        <p14:creationId xmlns:p14="http://schemas.microsoft.com/office/powerpoint/2010/main" val="18746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rgbClr val="C00000"/>
                </a:solidFill>
              </a:rPr>
              <a:t>The STANDARD </a:t>
            </a:r>
            <a:r>
              <a:rPr lang="en-US" altLang="en-US" sz="4000" b="1" dirty="0" smtClean="0">
                <a:solidFill>
                  <a:srgbClr val="C00000"/>
                </a:solidFill>
              </a:rPr>
              <a:t>MODEL (1967</a:t>
            </a:r>
            <a:r>
              <a:rPr lang="en-US" altLang="en-US" sz="40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02403" name="Picture 3" descr="glas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104900" cy="1557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sal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1104900" cy="1557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 descr="weinbe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447800"/>
            <a:ext cx="1104900" cy="1557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336471"/>
            <a:ext cx="56388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2838450" cy="10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4572000" y="1827844"/>
            <a:ext cx="3881191" cy="1175706"/>
          </a:xfrm>
          <a:prstGeom prst="rect">
            <a:avLst/>
          </a:prstGeom>
          <a:noFill/>
          <a:ln w="254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Currents</a:t>
            </a:r>
          </a:p>
          <a:p>
            <a:pPr marL="457200" indent="-4572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Parity Violation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9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SoLID</a:t>
            </a:r>
            <a:endParaRPr lang="en-US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4220"/>
            <a:ext cx="4419600" cy="320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38119"/>
            <a:ext cx="4418065" cy="370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4264" y="4419600"/>
            <a:ext cx="18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See X. Zheng talk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41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Ion Collider Projection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666881" cy="488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332053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 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6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990600"/>
            <a:ext cx="8991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Parity-violating electron scattering has been an important experimental tool for</a:t>
            </a:r>
          </a:p>
          <a:p>
            <a:pPr marL="969963" lvl="1" indent="-457200">
              <a:lnSpc>
                <a:spcPct val="150000"/>
              </a:lnSpc>
              <a:buClr>
                <a:srgbClr val="C00000"/>
              </a:buClr>
              <a:buSzPct val="125000"/>
              <a:buFont typeface="Calibri" panose="020F0502020204030204" pitchFamily="34" charset="0"/>
              <a:buChar char="–"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the Standard Model</a:t>
            </a:r>
          </a:p>
          <a:p>
            <a:pPr marL="969963" lvl="1" indent="-457200">
              <a:lnSpc>
                <a:spcPct val="150000"/>
              </a:lnSpc>
              <a:buClr>
                <a:srgbClr val="C00000"/>
              </a:buClr>
              <a:buSzPct val="125000"/>
              <a:buFont typeface="Calibri" panose="020F0502020204030204" pitchFamily="34" charset="0"/>
              <a:buChar char="–"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 Standard Model</a:t>
            </a:r>
          </a:p>
          <a:p>
            <a:pPr marL="969963" lvl="1" indent="-457200">
              <a:lnSpc>
                <a:spcPct val="150000"/>
              </a:lnSpc>
              <a:buClr>
                <a:srgbClr val="C00000"/>
              </a:buClr>
              <a:buSzPct val="125000"/>
              <a:buFont typeface="Calibri" panose="020F0502020204030204" pitchFamily="34" charset="0"/>
              <a:buChar char="–"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Determining the flavor structure of the nucleon</a:t>
            </a:r>
          </a:p>
          <a:p>
            <a:pPr marL="969963" lvl="1" indent="-457200">
              <a:lnSpc>
                <a:spcPct val="150000"/>
              </a:lnSpc>
              <a:buClr>
                <a:srgbClr val="C00000"/>
              </a:buClr>
              <a:buSzPct val="125000"/>
              <a:buFont typeface="Calibri" panose="020F0502020204030204" pitchFamily="34" charset="0"/>
              <a:buChar char="–"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the neutron radii of nuclei</a:t>
            </a:r>
          </a:p>
          <a:p>
            <a:pPr marL="342900" indent="-34290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precision and sensitivity of the techniques continue to improve</a:t>
            </a:r>
          </a:p>
          <a:p>
            <a:pPr marL="457200" indent="-45720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Perhaps it will have a role in finding defects in the Standard Model and point the way to new physics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1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1972 – Neutral Currents Observed</a:t>
            </a:r>
            <a:endParaRPr lang="en-US" dirty="0"/>
          </a:p>
        </p:txBody>
      </p:sp>
      <p:pic>
        <p:nvPicPr>
          <p:cNvPr id="21508" name="Picture 4" descr="http://www.symmetrymagazine.org/sites/default/files/images/standard/Logbook_August2009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6010275" cy="4714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home.web.cern.ch/sites/home.web.cern.ch/files/styles/medium/public/image/experiment/2013/06/gargamelle.jpg?itok=EZcsHY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62743"/>
            <a:ext cx="4800599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Trouble with Atoms…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838200"/>
            <a:ext cx="7848601" cy="261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33946"/>
            <a:ext cx="7543800" cy="284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95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The Rescue…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798"/>
            <a:ext cx="5475146" cy="219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986135"/>
            <a:ext cx="421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SLAC E122 – C. Y. Prescott, et al.</a:t>
            </a:r>
            <a:endParaRPr lang="en-US" sz="2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4495800"/>
            <a:ext cx="1600200" cy="99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495800"/>
            <a:ext cx="1600200" cy="99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4724400"/>
            <a:ext cx="152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4" idx="0"/>
            <a:endCxn id="4" idx="2"/>
          </p:cNvCxnSpPr>
          <p:nvPr/>
        </p:nvCxnSpPr>
        <p:spPr>
          <a:xfrm>
            <a:off x="3124200" y="4724400"/>
            <a:ext cx="0" cy="4572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3764" y="4746563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endParaRPr lang="en-US" dirty="0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8589" y="477922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8099" y="468688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6753" y="3881735"/>
            <a:ext cx="5538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Parity Violation in Deep Inelastic Scattering</a:t>
            </a:r>
            <a:endParaRPr lang="en-US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067" y="1447800"/>
            <a:ext cx="2996766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55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C00000"/>
                </a:solidFill>
                <a:latin typeface="Arial" charset="0"/>
              </a:rPr>
              <a:t>Elastic</a:t>
            </a:r>
            <a:r>
              <a:rPr lang="en-US" altLang="en-US" sz="3600" b="1" dirty="0" smtClean="0">
                <a:solidFill>
                  <a:srgbClr val="C00000"/>
                </a:solidFill>
                <a:latin typeface="Arial" charset="0"/>
              </a:rPr>
              <a:t> Electron Scattering?</a:t>
            </a:r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81000" y="831849"/>
            <a:ext cx="530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ja-JP" sz="2400" dirty="0">
                <a:solidFill>
                  <a:srgbClr val="008000"/>
                </a:solidFill>
                <a:latin typeface="Calibri" pitchFamily="34" charset="0"/>
              </a:rPr>
              <a:t>Polarized electrons on </a:t>
            </a:r>
            <a:r>
              <a:rPr lang="en-US" altLang="ja-JP" sz="2400" dirty="0" err="1">
                <a:solidFill>
                  <a:srgbClr val="008000"/>
                </a:solidFill>
                <a:latin typeface="Calibri" pitchFamily="34" charset="0"/>
              </a:rPr>
              <a:t>unpolarized</a:t>
            </a:r>
            <a:r>
              <a:rPr lang="ja-JP" altLang="en-US" sz="2400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en-US" altLang="ja-JP" sz="2400" dirty="0">
                <a:solidFill>
                  <a:srgbClr val="008000"/>
                </a:solidFill>
                <a:latin typeface="Calibri" pitchFamily="34" charset="0"/>
              </a:rPr>
              <a:t>target</a:t>
            </a:r>
          </a:p>
        </p:txBody>
      </p:sp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381000" y="2667000"/>
            <a:ext cx="4706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ja-JP" sz="2400" b="1">
                <a:solidFill>
                  <a:srgbClr val="FF33CC"/>
                </a:solidFill>
                <a:latin typeface="Calibri" pitchFamily="34" charset="0"/>
              </a:rPr>
              <a:t>For a proton: (Cahn &amp; Gilman 1978)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099432"/>
              </p:ext>
            </p:extLst>
          </p:nvPr>
        </p:nvGraphicFramePr>
        <p:xfrm>
          <a:off x="747713" y="1490662"/>
          <a:ext cx="2300287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3" imgW="952200" imgH="431640" progId="Equation.3">
                  <p:embed/>
                </p:oleObj>
              </mc:Choice>
              <mc:Fallback>
                <p:oleObj name="Equation" r:id="rId3" imgW="952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1490662"/>
                        <a:ext cx="2300287" cy="104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3352800" y="1981200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1" name="Group 10"/>
          <p:cNvGrpSpPr>
            <a:grpSpLocks/>
          </p:cNvGrpSpPr>
          <p:nvPr/>
        </p:nvGrpSpPr>
        <p:grpSpPr bwMode="auto">
          <a:xfrm>
            <a:off x="3497263" y="1144587"/>
            <a:ext cx="998537" cy="760413"/>
            <a:chOff x="2094" y="1661"/>
            <a:chExt cx="629" cy="479"/>
          </a:xfrm>
        </p:grpSpPr>
        <p:sp>
          <p:nvSpPr>
            <p:cNvPr id="1062" name="Line 11"/>
            <p:cNvSpPr>
              <a:spLocks noChangeShapeType="1"/>
            </p:cNvSpPr>
            <p:nvPr/>
          </p:nvSpPr>
          <p:spPr bwMode="auto">
            <a:xfrm>
              <a:off x="2118" y="1798"/>
              <a:ext cx="139" cy="1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3" name="Line 12"/>
            <p:cNvSpPr>
              <a:spLocks noChangeShapeType="1"/>
            </p:cNvSpPr>
            <p:nvPr/>
          </p:nvSpPr>
          <p:spPr bwMode="auto">
            <a:xfrm flipH="1">
              <a:off x="2094" y="1989"/>
              <a:ext cx="163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4" name="Oval 13"/>
            <p:cNvSpPr>
              <a:spLocks noChangeArrowheads="1"/>
            </p:cNvSpPr>
            <p:nvPr/>
          </p:nvSpPr>
          <p:spPr bwMode="auto">
            <a:xfrm>
              <a:off x="2560" y="1963"/>
              <a:ext cx="70" cy="38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065" name="Freeform 14"/>
            <p:cNvSpPr>
              <a:spLocks/>
            </p:cNvSpPr>
            <p:nvPr/>
          </p:nvSpPr>
          <p:spPr bwMode="auto">
            <a:xfrm>
              <a:off x="2257" y="1973"/>
              <a:ext cx="303" cy="28"/>
            </a:xfrm>
            <a:custGeom>
              <a:avLst/>
              <a:gdLst>
                <a:gd name="T0" fmla="*/ 0 w 624"/>
                <a:gd name="T1" fmla="*/ 0 h 104"/>
                <a:gd name="T2" fmla="*/ 2 w 624"/>
                <a:gd name="T3" fmla="*/ 0 h 104"/>
                <a:gd name="T4" fmla="*/ 5 w 624"/>
                <a:gd name="T5" fmla="*/ 1 h 104"/>
                <a:gd name="T6" fmla="*/ 8 w 624"/>
                <a:gd name="T7" fmla="*/ 0 h 104"/>
                <a:gd name="T8" fmla="*/ 11 w 624"/>
                <a:gd name="T9" fmla="*/ 1 h 104"/>
                <a:gd name="T10" fmla="*/ 14 w 624"/>
                <a:gd name="T11" fmla="*/ 0 h 104"/>
                <a:gd name="T12" fmla="*/ 16 w 624"/>
                <a:gd name="T13" fmla="*/ 1 h 104"/>
                <a:gd name="T14" fmla="*/ 18 w 624"/>
                <a:gd name="T15" fmla="*/ 0 h 104"/>
                <a:gd name="T16" fmla="*/ 21 w 624"/>
                <a:gd name="T17" fmla="*/ 1 h 104"/>
                <a:gd name="T18" fmla="*/ 24 w 624"/>
                <a:gd name="T19" fmla="*/ 0 h 104"/>
                <a:gd name="T20" fmla="*/ 27 w 624"/>
                <a:gd name="T21" fmla="*/ 1 h 104"/>
                <a:gd name="T22" fmla="*/ 29 w 624"/>
                <a:gd name="T23" fmla="*/ 0 h 104"/>
                <a:gd name="T24" fmla="*/ 32 w 624"/>
                <a:gd name="T25" fmla="*/ 1 h 104"/>
                <a:gd name="T26" fmla="*/ 34 w 624"/>
                <a:gd name="T27" fmla="*/ 0 h 1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24"/>
                <a:gd name="T43" fmla="*/ 0 h 104"/>
                <a:gd name="T44" fmla="*/ 624 w 624"/>
                <a:gd name="T45" fmla="*/ 104 h 1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24" h="104">
                  <a:moveTo>
                    <a:pt x="0" y="56"/>
                  </a:moveTo>
                  <a:cubicBezTo>
                    <a:pt x="16" y="28"/>
                    <a:pt x="32" y="0"/>
                    <a:pt x="48" y="8"/>
                  </a:cubicBezTo>
                  <a:cubicBezTo>
                    <a:pt x="64" y="16"/>
                    <a:pt x="80" y="104"/>
                    <a:pt x="96" y="104"/>
                  </a:cubicBezTo>
                  <a:cubicBezTo>
                    <a:pt x="112" y="104"/>
                    <a:pt x="128" y="8"/>
                    <a:pt x="144" y="8"/>
                  </a:cubicBezTo>
                  <a:cubicBezTo>
                    <a:pt x="160" y="8"/>
                    <a:pt x="176" y="104"/>
                    <a:pt x="192" y="104"/>
                  </a:cubicBezTo>
                  <a:cubicBezTo>
                    <a:pt x="208" y="104"/>
                    <a:pt x="224" y="8"/>
                    <a:pt x="240" y="8"/>
                  </a:cubicBezTo>
                  <a:cubicBezTo>
                    <a:pt x="256" y="8"/>
                    <a:pt x="272" y="104"/>
                    <a:pt x="288" y="104"/>
                  </a:cubicBezTo>
                  <a:cubicBezTo>
                    <a:pt x="304" y="104"/>
                    <a:pt x="320" y="8"/>
                    <a:pt x="336" y="8"/>
                  </a:cubicBezTo>
                  <a:cubicBezTo>
                    <a:pt x="352" y="8"/>
                    <a:pt x="368" y="104"/>
                    <a:pt x="384" y="104"/>
                  </a:cubicBezTo>
                  <a:cubicBezTo>
                    <a:pt x="400" y="104"/>
                    <a:pt x="416" y="8"/>
                    <a:pt x="432" y="8"/>
                  </a:cubicBezTo>
                  <a:cubicBezTo>
                    <a:pt x="448" y="8"/>
                    <a:pt x="464" y="104"/>
                    <a:pt x="480" y="104"/>
                  </a:cubicBezTo>
                  <a:cubicBezTo>
                    <a:pt x="496" y="104"/>
                    <a:pt x="512" y="8"/>
                    <a:pt x="528" y="8"/>
                  </a:cubicBezTo>
                  <a:cubicBezTo>
                    <a:pt x="544" y="8"/>
                    <a:pt x="560" y="104"/>
                    <a:pt x="576" y="104"/>
                  </a:cubicBezTo>
                  <a:cubicBezTo>
                    <a:pt x="592" y="104"/>
                    <a:pt x="616" y="24"/>
                    <a:pt x="624" y="8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066" name="Line 15"/>
            <p:cNvSpPr>
              <a:spLocks noChangeShapeType="1"/>
            </p:cNvSpPr>
            <p:nvPr/>
          </p:nvSpPr>
          <p:spPr bwMode="auto">
            <a:xfrm>
              <a:off x="2584" y="2001"/>
              <a:ext cx="116" cy="13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" name="Line 16"/>
            <p:cNvSpPr>
              <a:spLocks noChangeShapeType="1"/>
            </p:cNvSpPr>
            <p:nvPr/>
          </p:nvSpPr>
          <p:spPr bwMode="auto">
            <a:xfrm>
              <a:off x="2607" y="2001"/>
              <a:ext cx="116" cy="13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8" name="Line 17"/>
            <p:cNvSpPr>
              <a:spLocks noChangeShapeType="1"/>
            </p:cNvSpPr>
            <p:nvPr/>
          </p:nvSpPr>
          <p:spPr bwMode="auto">
            <a:xfrm flipV="1">
              <a:off x="2584" y="1812"/>
              <a:ext cx="116" cy="15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9" name="Line 18"/>
            <p:cNvSpPr>
              <a:spLocks noChangeShapeType="1"/>
            </p:cNvSpPr>
            <p:nvPr/>
          </p:nvSpPr>
          <p:spPr bwMode="auto">
            <a:xfrm flipV="1">
              <a:off x="2607" y="1812"/>
              <a:ext cx="116" cy="15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" name="Text Box 19"/>
            <p:cNvSpPr txBox="1">
              <a:spLocks noChangeArrowheads="1"/>
            </p:cNvSpPr>
            <p:nvPr/>
          </p:nvSpPr>
          <p:spPr bwMode="auto">
            <a:xfrm>
              <a:off x="2347" y="1661"/>
              <a:ext cx="2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ja-JP" sz="280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endParaRPr lang="en-US" altLang="ja-JP" sz="2800">
                <a:latin typeface="Times New Roman" pitchFamily="18" charset="0"/>
              </a:endParaRPr>
            </a:p>
          </p:txBody>
        </p:sp>
      </p:grpSp>
      <p:grpSp>
        <p:nvGrpSpPr>
          <p:cNvPr id="1032" name="Group 20"/>
          <p:cNvGrpSpPr>
            <a:grpSpLocks/>
          </p:cNvGrpSpPr>
          <p:nvPr/>
        </p:nvGrpSpPr>
        <p:grpSpPr bwMode="auto">
          <a:xfrm>
            <a:off x="4648200" y="1219200"/>
            <a:ext cx="996950" cy="685800"/>
            <a:chOff x="3228" y="1708"/>
            <a:chExt cx="628" cy="432"/>
          </a:xfrm>
        </p:grpSpPr>
        <p:sp>
          <p:nvSpPr>
            <p:cNvPr id="1053" name="Line 21"/>
            <p:cNvSpPr>
              <a:spLocks noChangeShapeType="1"/>
            </p:cNvSpPr>
            <p:nvPr/>
          </p:nvSpPr>
          <p:spPr bwMode="auto">
            <a:xfrm>
              <a:off x="3251" y="1798"/>
              <a:ext cx="140" cy="1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" name="Line 22"/>
            <p:cNvSpPr>
              <a:spLocks noChangeShapeType="1"/>
            </p:cNvSpPr>
            <p:nvPr/>
          </p:nvSpPr>
          <p:spPr bwMode="auto">
            <a:xfrm flipH="1">
              <a:off x="3228" y="1989"/>
              <a:ext cx="163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Oval 23"/>
            <p:cNvSpPr>
              <a:spLocks noChangeArrowheads="1"/>
            </p:cNvSpPr>
            <p:nvPr/>
          </p:nvSpPr>
          <p:spPr bwMode="auto">
            <a:xfrm>
              <a:off x="3694" y="1963"/>
              <a:ext cx="70" cy="38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056" name="Line 24"/>
            <p:cNvSpPr>
              <a:spLocks noChangeShapeType="1"/>
            </p:cNvSpPr>
            <p:nvPr/>
          </p:nvSpPr>
          <p:spPr bwMode="auto">
            <a:xfrm>
              <a:off x="3716" y="2001"/>
              <a:ext cx="118" cy="13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" name="Line 25"/>
            <p:cNvSpPr>
              <a:spLocks noChangeShapeType="1"/>
            </p:cNvSpPr>
            <p:nvPr/>
          </p:nvSpPr>
          <p:spPr bwMode="auto">
            <a:xfrm>
              <a:off x="3740" y="2001"/>
              <a:ext cx="116" cy="13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Line 26"/>
            <p:cNvSpPr>
              <a:spLocks noChangeShapeType="1"/>
            </p:cNvSpPr>
            <p:nvPr/>
          </p:nvSpPr>
          <p:spPr bwMode="auto">
            <a:xfrm flipV="1">
              <a:off x="3716" y="1812"/>
              <a:ext cx="118" cy="15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9" name="Line 27"/>
            <p:cNvSpPr>
              <a:spLocks noChangeShapeType="1"/>
            </p:cNvSpPr>
            <p:nvPr/>
          </p:nvSpPr>
          <p:spPr bwMode="auto">
            <a:xfrm flipV="1">
              <a:off x="3740" y="1812"/>
              <a:ext cx="116" cy="15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0" name="Text Box 28"/>
            <p:cNvSpPr txBox="1">
              <a:spLocks noChangeArrowheads="1"/>
            </p:cNvSpPr>
            <p:nvPr/>
          </p:nvSpPr>
          <p:spPr bwMode="auto">
            <a:xfrm>
              <a:off x="3479" y="1708"/>
              <a:ext cx="335" cy="33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ja-JP" sz="2800">
                  <a:solidFill>
                    <a:srgbClr val="FF0000"/>
                  </a:solidFill>
                  <a:latin typeface="Times New Roman" pitchFamily="18" charset="0"/>
                </a:rPr>
                <a:t>Z</a:t>
              </a:r>
              <a:r>
                <a:rPr lang="en-US" altLang="ja-JP" sz="2800" baseline="3000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endParaRPr lang="en-US" altLang="ja-JP" sz="28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061" name="Line 29"/>
            <p:cNvSpPr>
              <a:spLocks noChangeShapeType="1"/>
            </p:cNvSpPr>
            <p:nvPr/>
          </p:nvSpPr>
          <p:spPr bwMode="auto">
            <a:xfrm>
              <a:off x="3391" y="1989"/>
              <a:ext cx="303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3" name="Group 30"/>
          <p:cNvGrpSpPr>
            <a:grpSpLocks/>
          </p:cNvGrpSpPr>
          <p:nvPr/>
        </p:nvGrpSpPr>
        <p:grpSpPr bwMode="auto">
          <a:xfrm>
            <a:off x="4106863" y="1906587"/>
            <a:ext cx="998537" cy="760413"/>
            <a:chOff x="2094" y="1661"/>
            <a:chExt cx="629" cy="479"/>
          </a:xfrm>
        </p:grpSpPr>
        <p:sp>
          <p:nvSpPr>
            <p:cNvPr id="1044" name="Line 31"/>
            <p:cNvSpPr>
              <a:spLocks noChangeShapeType="1"/>
            </p:cNvSpPr>
            <p:nvPr/>
          </p:nvSpPr>
          <p:spPr bwMode="auto">
            <a:xfrm>
              <a:off x="2118" y="1798"/>
              <a:ext cx="139" cy="1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Line 32"/>
            <p:cNvSpPr>
              <a:spLocks noChangeShapeType="1"/>
            </p:cNvSpPr>
            <p:nvPr/>
          </p:nvSpPr>
          <p:spPr bwMode="auto">
            <a:xfrm flipH="1">
              <a:off x="2094" y="1989"/>
              <a:ext cx="163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Oval 33"/>
            <p:cNvSpPr>
              <a:spLocks noChangeArrowheads="1"/>
            </p:cNvSpPr>
            <p:nvPr/>
          </p:nvSpPr>
          <p:spPr bwMode="auto">
            <a:xfrm>
              <a:off x="2560" y="1963"/>
              <a:ext cx="70" cy="38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047" name="Freeform 34"/>
            <p:cNvSpPr>
              <a:spLocks/>
            </p:cNvSpPr>
            <p:nvPr/>
          </p:nvSpPr>
          <p:spPr bwMode="auto">
            <a:xfrm>
              <a:off x="2257" y="1973"/>
              <a:ext cx="303" cy="28"/>
            </a:xfrm>
            <a:custGeom>
              <a:avLst/>
              <a:gdLst>
                <a:gd name="T0" fmla="*/ 0 w 624"/>
                <a:gd name="T1" fmla="*/ 0 h 104"/>
                <a:gd name="T2" fmla="*/ 2 w 624"/>
                <a:gd name="T3" fmla="*/ 0 h 104"/>
                <a:gd name="T4" fmla="*/ 5 w 624"/>
                <a:gd name="T5" fmla="*/ 1 h 104"/>
                <a:gd name="T6" fmla="*/ 8 w 624"/>
                <a:gd name="T7" fmla="*/ 0 h 104"/>
                <a:gd name="T8" fmla="*/ 11 w 624"/>
                <a:gd name="T9" fmla="*/ 1 h 104"/>
                <a:gd name="T10" fmla="*/ 14 w 624"/>
                <a:gd name="T11" fmla="*/ 0 h 104"/>
                <a:gd name="T12" fmla="*/ 16 w 624"/>
                <a:gd name="T13" fmla="*/ 1 h 104"/>
                <a:gd name="T14" fmla="*/ 18 w 624"/>
                <a:gd name="T15" fmla="*/ 0 h 104"/>
                <a:gd name="T16" fmla="*/ 21 w 624"/>
                <a:gd name="T17" fmla="*/ 1 h 104"/>
                <a:gd name="T18" fmla="*/ 24 w 624"/>
                <a:gd name="T19" fmla="*/ 0 h 104"/>
                <a:gd name="T20" fmla="*/ 27 w 624"/>
                <a:gd name="T21" fmla="*/ 1 h 104"/>
                <a:gd name="T22" fmla="*/ 29 w 624"/>
                <a:gd name="T23" fmla="*/ 0 h 104"/>
                <a:gd name="T24" fmla="*/ 32 w 624"/>
                <a:gd name="T25" fmla="*/ 1 h 104"/>
                <a:gd name="T26" fmla="*/ 34 w 624"/>
                <a:gd name="T27" fmla="*/ 0 h 1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24"/>
                <a:gd name="T43" fmla="*/ 0 h 104"/>
                <a:gd name="T44" fmla="*/ 624 w 624"/>
                <a:gd name="T45" fmla="*/ 104 h 1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24" h="104">
                  <a:moveTo>
                    <a:pt x="0" y="56"/>
                  </a:moveTo>
                  <a:cubicBezTo>
                    <a:pt x="16" y="28"/>
                    <a:pt x="32" y="0"/>
                    <a:pt x="48" y="8"/>
                  </a:cubicBezTo>
                  <a:cubicBezTo>
                    <a:pt x="64" y="16"/>
                    <a:pt x="80" y="104"/>
                    <a:pt x="96" y="104"/>
                  </a:cubicBezTo>
                  <a:cubicBezTo>
                    <a:pt x="112" y="104"/>
                    <a:pt x="128" y="8"/>
                    <a:pt x="144" y="8"/>
                  </a:cubicBezTo>
                  <a:cubicBezTo>
                    <a:pt x="160" y="8"/>
                    <a:pt x="176" y="104"/>
                    <a:pt x="192" y="104"/>
                  </a:cubicBezTo>
                  <a:cubicBezTo>
                    <a:pt x="208" y="104"/>
                    <a:pt x="224" y="8"/>
                    <a:pt x="240" y="8"/>
                  </a:cubicBezTo>
                  <a:cubicBezTo>
                    <a:pt x="256" y="8"/>
                    <a:pt x="272" y="104"/>
                    <a:pt x="288" y="104"/>
                  </a:cubicBezTo>
                  <a:cubicBezTo>
                    <a:pt x="304" y="104"/>
                    <a:pt x="320" y="8"/>
                    <a:pt x="336" y="8"/>
                  </a:cubicBezTo>
                  <a:cubicBezTo>
                    <a:pt x="352" y="8"/>
                    <a:pt x="368" y="104"/>
                    <a:pt x="384" y="104"/>
                  </a:cubicBezTo>
                  <a:cubicBezTo>
                    <a:pt x="400" y="104"/>
                    <a:pt x="416" y="8"/>
                    <a:pt x="432" y="8"/>
                  </a:cubicBezTo>
                  <a:cubicBezTo>
                    <a:pt x="448" y="8"/>
                    <a:pt x="464" y="104"/>
                    <a:pt x="480" y="104"/>
                  </a:cubicBezTo>
                  <a:cubicBezTo>
                    <a:pt x="496" y="104"/>
                    <a:pt x="512" y="8"/>
                    <a:pt x="528" y="8"/>
                  </a:cubicBezTo>
                  <a:cubicBezTo>
                    <a:pt x="544" y="8"/>
                    <a:pt x="560" y="104"/>
                    <a:pt x="576" y="104"/>
                  </a:cubicBezTo>
                  <a:cubicBezTo>
                    <a:pt x="592" y="104"/>
                    <a:pt x="616" y="24"/>
                    <a:pt x="624" y="8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048" name="Line 35"/>
            <p:cNvSpPr>
              <a:spLocks noChangeShapeType="1"/>
            </p:cNvSpPr>
            <p:nvPr/>
          </p:nvSpPr>
          <p:spPr bwMode="auto">
            <a:xfrm>
              <a:off x="2584" y="2001"/>
              <a:ext cx="116" cy="13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Line 36"/>
            <p:cNvSpPr>
              <a:spLocks noChangeShapeType="1"/>
            </p:cNvSpPr>
            <p:nvPr/>
          </p:nvSpPr>
          <p:spPr bwMode="auto">
            <a:xfrm>
              <a:off x="2607" y="2001"/>
              <a:ext cx="116" cy="13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Line 37"/>
            <p:cNvSpPr>
              <a:spLocks noChangeShapeType="1"/>
            </p:cNvSpPr>
            <p:nvPr/>
          </p:nvSpPr>
          <p:spPr bwMode="auto">
            <a:xfrm flipV="1">
              <a:off x="2584" y="1812"/>
              <a:ext cx="116" cy="15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Line 38"/>
            <p:cNvSpPr>
              <a:spLocks noChangeShapeType="1"/>
            </p:cNvSpPr>
            <p:nvPr/>
          </p:nvSpPr>
          <p:spPr bwMode="auto">
            <a:xfrm flipV="1">
              <a:off x="2607" y="1812"/>
              <a:ext cx="116" cy="15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Text Box 39"/>
            <p:cNvSpPr txBox="1">
              <a:spLocks noChangeArrowheads="1"/>
            </p:cNvSpPr>
            <p:nvPr/>
          </p:nvSpPr>
          <p:spPr bwMode="auto">
            <a:xfrm>
              <a:off x="2347" y="1661"/>
              <a:ext cx="2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ja-JP" sz="280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endParaRPr lang="en-US" altLang="ja-JP" sz="2800">
                <a:latin typeface="Times New Roman" pitchFamily="18" charset="0"/>
              </a:endParaRPr>
            </a:p>
          </p:txBody>
        </p:sp>
      </p:grpSp>
      <p:sp>
        <p:nvSpPr>
          <p:cNvPr id="1034" name="Line 40"/>
          <p:cNvSpPr>
            <a:spLocks noChangeShapeType="1"/>
          </p:cNvSpPr>
          <p:nvPr/>
        </p:nvSpPr>
        <p:spPr bwMode="auto">
          <a:xfrm>
            <a:off x="3962400" y="20574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Line 41"/>
          <p:cNvSpPr>
            <a:spLocks noChangeShapeType="1"/>
          </p:cNvSpPr>
          <p:nvPr/>
        </p:nvSpPr>
        <p:spPr bwMode="auto">
          <a:xfrm>
            <a:off x="5257800" y="20574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Text Box 42"/>
          <p:cNvSpPr txBox="1">
            <a:spLocks noChangeArrowheads="1"/>
          </p:cNvSpPr>
          <p:nvPr/>
        </p:nvSpPr>
        <p:spPr bwMode="auto">
          <a:xfrm>
            <a:off x="5318125" y="1919287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1037" name="AutoShape 43"/>
          <p:cNvSpPr>
            <a:spLocks/>
          </p:cNvSpPr>
          <p:nvPr/>
        </p:nvSpPr>
        <p:spPr bwMode="auto">
          <a:xfrm rot="5400000">
            <a:off x="3238500" y="3467100"/>
            <a:ext cx="304800" cy="1295400"/>
          </a:xfrm>
          <a:prstGeom prst="leftBrace">
            <a:avLst>
              <a:gd name="adj1" fmla="val 60425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1038" name="AutoShape 44"/>
          <p:cNvSpPr>
            <a:spLocks/>
          </p:cNvSpPr>
          <p:nvPr/>
        </p:nvSpPr>
        <p:spPr bwMode="auto">
          <a:xfrm rot="5400000">
            <a:off x="6096000" y="1981200"/>
            <a:ext cx="304800" cy="4267200"/>
          </a:xfrm>
          <a:prstGeom prst="leftBrace">
            <a:avLst>
              <a:gd name="adj1" fmla="val 60407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1039" name="Text Box 45"/>
          <p:cNvSpPr txBox="1">
            <a:spLocks noChangeArrowheads="1"/>
          </p:cNvSpPr>
          <p:nvPr/>
        </p:nvSpPr>
        <p:spPr bwMode="auto">
          <a:xfrm>
            <a:off x="2576513" y="3505200"/>
            <a:ext cx="1614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alibri" pitchFamily="34" charset="0"/>
              </a:rPr>
              <a:t>Forward angles</a:t>
            </a:r>
          </a:p>
        </p:txBody>
      </p:sp>
      <p:sp>
        <p:nvSpPr>
          <p:cNvPr id="1040" name="Text Box 46"/>
          <p:cNvSpPr txBox="1">
            <a:spLocks noChangeArrowheads="1"/>
          </p:cNvSpPr>
          <p:nvPr/>
        </p:nvSpPr>
        <p:spPr bwMode="auto">
          <a:xfrm>
            <a:off x="5486400" y="3505200"/>
            <a:ext cx="174625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alibri" pitchFamily="34" charset="0"/>
              </a:rPr>
              <a:t>Backward angles</a:t>
            </a:r>
          </a:p>
        </p:txBody>
      </p:sp>
      <p:pic>
        <p:nvPicPr>
          <p:cNvPr id="104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36"/>
          <a:stretch>
            <a:fillRect/>
          </a:stretch>
        </p:blipFill>
        <p:spPr bwMode="auto">
          <a:xfrm>
            <a:off x="1447800" y="5334000"/>
            <a:ext cx="6905625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018588" cy="101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51" descr="scre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33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C00000"/>
                </a:solidFill>
              </a:rPr>
              <a:t>Proton Spin Crisis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47531"/>
            <a:ext cx="9144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1988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– EMC discovers violation of Ellis-Jaffe sum rule in 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spin-dependent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deep inelastic scattering</a:t>
            </a: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71731"/>
            <a:ext cx="7253288" cy="97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9" b="56975"/>
          <a:stretch>
            <a:fillRect/>
          </a:stretch>
        </p:blipFill>
        <p:spPr bwMode="auto">
          <a:xfrm>
            <a:off x="1981200" y="1909569"/>
            <a:ext cx="6019800" cy="198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2590800" y="4962525"/>
            <a:ext cx="3190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Symbol" pitchFamily="18" charset="2"/>
              </a:rPr>
              <a:t>D</a:t>
            </a:r>
            <a:r>
              <a:rPr lang="en-US" altLang="en-US" sz="2800" dirty="0"/>
              <a:t>s=0 → 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en-US" sz="2800" baseline="-25000" dirty="0">
                <a:latin typeface="Times New Roman" pitchFamily="18" charset="0"/>
                <a:cs typeface="Times New Roman" pitchFamily="18" charset="0"/>
              </a:rPr>
              <a:t>EJ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= 0.185 </a:t>
            </a:r>
          </a:p>
        </p:txBody>
      </p:sp>
      <p:grpSp>
        <p:nvGrpSpPr>
          <p:cNvPr id="12295" name="Group 13"/>
          <p:cNvGrpSpPr>
            <a:grpSpLocks/>
          </p:cNvGrpSpPr>
          <p:nvPr/>
        </p:nvGrpSpPr>
        <p:grpSpPr bwMode="auto">
          <a:xfrm>
            <a:off x="685800" y="5571911"/>
            <a:ext cx="7924800" cy="800120"/>
            <a:chOff x="685800" y="5943599"/>
            <a:chExt cx="7924800" cy="800220"/>
          </a:xfrm>
        </p:grpSpPr>
        <p:sp>
          <p:nvSpPr>
            <p:cNvPr id="8" name="Right Arrow 7"/>
            <p:cNvSpPr/>
            <p:nvPr/>
          </p:nvSpPr>
          <p:spPr>
            <a:xfrm>
              <a:off x="3048000" y="6019829"/>
              <a:ext cx="977900" cy="4842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297" name="TextBox 8"/>
            <p:cNvSpPr txBox="1">
              <a:spLocks noChangeArrowheads="1"/>
            </p:cNvSpPr>
            <p:nvPr/>
          </p:nvSpPr>
          <p:spPr bwMode="auto">
            <a:xfrm>
              <a:off x="4419600" y="6019800"/>
              <a:ext cx="41024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/>
                <a:t>S</a:t>
              </a:r>
              <a:r>
                <a:rPr lang="en-US" altLang="en-US" sz="2400" baseline="-25000"/>
                <a:t>q</a:t>
              </a:r>
              <a:r>
                <a:rPr lang="en-US" altLang="en-US" sz="2400"/>
                <a:t>= ½(</a:t>
              </a:r>
              <a:r>
                <a:rPr lang="en-US" altLang="en-US" sz="2400">
                  <a:latin typeface="Symbol" pitchFamily="18" charset="2"/>
                </a:rPr>
                <a:t>D</a:t>
              </a:r>
              <a:r>
                <a:rPr lang="en-US" altLang="en-US" sz="2400">
                  <a:latin typeface="Calibri" pitchFamily="34" charset="0"/>
                </a:rPr>
                <a:t>u+  </a:t>
              </a:r>
              <a:r>
                <a:rPr lang="en-US" altLang="en-US" sz="2400">
                  <a:latin typeface="Symbol" pitchFamily="18" charset="2"/>
                </a:rPr>
                <a:t>D</a:t>
              </a:r>
              <a:r>
                <a:rPr lang="en-US" altLang="en-US" sz="2400">
                  <a:latin typeface="Calibri" pitchFamily="34" charset="0"/>
                </a:rPr>
                <a:t>d+  </a:t>
              </a:r>
              <a:r>
                <a:rPr lang="en-US" altLang="en-US" sz="2400">
                  <a:latin typeface="Symbol" pitchFamily="18" charset="2"/>
                </a:rPr>
                <a:t>D</a:t>
              </a:r>
              <a:r>
                <a:rPr lang="en-US" altLang="en-US" sz="2400">
                  <a:latin typeface="Calibri" pitchFamily="34" charset="0"/>
                </a:rPr>
                <a:t>s) </a:t>
              </a:r>
              <a:r>
                <a:rPr lang="en-US" altLang="en-US" sz="2400"/>
                <a:t>≈ </a:t>
              </a:r>
              <a:r>
                <a:rPr lang="en-US" altLang="en-US" sz="2400">
                  <a:latin typeface="Calibri" pitchFamily="34" charset="0"/>
                </a:rPr>
                <a:t>0.1 </a:t>
              </a:r>
              <a:r>
                <a:rPr lang="en-US" altLang="en-US" sz="2400"/>
                <a:t>« ½</a:t>
              </a:r>
              <a:endParaRPr lang="en-US" altLang="en-US" sz="2400">
                <a:latin typeface="Calibri" pitchFamily="34" charset="0"/>
              </a:endParaRPr>
            </a:p>
          </p:txBody>
        </p:sp>
        <p:sp>
          <p:nvSpPr>
            <p:cNvPr id="12298" name="TextBox 9"/>
            <p:cNvSpPr txBox="1">
              <a:spLocks noChangeArrowheads="1"/>
            </p:cNvSpPr>
            <p:nvPr/>
          </p:nvSpPr>
          <p:spPr bwMode="auto">
            <a:xfrm>
              <a:off x="1143000" y="5943600"/>
              <a:ext cx="1584088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i="1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en-US" sz="2400" i="1" baseline="-25000">
                  <a:latin typeface="Times New Roman" pitchFamily="18" charset="0"/>
                  <a:cs typeface="Times New Roman" pitchFamily="18" charset="0"/>
                </a:rPr>
                <a:t>exp</a:t>
              </a:r>
              <a:r>
                <a:rPr lang="en-US" altLang="en-US" sz="24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/>
                <a:t>≈ 0.12</a:t>
              </a:r>
              <a:endParaRPr lang="en-US" altLang="en-US" sz="2000">
                <a:latin typeface="Symbol" pitchFamily="18" charset="2"/>
              </a:endParaRPr>
            </a:p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800" y="5943599"/>
              <a:ext cx="7924800" cy="6765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88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Kaplan and Manohar 1988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70636"/>
            <a:ext cx="7543800" cy="545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7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4299</TotalTime>
  <Words>832</Words>
  <Application>Microsoft Macintosh PowerPoint</Application>
  <PresentationFormat>On-screen Show (4:3)</PresentationFormat>
  <Paragraphs>184</Paragraphs>
  <Slides>32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1_JLabPowerpointMain</vt:lpstr>
      <vt:lpstr>JLabPowerpointMain</vt:lpstr>
      <vt:lpstr>2_JLabPowerpointMain</vt:lpstr>
      <vt:lpstr>Equation</vt:lpstr>
      <vt:lpstr>Image</vt:lpstr>
      <vt:lpstr>Equation.3</vt:lpstr>
      <vt:lpstr>PowerPoint Presentation</vt:lpstr>
      <vt:lpstr>1956 - REVOLUTION </vt:lpstr>
      <vt:lpstr>The STANDARD MODEL (1967)</vt:lpstr>
      <vt:lpstr>1972 – Neutral Currents Observed</vt:lpstr>
      <vt:lpstr>But Trouble with Atoms…</vt:lpstr>
      <vt:lpstr>To The Rescue…</vt:lpstr>
      <vt:lpstr>Elastic Electron Scattering?</vt:lpstr>
      <vt:lpstr>Proton Spin Crisis</vt:lpstr>
      <vt:lpstr>Kaplan and Manohar 1988</vt:lpstr>
      <vt:lpstr>Electroweak Charged Fermion Couplings</vt:lpstr>
      <vt:lpstr>Neutral Weak Form Factors</vt:lpstr>
      <vt:lpstr>Use Isospin Symmetry</vt:lpstr>
      <vt:lpstr>Revisit PV Electron Scattering</vt:lpstr>
      <vt:lpstr>Proposal to MIT/Bates (Dec. 1989): </vt:lpstr>
      <vt:lpstr>PowerPoint Presentation</vt:lpstr>
      <vt:lpstr>PowerPoint Presentation</vt:lpstr>
      <vt:lpstr>PowerPoint Presentation</vt:lpstr>
      <vt:lpstr>PowerPoint Presentation</vt:lpstr>
      <vt:lpstr>Testing the Standard Model</vt:lpstr>
      <vt:lpstr>SLAC E158</vt:lpstr>
      <vt:lpstr>Parity Violation at JLab</vt:lpstr>
      <vt:lpstr>Polarized Source Developments</vt:lpstr>
      <vt:lpstr>Hydrogen Targets</vt:lpstr>
      <vt:lpstr>Four Decades of Progress</vt:lpstr>
      <vt:lpstr>Measuring the Neutron “Skin” in the Pb Nucleus</vt:lpstr>
      <vt:lpstr>PowerPoint Presentation</vt:lpstr>
      <vt:lpstr>PowerPoint Presentation</vt:lpstr>
      <vt:lpstr>Global Fit: 1/25th of Qweak Data + Higher Q2 PVES Results</vt:lpstr>
      <vt:lpstr>MOLLER Experiment</vt:lpstr>
      <vt:lpstr>SoLID</vt:lpstr>
      <vt:lpstr>Electron Ion Collider Projection</vt:lpstr>
      <vt:lpstr>Summary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bmck</dc:creator>
  <cp:lastModifiedBy>Pat Stroop</cp:lastModifiedBy>
  <cp:revision>19</cp:revision>
  <dcterms:created xsi:type="dcterms:W3CDTF">2014-09-10T23:29:30Z</dcterms:created>
  <dcterms:modified xsi:type="dcterms:W3CDTF">2014-10-16T18:25:28Z</dcterms:modified>
</cp:coreProperties>
</file>