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7102475" cy="10234613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744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11/14/13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9258" y="0"/>
            <a:ext cx="6602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M</a:t>
            </a:r>
            <a:r>
              <a:rPr lang="en-US" altLang="ja-JP" sz="3600" dirty="0" smtClean="0"/>
              <a:t>odification of </a:t>
            </a:r>
            <a:r>
              <a:rPr kumimoji="1" lang="en-US" altLang="ja-JP" sz="3600" dirty="0" smtClean="0"/>
              <a:t>Geant4 </a:t>
            </a:r>
            <a:r>
              <a:rPr lang="en-US" altLang="ja-JP" sz="3600" dirty="0" smtClean="0"/>
              <a:t>simulation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757148"/>
            <a:ext cx="3207615" cy="4190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6"/>
          <a:stretch/>
        </p:blipFill>
        <p:spPr bwMode="auto">
          <a:xfrm>
            <a:off x="-9258" y="4846035"/>
            <a:ext cx="3968256" cy="201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18309" y="751333"/>
            <a:ext cx="4271392" cy="4007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89282" y="3329108"/>
            <a:ext cx="2173079" cy="207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540482" y="5837616"/>
            <a:ext cx="440389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00" dirty="0" smtClean="0"/>
              <a:t>Detailed crystal structures included</a:t>
            </a:r>
            <a:endParaRPr kumimoji="1" lang="ja-JP" altLang="en-US" sz="23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735" y="751333"/>
            <a:ext cx="200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reference materials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79110" y="757148"/>
            <a:ext cx="149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r</a:t>
            </a:r>
            <a:r>
              <a:rPr lang="en-US" altLang="ja-JP" dirty="0" smtClean="0">
                <a:solidFill>
                  <a:schemeClr val="bg1"/>
                </a:solidFill>
              </a:rPr>
              <a:t>eal </a:t>
            </a:r>
            <a:r>
              <a:rPr lang="en-US" altLang="ja-JP" dirty="0">
                <a:solidFill>
                  <a:schemeClr val="bg1"/>
                </a:solidFill>
              </a:rPr>
              <a:t>geometry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98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9258" y="0"/>
            <a:ext cx="7015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Checking of single Clover against </a:t>
            </a:r>
            <a:r>
              <a:rPr lang="en-US" altLang="ja-JP" sz="3600" dirty="0" err="1" smtClean="0"/>
              <a:t>NaI</a:t>
            </a:r>
            <a:endParaRPr lang="en-US" altLang="ja-JP" sz="3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520" y="764704"/>
            <a:ext cx="5040560" cy="249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1043608" y="1844824"/>
            <a:ext cx="94352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" dirty="0" smtClean="0">
                <a:solidFill>
                  <a:schemeClr val="bg1"/>
                </a:solidFill>
              </a:rPr>
              <a:t>Clover</a:t>
            </a:r>
            <a:endParaRPr kumimoji="1" lang="ja-JP" altLang="en-US" sz="23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44989" y="2339208"/>
            <a:ext cx="261481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300" dirty="0" smtClean="0">
                <a:solidFill>
                  <a:schemeClr val="bg1"/>
                </a:solidFill>
              </a:rPr>
              <a:t>NaI</a:t>
            </a:r>
          </a:p>
          <a:p>
            <a:pPr algn="r"/>
            <a:r>
              <a:rPr lang="en-US" altLang="ja-JP" sz="2300" dirty="0" smtClean="0">
                <a:solidFill>
                  <a:schemeClr val="bg1"/>
                </a:solidFill>
              </a:rPr>
              <a:t>(φ7.62cm×7.62cm)</a:t>
            </a:r>
            <a:endParaRPr kumimoji="1" lang="ja-JP" altLang="en-US" sz="23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11622" y="624751"/>
            <a:ext cx="3305352" cy="15081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2300" dirty="0" err="1" smtClean="0"/>
              <a:t>NaI</a:t>
            </a:r>
            <a:r>
              <a:rPr lang="en-US" altLang="ja-JP" sz="2300" dirty="0" smtClean="0"/>
              <a:t> + source (25 cm away) for checking of the absolute </a:t>
            </a:r>
            <a:r>
              <a:rPr lang="en-US" altLang="ja-JP" sz="2300" dirty="0" err="1" smtClean="0"/>
              <a:t>photopeak</a:t>
            </a:r>
            <a:r>
              <a:rPr lang="en-US" altLang="ja-JP" sz="2300" dirty="0" smtClean="0"/>
              <a:t> efficiency 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46847" y="2147796"/>
            <a:ext cx="279698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2300" dirty="0"/>
              <a:t>1330 keV gamma  </a:t>
            </a:r>
            <a:endParaRPr lang="en-US" altLang="ja-JP" sz="2300" dirty="0" smtClean="0"/>
          </a:p>
          <a:p>
            <a:pPr>
              <a:defRPr/>
            </a:pPr>
            <a:r>
              <a:rPr lang="en-US" altLang="ja-JP" sz="2300" dirty="0" smtClean="0"/>
              <a:t>10</a:t>
            </a:r>
            <a:r>
              <a:rPr lang="en-US" altLang="ja-JP" sz="2300" baseline="30000" dirty="0" smtClean="0"/>
              <a:t>6</a:t>
            </a:r>
            <a:r>
              <a:rPr lang="en-US" altLang="ja-JP" sz="2300" dirty="0" smtClean="0"/>
              <a:t>  events </a:t>
            </a:r>
            <a:r>
              <a:rPr lang="en-US" altLang="ja-JP" sz="2300" dirty="0"/>
              <a:t>generated</a:t>
            </a:r>
            <a:endParaRPr kumimoji="1" lang="ja-JP" altLang="en-US" sz="23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245928"/>
              </p:ext>
            </p:extLst>
          </p:nvPr>
        </p:nvGraphicFramePr>
        <p:xfrm>
          <a:off x="251520" y="3501008"/>
          <a:ext cx="6912769" cy="3229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736305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dirty="0" smtClean="0">
                          <a:latin typeface="+mn-lt"/>
                        </a:rPr>
                        <a:t>photo peak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detection efficiency</a:t>
                      </a:r>
                    </a:p>
                  </a:txBody>
                  <a:tcPr/>
                </a:tc>
              </a:tr>
              <a:tr h="3718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NaI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1337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1.337×10</a:t>
                      </a:r>
                      <a:r>
                        <a:rPr kumimoji="1" lang="en-US" altLang="ja-JP" sz="2000" baseline="30000" dirty="0" smtClean="0">
                          <a:latin typeface="+mn-lt"/>
                        </a:rPr>
                        <a:t>-3</a:t>
                      </a:r>
                      <a:endParaRPr kumimoji="1" lang="ja-JP" altLang="en-US" sz="2000" baseline="30000" dirty="0">
                        <a:latin typeface="+mn-lt"/>
                      </a:endParaRPr>
                    </a:p>
                  </a:txBody>
                  <a:tcPr/>
                </a:tc>
              </a:tr>
              <a:tr h="420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Clover</a:t>
                      </a:r>
                      <a:r>
                        <a:rPr kumimoji="1" lang="en-US" altLang="ja-JP" sz="200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2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rystal #1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327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24.5% (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</a:t>
                      </a:r>
                      <a:r>
                        <a:rPr kumimoji="1" lang="en-US" altLang="ja-JP" sz="2000" dirty="0" smtClean="0">
                          <a:latin typeface="+mn-lt"/>
                        </a:rPr>
                        <a:t>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+mn-lt"/>
                        </a:rPr>
                        <a:t>Clover</a:t>
                      </a:r>
                      <a:r>
                        <a:rPr kumimoji="1" lang="en-US" altLang="ja-JP" sz="200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2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rystal #2</a:t>
                      </a:r>
                      <a:endParaRPr kumimoji="1" lang="ja-JP" altLang="en-US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330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24.7%</a:t>
                      </a:r>
                      <a:r>
                        <a:rPr kumimoji="1" lang="ja-JP" altLang="en-US" sz="200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2000" dirty="0" smtClean="0">
                          <a:latin typeface="+mn-lt"/>
                        </a:rPr>
                        <a:t>(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</a:t>
                      </a:r>
                      <a:r>
                        <a:rPr kumimoji="1" lang="en-US" altLang="ja-JP" sz="2000" dirty="0" smtClean="0">
                          <a:latin typeface="+mn-lt"/>
                        </a:rPr>
                        <a:t>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+mn-lt"/>
                        </a:rPr>
                        <a:t>Clover</a:t>
                      </a:r>
                      <a:r>
                        <a:rPr kumimoji="1" lang="en-US" altLang="ja-JP" sz="200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2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rystal #3</a:t>
                      </a:r>
                      <a:endParaRPr kumimoji="1" lang="ja-JP" altLang="en-US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308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23.0% (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</a:t>
                      </a:r>
                      <a:r>
                        <a:rPr kumimoji="1" lang="en-US" altLang="ja-JP" sz="2000" dirty="0" smtClean="0">
                          <a:latin typeface="+mn-lt"/>
                        </a:rPr>
                        <a:t>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958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+mn-lt"/>
                        </a:rPr>
                        <a:t>Clover</a:t>
                      </a:r>
                      <a:r>
                        <a:rPr kumimoji="1" lang="en-US" altLang="ja-JP" sz="200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2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rystal #4</a:t>
                      </a:r>
                      <a:endParaRPr kumimoji="1" lang="ja-JP" altLang="en-US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340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25.4% (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</a:t>
                      </a:r>
                      <a:r>
                        <a:rPr kumimoji="1" lang="en-US" altLang="ja-JP" sz="2000" dirty="0" smtClean="0">
                          <a:latin typeface="+mn-lt"/>
                        </a:rPr>
                        <a:t>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59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latin typeface="+mn-lt"/>
                        </a:rPr>
                        <a:t>before Add back</a:t>
                      </a:r>
                      <a:endParaRPr kumimoji="1" lang="ja-JP" altLang="en-US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1305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97.6% (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</a:t>
                      </a:r>
                      <a:r>
                        <a:rPr kumimoji="1" lang="en-US" altLang="ja-JP" sz="2000" dirty="0" smtClean="0">
                          <a:latin typeface="+mn-lt"/>
                        </a:rPr>
                        <a:t>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954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latin typeface="+mn-lt"/>
                        </a:rPr>
                        <a:t>after Add back</a:t>
                      </a:r>
                      <a:endParaRPr kumimoji="1" lang="ja-JP" altLang="en-US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2013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+mn-lt"/>
                        </a:rPr>
                        <a:t>150.6% (</a:t>
                      </a:r>
                      <a:r>
                        <a:rPr kumimoji="1" lang="en-US" altLang="ja-JP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</a:t>
                      </a:r>
                      <a:r>
                        <a:rPr kumimoji="1" lang="en-US" altLang="ja-JP" sz="2000" dirty="0" smtClean="0">
                          <a:latin typeface="+mn-lt"/>
                        </a:rPr>
                        <a:t>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736206" y="6107525"/>
            <a:ext cx="2392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add-back factor: 1.54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92281" y="3933056"/>
            <a:ext cx="2016223" cy="30777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1400" dirty="0" smtClean="0"/>
              <a:t>Literature value: 1.2X10</a:t>
            </a:r>
            <a:r>
              <a:rPr lang="en-US" altLang="ja-JP" sz="1400" baseline="30000" dirty="0" smtClean="0"/>
              <a:t>-3</a:t>
            </a:r>
            <a:r>
              <a:rPr lang="en-US" altLang="ja-JP" sz="1400" dirty="0" smtClean="0"/>
              <a:t> 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4376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2658620"/>
            <a:ext cx="7953917" cy="405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558107" y="6502115"/>
            <a:ext cx="1361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Energy [keV]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 rot="10800000">
            <a:off x="-11272" y="3532041"/>
            <a:ext cx="461665" cy="24662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dirty="0" smtClean="0"/>
              <a:t>photo peak efficiency [%]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47864" y="5157192"/>
            <a:ext cx="1604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 after Add back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3533" y="5764614"/>
            <a:ext cx="1769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 before Add back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9258" y="0"/>
            <a:ext cx="3622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Geant4 </a:t>
            </a:r>
            <a:r>
              <a:rPr lang="en-US" altLang="ja-JP" sz="3600" dirty="0"/>
              <a:t>simulation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23972" y="4284868"/>
            <a:ext cx="196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Detector geometry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1073533" y="771465"/>
            <a:ext cx="1819835" cy="291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64"/>
          <a:stretch/>
        </p:blipFill>
        <p:spPr bwMode="auto">
          <a:xfrm>
            <a:off x="2940968" y="771465"/>
            <a:ext cx="1816100" cy="2913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70729" y="262920"/>
            <a:ext cx="4346361" cy="410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611560" y="5445224"/>
            <a:ext cx="22818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2916000" y="5446280"/>
            <a:ext cx="0" cy="935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104886" y="919973"/>
            <a:ext cx="166691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015561" y="3356992"/>
            <a:ext cx="166691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147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7.0&quot;&gt;&lt;object type=&quot;1&quot; unique_id=&quot;10001&quot;&gt;&lt;object type=&quot;8&quot; unique_id=&quot;27218&quot;&gt;&lt;/object&gt;&lt;object type=&quot;2&quot; unique_id=&quot;27219&quot;&gt;&lt;object type=&quot;3&quot; unique_id=&quot;27220&quot;&gt;&lt;property id=&quot;20148&quot; value=&quot;5&quot;/&gt;&lt;property id=&quot;20300&quot; value=&quot;スライド 1&quot;/&gt;&lt;property id=&quot;20307&quot; value=&quot;257&quot;/&gt;&lt;/object&gt;&lt;object type=&quot;3&quot; unique_id=&quot;27221&quot;&gt;&lt;property id=&quot;20148&quot; value=&quot;5&quot;/&gt;&lt;property id=&quot;20300&quot; value=&quot;スライド 2&quot;/&gt;&lt;property id=&quot;20307&quot; value=&quot;258&quot;/&gt;&lt;/object&gt;&lt;object type=&quot;3&quot; unique_id=&quot;27222&quot;&gt;&lt;property id=&quot;20148&quot; value=&quot;5&quot;/&gt;&lt;property id=&quot;20300&quot; value=&quot;スライド 3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150</Words>
  <Application>Microsoft Macintosh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テーマ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yasutaka</dc:creator>
  <cp:lastModifiedBy>Michael Carpenter</cp:lastModifiedBy>
  <cp:revision>47</cp:revision>
  <cp:lastPrinted>2013-11-06T05:21:14Z</cp:lastPrinted>
  <dcterms:created xsi:type="dcterms:W3CDTF">2013-10-25T04:54:24Z</dcterms:created>
  <dcterms:modified xsi:type="dcterms:W3CDTF">2013-11-14T23:43:22Z</dcterms:modified>
</cp:coreProperties>
</file>