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7" r:id="rId2"/>
    <p:sldId id="335" r:id="rId3"/>
    <p:sldId id="330" r:id="rId4"/>
    <p:sldId id="318" r:id="rId5"/>
    <p:sldId id="277" r:id="rId6"/>
    <p:sldId id="282" r:id="rId7"/>
    <p:sldId id="259" r:id="rId8"/>
    <p:sldId id="260" r:id="rId9"/>
    <p:sldId id="262" r:id="rId10"/>
    <p:sldId id="261" r:id="rId11"/>
    <p:sldId id="272" r:id="rId12"/>
    <p:sldId id="333" r:id="rId13"/>
    <p:sldId id="320" r:id="rId14"/>
    <p:sldId id="328" r:id="rId15"/>
    <p:sldId id="283" r:id="rId16"/>
    <p:sldId id="331" r:id="rId17"/>
    <p:sldId id="314" r:id="rId18"/>
    <p:sldId id="332" r:id="rId19"/>
    <p:sldId id="273" r:id="rId20"/>
    <p:sldId id="315" r:id="rId21"/>
    <p:sldId id="339" r:id="rId22"/>
    <p:sldId id="337" r:id="rId23"/>
    <p:sldId id="338" r:id="rId24"/>
    <p:sldId id="316" r:id="rId25"/>
    <p:sldId id="270" r:id="rId26"/>
    <p:sldId id="280" r:id="rId27"/>
    <p:sldId id="281" r:id="rId28"/>
    <p:sldId id="310" r:id="rId29"/>
    <p:sldId id="264" r:id="rId30"/>
    <p:sldId id="329" r:id="rId31"/>
    <p:sldId id="291" r:id="rId32"/>
    <p:sldId id="294" r:id="rId33"/>
    <p:sldId id="292" r:id="rId34"/>
    <p:sldId id="317" r:id="rId35"/>
    <p:sldId id="302" r:id="rId36"/>
    <p:sldId id="307" r:id="rId37"/>
    <p:sldId id="303" r:id="rId38"/>
    <p:sldId id="296" r:id="rId39"/>
    <p:sldId id="306" r:id="rId40"/>
    <p:sldId id="304" r:id="rId41"/>
    <p:sldId id="340" r:id="rId42"/>
    <p:sldId id="309" r:id="rId43"/>
    <p:sldId id="305" r:id="rId44"/>
    <p:sldId id="324" r:id="rId45"/>
    <p:sldId id="326" r:id="rId46"/>
    <p:sldId id="284" r:id="rId47"/>
    <p:sldId id="29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8" autoAdjust="0"/>
    <p:restoredTop sz="89483" autoAdjust="0"/>
  </p:normalViewPr>
  <p:slideViewPr>
    <p:cSldViewPr>
      <p:cViewPr varScale="1">
        <p:scale>
          <a:sx n="63" d="100"/>
          <a:sy n="63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27.wmf"/><Relationship Id="rId2" Type="http://schemas.openxmlformats.org/officeDocument/2006/relationships/image" Target="../media/image29.wmf"/><Relationship Id="rId1" Type="http://schemas.openxmlformats.org/officeDocument/2006/relationships/image" Target="../media/image28.e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4906-2A83-40CB-AD4B-CD394717CEA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387D5-A4F2-4211-BB88-28608A983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B811C-28EA-4419-B5EE-5541D04D7305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6095A-8E21-4FCA-BFCF-55C4A098C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Galvin and </a:t>
            </a:r>
            <a:r>
              <a:rPr lang="en-US" dirty="0" err="1" smtClean="0"/>
              <a:t>Milana</a:t>
            </a:r>
            <a:r>
              <a:rPr lang="en-US" dirty="0" smtClean="0"/>
              <a:t> – </a:t>
            </a:r>
            <a:r>
              <a:rPr lang="en-US" dirty="0" err="1" smtClean="0"/>
              <a:t>parametrization</a:t>
            </a:r>
            <a:r>
              <a:rPr lang="en-US" baseline="0" dirty="0" smtClean="0"/>
              <a:t> form based on analogy to transverse spin asymmetry in direct photon production.</a:t>
            </a:r>
            <a:br>
              <a:rPr lang="en-US" baseline="0" dirty="0" smtClean="0"/>
            </a:br>
            <a:r>
              <a:rPr lang="en-US" baseline="0" dirty="0" smtClean="0"/>
              <a:t>- Brodsky and Hoyer – </a:t>
            </a:r>
            <a:r>
              <a:rPr lang="en-US" baseline="0" dirty="0" err="1" smtClean="0"/>
              <a:t>parametrization</a:t>
            </a:r>
            <a:r>
              <a:rPr lang="en-US" baseline="0" dirty="0" smtClean="0"/>
              <a:t> form based on analogy to photon </a:t>
            </a:r>
            <a:r>
              <a:rPr lang="en-US" baseline="0" dirty="0" err="1" smtClean="0"/>
              <a:t>bremsstrahlung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While providing direct input to the parton distributions fits, the ultimate impact of E906 will be to provide a better understanding on the physical mechanism which generates the sea of the proton.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D9E3C-70F1-4981-B7FE-24F75293FB1B}" type="slidenum">
              <a:rPr lang="en-US"/>
              <a:pPr/>
              <a:t>28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6095A-8E21-4FCA-BFCF-55C4A098CA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6095A-8E21-4FCA-BFCF-55C4A098CAC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E906</a:t>
            </a:r>
            <a:r>
              <a:rPr lang="en-US" baseline="0" dirty="0" smtClean="0"/>
              <a:t> do?  Instead of setting limits on energy loss, we’ll have a measurement.</a:t>
            </a:r>
          </a:p>
          <a:p>
            <a:r>
              <a:rPr lang="en-US" baseline="0" dirty="0" smtClean="0"/>
              <a:t>Enough statistics to remove shadowing contributions at low x2. 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E906</a:t>
            </a:r>
            <a:r>
              <a:rPr lang="en-US" baseline="0" dirty="0" smtClean="0"/>
              <a:t> do?  Higher x, more statistics. 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6095A-8E21-4FCA-BFCF-55C4A098CAC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6095A-8E21-4FCA-BFCF-55C4A098CAC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 of both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6095A-8E21-4FCA-BFCF-55C4A098CAC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Partonic</a:t>
            </a:r>
            <a:r>
              <a:rPr lang="en-US" dirty="0" smtClean="0"/>
              <a:t> energy loss.  How do </a:t>
            </a:r>
            <a:r>
              <a:rPr lang="en-US" dirty="0" err="1" smtClean="0"/>
              <a:t>partons</a:t>
            </a:r>
            <a:r>
              <a:rPr lang="en-US" dirty="0" smtClean="0"/>
              <a:t> lose energy</a:t>
            </a:r>
            <a:r>
              <a:rPr lang="en-US" baseline="0" dirty="0" smtClean="0"/>
              <a:t> in nuclear medium (pre-interaction)?</a:t>
            </a:r>
          </a:p>
          <a:p>
            <a:r>
              <a:rPr lang="en-US" baseline="0" dirty="0" smtClean="0"/>
              <a:t>Results in shift in x of cross section.  E866 = limits on energy loss set.  Shadowing seen at </a:t>
            </a:r>
          </a:p>
          <a:p>
            <a:r>
              <a:rPr lang="en-US" baseline="0" dirty="0" smtClean="0"/>
              <a:t>low x…DIS and DY shadowing are quantitatively similar.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BFCA-EAEE-4D49-870E-04EB522881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4917-B75A-4B3C-9517-89B41B348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BFCA-EAEE-4D49-870E-04EB522881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4917-B75A-4B3C-9517-89B41B348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BFCA-EAEE-4D49-870E-04EB522881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4917-B75A-4B3C-9517-89B41B348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BFCA-EAEE-4D49-870E-04EB522881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4917-B75A-4B3C-9517-89B41B348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BFCA-EAEE-4D49-870E-04EB522881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4917-B75A-4B3C-9517-89B41B348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BFCA-EAEE-4D49-870E-04EB522881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4917-B75A-4B3C-9517-89B41B348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BFCA-EAEE-4D49-870E-04EB522881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4917-B75A-4B3C-9517-89B41B348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BFCA-EAEE-4D49-870E-04EB522881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4917-B75A-4B3C-9517-89B41B348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BFCA-EAEE-4D49-870E-04EB522881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4917-B75A-4B3C-9517-89B41B348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BFCA-EAEE-4D49-870E-04EB522881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4917-B75A-4B3C-9517-89B41B348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BFCA-EAEE-4D49-870E-04EB522881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4917-B75A-4B3C-9517-89B41B348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6BFCA-EAEE-4D49-870E-04EB522881A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14917-B75A-4B3C-9517-89B41B348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.xml"/><Relationship Id="rId7" Type="http://schemas.openxmlformats.org/officeDocument/2006/relationships/image" Target="../media/image3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al.gov/pub/today/archive_2010/today10-09-24.htm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91600" cy="12192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Quest for the Anti-Quark Sea: E906/</a:t>
            </a:r>
            <a:r>
              <a:rPr lang="en-US" b="1" dirty="0" err="1" smtClean="0">
                <a:solidFill>
                  <a:srgbClr val="002060"/>
                </a:solidFill>
                <a:latin typeface="Arial Black" pitchFamily="34" charset="0"/>
              </a:rPr>
              <a:t>SeaQuest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09800"/>
            <a:ext cx="6400800" cy="23622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Kazutaka</a:t>
            </a:r>
            <a:r>
              <a:rPr lang="en-US" b="1" dirty="0" smtClean="0">
                <a:solidFill>
                  <a:srgbClr val="C00000"/>
                </a:solidFill>
              </a:rPr>
              <a:t> Nakahara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University of Maryland College Park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for the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E906 Collaboration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ECT* Conference, </a:t>
            </a:r>
            <a:r>
              <a:rPr lang="en-US" b="1" dirty="0" err="1" smtClean="0">
                <a:solidFill>
                  <a:srgbClr val="C00000"/>
                </a:solidFill>
              </a:rPr>
              <a:t>Drell</a:t>
            </a:r>
            <a:r>
              <a:rPr lang="en-US" b="1" smtClean="0">
                <a:solidFill>
                  <a:srgbClr val="C00000"/>
                </a:solidFill>
              </a:rPr>
              <a:t>-Yan Workshop, </a:t>
            </a:r>
            <a:r>
              <a:rPr lang="en-US" b="1" dirty="0" smtClean="0">
                <a:solidFill>
                  <a:srgbClr val="C00000"/>
                </a:solidFill>
              </a:rPr>
              <a:t>Trento, Italy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May 2012</a:t>
            </a:r>
          </a:p>
        </p:txBody>
      </p:sp>
      <p:pic>
        <p:nvPicPr>
          <p:cNvPr id="4" name="圖片 7" descr="SeaQuest2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10200"/>
            <a:ext cx="162407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1575" y="5876925"/>
            <a:ext cx="41624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E866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Drell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-Yan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9530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Arial Narrow" pitchFamily="34" charset="0"/>
              </a:rPr>
              <a:t>Fermilab</a:t>
            </a:r>
            <a:r>
              <a:rPr lang="en-US" sz="2800" dirty="0" smtClean="0">
                <a:solidFill>
                  <a:srgbClr val="00B050"/>
                </a:solidFill>
                <a:latin typeface="Arial Narrow" pitchFamily="34" charset="0"/>
              </a:rPr>
              <a:t> Meson East Building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ial Narrow" pitchFamily="34" charset="0"/>
              </a:rPr>
              <a:t>800 </a:t>
            </a:r>
            <a:r>
              <a:rPr lang="en-US" sz="2800" dirty="0" err="1" smtClean="0">
                <a:solidFill>
                  <a:srgbClr val="00B050"/>
                </a:solidFill>
                <a:latin typeface="Arial Narrow" pitchFamily="34" charset="0"/>
              </a:rPr>
              <a:t>GeV</a:t>
            </a:r>
            <a:r>
              <a:rPr lang="en-US" sz="2800" dirty="0" smtClean="0">
                <a:solidFill>
                  <a:srgbClr val="00B050"/>
                </a:solidFill>
                <a:latin typeface="Arial Narrow" pitchFamily="34" charset="0"/>
              </a:rPr>
              <a:t> proton beam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ial Narrow" pitchFamily="34" charset="0"/>
              </a:rPr>
              <a:t>0.04 &lt; x &lt; 0.35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ial Narrow" pitchFamily="34" charset="0"/>
              </a:rPr>
              <a:t>Uncertainties dominated by statistics (~1% systematic uncertainties in cross section ratio)</a:t>
            </a:r>
          </a:p>
          <a:p>
            <a:endParaRPr lang="en-US" sz="2800" dirty="0" smtClean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5" name="Picture 4" descr="paul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66725"/>
            <a:ext cx="43434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C29-0B87-41EE-B840-EE0EF5B2715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dbub_e906_sl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7686" y="533401"/>
            <a:ext cx="4956314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E906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Drell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-Yan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45720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120 </a:t>
            </a:r>
            <a:r>
              <a:rPr lang="en-US" sz="2800" dirty="0" err="1" smtClean="0"/>
              <a:t>GeV</a:t>
            </a:r>
            <a:r>
              <a:rPr lang="en-US" sz="2800" dirty="0" smtClean="0"/>
              <a:t> proton beam (E866:  800 </a:t>
            </a:r>
            <a:r>
              <a:rPr lang="en-US" sz="2800" dirty="0" err="1" smtClean="0"/>
              <a:t>GeV</a:t>
            </a:r>
            <a:r>
              <a:rPr lang="en-US" sz="2800" dirty="0" smtClean="0"/>
              <a:t>)</a:t>
            </a:r>
            <a:endParaRPr lang="en-US" sz="2800" dirty="0"/>
          </a:p>
          <a:p>
            <a:pPr lvl="1"/>
            <a:r>
              <a:rPr lang="en-US" sz="2400" dirty="0" smtClean="0"/>
              <a:t>cross section scales as 1/s: </a:t>
            </a:r>
          </a:p>
          <a:p>
            <a:pPr lvl="1">
              <a:buNone/>
            </a:pPr>
            <a:r>
              <a:rPr lang="en-US" sz="2400" dirty="0" smtClean="0"/>
              <a:t>	7x statistics</a:t>
            </a:r>
          </a:p>
          <a:p>
            <a:pPr lvl="1"/>
            <a:r>
              <a:rPr lang="en-US" sz="2400" dirty="0" smtClean="0"/>
              <a:t>background scales as s: </a:t>
            </a:r>
          </a:p>
          <a:p>
            <a:pPr lvl="1">
              <a:buNone/>
            </a:pPr>
            <a:r>
              <a:rPr lang="en-US" sz="2400" dirty="0" smtClean="0"/>
              <a:t>	7x luminosity</a:t>
            </a:r>
          </a:p>
          <a:p>
            <a:pPr lvl="1">
              <a:buFont typeface="Wingdings" pitchFamily="2" charset="2"/>
              <a:buChar char="è"/>
            </a:pPr>
            <a:r>
              <a:rPr lang="en-US" sz="2400" dirty="0" smtClean="0">
                <a:sym typeface="Wingdings" pitchFamily="2" charset="2"/>
              </a:rPr>
              <a:t>50x statistics</a:t>
            </a:r>
          </a:p>
          <a:p>
            <a:r>
              <a:rPr lang="en-US" sz="2800" dirty="0" smtClean="0">
                <a:sym typeface="Wingdings" pitchFamily="2" charset="2"/>
              </a:rPr>
              <a:t>Systematic uncertainties ~1%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5410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happens at high x?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228600" y="5715000"/>
          <a:ext cx="8628818" cy="914400"/>
        </p:xfrm>
        <a:graphic>
          <a:graphicData uri="http://schemas.openxmlformats.org/presentationml/2006/ole">
            <p:oleObj spid="_x0000_s4098" name="Formula" r:id="rId5" imgW="3540240" imgH="376200" progId="">
              <p:embed/>
            </p:oleObj>
          </a:graphicData>
        </a:graphic>
      </p:graphicFrame>
      <p:sp>
        <p:nvSpPr>
          <p:cNvPr id="11" name="Oval 10"/>
          <p:cNvSpPr/>
          <p:nvPr/>
        </p:nvSpPr>
        <p:spPr>
          <a:xfrm>
            <a:off x="2819400" y="6172200"/>
            <a:ext cx="306848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629400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C29-0B87-41EE-B840-EE0EF5B2715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So much for nucleons...</a:t>
            </a:r>
          </a:p>
          <a:p>
            <a:pPr algn="ctr">
              <a:buNone/>
            </a:pPr>
            <a:r>
              <a:rPr lang="en-US" dirty="0" smtClean="0"/>
              <a:t>What about </a:t>
            </a:r>
            <a:r>
              <a:rPr lang="en-US" dirty="0" err="1" smtClean="0"/>
              <a:t>parton</a:t>
            </a:r>
            <a:r>
              <a:rPr lang="en-US" dirty="0" smtClean="0"/>
              <a:t> distributions in nuclei?</a:t>
            </a:r>
          </a:p>
          <a:p>
            <a:pPr algn="ctr">
              <a:buNone/>
            </a:pPr>
            <a:r>
              <a:rPr lang="en-US" dirty="0" smtClean="0"/>
              <a:t>Nuclear Modifications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C29-0B87-41EE-B840-EE0EF5B2715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3000" y="663476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Nuclear Modification in DIS</a:t>
            </a:r>
          </a:p>
          <a:p>
            <a:pPr>
              <a:buFontTx/>
              <a:buChar char="-"/>
            </a:pPr>
            <a:r>
              <a:rPr lang="en-US" dirty="0" smtClean="0"/>
              <a:t> Shadowing at low x</a:t>
            </a:r>
          </a:p>
          <a:p>
            <a:pPr>
              <a:buFontTx/>
              <a:buChar char="-"/>
            </a:pPr>
            <a:r>
              <a:rPr lang="en-US" dirty="0" smtClean="0"/>
              <a:t> Enhancement below x ~0.3</a:t>
            </a:r>
          </a:p>
          <a:p>
            <a:pPr>
              <a:buFontTx/>
              <a:buChar char="-"/>
            </a:pPr>
            <a:r>
              <a:rPr lang="en-US" dirty="0" smtClean="0"/>
              <a:t> Suppression at larger x</a:t>
            </a:r>
          </a:p>
          <a:p>
            <a:pPr>
              <a:buFontTx/>
              <a:buChar char="-"/>
            </a:pPr>
            <a:r>
              <a:rPr lang="en-US" dirty="0" smtClean="0"/>
              <a:t> Structure functions include both quark and anti-quark contributions</a:t>
            </a:r>
          </a:p>
          <a:p>
            <a:pPr>
              <a:buFontTx/>
              <a:buChar char="-"/>
            </a:pPr>
            <a:r>
              <a:rPr lang="en-US" dirty="0" smtClean="0"/>
              <a:t> Measured for a broad range of targets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953000" y="2797314"/>
            <a:ext cx="3810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rgbClr val="33CC33"/>
                </a:solidFill>
              </a:rPr>
              <a:t> </a:t>
            </a:r>
            <a:r>
              <a:rPr lang="en-US" sz="2000" dirty="0">
                <a:solidFill>
                  <a:srgbClr val="000099"/>
                </a:solidFill>
              </a:rPr>
              <a:t>(Ann. Rev. </a:t>
            </a:r>
            <a:r>
              <a:rPr lang="en-US" sz="2000" dirty="0" err="1">
                <a:solidFill>
                  <a:srgbClr val="000099"/>
                </a:solidFill>
              </a:rPr>
              <a:t>Nucl</a:t>
            </a:r>
            <a:r>
              <a:rPr lang="en-US" sz="2000" dirty="0">
                <a:solidFill>
                  <a:srgbClr val="000099"/>
                </a:solidFill>
              </a:rPr>
              <a:t>. Part. Phys., </a:t>
            </a:r>
            <a:r>
              <a:rPr lang="en-US" sz="2000" dirty="0" err="1">
                <a:solidFill>
                  <a:srgbClr val="000099"/>
                </a:solidFill>
              </a:rPr>
              <a:t>Geesaman</a:t>
            </a:r>
            <a:r>
              <a:rPr lang="en-US" sz="2000" dirty="0">
                <a:solidFill>
                  <a:srgbClr val="000099"/>
                </a:solidFill>
              </a:rPr>
              <a:t>, Sato and Thomas)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3276600"/>
            <a:ext cx="8382000" cy="3389531"/>
            <a:chOff x="0" y="3276600"/>
            <a:chExt cx="8382000" cy="3389531"/>
          </a:xfrm>
        </p:grpSpPr>
        <p:sp>
          <p:nvSpPr>
            <p:cNvPr id="14" name="TextBox 13"/>
            <p:cNvSpPr txBox="1"/>
            <p:nvPr/>
          </p:nvSpPr>
          <p:spPr>
            <a:xfrm>
              <a:off x="0" y="4209871"/>
              <a:ext cx="4724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Nuclear Modification in </a:t>
              </a:r>
              <a:r>
                <a:rPr lang="en-US" b="1" dirty="0" err="1" smtClean="0"/>
                <a:t>Drell</a:t>
              </a:r>
              <a:r>
                <a:rPr lang="en-US" b="1" dirty="0" smtClean="0"/>
                <a:t>-Yan (E772)</a:t>
              </a:r>
            </a:p>
            <a:p>
              <a:pPr>
                <a:buFontTx/>
                <a:buChar char="-"/>
              </a:pPr>
              <a:r>
                <a:rPr lang="en-US" dirty="0" smtClean="0"/>
                <a:t> </a:t>
              </a:r>
              <a:r>
                <a:rPr lang="en-US" dirty="0" err="1" smtClean="0"/>
                <a:t>Drell</a:t>
              </a:r>
              <a:r>
                <a:rPr lang="en-US" dirty="0" smtClean="0"/>
                <a:t>-Yan accesses the anti-quark component</a:t>
              </a:r>
            </a:p>
            <a:p>
              <a:pPr>
                <a:buFontTx/>
                <a:buChar char="-"/>
              </a:pPr>
              <a:r>
                <a:rPr lang="en-US" dirty="0" smtClean="0"/>
                <a:t> Binding mediated by </a:t>
              </a:r>
              <a:r>
                <a:rPr lang="en-US" dirty="0" err="1" smtClean="0"/>
                <a:t>pion</a:t>
              </a:r>
              <a:r>
                <a:rPr lang="en-US" dirty="0" smtClean="0"/>
                <a:t> exchange </a:t>
              </a:r>
              <a:endParaRPr lang="en-US" dirty="0" smtClean="0">
                <a:sym typeface="Wingdings" pitchFamily="2" charset="2"/>
              </a:endParaRPr>
            </a:p>
            <a:p>
              <a:pPr>
                <a:buFontTx/>
                <a:buChar char="-"/>
              </a:pPr>
              <a:r>
                <a:rPr lang="en-US" dirty="0" smtClean="0">
                  <a:sym typeface="Wingdings" pitchFamily="2" charset="2"/>
                </a:rPr>
                <a:t> Exchanged mesons contain anti-quarks  enhancement</a:t>
              </a:r>
              <a:endParaRPr lang="en-US" dirty="0" smtClean="0"/>
            </a:p>
          </p:txBody>
        </p:sp>
        <p:pic>
          <p:nvPicPr>
            <p:cNvPr id="21" name="Picture 7" descr="e772c"/>
            <p:cNvPicPr>
              <a:picLocks noChangeAspect="1" noChangeArrowheads="1"/>
            </p:cNvPicPr>
            <p:nvPr/>
          </p:nvPicPr>
          <p:blipFill>
            <a:blip r:embed="rId3"/>
            <a:srcRect l="20399" t="23718" r="12000" b="22023"/>
            <a:stretch>
              <a:fillRect/>
            </a:stretch>
          </p:blipFill>
          <p:spPr bwMode="auto">
            <a:xfrm>
              <a:off x="4981575" y="3276600"/>
              <a:ext cx="2714625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429000" y="6019800"/>
              <a:ext cx="495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evidence of anti-quark enhancement in nuclei </a:t>
              </a:r>
              <a:r>
                <a:rPr lang="en-US" dirty="0" smtClean="0">
                  <a:sym typeface="Wingdings" pitchFamily="2" charset="2"/>
                </a:rPr>
                <a:t> where did the </a:t>
              </a:r>
              <a:r>
                <a:rPr lang="en-US" dirty="0" err="1" smtClean="0">
                  <a:sym typeface="Wingdings" pitchFamily="2" charset="2"/>
                </a:rPr>
                <a:t>pions</a:t>
              </a:r>
              <a:r>
                <a:rPr lang="en-US" dirty="0" smtClean="0">
                  <a:sym typeface="Wingdings" pitchFamily="2" charset="2"/>
                </a:rPr>
                <a:t> go?</a:t>
              </a:r>
              <a:endParaRPr lang="en-US" dirty="0"/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419600" y="5775325"/>
              <a:ext cx="29718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2000" b="1" i="1" dirty="0">
                  <a:solidFill>
                    <a:srgbClr val="33CC33"/>
                  </a:solidFill>
                </a:rPr>
                <a:t>PRL 64 (1990) 2479</a:t>
              </a:r>
            </a:p>
          </p:txBody>
        </p:sp>
      </p:grpSp>
      <p:grpSp>
        <p:nvGrpSpPr>
          <p:cNvPr id="2" name="Group 15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52600" y="-2208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Nuclear Modification</a:t>
            </a:r>
            <a:endParaRPr lang="en-US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09600"/>
            <a:ext cx="3505200" cy="35111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nucpi_all_d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261" y="1066800"/>
            <a:ext cx="3741739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Nuclear Modification: E906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1"/>
            <a:ext cx="57150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Nuclear Targets: Carbon, Iron, Tungsten</a:t>
            </a:r>
          </a:p>
          <a:p>
            <a:r>
              <a:rPr lang="en-US" sz="2400" dirty="0" smtClean="0"/>
              <a:t>Nuclear Modification- complementary with DIS, extends previous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 measurements</a:t>
            </a:r>
          </a:p>
          <a:p>
            <a:pPr lvl="1"/>
            <a:r>
              <a:rPr lang="en-US" sz="2400" dirty="0" smtClean="0"/>
              <a:t>Extend to x ~ 0.45</a:t>
            </a:r>
          </a:p>
          <a:p>
            <a:endParaRPr lang="en-US" sz="2400" dirty="0" smtClean="0"/>
          </a:p>
          <a:p>
            <a:r>
              <a:rPr lang="en-US" sz="2400" dirty="0" smtClean="0"/>
              <a:t>E772: 800GeV proton beam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2060"/>
                </a:solidFill>
              </a:rPr>
              <a:t>Models must explain both </a:t>
            </a:r>
            <a:r>
              <a:rPr lang="en-US" sz="2400" dirty="0" err="1" smtClean="0">
                <a:solidFill>
                  <a:srgbClr val="002060"/>
                </a:solidFill>
              </a:rPr>
              <a:t>Drell</a:t>
            </a:r>
            <a:r>
              <a:rPr lang="en-US" sz="2400" dirty="0" smtClean="0">
                <a:solidFill>
                  <a:srgbClr val="002060"/>
                </a:solidFill>
              </a:rPr>
              <a:t>-Yan and DIS.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C29-0B87-41EE-B840-EE0EF5B2715D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1"/>
            <a:ext cx="3733800" cy="3657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Now filter out DY, and focus on </a:t>
            </a:r>
          </a:p>
          <a:p>
            <a:pPr>
              <a:buNone/>
            </a:pPr>
            <a:r>
              <a:rPr lang="en-US" sz="2000" dirty="0" smtClean="0"/>
              <a:t>J/</a:t>
            </a:r>
            <a:r>
              <a:rPr lang="en-US" sz="2000" dirty="0" smtClean="0">
                <a:sym typeface="Symbol"/>
              </a:rPr>
              <a:t></a:t>
            </a:r>
            <a:r>
              <a:rPr lang="en-US" sz="2000" dirty="0" smtClean="0"/>
              <a:t> resonance.</a:t>
            </a:r>
          </a:p>
        </p:txBody>
      </p:sp>
      <p:pic>
        <p:nvPicPr>
          <p:cNvPr id="4" name="Picture 4" descr="mas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5410200" cy="4972126"/>
          </a:xfrm>
          <a:prstGeom prst="rect">
            <a:avLst/>
          </a:prstGeom>
          <a:noFill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5029200" y="5715000"/>
            <a:ext cx="3352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spectra from E866/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NuSea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J/</a:t>
            </a:r>
            <a:r>
              <a:rPr lang="en-US" dirty="0" smtClean="0">
                <a:sym typeface="Symbol"/>
              </a:rPr>
              <a:t>?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2438400"/>
          </a:xfrm>
        </p:spPr>
        <p:txBody>
          <a:bodyPr/>
          <a:lstStyle/>
          <a:p>
            <a:r>
              <a:rPr lang="en-US" dirty="0" smtClean="0"/>
              <a:t>Are gluon distributions similar between p and n?  </a:t>
            </a:r>
          </a:p>
          <a:p>
            <a:r>
              <a:rPr lang="en-US" dirty="0" smtClean="0"/>
              <a:t>cc </a:t>
            </a:r>
            <a:r>
              <a:rPr lang="en-US" dirty="0" err="1" smtClean="0"/>
              <a:t>deconfinement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J/</a:t>
            </a:r>
            <a:r>
              <a:rPr lang="en-US" dirty="0" smtClean="0">
                <a:sym typeface="Symbol"/>
              </a:rPr>
              <a:t> suppression in QGP</a:t>
            </a:r>
          </a:p>
          <a:p>
            <a:pPr lvl="1"/>
            <a:r>
              <a:rPr lang="en-US" dirty="0" smtClean="0"/>
              <a:t>J/</a:t>
            </a:r>
            <a:r>
              <a:rPr lang="en-US" dirty="0" smtClean="0">
                <a:sym typeface="Symbol"/>
              </a:rPr>
              <a:t> suppression competing against multiple effects:  Absorption, CNM induced nuclear dependence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20558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6200" y="1810941"/>
            <a:ext cx="8458200" cy="1922859"/>
            <a:chOff x="228600" y="1828800"/>
            <a:chExt cx="8458200" cy="1922859"/>
          </a:xfrm>
        </p:grpSpPr>
        <p:sp useBgFill="1">
          <p:nvSpPr>
            <p:cNvPr id="6" name="TextBox 5"/>
            <p:cNvSpPr txBox="1"/>
            <p:nvPr/>
          </p:nvSpPr>
          <p:spPr>
            <a:xfrm>
              <a:off x="228600" y="1905000"/>
              <a:ext cx="8458200" cy="184665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sz="2400" dirty="0" smtClean="0"/>
                <a:t>Often assumed, but not necessarily fundamental</a:t>
              </a:r>
              <a:endParaRPr lang="en-US" sz="2400" dirty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895600" y="1828800"/>
            <a:ext cx="2590800" cy="1343660"/>
          </p:xfrm>
          <a:graphic>
            <a:graphicData uri="http://schemas.openxmlformats.org/presentationml/2006/ole">
              <p:oleObj spid="_x0000_s153601" name="Equation" r:id="rId3" imgW="761760" imgH="583920" progId="Equation.3">
                <p:embed/>
              </p:oleObj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8600" y="3733800"/>
            <a:ext cx="8534400" cy="1676400"/>
            <a:chOff x="228600" y="3733800"/>
            <a:chExt cx="8534400" cy="1676400"/>
          </a:xfrm>
        </p:grpSpPr>
        <p:grpSp>
          <p:nvGrpSpPr>
            <p:cNvPr id="18" name="Group 17"/>
            <p:cNvGrpSpPr/>
            <p:nvPr/>
          </p:nvGrpSpPr>
          <p:grpSpPr>
            <a:xfrm>
              <a:off x="228600" y="3733800"/>
              <a:ext cx="8534400" cy="1676400"/>
              <a:chOff x="228600" y="3733800"/>
              <a:chExt cx="8534400" cy="167640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28600" y="3733800"/>
                <a:ext cx="853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qq</a:t>
                </a:r>
                <a:r>
                  <a:rPr lang="en-US" sz="2400" dirty="0" smtClean="0"/>
                  <a:t> annihilation </a:t>
                </a:r>
                <a:r>
                  <a:rPr lang="en-US" sz="2400" dirty="0" smtClean="0">
                    <a:sym typeface="Wingdings" pitchFamily="2" charset="2"/>
                  </a:rPr>
                  <a:t> </a:t>
                </a:r>
                <a:r>
                  <a:rPr lang="en-US" sz="2400" dirty="0" err="1" smtClean="0">
                    <a:sym typeface="Wingdings" pitchFamily="2" charset="2"/>
                  </a:rPr>
                  <a:t>dimuon</a:t>
                </a:r>
                <a:r>
                  <a:rPr lang="en-US" sz="2400" dirty="0" smtClean="0">
                    <a:sym typeface="Wingdings" pitchFamily="2" charset="2"/>
                  </a:rPr>
                  <a:t> pair</a:t>
                </a:r>
                <a:endParaRPr lang="en-US" sz="2400" dirty="0"/>
              </a:p>
            </p:txBody>
          </p:sp>
          <p:graphicFrame>
            <p:nvGraphicFramePr>
              <p:cNvPr id="153603" name="Object 3"/>
              <p:cNvGraphicFramePr>
                <a:graphicFrameLocks noChangeAspect="1"/>
              </p:cNvGraphicFramePr>
              <p:nvPr/>
            </p:nvGraphicFramePr>
            <p:xfrm>
              <a:off x="2271713" y="4314825"/>
              <a:ext cx="3592512" cy="1095375"/>
            </p:xfrm>
            <a:graphic>
              <a:graphicData uri="http://schemas.openxmlformats.org/presentationml/2006/ole">
                <p:oleObj spid="_x0000_s153603" name="Equation" r:id="rId4" imgW="1752480" imgH="533160" progId="Equation.3">
                  <p:embed/>
                </p:oleObj>
              </a:graphicData>
            </a:graphic>
          </p:graphicFrame>
        </p:grpSp>
        <p:cxnSp>
          <p:nvCxnSpPr>
            <p:cNvPr id="17" name="Straight Connector 16"/>
            <p:cNvCxnSpPr/>
            <p:nvPr/>
          </p:nvCxnSpPr>
          <p:spPr>
            <a:xfrm>
              <a:off x="609600" y="3886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600" y="3779837"/>
            <a:ext cx="7696200" cy="2163763"/>
            <a:chOff x="228600" y="3779837"/>
            <a:chExt cx="7696200" cy="2163763"/>
          </a:xfrm>
        </p:grpSpPr>
        <p:sp useBgFill="1">
          <p:nvSpPr>
            <p:cNvPr id="12" name="Content Placeholder 2"/>
            <p:cNvSpPr txBox="1">
              <a:spLocks/>
            </p:cNvSpPr>
            <p:nvPr/>
          </p:nvSpPr>
          <p:spPr>
            <a:xfrm>
              <a:off x="228600" y="3779837"/>
              <a:ext cx="7696200" cy="21637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Wingdings" pitchFamily="2" charset="2"/>
                </a:rPr>
                <a:t>gluon-gluon fusion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lang="en-US" sz="2400" dirty="0" smtClean="0">
                <a:sym typeface="Wingdings" pitchFamily="2" charset="2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lang="en-US" sz="2400" dirty="0" smtClean="0">
                <a:sym typeface="Wingdings" pitchFamily="2" charset="2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lang="en-US" sz="2400" dirty="0" smtClean="0">
                <a:sym typeface="Wingdings" pitchFamily="2" charset="2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lang="en-US" sz="2400" dirty="0" smtClean="0">
                <a:sym typeface="Wingdings" pitchFamily="2" charset="2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lang="en-US" sz="2400" dirty="0" smtClean="0">
                <a:sym typeface="Wingdings" pitchFamily="2" charset="2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2514600" y="4191000"/>
            <a:ext cx="3101975" cy="1196975"/>
          </p:xfrm>
          <a:graphic>
            <a:graphicData uri="http://schemas.openxmlformats.org/presentationml/2006/ole">
              <p:oleObj spid="_x0000_s153602" name="Equation" r:id="rId5" imgW="1447560" imgH="55872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J/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  <a:sym typeface="Symbol"/>
              </a:rPr>
              <a:t> Production: p-d, p-p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ym typeface="Wingdings" pitchFamily="2" charset="2"/>
              </a:rPr>
              <a:t>gluon-gluon fusion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943600" y="762000"/>
          <a:ext cx="2830286" cy="1143000"/>
        </p:xfrm>
        <a:graphic>
          <a:graphicData uri="http://schemas.openxmlformats.org/presentationml/2006/ole">
            <p:oleObj spid="_x0000_s139267" name="Equation" r:id="rId4" imgW="1320480" imgH="533160" progId="Equation.3">
              <p:embed/>
            </p:oleObj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pic>
        <p:nvPicPr>
          <p:cNvPr id="9" name="Picture 5" descr="upsfig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524000"/>
            <a:ext cx="5715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513594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Gluon distributions between p and n are very similar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E866: Upsilon production </a:t>
            </a:r>
            <a:endParaRPr lang="en-US" sz="24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 E906: </a:t>
            </a:r>
            <a:r>
              <a:rPr lang="en-US" sz="2400" dirty="0" smtClean="0"/>
              <a:t>J/</a:t>
            </a:r>
            <a:r>
              <a:rPr lang="en-US" sz="2400" dirty="0" smtClean="0">
                <a:sym typeface="Symbol"/>
              </a:rPr>
              <a:t> production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3352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dirty="0" err="1" smtClean="0"/>
              <a:t>Lingyan</a:t>
            </a:r>
            <a:r>
              <a:rPr lang="en-US" dirty="0" smtClean="0"/>
              <a:t> Zhu et al., PRL, 100 (2008) 062301 (</a:t>
            </a:r>
            <a:r>
              <a:rPr lang="en-US" dirty="0" err="1" smtClean="0"/>
              <a:t>arXiv</a:t>
            </a:r>
            <a:r>
              <a:rPr lang="en-US" dirty="0" smtClean="0"/>
              <a:t>: 0710.2344)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Again, what about bound systems?</a:t>
            </a:r>
          </a:p>
          <a:p>
            <a:r>
              <a:rPr lang="en-US" dirty="0" smtClean="0"/>
              <a:t>cc </a:t>
            </a:r>
            <a:r>
              <a:rPr lang="en-US" dirty="0" err="1" smtClean="0"/>
              <a:t>deconfinement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J/</a:t>
            </a:r>
            <a:r>
              <a:rPr lang="en-US" dirty="0" smtClean="0">
                <a:sym typeface="Symbol"/>
              </a:rPr>
              <a:t> suppression in QGP</a:t>
            </a:r>
          </a:p>
          <a:p>
            <a:pPr lvl="1"/>
            <a:r>
              <a:rPr lang="en-US" dirty="0" smtClean="0"/>
              <a:t>J/</a:t>
            </a:r>
            <a:r>
              <a:rPr lang="en-US" dirty="0" smtClean="0">
                <a:sym typeface="Symbol"/>
              </a:rPr>
              <a:t> suppression during QGP formation competing against multiple effects: </a:t>
            </a:r>
            <a:r>
              <a:rPr lang="en-US" dirty="0" smtClean="0">
                <a:sym typeface="Symbol"/>
              </a:rPr>
              <a:t>absorption</a:t>
            </a:r>
            <a:r>
              <a:rPr lang="en-US" dirty="0" smtClean="0">
                <a:sym typeface="Symbol"/>
              </a:rPr>
              <a:t>, </a:t>
            </a:r>
            <a:r>
              <a:rPr lang="en-US" dirty="0" smtClean="0">
                <a:sym typeface="Symbol"/>
              </a:rPr>
              <a:t>energy loss within nuclei, etc</a:t>
            </a:r>
            <a:endParaRPr lang="en-US" dirty="0" smtClean="0">
              <a:sym typeface="Symbol"/>
            </a:endParaRPr>
          </a:p>
          <a:p>
            <a:pPr lvl="1">
              <a:buNone/>
            </a:pPr>
            <a:endParaRPr lang="en-US" dirty="0">
              <a:sym typeface="Symbol"/>
            </a:endParaRPr>
          </a:p>
          <a:p>
            <a:pPr lvl="1">
              <a:buNone/>
            </a:pPr>
            <a:r>
              <a:rPr lang="en-US" dirty="0" smtClean="0">
                <a:sym typeface="Symbol"/>
              </a:rPr>
              <a:t>How can we understand these “other processes”?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1066800" y="23606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J/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  <a:sym typeface="Symbol"/>
              </a:rPr>
              <a:t> Nuclear Dependence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33800" y="1219200"/>
            <a:ext cx="5410200" cy="6858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400" dirty="0" smtClean="0"/>
              <a:t>Suppression of J/</a:t>
            </a:r>
            <a:r>
              <a:rPr lang="en-US" sz="2400" dirty="0" smtClean="0">
                <a:sym typeface="Symbol"/>
              </a:rPr>
              <a:t> yield per nucleon</a:t>
            </a:r>
            <a:endParaRPr lang="en-US" sz="2400" baseline="-25000" dirty="0" smtClean="0">
              <a:sym typeface="Symbol"/>
            </a:endParaRPr>
          </a:p>
          <a:p>
            <a:pPr>
              <a:buNone/>
            </a:pPr>
            <a:endParaRPr lang="en-US" sz="2400" dirty="0" smtClean="0">
              <a:solidFill>
                <a:srgbClr val="7030A0"/>
              </a:solidFill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olidFill>
                <a:srgbClr val="7030A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71800" y="457200"/>
          <a:ext cx="2895600" cy="848711"/>
        </p:xfrm>
        <a:graphic>
          <a:graphicData uri="http://schemas.openxmlformats.org/presentationml/2006/ole">
            <p:oleObj spid="_x0000_s22531" name="Equation" r:id="rId4" imgW="736560" imgH="215640" progId="Equation.3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87646" y="1295400"/>
          <a:ext cx="3646154" cy="4419600"/>
        </p:xfrm>
        <a:graphic>
          <a:graphicData uri="http://schemas.openxmlformats.org/presentationml/2006/ole">
            <p:oleObj spid="_x0000_s22532" name="Acrobat Document" r:id="rId5" imgW="2525760" imgH="295884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42672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● </a:t>
            </a:r>
            <a:r>
              <a:rPr lang="en-US" sz="1400" b="1" dirty="0" smtClean="0"/>
              <a:t>Abilene Christian University: </a:t>
            </a:r>
          </a:p>
          <a:p>
            <a:r>
              <a:rPr lang="en-US" sz="1400" dirty="0" smtClean="0"/>
              <a:t>Donald </a:t>
            </a:r>
            <a:r>
              <a:rPr lang="en-US" sz="1400" dirty="0" err="1" smtClean="0"/>
              <a:t>Isenhower</a:t>
            </a:r>
            <a:r>
              <a:rPr lang="en-US" sz="1400" dirty="0" smtClean="0"/>
              <a:t>, Tyler Hague, Rusty </a:t>
            </a:r>
            <a:r>
              <a:rPr lang="en-US" sz="1400" dirty="0" err="1" smtClean="0"/>
              <a:t>Towell</a:t>
            </a:r>
            <a:r>
              <a:rPr lang="en-US" sz="1400" dirty="0" smtClean="0"/>
              <a:t>, </a:t>
            </a:r>
            <a:r>
              <a:rPr lang="en-US" sz="1400" dirty="0" err="1" smtClean="0"/>
              <a:t>Shon</a:t>
            </a:r>
            <a:endParaRPr lang="en-US" sz="1400" dirty="0" smtClean="0"/>
          </a:p>
          <a:p>
            <a:r>
              <a:rPr lang="en-US" sz="1400" dirty="0" smtClean="0"/>
              <a:t>Watson</a:t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s-ES" sz="1400" dirty="0" smtClean="0"/>
              <a:t>● </a:t>
            </a:r>
            <a:r>
              <a:rPr lang="es-ES" sz="1400" b="1" dirty="0" smtClean="0"/>
              <a:t>Academia </a:t>
            </a:r>
            <a:r>
              <a:rPr lang="es-ES" sz="1400" b="1" dirty="0" err="1" smtClean="0"/>
              <a:t>Sinica</a:t>
            </a:r>
            <a:r>
              <a:rPr lang="es-ES" sz="1400" b="1" dirty="0" smtClean="0"/>
              <a:t>: </a:t>
            </a:r>
          </a:p>
          <a:p>
            <a:r>
              <a:rPr lang="es-ES" sz="1400" dirty="0" err="1" smtClean="0"/>
              <a:t>Wen-Chen</a:t>
            </a:r>
            <a:r>
              <a:rPr lang="es-ES" sz="1400" dirty="0" smtClean="0"/>
              <a:t> Chang, Yen-</a:t>
            </a:r>
            <a:r>
              <a:rPr lang="es-ES" sz="1400" dirty="0" err="1" smtClean="0"/>
              <a:t>Chu</a:t>
            </a:r>
            <a:r>
              <a:rPr lang="es-ES" sz="1400" dirty="0" smtClean="0"/>
              <a:t> </a:t>
            </a:r>
            <a:r>
              <a:rPr lang="de-DE" sz="1400" dirty="0" smtClean="0"/>
              <a:t>Chen, Shiu Shiuan-Hal, Da-Shung Su</a:t>
            </a:r>
            <a:br>
              <a:rPr lang="de-DE" sz="1400" dirty="0" smtClean="0"/>
            </a:br>
            <a:endParaRPr lang="de-DE" sz="1400" dirty="0" smtClean="0"/>
          </a:p>
          <a:p>
            <a:r>
              <a:rPr lang="en-US" sz="1400" dirty="0" smtClean="0"/>
              <a:t>● </a:t>
            </a:r>
            <a:r>
              <a:rPr lang="en-US" sz="1400" b="1" dirty="0" smtClean="0"/>
              <a:t>Argonne National Laboratory: </a:t>
            </a:r>
          </a:p>
          <a:p>
            <a:r>
              <a:rPr lang="en-US" sz="1400" dirty="0" smtClean="0"/>
              <a:t>John Arrington, Donald F. </a:t>
            </a:r>
            <a:r>
              <a:rPr lang="en-US" sz="1400" dirty="0" err="1" smtClean="0"/>
              <a:t>Geesaman</a:t>
            </a:r>
            <a:r>
              <a:rPr lang="en-US" sz="1400" dirty="0" smtClean="0"/>
              <a:t> (</a:t>
            </a:r>
            <a:r>
              <a:rPr lang="en-US" sz="1400" i="1" dirty="0" smtClean="0"/>
              <a:t>co-spokesperson),</a:t>
            </a:r>
          </a:p>
          <a:p>
            <a:r>
              <a:rPr lang="en-US" sz="1400" dirty="0" err="1" smtClean="0"/>
              <a:t>Kawtar</a:t>
            </a:r>
            <a:r>
              <a:rPr lang="en-US" sz="1400" dirty="0" smtClean="0"/>
              <a:t> </a:t>
            </a:r>
            <a:r>
              <a:rPr lang="en-US" sz="1400" dirty="0" err="1" smtClean="0"/>
              <a:t>Hafidi</a:t>
            </a:r>
            <a:r>
              <a:rPr lang="en-US" sz="1400" dirty="0" smtClean="0"/>
              <a:t>, Roy Holt, Harold Jackson, David</a:t>
            </a:r>
          </a:p>
          <a:p>
            <a:r>
              <a:rPr lang="en-US" sz="1400" dirty="0" err="1" smtClean="0"/>
              <a:t>Potterveld</a:t>
            </a:r>
            <a:r>
              <a:rPr lang="en-US" sz="1400" dirty="0" smtClean="0"/>
              <a:t>, Paul E. Reimer (</a:t>
            </a:r>
            <a:r>
              <a:rPr lang="en-US" sz="1400" i="1" dirty="0" smtClean="0"/>
              <a:t>co-spokesperson),</a:t>
            </a:r>
          </a:p>
          <a:p>
            <a:r>
              <a:rPr lang="en-US" sz="1400" dirty="0" smtClean="0"/>
              <a:t>Joshua Rubin</a:t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smtClean="0"/>
              <a:t>● </a:t>
            </a:r>
            <a:r>
              <a:rPr lang="en-US" sz="1400" b="1" dirty="0" smtClean="0"/>
              <a:t>University of Colorado: </a:t>
            </a:r>
          </a:p>
          <a:p>
            <a:r>
              <a:rPr lang="en-US" sz="1400" dirty="0" smtClean="0"/>
              <a:t>Ed(ward) Kinney, Joseph </a:t>
            </a:r>
            <a:r>
              <a:rPr lang="en-US" sz="1400" dirty="0" err="1" smtClean="0"/>
              <a:t>Katich</a:t>
            </a:r>
            <a:r>
              <a:rPr lang="en-US" sz="1400" dirty="0" smtClean="0"/>
              <a:t>, Po-</a:t>
            </a:r>
            <a:r>
              <a:rPr lang="en-US" sz="1400" dirty="0" err="1" smtClean="0"/>
              <a:t>Ju</a:t>
            </a:r>
            <a:r>
              <a:rPr lang="en-US" sz="1400" dirty="0" smtClean="0"/>
              <a:t> Lin</a:t>
            </a:r>
          </a:p>
          <a:p>
            <a:endParaRPr lang="en-US" sz="1400" dirty="0" smtClean="0"/>
          </a:p>
          <a:p>
            <a:r>
              <a:rPr lang="en-US" sz="1400" dirty="0" smtClean="0"/>
              <a:t>● </a:t>
            </a:r>
            <a:r>
              <a:rPr lang="en-US" sz="1400" b="1" dirty="0" smtClean="0"/>
              <a:t>Fermi National Accelerator Laboratory: </a:t>
            </a:r>
          </a:p>
          <a:p>
            <a:r>
              <a:rPr lang="en-US" sz="1400" dirty="0" smtClean="0"/>
              <a:t>Chuck Brown, Dave Christian, Jin-Yuan Wu</a:t>
            </a:r>
          </a:p>
          <a:p>
            <a:endParaRPr lang="en-US" sz="1400" dirty="0" smtClean="0"/>
          </a:p>
          <a:p>
            <a:r>
              <a:rPr lang="en-US" sz="1400" dirty="0" smtClean="0"/>
              <a:t>● </a:t>
            </a:r>
            <a:r>
              <a:rPr lang="en-US" sz="1400" b="1" dirty="0" smtClean="0"/>
              <a:t>University of Illinois: </a:t>
            </a:r>
          </a:p>
          <a:p>
            <a:r>
              <a:rPr lang="en-US" sz="1400" dirty="0" smtClean="0"/>
              <a:t>Bryan </a:t>
            </a:r>
            <a:r>
              <a:rPr lang="en-US" sz="1400" dirty="0" err="1" smtClean="0"/>
              <a:t>Dannowitz</a:t>
            </a:r>
            <a:r>
              <a:rPr lang="en-US" sz="1400" dirty="0" smtClean="0"/>
              <a:t>, Markus </a:t>
            </a:r>
            <a:r>
              <a:rPr lang="de-DE" sz="1400" dirty="0" smtClean="0"/>
              <a:t>Diefenthaler, Bryan Kerns, Naomi C.R Makins, </a:t>
            </a:r>
            <a:r>
              <a:rPr lang="fi-FI" sz="1400" dirty="0" smtClean="0"/>
              <a:t>R. Evan McClellan, Jen-Chieh Peng</a:t>
            </a:r>
          </a:p>
          <a:p>
            <a:endParaRPr lang="fi-FI" sz="1400" dirty="0" smtClean="0"/>
          </a:p>
          <a:p>
            <a:r>
              <a:rPr lang="en-US" sz="1400" dirty="0" smtClean="0"/>
              <a:t>● </a:t>
            </a:r>
            <a:r>
              <a:rPr lang="en-US" sz="1400" b="1" dirty="0" smtClean="0"/>
              <a:t>KEK: </a:t>
            </a:r>
          </a:p>
          <a:p>
            <a:r>
              <a:rPr lang="en-US" sz="1400" dirty="0" err="1" smtClean="0"/>
              <a:t>Shin'ya</a:t>
            </a:r>
            <a:r>
              <a:rPr lang="en-US" sz="1400" dirty="0" smtClean="0"/>
              <a:t> Sawada</a:t>
            </a:r>
          </a:p>
          <a:p>
            <a:endParaRPr lang="en-US" sz="1400" b="1" dirty="0" smtClean="0"/>
          </a:p>
          <a:p>
            <a:r>
              <a:rPr lang="en-US" sz="1400" dirty="0" smtClean="0"/>
              <a:t>● </a:t>
            </a:r>
            <a:r>
              <a:rPr lang="en-US" sz="1400" b="1" dirty="0" smtClean="0"/>
              <a:t>Ling-Tung University: </a:t>
            </a:r>
          </a:p>
          <a:p>
            <a:r>
              <a:rPr lang="en-US" sz="1400" dirty="0" smtClean="0"/>
              <a:t>Ting-</a:t>
            </a:r>
            <a:r>
              <a:rPr lang="en-US" sz="1400" dirty="0" err="1" smtClean="0"/>
              <a:t>Hua</a:t>
            </a:r>
            <a:r>
              <a:rPr lang="en-US" sz="1400" dirty="0" smtClean="0"/>
              <a:t> Chang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396097" y="381000"/>
            <a:ext cx="4799904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● </a:t>
            </a:r>
            <a:r>
              <a:rPr lang="en-US" sz="1400" b="1" dirty="0" smtClean="0"/>
              <a:t>Los Alamos National Laboratory: </a:t>
            </a:r>
          </a:p>
          <a:p>
            <a:r>
              <a:rPr lang="en-US" sz="1400" dirty="0" smtClean="0"/>
              <a:t>Christine </a:t>
            </a:r>
            <a:r>
              <a:rPr lang="en-US" sz="1400" dirty="0" err="1" smtClean="0"/>
              <a:t>Aidala</a:t>
            </a:r>
            <a:r>
              <a:rPr lang="en-US" sz="1400" dirty="0" smtClean="0"/>
              <a:t>, Gerry Garvey, Mike </a:t>
            </a:r>
            <a:r>
              <a:rPr lang="en-US" sz="1400" dirty="0" err="1" smtClean="0"/>
              <a:t>Leitch</a:t>
            </a:r>
            <a:r>
              <a:rPr lang="en-US" sz="1400" dirty="0" smtClean="0"/>
              <a:t>, Han Liu, Ming</a:t>
            </a:r>
          </a:p>
          <a:p>
            <a:r>
              <a:rPr lang="en-US" sz="1400" dirty="0" smtClean="0"/>
              <a:t>Liu, Pat </a:t>
            </a:r>
            <a:r>
              <a:rPr lang="en-US" sz="1400" dirty="0" err="1" smtClean="0"/>
              <a:t>McGaughey</a:t>
            </a:r>
            <a:r>
              <a:rPr lang="en-US" sz="1400" dirty="0" smtClean="0"/>
              <a:t>, Joel Moss, Andrew Puckett</a:t>
            </a:r>
          </a:p>
          <a:p>
            <a:endParaRPr lang="en-US" sz="1400" dirty="0" smtClean="0"/>
          </a:p>
          <a:p>
            <a:r>
              <a:rPr lang="en-US" sz="1400" dirty="0" smtClean="0"/>
              <a:t>● </a:t>
            </a:r>
            <a:r>
              <a:rPr lang="en-US" sz="1400" b="1" dirty="0" smtClean="0"/>
              <a:t>University of Maryland: </a:t>
            </a:r>
          </a:p>
          <a:p>
            <a:r>
              <a:rPr lang="en-US" sz="1400" dirty="0" smtClean="0"/>
              <a:t>Betsy </a:t>
            </a:r>
            <a:r>
              <a:rPr lang="en-US" sz="1400" dirty="0" err="1" smtClean="0"/>
              <a:t>Beise</a:t>
            </a:r>
            <a:r>
              <a:rPr lang="en-US" sz="1400" dirty="0" smtClean="0"/>
              <a:t>, </a:t>
            </a:r>
            <a:r>
              <a:rPr lang="en-US" sz="1400" dirty="0" err="1" smtClean="0"/>
              <a:t>Kazutaka</a:t>
            </a:r>
            <a:r>
              <a:rPr lang="en-US" sz="1400" dirty="0" smtClean="0"/>
              <a:t> Nakahara</a:t>
            </a:r>
          </a:p>
          <a:p>
            <a:endParaRPr lang="en-US" sz="1400" dirty="0" smtClean="0"/>
          </a:p>
          <a:p>
            <a:r>
              <a:rPr lang="en-US" sz="1400" dirty="0" smtClean="0"/>
              <a:t>● </a:t>
            </a:r>
            <a:r>
              <a:rPr lang="en-US" sz="1400" b="1" dirty="0" smtClean="0"/>
              <a:t>University of Michigan: </a:t>
            </a:r>
          </a:p>
          <a:p>
            <a:r>
              <a:rPr lang="en-US" sz="1400" dirty="0" err="1" smtClean="0"/>
              <a:t>Chiranjib</a:t>
            </a:r>
            <a:r>
              <a:rPr lang="en-US" sz="1400" dirty="0" smtClean="0"/>
              <a:t> </a:t>
            </a:r>
            <a:r>
              <a:rPr lang="en-US" sz="1400" dirty="0" err="1" smtClean="0"/>
              <a:t>Dutta</a:t>
            </a:r>
            <a:r>
              <a:rPr lang="en-US" sz="1400" dirty="0" smtClean="0"/>
              <a:t>, Wolfgang </a:t>
            </a:r>
            <a:r>
              <a:rPr lang="en-US" sz="1400" dirty="0" err="1" smtClean="0"/>
              <a:t>Lorenzon</a:t>
            </a:r>
            <a:r>
              <a:rPr lang="en-US" sz="1400" dirty="0" smtClean="0"/>
              <a:t>, Richard Raymond, Michael</a:t>
            </a:r>
          </a:p>
          <a:p>
            <a:r>
              <a:rPr lang="en-US" sz="1400" dirty="0" smtClean="0"/>
              <a:t>Stewart</a:t>
            </a:r>
          </a:p>
          <a:p>
            <a:endParaRPr lang="en-US" sz="1400" dirty="0" smtClean="0"/>
          </a:p>
          <a:p>
            <a:r>
              <a:rPr lang="en-US" sz="1400" dirty="0" smtClean="0"/>
              <a:t>● </a:t>
            </a:r>
            <a:r>
              <a:rPr lang="en-US" sz="1400" b="1" dirty="0" smtClean="0"/>
              <a:t>National Kaohsiung Normal University:</a:t>
            </a:r>
          </a:p>
          <a:p>
            <a:r>
              <a:rPr lang="en-US" sz="1400" dirty="0" err="1" smtClean="0"/>
              <a:t>Rurngsheng</a:t>
            </a:r>
            <a:r>
              <a:rPr lang="en-US" sz="1400" dirty="0" smtClean="0"/>
              <a:t> </a:t>
            </a:r>
            <a:r>
              <a:rPr lang="en-US" sz="1400" dirty="0" err="1" smtClean="0"/>
              <a:t>Guo</a:t>
            </a:r>
            <a:r>
              <a:rPr lang="en-US" sz="1400" dirty="0" smtClean="0"/>
              <a:t>, Su-Yin Wang</a:t>
            </a:r>
          </a:p>
          <a:p>
            <a:endParaRPr lang="en-US" sz="1400" dirty="0" smtClean="0"/>
          </a:p>
          <a:p>
            <a:r>
              <a:rPr lang="en-US" sz="1400" dirty="0" smtClean="0"/>
              <a:t>● </a:t>
            </a:r>
            <a:r>
              <a:rPr lang="en-US" sz="1400" b="1" dirty="0" smtClean="0"/>
              <a:t>University of New Mexico: </a:t>
            </a:r>
          </a:p>
          <a:p>
            <a:r>
              <a:rPr lang="en-US" sz="1400" dirty="0" err="1" smtClean="0"/>
              <a:t>Younus</a:t>
            </a:r>
            <a:r>
              <a:rPr lang="en-US" sz="1400" dirty="0" smtClean="0"/>
              <a:t> </a:t>
            </a:r>
            <a:r>
              <a:rPr lang="en-US" sz="1400" dirty="0" err="1" smtClean="0"/>
              <a:t>Imran</a:t>
            </a:r>
            <a:endParaRPr lang="en-US" sz="1400" dirty="0" smtClean="0"/>
          </a:p>
          <a:p>
            <a:endParaRPr lang="en-US" sz="1400" b="1" dirty="0" smtClean="0"/>
          </a:p>
          <a:p>
            <a:r>
              <a:rPr lang="en-US" sz="1400" dirty="0" smtClean="0"/>
              <a:t>● </a:t>
            </a:r>
            <a:r>
              <a:rPr lang="en-US" sz="1400" b="1" dirty="0" smtClean="0"/>
              <a:t>RIKEN: </a:t>
            </a:r>
          </a:p>
          <a:p>
            <a:r>
              <a:rPr lang="en-US" sz="1400" dirty="0" smtClean="0"/>
              <a:t>Yoshinori </a:t>
            </a:r>
            <a:r>
              <a:rPr lang="en-US" sz="1400" dirty="0" err="1" smtClean="0"/>
              <a:t>Fukao</a:t>
            </a:r>
            <a:r>
              <a:rPr lang="en-US" sz="1400" dirty="0" smtClean="0"/>
              <a:t>, Yuji </a:t>
            </a:r>
            <a:r>
              <a:rPr lang="en-US" sz="1400" dirty="0" err="1" smtClean="0"/>
              <a:t>Goto</a:t>
            </a:r>
            <a:r>
              <a:rPr lang="en-US" sz="1400" dirty="0" smtClean="0"/>
              <a:t>, Atsushi </a:t>
            </a:r>
            <a:r>
              <a:rPr lang="en-US" sz="1400" dirty="0" err="1" smtClean="0"/>
              <a:t>Taketani</a:t>
            </a:r>
            <a:r>
              <a:rPr lang="en-US" sz="1400" dirty="0" smtClean="0"/>
              <a:t>, Manabu </a:t>
            </a:r>
            <a:r>
              <a:rPr lang="en-US" sz="1400" dirty="0" err="1" smtClean="0"/>
              <a:t>Togawa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● </a:t>
            </a:r>
            <a:r>
              <a:rPr lang="en-US" sz="1400" b="1" dirty="0" smtClean="0"/>
              <a:t>Rutgers University: </a:t>
            </a:r>
          </a:p>
          <a:p>
            <a:r>
              <a:rPr lang="en-US" sz="1400" dirty="0" err="1" smtClean="0"/>
              <a:t>Lamiaa</a:t>
            </a:r>
            <a:r>
              <a:rPr lang="en-US" sz="1400" dirty="0" smtClean="0"/>
              <a:t> El </a:t>
            </a:r>
            <a:r>
              <a:rPr lang="en-US" sz="1400" dirty="0" err="1" smtClean="0"/>
              <a:t>Fassi</a:t>
            </a:r>
            <a:r>
              <a:rPr lang="en-US" sz="1400" dirty="0" smtClean="0"/>
              <a:t>, Ron Gilman, Ron </a:t>
            </a:r>
            <a:r>
              <a:rPr lang="en-US" sz="1400" dirty="0" err="1" smtClean="0"/>
              <a:t>Ransome</a:t>
            </a:r>
            <a:r>
              <a:rPr lang="en-US" sz="1400" dirty="0" smtClean="0"/>
              <a:t>, Brian Tice, Ryan</a:t>
            </a:r>
          </a:p>
          <a:p>
            <a:r>
              <a:rPr lang="en-US" sz="1400" dirty="0" smtClean="0"/>
              <a:t>Thorpe, </a:t>
            </a:r>
            <a:r>
              <a:rPr lang="en-US" sz="1400" dirty="0" err="1" smtClean="0"/>
              <a:t>Yawei</a:t>
            </a:r>
            <a:r>
              <a:rPr lang="en-US" sz="1400" dirty="0" smtClean="0"/>
              <a:t> Zhang</a:t>
            </a:r>
          </a:p>
          <a:p>
            <a:endParaRPr lang="en-US" sz="1400" dirty="0" smtClean="0"/>
          </a:p>
          <a:p>
            <a:r>
              <a:rPr lang="en-US" sz="1400" dirty="0" smtClean="0"/>
              <a:t>● </a:t>
            </a:r>
            <a:r>
              <a:rPr lang="en-US" sz="1400" b="1" dirty="0" smtClean="0"/>
              <a:t>Tokyo Tech: </a:t>
            </a:r>
          </a:p>
          <a:p>
            <a:r>
              <a:rPr lang="en-US" sz="1400" dirty="0" err="1" smtClean="0"/>
              <a:t>Shou</a:t>
            </a:r>
            <a:r>
              <a:rPr lang="en-US" sz="1400" dirty="0" smtClean="0"/>
              <a:t> </a:t>
            </a:r>
            <a:r>
              <a:rPr lang="en-US" sz="1400" dirty="0" err="1" smtClean="0"/>
              <a:t>Miyaska</a:t>
            </a:r>
            <a:r>
              <a:rPr lang="en-US" sz="1400" dirty="0" smtClean="0"/>
              <a:t>, Kenichi Nakano, </a:t>
            </a:r>
            <a:r>
              <a:rPr lang="en-US" sz="1400" dirty="0" err="1" smtClean="0"/>
              <a:t>Florian</a:t>
            </a:r>
            <a:r>
              <a:rPr lang="en-US" sz="1400" dirty="0" smtClean="0"/>
              <a:t> </a:t>
            </a:r>
            <a:r>
              <a:rPr lang="en-US" sz="1400" dirty="0" err="1" smtClean="0"/>
              <a:t>Sanftl</a:t>
            </a:r>
            <a:r>
              <a:rPr lang="en-US" sz="1400" dirty="0" smtClean="0"/>
              <a:t>, </a:t>
            </a:r>
            <a:r>
              <a:rPr lang="en-US" sz="1400" dirty="0" err="1" smtClean="0"/>
              <a:t>Toshi</a:t>
            </a:r>
            <a:r>
              <a:rPr lang="en-US" sz="1400" dirty="0" smtClean="0"/>
              <a:t>-Aki Shibata</a:t>
            </a:r>
          </a:p>
          <a:p>
            <a:endParaRPr lang="en-US" sz="1400" dirty="0" smtClean="0"/>
          </a:p>
          <a:p>
            <a:r>
              <a:rPr lang="en-US" sz="1400" dirty="0" smtClean="0"/>
              <a:t>● </a:t>
            </a:r>
            <a:r>
              <a:rPr lang="en-US" sz="1400" b="1" dirty="0" smtClean="0"/>
              <a:t>Yamagata University: </a:t>
            </a:r>
          </a:p>
          <a:p>
            <a:r>
              <a:rPr lang="en-US" sz="1400" dirty="0" smtClean="0"/>
              <a:t>Yoshiyuki </a:t>
            </a:r>
            <a:r>
              <a:rPr lang="en-US" sz="1400" dirty="0" err="1" smtClean="0"/>
              <a:t>Miyachi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"/>
            <a:ext cx="458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SeaQuest</a:t>
            </a:r>
            <a:r>
              <a:rPr lang="en-US" sz="3200" dirty="0" smtClean="0">
                <a:solidFill>
                  <a:srgbClr val="002060"/>
                </a:solidFill>
              </a:rPr>
              <a:t> Collaboration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2971800" y="457200"/>
          <a:ext cx="2895600" cy="848711"/>
        </p:xfrm>
        <a:graphic>
          <a:graphicData uri="http://schemas.openxmlformats.org/presentationml/2006/ole">
            <p:oleObj spid="_x0000_s138249" name="Equation" r:id="rId3" imgW="736560" imgH="215640" progId="Equation.3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798637"/>
            <a:ext cx="5181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absorption ~ </a:t>
            </a:r>
            <a:r>
              <a:rPr lang="en-US" sz="2400" dirty="0" smtClean="0">
                <a:sym typeface="Symbol"/>
              </a:rPr>
              <a:t>x</a:t>
            </a:r>
            <a:r>
              <a:rPr lang="en-US" sz="2400" baseline="-25000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=0</a:t>
            </a:r>
            <a:r>
              <a:rPr lang="en-US" sz="2400" dirty="0" smtClean="0"/>
              <a:t>?  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cc dissociation through interaction within nucleus or with </a:t>
            </a:r>
            <a:r>
              <a:rPr lang="en-US" sz="2000" dirty="0" err="1" smtClean="0">
                <a:latin typeface="Arial Narrow" pitchFamily="34" charset="0"/>
              </a:rPr>
              <a:t>comoving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secondaries</a:t>
            </a:r>
            <a:endParaRPr lang="en-US" sz="2000" dirty="0" smtClean="0"/>
          </a:p>
          <a:p>
            <a:r>
              <a:rPr lang="en-US" sz="2400" dirty="0" err="1" smtClean="0"/>
              <a:t>parton</a:t>
            </a:r>
            <a:r>
              <a:rPr lang="en-US" sz="2400" dirty="0" smtClean="0"/>
              <a:t>/gluon </a:t>
            </a:r>
            <a:r>
              <a:rPr lang="en-US" sz="2400" dirty="0" smtClean="0"/>
              <a:t>energy loss? </a:t>
            </a:r>
          </a:p>
          <a:p>
            <a:pPr lvl="1"/>
            <a:r>
              <a:rPr lang="en-US" sz="2000" dirty="0" smtClean="0"/>
              <a:t>loss in both initial and final states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J/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  <a:sym typeface="Symbol"/>
              </a:rPr>
              <a:t> Nuclear Dependence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87313" y="1295400"/>
          <a:ext cx="3646487" cy="4419600"/>
        </p:xfrm>
        <a:graphic>
          <a:graphicData uri="http://schemas.openxmlformats.org/presentationml/2006/ole">
            <p:oleObj spid="_x0000_s138243" name="Acrobat Document" r:id="rId4" imgW="2525760" imgH="2958840" progId="AcroExch.Document.7">
              <p:embed/>
            </p:oleObj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4876800" y="22860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66800" y="61838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Cannot account for the suppression </a:t>
            </a:r>
            <a:r>
              <a:rPr lang="en-US" dirty="0" smtClean="0">
                <a:sym typeface="Wingdings" pitchFamily="2" charset="2"/>
              </a:rPr>
              <a:t> remains a mystery</a:t>
            </a:r>
            <a:endParaRPr lang="en-US" dirty="0"/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4724400" y="3751362"/>
            <a:ext cx="3367860" cy="1735038"/>
            <a:chOff x="2322" y="731"/>
            <a:chExt cx="2802" cy="1394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2322" y="731"/>
              <a:ext cx="2802" cy="1394"/>
              <a:chOff x="1775" y="825"/>
              <a:chExt cx="4337" cy="2112"/>
            </a:xfrm>
          </p:grpSpPr>
          <p:grpSp>
            <p:nvGrpSpPr>
              <p:cNvPr id="15" name="Group 42"/>
              <p:cNvGrpSpPr>
                <a:grpSpLocks/>
              </p:cNvGrpSpPr>
              <p:nvPr/>
            </p:nvGrpSpPr>
            <p:grpSpPr bwMode="auto">
              <a:xfrm>
                <a:off x="1775" y="825"/>
                <a:ext cx="4337" cy="2112"/>
                <a:chOff x="1775" y="825"/>
                <a:chExt cx="4337" cy="2112"/>
              </a:xfrm>
            </p:grpSpPr>
            <p:sp>
              <p:nvSpPr>
                <p:cNvPr id="19" name="Oval 3"/>
                <p:cNvSpPr>
                  <a:spLocks noChangeArrowheads="1"/>
                </p:cNvSpPr>
                <p:nvPr/>
              </p:nvSpPr>
              <p:spPr bwMode="auto">
                <a:xfrm>
                  <a:off x="2702" y="825"/>
                  <a:ext cx="2188" cy="21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33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778" y="1653"/>
                  <a:ext cx="1236" cy="35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>
                  <a:off x="4780" y="1998"/>
                  <a:ext cx="1282" cy="20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22" name="Object 3"/>
                <p:cNvGraphicFramePr>
                  <a:graphicFrameLocks noChangeAspect="1"/>
                </p:cNvGraphicFramePr>
                <p:nvPr/>
              </p:nvGraphicFramePr>
              <p:xfrm>
                <a:off x="3321" y="1218"/>
                <a:ext cx="750" cy="244"/>
              </p:xfrm>
              <a:graphic>
                <a:graphicData uri="http://schemas.openxmlformats.org/presentationml/2006/ole">
                  <p:oleObj spid="_x0000_s138244" name="Equation" r:id="rId5" imgW="546215" imgH="178030" progId="">
                    <p:embed/>
                  </p:oleObj>
                </a:graphicData>
              </a:graphic>
            </p:graphicFrame>
            <p:sp>
              <p:nvSpPr>
                <p:cNvPr id="29" name="Freeform 20"/>
                <p:cNvSpPr>
                  <a:spLocks/>
                </p:cNvSpPr>
                <p:nvPr/>
              </p:nvSpPr>
              <p:spPr bwMode="auto">
                <a:xfrm>
                  <a:off x="3351" y="1465"/>
                  <a:ext cx="458" cy="433"/>
                </a:xfrm>
                <a:custGeom>
                  <a:avLst/>
                  <a:gdLst>
                    <a:gd name="T0" fmla="*/ 0 w 458"/>
                    <a:gd name="T1" fmla="*/ 433 h 433"/>
                    <a:gd name="T2" fmla="*/ 61 w 458"/>
                    <a:gd name="T3" fmla="*/ 351 h 433"/>
                    <a:gd name="T4" fmla="*/ 187 w 458"/>
                    <a:gd name="T5" fmla="*/ 400 h 433"/>
                    <a:gd name="T6" fmla="*/ 170 w 458"/>
                    <a:gd name="T7" fmla="*/ 236 h 433"/>
                    <a:gd name="T8" fmla="*/ 329 w 458"/>
                    <a:gd name="T9" fmla="*/ 258 h 433"/>
                    <a:gd name="T10" fmla="*/ 302 w 458"/>
                    <a:gd name="T11" fmla="*/ 98 h 433"/>
                    <a:gd name="T12" fmla="*/ 434 w 458"/>
                    <a:gd name="T13" fmla="*/ 104 h 433"/>
                    <a:gd name="T14" fmla="*/ 445 w 458"/>
                    <a:gd name="T15" fmla="*/ 0 h 4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8"/>
                    <a:gd name="T25" fmla="*/ 0 h 433"/>
                    <a:gd name="T26" fmla="*/ 458 w 458"/>
                    <a:gd name="T27" fmla="*/ 433 h 4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8" h="433">
                      <a:moveTo>
                        <a:pt x="0" y="433"/>
                      </a:moveTo>
                      <a:cubicBezTo>
                        <a:pt x="15" y="394"/>
                        <a:pt x="30" y="356"/>
                        <a:pt x="61" y="351"/>
                      </a:cubicBezTo>
                      <a:cubicBezTo>
                        <a:pt x="92" y="346"/>
                        <a:pt x="169" y="419"/>
                        <a:pt x="187" y="400"/>
                      </a:cubicBezTo>
                      <a:cubicBezTo>
                        <a:pt x="205" y="381"/>
                        <a:pt x="146" y="260"/>
                        <a:pt x="170" y="236"/>
                      </a:cubicBezTo>
                      <a:cubicBezTo>
                        <a:pt x="194" y="212"/>
                        <a:pt x="307" y="281"/>
                        <a:pt x="329" y="258"/>
                      </a:cubicBezTo>
                      <a:cubicBezTo>
                        <a:pt x="351" y="235"/>
                        <a:pt x="285" y="124"/>
                        <a:pt x="302" y="98"/>
                      </a:cubicBezTo>
                      <a:cubicBezTo>
                        <a:pt x="319" y="72"/>
                        <a:pt x="410" y="120"/>
                        <a:pt x="434" y="104"/>
                      </a:cubicBezTo>
                      <a:cubicBezTo>
                        <a:pt x="458" y="88"/>
                        <a:pt x="451" y="44"/>
                        <a:pt x="445" y="0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auto">
                <a:xfrm>
                  <a:off x="2829" y="1942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auto">
                <a:xfrm>
                  <a:off x="3111" y="1939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3"/>
                <p:cNvSpPr>
                  <a:spLocks/>
                </p:cNvSpPr>
                <p:nvPr/>
              </p:nvSpPr>
              <p:spPr bwMode="auto">
                <a:xfrm>
                  <a:off x="3501" y="1929"/>
                  <a:ext cx="132" cy="394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107 h 378"/>
                    <a:gd name="T4" fmla="*/ 2 w 132"/>
                    <a:gd name="T5" fmla="*/ 216 h 378"/>
                    <a:gd name="T6" fmla="*/ 128 w 132"/>
                    <a:gd name="T7" fmla="*/ 356 h 378"/>
                    <a:gd name="T8" fmla="*/ 24 w 132"/>
                    <a:gd name="T9" fmla="*/ 473 h 378"/>
                    <a:gd name="T10" fmla="*/ 84 w 132"/>
                    <a:gd name="T11" fmla="*/ 572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3" name="Group 32"/>
                <p:cNvGrpSpPr>
                  <a:grpSpLocks/>
                </p:cNvGrpSpPr>
                <p:nvPr/>
              </p:nvGrpSpPr>
              <p:grpSpPr bwMode="auto">
                <a:xfrm>
                  <a:off x="1775" y="1541"/>
                  <a:ext cx="1020" cy="862"/>
                  <a:chOff x="840" y="1559"/>
                  <a:chExt cx="1020" cy="862"/>
                </a:xfrm>
              </p:grpSpPr>
              <p:sp>
                <p:nvSpPr>
                  <p:cNvPr id="4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98" y="170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901" y="213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14"/>
                  <p:cNvSpPr>
                    <a:spLocks/>
                  </p:cNvSpPr>
                  <p:nvPr/>
                </p:nvSpPr>
                <p:spPr bwMode="auto">
                  <a:xfrm>
                    <a:off x="933" y="1776"/>
                    <a:ext cx="247" cy="104"/>
                  </a:xfrm>
                  <a:custGeom>
                    <a:avLst/>
                    <a:gdLst>
                      <a:gd name="T0" fmla="*/ 0 w 247"/>
                      <a:gd name="T1" fmla="*/ 135 h 93"/>
                      <a:gd name="T2" fmla="*/ 77 w 247"/>
                      <a:gd name="T3" fmla="*/ 21 h 93"/>
                      <a:gd name="T4" fmla="*/ 126 w 247"/>
                      <a:gd name="T5" fmla="*/ 275 h 93"/>
                      <a:gd name="T6" fmla="*/ 192 w 247"/>
                      <a:gd name="T7" fmla="*/ 104 h 93"/>
                      <a:gd name="T8" fmla="*/ 247 w 247"/>
                      <a:gd name="T9" fmla="*/ 169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15"/>
                  <p:cNvSpPr>
                    <a:spLocks/>
                  </p:cNvSpPr>
                  <p:nvPr/>
                </p:nvSpPr>
                <p:spPr bwMode="auto">
                  <a:xfrm>
                    <a:off x="935" y="1965"/>
                    <a:ext cx="247" cy="121"/>
                  </a:xfrm>
                  <a:custGeom>
                    <a:avLst/>
                    <a:gdLst>
                      <a:gd name="T0" fmla="*/ 0 w 247"/>
                      <a:gd name="T1" fmla="*/ 630 h 93"/>
                      <a:gd name="T2" fmla="*/ 77 w 247"/>
                      <a:gd name="T3" fmla="*/ 101 h 93"/>
                      <a:gd name="T4" fmla="*/ 126 w 247"/>
                      <a:gd name="T5" fmla="*/ 1237 h 93"/>
                      <a:gd name="T6" fmla="*/ 192 w 247"/>
                      <a:gd name="T7" fmla="*/ 467 h 93"/>
                      <a:gd name="T8" fmla="*/ 247 w 247"/>
                      <a:gd name="T9" fmla="*/ 781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1668"/>
                    <a:ext cx="93" cy="51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9" y="1559"/>
                    <a:ext cx="551" cy="8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000"/>
                      <a:t>q, g</a:t>
                    </a:r>
                  </a:p>
                </p:txBody>
              </p:sp>
            </p:grpSp>
            <p:sp>
              <p:nvSpPr>
                <p:cNvPr id="34" name="Oval 36"/>
                <p:cNvSpPr>
                  <a:spLocks noChangeArrowheads="1"/>
                </p:cNvSpPr>
                <p:nvPr/>
              </p:nvSpPr>
              <p:spPr bwMode="auto">
                <a:xfrm>
                  <a:off x="3108" y="2255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37"/>
                <p:cNvSpPr>
                  <a:spLocks noChangeArrowheads="1"/>
                </p:cNvSpPr>
                <p:nvPr/>
              </p:nvSpPr>
              <p:spPr bwMode="auto">
                <a:xfrm>
                  <a:off x="3469" y="2256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36" name="Object 4"/>
                <p:cNvGraphicFramePr>
                  <a:graphicFrameLocks noChangeAspect="1"/>
                </p:cNvGraphicFramePr>
                <p:nvPr/>
              </p:nvGraphicFramePr>
              <p:xfrm>
                <a:off x="3025" y="1648"/>
                <a:ext cx="174" cy="226"/>
              </p:xfrm>
              <a:graphic>
                <a:graphicData uri="http://schemas.openxmlformats.org/presentationml/2006/ole">
                  <p:oleObj spid="_x0000_s138245" name="Equation" r:id="rId6" imgW="127000" imgH="165100" progId="">
                    <p:embed/>
                  </p:oleObj>
                </a:graphicData>
              </a:graphic>
            </p:graphicFrame>
            <p:graphicFrame>
              <p:nvGraphicFramePr>
                <p:cNvPr id="37" name="Object 5"/>
                <p:cNvGraphicFramePr>
                  <a:graphicFrameLocks noChangeAspect="1"/>
                </p:cNvGraphicFramePr>
                <p:nvPr/>
              </p:nvGraphicFramePr>
              <p:xfrm>
                <a:off x="3859" y="2163"/>
                <a:ext cx="192" cy="260"/>
              </p:xfrm>
              <a:graphic>
                <a:graphicData uri="http://schemas.openxmlformats.org/presentationml/2006/ole">
                  <p:oleObj spid="_x0000_s138246" name="Equation" r:id="rId7" imgW="139447" imgH="190707" progId="">
                    <p:embed/>
                  </p:oleObj>
                </a:graphicData>
              </a:graphic>
            </p:graphicFrame>
            <p:graphicFrame>
              <p:nvGraphicFramePr>
                <p:cNvPr id="38" name="Object 6"/>
                <p:cNvGraphicFramePr>
                  <a:graphicFrameLocks noChangeAspect="1"/>
                </p:cNvGraphicFramePr>
                <p:nvPr/>
              </p:nvGraphicFramePr>
              <p:xfrm>
                <a:off x="5937" y="1391"/>
                <a:ext cx="175" cy="197"/>
              </p:xfrm>
              <a:graphic>
                <a:graphicData uri="http://schemas.openxmlformats.org/presentationml/2006/ole">
                  <p:oleObj spid="_x0000_s138247" name="Equation" r:id="rId8" imgW="203261" imgH="228600" progId="">
                    <p:embed/>
                  </p:oleObj>
                </a:graphicData>
              </a:graphic>
            </p:graphicFrame>
            <p:graphicFrame>
              <p:nvGraphicFramePr>
                <p:cNvPr id="39" name="Object 7"/>
                <p:cNvGraphicFramePr>
                  <a:graphicFrameLocks noChangeAspect="1"/>
                </p:cNvGraphicFramePr>
                <p:nvPr/>
              </p:nvGraphicFramePr>
              <p:xfrm>
                <a:off x="5915" y="2269"/>
                <a:ext cx="175" cy="197"/>
              </p:xfrm>
              <a:graphic>
                <a:graphicData uri="http://schemas.openxmlformats.org/presentationml/2006/ole">
                  <p:oleObj spid="_x0000_s138248" name="Equation" r:id="rId9" imgW="203261" imgH="228600" progId="Equation.3">
                    <p:embed/>
                  </p:oleObj>
                </a:graphicData>
              </a:graphic>
            </p:graphicFrame>
          </p:grpSp>
          <p:sp>
            <p:nvSpPr>
              <p:cNvPr id="16" name="Line 4"/>
              <p:cNvSpPr>
                <a:spLocks noChangeShapeType="1"/>
              </p:cNvSpPr>
              <p:nvPr/>
            </p:nvSpPr>
            <p:spPr bwMode="auto">
              <a:xfrm>
                <a:off x="1840" y="1908"/>
                <a:ext cx="1969" cy="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3817" y="1901"/>
                <a:ext cx="994" cy="181"/>
              </a:xfrm>
              <a:custGeom>
                <a:avLst/>
                <a:gdLst>
                  <a:gd name="T0" fmla="*/ 43485813 w 152"/>
                  <a:gd name="T1" fmla="*/ 2 h 225"/>
                  <a:gd name="T2" fmla="*/ 1310860342 w 152"/>
                  <a:gd name="T3" fmla="*/ 2 h 225"/>
                  <a:gd name="T4" fmla="*/ 117156038 w 152"/>
                  <a:gd name="T5" fmla="*/ 8 h 225"/>
                  <a:gd name="T6" fmla="*/ 2037114482 w 152"/>
                  <a:gd name="T7" fmla="*/ 4 h 225"/>
                  <a:gd name="T8" fmla="*/ 1150769129 w 152"/>
                  <a:gd name="T9" fmla="*/ 11 h 225"/>
                  <a:gd name="T10" fmla="*/ 2147483647 w 152"/>
                  <a:gd name="T11" fmla="*/ 10 h 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225"/>
                  <a:gd name="T20" fmla="*/ 152 w 152"/>
                  <a:gd name="T21" fmla="*/ 225 h 2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225">
                    <a:moveTo>
                      <a:pt x="3" y="39"/>
                    </a:moveTo>
                    <a:cubicBezTo>
                      <a:pt x="46" y="19"/>
                      <a:pt x="89" y="0"/>
                      <a:pt x="90" y="17"/>
                    </a:cubicBezTo>
                    <a:cubicBezTo>
                      <a:pt x="91" y="34"/>
                      <a:pt x="0" y="133"/>
                      <a:pt x="8" y="143"/>
                    </a:cubicBezTo>
                    <a:cubicBezTo>
                      <a:pt x="16" y="153"/>
                      <a:pt x="128" y="66"/>
                      <a:pt x="140" y="77"/>
                    </a:cubicBezTo>
                    <a:cubicBezTo>
                      <a:pt x="152" y="88"/>
                      <a:pt x="77" y="193"/>
                      <a:pt x="79" y="209"/>
                    </a:cubicBezTo>
                    <a:cubicBezTo>
                      <a:pt x="81" y="225"/>
                      <a:pt x="116" y="200"/>
                      <a:pt x="151" y="176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 flipH="1" flipV="1">
                <a:off x="3824" y="1911"/>
                <a:ext cx="70" cy="212"/>
              </a:xfrm>
              <a:prstGeom prst="line">
                <a:avLst/>
              </a:prstGeom>
              <a:noFill/>
              <a:ln w="34925">
                <a:solidFill>
                  <a:srgbClr val="004AA5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Oval 35"/>
            <p:cNvSpPr>
              <a:spLocks noChangeArrowheads="1"/>
            </p:cNvSpPr>
            <p:nvPr/>
          </p:nvSpPr>
          <p:spPr bwMode="auto">
            <a:xfrm>
              <a:off x="3007" y="1682"/>
              <a:ext cx="135" cy="1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Content Placeholder 6"/>
          <p:cNvSpPr txBox="1">
            <a:spLocks/>
          </p:cNvSpPr>
          <p:nvPr/>
        </p:nvSpPr>
        <p:spPr>
          <a:xfrm>
            <a:off x="3733800" y="1219200"/>
            <a:ext cx="5410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Suppression of J/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 yield per nucleon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Can we study some of these effects?</a:t>
            </a:r>
          </a:p>
          <a:p>
            <a:pPr algn="ctr">
              <a:buNone/>
            </a:pPr>
            <a:r>
              <a:rPr lang="en-US" dirty="0" smtClean="0"/>
              <a:t>Go back to DY for a second...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 Black" pitchFamily="34" charset="0"/>
              </a:rPr>
              <a:t>Partonic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 Energy Loss:  pA</a:t>
            </a:r>
            <a:r>
              <a:rPr lang="en-US" sz="3600" baseline="-25000" dirty="0" smtClean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/pA</a:t>
            </a:r>
            <a:r>
              <a:rPr lang="en-US" sz="3600" baseline="-25000" dirty="0" smtClean="0">
                <a:solidFill>
                  <a:srgbClr val="002060"/>
                </a:solidFill>
                <a:latin typeface="Arial Black" pitchFamily="34" charset="0"/>
              </a:rPr>
              <a:t>2</a:t>
            </a:r>
            <a:endParaRPr lang="en-US" sz="3600" baseline="-25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5486400" cy="2895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ym typeface="Arial" pitchFamily="34" charset="0"/>
              </a:rPr>
              <a:t>An understanding of </a:t>
            </a:r>
            <a:r>
              <a:rPr lang="en-US" sz="2000" dirty="0" err="1" smtClean="0">
                <a:sym typeface="Arial" pitchFamily="34" charset="0"/>
              </a:rPr>
              <a:t>partonic</a:t>
            </a:r>
            <a:r>
              <a:rPr lang="en-US" sz="2000" dirty="0" smtClean="0">
                <a:sym typeface="Arial" pitchFamily="34" charset="0"/>
              </a:rPr>
              <a:t> energy loss in both cold and hot nuclear matter is paramount to elucidating RHIC data. </a:t>
            </a:r>
          </a:p>
          <a:p>
            <a:r>
              <a:rPr lang="en-US" sz="2000" dirty="0" smtClean="0"/>
              <a:t>Energy loss through cold nuclear matter</a:t>
            </a:r>
          </a:p>
          <a:p>
            <a:r>
              <a:rPr lang="en-US" altLang="zh-TW" sz="2000" dirty="0" smtClean="0">
                <a:ea typeface="新細明體" charset="-120"/>
              </a:rPr>
              <a:t>Pre-interaction </a:t>
            </a:r>
            <a:r>
              <a:rPr lang="en-US" altLang="zh-TW" sz="2000" dirty="0" err="1" smtClean="0">
                <a:ea typeface="新細明體" charset="-120"/>
              </a:rPr>
              <a:t>parton</a:t>
            </a:r>
            <a:r>
              <a:rPr lang="en-US" altLang="zh-TW" sz="2000" dirty="0" smtClean="0">
                <a:ea typeface="新細明體" charset="-120"/>
              </a:rPr>
              <a:t> moves through cold nuclear matter and loses energy</a:t>
            </a:r>
          </a:p>
          <a:p>
            <a:r>
              <a:rPr lang="en-US" altLang="zh-TW" sz="2000" dirty="0" smtClean="0">
                <a:ea typeface="新細明體" charset="-120"/>
              </a:rPr>
              <a:t>Apparent (reconstructed) kinematic values (x</a:t>
            </a:r>
            <a:r>
              <a:rPr lang="en-US" altLang="zh-TW" sz="2000" baseline="-25000" dirty="0" smtClean="0">
                <a:ea typeface="新細明體" charset="-120"/>
              </a:rPr>
              <a:t>1</a:t>
            </a:r>
            <a:r>
              <a:rPr lang="en-US" altLang="zh-TW" sz="2000" dirty="0" smtClean="0">
                <a:ea typeface="新細明體" charset="-120"/>
              </a:rPr>
              <a:t> or </a:t>
            </a:r>
            <a:r>
              <a:rPr lang="en-US" altLang="zh-TW" sz="2000" dirty="0" err="1" smtClean="0">
                <a:ea typeface="新細明體" charset="-120"/>
              </a:rPr>
              <a:t>x</a:t>
            </a:r>
            <a:r>
              <a:rPr lang="en-US" altLang="zh-TW" sz="2000" baseline="-25000" dirty="0" err="1" smtClean="0">
                <a:ea typeface="新細明體" charset="-120"/>
              </a:rPr>
              <a:t>F</a:t>
            </a:r>
            <a:r>
              <a:rPr lang="en-US" altLang="zh-TW" sz="2000" dirty="0" smtClean="0">
                <a:ea typeface="新細明體" charset="-120"/>
              </a:rPr>
              <a:t>)is shifted</a:t>
            </a:r>
          </a:p>
          <a:p>
            <a:r>
              <a:rPr lang="en-US" altLang="zh-TW" sz="2000" dirty="0" smtClean="0">
                <a:ea typeface="新細明體" charset="-120"/>
              </a:rPr>
              <a:t>Fit shift in x</a:t>
            </a:r>
            <a:r>
              <a:rPr lang="en-US" altLang="zh-TW" sz="2000" baseline="-25000" dirty="0" smtClean="0">
                <a:ea typeface="新細明體" charset="-120"/>
              </a:rPr>
              <a:t>1</a:t>
            </a:r>
            <a:r>
              <a:rPr lang="en-US" altLang="zh-TW" sz="2000" dirty="0" smtClean="0">
                <a:ea typeface="新細明體" charset="-120"/>
              </a:rPr>
              <a:t> relative to deuterium (E906)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C29-0B87-41EE-B840-EE0EF5B2715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150" descr="elo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914400"/>
            <a:ext cx="3581400" cy="29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xf1"/>
          <p:cNvPicPr>
            <a:picLocks noChangeAspect="1" noChangeArrowheads="1"/>
          </p:cNvPicPr>
          <p:nvPr/>
        </p:nvPicPr>
        <p:blipFill>
          <a:blip r:embed="rId7"/>
          <a:srcRect t="10057" b="12244"/>
          <a:stretch>
            <a:fillRect/>
          </a:stretch>
        </p:blipFill>
        <p:spPr bwMode="auto">
          <a:xfrm>
            <a:off x="304800" y="3657600"/>
            <a:ext cx="372421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114800" y="3960435"/>
            <a:ext cx="4419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000" u="none" dirty="0"/>
              <a:t>Models:</a:t>
            </a: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u="none" dirty="0"/>
              <a:t>Galvin and </a:t>
            </a:r>
            <a:r>
              <a:rPr lang="en-US" sz="2000" u="none" dirty="0" err="1" smtClean="0"/>
              <a:t>Milana</a:t>
            </a:r>
            <a:endParaRPr lang="en-US" sz="2000" dirty="0"/>
          </a:p>
          <a:p>
            <a:pPr marL="1143000" lvl="2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endParaRPr lang="en-US" sz="2000" u="none" dirty="0"/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u="none" dirty="0"/>
              <a:t>Brodsky and </a:t>
            </a:r>
            <a:r>
              <a:rPr lang="en-US" sz="2000" u="none" dirty="0" smtClean="0"/>
              <a:t>Hoyer</a:t>
            </a: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endParaRPr lang="en-US" sz="2000" u="none" dirty="0"/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u="none" dirty="0" err="1"/>
              <a:t>Baier</a:t>
            </a:r>
            <a:r>
              <a:rPr lang="en-US" sz="2000" u="none" dirty="0"/>
              <a:t> </a:t>
            </a:r>
            <a:r>
              <a:rPr lang="en-US" sz="2000" i="1" u="none" dirty="0"/>
              <a:t>et al</a:t>
            </a:r>
            <a:r>
              <a:rPr lang="en-US" sz="2000" i="1" u="none" dirty="0" smtClean="0"/>
              <a:t>.</a:t>
            </a:r>
            <a:endParaRPr lang="en-US" sz="2000" u="none" dirty="0" smtClean="0"/>
          </a:p>
        </p:txBody>
      </p:sp>
      <p:grpSp>
        <p:nvGrpSpPr>
          <p:cNvPr id="13" name="Group 11"/>
          <p:cNvGrpSpPr/>
          <p:nvPr/>
        </p:nvGrpSpPr>
        <p:grpSpPr>
          <a:xfrm>
            <a:off x="7086600" y="4368800"/>
            <a:ext cx="1828800" cy="1879600"/>
            <a:chOff x="2819400" y="1041400"/>
            <a:chExt cx="1828800" cy="1879600"/>
          </a:xfrm>
        </p:grpSpPr>
        <p:pic>
          <p:nvPicPr>
            <p:cNvPr id="14" name="Picture 1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9400" y="1041400"/>
              <a:ext cx="18288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19400" y="1739900"/>
              <a:ext cx="162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19400" y="2438400"/>
              <a:ext cx="162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334000" cy="5562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Fits on E866 data reveal no energy loss.  </a:t>
            </a:r>
          </a:p>
          <a:p>
            <a:r>
              <a:rPr lang="en-US" sz="2400" dirty="0" smtClean="0"/>
              <a:t>Correct for shadowing with DIS</a:t>
            </a:r>
          </a:p>
          <a:p>
            <a:pPr lvl="1"/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anti-correlates with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 shadowing contributions at large x</a:t>
            </a:r>
            <a:r>
              <a:rPr lang="en-US" sz="2400" baseline="-25000" dirty="0" smtClean="0">
                <a:sym typeface="Wingdings" pitchFamily="2" charset="2"/>
              </a:rPr>
              <a:t>1</a:t>
            </a:r>
            <a:endParaRPr lang="en-US" sz="2400" dirty="0" smtClean="0"/>
          </a:p>
          <a:p>
            <a:pPr lvl="1"/>
            <a:r>
              <a:rPr lang="en-US" sz="2400" dirty="0" smtClean="0"/>
              <a:t>Caveat:  A correction must be made for shadowing because of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—x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correlations</a:t>
            </a:r>
          </a:p>
          <a:p>
            <a:pPr lvl="1"/>
            <a:r>
              <a:rPr lang="en-US" sz="2400" dirty="0" smtClean="0"/>
              <a:t>E866 used an empirical correction based on EKS fit to DIS and </a:t>
            </a:r>
            <a:r>
              <a:rPr lang="en-US" sz="2400" i="1" dirty="0" err="1" smtClean="0"/>
              <a:t>Drell</a:t>
            </a:r>
            <a:r>
              <a:rPr lang="en-US" sz="2400" i="1" dirty="0" smtClean="0"/>
              <a:t>-Yan.</a:t>
            </a:r>
          </a:p>
          <a:p>
            <a:r>
              <a:rPr lang="en-US" sz="2400" dirty="0" smtClean="0"/>
              <a:t>Better data outside of shadowing region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C29-0B87-41EE-B840-EE0EF5B2715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4" descr="dy_adep_fig3"/>
          <p:cNvPicPr>
            <a:picLocks noChangeAspect="1" noChangeArrowheads="1"/>
          </p:cNvPicPr>
          <p:nvPr/>
        </p:nvPicPr>
        <p:blipFill>
          <a:blip r:embed="rId3" cstate="print"/>
          <a:srcRect t="5493" r="5261"/>
          <a:stretch>
            <a:fillRect/>
          </a:stretch>
        </p:blipFill>
        <p:spPr bwMode="auto">
          <a:xfrm>
            <a:off x="5334000" y="939023"/>
            <a:ext cx="3810000" cy="2870977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5257799" y="762000"/>
            <a:ext cx="3886201" cy="4056063"/>
            <a:chOff x="4094163" y="1129289"/>
            <a:chExt cx="5049837" cy="5191444"/>
          </a:xfrm>
        </p:grpSpPr>
        <p:pic>
          <p:nvPicPr>
            <p:cNvPr id="17" name="Picture 2" descr="eloss1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163" y="1274070"/>
              <a:ext cx="5049837" cy="5046663"/>
            </a:xfrm>
            <a:prstGeom prst="rect">
              <a:avLst/>
            </a:prstGeom>
            <a:noFill/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 rot="1330851">
              <a:off x="5294313" y="4237972"/>
              <a:ext cx="2720975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i="1" u="none" dirty="0">
                  <a:solidFill>
                    <a:srgbClr val="000000"/>
                  </a:solidFill>
                </a:rPr>
                <a:t>Energy loss upper limits based on E866 Drell-Yan measurement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4192588" y="3306763"/>
              <a:ext cx="758825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000" u="none"/>
                <a:t>LW10504</a:t>
              </a:r>
              <a:r>
                <a:rPr lang="en-US" sz="1000" b="1" i="1" u="none"/>
                <a:t> </a:t>
              </a: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5381377" y="1129289"/>
              <a:ext cx="3465574" cy="748466"/>
            </a:xfrm>
            <a:prstGeom prst="rect">
              <a:avLst/>
            </a:prstGeom>
            <a:solidFill>
              <a:srgbClr val="F8FF9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u="none" dirty="0">
                  <a:solidFill>
                    <a:srgbClr val="000000"/>
                  </a:solidFill>
                </a:rPr>
                <a:t>E906 expected uncertainties</a:t>
              </a:r>
            </a:p>
            <a:p>
              <a:pPr algn="ctr"/>
              <a:r>
                <a:rPr lang="en-US" sz="1600" u="none" dirty="0">
                  <a:solidFill>
                    <a:srgbClr val="000000"/>
                  </a:solidFill>
                </a:rPr>
                <a:t>Shadowing region removed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sp useBgFill="1">
        <p:nvSpPr>
          <p:cNvPr id="24" name="Content Placeholder 2"/>
          <p:cNvSpPr txBox="1">
            <a:spLocks/>
          </p:cNvSpPr>
          <p:nvPr/>
        </p:nvSpPr>
        <p:spPr>
          <a:xfrm>
            <a:off x="0" y="685800"/>
            <a:ext cx="5257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Energy loss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 pitchFamily="34" charset="0"/>
                <a:ea typeface="新細明體" charset="-120"/>
                <a:cs typeface="+mn-cs"/>
              </a:rPr>
              <a:t>~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 1/s</a:t>
            </a:r>
          </a:p>
          <a:p>
            <a:pPr marL="685800" marR="0" lvl="1" indent="-288925" algn="l" defTabSz="914400" rtl="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larger at 120 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GeV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Sufficient statistics to remove shadowing contribution for low x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Measurements instead of limits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685800" y="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</a:pPr>
            <a:r>
              <a:rPr lang="en-US" sz="2400" b="1" dirty="0" err="1">
                <a:solidFill>
                  <a:srgbClr val="190EFF"/>
                </a:solidFill>
                <a:latin typeface="Arial" pitchFamily="34" charset="0"/>
              </a:rPr>
              <a:t>Drell</a:t>
            </a:r>
            <a:r>
              <a:rPr lang="en-US" sz="2400" b="1" dirty="0">
                <a:solidFill>
                  <a:srgbClr val="190EFF"/>
                </a:solidFill>
                <a:latin typeface="Arial" pitchFamily="34" charset="0"/>
              </a:rPr>
              <a:t>-Yan fixed target experiments at </a:t>
            </a:r>
            <a:r>
              <a:rPr lang="en-US" sz="2400" b="1" dirty="0" err="1">
                <a:solidFill>
                  <a:srgbClr val="190EFF"/>
                </a:solidFill>
                <a:latin typeface="Arial" pitchFamily="34" charset="0"/>
              </a:rPr>
              <a:t>Fermilab</a:t>
            </a:r>
            <a:endParaRPr lang="en-US" sz="2400" b="1" dirty="0">
              <a:solidFill>
                <a:srgbClr val="190EFF"/>
              </a:solidFill>
              <a:latin typeface="Arial" pitchFamily="34" charset="0"/>
              <a:ea typeface="ヒラギノ角ゴ ProN W6"/>
              <a:cs typeface="ヒラギノ角ゴ ProN W6"/>
              <a:sym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762000"/>
            <a:ext cx="35814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228600" indent="-228600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sym typeface="Arial" pitchFamily="34" charset="0"/>
              </a:rPr>
              <a:t>What is the structure of the nucleon?</a:t>
            </a: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</a:pPr>
            <a:r>
              <a:rPr lang="en-US" dirty="0">
                <a:latin typeface="Arial" pitchFamily="34" charset="0"/>
                <a:sym typeface="Arial" pitchFamily="34" charset="0"/>
              </a:rPr>
              <a:t> What is          </a:t>
            </a:r>
            <a:r>
              <a:rPr lang="en-US" i="1" dirty="0">
                <a:latin typeface="Arial" pitchFamily="34" charset="0"/>
                <a:sym typeface="Arial" pitchFamily="34" charset="0"/>
              </a:rPr>
              <a:t>?</a:t>
            </a:r>
            <a:endParaRPr lang="en-US" dirty="0">
              <a:latin typeface="Arial" pitchFamily="34" charset="0"/>
              <a:sym typeface="Arial" pitchFamily="34" charset="0"/>
            </a:endParaRP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</a:pPr>
            <a:r>
              <a:rPr lang="en-US" dirty="0">
                <a:latin typeface="Arial" pitchFamily="34" charset="0"/>
                <a:sym typeface="Arial" pitchFamily="34" charset="0"/>
              </a:rPr>
              <a:t> What is the origin of the</a:t>
            </a:r>
            <a:br>
              <a:rPr lang="en-US" dirty="0">
                <a:latin typeface="Arial" pitchFamily="34" charset="0"/>
                <a:sym typeface="Arial" pitchFamily="34" charset="0"/>
              </a:rPr>
            </a:br>
            <a:r>
              <a:rPr lang="en-US" dirty="0">
                <a:latin typeface="Arial" pitchFamily="34" charset="0"/>
                <a:sym typeface="Arial" pitchFamily="34" charset="0"/>
              </a:rPr>
              <a:t>    sea quarks?</a:t>
            </a: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</a:pPr>
            <a:r>
              <a:rPr lang="en-US" dirty="0">
                <a:latin typeface="Arial" pitchFamily="34" charset="0"/>
                <a:sym typeface="Arial" pitchFamily="34" charset="0"/>
              </a:rPr>
              <a:t> What is the high x</a:t>
            </a:r>
            <a:br>
              <a:rPr lang="en-US" dirty="0">
                <a:latin typeface="Arial" pitchFamily="34" charset="0"/>
                <a:sym typeface="Arial" pitchFamily="34" charset="0"/>
              </a:rPr>
            </a:br>
            <a:r>
              <a:rPr lang="en-US" dirty="0">
                <a:latin typeface="Arial" pitchFamily="34" charset="0"/>
                <a:sym typeface="Arial" pitchFamily="34" charset="0"/>
              </a:rPr>
              <a:t>    structure of the proton?</a:t>
            </a:r>
          </a:p>
        </p:txBody>
      </p:sp>
      <p:pic>
        <p:nvPicPr>
          <p:cNvPr id="1030" name="Picture 4" descr="dbub_e9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609600"/>
            <a:ext cx="25685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5" descr="nucpi_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609600"/>
            <a:ext cx="257016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3124200"/>
            <a:ext cx="573881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</a:rPr>
              <a:t>What is the structure of nucleonic matter?</a:t>
            </a:r>
            <a:endParaRPr lang="en-US" b="1" dirty="0">
              <a:latin typeface="Arial" pitchFamily="34" charset="0"/>
              <a:sym typeface="Arial" pitchFamily="34" charset="0"/>
            </a:endParaRP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</a:pPr>
            <a:r>
              <a:rPr lang="en-US" dirty="0">
                <a:latin typeface="Arial" pitchFamily="34" charset="0"/>
                <a:sym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Where are the nuclear </a:t>
            </a:r>
            <a:r>
              <a:rPr lang="en-US" dirty="0" err="1">
                <a:latin typeface="Arial" pitchFamily="34" charset="0"/>
              </a:rPr>
              <a:t>pions</a:t>
            </a:r>
            <a:r>
              <a:rPr lang="en-US" dirty="0">
                <a:latin typeface="Arial" pitchFamily="34" charset="0"/>
              </a:rPr>
              <a:t>?</a:t>
            </a: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</a:pPr>
            <a:r>
              <a:rPr lang="en-US" dirty="0">
                <a:latin typeface="Arial" pitchFamily="34" charset="0"/>
              </a:rPr>
              <a:t> Is anti-shadowing a valence effect?</a:t>
            </a:r>
            <a:r>
              <a:rPr lang="en-US" b="1" dirty="0">
                <a:latin typeface="Arial" pitchFamily="34" charset="0"/>
              </a:rPr>
              <a:t> </a:t>
            </a:r>
          </a:p>
          <a:p>
            <a:pPr marL="228600" indent="-228600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</a:pPr>
            <a:r>
              <a:rPr lang="en-US" b="1" i="1" dirty="0">
                <a:latin typeface="Arial" pitchFamily="34" charset="0"/>
              </a:rPr>
              <a:t>Do colored </a:t>
            </a:r>
            <a:r>
              <a:rPr lang="en-US" b="1" i="1" dirty="0" err="1">
                <a:latin typeface="Arial" pitchFamily="34" charset="0"/>
              </a:rPr>
              <a:t>partons</a:t>
            </a:r>
            <a:r>
              <a:rPr lang="en-US" b="1" i="1" dirty="0">
                <a:latin typeface="Arial" pitchFamily="34" charset="0"/>
              </a:rPr>
              <a:t> lose energy in cold nuclear matter?</a:t>
            </a:r>
          </a:p>
        </p:txBody>
      </p:sp>
      <p:pic>
        <p:nvPicPr>
          <p:cNvPr id="1033" name="Picture 6" descr="dvth_x1_906_sli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206750"/>
            <a:ext cx="3005138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600200" y="1360488"/>
          <a:ext cx="622300" cy="366712"/>
        </p:xfrm>
        <a:graphic>
          <a:graphicData uri="http://schemas.openxmlformats.org/presentationml/2006/ole">
            <p:oleObj spid="_x0000_s140290" name="Equation" r:id="rId7" imgW="342720" imgH="203040" progId="">
              <p:embed/>
            </p:oleObj>
          </a:graphicData>
        </a:graphic>
      </p:graphicFrame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724400"/>
            <a:ext cx="573881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Arial" pitchFamily="34" charset="0"/>
              </a:rPr>
              <a:t>SeaQuest</a:t>
            </a:r>
            <a:r>
              <a:rPr lang="en-US" b="1" dirty="0">
                <a:solidFill>
                  <a:srgbClr val="A50021"/>
                </a:solidFill>
                <a:latin typeface="Arial" pitchFamily="34" charset="0"/>
              </a:rPr>
              <a:t>: </a:t>
            </a:r>
            <a:r>
              <a:rPr lang="en-US" b="1" dirty="0" smtClean="0">
                <a:solidFill>
                  <a:srgbClr val="A50021"/>
                </a:solidFill>
                <a:latin typeface="Arial" pitchFamily="34" charset="0"/>
              </a:rPr>
              <a:t>2012-2014</a:t>
            </a:r>
            <a:endParaRPr lang="en-US" b="1" dirty="0">
              <a:solidFill>
                <a:srgbClr val="A50021"/>
              </a:solidFill>
              <a:sym typeface="Arial" pitchFamily="34" charset="0"/>
            </a:endParaRP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</a:pPr>
            <a:r>
              <a:rPr lang="en-US" dirty="0">
                <a:sym typeface="Arial" pitchFamily="34" charset="0"/>
              </a:rPr>
              <a:t> </a:t>
            </a:r>
            <a:r>
              <a:rPr lang="en-US" dirty="0">
                <a:solidFill>
                  <a:srgbClr val="A50021"/>
                </a:solidFill>
              </a:rPr>
              <a:t>significant increase in physics reach</a:t>
            </a:r>
            <a:endParaRPr lang="en-US" b="1" dirty="0">
              <a:solidFill>
                <a:srgbClr val="A50021"/>
              </a:solidFill>
              <a:latin typeface="Arial" pitchFamily="34" charset="0"/>
            </a:endParaRPr>
          </a:p>
          <a:p>
            <a:pPr marL="228600" indent="-228600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</a:rPr>
              <a:t>Beyond </a:t>
            </a:r>
            <a:r>
              <a:rPr lang="en-US" b="1" dirty="0" err="1">
                <a:latin typeface="Arial" pitchFamily="34" charset="0"/>
              </a:rPr>
              <a:t>SeaQuest</a:t>
            </a:r>
            <a:endParaRPr lang="en-US" b="1" dirty="0">
              <a:latin typeface="Arial" pitchFamily="34" charset="0"/>
              <a:sym typeface="Arial" pitchFamily="34" charset="0"/>
            </a:endParaRP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</a:pPr>
            <a:r>
              <a:rPr lang="en-US" dirty="0">
                <a:latin typeface="Arial" pitchFamily="34" charset="0"/>
                <a:sym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Polarized </a:t>
            </a:r>
            <a:r>
              <a:rPr lang="en-US" dirty="0" err="1">
                <a:latin typeface="Arial" pitchFamily="34" charset="0"/>
              </a:rPr>
              <a:t>Drell</a:t>
            </a:r>
            <a:r>
              <a:rPr lang="en-US" dirty="0">
                <a:latin typeface="Arial" pitchFamily="34" charset="0"/>
              </a:rPr>
              <a:t>-Yan</a:t>
            </a: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</a:pP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Pionic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Drell</a:t>
            </a:r>
            <a:r>
              <a:rPr lang="en-US" dirty="0" smtClean="0">
                <a:latin typeface="Arial" pitchFamily="34" charset="0"/>
              </a:rPr>
              <a:t>-Yan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35" name="Picture 10" descr="eloss120_shor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4876800"/>
            <a:ext cx="307181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C29-0B87-41EE-B840-EE0EF5B2715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52400" y="304800"/>
            <a:ext cx="9484695" cy="6324600"/>
            <a:chOff x="4572000" y="3654425"/>
            <a:chExt cx="4951973" cy="2573338"/>
          </a:xfrm>
        </p:grpSpPr>
        <p:pic>
          <p:nvPicPr>
            <p:cNvPr id="5" name="Picture 11" descr="fermilab_03-0390-22D"/>
            <p:cNvPicPr preferRelativeResize="0">
              <a:picLocks noChangeAspect="1" noChangeArrowheads="1"/>
            </p:cNvPicPr>
            <p:nvPr/>
          </p:nvPicPr>
          <p:blipFill>
            <a:blip r:embed="rId2"/>
            <a:srcRect b="12984"/>
            <a:stretch>
              <a:fillRect/>
            </a:stretch>
          </p:blipFill>
          <p:spPr bwMode="auto">
            <a:xfrm>
              <a:off x="4572000" y="3654425"/>
              <a:ext cx="4575175" cy="2573338"/>
            </a:xfrm>
            <a:prstGeom prst="rect">
              <a:avLst/>
            </a:prstGeom>
            <a:noFill/>
          </p:spPr>
        </p:pic>
        <p:sp>
          <p:nvSpPr>
            <p:cNvPr id="6" name="Text Box 12"/>
            <p:cNvSpPr txBox="1">
              <a:spLocks noChangeAspect="1" noChangeArrowheads="1"/>
            </p:cNvSpPr>
            <p:nvPr/>
          </p:nvSpPr>
          <p:spPr bwMode="auto">
            <a:xfrm rot="20073686">
              <a:off x="8046011" y="4072968"/>
              <a:ext cx="1477962" cy="306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u="none" dirty="0">
                  <a:solidFill>
                    <a:srgbClr val="FFCCCC"/>
                  </a:solidFill>
                </a:rPr>
                <a:t>Fixed Target Beam lines</a:t>
              </a: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7126288" y="3917955"/>
              <a:ext cx="2005012" cy="1504951"/>
              <a:chOff x="4489" y="2468"/>
              <a:chExt cx="1263" cy="948"/>
            </a:xfrm>
          </p:grpSpPr>
          <p:sp>
            <p:nvSpPr>
              <p:cNvPr id="14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4965" y="2823"/>
                <a:ext cx="635" cy="3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u="none">
                    <a:solidFill>
                      <a:srgbClr val="FF00FF"/>
                    </a:solidFill>
                  </a:rPr>
                  <a:t>Tevatron 800 GeV</a:t>
                </a:r>
              </a:p>
            </p:txBody>
          </p:sp>
          <p:sp>
            <p:nvSpPr>
              <p:cNvPr id="15" name="Freeform 15"/>
              <p:cNvSpPr>
                <a:spLocks noChangeAspect="1"/>
              </p:cNvSpPr>
              <p:nvPr/>
            </p:nvSpPr>
            <p:spPr bwMode="auto">
              <a:xfrm>
                <a:off x="4489" y="2740"/>
                <a:ext cx="1263" cy="676"/>
              </a:xfrm>
              <a:custGeom>
                <a:avLst/>
                <a:gdLst/>
                <a:ahLst/>
                <a:cxnLst>
                  <a:cxn ang="0">
                    <a:pos x="2392" y="3"/>
                  </a:cxn>
                  <a:cxn ang="0">
                    <a:pos x="1931" y="3"/>
                  </a:cxn>
                  <a:cxn ang="0">
                    <a:pos x="1413" y="3"/>
                  </a:cxn>
                  <a:cxn ang="0">
                    <a:pos x="872" y="22"/>
                  </a:cxn>
                  <a:cxn ang="0">
                    <a:pos x="479" y="92"/>
                  </a:cxn>
                  <a:cxn ang="0">
                    <a:pos x="235" y="188"/>
                  </a:cxn>
                  <a:cxn ang="0">
                    <a:pos x="34" y="353"/>
                  </a:cxn>
                  <a:cxn ang="0">
                    <a:pos x="31" y="579"/>
                  </a:cxn>
                  <a:cxn ang="0">
                    <a:pos x="146" y="695"/>
                  </a:cxn>
                  <a:cxn ang="0">
                    <a:pos x="434" y="867"/>
                  </a:cxn>
                  <a:cxn ang="0">
                    <a:pos x="722" y="983"/>
                  </a:cxn>
                  <a:cxn ang="0">
                    <a:pos x="1125" y="1098"/>
                  </a:cxn>
                  <a:cxn ang="0">
                    <a:pos x="1692" y="1217"/>
                  </a:cxn>
                  <a:cxn ang="0">
                    <a:pos x="2162" y="1271"/>
                  </a:cxn>
                  <a:cxn ang="0">
                    <a:pos x="2392" y="1271"/>
                  </a:cxn>
                </a:cxnLst>
                <a:rect l="0" t="0" r="r" b="b"/>
                <a:pathLst>
                  <a:path w="2392" h="1280">
                    <a:moveTo>
                      <a:pt x="2392" y="3"/>
                    </a:moveTo>
                    <a:cubicBezTo>
                      <a:pt x="2243" y="3"/>
                      <a:pt x="2094" y="3"/>
                      <a:pt x="1931" y="3"/>
                    </a:cubicBezTo>
                    <a:cubicBezTo>
                      <a:pt x="1768" y="3"/>
                      <a:pt x="1589" y="0"/>
                      <a:pt x="1413" y="3"/>
                    </a:cubicBezTo>
                    <a:cubicBezTo>
                      <a:pt x="1237" y="6"/>
                      <a:pt x="1028" y="7"/>
                      <a:pt x="872" y="22"/>
                    </a:cubicBezTo>
                    <a:cubicBezTo>
                      <a:pt x="716" y="37"/>
                      <a:pt x="585" y="64"/>
                      <a:pt x="479" y="92"/>
                    </a:cubicBezTo>
                    <a:cubicBezTo>
                      <a:pt x="373" y="120"/>
                      <a:pt x="309" y="145"/>
                      <a:pt x="235" y="188"/>
                    </a:cubicBezTo>
                    <a:cubicBezTo>
                      <a:pt x="161" y="231"/>
                      <a:pt x="68" y="288"/>
                      <a:pt x="34" y="353"/>
                    </a:cubicBezTo>
                    <a:cubicBezTo>
                      <a:pt x="0" y="418"/>
                      <a:pt x="12" y="522"/>
                      <a:pt x="31" y="579"/>
                    </a:cubicBezTo>
                    <a:cubicBezTo>
                      <a:pt x="50" y="636"/>
                      <a:pt x="79" y="647"/>
                      <a:pt x="146" y="695"/>
                    </a:cubicBezTo>
                    <a:cubicBezTo>
                      <a:pt x="213" y="743"/>
                      <a:pt x="338" y="819"/>
                      <a:pt x="434" y="867"/>
                    </a:cubicBezTo>
                    <a:cubicBezTo>
                      <a:pt x="530" y="915"/>
                      <a:pt x="607" y="945"/>
                      <a:pt x="722" y="983"/>
                    </a:cubicBezTo>
                    <a:cubicBezTo>
                      <a:pt x="837" y="1021"/>
                      <a:pt x="963" y="1059"/>
                      <a:pt x="1125" y="1098"/>
                    </a:cubicBezTo>
                    <a:cubicBezTo>
                      <a:pt x="1287" y="1137"/>
                      <a:pt x="1519" y="1188"/>
                      <a:pt x="1692" y="1217"/>
                    </a:cubicBezTo>
                    <a:cubicBezTo>
                      <a:pt x="1865" y="1246"/>
                      <a:pt x="2045" y="1262"/>
                      <a:pt x="2162" y="1271"/>
                    </a:cubicBezTo>
                    <a:cubicBezTo>
                      <a:pt x="2279" y="1280"/>
                      <a:pt x="2354" y="1271"/>
                      <a:pt x="2392" y="1271"/>
                    </a:cubicBezTo>
                  </a:path>
                </a:pathLst>
              </a:custGeom>
              <a:noFill/>
              <a:ln w="57150" cap="flat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4642" y="2567"/>
                <a:ext cx="532" cy="25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4642" y="2468"/>
                <a:ext cx="928" cy="355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4642" y="2567"/>
                <a:ext cx="928" cy="256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9"/>
            <p:cNvGrpSpPr>
              <a:grpSpLocks noChangeAspect="1"/>
            </p:cNvGrpSpPr>
            <p:nvPr/>
          </p:nvGrpSpPr>
          <p:grpSpPr bwMode="auto">
            <a:xfrm>
              <a:off x="4689475" y="4457451"/>
              <a:ext cx="2898328" cy="1382963"/>
              <a:chOff x="292" y="1653"/>
              <a:chExt cx="3456" cy="1650"/>
            </a:xfrm>
          </p:grpSpPr>
          <p:sp>
            <p:nvSpPr>
              <p:cNvPr id="9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326" y="2297"/>
                <a:ext cx="1319" cy="80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1600" u="none" dirty="0">
                    <a:solidFill>
                      <a:srgbClr val="FFFF00"/>
                    </a:solidFill>
                  </a:rPr>
                  <a:t>Main Injector 120 </a:t>
                </a:r>
                <a:r>
                  <a:rPr lang="en-US" sz="1600" u="none" dirty="0" err="1">
                    <a:solidFill>
                      <a:srgbClr val="FFFF00"/>
                    </a:solidFill>
                  </a:rPr>
                  <a:t>GeV</a:t>
                </a:r>
                <a:endParaRPr lang="en-US" sz="1600" u="none" dirty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7" name="Group 21"/>
              <p:cNvGrpSpPr>
                <a:grpSpLocks noChangeAspect="1"/>
              </p:cNvGrpSpPr>
              <p:nvPr/>
            </p:nvGrpSpPr>
            <p:grpSpPr bwMode="auto">
              <a:xfrm>
                <a:off x="292" y="1653"/>
                <a:ext cx="3456" cy="1650"/>
                <a:chOff x="283" y="1662"/>
                <a:chExt cx="3456" cy="1650"/>
              </a:xfrm>
            </p:grpSpPr>
            <p:sp>
              <p:nvSpPr>
                <p:cNvPr id="11" name="Oval 22"/>
                <p:cNvSpPr>
                  <a:spLocks noChangeAspect="1" noChangeArrowheads="1"/>
                </p:cNvSpPr>
                <p:nvPr/>
              </p:nvSpPr>
              <p:spPr bwMode="auto">
                <a:xfrm rot="244712">
                  <a:off x="283" y="2045"/>
                  <a:ext cx="3456" cy="1267"/>
                </a:xfrm>
                <a:prstGeom prst="ellips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23"/>
                <p:cNvSpPr>
                  <a:spLocks noChangeAspect="1"/>
                </p:cNvSpPr>
                <p:nvPr/>
              </p:nvSpPr>
              <p:spPr bwMode="auto">
                <a:xfrm>
                  <a:off x="3187" y="1662"/>
                  <a:ext cx="395" cy="861"/>
                </a:xfrm>
                <a:custGeom>
                  <a:avLst/>
                  <a:gdLst/>
                  <a:ahLst/>
                  <a:cxnLst>
                    <a:cxn ang="0">
                      <a:pos x="395" y="861"/>
                    </a:cxn>
                    <a:cxn ang="0">
                      <a:pos x="249" y="692"/>
                    </a:cxn>
                    <a:cxn ang="0">
                      <a:pos x="56" y="474"/>
                    </a:cxn>
                    <a:cxn ang="0">
                      <a:pos x="8" y="280"/>
                    </a:cxn>
                    <a:cxn ang="0">
                      <a:pos x="104" y="135"/>
                    </a:cxn>
                    <a:cxn ang="0">
                      <a:pos x="333" y="0"/>
                    </a:cxn>
                  </a:cxnLst>
                  <a:rect l="0" t="0" r="r" b="b"/>
                  <a:pathLst>
                    <a:path w="395" h="861">
                      <a:moveTo>
                        <a:pt x="395" y="861"/>
                      </a:moveTo>
                      <a:cubicBezTo>
                        <a:pt x="350" y="808"/>
                        <a:pt x="305" y="756"/>
                        <a:pt x="249" y="692"/>
                      </a:cubicBezTo>
                      <a:cubicBezTo>
                        <a:pt x="193" y="628"/>
                        <a:pt x="96" y="543"/>
                        <a:pt x="56" y="474"/>
                      </a:cubicBezTo>
                      <a:cubicBezTo>
                        <a:pt x="16" y="405"/>
                        <a:pt x="0" y="336"/>
                        <a:pt x="8" y="280"/>
                      </a:cubicBezTo>
                      <a:cubicBezTo>
                        <a:pt x="16" y="224"/>
                        <a:pt x="50" y="182"/>
                        <a:pt x="104" y="135"/>
                      </a:cubicBezTo>
                      <a:cubicBezTo>
                        <a:pt x="158" y="88"/>
                        <a:pt x="285" y="28"/>
                        <a:pt x="333" y="0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C29-0B87-41EE-B840-EE0EF5B2715D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9706"/>
            <a:ext cx="9130093" cy="445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rot="20752618">
            <a:off x="5386462" y="5149469"/>
            <a:ext cx="3814549" cy="5226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788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we really going to measure?</a:t>
            </a:r>
            <a:endParaRPr lang="en-US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20760000">
            <a:off x="4909284" y="5538544"/>
            <a:ext cx="528638" cy="304800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25m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20784971">
            <a:off x="110201" y="2062609"/>
            <a:ext cx="1851025" cy="1158875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Solid Iron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Focusing Magnet, Hadron absorber and beam dump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412618">
            <a:off x="766679" y="3706923"/>
            <a:ext cx="1569035" cy="407341"/>
            <a:chOff x="819" y="1513"/>
            <a:chExt cx="915" cy="212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 rot="20340000">
              <a:off x="1094" y="1513"/>
              <a:ext cx="401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4.9m</a:t>
              </a: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rot="20340000">
              <a:off x="1391" y="1516"/>
              <a:ext cx="343" cy="7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rot="20340000">
              <a:off x="819" y="1721"/>
              <a:ext cx="294" cy="3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 rot="20770983">
            <a:off x="2836131" y="2172800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Mom. Meas.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(KTeV Magnet)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 rot="20760000">
            <a:off x="6753657" y="4808618"/>
            <a:ext cx="1734642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Hadron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Absorber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(Iron Wall)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 rot="20760000">
            <a:off x="2192338" y="1096963"/>
            <a:ext cx="1739900" cy="835025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Station 1: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Hodoscope array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MWPC tracking</a:t>
            </a: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>
            <a:off x="2649414" y="1922585"/>
            <a:ext cx="508000" cy="1695937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5234476" y="1688123"/>
            <a:ext cx="95615" cy="841131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5345723" y="1688124"/>
            <a:ext cx="1445846" cy="633046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 rot="20760000">
            <a:off x="6501057" y="492369"/>
            <a:ext cx="1843087" cy="835025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Station 4: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Hodoscope array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Prop tube tracking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 rot="20760000">
            <a:off x="1906100" y="5565042"/>
            <a:ext cx="1898650" cy="590550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2">
                    <a:lumMod val="10000"/>
                  </a:schemeClr>
                </a:solidFill>
              </a:rPr>
              <a:t>Liquid H</a:t>
            </a:r>
            <a:r>
              <a:rPr lang="en-US" sz="1600" baseline="-2500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</a:rPr>
              <a:t>, d</a:t>
            </a:r>
            <a:r>
              <a:rPr lang="en-US" sz="1600" baseline="-2500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</a:rPr>
              <a:t>, and solid targets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 flipV="1">
            <a:off x="190012" y="4624753"/>
            <a:ext cx="1662234" cy="1189892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 rot="20760000">
            <a:off x="4093430" y="874225"/>
            <a:ext cx="2227262" cy="835025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>
                    <a:lumMod val="10000"/>
                  </a:schemeClr>
                </a:solidFill>
              </a:rPr>
              <a:t>Station 2 and 3:</a:t>
            </a:r>
          </a:p>
          <a:p>
            <a:r>
              <a:rPr lang="en-US" sz="1600">
                <a:solidFill>
                  <a:schemeClr val="bg2">
                    <a:lumMod val="10000"/>
                  </a:schemeClr>
                </a:solidFill>
              </a:rPr>
              <a:t>Hodoscope array</a:t>
            </a:r>
          </a:p>
          <a:p>
            <a:r>
              <a:rPr lang="en-US" sz="1600">
                <a:solidFill>
                  <a:schemeClr val="bg2">
                    <a:lumMod val="10000"/>
                  </a:schemeClr>
                </a:solidFill>
              </a:rPr>
              <a:t>Drift Chamber tracking</a:t>
            </a: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7518398" y="1320800"/>
            <a:ext cx="156309" cy="633046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 flipV="1">
            <a:off x="7463690" y="3938953"/>
            <a:ext cx="70340" cy="875324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rot="20752618">
            <a:off x="1120756" y="6163530"/>
            <a:ext cx="3851866" cy="118655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4755" y="5860111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Drawing:  T. O’Connor and K. Bailey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30093" cy="445838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91477" y="157407"/>
            <a:ext cx="8229600" cy="6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Reduce, Reuse, Recycle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85800"/>
            <a:ext cx="58337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St. 4 Prop Tubes:  Homeland Security via Los Alamos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St. 3 &amp; 4 Hodo PMT’s:  E-866, HERMES, KTeV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St. 1 &amp; 2 Hodoscopes:  HERMES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St. 2 &amp; 3- tracking:  E-866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St. 2 Support Structure:  KTeV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Target Flasks:  E-866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Cables:  KTeV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9631" y="4890092"/>
            <a:ext cx="6105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1800" baseline="30000" dirty="0" smtClean="0">
                <a:solidFill>
                  <a:schemeClr val="bg2">
                    <a:lumMod val="10000"/>
                  </a:schemeClr>
                </a:solidFill>
              </a:rPr>
              <a:t>nd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 Magnet:  KTeV Analysis Magnet</a:t>
            </a:r>
          </a:p>
          <a:p>
            <a:pPr marL="171450" indent="-171450" algn="r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Hadron Absorber:  Fermilab Rail Head???</a:t>
            </a:r>
          </a:p>
          <a:p>
            <a:pPr marL="171450" indent="-171450" algn="r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Solid Fe Magnet Coils:  E-866 SM3 Magnet</a:t>
            </a:r>
          </a:p>
          <a:p>
            <a:pPr marL="171450" indent="-171450" algn="r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Shielding blocks from old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beamline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hlinkClick r:id="rId3"/>
              </a:rPr>
              <a:t>Fermilab Today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) </a:t>
            </a:r>
          </a:p>
          <a:p>
            <a:pPr marL="171450" indent="-171450" algn="r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Solid Fe Magnet Flux Return Iron:  E-866 SM12 Magnet</a:t>
            </a:r>
          </a:p>
          <a:p>
            <a:pPr marL="171450" indent="-171450" algn="r">
              <a:buFont typeface="Arial" pitchFamily="34" charset="0"/>
              <a:buChar char="•"/>
            </a:pP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00A4-3230-471F-97F0-259D3DBA2E5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E906 Detector</a:t>
            </a:r>
          </a:p>
        </p:txBody>
      </p:sp>
      <p:pic>
        <p:nvPicPr>
          <p:cNvPr id="152581" name="Picture 5" descr="small906"/>
          <p:cNvPicPr>
            <a:picLocks noChangeAspect="1" noChangeArrowheads="1"/>
          </p:cNvPicPr>
          <p:nvPr/>
        </p:nvPicPr>
        <p:blipFill>
          <a:blip r:embed="rId3"/>
          <a:srcRect l="13361" t="33615" r="22139" b="48669"/>
          <a:stretch>
            <a:fillRect/>
          </a:stretch>
        </p:blipFill>
        <p:spPr bwMode="auto">
          <a:xfrm>
            <a:off x="838200" y="3657600"/>
            <a:ext cx="7620000" cy="2700337"/>
          </a:xfrm>
          <a:prstGeom prst="rect">
            <a:avLst/>
          </a:prstGeom>
          <a:noFill/>
        </p:spPr>
      </p:pic>
      <p:pic>
        <p:nvPicPr>
          <p:cNvPr id="152582" name="Picture 6" descr="ytaper"/>
          <p:cNvPicPr>
            <a:picLocks noChangeAspect="1" noChangeArrowheads="1"/>
          </p:cNvPicPr>
          <p:nvPr/>
        </p:nvPicPr>
        <p:blipFill>
          <a:blip r:embed="rId4"/>
          <a:srcRect l="3264" r="7201"/>
          <a:stretch>
            <a:fillRect/>
          </a:stretch>
        </p:blipFill>
        <p:spPr bwMode="auto">
          <a:xfrm>
            <a:off x="185738" y="814388"/>
            <a:ext cx="3971925" cy="3081337"/>
          </a:xfrm>
          <a:prstGeom prst="rect">
            <a:avLst/>
          </a:prstGeom>
          <a:noFill/>
        </p:spPr>
      </p:pic>
      <p:pic>
        <p:nvPicPr>
          <p:cNvPr id="152583" name="Picture 7" descr="xtaper"/>
          <p:cNvPicPr>
            <a:picLocks noChangeAspect="1" noChangeArrowheads="1"/>
          </p:cNvPicPr>
          <p:nvPr/>
        </p:nvPicPr>
        <p:blipFill>
          <a:blip r:embed="rId5"/>
          <a:srcRect l="3648" r="7680"/>
          <a:stretch>
            <a:fillRect/>
          </a:stretch>
        </p:blipFill>
        <p:spPr bwMode="auto">
          <a:xfrm>
            <a:off x="4752975" y="814388"/>
            <a:ext cx="3948113" cy="3076575"/>
          </a:xfrm>
          <a:prstGeom prst="rect">
            <a:avLst/>
          </a:prstGeom>
          <a:noFill/>
        </p:spPr>
      </p:pic>
      <p:sp>
        <p:nvSpPr>
          <p:cNvPr id="152585" name="Oval 9"/>
          <p:cNvSpPr>
            <a:spLocks noChangeArrowheads="1"/>
          </p:cNvSpPr>
          <p:nvPr/>
        </p:nvSpPr>
        <p:spPr bwMode="auto">
          <a:xfrm>
            <a:off x="4983163" y="1528763"/>
            <a:ext cx="822325" cy="1600200"/>
          </a:xfrm>
          <a:prstGeom prst="ellipse">
            <a:avLst/>
          </a:prstGeom>
          <a:noFill/>
          <a:ln w="38100">
            <a:solidFill>
              <a:srgbClr val="9429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6" name="Oval 10"/>
          <p:cNvSpPr>
            <a:spLocks noChangeArrowheads="1"/>
          </p:cNvSpPr>
          <p:nvPr/>
        </p:nvSpPr>
        <p:spPr bwMode="auto">
          <a:xfrm>
            <a:off x="5797550" y="1538288"/>
            <a:ext cx="414338" cy="1600200"/>
          </a:xfrm>
          <a:prstGeom prst="ellipse">
            <a:avLst/>
          </a:prstGeom>
          <a:noFill/>
          <a:ln w="38100">
            <a:solidFill>
              <a:srgbClr val="9429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4165600" y="1049338"/>
            <a:ext cx="2101850" cy="404812"/>
          </a:xfrm>
          <a:prstGeom prst="rect">
            <a:avLst/>
          </a:prstGeom>
          <a:noFill/>
          <a:ln w="38100">
            <a:solidFill>
              <a:srgbClr val="942977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u="none">
                <a:solidFill>
                  <a:srgbClr val="942977"/>
                </a:solidFill>
              </a:rPr>
              <a:t>Trigger electronics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4162425" y="3149600"/>
            <a:ext cx="1600200" cy="679450"/>
          </a:xfrm>
          <a:prstGeom prst="rect">
            <a:avLst/>
          </a:prstGeom>
          <a:noFill/>
          <a:ln w="38100">
            <a:solidFill>
              <a:srgbClr val="9429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u="none">
                <a:solidFill>
                  <a:srgbClr val="942977"/>
                </a:solidFill>
              </a:rPr>
              <a:t>Scintillator Hodoscopes</a:t>
            </a:r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 flipV="1">
            <a:off x="5811838" y="2630488"/>
            <a:ext cx="1295400" cy="831850"/>
          </a:xfrm>
          <a:prstGeom prst="line">
            <a:avLst/>
          </a:prstGeom>
          <a:noFill/>
          <a:ln w="38100">
            <a:solidFill>
              <a:srgbClr val="942977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91" name="Line 15"/>
          <p:cNvSpPr>
            <a:spLocks noChangeShapeType="1"/>
          </p:cNvSpPr>
          <p:nvPr/>
        </p:nvSpPr>
        <p:spPr bwMode="auto">
          <a:xfrm flipV="1">
            <a:off x="5808663" y="2957513"/>
            <a:ext cx="2189162" cy="498475"/>
          </a:xfrm>
          <a:prstGeom prst="line">
            <a:avLst/>
          </a:prstGeom>
          <a:noFill/>
          <a:ln w="38100">
            <a:solidFill>
              <a:srgbClr val="942977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 flipV="1">
            <a:off x="5802313" y="2663825"/>
            <a:ext cx="1868487" cy="793750"/>
          </a:xfrm>
          <a:prstGeom prst="line">
            <a:avLst/>
          </a:prstGeom>
          <a:noFill/>
          <a:ln w="38100">
            <a:solidFill>
              <a:srgbClr val="942977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 flipV="1">
            <a:off x="5800725" y="2781300"/>
            <a:ext cx="117475" cy="682625"/>
          </a:xfrm>
          <a:prstGeom prst="line">
            <a:avLst/>
          </a:prstGeom>
          <a:noFill/>
          <a:ln w="38100">
            <a:solidFill>
              <a:srgbClr val="942977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Commissioning Run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066800"/>
            <a:ext cx="4191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Late February 2012 – April 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2012</a:t>
            </a:r>
          </a:p>
          <a:p>
            <a:r>
              <a:rPr lang="en-US" sz="2400" dirty="0" smtClean="0"/>
              <a:t>First Beam in E906/</a:t>
            </a:r>
            <a:r>
              <a:rPr lang="en-US" sz="2400" dirty="0" err="1" smtClean="0"/>
              <a:t>SeaQuest</a:t>
            </a:r>
            <a:r>
              <a:rPr lang="en-US" sz="2400" dirty="0" smtClean="0"/>
              <a:t>:  March 8</a:t>
            </a:r>
            <a:r>
              <a:rPr lang="en-US" sz="2400" baseline="30000" dirty="0" smtClean="0"/>
              <a:t>th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2060"/>
                </a:solidFill>
              </a:rPr>
              <a:t>All systems worked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Some need improvement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pic>
        <p:nvPicPr>
          <p:cNvPr id="109570" name="Picture 2" descr="http://www-visualmedia.fnal.gov/VMS_Site/gallery/stillphotos/2011/0300/11-0368-09D.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876800" cy="5852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Physics – structure of nucleons and nuclei</a:t>
            </a:r>
          </a:p>
          <a:p>
            <a:pPr lvl="1"/>
            <a:r>
              <a:rPr lang="en-US" dirty="0" smtClean="0"/>
              <a:t>Structure of the anti-quark sea</a:t>
            </a:r>
          </a:p>
          <a:p>
            <a:pPr lvl="1"/>
            <a:r>
              <a:rPr lang="en-US" dirty="0" smtClean="0"/>
              <a:t>J/</a:t>
            </a:r>
            <a:r>
              <a:rPr lang="en-US" dirty="0" smtClean="0">
                <a:sym typeface="Symbol"/>
              </a:rPr>
              <a:t></a:t>
            </a:r>
            <a:endParaRPr lang="en-US" dirty="0" smtClean="0"/>
          </a:p>
          <a:p>
            <a:r>
              <a:rPr lang="en-US" dirty="0" smtClean="0"/>
              <a:t>Experiment/Commissioning Run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6200" y="228600"/>
            <a:ext cx="9753600" cy="6400800"/>
            <a:chOff x="4572000" y="3654425"/>
            <a:chExt cx="4951973" cy="2573338"/>
          </a:xfrm>
        </p:grpSpPr>
        <p:pic>
          <p:nvPicPr>
            <p:cNvPr id="5" name="Picture 11" descr="fermilab_03-0390-22D"/>
            <p:cNvPicPr preferRelativeResize="0">
              <a:picLocks noChangeAspect="1" noChangeArrowheads="1"/>
            </p:cNvPicPr>
            <p:nvPr/>
          </p:nvPicPr>
          <p:blipFill>
            <a:blip r:embed="rId2"/>
            <a:srcRect b="12984"/>
            <a:stretch>
              <a:fillRect/>
            </a:stretch>
          </p:blipFill>
          <p:spPr bwMode="auto">
            <a:xfrm>
              <a:off x="4572000" y="3654425"/>
              <a:ext cx="4575175" cy="2573338"/>
            </a:xfrm>
            <a:prstGeom prst="rect">
              <a:avLst/>
            </a:prstGeom>
            <a:noFill/>
          </p:spPr>
        </p:pic>
        <p:sp>
          <p:nvSpPr>
            <p:cNvPr id="6" name="Text Box 12"/>
            <p:cNvSpPr txBox="1">
              <a:spLocks noChangeAspect="1" noChangeArrowheads="1"/>
            </p:cNvSpPr>
            <p:nvPr/>
          </p:nvSpPr>
          <p:spPr bwMode="auto">
            <a:xfrm rot="20073686">
              <a:off x="8046011" y="4072968"/>
              <a:ext cx="1477962" cy="306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u="none" dirty="0">
                  <a:solidFill>
                    <a:srgbClr val="FFCCCC"/>
                  </a:solidFill>
                </a:rPr>
                <a:t>Fixed Target Beam lines</a:t>
              </a: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7126288" y="3917955"/>
              <a:ext cx="2005012" cy="1504951"/>
              <a:chOff x="4489" y="2468"/>
              <a:chExt cx="1263" cy="948"/>
            </a:xfrm>
          </p:grpSpPr>
          <p:sp>
            <p:nvSpPr>
              <p:cNvPr id="14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4965" y="2823"/>
                <a:ext cx="635" cy="3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u="none">
                    <a:solidFill>
                      <a:srgbClr val="FF00FF"/>
                    </a:solidFill>
                  </a:rPr>
                  <a:t>Tevatron 800 GeV</a:t>
                </a:r>
              </a:p>
            </p:txBody>
          </p:sp>
          <p:sp>
            <p:nvSpPr>
              <p:cNvPr id="15" name="Freeform 15"/>
              <p:cNvSpPr>
                <a:spLocks noChangeAspect="1"/>
              </p:cNvSpPr>
              <p:nvPr/>
            </p:nvSpPr>
            <p:spPr bwMode="auto">
              <a:xfrm>
                <a:off x="4489" y="2740"/>
                <a:ext cx="1263" cy="676"/>
              </a:xfrm>
              <a:custGeom>
                <a:avLst/>
                <a:gdLst/>
                <a:ahLst/>
                <a:cxnLst>
                  <a:cxn ang="0">
                    <a:pos x="2392" y="3"/>
                  </a:cxn>
                  <a:cxn ang="0">
                    <a:pos x="1931" y="3"/>
                  </a:cxn>
                  <a:cxn ang="0">
                    <a:pos x="1413" y="3"/>
                  </a:cxn>
                  <a:cxn ang="0">
                    <a:pos x="872" y="22"/>
                  </a:cxn>
                  <a:cxn ang="0">
                    <a:pos x="479" y="92"/>
                  </a:cxn>
                  <a:cxn ang="0">
                    <a:pos x="235" y="188"/>
                  </a:cxn>
                  <a:cxn ang="0">
                    <a:pos x="34" y="353"/>
                  </a:cxn>
                  <a:cxn ang="0">
                    <a:pos x="31" y="579"/>
                  </a:cxn>
                  <a:cxn ang="0">
                    <a:pos x="146" y="695"/>
                  </a:cxn>
                  <a:cxn ang="0">
                    <a:pos x="434" y="867"/>
                  </a:cxn>
                  <a:cxn ang="0">
                    <a:pos x="722" y="983"/>
                  </a:cxn>
                  <a:cxn ang="0">
                    <a:pos x="1125" y="1098"/>
                  </a:cxn>
                  <a:cxn ang="0">
                    <a:pos x="1692" y="1217"/>
                  </a:cxn>
                  <a:cxn ang="0">
                    <a:pos x="2162" y="1271"/>
                  </a:cxn>
                  <a:cxn ang="0">
                    <a:pos x="2392" y="1271"/>
                  </a:cxn>
                </a:cxnLst>
                <a:rect l="0" t="0" r="r" b="b"/>
                <a:pathLst>
                  <a:path w="2392" h="1280">
                    <a:moveTo>
                      <a:pt x="2392" y="3"/>
                    </a:moveTo>
                    <a:cubicBezTo>
                      <a:pt x="2243" y="3"/>
                      <a:pt x="2094" y="3"/>
                      <a:pt x="1931" y="3"/>
                    </a:cubicBezTo>
                    <a:cubicBezTo>
                      <a:pt x="1768" y="3"/>
                      <a:pt x="1589" y="0"/>
                      <a:pt x="1413" y="3"/>
                    </a:cubicBezTo>
                    <a:cubicBezTo>
                      <a:pt x="1237" y="6"/>
                      <a:pt x="1028" y="7"/>
                      <a:pt x="872" y="22"/>
                    </a:cubicBezTo>
                    <a:cubicBezTo>
                      <a:pt x="716" y="37"/>
                      <a:pt x="585" y="64"/>
                      <a:pt x="479" y="92"/>
                    </a:cubicBezTo>
                    <a:cubicBezTo>
                      <a:pt x="373" y="120"/>
                      <a:pt x="309" y="145"/>
                      <a:pt x="235" y="188"/>
                    </a:cubicBezTo>
                    <a:cubicBezTo>
                      <a:pt x="161" y="231"/>
                      <a:pt x="68" y="288"/>
                      <a:pt x="34" y="353"/>
                    </a:cubicBezTo>
                    <a:cubicBezTo>
                      <a:pt x="0" y="418"/>
                      <a:pt x="12" y="522"/>
                      <a:pt x="31" y="579"/>
                    </a:cubicBezTo>
                    <a:cubicBezTo>
                      <a:pt x="50" y="636"/>
                      <a:pt x="79" y="647"/>
                      <a:pt x="146" y="695"/>
                    </a:cubicBezTo>
                    <a:cubicBezTo>
                      <a:pt x="213" y="743"/>
                      <a:pt x="338" y="819"/>
                      <a:pt x="434" y="867"/>
                    </a:cubicBezTo>
                    <a:cubicBezTo>
                      <a:pt x="530" y="915"/>
                      <a:pt x="607" y="945"/>
                      <a:pt x="722" y="983"/>
                    </a:cubicBezTo>
                    <a:cubicBezTo>
                      <a:pt x="837" y="1021"/>
                      <a:pt x="963" y="1059"/>
                      <a:pt x="1125" y="1098"/>
                    </a:cubicBezTo>
                    <a:cubicBezTo>
                      <a:pt x="1287" y="1137"/>
                      <a:pt x="1519" y="1188"/>
                      <a:pt x="1692" y="1217"/>
                    </a:cubicBezTo>
                    <a:cubicBezTo>
                      <a:pt x="1865" y="1246"/>
                      <a:pt x="2045" y="1262"/>
                      <a:pt x="2162" y="1271"/>
                    </a:cubicBezTo>
                    <a:cubicBezTo>
                      <a:pt x="2279" y="1280"/>
                      <a:pt x="2354" y="1271"/>
                      <a:pt x="2392" y="1271"/>
                    </a:cubicBezTo>
                  </a:path>
                </a:pathLst>
              </a:custGeom>
              <a:noFill/>
              <a:ln w="57150" cap="flat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4642" y="2567"/>
                <a:ext cx="532" cy="25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4642" y="2468"/>
                <a:ext cx="928" cy="355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4642" y="2567"/>
                <a:ext cx="928" cy="256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9"/>
            <p:cNvGrpSpPr>
              <a:grpSpLocks noChangeAspect="1"/>
            </p:cNvGrpSpPr>
            <p:nvPr/>
          </p:nvGrpSpPr>
          <p:grpSpPr bwMode="auto">
            <a:xfrm>
              <a:off x="4689475" y="4457451"/>
              <a:ext cx="2898328" cy="1382963"/>
              <a:chOff x="292" y="1653"/>
              <a:chExt cx="3456" cy="1650"/>
            </a:xfrm>
          </p:grpSpPr>
          <p:sp>
            <p:nvSpPr>
              <p:cNvPr id="9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326" y="2297"/>
                <a:ext cx="1319" cy="80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1600" u="none" dirty="0">
                    <a:solidFill>
                      <a:srgbClr val="FFFF00"/>
                    </a:solidFill>
                  </a:rPr>
                  <a:t>Main Injector 120 </a:t>
                </a:r>
                <a:r>
                  <a:rPr lang="en-US" sz="1600" u="none" dirty="0" err="1">
                    <a:solidFill>
                      <a:srgbClr val="FFFF00"/>
                    </a:solidFill>
                  </a:rPr>
                  <a:t>GeV</a:t>
                </a:r>
                <a:endParaRPr lang="en-US" sz="1600" u="none" dirty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7" name="Group 21"/>
              <p:cNvGrpSpPr>
                <a:grpSpLocks noChangeAspect="1"/>
              </p:cNvGrpSpPr>
              <p:nvPr/>
            </p:nvGrpSpPr>
            <p:grpSpPr bwMode="auto">
              <a:xfrm>
                <a:off x="292" y="1653"/>
                <a:ext cx="3456" cy="1650"/>
                <a:chOff x="283" y="1662"/>
                <a:chExt cx="3456" cy="1650"/>
              </a:xfrm>
            </p:grpSpPr>
            <p:sp>
              <p:nvSpPr>
                <p:cNvPr id="11" name="Oval 22"/>
                <p:cNvSpPr>
                  <a:spLocks noChangeAspect="1" noChangeArrowheads="1"/>
                </p:cNvSpPr>
                <p:nvPr/>
              </p:nvSpPr>
              <p:spPr bwMode="auto">
                <a:xfrm rot="244712">
                  <a:off x="283" y="2045"/>
                  <a:ext cx="3456" cy="1267"/>
                </a:xfrm>
                <a:prstGeom prst="ellips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23"/>
                <p:cNvSpPr>
                  <a:spLocks noChangeAspect="1"/>
                </p:cNvSpPr>
                <p:nvPr/>
              </p:nvSpPr>
              <p:spPr bwMode="auto">
                <a:xfrm>
                  <a:off x="3187" y="1662"/>
                  <a:ext cx="395" cy="861"/>
                </a:xfrm>
                <a:custGeom>
                  <a:avLst/>
                  <a:gdLst/>
                  <a:ahLst/>
                  <a:cxnLst>
                    <a:cxn ang="0">
                      <a:pos x="395" y="861"/>
                    </a:cxn>
                    <a:cxn ang="0">
                      <a:pos x="249" y="692"/>
                    </a:cxn>
                    <a:cxn ang="0">
                      <a:pos x="56" y="474"/>
                    </a:cxn>
                    <a:cxn ang="0">
                      <a:pos x="8" y="280"/>
                    </a:cxn>
                    <a:cxn ang="0">
                      <a:pos x="104" y="135"/>
                    </a:cxn>
                    <a:cxn ang="0">
                      <a:pos x="333" y="0"/>
                    </a:cxn>
                  </a:cxnLst>
                  <a:rect l="0" t="0" r="r" b="b"/>
                  <a:pathLst>
                    <a:path w="395" h="861">
                      <a:moveTo>
                        <a:pt x="395" y="861"/>
                      </a:moveTo>
                      <a:cubicBezTo>
                        <a:pt x="350" y="808"/>
                        <a:pt x="305" y="756"/>
                        <a:pt x="249" y="692"/>
                      </a:cubicBezTo>
                      <a:cubicBezTo>
                        <a:pt x="193" y="628"/>
                        <a:pt x="96" y="543"/>
                        <a:pt x="56" y="474"/>
                      </a:cubicBezTo>
                      <a:cubicBezTo>
                        <a:pt x="16" y="405"/>
                        <a:pt x="0" y="336"/>
                        <a:pt x="8" y="280"/>
                      </a:cubicBezTo>
                      <a:cubicBezTo>
                        <a:pt x="16" y="224"/>
                        <a:pt x="50" y="182"/>
                        <a:pt x="104" y="135"/>
                      </a:cubicBezTo>
                      <a:cubicBezTo>
                        <a:pt x="158" y="88"/>
                        <a:pt x="285" y="28"/>
                        <a:pt x="333" y="0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C29-0B87-41EE-B840-EE0EF5B2715D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8" name="Group 18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7162800" cy="2971799"/>
          </a:xfr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BEAM</a:t>
            </a:r>
          </a:p>
          <a:p>
            <a:r>
              <a:rPr lang="en-US" sz="2400" b="1" dirty="0" smtClean="0"/>
              <a:t>120 </a:t>
            </a:r>
            <a:r>
              <a:rPr lang="en-US" sz="2400" b="1" dirty="0" err="1" smtClean="0"/>
              <a:t>GeV</a:t>
            </a:r>
            <a:r>
              <a:rPr lang="en-US" sz="2400" b="1" dirty="0" smtClean="0"/>
              <a:t>/c protons, 19ns intervals (53 MHz)</a:t>
            </a:r>
          </a:p>
          <a:p>
            <a:r>
              <a:rPr lang="en-US" sz="2400" b="1" dirty="0" smtClean="0"/>
              <a:t>1E12/s:  5s spill at 1 minute intervals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Structure at intermediate frequencies (~1-1000Hz) is important!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Extensive tuning by the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Fermilab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Accelerator Division throughout the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Target Setup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pic>
        <p:nvPicPr>
          <p:cNvPr id="93186" name="Picture 2" descr="C:\Documents and Settings\kaz\Desktop\E906\target\table\DSCN0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0"/>
            <a:ext cx="7315200" cy="5486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91400" y="1066800"/>
            <a:ext cx="1752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Targets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Liquid H</a:t>
            </a:r>
            <a:r>
              <a:rPr lang="en-US" baseline="-25000" dirty="0" smtClean="0"/>
              <a:t>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Empty Flask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Liquid D</a:t>
            </a:r>
            <a:r>
              <a:rPr lang="en-US" baseline="-25000" dirty="0" smtClean="0"/>
              <a:t>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“no target”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Ca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Motion table</a:t>
            </a:r>
          </a:p>
          <a:p>
            <a:pPr>
              <a:buFontTx/>
              <a:buChar char="-"/>
            </a:pPr>
            <a:r>
              <a:rPr lang="en-US" dirty="0" smtClean="0"/>
              <a:t>PLC Controlled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DAQ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763000" cy="3200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CODA (CEBAF Online Data Acquisition) and VME-based Readout Controllers (ROCs = CPUs), TDCs and </a:t>
            </a:r>
            <a:r>
              <a:rPr lang="en-US" sz="2400" dirty="0" err="1" smtClean="0">
                <a:solidFill>
                  <a:srgbClr val="7030A0"/>
                </a:solidFill>
              </a:rPr>
              <a:t>Scalers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Custom made Time-to-Digital convertor (TDC) cards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Each detector station has a set of dedicated crates/Readout Controllers (ROCs) 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 </a:t>
            </a:r>
            <a:r>
              <a:rPr lang="en-US" sz="2400" dirty="0" err="1" smtClean="0">
                <a:solidFill>
                  <a:srgbClr val="7030A0"/>
                </a:solidFill>
                <a:sym typeface="Wingdings" pitchFamily="2" charset="2"/>
              </a:rPr>
              <a:t>deadtime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sym typeface="Wingdings" pitchFamily="2" charset="2"/>
              </a:rPr>
              <a:t>detemined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 by slowest ROC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Common Stop trigger – Both NIM electronics and FPGA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Store event by event in </a:t>
            </a:r>
            <a:r>
              <a:rPr lang="en-US" sz="2400" dirty="0" err="1" smtClean="0">
                <a:solidFill>
                  <a:srgbClr val="00B050"/>
                </a:solidFill>
              </a:rPr>
              <a:t>MySQL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 analysis and displays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No “zero-suppression”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 large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deadtime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~90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s / TDC</a:t>
            </a:r>
          </a:p>
          <a:p>
            <a:endParaRPr lang="en-US" sz="2400" dirty="0" smtClean="0">
              <a:solidFill>
                <a:srgbClr val="FF0000"/>
              </a:solidFill>
              <a:sym typeface="Symbol"/>
            </a:endParaRPr>
          </a:p>
          <a:p>
            <a:pPr>
              <a:buNone/>
            </a:pPr>
            <a:endParaRPr lang="en-US" sz="24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graphicFrame>
        <p:nvGraphicFramePr>
          <p:cNvPr id="146433" name="Object 1"/>
          <p:cNvGraphicFramePr>
            <a:graphicFrameLocks noChangeAspect="1"/>
          </p:cNvGraphicFramePr>
          <p:nvPr/>
        </p:nvGraphicFramePr>
        <p:xfrm>
          <a:off x="0" y="3505200"/>
          <a:ext cx="4343400" cy="3098223"/>
        </p:xfrm>
        <a:graphic>
          <a:graphicData uri="http://schemas.openxmlformats.org/presentationml/2006/ole">
            <p:oleObj spid="_x0000_s146433" name="Acrobat Document" r:id="rId3" imgW="7543800" imgH="5829300" progId="AcroExch.Document.7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491012"/>
            <a:ext cx="3962400" cy="31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257800" y="3505200"/>
            <a:ext cx="330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TDC Spectra: Prop tube drift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1920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Detectors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4114800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Hodoscopes – provides triggers</a:t>
            </a:r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4953000" y="457201"/>
            <a:ext cx="4114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Wire Chambers/Proportional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Tubes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/>
        </p:nvCxnSpPr>
        <p:spPr>
          <a:xfrm rot="5400000">
            <a:off x="2476500" y="2705100"/>
            <a:ext cx="419100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5029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Detectors showed hits consistent with their orientation/geometry.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Final check of their calibration on-going.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New Station 1 and Station3- chambers for next run!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5000" y="359306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+</a:t>
            </a:r>
            <a:endParaRPr lang="en-US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8229600" y="359306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-</a:t>
            </a:r>
            <a:endParaRPr lang="en-US" baseline="300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19200"/>
            <a:ext cx="4343400" cy="335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235998" y="358140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+</a:t>
            </a:r>
            <a:endParaRPr lang="en-US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50598" y="35814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-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Background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1"/>
            <a:ext cx="8229600" cy="137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Understand sources of background between peaks. 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for analysis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shielding for next run?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4343400" cy="335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C:\Documents and Settings\kaz\Desktop\E906\Analysis\Pages from AnalysisMeeting.5-9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093441"/>
            <a:ext cx="4343400" cy="33261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1752600"/>
            <a:ext cx="63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05133" y="17526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MC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476500" y="2705100"/>
            <a:ext cx="419100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Mysteries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7630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rgbClr val="00B050"/>
                </a:solidFill>
              </a:rPr>
              <a:t>Deadtime</a:t>
            </a:r>
            <a:r>
              <a:rPr lang="en-US" sz="2400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Each detector station has a set of dedicated crates/Readout Controllers (ROCs) 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 </a:t>
            </a:r>
            <a:r>
              <a:rPr lang="en-US" sz="2400" dirty="0" err="1" smtClean="0">
                <a:solidFill>
                  <a:srgbClr val="00B050"/>
                </a:solidFill>
                <a:sym typeface="Wingdings" pitchFamily="2" charset="2"/>
              </a:rPr>
              <a:t>deadtime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sym typeface="Wingdings" pitchFamily="2" charset="2"/>
              </a:rPr>
              <a:t>detemined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 by slowest ROC</a:t>
            </a:r>
          </a:p>
          <a:p>
            <a:pPr lvl="1"/>
            <a:r>
              <a:rPr lang="en-US" sz="2400" dirty="0" smtClean="0"/>
              <a:t>Front-end DAQ </a:t>
            </a:r>
            <a:r>
              <a:rPr lang="en-US" sz="2400" dirty="0" err="1" smtClean="0"/>
              <a:t>deadtime</a:t>
            </a:r>
            <a:r>
              <a:rPr lang="en-US" sz="2400" dirty="0" smtClean="0"/>
              <a:t> ~0.7ms  - mostly from TDCs</a:t>
            </a:r>
          </a:p>
          <a:p>
            <a:pPr lvl="1">
              <a:buFont typeface="Wingdings" pitchFamily="2" charset="2"/>
              <a:buChar char="è"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BUT, measured event rate is ~50-100Hz  (~10 ms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deadtime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Where is the bottleneck?</a:t>
            </a:r>
          </a:p>
          <a:p>
            <a:pPr marL="0" lvl="1">
              <a:buNone/>
            </a:pP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“SPLAT” events: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detector stations inundated by high rates</a:t>
            </a:r>
          </a:p>
          <a:p>
            <a:pPr marL="400050" lvl="2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	- Background?  From where?</a:t>
            </a:r>
          </a:p>
          <a:p>
            <a:pPr marL="400050" lvl="2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	- Beam scraping? </a:t>
            </a:r>
          </a:p>
          <a:p>
            <a:pPr marL="400050" lvl="2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	- Electronic noise/oscillations?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0" y="2209800"/>
          <a:ext cx="5257800" cy="4062413"/>
        </p:xfrm>
        <a:graphic>
          <a:graphicData uri="http://schemas.openxmlformats.org/presentationml/2006/ole">
            <p:oleObj spid="_x0000_s114691" name="Acrobat Document" r:id="rId4" imgW="7543800" imgH="5829300" progId="AcroExch.Document.7">
              <p:embed/>
            </p:oleObj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0" y="2197100"/>
          <a:ext cx="5143500" cy="3975100"/>
        </p:xfrm>
        <a:graphic>
          <a:graphicData uri="http://schemas.openxmlformats.org/presentationml/2006/ole">
            <p:oleObj spid="_x0000_s114692" name="Acrobat Document" r:id="rId5" imgW="7543800" imgH="5829300" progId="AcroExch.Document.7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3999" y="2057400"/>
            <a:ext cx="3810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Hypothesis: Beam tune significantly alters our data-taking rate.</a:t>
            </a:r>
          </a:p>
          <a:p>
            <a:pPr>
              <a:buFont typeface="Wingdings" pitchFamily="2" charset="2"/>
              <a:buChar char="è"/>
            </a:pPr>
            <a:r>
              <a:rPr lang="en-US" sz="2000" dirty="0" smtClean="0">
                <a:solidFill>
                  <a:srgbClr val="002060"/>
                </a:solidFill>
                <a:sym typeface="Wingdings" pitchFamily="2" charset="2"/>
              </a:rPr>
              <a:t>low duty factor </a:t>
            </a:r>
          </a:p>
          <a:p>
            <a:pPr>
              <a:buFont typeface="Wingdings" pitchFamily="2" charset="2"/>
              <a:buChar char="è"/>
            </a:pPr>
            <a:r>
              <a:rPr lang="en-US" sz="2000" dirty="0" smtClean="0">
                <a:solidFill>
                  <a:srgbClr val="002060"/>
                </a:solidFill>
                <a:sym typeface="Wingdings" pitchFamily="2" charset="2"/>
              </a:rPr>
              <a:t>~&lt;few ms&gt; intervals between pulses with high instantaneous luminosity</a:t>
            </a:r>
          </a:p>
          <a:p>
            <a:endParaRPr lang="en-US" sz="2000" dirty="0" smtClean="0">
              <a:solidFill>
                <a:srgbClr val="00B050"/>
              </a:solidFill>
              <a:sym typeface="Wingdings" pitchFamily="2" charset="2"/>
            </a:endParaRPr>
          </a:p>
          <a:p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733961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Raw detector rates using a fast </a:t>
            </a:r>
            <a:r>
              <a:rPr lang="en-US" sz="2000" dirty="0" err="1" smtClean="0"/>
              <a:t>pulser</a:t>
            </a:r>
            <a:r>
              <a:rPr lang="en-US" sz="2000" dirty="0" smtClean="0"/>
              <a:t> trigger </a:t>
            </a:r>
            <a:r>
              <a:rPr lang="en-US" sz="2000" dirty="0" smtClean="0">
                <a:sym typeface="Wingdings" pitchFamily="2" charset="2"/>
              </a:rPr>
              <a:t> intermediate frequency structure of beam intensity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Beam structure causes low duty factor, high effective </a:t>
            </a:r>
            <a:r>
              <a:rPr lang="en-US" sz="2000" dirty="0" err="1" smtClean="0"/>
              <a:t>deadtime</a:t>
            </a:r>
            <a:r>
              <a:rPr lang="en-US" sz="2000" dirty="0" smtClean="0"/>
              <a:t>, and high singles rates (“Splat”)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Beam Structure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1"/>
            <a:ext cx="8839200" cy="1066799"/>
          </a:xfrm>
        </p:spPr>
        <p:txBody>
          <a:bodyPr>
            <a:noAutofit/>
          </a:bodyPr>
          <a:lstStyle/>
          <a:p>
            <a:r>
              <a:rPr lang="en-US" sz="2000" dirty="0" smtClean="0"/>
              <a:t>Sizable 60Hz components (and sub-harmonics)</a:t>
            </a:r>
          </a:p>
          <a:p>
            <a:pPr>
              <a:buNone/>
            </a:pPr>
            <a:r>
              <a:rPr lang="en-US" sz="2000" dirty="0" smtClean="0"/>
              <a:t>	Largest: 360Hz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 Main Injector power supplies?  possibly...but...there must be more to the story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1447800"/>
            <a:ext cx="50292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57544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Fermilab</a:t>
            </a:r>
            <a:r>
              <a:rPr lang="en-US" dirty="0" smtClean="0"/>
              <a:t> has never done a slow spill extraction from the Main Injector...but...</a:t>
            </a:r>
          </a:p>
          <a:p>
            <a:r>
              <a:rPr lang="en-US" dirty="0" smtClean="0"/>
              <a:t>we need smoother bunches (improve duty factor) to improve event 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3999" y="2057400"/>
            <a:ext cx="3810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Hypothesis: Beam tune significantly alters our data-taking rate.</a:t>
            </a:r>
          </a:p>
          <a:p>
            <a:pPr>
              <a:buFont typeface="Wingdings" pitchFamily="2" charset="2"/>
              <a:buChar char="è"/>
            </a:pPr>
            <a:r>
              <a:rPr lang="en-US" sz="2000" dirty="0" smtClean="0">
                <a:solidFill>
                  <a:srgbClr val="002060"/>
                </a:solidFill>
                <a:sym typeface="Wingdings" pitchFamily="2" charset="2"/>
              </a:rPr>
              <a:t>low duty factor </a:t>
            </a:r>
          </a:p>
          <a:p>
            <a:pPr>
              <a:buFont typeface="Wingdings" pitchFamily="2" charset="2"/>
              <a:buChar char="è"/>
            </a:pPr>
            <a:r>
              <a:rPr lang="en-US" sz="2000" dirty="0" smtClean="0">
                <a:solidFill>
                  <a:srgbClr val="002060"/>
                </a:solidFill>
                <a:sym typeface="Wingdings" pitchFamily="2" charset="2"/>
              </a:rPr>
              <a:t>~&lt;few ms&gt; intervals between pulses with high instantaneous luminosity</a:t>
            </a:r>
          </a:p>
          <a:p>
            <a:endParaRPr lang="en-US" sz="2000" dirty="0" smtClean="0">
              <a:solidFill>
                <a:srgbClr val="00B050"/>
              </a:solidFill>
              <a:sym typeface="Wingdings" pitchFamily="2" charset="2"/>
            </a:endParaRP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Background and “Splat”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1"/>
            <a:ext cx="8915400" cy="12191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Large number of hits on all stations </a:t>
            </a:r>
            <a:r>
              <a:rPr lang="en-US" sz="2000" dirty="0" smtClean="0"/>
              <a:t>from high instantaneous beam rate</a:t>
            </a:r>
          </a:p>
          <a:p>
            <a:pPr lvl="1">
              <a:buFont typeface="Wingdings"/>
              <a:buChar char="è"/>
            </a:pPr>
            <a:r>
              <a:rPr lang="en-US" sz="2000" dirty="0" smtClean="0">
                <a:sym typeface="Wingdings" pitchFamily="2" charset="2"/>
              </a:rPr>
              <a:t>makes track reconstruction difficult (if not impossible) for those events</a:t>
            </a:r>
          </a:p>
          <a:p>
            <a:pPr lvl="1">
              <a:buFont typeface="Wingdings"/>
              <a:buChar char="è"/>
            </a:pPr>
            <a:endParaRPr lang="en-US" sz="2000" dirty="0" smtClean="0">
              <a:sym typeface="Wingdings" pitchFamily="2" charset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graphicFrame>
        <p:nvGraphicFramePr>
          <p:cNvPr id="100353" name="Object 1"/>
          <p:cNvGraphicFramePr>
            <a:graphicFrameLocks noChangeAspect="1"/>
          </p:cNvGraphicFramePr>
          <p:nvPr/>
        </p:nvGraphicFramePr>
        <p:xfrm>
          <a:off x="1143000" y="1295400"/>
          <a:ext cx="6629400" cy="4966788"/>
        </p:xfrm>
        <a:graphic>
          <a:graphicData uri="http://schemas.openxmlformats.org/presentationml/2006/ole">
            <p:oleObj spid="_x0000_s100353" name="Acrobat Document" r:id="rId3" imgW="6000750" imgH="4495800" progId="AcroExch.Document.7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68046" y="6260068"/>
            <a:ext cx="559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Again, smooth out beam OR… block the “Splat” somehow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“Splat” block scheme formulated</a:t>
            </a:r>
          </a:p>
          <a:p>
            <a:pPr>
              <a:buNone/>
            </a:pPr>
            <a:r>
              <a:rPr lang="en-US" sz="2400" dirty="0" smtClean="0"/>
              <a:t>	- “Inhibit card” to veto events with large number of hits</a:t>
            </a:r>
          </a:p>
          <a:p>
            <a:pPr>
              <a:buNone/>
            </a:pPr>
            <a:r>
              <a:rPr lang="en-US" sz="2400" dirty="0" smtClean="0"/>
              <a:t>	- 160ns integration window – count </a:t>
            </a:r>
            <a:r>
              <a:rPr lang="en-US" sz="2400" dirty="0" err="1" smtClean="0"/>
              <a:t>hodoscope</a:t>
            </a:r>
            <a:r>
              <a:rPr lang="en-US" sz="2400" dirty="0" smtClean="0"/>
              <a:t> hits (is it greater than threshold?)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373736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62400" y="609600"/>
            <a:ext cx="5181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seen in 1970 at BNL/AGS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Proton-uranium collision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enough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resolution to see resonant structure</a:t>
            </a:r>
            <a:endParaRPr lang="en-US" sz="24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Extensively used to probe nucleon structure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First, a bit of history...</a:t>
            </a:r>
            <a:endParaRPr lang="en-US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4572000" y="3047999"/>
          <a:ext cx="3352800" cy="2534067"/>
        </p:xfrm>
        <a:graphic>
          <a:graphicData uri="http://schemas.openxmlformats.org/presentationml/2006/ole">
            <p:oleObj spid="_x0000_s64513" name="Acrobat Document" r:id="rId4" imgW="3428571" imgH="2591162" progId="AcroExch.Document.7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638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Anti-quark structure of nucleons and nuclei?  u = d?  EMC Effect?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J/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:  nucleon gluon distributions, nuclear dependence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19800" y="5713412"/>
            <a:ext cx="1524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77000" y="5713412"/>
            <a:ext cx="1524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Inhibit card results in cleaner hits, higher event rate</a:t>
            </a: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228600" y="990600"/>
          <a:ext cx="8382000" cy="5611440"/>
        </p:xfrm>
        <a:graphic>
          <a:graphicData uri="http://schemas.openxmlformats.org/presentationml/2006/ole">
            <p:oleObj spid="_x0000_s95234" name="Acrobat Document" r:id="rId3" imgW="5676900" imgH="3800475" progId="AcroExch.Document.7">
              <p:embed/>
            </p:oleObj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“Splat” block scheme formulated</a:t>
            </a:r>
          </a:p>
          <a:p>
            <a:pPr>
              <a:buNone/>
            </a:pPr>
            <a:r>
              <a:rPr lang="en-US" sz="2400" dirty="0" smtClean="0"/>
              <a:t>	- “Inhibit card” to veto events with large number of hits</a:t>
            </a:r>
          </a:p>
          <a:p>
            <a:pPr>
              <a:buNone/>
            </a:pPr>
            <a:r>
              <a:rPr lang="en-US" sz="2400" dirty="0" smtClean="0"/>
              <a:t>	- 160ns integration window – count </a:t>
            </a:r>
            <a:r>
              <a:rPr lang="en-US" sz="2400" dirty="0" err="1" smtClean="0"/>
              <a:t>hodoscope</a:t>
            </a:r>
            <a:r>
              <a:rPr lang="en-US" sz="2400" dirty="0" smtClean="0"/>
              <a:t> hits (is it greater than threshold?)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/>
              <a:buChar char="è"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yes, most of the luminosity is lost to blocking</a:t>
            </a:r>
          </a:p>
          <a:p>
            <a:pPr>
              <a:buFont typeface="Wingdings"/>
              <a:buChar char="è"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beam tune improvement is best option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grpSp>
        <p:nvGrpSpPr>
          <p:cNvPr id="2" name="Group 3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Main Injector Shutdown </a:t>
            </a:r>
            <a:r>
              <a:rPr lang="en-US" sz="2400" dirty="0" smtClean="0"/>
              <a:t>began </a:t>
            </a:r>
            <a:r>
              <a:rPr lang="en-US" sz="2400" dirty="0" smtClean="0"/>
              <a:t>(5/1/2012) – 11 months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2</a:t>
            </a:r>
            <a:r>
              <a:rPr lang="en-US" sz="2400" dirty="0" smtClean="0"/>
              <a:t>E12 protons/s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Reconstructable</a:t>
            </a:r>
            <a:r>
              <a:rPr lang="en-US" sz="2400" dirty="0" smtClean="0"/>
              <a:t> </a:t>
            </a:r>
            <a:r>
              <a:rPr lang="en-US" sz="2400" dirty="0" err="1" smtClean="0"/>
              <a:t>dimuon</a:t>
            </a:r>
            <a:r>
              <a:rPr lang="en-US" sz="2400" dirty="0" smtClean="0"/>
              <a:t> events seen!!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Analysis underway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All subsystems worked – improvements  for production run are underway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TDC zero-suppression – significantly improve </a:t>
            </a:r>
            <a:r>
              <a:rPr lang="en-US" sz="2000" dirty="0" err="1" smtClean="0">
                <a:solidFill>
                  <a:srgbClr val="FF0000"/>
                </a:solidFill>
              </a:rPr>
              <a:t>deadtime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Improve beam structure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Understand and block background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Detector upgrades station1 and station3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Next run to commence - 2013</a:t>
            </a:r>
          </a:p>
          <a:p>
            <a:pPr>
              <a:buNone/>
            </a:pPr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1" descr="eloss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9232" y="838200"/>
            <a:ext cx="419476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Arial Black" pitchFamily="34" charset="0"/>
              </a:rPr>
              <a:t>Partonic</a:t>
            </a: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 Energy Loss: E906</a:t>
            </a:r>
            <a:endParaRPr lang="en-US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410200" cy="3429000"/>
          </a:xfrm>
        </p:spPr>
        <p:txBody>
          <a:bodyPr>
            <a:normAutofit/>
          </a:bodyPr>
          <a:lstStyle/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altLang="zh-TW" sz="2400" dirty="0" smtClean="0">
                <a:ea typeface="新細明體" charset="-120"/>
              </a:rPr>
              <a:t>Energy loss </a:t>
            </a:r>
            <a:r>
              <a:rPr lang="en-US" altLang="zh-TW" sz="2400" dirty="0" smtClean="0">
                <a:latin typeface="cmsy10" pitchFamily="34" charset="0"/>
                <a:ea typeface="新細明體" charset="-120"/>
              </a:rPr>
              <a:t>~</a:t>
            </a:r>
            <a:r>
              <a:rPr lang="en-US" altLang="zh-TW" sz="2400" dirty="0" smtClean="0">
                <a:ea typeface="新細明體" charset="-120"/>
              </a:rPr>
              <a:t> 1/s</a:t>
            </a: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r>
              <a:rPr lang="en-US" altLang="zh-TW" sz="2400" dirty="0" smtClean="0">
                <a:ea typeface="新細明體" charset="-120"/>
              </a:rPr>
              <a:t>larger at 120 </a:t>
            </a:r>
            <a:r>
              <a:rPr lang="en-US" altLang="zh-TW" sz="2400" dirty="0" err="1" smtClean="0">
                <a:ea typeface="新細明體" charset="-120"/>
              </a:rPr>
              <a:t>GeV</a:t>
            </a:r>
            <a:endParaRPr lang="en-US" altLang="zh-TW" sz="2400" dirty="0" smtClean="0">
              <a:ea typeface="新細明體" charset="-120"/>
            </a:endParaRPr>
          </a:p>
          <a:p>
            <a:r>
              <a:rPr lang="en-US" sz="2400" dirty="0" smtClean="0"/>
              <a:t>Sufficient statistics to remove shadowing contribution for low x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r>
              <a:rPr lang="en-US" sz="2400" dirty="0" smtClean="0"/>
              <a:t>Measurements instead of limits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C29-0B87-41EE-B840-EE0EF5B2715D}" type="slidenum">
              <a:rPr lang="en-US" smtClean="0"/>
              <a:pPr/>
              <a:t>44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629400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287" y="6581001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JLab</a:t>
            </a:r>
            <a:r>
              <a:rPr lang="en-US" sz="1200" dirty="0" smtClean="0"/>
              <a:t> Seminar 6/03/2011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Nuclear Modification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C29-0B87-41EE-B840-EE0EF5B2715D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" y="609600"/>
            <a:ext cx="8001000" cy="5943600"/>
            <a:chOff x="381000" y="304801"/>
            <a:chExt cx="8001000" cy="5909310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304801"/>
              <a:ext cx="8001000" cy="59093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			EMC: hollow circles</a:t>
              </a:r>
            </a:p>
            <a:p>
              <a:r>
                <a:rPr lang="en-US" dirty="0" smtClean="0"/>
                <a:t>			SLAC:  solid circles</a:t>
              </a:r>
            </a:p>
            <a:p>
              <a:r>
                <a:rPr lang="en-US" dirty="0" smtClean="0"/>
                <a:t>			BCDMS: squares</a:t>
              </a:r>
            </a:p>
            <a:p>
              <a:endParaRPr lang="en-US" dirty="0" smtClean="0"/>
            </a:p>
          </p:txBody>
        </p:sp>
        <p:pic>
          <p:nvPicPr>
            <p:cNvPr id="7" name="Picture 2" descr="\begin{figure}&#10;\centerline{\epsfysize=6cm \epsfbox{emc_fe.ps}}\end{figure}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621360"/>
              <a:ext cx="7185772" cy="4343400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52600" y="-22086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EMC Effect</a:t>
            </a:r>
            <a:endParaRPr lang="en-US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Nucleon Structure</a:t>
            </a:r>
            <a:endParaRPr lang="en-US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0" y="914400"/>
          <a:ext cx="4648200" cy="3513464"/>
        </p:xfrm>
        <a:graphic>
          <a:graphicData uri="http://schemas.openxmlformats.org/presentationml/2006/ole">
            <p:oleObj spid="_x0000_s63490" name="Acrobat Document" r:id="rId3" imgW="3428571" imgH="2591162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724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How is the nucleon sea generated?  u = d?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Gluon distributions differ between protons/neutrons?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295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3 valence quarks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Naively, sea generated from  gluon splitting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5029200" y="47990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86400" y="47990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133600"/>
            <a:ext cx="3168393" cy="443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Proportional Tubes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4621644" cy="363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9600" y="685800"/>
            <a:ext cx="284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Proportional tube drift time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27454" y="685800"/>
            <a:ext cx="3816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Drift times of wire chambers and </a:t>
            </a:r>
          </a:p>
          <a:p>
            <a:r>
              <a:rPr lang="en-US" dirty="0" smtClean="0"/>
              <a:t>proportional tubes agree with simulation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Chamber Gas: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P8 (92%Ar, 8%Methane) + 4% CF4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5486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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3505200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Ions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495300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P8 + 4% CF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2362200"/>
            <a:ext cx="1698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Single Tube</a:t>
            </a:r>
          </a:p>
          <a:p>
            <a:r>
              <a:rPr lang="en-US" sz="1400" dirty="0" smtClean="0"/>
              <a:t>Cross-Sectional View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514600" y="990599"/>
          <a:ext cx="5600700" cy="685800"/>
        </p:xfrm>
        <a:graphic>
          <a:graphicData uri="http://schemas.openxmlformats.org/presentationml/2006/ole">
            <p:oleObj spid="_x0000_s33794" name="Equation" r:id="rId3" imgW="2489040" imgH="30456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 Black" pitchFamily="34" charset="0"/>
              </a:rPr>
              <a:t>Drell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-Yan, DIS, and Parton Distributions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C29-0B87-41EE-B840-EE0EF5B2715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3" descr="slide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0"/>
            <a:ext cx="17312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3490079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 and </a:t>
            </a:r>
            <a:r>
              <a:rPr lang="en-US" dirty="0" err="1" smtClean="0"/>
              <a:t>Drell</a:t>
            </a:r>
            <a:r>
              <a:rPr lang="en-US" dirty="0" smtClean="0"/>
              <a:t>-Yan</a:t>
            </a:r>
          </a:p>
          <a:p>
            <a:pPr>
              <a:buFontTx/>
              <a:buChar char="-"/>
            </a:pPr>
            <a:r>
              <a:rPr lang="en-US" dirty="0" smtClean="0"/>
              <a:t> both powerful tools in probing </a:t>
            </a:r>
            <a:r>
              <a:rPr lang="en-US" dirty="0" err="1" smtClean="0"/>
              <a:t>parton</a:t>
            </a:r>
            <a:r>
              <a:rPr lang="en-US" dirty="0" smtClean="0"/>
              <a:t> distributions in nucleons and nuclei </a:t>
            </a:r>
          </a:p>
          <a:p>
            <a:pPr>
              <a:buFontTx/>
              <a:buChar char="-"/>
            </a:pPr>
            <a:r>
              <a:rPr lang="en-US" dirty="0" smtClean="0"/>
              <a:t> complementary in many respects</a:t>
            </a:r>
          </a:p>
          <a:p>
            <a:endParaRPr lang="en-US" dirty="0" smtClean="0"/>
          </a:p>
          <a:p>
            <a:r>
              <a:rPr lang="en-US" dirty="0" smtClean="0"/>
              <a:t>E906 </a:t>
            </a:r>
            <a:r>
              <a:rPr lang="en-US" dirty="0" err="1" smtClean="0"/>
              <a:t>Drell</a:t>
            </a:r>
            <a:r>
              <a:rPr lang="en-US" dirty="0" smtClean="0"/>
              <a:t>-Yan:</a:t>
            </a:r>
          </a:p>
          <a:p>
            <a:pPr>
              <a:buFontTx/>
              <a:buChar char="-"/>
            </a:pPr>
            <a:r>
              <a:rPr lang="en-US" dirty="0" smtClean="0"/>
              <a:t> Fixed target experiment: LH</a:t>
            </a:r>
            <a:r>
              <a:rPr lang="en-US" baseline="-25000" dirty="0" smtClean="0"/>
              <a:t>2</a:t>
            </a:r>
            <a:r>
              <a:rPr lang="en-US" dirty="0" smtClean="0"/>
              <a:t>, LD</a:t>
            </a:r>
            <a:r>
              <a:rPr lang="en-US" baseline="-25000" dirty="0" smtClean="0"/>
              <a:t>2</a:t>
            </a:r>
            <a:r>
              <a:rPr lang="en-US" dirty="0" smtClean="0"/>
              <a:t>, and 3 solid targets </a:t>
            </a:r>
          </a:p>
          <a:p>
            <a:pPr>
              <a:buFontTx/>
              <a:buChar char="-"/>
            </a:pPr>
            <a:r>
              <a:rPr lang="en-US" dirty="0" smtClean="0"/>
              <a:t> Probe anti-quark structure of nucleons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 d/u  in the sea – how is the sea generated?</a:t>
            </a:r>
          </a:p>
          <a:p>
            <a:pPr>
              <a:buFontTx/>
              <a:buChar char="-"/>
            </a:pPr>
            <a:r>
              <a:rPr lang="en-US" dirty="0" smtClean="0"/>
              <a:t> Do </a:t>
            </a:r>
            <a:r>
              <a:rPr lang="en-US" dirty="0" err="1" smtClean="0"/>
              <a:t>parton</a:t>
            </a:r>
            <a:r>
              <a:rPr lang="en-US" dirty="0" smtClean="0"/>
              <a:t> distributions differ between nucleons and nuclei? </a:t>
            </a:r>
          </a:p>
          <a:p>
            <a:pPr>
              <a:buFontTx/>
              <a:buChar char="-"/>
            </a:pPr>
            <a:r>
              <a:rPr lang="en-US" dirty="0" smtClean="0"/>
              <a:t> Simultaneous </a:t>
            </a:r>
            <a:r>
              <a:rPr lang="en-US" dirty="0" err="1" smtClean="0"/>
              <a:t>di-muon</a:t>
            </a:r>
            <a:r>
              <a:rPr lang="en-US" dirty="0" smtClean="0"/>
              <a:t> measurements of J/</a:t>
            </a:r>
            <a:r>
              <a:rPr lang="en-US" dirty="0" smtClean="0">
                <a:sym typeface="Symbol"/>
              </a:rPr>
              <a:t> probe gluon distributions of nucleons</a:t>
            </a:r>
            <a:endParaRPr lang="en-US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66800" y="5484812"/>
            <a:ext cx="1524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5484812"/>
            <a:ext cx="1524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slide3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133600"/>
            <a:ext cx="17526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497138" y="2438400"/>
          <a:ext cx="4149725" cy="685800"/>
        </p:xfrm>
        <a:graphic>
          <a:graphicData uri="http://schemas.openxmlformats.org/presentationml/2006/ole">
            <p:oleObj spid="_x0000_s33795" name="Equation" r:id="rId6" imgW="1523880" imgH="279360" progId="Equation.3">
              <p:embed/>
            </p:oleObj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Expected Mass Spectrum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4" descr="mas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90600"/>
            <a:ext cx="5410200" cy="4972126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9200" y="6324600"/>
            <a:ext cx="33528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Mass spectra from E866/</a:t>
            </a:r>
            <a:r>
              <a:rPr lang="en-US" sz="1800" dirty="0" err="1" smtClean="0"/>
              <a:t>NuSea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How is the nucleon sea generated?</a:t>
            </a:r>
          </a:p>
          <a:p>
            <a:endParaRPr lang="en-US" sz="2000" dirty="0" smtClean="0"/>
          </a:p>
          <a:p>
            <a:r>
              <a:rPr lang="en-US" sz="2000" dirty="0" smtClean="0"/>
              <a:t>Filter out resonances, and focus on DY.</a:t>
            </a:r>
          </a:p>
          <a:p>
            <a:endParaRPr lang="en-US" sz="2000" dirty="0" smtClean="0"/>
          </a:p>
        </p:txBody>
      </p:sp>
      <p:pic>
        <p:nvPicPr>
          <p:cNvPr id="18" name="Picture 3" descr="slide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667000"/>
            <a:ext cx="325874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114800" cy="2362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Arial Narrow" pitchFamily="34" charset="0"/>
              </a:rPr>
              <a:t>pp, pd</a:t>
            </a:r>
          </a:p>
          <a:p>
            <a:r>
              <a:rPr lang="en-US" dirty="0" smtClean="0">
                <a:latin typeface="Arial Narrow" pitchFamily="34" charset="0"/>
              </a:rPr>
              <a:t>How is the sea generated?</a:t>
            </a:r>
          </a:p>
          <a:p>
            <a:r>
              <a:rPr lang="en-US" dirty="0" err="1" smtClean="0">
                <a:latin typeface="Arial Narrow" pitchFamily="34" charset="0"/>
              </a:rPr>
              <a:t>Drell</a:t>
            </a:r>
            <a:r>
              <a:rPr lang="en-US" dirty="0" smtClean="0">
                <a:latin typeface="Arial Narrow" pitchFamily="34" charset="0"/>
              </a:rPr>
              <a:t>-Yan is sensitive to anti-quarks – specific to the sea</a:t>
            </a:r>
          </a:p>
          <a:p>
            <a:r>
              <a:rPr lang="en-US" dirty="0" smtClean="0">
                <a:latin typeface="Arial Narrow" pitchFamily="34" charset="0"/>
              </a:rPr>
              <a:t>Gluon splitting would suggest symmetry</a:t>
            </a:r>
          </a:p>
          <a:p>
            <a:r>
              <a:rPr lang="en-US" dirty="0" smtClean="0">
                <a:latin typeface="Arial Narrow" pitchFamily="34" charset="0"/>
              </a:rPr>
              <a:t>Gottfried Sum Rule:  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	S</a:t>
            </a:r>
            <a:r>
              <a:rPr lang="en-US" baseline="-25000" dirty="0" smtClean="0">
                <a:latin typeface="Arial Narrow" pitchFamily="34" charset="0"/>
              </a:rPr>
              <a:t>G</a:t>
            </a:r>
            <a:r>
              <a:rPr lang="en-US" dirty="0" smtClean="0">
                <a:latin typeface="Arial Narrow" pitchFamily="34" charset="0"/>
              </a:rPr>
              <a:t> = 1/3 if u = d</a:t>
            </a: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83049" y="762000"/>
            <a:ext cx="5060951" cy="3181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E906/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Drell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-Yan: u = d ? 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76200" y="3581400"/>
            <a:ext cx="4329362" cy="2133600"/>
            <a:chOff x="472889" y="3010939"/>
            <a:chExt cx="8666136" cy="3681412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472889" y="3010939"/>
            <a:ext cx="3646488" cy="3681412"/>
          </p:xfrm>
          <a:graphic>
            <a:graphicData uri="http://schemas.openxmlformats.org/presentationml/2006/ole">
              <p:oleObj spid="_x0000_s2050" name="Equation" r:id="rId4" imgW="1358640" imgH="1371600" progId="Equation.3">
                <p:embed/>
              </p:oleObj>
            </a:graphicData>
          </a:graphic>
        </p:graphicFrame>
        <p:sp>
          <p:nvSpPr>
            <p:cNvPr id="13" name="Curved Left Arrow 12"/>
            <p:cNvSpPr/>
            <p:nvPr/>
          </p:nvSpPr>
          <p:spPr>
            <a:xfrm>
              <a:off x="4334779" y="5105400"/>
              <a:ext cx="731520" cy="121615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urved Left Arrow 13"/>
            <p:cNvSpPr/>
            <p:nvPr/>
          </p:nvSpPr>
          <p:spPr>
            <a:xfrm>
              <a:off x="4260512" y="3352800"/>
              <a:ext cx="731520" cy="121615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74519" y="3648107"/>
              <a:ext cx="3764506" cy="690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  <a:latin typeface="Arial Narrow" pitchFamily="34" charset="0"/>
                </a:rPr>
                <a:t>Charge Symmetry</a:t>
              </a:r>
              <a:endParaRPr lang="en-US" sz="2000" dirty="0">
                <a:solidFill>
                  <a:srgbClr val="00B050"/>
                </a:solidFill>
                <a:latin typeface="Arial Narrow" pitchFamily="34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5523053" y="5347220"/>
            <a:ext cx="1169893" cy="685800"/>
          </p:xfrm>
          <a:graphic>
            <a:graphicData uri="http://schemas.openxmlformats.org/presentationml/2006/ole">
              <p:oleObj spid="_x0000_s2051" name="Equation" r:id="rId5" imgW="368280" imgH="215640" progId="Equation.3">
                <p:embed/>
              </p:oleObj>
            </a:graphicData>
          </a:graphic>
        </p:graphicFrame>
      </p:grpSp>
      <p:cxnSp>
        <p:nvCxnSpPr>
          <p:cNvPr id="21" name="Straight Connector 20"/>
          <p:cNvCxnSpPr/>
          <p:nvPr/>
        </p:nvCxnSpPr>
        <p:spPr>
          <a:xfrm>
            <a:off x="1371600" y="31226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52600" y="31226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C29-0B87-41EE-B840-EE0EF5B2715D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6934200" y="74612"/>
            <a:ext cx="2286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67400" y="76200"/>
            <a:ext cx="2286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81600" y="39624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 smtClean="0">
                <a:latin typeface="Arial Black" pitchFamily="34" charset="0"/>
                <a:ea typeface="新細明體" charset="-120"/>
              </a:rPr>
              <a:t>New Muon Collaboration (NMC), Phys. Rev. D50 (1994) R1</a:t>
            </a:r>
            <a:endParaRPr lang="en-US" altLang="zh-TW" sz="1600" dirty="0">
              <a:latin typeface="Arial Black" pitchFamily="34" charset="0"/>
              <a:ea typeface="新細明體" charset="-12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257800" y="4495800"/>
            <a:ext cx="3352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0.235 +/- 0.026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Direct Measurements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4" descr="dbub_na51_sl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689" y="1143000"/>
            <a:ext cx="4199911" cy="4191000"/>
          </a:xfrm>
          <a:prstGeom prst="rect">
            <a:avLst/>
          </a:prstGeom>
          <a:noFill/>
        </p:spPr>
      </p:pic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939208" y="609600"/>
          <a:ext cx="4204792" cy="2057400"/>
        </p:xfrm>
        <a:graphic>
          <a:graphicData uri="http://schemas.openxmlformats.org/presentationml/2006/ole">
            <p:oleObj spid="_x0000_s3075" name="Equation" r:id="rId5" imgW="2908080" imgH="1422360" progId="Equation.3">
              <p:embed/>
            </p:oleObj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C29-0B87-41EE-B840-EE0EF5B2715D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52400" y="1066800"/>
            <a:ext cx="4724400" cy="4267200"/>
            <a:chOff x="4419600" y="685800"/>
            <a:chExt cx="4724400" cy="3970318"/>
          </a:xfrm>
        </p:grpSpPr>
        <p:sp>
          <p:nvSpPr>
            <p:cNvPr id="25" name="TextBox 24"/>
            <p:cNvSpPr txBox="1"/>
            <p:nvPr/>
          </p:nvSpPr>
          <p:spPr>
            <a:xfrm>
              <a:off x="4419600" y="685800"/>
              <a:ext cx="4724400" cy="39703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</p:txBody>
        </p:sp>
        <p:pic>
          <p:nvPicPr>
            <p:cNvPr id="34" name="Picture 33" descr="paul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19600" y="762000"/>
              <a:ext cx="4343400" cy="380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Origins of the quark sea?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4196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Various models attempt to explain the cause</a:t>
            </a:r>
          </a:p>
          <a:p>
            <a:r>
              <a:rPr lang="en-US" sz="2400" dirty="0" smtClean="0"/>
              <a:t>Gluon splitting would be symmetric</a:t>
            </a:r>
          </a:p>
          <a:p>
            <a:r>
              <a:rPr lang="en-US" sz="2400" dirty="0" smtClean="0"/>
              <a:t>Valence quark effect?</a:t>
            </a:r>
          </a:p>
          <a:p>
            <a:r>
              <a:rPr lang="en-US" sz="2400" dirty="0" smtClean="0"/>
              <a:t>Non-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 models?</a:t>
            </a:r>
          </a:p>
          <a:p>
            <a:pPr lvl="1"/>
            <a:r>
              <a:rPr lang="en-US" sz="2000" dirty="0" smtClean="0"/>
              <a:t>Meson cloud model p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Symbol"/>
              </a:rPr>
              <a:t></a:t>
            </a:r>
            <a:r>
              <a:rPr lang="en-US" sz="2000" baseline="30000" dirty="0" smtClean="0">
                <a:sym typeface="Symbol"/>
              </a:rPr>
              <a:t>+</a:t>
            </a:r>
            <a:r>
              <a:rPr lang="en-US" sz="2000" dirty="0" smtClean="0">
                <a:sym typeface="Symbol"/>
              </a:rPr>
              <a:t> n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err="1" smtClean="0"/>
              <a:t>Chiral</a:t>
            </a:r>
            <a:r>
              <a:rPr lang="en-US" sz="2000" dirty="0" smtClean="0"/>
              <a:t> models </a:t>
            </a:r>
            <a:r>
              <a:rPr lang="en-US" sz="2000" dirty="0" err="1" smtClean="0"/>
              <a:t>u</a:t>
            </a:r>
            <a:r>
              <a:rPr lang="en-US" sz="2000" dirty="0" err="1" smtClean="0">
                <a:sym typeface="Wingdings" pitchFamily="2" charset="2"/>
              </a:rPr>
              <a:t>d</a:t>
            </a:r>
            <a:r>
              <a:rPr lang="en-US" sz="2000" dirty="0" smtClean="0">
                <a:sym typeface="Symbol"/>
              </a:rPr>
              <a:t> </a:t>
            </a:r>
            <a:r>
              <a:rPr lang="en-US" sz="2000" baseline="30000" dirty="0" smtClean="0">
                <a:sym typeface="Symbol"/>
              </a:rPr>
              <a:t>+ </a:t>
            </a:r>
            <a:r>
              <a:rPr lang="en-US" sz="2000" dirty="0" smtClean="0">
                <a:sym typeface="Symbol"/>
              </a:rPr>
              <a:t>, d</a:t>
            </a:r>
            <a:r>
              <a:rPr lang="en-US" sz="2000" dirty="0" smtClean="0">
                <a:sym typeface="Wingdings" pitchFamily="2" charset="2"/>
              </a:rPr>
              <a:t> u </a:t>
            </a:r>
            <a:r>
              <a:rPr lang="en-US" sz="2000" dirty="0" smtClean="0">
                <a:sym typeface="Symbol"/>
              </a:rPr>
              <a:t></a:t>
            </a:r>
            <a:r>
              <a:rPr lang="en-US" sz="2000" baseline="30000" dirty="0" smtClean="0">
                <a:sym typeface="Symbol"/>
              </a:rPr>
              <a:t>-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?  </a:t>
            </a:r>
          </a:p>
          <a:p>
            <a:r>
              <a:rPr lang="en-US" sz="2400" dirty="0" smtClean="0"/>
              <a:t>Deviation at higher x</a:t>
            </a:r>
            <a:r>
              <a:rPr lang="en-US" sz="2400" dirty="0"/>
              <a:t> </a:t>
            </a:r>
            <a:r>
              <a:rPr lang="en-US" sz="2400" dirty="0" smtClean="0">
                <a:sym typeface="Wingdings" pitchFamily="2" charset="2"/>
              </a:rPr>
              <a:t> probe higher x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7C29-0B87-41EE-B840-EE0EF5B2715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7" descr="dmu_model_her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762000"/>
            <a:ext cx="4800600" cy="478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0" y="6629400"/>
            <a:ext cx="9220200" cy="261610"/>
            <a:chOff x="0" y="6629400"/>
            <a:chExt cx="9220200" cy="26161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629400"/>
              <a:ext cx="91440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1944" y="6629400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ECT* Conference, Trento, Italy May 2012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usepackage{colordvi}&#10;\begin{document}&#10;$\displaystyle{&#10;\Red{&#10;\Delta x_1 = -\kappa_1 x_1  A^{\frac{1}{3}}&#10;}}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6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72"/>
  <p:tag name="PICTUREFILESIZE" val="46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usepackage{colordvi}&#10;\begin{document}&#10;&#10;$\displaystyle{&#10;\Red{&#10;\Delta x_1 = -\frac{\kappa_2}{s} A^{\frac{1}{3}}&#10;}}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9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64"/>
  <p:tag name="PICTUREFILESIZE" val="50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usepackage{colordvi}&#10;\begin{document}&#10;&#10;$\displaystyle{&#10;\Red{&#10;\Delta x_1 = -\frac{\kappa_3}{s} A^{\frac{2}{3}}&#10;}}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9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64"/>
  <p:tag name="PICTUREFILESIZE" val="51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8762</TotalTime>
  <Words>2555</Words>
  <Application>Microsoft Office PowerPoint</Application>
  <PresentationFormat>On-screen Show (4:3)</PresentationFormat>
  <Paragraphs>512</Paragraphs>
  <Slides>47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Office Theme</vt:lpstr>
      <vt:lpstr>Acrobat Document</vt:lpstr>
      <vt:lpstr>Equation</vt:lpstr>
      <vt:lpstr>Formula</vt:lpstr>
      <vt:lpstr>Quest for the Anti-Quark Sea: E906/SeaQuest</vt:lpstr>
      <vt:lpstr>Slide 2</vt:lpstr>
      <vt:lpstr>Slide 3</vt:lpstr>
      <vt:lpstr>Slide 4</vt:lpstr>
      <vt:lpstr>Drell-Yan, DIS, and Parton Distributions</vt:lpstr>
      <vt:lpstr>Expected Mass Spectrum</vt:lpstr>
      <vt:lpstr>E906/Drell-Yan: u = d ? </vt:lpstr>
      <vt:lpstr>Direct Measurements</vt:lpstr>
      <vt:lpstr>Origins of the quark sea?</vt:lpstr>
      <vt:lpstr>E866 Drell-Yan</vt:lpstr>
      <vt:lpstr>E906 Drell-Yan</vt:lpstr>
      <vt:lpstr>Slide 12</vt:lpstr>
      <vt:lpstr>Slide 13</vt:lpstr>
      <vt:lpstr>Nuclear Modification: E906</vt:lpstr>
      <vt:lpstr>Slide 15</vt:lpstr>
      <vt:lpstr>Why J/?</vt:lpstr>
      <vt:lpstr>J/ Production: p-d, p-p</vt:lpstr>
      <vt:lpstr>Slide 18</vt:lpstr>
      <vt:lpstr>J/ Nuclear Dependence</vt:lpstr>
      <vt:lpstr>J/ Nuclear Dependence</vt:lpstr>
      <vt:lpstr>Slide 21</vt:lpstr>
      <vt:lpstr>Partonic Energy Loss:  pA1/pA2</vt:lpstr>
      <vt:lpstr>Slide 23</vt:lpstr>
      <vt:lpstr>Slide 24</vt:lpstr>
      <vt:lpstr>Slide 25</vt:lpstr>
      <vt:lpstr>What are we really going to measure?</vt:lpstr>
      <vt:lpstr>Slide 27</vt:lpstr>
      <vt:lpstr>E906 Detector</vt:lpstr>
      <vt:lpstr>Commissioning Run</vt:lpstr>
      <vt:lpstr>Slide 30</vt:lpstr>
      <vt:lpstr>Target Setup</vt:lpstr>
      <vt:lpstr>DAQ</vt:lpstr>
      <vt:lpstr>Detectors</vt:lpstr>
      <vt:lpstr>Background</vt:lpstr>
      <vt:lpstr>Mysteries</vt:lpstr>
      <vt:lpstr>Beam Structure</vt:lpstr>
      <vt:lpstr>Slide 37</vt:lpstr>
      <vt:lpstr>Background and “Splat”</vt:lpstr>
      <vt:lpstr>Slide 39</vt:lpstr>
      <vt:lpstr>Slide 40</vt:lpstr>
      <vt:lpstr>Slide 41</vt:lpstr>
      <vt:lpstr>Slide 42</vt:lpstr>
      <vt:lpstr>Slide 43</vt:lpstr>
      <vt:lpstr>Partonic Energy Loss: E906</vt:lpstr>
      <vt:lpstr>Slide 45</vt:lpstr>
      <vt:lpstr>Nucleon Structure</vt:lpstr>
      <vt:lpstr>Proportional Tubes</vt:lpstr>
    </vt:vector>
  </TitlesOfParts>
  <Company>kaz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E906/SeaQuest Drell-Yan Experiment</dc:title>
  <dc:creator>kaz</dc:creator>
  <cp:lastModifiedBy>kaz</cp:lastModifiedBy>
  <cp:revision>807</cp:revision>
  <dcterms:created xsi:type="dcterms:W3CDTF">2012-04-30T19:43:22Z</dcterms:created>
  <dcterms:modified xsi:type="dcterms:W3CDTF">2012-05-22T09:50:15Z</dcterms:modified>
</cp:coreProperties>
</file>