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33" r:id="rId1"/>
    <p:sldMasterId id="2147483746" r:id="rId2"/>
    <p:sldMasterId id="2147484675" r:id="rId3"/>
    <p:sldMasterId id="2147485256" r:id="rId4"/>
    <p:sldMasterId id="2147488859" r:id="rId5"/>
    <p:sldMasterId id="2147488872" r:id="rId6"/>
    <p:sldMasterId id="2147488885" r:id="rId7"/>
    <p:sldMasterId id="2147489001" r:id="rId8"/>
  </p:sldMasterIdLst>
  <p:notesMasterIdLst>
    <p:notesMasterId r:id="rId61"/>
  </p:notesMasterIdLst>
  <p:handoutMasterIdLst>
    <p:handoutMasterId r:id="rId62"/>
  </p:handoutMasterIdLst>
  <p:sldIdLst>
    <p:sldId id="539" r:id="rId9"/>
    <p:sldId id="839" r:id="rId10"/>
    <p:sldId id="846" r:id="rId11"/>
    <p:sldId id="798" r:id="rId12"/>
    <p:sldId id="768" r:id="rId13"/>
    <p:sldId id="778" r:id="rId14"/>
    <p:sldId id="833" r:id="rId15"/>
    <p:sldId id="779" r:id="rId16"/>
    <p:sldId id="780" r:id="rId17"/>
    <p:sldId id="819" r:id="rId18"/>
    <p:sldId id="781" r:id="rId19"/>
    <p:sldId id="783" r:id="rId20"/>
    <p:sldId id="782" r:id="rId21"/>
    <p:sldId id="784" r:id="rId22"/>
    <p:sldId id="785" r:id="rId23"/>
    <p:sldId id="787" r:id="rId24"/>
    <p:sldId id="786" r:id="rId25"/>
    <p:sldId id="788" r:id="rId26"/>
    <p:sldId id="789" r:id="rId27"/>
    <p:sldId id="790" r:id="rId28"/>
    <p:sldId id="791" r:id="rId29"/>
    <p:sldId id="845" r:id="rId30"/>
    <p:sldId id="662" r:id="rId31"/>
    <p:sldId id="834" r:id="rId32"/>
    <p:sldId id="841" r:id="rId33"/>
    <p:sldId id="835" r:id="rId34"/>
    <p:sldId id="713" r:id="rId35"/>
    <p:sldId id="836" r:id="rId36"/>
    <p:sldId id="815" r:id="rId37"/>
    <p:sldId id="818" r:id="rId38"/>
    <p:sldId id="811" r:id="rId39"/>
    <p:sldId id="821" r:id="rId40"/>
    <p:sldId id="802" r:id="rId41"/>
    <p:sldId id="847" r:id="rId42"/>
    <p:sldId id="801" r:id="rId43"/>
    <p:sldId id="822" r:id="rId44"/>
    <p:sldId id="823" r:id="rId45"/>
    <p:sldId id="824" r:id="rId46"/>
    <p:sldId id="800" r:id="rId47"/>
    <p:sldId id="796" r:id="rId48"/>
    <p:sldId id="797" r:id="rId49"/>
    <p:sldId id="799" r:id="rId50"/>
    <p:sldId id="842" r:id="rId51"/>
    <p:sldId id="825" r:id="rId52"/>
    <p:sldId id="848" r:id="rId53"/>
    <p:sldId id="829" r:id="rId54"/>
    <p:sldId id="828" r:id="rId55"/>
    <p:sldId id="830" r:id="rId56"/>
    <p:sldId id="831" r:id="rId57"/>
    <p:sldId id="832" r:id="rId58"/>
    <p:sldId id="843" r:id="rId59"/>
    <p:sldId id="680" r:id="rId60"/>
  </p:sldIdLst>
  <p:sldSz cx="9144000" cy="6858000" type="letter"/>
  <p:notesSz cx="7010400" cy="9296400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A30"/>
    <a:srgbClr val="3333CC"/>
    <a:srgbClr val="FF0000"/>
    <a:srgbClr val="006F45"/>
    <a:srgbClr val="0071BC"/>
    <a:srgbClr val="2E3192"/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30" autoAdjust="0"/>
    <p:restoredTop sz="99884" autoAdjust="0"/>
  </p:normalViewPr>
  <p:slideViewPr>
    <p:cSldViewPr snapToGrid="0">
      <p:cViewPr varScale="1">
        <p:scale>
          <a:sx n="76" d="100"/>
          <a:sy n="76" d="100"/>
        </p:scale>
        <p:origin x="-1572" y="-90"/>
      </p:cViewPr>
      <p:guideLst>
        <p:guide orient="horz" pos="521"/>
        <p:guide pos="288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364"/>
    </p:cViewPr>
  </p:sorterViewPr>
  <p:notesViewPr>
    <p:cSldViewPr snapToGrid="0">
      <p:cViewPr varScale="1">
        <p:scale>
          <a:sx n="85" d="100"/>
          <a:sy n="85" d="100"/>
        </p:scale>
        <p:origin x="-381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2ED1883-9DC9-48D8-AFA6-9FFA9867A2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664347-3CE6-40D1-961E-E20C596F63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20F66-6B3C-41B2-83DB-04CA3ED9737A}" type="slidenum">
              <a:rPr lang="ja-JP" altLang="en-US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ja-JP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EE1578-93DC-4489-B76C-4132EB7BCE7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485C7F-2BD0-4101-8D5C-20544732330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74390B-6BDF-436C-9FBB-0B14A1FC9C7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FD0299-6630-4F88-94B0-5C45ABC88E87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9B708-1514-4A8E-9651-1B9736F59CC4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B18C4F-26AC-4F49-B04E-D2D9C91C8F8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CC225F-C9DA-43FE-AB28-0939B111F78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6CBF1E-F4FA-4F06-8491-E2DFD5E5BE4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0F1B7F-AEF4-45C4-B7CD-04475AF8810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8B777B-E270-4FFF-806A-47625EC957F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4ABDD1-954E-4505-8567-3AAEBDE1F6A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A69CDB-3226-40FC-8B99-2D1FB2A5B8E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E4853E-F67F-44DB-A2D1-C16C948269C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836614-74AE-4434-A93D-6866557B2E4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29DDB6-398A-4F23-9D6C-2FF83BA2E59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01E5C2-57B2-45A2-B3F0-163F9600C89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3D4D93-B043-416A-B9C5-9BBD929E250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69DE102-40C2-4EDB-B205-CA15097F76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65E9757-8478-4F32-A4F9-26A113128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9F0BAA1-A180-4223-BA35-AB52080597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E8F45FB-419C-45A7-BFEB-013A8FF0E1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3824B11-2526-4B3F-B759-67C2B39BA2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FF4677-B59D-4168-BC74-086DFBD965D8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83813D9-AE41-493E-A6A5-E29D236034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7C4F4E6-1367-468F-8CDF-1398A2CD17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D1F2103-8C35-41DB-9769-D26BCA9D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B7C096E-27E4-46C2-8100-CC24B6DA77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5F5D73-01B8-4A8D-8547-0F33CC3B31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1638017-C442-45C4-BEC2-1C8B9F9C04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B080227-3167-4701-946E-73BEF82AD5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F4CBC44-82FD-4AB9-9F94-58BEF12224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A5F74B3-21FA-442C-87C1-A07E1A5D13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60015B9-C1D3-4E9C-AD20-DE0958888D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BC16FE-48FF-4316-A1A8-58B08470CAC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29B61D2-5B6A-4C16-AAE5-65E4A3436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8E49096-5798-4503-873C-18254A2AF8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84264F3-09CF-4572-9809-076511FC76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544055D-EEA4-4C8C-AC82-6D6F7C983A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947C513-7A21-439A-8426-E9CF0547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0F3D742-A4BC-459A-8134-3B599F2B36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56E7A02-DB05-440E-927C-7B51B54BE1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C6498A9-51AF-4973-8FD7-8DBE4C0C6F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66DCEFC-F7D0-4B69-9C86-D87EDBC292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665149"/>
            <a:ext cx="7773120" cy="4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247BC3-DE14-4E81-99CC-E096118F618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20028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1" y="685512"/>
            <a:ext cx="4082400" cy="541064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560" y="685512"/>
            <a:ext cx="4083840" cy="541064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646058"/>
            <a:ext cx="8229600" cy="4000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788107"/>
            <a:ext cx="3008160" cy="64628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998160"/>
            <a:ext cx="5486400" cy="36928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8709" y="152657"/>
            <a:ext cx="492342" cy="59435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0" y="152657"/>
            <a:ext cx="6091200" cy="59435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78F226-358B-42F2-9B10-DDE7482A01EF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150646"/>
            <a:ext cx="6302880" cy="4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1" y="685512"/>
            <a:ext cx="4082400" cy="5410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560" y="685512"/>
            <a:ext cx="4083840" cy="2635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560" y="3459244"/>
            <a:ext cx="4083840" cy="26369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665149"/>
            <a:ext cx="7773120" cy="4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20028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1" y="685512"/>
            <a:ext cx="4082400" cy="541064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560" y="685512"/>
            <a:ext cx="4083840" cy="541064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646058"/>
            <a:ext cx="8229600" cy="4000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788107"/>
            <a:ext cx="3008160" cy="64628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998160"/>
            <a:ext cx="5486400" cy="36928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E34FE8-5A73-47E7-AAAD-F104008E211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8709" y="152657"/>
            <a:ext cx="492342" cy="59435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0" y="152657"/>
            <a:ext cx="6091200" cy="59435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150646"/>
            <a:ext cx="6302880" cy="4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1" y="685512"/>
            <a:ext cx="4082400" cy="54106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560" y="685512"/>
            <a:ext cx="4083840" cy="2635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560" y="3459244"/>
            <a:ext cx="4083840" cy="26369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257A-D766-4D90-BB84-5A0E785F12D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FDE63-F06D-4700-8D8D-C19BC32B07B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96A21-733C-4CF6-9F8B-0472B78D7C4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2491-3318-4B5C-B99D-D84E6B1F95B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FCE43-ED74-46FC-937E-C558C97277A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90B7-D728-4639-8FAB-9C0BBE9BD26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962EE-D38B-419F-BCD7-B594EEF5152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CFE446-AA15-4522-B96B-E670544991F3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CC60-BA85-41D9-A720-6E286268F8F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4EB7D-C276-4212-BADC-F48CB052A2B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484B-6345-495D-8BE4-FF564141B90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EEF40-4406-4992-95BC-1AFB5DAF68A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7E8E34-4566-4D22-86A1-2F636053101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17E277-8C62-4F63-A3BE-E39F5E637FF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03B707-18AA-4817-99BA-56958DAEC9B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CC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DE7E11-42E4-4113-BC34-3854E0C96AC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>
                <a:solidFill>
                  <a:srgbClr val="3333CC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zh-TW" sz="18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6BEAE9-699D-4C86-9D08-5407EF0E252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B9EAA6-2E55-4CA7-936E-F3364F10AFF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748A18-FA3E-439C-8180-3994074B5C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E87EBB-9B97-4752-930D-DFCBD71F45D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4733F0-6A88-4FA9-B996-279D9B15EA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BD5168-ED60-4ED9-8AE4-890EBB643F3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1A001-F7D5-4D4F-B058-A9DB71E5C02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39CE2C-0FDF-44D9-ABAE-B4270E3974E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D1881B-47A1-4D03-84F0-B90D8B1C12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  <a:ea typeface="微軟正黑體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00800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604AD0-64AD-401B-8A0B-C4BBE3AEFA00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1187450" y="22050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2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71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pic>
        <p:nvPicPr>
          <p:cNvPr id="7177" name="Picture 9" descr="shime-tr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44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26" r:id="rId1"/>
    <p:sldLayoutId id="2147488727" r:id="rId2"/>
    <p:sldLayoutId id="2147488728" r:id="rId3"/>
    <p:sldLayoutId id="2147488729" r:id="rId4"/>
    <p:sldLayoutId id="2147488730" r:id="rId5"/>
    <p:sldLayoutId id="2147488731" r:id="rId6"/>
    <p:sldLayoutId id="2147488732" r:id="rId7"/>
    <p:sldLayoutId id="2147488733" r:id="rId8"/>
    <p:sldLayoutId id="2147488734" r:id="rId9"/>
    <p:sldLayoutId id="2147488735" r:id="rId10"/>
    <p:sldLayoutId id="2147488736" r:id="rId11"/>
    <p:sldLayoutId id="2147488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  <a:ea typeface="微軟正黑體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00800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F74A7B5-FCCC-4FD6-82EB-82EA80B4A89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1187450" y="22050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 altLang="zh-TW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2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82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pic>
        <p:nvPicPr>
          <p:cNvPr id="8201" name="Picture 9" descr="shime-tr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447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38" r:id="rId1"/>
    <p:sldLayoutId id="2147488739" r:id="rId2"/>
    <p:sldLayoutId id="2147488740" r:id="rId3"/>
    <p:sldLayoutId id="2147488741" r:id="rId4"/>
    <p:sldLayoutId id="2147488742" r:id="rId5"/>
    <p:sldLayoutId id="2147488743" r:id="rId6"/>
    <p:sldLayoutId id="2147488744" r:id="rId7"/>
    <p:sldLayoutId id="2147488745" r:id="rId8"/>
    <p:sldLayoutId id="2147488746" r:id="rId9"/>
    <p:sldLayoutId id="2147488747" r:id="rId10"/>
    <p:sldLayoutId id="2147488748" r:id="rId11"/>
    <p:sldLayoutId id="21474887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  <a:ea typeface="微軟正黑體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00800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600FB39-F3DA-4A8F-819F-E1E40CF1B5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246" name="Picture 7" descr="compass-0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1187450" y="22050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 sz="240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024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2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024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1" r:id="rId1"/>
    <p:sldLayoutId id="2147488762" r:id="rId2"/>
    <p:sldLayoutId id="2147488763" r:id="rId3"/>
    <p:sldLayoutId id="2147488764" r:id="rId4"/>
    <p:sldLayoutId id="2147488765" r:id="rId5"/>
    <p:sldLayoutId id="2147488766" r:id="rId6"/>
    <p:sldLayoutId id="2147488767" r:id="rId7"/>
    <p:sldLayoutId id="2147488768" r:id="rId8"/>
    <p:sldLayoutId id="2147488769" r:id="rId9"/>
    <p:sldLayoutId id="2147488770" r:id="rId10"/>
    <p:sldLayoutId id="2147488771" r:id="rId11"/>
    <p:sldLayoutId id="21474887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zh-TW" altLang="zh-TW" sz="2400">
              <a:solidFill>
                <a:srgbClr val="000000"/>
              </a:solidFill>
              <a:latin typeface="Times New Roman" pitchFamily="18" charset="0"/>
              <a:ea typeface="微軟正黑體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00800"/>
            <a:ext cx="317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fr-FR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362291D6-BE7B-4D64-837D-59FC531B83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2294" name="Picture 7" descr="compass-0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1187450" y="2205038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2"/>
            <a:ext cx="7391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229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6" r:id="rId1"/>
    <p:sldLayoutId id="2147488787" r:id="rId2"/>
    <p:sldLayoutId id="2147488788" r:id="rId3"/>
    <p:sldLayoutId id="2147488789" r:id="rId4"/>
    <p:sldLayoutId id="2147488790" r:id="rId5"/>
    <p:sldLayoutId id="2147488791" r:id="rId6"/>
    <p:sldLayoutId id="2147488792" r:id="rId7"/>
    <p:sldLayoutId id="2147488793" r:id="rId8"/>
    <p:sldLayoutId id="2147488794" r:id="rId9"/>
    <p:sldLayoutId id="2147488795" r:id="rId10"/>
    <p:sldLayoutId id="2147488796" r:id="rId11"/>
    <p:sldLayoutId id="21474887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20" y="150646"/>
            <a:ext cx="6302880" cy="400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1" y="685512"/>
            <a:ext cx="8304480" cy="541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4801" y="6539727"/>
            <a:ext cx="2894400" cy="3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Tx/>
              <a:buFontTx/>
              <a:buNone/>
              <a:defRPr sz="1100">
                <a:solidFill>
                  <a:srgbClr val="4D4D4D"/>
                </a:solidFill>
              </a:defRPr>
            </a:lvl1pPr>
          </a:lstStyle>
          <a:p>
            <a:pPr defTabSz="414726" eaLnBrk="1"/>
            <a:endParaRPr lang="en-US" smtClean="0">
              <a:latin typeface="Arial" pitchFamily="34" charset="0"/>
              <a:ea typeface="+mn-ea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23361" y="6539727"/>
            <a:ext cx="2895840" cy="30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100">
                <a:solidFill>
                  <a:srgbClr val="4D4D4D"/>
                </a:solidFill>
              </a:defRPr>
            </a:lvl1pPr>
          </a:lstStyle>
          <a:p>
            <a:pPr defTabSz="414726" eaLnBrk="1"/>
            <a:endParaRPr lang="en-US" smtClean="0">
              <a:latin typeface="Arial" pitchFamily="34" charset="0"/>
              <a:ea typeface="+mn-ea"/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424801" y="6428835"/>
            <a:ext cx="2894400" cy="3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/>
          <a:lstStyle/>
          <a:p>
            <a:pPr defTabSz="414726" eaLnBrk="1" hangingPunct="1"/>
            <a:r>
              <a:rPr lang="en-US" sz="1300" smtClean="0">
                <a:solidFill>
                  <a:srgbClr val="4D4D4D"/>
                </a:solidFill>
                <a:latin typeface="Arial" pitchFamily="34" charset="0"/>
                <a:ea typeface="+mn-ea"/>
              </a:rPr>
              <a:t> Transverity2011 </a:t>
            </a: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5823361" y="6428836"/>
            <a:ext cx="2895840" cy="30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/>
          <a:lstStyle/>
          <a:p>
            <a:pPr algn="r" defTabSz="414726" eaLnBrk="1" hangingPunct="1"/>
            <a:r>
              <a:rPr lang="en-US" sz="1300" smtClean="0">
                <a:solidFill>
                  <a:srgbClr val="4D4D4D"/>
                </a:solidFill>
                <a:latin typeface="Arial" pitchFamily="34" charset="0"/>
                <a:ea typeface="+mn-ea"/>
              </a:rPr>
              <a:t> Franco Bradamante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60" r:id="rId1"/>
    <p:sldLayoutId id="2147488861" r:id="rId2"/>
    <p:sldLayoutId id="2147488862" r:id="rId3"/>
    <p:sldLayoutId id="2147488863" r:id="rId4"/>
    <p:sldLayoutId id="2147488864" r:id="rId5"/>
    <p:sldLayoutId id="2147488865" r:id="rId6"/>
    <p:sldLayoutId id="2147488866" r:id="rId7"/>
    <p:sldLayoutId id="2147488867" r:id="rId8"/>
    <p:sldLayoutId id="2147488868" r:id="rId9"/>
    <p:sldLayoutId id="2147488869" r:id="rId10"/>
    <p:sldLayoutId id="2147488870" r:id="rId11"/>
    <p:sldLayoutId id="21474888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34724" indent="-234724" algn="l" defTabSz="914414" rtl="0" eaLnBrk="0" fontAlgn="base" hangingPunct="0">
        <a:spcBef>
          <a:spcPct val="20000"/>
        </a:spcBef>
        <a:spcAft>
          <a:spcPct val="0"/>
        </a:spcAft>
        <a:defRPr sz="2400">
          <a:solidFill>
            <a:srgbClr val="FF0000"/>
          </a:solidFill>
          <a:latin typeface="+mn-lt"/>
          <a:ea typeface="+mn-ea"/>
          <a:cs typeface="+mn-cs"/>
        </a:defRPr>
      </a:lvl1pPr>
      <a:lvl2pPr marL="626410" indent="-169923" algn="l" defTabSz="914414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2000">
          <a:solidFill>
            <a:srgbClr val="FF0000"/>
          </a:solidFill>
          <a:latin typeface="+mn-lt"/>
        </a:defRPr>
      </a:lvl2pPr>
      <a:lvl3pPr marL="1082896" indent="-168483" algn="l" defTabSz="914414" rtl="0" eaLnBrk="0" fontAlgn="base" hangingPunct="0">
        <a:spcBef>
          <a:spcPct val="20000"/>
        </a:spcBef>
        <a:spcAft>
          <a:spcPct val="0"/>
        </a:spcAft>
        <a:defRPr sz="1800">
          <a:solidFill>
            <a:srgbClr val="FF0000"/>
          </a:solidFill>
          <a:latin typeface="+mn-lt"/>
        </a:defRPr>
      </a:lvl3pPr>
      <a:lvl4pPr marL="1539383" indent="-168483" algn="l" defTabSz="914414" rtl="0" eaLnBrk="0" fontAlgn="base" hangingPunct="0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4pPr>
      <a:lvl5pPr marL="1997310" indent="-168483" algn="l" defTabSz="914414" rtl="0" eaLnBrk="0" fontAlgn="base" hangingPunct="0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5pPr>
      <a:lvl6pPr marL="2412036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6pPr>
      <a:lvl7pPr marL="2826762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7pPr>
      <a:lvl8pPr marL="3241488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8pPr>
      <a:lvl9pPr marL="3656214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20" y="150646"/>
            <a:ext cx="6302880" cy="400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1" y="685512"/>
            <a:ext cx="8304480" cy="541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4801" y="6539727"/>
            <a:ext cx="2894400" cy="3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SzTx/>
              <a:buFontTx/>
              <a:buNone/>
              <a:defRPr sz="1100">
                <a:solidFill>
                  <a:srgbClr val="4D4D4D"/>
                </a:solidFill>
              </a:defRPr>
            </a:lvl1pPr>
          </a:lstStyle>
          <a:p>
            <a:pPr defTabSz="414726" eaLnBrk="1"/>
            <a:endParaRPr lang="en-US" smtClean="0">
              <a:ea typeface="+mn-ea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23361" y="6539727"/>
            <a:ext cx="2895840" cy="30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Tx/>
              <a:buFontTx/>
              <a:buNone/>
              <a:defRPr sz="1100">
                <a:solidFill>
                  <a:srgbClr val="4D4D4D"/>
                </a:solidFill>
              </a:defRPr>
            </a:lvl1pPr>
          </a:lstStyle>
          <a:p>
            <a:pPr defTabSz="414726" eaLnBrk="1"/>
            <a:endParaRPr lang="en-US" smtClean="0">
              <a:ea typeface="+mn-ea"/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424801" y="6428835"/>
            <a:ext cx="2894400" cy="3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/>
          <a:lstStyle/>
          <a:p>
            <a:pPr defTabSz="414726" eaLnBrk="1" hangingPunct="1"/>
            <a:r>
              <a:rPr lang="en-US" sz="1300" smtClean="0">
                <a:solidFill>
                  <a:srgbClr val="4D4D4D"/>
                </a:solidFill>
                <a:ea typeface="+mn-ea"/>
              </a:rPr>
              <a:t> Transverity2011 </a:t>
            </a: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5823361" y="6428836"/>
            <a:ext cx="2895840" cy="30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/>
          <a:lstStyle/>
          <a:p>
            <a:pPr algn="r" defTabSz="414726" eaLnBrk="1" hangingPunct="1"/>
            <a:r>
              <a:rPr lang="en-US" sz="1300" smtClean="0">
                <a:solidFill>
                  <a:srgbClr val="4D4D4D"/>
                </a:solidFill>
                <a:ea typeface="+mn-ea"/>
              </a:rPr>
              <a:t> Franco Bradamante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73" r:id="rId1"/>
    <p:sldLayoutId id="2147488874" r:id="rId2"/>
    <p:sldLayoutId id="2147488875" r:id="rId3"/>
    <p:sldLayoutId id="2147488876" r:id="rId4"/>
    <p:sldLayoutId id="2147488877" r:id="rId5"/>
    <p:sldLayoutId id="2147488878" r:id="rId6"/>
    <p:sldLayoutId id="2147488879" r:id="rId7"/>
    <p:sldLayoutId id="2147488880" r:id="rId8"/>
    <p:sldLayoutId id="2147488881" r:id="rId9"/>
    <p:sldLayoutId id="2147488882" r:id="rId10"/>
    <p:sldLayoutId id="2147488883" r:id="rId11"/>
    <p:sldLayoutId id="214748888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34724" indent="-234724" algn="l" defTabSz="914414" rtl="0" eaLnBrk="0" fontAlgn="base" hangingPunct="0">
        <a:spcBef>
          <a:spcPct val="20000"/>
        </a:spcBef>
        <a:spcAft>
          <a:spcPct val="0"/>
        </a:spcAft>
        <a:defRPr sz="2400">
          <a:solidFill>
            <a:srgbClr val="FF0000"/>
          </a:solidFill>
          <a:latin typeface="+mn-lt"/>
          <a:ea typeface="+mn-ea"/>
          <a:cs typeface="+mn-cs"/>
        </a:defRPr>
      </a:lvl1pPr>
      <a:lvl2pPr marL="626410" indent="-169923" algn="l" defTabSz="914414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defRPr sz="2000">
          <a:solidFill>
            <a:srgbClr val="FF0000"/>
          </a:solidFill>
          <a:latin typeface="+mn-lt"/>
        </a:defRPr>
      </a:lvl2pPr>
      <a:lvl3pPr marL="1082896" indent="-168483" algn="l" defTabSz="914414" rtl="0" eaLnBrk="0" fontAlgn="base" hangingPunct="0">
        <a:spcBef>
          <a:spcPct val="20000"/>
        </a:spcBef>
        <a:spcAft>
          <a:spcPct val="0"/>
        </a:spcAft>
        <a:defRPr sz="1800">
          <a:solidFill>
            <a:srgbClr val="FF0000"/>
          </a:solidFill>
          <a:latin typeface="+mn-lt"/>
        </a:defRPr>
      </a:lvl3pPr>
      <a:lvl4pPr marL="1539383" indent="-168483" algn="l" defTabSz="914414" rtl="0" eaLnBrk="0" fontAlgn="base" hangingPunct="0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4pPr>
      <a:lvl5pPr marL="1997310" indent="-168483" algn="l" defTabSz="914414" rtl="0" eaLnBrk="0" fontAlgn="base" hangingPunct="0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5pPr>
      <a:lvl6pPr marL="2412036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6pPr>
      <a:lvl7pPr marL="2826762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7pPr>
      <a:lvl8pPr marL="3241488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8pPr>
      <a:lvl9pPr marL="3656214" indent="-168483" algn="l" defTabSz="914414" rtl="0" fontAlgn="base">
        <a:spcBef>
          <a:spcPct val="20000"/>
        </a:spcBef>
        <a:spcAft>
          <a:spcPct val="0"/>
        </a:spcAft>
        <a:defRPr sz="1400">
          <a:solidFill>
            <a:srgbClr val="FF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400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 eaLnBrk="1" hangingPunct="1"/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 algn="ctr" eaLnBrk="1" hangingPunct="1"/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 eaLnBrk="1" hangingPunct="1"/>
            <a:fld id="{2FB8C4A9-E927-41A8-897A-32655CFED55C}" type="slidenum">
              <a:rPr lang="en-US" altLang="zh-TW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9783575-C819-4133-8A31-E5298DBF0EE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02" r:id="rId1"/>
    <p:sldLayoutId id="2147489003" r:id="rId2"/>
    <p:sldLayoutId id="2147489004" r:id="rId3"/>
    <p:sldLayoutId id="2147489005" r:id="rId4"/>
    <p:sldLayoutId id="2147489006" r:id="rId5"/>
    <p:sldLayoutId id="2147489007" r:id="rId6"/>
    <p:sldLayoutId id="2147489008" r:id="rId7"/>
    <p:sldLayoutId id="2147489009" r:id="rId8"/>
    <p:sldLayoutId id="2147489010" r:id="rId9"/>
    <p:sldLayoutId id="2147489011" r:id="rId10"/>
    <p:sldLayoutId id="2147489012" r:id="rId11"/>
    <p:sldLayoutId id="214748901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8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7525"/>
            <a:ext cx="9144000" cy="1441967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3200" b="1" i="1" dirty="0" smtClean="0"/>
              <a:t>Physics to be explored </a:t>
            </a:r>
            <a:br>
              <a:rPr lang="en-US" altLang="zh-TW" sz="3200" b="1" i="1" dirty="0" smtClean="0"/>
            </a:br>
            <a:r>
              <a:rPr lang="en-US" altLang="zh-TW" sz="3200" b="1" i="1" dirty="0" smtClean="0"/>
              <a:t>by the un-polarized </a:t>
            </a:r>
            <a:r>
              <a:rPr lang="en-US" altLang="zh-TW" sz="3200" b="1" i="1" dirty="0" err="1" smtClean="0"/>
              <a:t>Drell</a:t>
            </a:r>
            <a:r>
              <a:rPr lang="en-US" altLang="zh-TW" sz="3200" b="1" i="1" dirty="0" smtClean="0"/>
              <a:t>-Yan program</a:t>
            </a:r>
            <a:br>
              <a:rPr lang="en-US" altLang="zh-TW" sz="3200" b="1" i="1" dirty="0" smtClean="0"/>
            </a:br>
            <a:r>
              <a:rPr lang="en-US" altLang="zh-TW" sz="3200" b="1" i="1" dirty="0" smtClean="0"/>
              <a:t>in COMPASS experiment </a:t>
            </a:r>
            <a:endParaRPr lang="ja-JP" altLang="en-US" sz="3200" b="1" i="1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21960"/>
            <a:ext cx="9144000" cy="100686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zh-TW" sz="2000" dirty="0" err="1" smtClean="0">
                <a:solidFill>
                  <a:srgbClr val="3333CC"/>
                </a:solidFill>
              </a:rPr>
              <a:t>Wen</a:t>
            </a:r>
            <a:r>
              <a:rPr lang="en-US" altLang="zh-TW" sz="2000" dirty="0" smtClean="0">
                <a:solidFill>
                  <a:srgbClr val="3333CC"/>
                </a:solidFill>
              </a:rPr>
              <a:t>-Chen Chang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3333CC"/>
                </a:solidFill>
              </a:rPr>
              <a:t>Institute of Physics, Academia Sinica, Taiwan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rgbClr val="3333CC"/>
                </a:solidFill>
              </a:rPr>
              <a:t>on behalf of COMPASS Collaboration</a:t>
            </a:r>
          </a:p>
          <a:p>
            <a:pPr algn="ctr" eaLnBrk="1" hangingPunct="1">
              <a:lnSpc>
                <a:spcPct val="90000"/>
              </a:lnSpc>
            </a:pPr>
            <a:endParaRPr lang="en-US" altLang="zh-TW" sz="2000" dirty="0" smtClean="0">
              <a:solidFill>
                <a:srgbClr val="3333CC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US" altLang="zh-TW" sz="2000" dirty="0" smtClean="0">
              <a:solidFill>
                <a:srgbClr val="3333CC"/>
              </a:solidFill>
            </a:endParaRPr>
          </a:p>
        </p:txBody>
      </p:sp>
      <p:sp>
        <p:nvSpPr>
          <p:cNvPr id="121862" name="Text Box 13"/>
          <p:cNvSpPr txBox="1">
            <a:spLocks noChangeArrowheads="1"/>
          </p:cNvSpPr>
          <p:nvPr/>
        </p:nvSpPr>
        <p:spPr bwMode="auto">
          <a:xfrm>
            <a:off x="1965325" y="341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zh-TW" altLang="en-US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70C0"/>
                </a:solidFill>
                <a:latin typeface="Brush Script MT" pitchFamily="66" charset="0"/>
              </a:rPr>
              <a:t>ECT* Workshop on 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Brush Script MT" pitchFamily="66" charset="0"/>
              </a:rPr>
              <a:t>Drell</a:t>
            </a:r>
            <a:r>
              <a:rPr lang="en-US" altLang="zh-TW" sz="2400" b="1" dirty="0" smtClean="0">
                <a:solidFill>
                  <a:srgbClr val="0070C0"/>
                </a:solidFill>
                <a:latin typeface="Brush Script MT" pitchFamily="66" charset="0"/>
              </a:rPr>
              <a:t>-Yan Scattering and the Structure of Hadrons </a:t>
            </a:r>
          </a:p>
          <a:p>
            <a:pPr algn="ctr"/>
            <a:r>
              <a:rPr lang="en-US" altLang="zh-TW" sz="2400" b="1" dirty="0" smtClean="0">
                <a:solidFill>
                  <a:srgbClr val="0070C0"/>
                </a:solidFill>
                <a:latin typeface="Brush Script MT" pitchFamily="66" charset="0"/>
              </a:rPr>
              <a:t>21-25 May 2012</a:t>
            </a:r>
            <a:endParaRPr lang="zh-TW" altLang="en-US" sz="2400" b="1" dirty="0">
              <a:solidFill>
                <a:srgbClr val="0070C0"/>
              </a:solidFill>
              <a:latin typeface="Brush Script MT" pitchFamily="66" charset="0"/>
            </a:endParaRPr>
          </a:p>
        </p:txBody>
      </p:sp>
      <p:sp>
        <p:nvSpPr>
          <p:cNvPr id="805890" name="AutoShape 2" descr="data:image/png;base64,iVBORw0KGgoAAAANSUhEUgAAA4UAAABJCAYAAACKEoPyAAAC7mlDQ1BJQ0MgUHJvZmlsZQAAeAGFVM9rE0EU/jZuqdAiCFprDrJ4kCJJWatoRdQ2/RFiawzbH7ZFkGQzSdZuNuvuJrWliOTi0SreRe2hB/+AHnrwZC9KhVpFKN6rKGKhFy3xzW5MtqXqwM5+8943731vdt8ADXLSNPWABOQNx1KiEWlsfEJq/IgAjqIJQTQlVdvsTiQGQYNz+Xvn2HoPgVtWw3v7d7J3rZrStpoHhP1A4Eea2Sqw7xdxClkSAog836Epx3QI3+PY8uyPOU55eMG1Dys9xFkifEA1Lc5/TbhTzSXTQINIOJT1cVI+nNeLlNcdB2luZsbIEL1PkKa7zO6rYqGcTvYOkL2d9H5Os94+wiHCCxmtP0a4jZ71jNU/4mHhpObEhj0cGDX0+GAVtxqp+DXCFF8QTSeiVHHZLg3xmK79VvJKgnCQOMpkYYBzWkhP10xu+LqHBX0m1xOv4ndWUeF5jxNn3tTd70XaAq8wDh0MGgyaDUhQEEUEYZiwUECGPBoxNLJyPyOrBhuTezJ1JGq7dGJEsUF7Ntw9t1Gk3Tz+KCJxlEO1CJL8Qf4qr8lP5Xn5y1yw2Fb3lK2bmrry4DvF5Zm5Gh7X08jjc01efJXUdpNXR5aseXq8muwaP+xXlzHmgjWPxHOw+/EtX5XMlymMFMXjVfPqS4R1WjE3359sfzs94i7PLrXWc62JizdWm5dn/WpI++6qvJPmVflPXvXx/GfNxGPiKTEmdornIYmXxS7xkthLqwviYG3HCJ2VhinSbZH6JNVgYJq89S9dP1t4vUZ/DPVRlBnM0lSJ93/CKmQ0nbkOb/qP28f8F+T3iuefKAIvbODImbptU3HvEKFlpW5zrgIXv9F98LZua6N+OPwEWDyrFq1SNZ8gvAEcdod6HugpmNOWls05Uocsn5O66cpiUsxQ20NSUtcl12VLFrOZVWLpdtiZ0x1uHKE5QvfEp0plk/qv8RGw/bBS+fmsUtl+ThrWgZf6b8C8/UXAeIuJAAAgAElEQVR4Aey9B3hd1ZX3vWVjq7iouElyk2xwoxjbNNsQjE0CmDRqEsoMoSQDhEkCZJIPyORNAjNvJiFTEpIQQgihpNEmoU4w1Y3iArg3yVWSi4qLmo31/X/r3nV8dH0lSy5Mkpf1PLede84+++y99upr7YzQCajfWddSW1MdaivXheotW0J97ebQtXtmyCsYEDKO6hq6d+seduyoC1k9ckPL+80hKzsn7N2zx+7QPSs77NR/fk715oqQ0zs/vF+/M+zduyd0ze4d8vv0Cb1z+4TsXr1CRreskJ2dHTJ1XU7P3IxOdHO/U+n3ptXLw9qV71l7o8ZPDj3y+0fnVVeUh5qqTaF2W1Wo314bevUtDI2NjWH3ztrQ1FBv55WOGRfm/vnJcNpHLwjHnjY1uratL1zPGJQvXxQ2rVwcsnoXhOKSYaFwyPBDfp627snxhpqaluqayrC5YlNo3FUX3m9uTJzepbvu2yOaE56VZ+6SmR1KRx4XSo8+wc7b1bA9bN5YHhgv5gU49rSzQkFRSajcUBYWzHgyXPDF2+w4bzzn+mULwsrFC+zY0OGjQo++RTavNVs2hqbm90P/omKNd2HIzso0PIkuTvnSsud9uyfXNO9uDKvnzQyTP3VlyMrKSjlz389Na8vCplXvhM2Vm8KG8o2h74A+esascOrUj0dzzPxuWrPMLurSpVuorasNXbp2CXl9BljfMrNyDI/fb24K27fvCDWbyu3c/MLikF9UGvLz8yP8a2hoaNlVs9nGaFddddi+Y5eNc2Hx0JApfC0uHRWyevYMGV27Wxu81WytDEtm/Tl0zekZdm7ZpPNyQn7/otBH1/TO66N1kHdEcSLqSBtfNpavaampKBOuN9j89OyVG47KzAq1W6sMf7bXVuuzycaIOeL5CgYMDLl9+ms95VirzBnzULd1i56t2Nqp37krZHbvGhhzgPHJyukVsnP7HhAXOL9m69aQ37dvyOqayc8gREh82td936ODKV8adm0PTY0NNs/8Bc5Dv/LyC+xM6FSD5rBsyYLQvKc5rH5vfrj85u+mtKI1pXZYx2VLF4Zq4UbxMWND6egTwx6tlT17dofu3bPtmubmhlBXsy28v2dvCHub7d6sDwAcrq+rCdk9ehst2K377dX5EfCM7zeFkHxW8LNbF42Z6F+P3IKQ1auPjaUWbHRJW18yuibQteX9FvWjydZg445toVG0DPqbk5tvNLugcGCE12211d5x6CrjC05A//P7Fh5Se36vrZvWtuzYtSt013OAX6wP7lO/vcY+jSeIdwD1O+uNVnAu4HS8a/es0G/AoNBnyDE29u3RELuwg2+znvlNWDZ/dig9/rQwoLAoDDv+pDbXbnXlxpbK9asCdIL10fWoLsYboYcDh40+LGPVwW5/eNoRHgFfC9BJcLehdovJSHXVVSHzqG6hcOhw68Hit14NA8VrJ593UaseubwAntOG88CairW2vrZJ5upTOMRobpfMnLBtw0pbC7tFaoDcvMR6yBJ9yRP97S76sb12W9hUvibUVJSLj5WE0jHjQ9miuaF42KhQVDrarkNG4Z5twUbJLuA4chHrEPp1uIFnNzop+rdl/ZpwlGRB6FV1leQHPSC0kOer3rTeeCgyI/SGa7p1yTC+BM8ZMKjE5BTJje2urRrJSPC7GskM23duD3vf3xsyxe+gyfDnvoOHGd9jXJBRc/P72Lhn5/S2+8aff/GbM8OxE6eFTIi1AL5/uGhN/D6p3+//7k126Jpv/ihsKlsW6rZtDkcJz+Db8BlofKP4+eqFc4zvTf7k34s/v6uxygq7qrcKN7aEnno25Henp8jeyCjdJXvDQ4x/2DMlhjNLvCNDuMfzHWiMU/v74e+/nhE4qqNddYWwesMaQ7LGnTujS10Y9gMs2DggNADSFUKdFEOELIAFiKCWIUEop0dNqK+uDBVSUgokMHc/qrsJkSA3QgJK46EgY7OEN/oBkUHpKZVSSHsQFhZ+1YZy6xNv3Hv1yvmhmxZ6XwnuLLIV78y1fnVGIUR4QJBhIaGQ2eI7RAU36mSaLygsrgBVrl1tZ+QPKDZCgBIu2SQ0NouLiBF079JiCuHok84MeSK4jSLIMKPaLVWhYccOE/yZY4gEBCdHSt2AooHh3Cu+tN+d+5WMDjskbEOcNpUtD31EjFDsIUCZodH+axaB3SUBt0uX1ijXpdu+3427diQYgc6tkyJFnyfvd7fWB/L79tGBscbYdvaukqBeF0aecoYxMM6E6SEootgw1zBoIKugb6QQ0ieNXdi5tSLRVzGHXlKMMnPyWimEXIeizRjBsGDIMIMc4WuD2kaxKF/xrhk2ioePjBRDCcthwtmflGKx2PCBdlBi6VPR0KNDbvNgCbd1LYdq/KDdg4GcnjmhKX9A6NJdRhuNjxtleu/eE3bs3BEyJdCGrOaoaQSEzTIQdOsmhiIF1w0nu3c3ScntZ+MQZE9ACAb27t0d9uxtCc07ms1o1Kt+R6g76ihTUlyhgJnm5icEG3XElKqFrz0XioaNtrnA2HTMcRNs3HfVN4SRY086oICCAEO7JnCoH6y/wkGl1id/y5bCNUZMHTwZecKpfrjVJ22UyHBSJMFuzbtvh4Z6KYNJhTBbz9urR48IrwsHHx1dy3m7RDvoLzLDMuFhTkGhlLzkcybP5N6MA/iDQgmtADDoIBw2yQCXrTXJOLKmUOwA8M+v5Tf/A66E2w+90S5Ae/UaW5T/PU2NYdP6shYMb66ImlJqZ7bz5gq66AUKdqMEYBRgxhaDVHbMgNJOK23+xTqo2bzJjEomqkoJxuxA+4yRG3D4DUCzhJwJhVnf4BfwF9ZWpZ63cuM6GQHyw/ATJ3H6IQtsEyafZ0phTo+EMcQabePN+KBoi81hfZ09w17xlg/hb2sEHGdZ6xi+MYahYKC8IGMgX7Dmio45NlyaYlDeVrEurF32nq3dXBkpEeqXzp8TMDKybrdKSYKOoZDxG3q8V/y4RrwRqBIdjit1rAvOh65x7wEDSyIFFDqYnXVmqJWiiqESaJHxleu3bVprRkqOIQsNGDJCtLNLWDj7ZQ4Zzr///u5w6U3ftt+H640+zfrvh4xv9sorwLBk/AS5BSWMVc5zs/YxRsIbuvEpMBqQNHabM4HzD6AQch3jgjEWGgg4fZTkZ/QjMqTrPxQofmPsO0oKKAor8wTNA1C4K6RsYRhEThot2UOPFAH3OpJgMo0MZxhoMdzDDwDHiVwZQPmOcTUv70zh2Z5QuXaVyXVJPdZk4rp1a0IYInzQM0C34HnelvcfvmNGXcl2GLxayfniCzxpC/LQEZRxvS8ffh65EWjXohK/LYoZyIQSZ0gmywweBRSCvLy8+Kn7fQdxWRz+GT+hTIJy1boVYZUsGrS7N+OoUFQ8yO7TQ4QQwRNvFpYiIxJi+iA6SkrcgxNvM/5dxK9lmwSDtWtWmMVpg7xa3Gfc6efKcjYuYMlFCUKAc0vQkKPHhPmvPGOWuWEnnGQKA8TKAcWLBZgKPN/7EhbXl60KZe/Ntb5D3PBI4XEqGFDUIaKV2m5HfsOYKjesN4/YRixCXbuFKRf8nVmCuB7hqWzJ/PDO7BnW3Kjxk8IYKYQorAiDKK/rVi2NhFLmFkG+QYyOsYGx5fUdIA/JuP26w3NDQBASq0RctqxdbkKyta2zm5qbw4aqbWFgQY4p1jC65r0Z5tHD0odXM1c4VFdbq3aabLxQNk6a+qmIue13Ux0oW7pAHpR8YyR472CcAAQNAOcWz33JPLwwEOYBwJvHvOKBQhnGGooSDZHD620eQuF3Os/HxjVLW2CaMP5stY8CBf4AjBNCe8WapWGXFCfuB44NlDDA/Z3Qgn8oF2tXvBMye+aZolpQPLjDlk672RF4A4foozNWjAw2t031xkyaZVGl77ukPNfWyGsjQRdmDaNBsYZp+xrFC5clZcnBhQ8MLO7B8/9SP2kDJbtxe7XNCfeA7jCG9RL4MTAA9AUD0lmfucHmOh0DxlCBUYBIBQwXKE75/Qa2uiWCFgzSPdx4/ErkCYzjUasL9GP+y8+YlXnEceOMFsUtxannMoasMWhKbwk+R584MfWUtL/NY9BYb/jlXkiMFQ5dpFi3BxguGDOERBTIvU0JT3BizhIKJNeDs+mA84BWzF+/oRUOzAGQmZMbCvr1C6lKsp/Xkc/G3c2mZNbXVJnxgL5Dc/ACpFuLtIkiyhpGsWX+oUM1W7eFyjVLzEjFOVUyAgLnXXGjrX37cQhvWOlZ1/SPqBMZDtPyUafJRB5AGwDnBQNLhqW95hC69b9yKfwVut8ATogOMP95sv52hDf/r3T4MN7UZQuUARQt1utu8Ux4Gl69/OISu1u+oipSZaRy8dqNyxca38ETBh8AwOHa7fVmyMAASSQD/2Nsg85ul3ICDmGsBU6den5a4xg0FuNdk+gHa3SvDHwAbWzbUmmKjtEE0TqTDdZsCMVFBWbkWzDv7TD5rLONbrJ2kBVoA94I3iPTHE7A+w7/dWfBJskKxxwzXONXas/aq6eiS5LRY3hAAXgRwO/I29VJZYT1ieGbMfH28I4RpYRCv71um/F5i/pgsJJ0hvt6JAfjAh3gEz4T520cv/im79iccs3hhJce/6VFuEz73A3Gj5EviQohws49evAkeFgqX4QfrV442xRg+oQxHqW3T79Cc5jAfwGcPXHAsOGGR2RDlGQA/hHnFUQIZvXoZf+heBNNgxcTY2hH5Xa7+MO3/5UR6DBjigvDhL/0k4sdpHdY897bFmZQrhAroEghEv/z0L+HY08+MyC8IDgjXIA8CN3plAuuq5ViABLPU5giXrnZzz9uQjb3SngUFVIqAoqSCHHEMmz9SIZVudu7qb7WPHyuxLIQCP1i8aIQjj/rfG5ni7iqYmMoOXq0/ebNBGEJF3gVIQQunHEtIXUoGgPkcXBlBgUGwGOCt8Tc8rIoIbD2H6jww74KEewkwbIGO/HG/FSWr5YFEQ/UlnDe39+8HzHw5iqk1BQNKomes3Ld6lC2fIn9PXTYiNBnoBhaMhQMb8JaKV9YzAAI6BkXfL7NtiGKCAmVCOPbtoUWKRQoh6sWLwk9sruE4cePD++++ba1xRvHttTuCCeMPUFGwOwwWJ6znAIJlyJIiTnfn6g9ee+/mBcxakRfCKNIBeaR17K3XrbPfv0kYIqhodBvXPFeWLP4bZsz8ygJN/HaFZWOjJ49tT1++zrgOwIrSml99RZjIOCHh07X1dYYY2kSQcwVM8Ug0L9okIVJuwLBXBHWCkPE8MG1hKTRR5RwnwPudagAA6R/AMpwOo+OnSOcN+9nO/hqyqIEFmcE3jfm+UDXcq4L8qwrwL3H4Fb8N985Rkgv4UTQEKy6zClKHELPTgmj9bsUwqh1iuL3scukIKKQioYA4CO0yYUODA+Fwm9XYO0ctQeg5DMn2zZvMMWzoWl3OHnqJ0KJwq5oz9vk3KVvvxZWv/uWKRkwT2gc4ZkoTAVFQ81wBYMG8KZhqSUcFgHDGLj9s+8NYxLREACWZ+ingdMfeQw3byyTBX9YtDb43xXXxMmt3xEqnUa7cGBrQsfpp9MzDEDtzUHrVoMZ0rDYM14Iw+ABtN3vBd3Ek+a/U693vEHAcK+mK01+LqSXOaYNlHiEQkJnCUfG82YgIQjgN8cdwBM8hJbeoDHFQOeQjk74fx399NAtjId9xQfy+g+2+U23XllT8BfCCQ93+G5H+3ukzoM3kEpiIdPypgAIiITxpYbdH6k+fNDtogiydvAKwv8JDwWgOQD021MITH6wo4Q1b7S1jwC+5M3XorXRnJFp12BQIUQcIAoBxQ2ei0GEtYHyAs1iXYwcN9FC4H1NJ29hdJH1jeGtbsv6VpEYfg5rjzULsLZoj+dZsXxF6NE9I+Tm9g7lazeES675knnl8Bai5MdpX3VFuXnFEPxRFM2DZy1qLarBeS/8wTx/fg8USfgZ8sDEj35iP0WFPrtXCtlh+YI5dr91yxaGnmrfZT3jix10BiS7c0gfzg+RARk350/eKDSTYyiUyAAYB8qVdlNfU2m0lfMuu/mu/Z7Xrz+UT8bske9/zZoYIG8whmf6CK4gexSJT7gMQpQSRmjmAR5N/6CR0FTmxXBC10BDl70zz2g3IbPgI3zL6Tj8gnB9xy14JdcW6957tf7htaSPYLAAX4h6aZJSiAwIOM/Fq+lKvv2R8oZSm61+ppNRUk798OcRGIEOK4UwAEJHmXjPcaE/WHWbZeFF8BojJY4YZgRcCOPiuRLGd9Xu122Q+ONX32JELE5s9jsxeYAFQD7bzCcfCBOmfToskVLW2NgkxEvEQ6OUmadCeXt4L7DGO3ISogq4cogief7Vt7YicvzPPfyTRQOYECpLGvmThHR5WAFWEkd4znOrERYWBEQ8Dnn5Ct8Qo3CvC+cdKYB4kQO4Xp5c4uPHn3F2K8G4vfvOeu5xY2zMw9Bjjg+EPaYqsOSc4WUEUPp93Ceed0noUzQkbfOuHEJIsLqRX2hhFzobhkeILsSB/AgYT64EUwgB4Qcu6Dqj4AaE4pJTQHgmUDLiBOvr7Of+YL/bE/aY23R49uwjPwk7xSB3i5EVKc9isHI+yZWz/NY2wuAQCiqwaorxIggTUoEFDeilOe8rhQDiZwK3GFytwnxg8oSz4U3BoNJT+JEtw4b3CSYLruHNRjnoljR6IKzTXmdyv1DYhMzmASUkFg8dbWP1dPxFCUaBIhQGRtAs6yhz1KiwToQEhPH4/wjjbmzxT56X726VjHsG4swUhpKKT1ybCt7v9sJPaJfr3FiDMFOnMcZLzHrHGIKHlrEfO2maeeS4vzEznUvuINZc6BPhWRinUOp5hrjyyXpH2GtskJVT4cjdlHcx5dNXtfJag1MYrmC8Po/ML/QH4LuHz2JRRflxjxuM1M4RrUCZbGreY168bBm4AHIXEYTARYDQJPq3fvVSExIxRmCcoh1w7pg2PI94Iwj5dvB1xW/WFuOCgYAxd0Aoc4OMH2vrk/Zoxz0S4BH4xjgjzBLS1R7g/eTZCO2vVu4UgFLBnGFtRokCZxk7VxoRYtoCnofzwQ8U4iblhO+W4WGH1h5w0Q13mCGxres7epy5RyCjn6wTKYMhJ6+/WcIJgQanfAzpE8YA8xbqOtYbz8O8OR3oiCGlo337oM4jL2vbupVG13lG6IYDxjf4f2foll/7l/rpeWiEWUJrAHgcMFKetEESjH19sSZQ4kiVga6C5xgGqFGAV8tkDdHUoaUyGMsASEg0gFcPxQIlm9QJPPvktyGg95fMRCRMRnKgkVYwOfna5fhGzcfy996iKTNIey4cxqk4H4BmIScgrEMzLadOeDx+2oWi1eqLaIIbLnkmp2/0GzmMSJEFrz9v97F7ySMKvWLdA6wJaKZHwTBO4AgyG8Y7jG1dWvZYfQbyFeP34Ho/n3w9op6IDHEHgEUNiCcWwkPb4NG08UEDvAkliWgrIo+QN4HLv/Z9+/QxtB+H4c1wSPOxetl8G2+8cVbjQLROUX1S7Hpb5FW98G/MuFNkzF4W+vQfFIhIIsoJeZY5AUccqP+B8RTFsXcv/S9jG2HQAweXRE4go2d6ToCIKQwXYyZ/VEbbGgtBRk7DYQI9JGyfcYCm71C4Ml50ZGKXl10hTeWLLlfFZRA3sKaTN7z/H34enhHosFKIdb9C1q7azetNGMFij7AD4mAx5jcM2QQEMXOQp7p6W9TLkuEjJKSdFiU4H8oi8QUxe8YTam+UhLOn7D4Tz7kkzJGV6lQVg0GAGjvpbCPCICJhGLUihqUjj436ZO3oFwIEIaYoLiAwixvi48IbQmSmnpGwVRQ/R+KoIb4kCWlHBOBW1x2GHxAkvH1rVy2TxaYhjJ9y/gGVQp79j/f9a0S8KZxBzlQ6azddJHyYXEyYG/fwUAn+G3fGuZazk25OuU9cueP8VHBmynEXVlFoFr3+nIXhEGaJNwgCV1DQJ5DbgCLnBofUsDBCBiEieEPbA1dcrXASllwB82vz3V3hkLKUkW9JfkZcufeQKZi8hzLisTaGlVJsA2XHCtNslqdgu4ozSTlBaIXokvDPNf784CGWOAq2UMAG4smYQrjzFI6EoSEVv+gLQieeNIg6Bhraw5KNgoL3FaZvoS88oPAULw5GDfeuYOQAXGm0H3oz625yLfix1E8X2rH8ufJCmCZCPPJL757ymEuwQTlJ7TttpdIVjCowAxQiikHFxz313v4b/IfuEC4JjoKb0B+EdiyohD8hNFFECa8j3lkUNkIxU8O6494P5grAo4lHkuIiJaIf7hUAV5e/83YgJJ0Igf5ihvQbC7qHzaCQA3GvmB3QWyodwcDA/EF3PEwn7gXjmVzhIerBhSvai68BwrE85xOhkudkLnwdcp8c5ZAS3ouwCCCYkiuL8cBDNu2P5BsCHx6xIhRV4WRba53T/T6O1/F22vwOnUgqp8yV5zh7+BtFIcyIFMtBTtcW5xWWDLf5p6gXfUjX13TXduaY07WZf3zE8rqIYsFYBq0gbxnDEPjH2qrfJeVWuOe5t9AKV27jBoN8Cbt/LaGXrDkMkV5MDA+4gTzIeL0OFHHRmbH+3z6X/CmMkWWrVoU9O7cYzS897tRw7Cmn78dnEYIxGkLzWa/uUff1jEGOteceGJRH6Baebeg1Xj4AHIFuEdUC/jq+QeegYW6MNyOI7gPfIuQ+omvJaBNol0daxAujgaMYgAHmCpqWbp0QVYTAjxHq7VdfCH01t/2HjLS+uuELHHYewnc3OhIuCB9mHDCOouTSR56TmgEojRzjf3J+KVLnuZDWMb3x3HoLCxXtQ4oRyiFOAAq1EUEQj2rya/43Pl0GQ1EiPYb5m3T+ZWnH9HD1z8Ym1pjhiBT9SvFA99xRu4AxBpBrmGNkAj69boc3Ae8Bn3wuoVsYDpCTeB6cOQBGcNqiXeR+8k/3YmAQ71jy1izxyDGGjxhdHfBUwu9og+v5juEPAyyGcrzueBVNGRU+IIc7IKugnGJ4AFegq1yLvAFgdAH4nSeDFMaTdLKGnfTh2wFHoMNKobfk4RP8ZsFjETXCo0pXWNHwiLgyxTm4rpnEuICQjvhw7uGAlSIcbVnOERaxzDmA7Hg4KY6CZQPlFqHUk2khtDD3vwYEI6wRYZcE9PLVK8KVt/5rWoIE4UD5mPnfD9swsNhRrNtTCH28+HQlpE7MDwaI4IzCDRASTDK9x/1zDKEOAFc4nhqm9s7sF8PoU6eacEr4K8wTSyyekTLlOfTr28NyM2mDfLLjJ59jxgg8aDAQwPHp9z/6VuQVmCQv5uiTPmL/k3vI2GDFmnrx1aaI2XUS5BA+wVfymRCQITpU7fJcyshzIWbuRoGDxQkYB54YK9aknDxy5qhKSzgjzC2+TpgnKqTRb/NGiWmjzCHgd4FganzwpNBfV17MMKFCBYSq0n/ChJhbGL4LITw3QneDiLg/M8dQCqhWR3gTSg19wfNDBdjhE07X3KUnFdwfgYH1jTLAWKIQIrwAUb6HPDycQ36IVThTeyhMWMY5n7UGmNAg5pCXqyI/YiqdrdYLfiKUVawrM4ZG+C7Chud1cg/6jCJtFfxk1EKIRekGonA4MSIv+GLPpPnAewiun3j6OSZQOU3jfqvmv2Y0JJ1AzLxb4518o5/QVsKTfE0h4GGYIxSLdQxjJiS2aGiphT/jZUAoAShqA8644sHaok0UxJhz0I5FXcO4JRzCYIBw4DmMKIUIY9BJAOETocKYu9YGodFxAJdQjDGaEDlBMR7P2/FniZ8f/84zej4q54JDGEsSRaUSZ/rYx6/z704P/PcH8dmoOcBIyRrcun5F5N3wHNi4Au958yjseIQc6DfKIus1U0Yp8nA8RI1zmI9UAdyPexv+yXltARECvXtTCCxRyRb8Zh6d/mCIMc99rIF0xhkzFFZsEB5uj3g+/BMe+7dQXRVlcKs82B4mSlQJufoTz7vYPKE+PNBq0hG2VG2w+WQeLTddHjSnu46vPo7meZQySD0FvCiRwUBrduypiUJpceMIFU0xQsJ3AbzNjDWRBm4MRFCO44wVvcEImaQjCMvDxk6MolTSrROehWrieJ5QVln3KHkoY64cDB4+2oxfnsPv48Az+vP5sfgnOAXNwuCLolknHgj+x+kYtQW436SPf2a/XEmXXd76nyeQQzS2om96Jvpm4cp9j3yaTvx54t+95gYF0QifprpruvGNX9PWd9KTGPfJ53+ulbyaej7n8dzFov0OjBHAmMI7HG+gwyhj5rwRb3NZF1kCemP0gMghMQYMjxgnkD+8dgBtQh/g0+Cdg0dJQT+AuEMFQzE5xlzHfBNB4TIW56JAw0M4z6NzSLlCnrECfIokA5ARKhQFB+5Wi7fBx1xx5Xmtijd8S31HXiM30iO+TKmVfMEaMENtkoZaw3pz+kqBJ3++g5XvvM2/9s+0nCOdEBNXjPx/Fy7xwEGsKDACASVEgDBPKvbFwQkjxw52wcTba+87oVNe0hzvQQVFWFa+Y/0aLQscyESyrSmEIiyEZ3joX/xZ27vHB/Uf4+0J0ZGQnZLzhTBM2MLa1cssd5JQKR9vH2snqi8/dn/IFUH1UIyDsU57n1A8ICAoiFEfRVwAFjheOwRXlE8WHQoO8e4ItQisFGUZMfa0qN8wBA8N5pMcRCccWILYzoAQFwgZwLPBrGb87j7z1pz4kfOifFWe93WFHFOhDcADRTVZBDc8Z8TYY8lFABUzi7Y+cC8FBJXcSAcsVigKhHVa0rQEuLY8q35NnBGSxE7IJUCeGWsG4o1QwLwyH6PljdJD2XPRf5jfvP953K6BsOE9HKxcJr5DvFGeIKoIBowxVdVoi7DA6hoxTrXJuT5e1pDeIm8OGgK/RVAh6HauiDfCOEI8FVlZFyb8q03OY90DKJYodHglIdIozSj/hHhwHC8XHgQUTRRAtgKBcMNYYE723MIVtqIhPwtYt3lLRisAACAASURBVGqJ9QMrNAoW1Tw7G4YGbqJ81+p5qqsqzALJfWnLq8Ly/CiuXjwL3IyHeOJNA2B6hPox3zwnEQjgO4IvlSiZK9rifkvfeMmssHhFj6SnBIHS80II+aWP7omgzzwHOIGn25k9+I4wZkw5OS8Un8D4YgxWn61A+TIYHhAyAfeIY0326oowY6zOGlpjxowhYN4L3QPrrv/H2omH08YtwXZR7A3awHx5eBFCCPdF2ALekFCIlwFlHyEMxRXcZy2jzHIdfcHghzEgjvtOC62hI/TGusV4QDg83mkAAZttezaWrbTfhHQh5DAf8cJV7u2B5rFGfEztojRvccs+331c+e7Ack0XLeAKps8N9wLvUTT05pdHn5xvwpOqMrO9ENAgGt1Qt1V9VTEJ/c86YX17fnF0cQe+HEip6EATZrTEgCCmY/04GAEPZZD5QhhlKwgUNtY7RYXi6RLMM4ZGz1mllgCh/+TFt+XBgjbVbE0UQqqUER1A2ew7eISlfaDg0C58AeHYchclvwAukNMXMx6IHsOreF7mAFrAeuA6M2SJL+LRgd/CszzENXUNcD+U2oUzXzBeCp8k1NDnkHv5dgUYdw6XJyaSISQT4PlEAcFQCj+HDxERRE0KvIjxPvv4IO9QFd5rOHj6x+Hqnw16B9+81gDrjkJizGMc6HP8GeL/+Xe2PHvvjdf8Z7jk+m/s1070p748/P1/UjhoSVSplvXLuA0ZcaIZ0JAPoPvutEEpApCHmVPwxI3ezG+ql435gUciB0Gn4O2k+YAXAAqXFweLIgV0HL6C9w6jdXvA/cFpABqP7IrMCD0i9NTlGeQQ5DAidYi4WDZ/luXtY/gG4H3IjQD4D+2EZ2P8InUH4wjrAXDlFVrDGnPgngD8g7ZYA6xl8J10IuNHKTK3X/u39hkphSgVTBJI5ZWqIPQIBjAIStWT/8WgcQ7elCYhOkSrqrJCYWDKcRECAhdfd1skLNnilsUCjXzJ26+aBl963Cl23oEWiZ10kG94jcxKLYXPwxQI8aLEPYtmlwRmBDwXPo+kEHeQj2CXGRORcEvuFHPhLvLUinect0FEcrmYFAoaxGLqRVdbGz7OlL+eoxw8PAgkxBcMGmbWtvasex3pO7jj1j/wAssxgiOEAiXQt8Ggra21O0PfPOXc7VZxiG7CJX3m9u4RaiS8U3Dm6JLBlkeBtQchynO/sLzGrdnerxcfvceeFwUPy5oDRHihwk9RPMA9vFM9cxJ7vqFAQTwQYnZquwCEW1MQdTHWrHwRAw9lc/zF4+nVWe0eejYIK8zWc4MYZx9LlEEPWSa0k7wxV8ScAKO8sebwYFPlzZid8thKFNbDNgk+bxznWvI58QSxNQOEHaJLbqUrbOSUuMeRfjMnwNK3Z4VR4ybZd5RSrHYJz22GeQMh+HFCDsHkflieGSsTEnU194O4Ep4HYM2EqbhQyZYOKBnxPUBpx40FEHdXShACMMggcEH8sT5DvCtUvdb3nsJaeDBKoXVOb7Z2JICRGG9CnnCRtk/+2IWRogBjqFA/sETCPE2g0LzGwcIpZZGFMXjIHBERzD8hXjBjAGFv2dsv23eUcStE0kZlSjvpIN6cUeOJM0gqQqaA6wD0Ga9vRwUj8NTxsiPdQdCAMSMokC/lwLx3BFiLbYFvTxMpq+I/7g1H2GK8ga1JIw/rJ2L24k0YmQCEAgwQGAEBQjvZXmjEhDPDiZOm2rG/xDdb/6x19+LLiOTgxiQXzvx4W15XN3ZAB8BPU9RkzWdtw7MpwkNINDmXDnjBMDoBQ0eMNYWiuqI8MqJxPB565gIWxwHmAiUEQ8CBIGlXimgi/cI7Gjf80W+nRena4z8A/OU5McyQ74YBAfAw6cJBgzsU7eO8logVVwapkn3atOlmXIvfD1pMwRiAiBVwE2OQGZfbWPPuWa2QgIthyYtesRcv4PR+qXg4dRN4fu4/oEi8WmHbRDOQiw4doi/gC8YhjAoY9PiNARahljwvDJ0+hvH2+W5hrkm6B60iwoo8tJ79lAuskH+EdARjBGuMppbLlfQmHwmjOWMPn3AHw66aKpMdkAsAjMPsER0HWy+i34SVrhEvoigNBqCiIaUKNVd46QfoOSTtAMUFPIQnxJVClDfgiq/9W7z7+31nz+W412+/E2IHMLYTyRMvkEhEFOHzGASRZ+FnpASAO7ZWRQdRElmn0GvfxxKegRwE/pmBTeHNljYjmupy0IHmHD6C7OP8xOUP37LIdQoewem8K6l4pZGPmHOTJ0Tr3QACDgLI8hhDgIWzX7K9tV3pRE5BTnADNekrJhMJn5FF3UBmBcvkVDAZSPwLhRGgbQwSGDHN66hj6AXIr8wj8g90yfUfuyj5Bq91pZE16fJf/Jy/tu+mFLpljJhgZ7LuZsa6y+JzgoUAiLcEKw0T7/ldKIR4pxKeHlkkdE2Nwh0QQCFaIFuhhLy4wOhtHolBo88VZUttzx/axwLBYnWrcdmiN03ARoBAyP1LDXdB4YLgs9ixiECk8/Qs8RwtFiIeEc9FY7/H4z4y3fZkY4wZi6VvvWKEn5CLYhGMI1UIIJ4jxiJBQHClgnkwJUOKBFYe926wWLHKspARpBH2YGYAbSCY2OJLCoFYp994/jdWVIRzJn/8c5F3kN9UhSThHgUA4dgZap6sRxA3Z0CpRIRxBlBGAHKYXMC2A3oznBexRSkDIEwQHbfQm6Vdz4fCCbFxL46Hfrk3yhVDFCVCFvFkVyhU1A0rbBfiFXLtRm28EbZm1mIJeFitUZ6xkkEYHfDmulJt/dcaNuOOvDnuveFct5Z5aCCCAcIbxNO9fnhjWP/QCTb+7ab1A/GEoQ9RZACKnYcxQexz+w02r0I81Bd8dHAawDE89x6miMBKjh7EPtWC6dd29NPWR0W5KfUerof1HMsjAhaKToNo1VoxVeYS6yg4GA8Bi3uEXQDA4AF+lx53WiiQYgsDZXwpkEDeDIIiG6inK97U0b77eS6wYkCwkJ6k1RdFiAJOH7QQ5P060p94RZkblCGEIKI/rKCN1g15LFiknaZguETYAQeZGwwuGyq2hrxM7QGpeQEOJJilPg94+dyDPzRawxZJGBjJ50RYgMYueeNl+1005JjQZ/BwyzmFjnQ2fIz7+FqgD/wmLw3ljnSGPmofBQDDFEZNBBsPrY0LoPH+YwSEvqTmVtN2W4YA1gIKixUcUWMVCo2GZ0IvbNyTBiQfZ7y6RVK6UoE5QTlzeYL/8YJCK+LAeqE/AHlu8ABov9NT6CjfoasequbXO/+ApvKdT2g6+bR4RnsrFxv6z/ggXIID9Ame4gWBUotMlS1fZF5e5BqMCMgMgCueoiW2lQRGITciwV/aUgZt3cpYROVgFDFCQAH6Re6/ezjsYPKN8aCIVbkqgpOnmpGtsE/labHOmQcvHIbhlTws+D0CMzwDzyjPF8clmqVNvIHzXn3axgFDCYCxBGWQKqglJaWmUOAEICctPn+mVOh85+l2sd7gDz0wtqoqKN5jn78DKRF+fbpPxszTLHA48Hwehk39gtS9onk2ez4VXVn81qtWJ4FIqAEDS8zwXTy4NHJ+pLvf4TiGDM32ZoRBEpoZN+rSPgpbexX34UNxXMBbSkROVprt3lzJxCOZqihzLyr4u+GuRuHPGK7hxeAoeOf34R5znn+MSwyXUW4wCqEYsQZRzDDykPIBjnc2Ysca7sAb8w0dYG2hRLp3z5U5mkB+QlYHv6DtGC5Y84kIpT6mtHEe/ID1gWJMlIt7CaHJPbQ3tUeVkPICQJ9wCKBkI6dyDc8K3cVQjyxo1ZWTeg/XeL+QiZCVoFEu12VpLUEv47UoPLKHZwRs/+sP0GBhN+3Em2n2hKghmJKIDOFhoJ0ogFAMrAO/2Y4CbZ2JYS+eePEWzrNFmgx/QCHkGg/NTEewvO3D+UkfIOQIeFTO5Lm8D9wHr5oLsIfijTicfU7XliuFXm2QcxDW8a6wcEFMvB2EIvq2EVgJUf4AlMWXfv/TgECTlV8Ujh4xyuYvLuTaiYfpjQVO0RvyS2HmhHyhWLmHgEXNQox/ejhn9Km+cA6CB88HQ8W67QoM3j9CQinU4t5QZwyLZz1nRIPHQfDviLeGPreyUupeCPX0B2INMSVsitBMnoO+A/QRBRWvM/8TJolHCkapy2x+IBYOXIdww/9YdL0d99CjhFgFSj03WxLEFRYUWiB1/bDPJ9UqSdCOW0v5Dc57sr+Hg3pf4p+p3gYUonhVSoiZzwdCZvx89/7hyfbkdugHCqblTEpIYQ2i5MGoyR/lWRA+eT6eB3DjBWsWgYD9LlHgOMeFRBRptivh+oMROlhLW5STsHF9uXm5CIMZdtx4C4kxYUp9opgWeZye2F6onMx0QgWKZqVwEI8Bgt6wY08ywZ3+ArbNi6zXWBwJhSGM8VDWXDxnBSbUp3ioCe8ITdyzh6y7bH/zt7L/nQ3iQb7BhGvlMSL/hBA9lA0UNjMKSmBLBy5opf6HMuEeNBRCw9NmVdHLVg6Kxh08pkotkNlFJdglfBEhgFIxUPQJgcMNWuBxHN/9Xmxv8t6cGSascz+EdISx/sqpJb8aOkFlaIy2eEkpsgFtTdAfWdX1TOTfkl8UfzrCuwlhdcBI61EQLhj6f6mfzj/j6zS+Ri3fTRehsDttog3OB1BgiUbAswX4urAfemONo5Cx7qAv0EAMg3gM8BgCCGPQetaW/db/8D6UFegoQMQHfA+BD4DukFOdpfMwpDZISQS4B8VN2PfYQo11jLXpXhLWMDSKgmY5PbLDWRdfE3l7XJ4hhwtaRnRDZjK/lhB3z8HWpNm9CF0FjDcrSgRFwYvIkEd64hnn7ae0JS5MvHM/A31WKK/rrRefirZmgE8xZg4YpHie1H0Q/X8+HbeZcxRl9joEFx1QKF0JR/D2EGbmBPBxMqFWRkH4MH1EeUAxhl+4F5/zacPC13skctMd/w+G/jnNXrVC3tWtG21dodyj6E/7zHX78UP6xR5+hOQSAkvO/sBjxrQyotPHww0m98iwS44o+Ahvmfrpy9u9DdXPMTA58EyMMcqaAzUQMOA7Tjz2o3+2v6ATeEYJoWf+4FlHT5iSuMxDRimqpuqtvoa9TeYe/gEgp7lihUKE08HCKiWDYNghpNP33UQ2IXe8owXg/H4H82mKomgJURPIgangcgdyoRv8OAfFjvVIxBdyCt5QT2+yNoS/ESQ9gfBmagyQ/+vghSeR31AYzUuZNIhzDoZv1rUWgc2Zryf4MDKMG/2RFzHKu/yOIsta82Ju8TWBTMHYoxwD9N8dJAcj71gjB/FmFhQLa5BWjFLIdhNYigAIqyeHon0zOcSld4ShCIst54hr/MFSBdqD6K9ZXFoqEsSK64vHaw+xNNYU/mMhuZBJblS/ktHGnLAaECLiORsoLhA1JpbBZ3K4DujsZKxZMr9lxlcT4QL5JxwXLv7+f+xnpTKE1+IH/J72I+WN8whJI+EX4c8XSC8J15s2JKplQkT2ypODRZEcPBK1z77sRmuJZ5j99O9MqLDwFj0noSJxREy55SH/dOJICXYWAPhE2AsCAIAS5RZFvxnCDWEjLDAPHSO0F0sf4DkGzpBZoChqniPBc/Lf2mXvmRCAhQsvHx6m1DBba7CdN/oP40WY8O0OWMRYZRHusVbD8DyB2sNqrEkpkQhDCDcQDPe4RYJJUmDiXIp58LzOTD0EAgGQ8QC4Ds8Z3iGA8Gc2MR59yhlROBPPTkgjRQ4QiBA+YOK+LyKWwc7isN2sk2+O0648cjkEGaMQOM52IgjMhAMzfjAcgCIkeH98/XHMBE4xNgizVxbDk0roi3nvEIAPEo/pJ7iC8m5VUkUjmFcYrwtb/P/OG68brcBq2FZouSuGhA1Rqc0q+Op8LUYewyzzeKypmobhCW9PfOsOO6mDb/GclVLtm8i8AiilPAs4Ch3rbGGeDt7+r+o0s9qLn1XLSk6JdQTh0z95ebt8ywVnqkoSWumCP0w9bmEGlxFyU4Hwcnjkjp07zIDF2nbAsu3bYwyTkoiFH4HbK0tyHl496Bc8yauVQudXvzffvDmi2dacG6XYdsnoktqBrJhnTIYgeDNKkwMGWQBcJySSQkEoQgg7qd4M55cIkRvldcGzBd562JSHoBJujcI2VIXFiARyr6hfD3+FBtpG9jLguHHtQPyf64kKYW3HaQDrxkDr3w2HzIMDBl7AC8JgDISeekgaPNIUaAnb+UUltt4RdgGMc3ihqGYNjDl5slXTth/JN0IriQzh+RlDNqaHNkMn8K5AlxplKID3YoTjGdiAPqt7l1C3fVfo3qL/xfdQNi/44m3xpg/43cf0iXsTWxtwAdUdj1U+M4p2e2PqOA1OIPiSr1ZUPMgUWnALr4l7R8APDCgYIsArjGF45wE2HOdePC8AXSf0D0N03FvCOIPr0HK2JTGDlfgcRou4kojyDA4ydh2hhxh52OfRCmwJtxiTuOGFscBgwcuB/DzWDnNCugy0uaNhxN5GZz7hBRjgK9ckcuKRWQ5UKAaDLsocNNwjhFy2Zr5YX76fNMrC/NdfNA8g+IecwHjD85EzKC42aJQMUDKowA+Qj9j6yz3tyC8YaQGudUWf+7kihQfLnA2aaztPa2KejOzMu+M8/JDonw8yNNc608ZbXO6wPvNsSTme30SukddNGC20mfUOjQUYO8NNrVkM2ijaKMgAvAM8NtlUSh1tMt6MG/ICBXq4hhQYwPkx40P0GPQHuZc6EqSvwBugGawtAG8iRvt8nc8a4DkwlLHfJTKPpxth/KJf0BX6w3XpQlR5TiLGDJLODGhD/FwfK86Jj1Hion3vprBgjUEAg5BjiQN46Gx1whMteRTCoxxpOQeXuCtA/O4sjLvwkjDhC19o9zLC49743a/D8vt+HSrmzUt7Lkphn1NPCrR37KWXtlISf3HuR1tds3erLJK79uXC+J+5PfZZ3/xY6udp/+f20PfY0QkLKApzmglaPWNGy0PTptmlA885O1z3wouRUgjhICQIoopXCcCqgQcq1friHsJN5WuixYy1G0RiX78178yx/WgQFmD0VLAcOOL4RJsijhBOcupwdYMAWIaKZEn+IPb28dwJDxF11zqdA1HdEozxIe5dirvhWYzgoi9UGJBZLoXwFCbB6k9bKEUozoTOch+uQWmEkXWE4diAtfHGInIFEYsUIRie48SY0kcI7ACV6CbcimPeJ7OYa5EiIJUpDMhDYHz/JhgYBMYEfC14Twj3amF+L4g5RB8C5oU7EE7Y5sHWpqy0gHDLwh8p3INHA8ZbNGigKQoIWZ1RDP25SSJ3a1U6XG9j2KLD4HCFhHLmGEDuYu7joWUeUgbBpVIqxWoKNHeuWDG/CIjVGv+qdcsTRFr5YuAA1jaURJS5zjwffeEZwRuYOMQaC98oKVt+X4SO5e++YeuovX3XaKcyaSEGP9kGh7XsXhUPYUcxtC1ItAYPBi9ZU+vLtA+pmJrPPc8BLcEjAh6ypUE8rJz//18Dxmn5kkVWmIA9JhH2L7rh9lYCY7oxwWrP2A4/4WTbdof9bTEU4IGz4k0SYJnTOJNNbQf6LoTZt52Gohya6hXeLVoP3WAtA6xnvOC0h+ccGs73OCBUQnsISUMBQ1FEMCQ/OzcnEabnyhaCBrTHvWe0E1cMoUk8G+He5IGCK1jPUYbwSk742EU8l3l9iKpx7yRtIogArE9TInQvcuLgLxh4WDuEa+JhQwA32qtr4DsoDJSbJ7TQlIAkraI9BCCUDrybBqKVrB+MYAj50EOiFYxyJIUdo7d4PvU7T7xXg5a4NvaOVR9AcXdvgoWTKZcoytdijnQO40mRFi9cZq2ltIkXFwOfewRRhnbVS8kUXaI/HtlBysJwKfvITG8+91vrA2+ubE46/7OtIqo4f+6LfwzjP/LRqEp2dFG6L8k+81cqrqSe/vhP7tT8JAREcvGYR3K1oWmE8ZNKQ86+V1x0Tx65eRgsPEoEvGkPwAH6wljA71DcGFNoOPwH2ophmO2VUCrhW3hNAHJT8YwRxgsNby80MZKb5PnykHFfT1SEBrdLZWzZryCNZMcXn7jfjKlESY06XoqhtqnpLK9obwz4z/uH4cANdOA/BhXoidGEZCPwg7bCSNPdBzqA0shWYKRqoMSQHoJxCIeLh0T7teCke3rpgys2rHn/D6MXjhqfP/DDvJSSIWgbxSbOwzgPelG2aK7NIQo+Cg90qz166H36S/iET0PDoDH2qeeJ00j66PQTJRmaQbQGuAW4nMJ3p4mcj+EM3Ccyy+VPO0cyHXwD2Jys0Gz0P2ksZC34WKNQQuvBHU/hY74A75NHR/ge6MwZ9yVM2LecYU34NcjNvr6J2IDWIsM67SLM1WWtVJ3AFBYTkJLeMxpl0j22NvLyqQOpHrk1L70UXAGy3nTy7eQ7vxmm3/6dNq969d7/CnO/8a2AYthRoI/H33pT1O63MyKdrKNNtHnelJ/9Z+hx9BCbfCaNgX3vR/eF42/8vCl3XFj9+lvh6S9+0doomjAhfPSh+xJFPKRQbH7rbSXCbw0Fp4xLhBioDRDMwy0YcwBrRUJ5TGzvMfq0syPGxf8HYgqcw0KmCAthLn2Vm0VBkvYIL9ccTsBygSCPUAQjNQuMiFhaEIFDIYysIRIGPMHZBSO8YXiaSpW3ViKrnytf7BNHgjLjiKcE6/uRJFSsFfqEZ5NiKYQvsUAB+oQQ5EyW485YjbDWVBqzxBrHHCKExIWTum0VNu+MFdd6uCSKme/XxljCCPBYOg7mSekjTMvxAsYMgyd5HEaCZcv3xhIhb3dBeH4xlewgRPQfRQ7Pa2eVS8akbOWSFoo/xIHnN0FbjAkijUfWE8JdgEBJGyCLvz8Xz8YY8mwYsCCeEHfA8wQOJFzE++DfUVzLZbGtrii3Q9Een/rF/coUfgOxBr9QulDEYciE5cWJKZ48BFos5cccOy4MltXW5wPGMf+VZ2xOC9RGoay4nV2LTqMx3LmX1TqsN5iYeWXkdT0YhdPb+Wv+ZHwQnDYuVzGmpGfuxCmfaiWIt/l8mue5MqBhUKGSIUwaSztpEgdaL222mfIH/QNfCVOKezzAK9Iw4Lnc0z2BLpjTDMyfKBEUMDzvhJDi6YFmssb9eivSonbi9MevR6iDvmCos3oBEhjVrK0/BB8EIPAVQxV02PLE9OnKFR5Bo+OiwQA46JX+8J7hpctX2CZeOgxhAEJoofa+JSfSq+TyDABjQeghHgieHWCdQVt9g20EYBeOEHAdUII9d4fquowZgJAc/+7n84mC6hEqGLh8bcbPib6z7mXMKlv0hvXR98Tz9vFctheuSU4X0T1tCf/Qg2ce/LHdDkX641ffEt36UL888sNv7tcE9yBsFXBZg+gH5scjuTAwEHJNJXLAFGR94mXpIYMIn4yhK/d+rZ2c8uY4bKGlupaxIBcdhQ4FZ3utwu4EFP3Dw5Uvnk1kS3t50b5+uK/hhPqLQIzAjYcO5dCquMpQ4Skl3AMajmFyjfLVKTaHgQ9DBPc7HHKC02XWJTgN3zYjsdYOxgv258MDS6QAgEefcyZqy6xlC9+yvS7tj9ibjy1KJjLhejkGfIsmeHCqgZY+cDnGU0LG6ySTNIivYoyFNwB4npIOQFuPzLsbnqGXVhvAztS59dpWAx6lQoQA3i5Nnnk1XfExj6KeA/pg8y1+yJo6HGOa7MYR/0CZx6DRFni0AoYj5Fgrxpekf9BeB+S1hEPjKCuiYx5Xr5Av/KuuSUSPoWh6HiTrEJkKBRyjNnSP7W9IaYPWIQeBPx4RghzmCiqGKPLn8SgS3cm6RNF3oGoqcx03Frq8CI5yb4B1lC6MNXoyiiewfxoX03E8ghSGwcW/WPkOEOhhJ5wUxdnT6OFQCqfechtNGcQJ9e8///mw9Fe/Sv7TuQ+UsUtffNGQ9HuygB4umP7bR8NAKXQIsVReXXHfQ9ZHFNHT/u+3Q/8JJ4bN8xaGV/7hy3ZL+nHKf/2bWYXX/OxXYeMLL4aMoqJw/Le+FFV9w3NEngPKGwo4FjRi9WHiLLyJ517cyjvb0WcxgVbFdAi7g6DgXaCcsIfI0Q7CBuD5Hm55iCsgLHgPHzoc3je7YQffLGxEDIUQC5AZTxKeNYDnWzXvFVs8PB/7I6bL/ergrQ7qNIixK4goK7ZhsRYongA2nEfIc4tbWzfgOSgQg2JLmCjrjnA1ridMIx3z4r5Y2qM99UREzAuVZBhxZZNQLw9lhRm5d60tpcTDFOkvgheMBZqAVetghGTzeEsQZnwgnBCsPLWVKmzzTISpIBgSyoRF2dcCjBBLMP2HOLplGqHAQ4YROqBRllul81Pbb2v8OR5XDMk7ogCN5Z/pvwYxDTyK61YsTBouCoyYY+nD6u5M0HF17aplAS8ToTwjx55k88kcI7gsnv28efVR0qGtnQ1t9r56yX1+uwLQmeflur8lwJAR308Or+yEaRe0EvypRn3GBZ9PW3Rl9vOPRwyY9YcwdCRpCQYzL8Lm27X4fGCRRvAmssM9lB4m6OcY/oseumfNlUbyp1DoMrUOSP1gvYCnCIBEIHhlTjf0eEU9LXJr2s/viOed9UreLLkyGK+oKIjQhNECYcMt3BijqF7pBefwkObiGVIuXujWI3TP2BtVI/TUAYQs6E7cKEUHUUShRSi10JJ9wliiQA3n+H35DntzoQ8rPQWyELjgJdBtctJSga2sFqjIC0AONEIZNNzuJ4GQMfNN3xlHFI7UmgqpbcZ/4/lhqxRXqHmWdMVC4tcc7u+Ew8LXESqpukwxDZREjFqEvQHmnZZiAe0ipwxwZc9+8FtjgfDJOPNp+AP/IiVA3gkEaXDYr8PQoUWZMMAlQ0jfeOlpa59zwDsTkrWVDvldHaVpHkWBlxhvKF5SDMcTzjo/QQP0DLV6VcjAhzxE6gbGW2pMtMUH/Rnb+4znLruwT8gn/A0Az9hTERDmNFbI/QAAIABJREFUmGG/QfnH2cpHhkbF84MZd/AbJc6jkcA50m/Auba2OLHG23iLyydEWgEoFhhh8GJCF5D1UGhRRMFF5tA9WsbjkgYborq8Dc5xPPE+8z/9ZR5pn2s7Qkfa6Prf3GFkDPNSSj40eit5BYMWBkg8145LFAaCRhGtEZfVi1VjAhkK4zk0jjXHXDJnrFEiQDB6sA7BO8DpuRvWuM6j6JCdkLVwMHAsbvBPmBHUgCWg608EUzymEF/2DIPg11SUh6D/EERJtm6rapaa6RQ01O0IGgy7Jlvx9xBwCO0fr7/+oBVC70DlxrUhN1chJocZmkKmhYhIlIz6iCcTRXD0VVeF4RMntrpjl2ptFH/D10JLRcJbwufuuSvDhK/eEDFQkMW1+sTizDKhNJ5z0qrRDvxAwYYw4mGr2tKs12a5uJVEvFdhHMk9pryZLrICAR6iyHeQCys2i3/Xlo1a7N1CLymqG8vXtJiViBPSgAvt/AWyuzWG44ALNPY9afUDef1/hGxXECDiIC5IDtL6vpcsDpQdhAIq3xHKcCSFOOt4mrd4GIopP7JAk0tZXk44Vb31nbWyz+6aphEdIlm8uiqRlI/Vx4iCQsYguFjoGI/4vfw7wjCWRCyKEHYENArrtIjQMJ5YFClYk51XEdYsmi+v1yoZAJaETIVzLZk3q6VIVvz2GC8E6FCB9hPx7okkbuba+x9v24+BL8wvawLLGrmSzD/5FAjHeNrAAzMgCcfJi+J8PKNYZAmRQ9BGUOio0kUfGUsPa0a4oAIaVe4YR/InMrqOs609mB/GnJCMRtGuJUuWtLz++uvhgV/eH3p2awnHnzjerK54Hiul/Fm+lR60WJbpMoV5Vyp8KITR4qEKNdI9OyuUtDdf8fGEyWBp7DRIcHNvoz8bbXzxi1+MDIidbvMIXsA8l6941/Y9JUSbkM94rhwMk8ITAHuWXnrTt6Pe8B8Vb7kOTwqKGHSmo2McNZTmi42/jvtYxk+Je5gd3/VpeG4FT2QtpgAEL3AfQbm/DExR1I6t7cT6JtSaXBLoIYAAiWJWsa4sLFy6JtTvqA2lR48Io0sHmTfQ6Sw43Jmc602bNhk+Ne5WFINIf61y5TDE0B5eQIRZ6BXGIy+6hXCbLwVXNN32DKV/5KzZOLcTRu08A2UXAxdRI9ZvzRfPigcKYdar0NKuC1r2Pfm7vLwyzJn/VsiSsDr1zMkWPuUeJYyxyDoUBHGvH4YDjru3GMEWQBiGN6Ks66ktN4mwR4yVhM76BvTiAYGc0ZO0R3McwDNeFEEDCNUjqgU6tXbezDDrmcZW2ynFr8XryDqGbsZTd+LndPY7tRXIfc/LUvhmMj+MNrzSKuNepHuah0TCJ/Nt1WhR6gD+E31m/FBua+Tt69pTxrIsVbnUb2Cl8JGCNidMmma/KWDC+GHEwrgM/eaFV69SY7ha42Cyp/C96f3VobBI9FJRJukMiNZg7A06D//FGPLII4+GbaLL9RKSkVupr8B98nR+puQh1hGKKPl1GB8xgsYF4lizbX6FH+MNt7xb5FcZVZCVekghpr94mPCsYrBE6Ee2I0cTozzQUJ/gq3n9B9u15oGSgs4asnWptAjWFuMFDvq+gDzjfp2K0evU/+Cps2bNanlj7pwEbxo13PCY8zCisU7hYwDGKAw18FyMJ8r2N9pT/t67tt0cSrTnWTfKsAtdQr5AntN+ZGYIQnYl4oAoHuRGUqM6yuOcXx0O2msP9Bf2Fn8u8IfuuczDd/gE80uYJ3Jcbt9+hjcocuAFsho0hBBt6A0KOMAnXt6hctg5zrjchBzpIbAohiiSAOshUSldNJT1hqIag1aMHmKMpQWkxRvmm0Py25UWCkZ4yEGvPdnh2c9eFmsu8RUPWd7xify2/f6MHeh96qmh38kn25GcnARx3vDaK2nb5KRuw0rDiVdfEQonnSrBt1DlmJvC2ndmhYY574Utf/pTFGaaM2pkGP+Df9VADwhlT/0hdscQ1i5aZnlnjWvXhZ3z5rX6jx9c2+fkxD6KqX8WnnemzIcKO8jQRGR1C9s3rQgb/v2XrXId8Rp6uGv8O23x++jrrgrTv/VtY3JuxXRGbefYW2Kh8vVQACRiK4rZ//HzsEPzCnTTPoG7tU8gwgOWQj5bNm+x/zgODBg/Npxz41cSjEC/YcLELaPwZIrBg6QGSeuQW2z5lGRgf5lCo28eCw1CGgER4QCwcDijReEEaRkHzzmzsvsKY8Bzg8V20vmXmYCA54bCAp5E3WcQoTz5RjgZNYKM4p8uULhHh3sfbmAxe1gYCxEGiNDgln4YMAsP5QUBA4EATzDJ5B4m5l7aeHw4hBdhwOO/YTz8dmICccFQgxWe9rBCcw2hl+SeNklI27RyUSh/4oVQs2RJaNK5e5KVEruPGRH6Fw8JY4SPQ48eHYqLi40W8CyeX8wcEWrAnKdakw73GNIe925QzhRCpAvTHOMZ2cOppbHOno9xGDBkhBUOcEHJCKZwpUK4Ab2CmXbWawhj2lK+1ELhairKbX5GnzzFiCjto+hhTYcWBglA9/zs/vDYE08Ysab/wJjRo8Njv3lIQscWC6NLzRlDQTGcHqAcXxk0UNr9WRMtHPr7PAkCC3/2M+HD/rnTB2o9W7nVJ/7DP4QJkydn3HvvvS1SBu2SNWvWhGHDhrXiFwdq60j/T3TLWuW1U+0P3GcLF5RCB5T7+S8/4z/tE+VviPAdQAilEA1CIZEUpceMOeDzgSMocBgx44zeGky+PfrIIy3PPpO47/U33hgmayzj/x/ou4Xei2aYkKx7uQUfAYFQTCI3sDIT1ifkNPz0NsFTXuXKDbzwimtDWVlZOHfaWeGmz19sgquFryWNKx0JY0Ywf/R3fwizZs2RsWutCY945AsK8sJxI0rDCFXvPWHksFDQOxGF4J6hSgxVG9dat/CKQBfhD4R6E773QVTJjePvnNdmiDkkjE1EnPzuqWfD6tVl1r/PTZ9sHiajrfK04jkzJZzxlQLEfHupfA+543mgtXgczeMiBZjfVJ1NNTw888sfWKl/+JiHBqIsgHucf7wMW6NP+ohPYfRJmOlN/3iz/R4+vDR85eZbIwU2OukIfGEtPfXfTwfHYW4x/fzzw3nTp9v9wS8z7oqpE9Y8R9FRv3nkEevJd799RxSCOuPRH1sILfjLvONowIuEzMGn8zOXf8yQpgKArFuPnHJa7wU52ntcjFhjxoyxU2654ZowadyYkPF+Yzj3ii/tU6jVd2SIOX/+kxmD2Jdx6NGjOpxrCD+q0LwRFYQ3h6ge6Ak0hEgXwllt/+6axJ577UX8xJ8FXs44pJNTuCd4UK++xyFH6zBH3tUpZ54ZTpMzQnykFS+BVt0k+vPwo48aX7r/3h+H7nsSkYDII0Q0AeAyPI05Ql4zPNYxngdFEJqJB3T2Hx82+YOCd+Ayc+PX0Hf8BNAn1gMeQwy6Fq6sNUWKS15++qrh/nz0xfH8cPNE2v5rAPCAcadWADKdGwqI0oI+MTdsecXc8RtwD6A/H3NLigK0BtkNiOZVxi0UfAyNXtskS575eBGmyFPIhakISQcRViGM3ABhK6t3P1W7rJPXsCase3kml+0HR2lh9rzkkv2Opx5Aca2qqhJTyzQFDw32z7fdnnqa/UZZm/pwgvCwMXGjrgOyBwwP2Z8eHnqdc1ZY/8jvw47nnldoZnOoloVtR5M8SZ++JBT3lzDdIy9UyUq/Td+xvOSsH5xeKVTfM6dMtrZT32oapPA0rA+7MhUKoD5n5RWFk//9zlDx2uzw3g9+ZMqgK4RcG/+eOe3McPw1V1oIrllZZXNs0cKLQB4hwMp4ayIPmPcQXdj+l6rFykF54snoJPcdpH5GJ+hLvUIW8Aa6BZX/euSrSqOYOzgA0mGtQLkBHIn8Ewso1wNd9B2kWzxL85KsnombmzyYhmaUGNzdCYWVfJZtsuBBVCgPjgBDcZ0pn/ictcXbjF/eY9YPvjNGW955MwwZMtQWjyuibhFxpZtFg2fMQqpUYcs3giZXD6AgAcCC84prZnWRVdP3A+N/P4/r+I6ggJJH+CcKLhZDwjKwwPv5jQp/xYvncdwcxxKEpdXzEekfIWsoQ0UDeocWKQupSqK10W2TtbvkrVdbGFPP3SGGHWGMPtVq3zDKXL/58oxQec8DkYfaLoy9NcljvV6/Nzz2WOg55cywZtmiFicMEGmYNhYnwsKoQNwWQY81eUhfuec1X7ghLFu6NFxy8YVRW3HBG68QTBeGjJV+24aVkXcHXNC51k/CPSmY0axxh7BiDcbrnkrfopskvzgj4nyK+rAXKy+3NqNwYOl+Z/aL4fvf+1F4fsbLdiXrBIaMsAzAALv372c0c8msP1tkRQgFJrxjGZ/xu/tMIKnTHoNZsvwdbtj87rth/UMPHXSzxZMmmYL+wIMPR20gCP6lALiC4YL8QdYRAtnkiVdGyhF9dUGcoksURAGfAXJrWEsO7K0Jg+yoV/k/fviD8IfHngijpPzTjzh+0mZcEOP3GRLYOgtxT6LxYNElvDYNdVvNkNcgT+CmNYn5KC5R3qOeH0BIQDgzz4iKicSB9TFYyg5eROOfEvwRvqGL5HJ5sRVfIzwb8z/u5Em271m8Lf8+U4piCI8an/jmP90crr7+pkgoRTG+/Y477NT7fnS3POWJvcSyVfAFz/sHAbtUbdBh/bq1oTgvywpBwb+YwyWiNcBHRvcPJcNHWJ6mC/huePPr458uF7Edh+8xO1B5+/CPKBRUOLhy2YLw7uwZNi9sQo9xdbcUY7ZIQfAbrxDn1NBTivfhOaJASY0qmCLQAxibvnj9jWFmsnDKWZ+5oRV/jvevve+u0OHNYrsLis95/j7HgBrRzMcefzw8IYOXw/wFC8K4sceaLAhNHD5KBWykBaimatiwYUPUz+/ceWfUr/OvvtWUR3J9LXRZNHW7vgPwfwRWlAhXEMFjaOx4KcmM3XLxVfrLGq/dXNwpr17PPoVa10ViyQ1Gb8++8JpETQzRaN3VtosgVHjRa8+GTRIDkFna82qxHjD88uzwbYBILIr7QfVZjUTsEI6LHIPC1JHtsGgHaA/f4niQOLv1+89//nMb86/d+tWAR98NvObRTdJtPIG5CustLMiNtkigFeT6bBmQkY0Yg0LJIVTAhE6QkkJhHqcp7EOuCbG5IYcYeoOy4aGvtIejoVSGTgA5KFF8J1EroVqeVHgrYxOnm/Hnczy3Bv4ffIvjAfhoIZ4aUyJB8CIDeHKZE4tskvKNI4b5ikDHiPBEzqYGQlxWJeSUOWH+aIfq1BbGKq+yX+9yvP9u9RnvYPwPz4nYs65tgaaOsAeBC0rx69v6vubNF8PuNQnrXfwcPITT7v9laJRnkHCK5iSitzonOzcMu/a6sHny+LBzlgTCpmZZK1SxTYS6YZcKl3RVEr0qULkrPn5tW9+7ZCUEidT/u0FY8hSa1ydPseEFYcAV2gz+rClh1t0/bqWAcR3ewf7X/V3oPmpM2KXQzfcWzg/DRiUWjbebo1nAs8ACNQ+alMVR4yfvCwNMCpt+foc+NUZ4ptZtW9+h0+MnYdFDmEa4cEDBYuywO+T07mptuzBiuQI6HjEXIWwqFA290QiKGrW/rG36qF9G+GsS3jSUTQo+oBBO//t/3GfhSzaI1YrQTPII8S5CpLNyjjPrOSF/QBflfqAgEseP9YrnyRDxSsRjq/hN0mLJuZxn/6stgDlwoH2SsKno6EBIlM+Tl46H0SN4Dhs3LcEoEeLEyFiotG/WQiUVo1BgQTPLsgQTci4YZ+6PcFElgRUPH4uUUDFe+X2VUK/fHi5FeBmJ55ndEtsQIOyxuawofqSIL9UGvpV3/buFdXi/2/ok9ANDytIrLzalFkIEsafdILnShcS2rj9cx7HGoxAiqGHBTydwI7gTzYBSSIlpxpfqvLywfrk1DWEgJ3ea5ZBYjqKYOIIgArsrfu31e+Cw0Rl4SMp1EvmBbF5+mjzVlAcnvygjpyi8YgKxLOjnnRu+89075TkpsCbBa2fKtMHBBTOfN8XQMF//k8v00lOPmIUWi157wog1+uGbjQA4wbrCW+vWbLaQILTGadVSCZLLFB0BDhPS5vuy8htwI6f90BvH2+Jzfo5/cn8s9q5MgLOpAH5965u3tyDcAP1je1+lntuR36l9i1uSMS5RedY+Fc7GsyDIATU1+/qGgW7UuEmhQJ8owFYBUuFp0EuEAzwb0Ems0hiHiDD4/vd/EP7lez+wtjB6TJp4Wjj77LPtN28zZ80Oc+fMCZtkXIInL1AEDkKoww550PBSAoT3Fw3XHOl7XOG1Pz+gt67Nu8RTp9n6bZZBG6XeKgqqzwNLj5EyMrLDeb4+J3iqoe85Mu4AYxUq6UoX+Mm2ShTaweObmzRKsH1UgYrxoDD0KRoSPT1ewZcfu9/4nodxgtOOR3hmX3nq4XDiyaea0F0tflmh6p7k2DvuR43pC94+BEdkAARKjCHMN5EVRH1gGCHqi89+AwYpNP41M9rCd7cJd9auTXh5aZtnAucfeujhMHnsKDkFak2Zq1FaCd7OBXPnR7fmXIdEvxQ6OUh7H0r4xHvcXfzO9m2rUziuzu0q2pxZB7+pFp8sCE35ChnWPY9RTjbFutZLOaQ4DQZQct0Y13S8we/pn3inh6q4HkZb1gVVSN245+eUSJHP+9QVYeZ/P2x0Ad6emnbgNIdiZOT9Qz+o3lqSHHdwGs8jaTrk7qMQHkrOuPct/hkf0wkTJoShQ4dGfzNP8xTxxhq8/Y5vqajJ9jbHh3H1dAV4DvOA/EH+bqMUCwtd1RxgXB2uc9MCc6MKtT3yy6y6LAo94+aA5Mdev+SEwitL5W0vHFxvcw6uJSLHFHobC9ulX47nrEuiMD4EmZELB1quIZFmGOiRGwHqQoDTUWhxjO7aCQopxmDjdIpjyE04dShChAwJENFmESeapzi0qxTGT4x/h7CjGOZoz7R0QNhSggXv+7e7Jh6PYFuQKyF/9UOz0/5NyGitiAEJxCiEEHOUzXibWRokFMDeE6eGxnGTI8WRa+o1lqA4yEfOz+qVK0Nz2jslFIhdexJKc49GeUqkGPq9uITQUSUfKV9R1R6V2J/IN+oeFj78QNj50sv7tYq3cOufXgiDlNMRMvuasrpMFTOLSo5Wkn1LyJGiFXQ7CDSafXcRle27auV9mhWGjZ1ono9E7/drus0DlLtmfzQ2VT5q+fo2z2vvjxXvzjVlCI8UzISwGcI+8BwZCEERiihO5FWqsDCxuTjCc1rQ+LcCcEIHmBf3SoK4hCpAmFBEIYj874B3Eq8YQAgOzMIT/zmWEBYTG+qivKHY8ekeTiqgwYAJLQQsnl8KIwvNSveaBzCR0Iu1BSGUyo4OuX0ybIHCEAmdQckbd8ZHo02auT/XIAgAXkI4bhnztlioMG3OZ9E37NhsIbo1upTcHNpmPPEg5mgBo3Y0ytqHYEe+L8/F9bwyieOXF79sycKw6B/vSKsQZqido4oKLYTUc1y9L6wdFzDJdehIuI5fezg+yVUyIU2NpYbJxNt3JZWxK1BItFeBRbglpJiwUlcSsOT2H1hiXkM28UUBQ+jtyLNhCMBrjBUZwwAev/xPXWk4uXL9esNL+nXV5ZeGkuJ+aT1NWOlqhH8QcLzJo04+K8L3iR/9hDyOM0wxJL+jI4JOfByO+Hcxlr8kIJfZqsSqUAlACfCRJ53ZKhl/wevPW9ik54QdyhYgbT274ya4Cs6mA8L88OoAbiBId97BHHNGj4EDOoixCNrh1nqEPASvis3V+5Q04XGzXiKkxssoYIBXqKEpP/QUPTGaSQ6WaBoCXoX2wP3Jvb+w7hX27xN++tOfh1NPGd8qbxt8xcL/jjxId8t7Shib7SGYfKi4l47UkI4YYw5mPNq6BoXt3p8nnoFzCqWIWbitvuf17hG+9g9XKMf6NDPqslUFofzpaHRb7aM8QIOhDXijWNsoYfAsvIAYreBdq5atDoNKCNVKpGiMmnB6KD3ulARPA4d0g3kKcd6s7Xbwak+//IZ9t5Swd9u1Fyk/bW/oJaXwgs/fFPHCZapmXFe11gwgo06eEkZriyaA/S6JpsB7AN+qVr4fPJI5Z543y4jA3mpblUayo1rCYWZFKB1YaQohIYF4MzO6K8wzC/E+MVbZRcrvk4L/q18/Evpde2nYuUc0Lftt83ruaEp4F+1kvc18/OdhmXLTqCyKcgvtY1woylUkWojMkFvd3wx68OT393Q3GthgvGx76Cn8hb95XjyKIfsRU8uCcM2y5RozpRh0xMCHYoIhtiapYxC6H69MapFEonOnJxVD+DkAraHuAv3zytQuS/BMeLoAk0+0jhbPe8XGlhBMtvroTOSBNdSJtwsv+GS46oortd5yFGmlaCXhEMaZW2+91Qw099xzT7jwwn2RNm01bQqH1jDzw1YF5FcCKODwzQPJnLtqpKjo3gCKIQollTMxRkB/UMYx1OI4yJA3mcrgzFuTZBU8rRjCzVCrPrDuPGcZWacz69A68Df85nTTI0Z8GyLnAx19dJebOJ+2+LR1qRoefI/DQSmFLEgsVfVJQhdvkO/b5swN9UuW2GFCOR26dVfSpHJW8L8RYjrxli/bXxmyUGZJ0Zr33nt+aqvP7PEThYAJhZA/XElDkSjI7SHrTO/ofBZJfb3i++VVRNCNA8rFAFmHcnvnhrXabHZd/M/Y94ymhMepXoZPbIC7tflstxaUE1UG1XB20fHdyndrzGgKi96cG175P98O9cuWx1po/ZX/VtzwT6HvhReE7lP2Ee+Bsk7m0H89PwsR1zsMvkUFYdbJ+1FT9bgRLCYvrhi1bn3fL/Ku5s94IhFeqepeAwYOCHWFCYvfvrM0frdcHY5ViAbPkw4giLk9ZCGUgEDoh1U71ImFhYWtYpRrxWwII66qnGUKKONd0LdP2KnS1hByrGqE2CA80X8sQJ4ftnbF4jDiFBXy2F4Z7bsGkdi8scw8uq+89kSorKzQPYsSYSu6f0O19vZSAjMEBqsJzHfUSWeFJctWhgzNN2MJ1NftCm8vWhS2Skno1zsnTJggQq7/wDGUWgghyiChTCRzcwyFcFtdfXjt1VdM2espj90Jo7tLQW8Mx0pwwvICMBeNveuMEPYZNlbevu3hT8/+T0AIcqYyqkTx87ImImyky1NSfpYtShYqwlVdY0tYuGilPS/FSo4++tiQIcIJI8IbhmJrpYMV6sM44n3GCicEtxLUWPzqNA/sH7bwjrv2UwhRBrNu+FwYrII2AM8PVDz9UuTZLhk5XvOzJ+BZQ0lFgVqy8O0W1ma1xnORxhMYNGhQGD16dJv5Zf5sImZ2vmhFWCorMyFGwBlnnKGQpf23TqioSAj7nAPeLVm+2oq48JtnjuezcQ/O5xi0CM9G47a6sFmFdCimM0CCLFV7mSuqJ/cdOjIsfmdBePLZx2guFA8aqk15Z7UMG9l2oR2IrhFPeVSkSVrJZ6pUFmmcNm3YRznWr9sQ3njlz+Hpxx5p6dO/MAwtHWaGHAQwQhxrFM6LcealmTNCnsLtjztpcjjxhNF2DgIGwo4zZHABos+YAf7MMEzoGi9o3oEUjfOuvz6DMeJ8hwopzXOvu65VJAYRGKfdd5/mo9hP2zfW118ffnj3DyKtJ0Oh0fSP9TvnzQUqtrFTHuqelsvi/YwaSflC/7FkU5CHdcKaTpcDk3KZhULp2vDC88+EH/7bXYoOyA39RZdGnHBcVASIaxDOZj3zZFinuVDWdMhUhEDBoBEmkCCE+likG7vO9K2ystJw0/tZVrYmLY7CyH0d+Lmpn+Bt6to47rjjfG20UqJcAQPnWYeM4e9///toLRYo5JwoDkxnFGLhmRuaE/yX+9btalBExRLtOZphQjJ5y5aHLbqSnZmoBoySiAEKQ8jLM98yzwPXfvr8c0K/7BYLKVuzZL7hA/QD2oTCOOyii0ygA9dcgOHZH3zgfi43QKEg34sfrOV80WQX/Hyc2sOhA53D+KAEO371UOTE7NdnygtWluiA3jPzFCKne1s+2fOPharN24wO9i6kcFV6hTAdbkxU9XGAECw8V7CFMaefa22Dh5Vqd8n8OWH2WwtUdXxT2Kmolo9IiTj97Ats7aKQcl6t6BX0Ye2aFba1AspiPK8QuoAhyaH0uAl23baKzYH9SvEOh+69Q7E8jhjB4P2EQ740Y4bCg+tsrYw5ptQuh89niB7xzL1UNSZHnsIBoosjFb1EWXxPd/B7bamuCf3/OMN+4lm89pqrzAuFV3hLc7cw/czTTOBnDDZUbLVn9Gur6ruEnnu7WToF/a+pkVexV2EoGca+dn2N7rHNEIoTShfGvIoNylVVKgYeNugl9BBFg1QM8Bq+2qN4ZJi/4N2wogza+3IYN+Hk8Pbbb7cMGyQjqTwqfv/4JzhmNHyvZEcpKtBkFMMxp54VNm2uacXThk+cHsrmv2wVQZlXcraIBML7XatnsFDUHv3D039+zdYf96FfAzKbbUsN9gRmyyK29PB14OsWvHOajbGidoeKtKSsg3i/2/uend1jv3xcaAmy0s233Go8Ih72G2+LNRrH6d8//t9GQ4YNHShZSEZZKYdUnZ35x0fCoJFjraAiaVfwcvrrQDuL3njZ8gq379gechUaXSSeOkAFhAhxR2ap0fY3a2Sg3iaDxhYZjyj2hEw1sE/P0EVjmp+fZzIGBm3oSpMcIQBKYVsAHXAayDkui8TpiV8bf07oJTQhoq8x+uPn/6V/dlYJbO95DtTWQSmFlDOlEE1bgBeiXq9USOxwpJAs/UFJExANBGuRUJdZoMp8SUUyfh0CcJ2YHBD3EA4YoLLWCtmiDRDJhXZTRHQ+7SKw72pUeIcslX6eIZ2QYvcgiMv+QJx7jqom4SHcK09hsUI8qGLarIRl3OxAbaX2iepeHGbd9a+2zYS3Ql/7nHpSdKynXP2AF7Qhty+SJ9KcAAAgAElEQVRL3kTCSZt1j8bNZSGrf2Jz2Sx5yFB0KB0OY4ZAVonoxq2v1ljqm54TRkeeEpWGCBXCOoO3h1LgKJepgHIwedr0iHil/s9vPDEUHfrVI78xYsMxEWGFSfazGGXfu4bjd9x1t+UflJaWhnv+7zeN0MMwKHhy+bVfstCTCz8xPVz46U+Gn/3ywbBq5Qpjnlx7+803hvPOPstCF8urtocHHvldmDV7js0f/wPM3eRJE8M1F5+n0JmjEwflRQM2VVSFsz+esIyRXF5V2xCefvbZSKjhHITBG6++PEyfPl0etyxzm1MhCyW8pm5nWCy8u/fB31oYBuc7cN1pE8aFvRLUixSLDxDeS2jlU8+/FO6992fRc/g1fNJf7nXbbbfFD9t3ih9IALLvM2a8aOFo6fr7ve99L3xUFfPwbNJXvHi8YOLsk2X4Lokkq1vPkI83SnmFa5YvaSX0cxMUwsLbvxqOPla5sqo2BhGv3bZVXuDiUHjDtWHt2RPDylu+JYamPcb0yiustFwtvAUvzXwsPPHcS1EYmHVab6VDik1h+PT55yZCXSVguCDsz3bXnd82r/h9v/ilWTD9WsbmRiW/Q7SdUZJ/pGIcfkp4VuGsvOIAM6XCbHz8qKz2nOb67h/+MCxevNhwBhz8xg1XhXqth/yikrClIcM8GYn8p30t5uX9MHxccwSjcYEUnIdJmVVYwghKJXmWQM2mLKvge74KLnhYHMdvue2f+YjgxaefkDJXIuWhwULs9serHxo+XnPNNTYOrBE81yj+e6Q4v/7GPCp9Wns839ry8vCJT3wiej7CbOJjF9045Ys/kx/mOef6j9hnqZTY1HNjf0dfF7/7Xrj9n78TXtLetCh4DqwR5uTSiz4VCfr+H0LRK6/OCpdecpHGYo4ftk+uu/TSS1uNv5+AkPOK7tPWdYzd0ONOM2GFwkCE6QGLV60Nd/3wHvuusQsLX5jRCjfiY8c9Zs+e3eY9UvuWxD9rmzdwYNq0s6PffAGPL7v88lY4GscvP5ljX//6102xi48l/xdrDV71d5dHnhDGkFzbZ4Xn8LRUYBwZj1u+8qWQr/Xh/3MP5x2ZmZl2GAGcnBKE8U0ydsBjnF9g+CN/Gi9IPMWiQLyE3BMqjGLhp7AEuUeEgpGPQhhYVpcWCZA5ZoEmX/7sadOiEFtuzJqJwxe+8AX7mRwb+54sChP138+Pr/e2xpKQ3tSCT4xLTkzARAao2FoZFrz6bKhTH3/9+HOWEwxOvChFKg4Hwo2Pf2xKuOyiT5pgO+rk82w94yF54YUXpTzd0erZaffh3z+lc+4yevOdf77NDJGeWlA6Ukpd6WjjGfE+UPm4YOjoaCwvvHBZuPYzH0/e86zw5qJV4YvXJejEk48/Hu77xX1htozxcXxiDG65/upw1hkKHZb3jlDreIEilFPAQqr1idhPCkiuomVUSY+/DCaOPzmcPnmirWE8yBde8lmF6g+y6pUoWuukqDoMH1yoHP9BkVJ14ze+a2uFYkd33HJjGHb8BJPX8Fzy2i7L+/TJ0+xyZIGpZ8gBIPwk7xWD9PtdssKvHn1sP54ewv1mlPjkpy8yz15bhYsi457ugFf3T8/MCNd97c5WPImbw9Nu+vLNYdwxqsBfUc4hGcBzwo7G98P9T/w5vPTyK22uv89eMD18+ZZ/amUABofiRV6g5a+8/GI4+2PTI/y44rLLonVuNzzIN3jv0kULW26+JdFAlWRv6EZqcwvl1b///l/sJ1+xBn704x/JY1xiey+zbczU8z5pss20qWeFh1TLA9kAgAax/zXbqGFkuOG2fzGcY00rt9GU8OaWLuHXTzwXHtR1cXz0/nC/L1/92XDKpNPNo036xxdu+aaNi42J+u5GI66B3/32N48KByfvN2/gOHw8WWTI6AdjfeUVl4cZaSL3/HzGJ34P79uHn/tqhHR4LBCc2HOL8IRDgb0KMaWaJSXksbZhPSa/KRXeL8gPWzauUchmb8vPIGSUiUUhdAsGgqZDhpCW3yBvgz4TonzCAsFxqnFijepatc0v2e/TcwnzCweH3v21abfulZeTGYUilsvjxWbwL6/9RnQtFVdLb7kmbF+wIlIKecbcr94c8mfOtIIePJ8Xn8nPThTwYJNRwsxgxDkaCEIiIdKEBpGETZ/3PV10O1anhZ7wPBXr1gSqaBFHj0eJa2kHgvjcT3+6H3EgbGT16n2emFirdj+ERLxYHI97C2CsqQUZWLDx6wcMGql50V43sjqVb1SIgYRsYME7C8PsN97YT4nKksCSobDURQsWh299/7+i/5lj5lfE1QgLC3zp0mXh5z/6gUIE+xhjpd3KqkT7fL//0ccjIoRyACC8QZgQFvsMLA3nnXN26K25pJx5rYjf/7w6O3zv+3cbvmD5Pva4E0I3Pfm6TZVGpCgmslNj/dVrLjMPFGGhFA0g7w2rMMB1XaRAZOpCLNbgHtY6cuQIRYkzLKxWDlcqDATrK3NMf8nt8RydL3/5y2GGhBWqqeU1DIiqUSFMAAhp4AcWVQDmXPvym/Y9/tZ90ilh8DFHmzW6UQrmKJUuZm7w8CLMjR4rvH1BJbqVe9qi5xChlGd3bHj4qbvDf/4kYe2HiJeUDA1Zsp7OfXtBKFu3yQwFazW2V33uQvOKQmTxpDjcc8/PIgIenwvG5u677w4Di4sihojnn3usUXv873PvbfG/Q3z87rrzu/spj5w3YuQxoVrFZp58+rlwzy8fsTYRtvFOBRlcFixaanjx8KOPKgdDZck1R4SBk6uIFwVF3D3KxO3jTUZpY0sX6I7jJPfyZ+M7VuUmFUqq3ZodnnvtzfDdO//V7s1f4AhWdyyd4CNjsHDBfDHje8LutcuDDOymjOLddmjr+VoVqPKTD/ITw1kkQMj44YCH/4EHf+0/w5e+8hXDd8dVhGDwn2cBV8mdI6QOz2zCul6t6x8Ot91+x77xPynhZVm2Sp4jrQ0KJGxYv85Kz3veLkoFXjDaBBcA8AEBvzpJC3zsviqjRo/u8n4l83hyCjZE/W1r7Dzv7ZknfheuvfEr+/oGbgg8R8f7FingGhtw1Ncn4+CCEteBo7wQBtmexMGfwX+j2Fx37TWRwBJvB1pF++TyXfvFG+wSQsSgI95OHN+ctjEeLgimE3SIrhh4zBjjM0RjEErKvlY7RIvY9gJ6wHwC+f0GGi+2H3p76o/PiGaeozU+wBRIC1lVG1VKL6BqIV4d1gYKom1FIR4HrQAveBYg3mfGqGhAIhzfn4lz4uua3w7x4/Hz+Z+x/LsrL48MDhHd0DqERtEHBzzdtZVbjEcy5l2Urw1YGHASz/zctnDDc55R8so3VoWf/9cPIlljwTuLwuelnHNP2seICT9mbN9dsszGAnpz1WUXW6VWDE5sRYRiZP3Q+LN/4fATJ9n1HIs/72bJXOxvRyEb5io+Ltdf/4V9a1PKDVFVvjbv+vefyJA6Iow68WTLUfdq15q8ZAhxfSLHXWHI9YouIiwxNSy6vr4mfOXGG8Lb8xbY8z30qwfC179+qxUhwRi5cMW+2hJ4kQmjpLDatvclz2kuHJpUVY5qwQB5jBRpiYM9r87v2kPGCgVo4GX85r/dHRlrU9cKz8g6vfKzl5hBoryNGhfIQeDK7558OvzsgUftluDkuHEJekT4pfO0u+78dhhVrL0BW0TLFbEyTOGr5eU/ieYCPuLgtIA2d+oxWykaeg4PNa8Wz77u2msjZdCvP5yfOD9aAbQ8NvbwrKuFn4wx6wTa5XwMWnzTl26y4kKkAkn8DGdPOcOMGchdyxYujGRt7kFdB+b3vocejdYYNIK5QA65/6HfhP8UXwOgmUOKC+07MhU8nvu9MOedcMaUKZaSxDZpLifCj5Ej8PAyb9Bf6BsvB6cnzktZVxT0gvZKOQxXfO4Sm0+ek1xo6B/RRwsXvhOtQwoifQjpR+Co9IfbPoqyAPMnhrjafH5tn3ugf7ILCgMvQtQOBD2OSuge5CUSMoqSBpHgFYf4b/ce8j9E2P+jSEnl4uXxy6LvxDp7aJQfzJKwb+E5yXuNO3kK7qBw4e8eCo+d+THbuH7sZ/7Owgne3Z4IUfNrCUWtO3Fs6F1SEOof+aP2QVKC/+DBgUqmG4XAg1SVjT2l8vv0seRzriOED08bOYXeZ2/PP/EOzn/tz/KG1tlmwGxa7DHcLCY/L91nxR3/Ep7Wqy1IZ5Ft69zUpGA8TgjAEIemvZqbpKAJ0QWwOE6bOtUY5sZNFQoDGW9M7Oe//WPE2L55x/8XLvj4+bLo1gWqxs2aOy/c+4v7bUH/Uorfj398VhSOQYij9w2Ch6Xp89dcLaKXCInDOubx9r9QG5++4MIwUEovRGeN+uQKIdddfcUV0d6W9VIM7v3FA1ZVDS/HRVNPMcs69xp3xjmhKafQCNGYY4aFuurNIbtrS+ieO8AK3vxUcf0QKojfq7q2LUDIveWWW8K1n7/SQqDp//PPPRuFgTz44IMBjyGKOP317Sf2ULJVgGLIy2L4ZQVl24lUOPHiz4ZTzzynlfXfSsKLYZA/Yvknuu8ueYVJlmeT3KeefMKIOrh3lyzbI0dQyEOJzeRZSOD4+rfuMkaNJfCjCoemChahaXHGBMMkt+FGCRN4owDCSC+//HJjJMzFudOmJBQS4civH3ooXKKKxQi6U2XZvuUbt8uzKYOBwoIlCxmkCtx4EyH8WArHC48ArMGFw8YoZGV+pBDipb7tW98BZ4xRbpJB6D/+7U5jerQxa+YrYfLpU6zwD14QAxnREegqG1YrCT8jVMrwgqDw1cvOC8+/sciu5bxfyELvzwed+P/ZexMwvaoq33tXxqoKSSqVsTJWZSBkgAygkAQwBGwBEWVoJoFWBidwwrbv94m2tgLairYT2m2DbSvg0AIq45UpogQQCAECSYAklYSkMtaQpKZMdf+/dc46tevkrUolgLe7b6/nqXrf9wz77LP32muvea168dmwfOmL4Xvf/a5twKyFqy7/m4ArF5aZ115bGX72mweMkWXDZb4vuPCi8NwjdwnfxZgJlxw6ez/iyLDQCNmMiSskCHgb/mkMl/9IPylPIoE49NwtNykBMazALsUPk5Qp7gvC2sXnvS+cderJoa9iqXEBelxWTZQttP2z224L44aqVILicLHAL35hWSYQct+ZZ54pV+5kIingfPtvH7I1wjs+eP/J4W2av77CN2jhF7/wuYx5ufyic8JJohfUfyMs4NuyCrO2GLuZR4wP577v3RZHigWkpCRhOHmHQmPX3NxoVgo0ySfLmkW/P3n1VeHDH7vK8Ij7cGP69nduMvynjedEPwCs2mijPy9m+M677zOm6tZbb80EQ9aKW75jRZrdnP6DacSqRd8BaM61n/s7W/v8hsn5lTTi0Lq+PTiSPJf2UJrOFBMb7we4r37x779guISl7HNpts/kzo7/ywZZAolsX3BPEFzPwXkUFux9KJ2Gl7YJp6tsLULDzn//pWHBSSfZGkOp1iYrI0k8ipSFmaQFCIbEE6nukdH9z3zo4vC7hydkjGGHNaJxwlvnH75yfccOHuQvH0u3QDOWlP9orlMyEClmXlcJlf/91BKbK5qGNvVUshVLzlA80BjFQo/sCjfEoGb4x3NXqA5i1VSEl7qAEgKBkPV+x12/s/GjffAJ106UhHfec39o2Lxe9fxGhwlSPiIQMu7APT9OmGgshA6OA/zGy2PyMfPtFEpjD1XgAGvzIx+8KJwRWWSffv5lG2Nw/LGnFpvlp0R0tln7WstOxT3WbrG9w1PeW70yzT9KRpLSwEQbaJ2zt5WVlYT52rtRkkL3z3vf6XIJTeh6cmHyf9CICaqdJndNedQUiQ60pnG3COFlw6pC/9Iii/3euO61wJ9U+NntoyYoLEE8z6rn5Smk8J7v3XJbJhBCwz/96U+HwSOSpG8bq6vD93/4/XDfg3K/37JOSk65mkrw7wzY0xDeWD94FM2efkSYNVcx3lLIk7H7Q1d93NbRN278p/Dc04vkISL8X/pnKxl0hZQ4jDehHf37yStNe+HAYUrYpHH/9k0/OOD6Q3jlDwHpnScvUIhBlTyxGoUjExG2sjXZWd8PdJy18KUvfSW7jPIhtMtxPwhuItD+7d9+Jpx62uk2DigEr7/h6xmvAq9E2ZEx6tcHLr00/Pp3DxiN/Po3vxGu3LgyDBcNGiH+gMR5eFg99mRCG0l+MyMVsAn7cAHuegnYZ53919mz6mu3WT6P23/9G2XvT+Yd5avVzRZuAvvEkygJjujfPov/x0Lo7cE7/sOXv6JxS/CO/v/il/8Rfnrr7QH5AEXmN792vQmE0C/oswuQtM0YsN/Ce8R0lHOdAWMoWpllpYd+sG4PxGN31t5/heMHlsYKvAXxTKQ5LTcn0P0voHxET00KrpjUvQIO69mzw4WHTRxjCWA42E+9qCeArwD01WZ22OCEwed0nTRmm1YsllWmZ+gjSwcuYvNOO8fuRING3SAmDSGQPweQAAIJ0wLhK2srCU+H9oXk1/GJILdTf7iPWsapehWbHTrUGGaEHKt9J74cTdcnxcTiNkrbxHPEyXeInxw6anxAL7q6WloTZXRrTOMwe6j9wYeVSEPSGLAWUkCZTJoOuPV0lrAFa9Xj9/481dyWW8Y5XEbfLETlXd4IeD8QLr0dCNKNN94Y5p8415KyONEizfNDv7/f3OO49sMiwB+87EpjHFpefDJMHFsRpk+5yJpB+4QbFYJDBn1Ks6/XfPLqcLWYvLiQPYKE+9vD4CCYAGysv/zlr2zeIGpojvJudGSPJBU3993z+AuyQB0ejie1tXDpNGIiRIRItDNo1IgkoYziCdDOwZw88uijJsRS64k+FCL+1HaaLxfRmKlnzG67/ee2GZJVDIIE+JjyHQHRXX54Htc0y3W0UUxLHirljkO2uULAPA/TiVeXPqv4lxoJBb1Dw87dgecDl2pjuPADV9hckAELlzHR6vDpj10pK8tLRmSfkAveqIrEfdduSv8h7F7z8as6xD+g9UOAg6lHY0gMZLGs7sSIDh7YPo+4LqH4QVjZ1QO3bb2zmJisXEj6DBhBGOGKYR0Z3k998uNt//TYkza3bMTvP/Pk0FD9vCWE6SdLKNbQz33u82Hxiytsbn/8bz8LI8sHaIwV76NYqY2ynuBmhzu2A/3s3aNUmscFYbNKIWMtAFA+xBsPbd/1mauNCeD8+899X5g6fpS9J66pI8v7hUtOO0nC9S6bYzaoC847xxIg3Hdru0aae2GErv7o1XJLqpRAWW6JBZq2vK66lIpT5AJBY11vs3QS8+LWfcMPKWUQ+rEMNdTXhhrRTK9RmdyZ/C/WhPaSdQ9rqEOL6AtlUnopnsThu1//Spg6scrGyOJbRW+qps0Od8m9mPWBFQWrVpk8HuqUhe/Oe3+fjf+nP/lZFaMut6bWKu4JC8qHr/igYoSStXXnb+8Lo4YM0vXN4cE/PpGNHa5vV//dF0xgM/qq8UNxk92nZ1/xsY9Lmz/dGKtYGOsMNz72kQ+3oWyhPdb9J6/5TMF1/+DDyXuxRmEMWKPgWexWh7Y9phmmuBGjCCOTwS4J+qxXvdsqMUwIbwD9+/o/Xt+BVnGcZyGkxt4FihUqyDiynj6jpDZ/evwcex9i6roLjitcj4CoBrJ4xL6iadd/9qPhmi/9o80FCh7WLH8aLpuPCcomyvhhIXj70bNsL4IWbVFikz69akOvfY6hal+CWt8J44U7pcZQx7Ssu/3NX4dHRjyW1MdrE0+iSH8Ve2oJc664KjSW/DwTCskB0KYSSPAu5WmikHyb0GncejvDDTwKLnrvKaZEQsl5h9w23zHvOF3fKmvSGmtu7vHvMEUBsYPEvG+sWSPvoI3h8Kqx4f/7+IeNDiD4wZs4Y8peXgjiHC6sGQAehwLW2xq2Z7ewNqfJo2TQwKT+sMXjVU7Oym78SXhBOS6ULih7ANa3tkB5Z0nYkZUXrxMAZh8Pmu1SyDpQkoiYsSukbCXrMsz1D+WBcdVHtBeKbMR9IdRm6uzZduvjD9/vTViOB0JwDhuihD/ibdhLiF1fueSZ7Bq+4DFQNuTs8KBihD3DM3Tw41derPwOraGsvyUiMZp7xMyZ4QnFefeV0Mo+bEroDq0lP1gnuOAD50pR6WEkxM1Thxaa/e3vfC8cf/zx9m53/e6+8JEPX2kxnsRpvn1KpRW7NyFeQsGgkZWWZJD2eoreHWj9Mc8oui+86BKzuBXiBWirO4AwCR7GiWaIDUSRBGQeMbnGOP67u+8OxxxzTBGxhw64nbKOwPmFf/iDCYUooRmz09+5wNbPk7IQX3rOaVJ+ax1rn2C/IOQGug+cqhjTFiliWD94eTjMP+kUPJ060C6umTvveEtEw3UoXndpbcZWzTbCehQqgwsx+yPAPv6jf71lv/Y4R19tf5ACAi8UACtw5SjldUjrL9vB9F9n/Fj+GnieGmXX9bAxzjf0kgGgbGi2J8T3/Hf5fkhCoW8oz999Z8b0xwOCQFik9NV9pFkpkUDXSxr23iUDLVtofB01CgG0/dpuAy6YNWKEY/B4PI7tlbZmm1xJ0dYgEALzVLAYhNA/IeXGsGTRI0mhcxErJ7qce/LBu4wIDR+lBS7rSju7Z81k/zymsA9JScQkwwyCpBTiRLOFJcKB1MQACSNgzBsU4L2trp2Ycm5AmWIwtGlMPmIKP2UxnGif/MP6MqifNGiyEsL0xRtFdlGBL2wiMKxorOgjjB8bEAwFx97oppuNW4FnH+ohXPfmS9scL1Ji81oURwWTZ3Ooxi/5wActOxxWMcaDcgtYr2AiEQq57qknnyjYjSFK9BELhFwEAUbD725sxEQBECM2S+B4uRigpec6O5D+w5JYUTHCiN+q11ZYTIaPDXG1GyXUgA/1u/uG1YsSrdnyFa+ErTWvh6ZUmDMXEjFLhWCyCB3MZnyO9kk5bQKhLCM+LvE1zG/GyElJMeiwvkooNErEulhlODoClqBxlVqPERPiV9i7iMCTMQ1XMFypGjYuy7SzYxQULoIb+hX3srjftp4DrI5kozaHclm9YBafW7YyqJiFcFHuz70avWlzD40ZW04w99df9w82xrxXq5JQYfXE+tic67gizwMOMca4yCreQ2swtHve2nM+dc01BTcJ4qOyuVVim70lYkI2bw133PYTJfGZEEZOmh7qGlvNzY2NDfcuYm+HlB1mGfUQCIFJ02ZZ+m37kf6DKQshwaH4uH/XhhOWrU7cqRAWTztd8VQ7t5qLHXSivEL0R+/eWFJu48zzoRswJie954Lw4KLPelPhXSceG0p66VolbnKBGCscQEIqmD+sew3SlFPehMyqSNDVK5Ya8wfj10OuXDCCzXs7oJm1Ab6MVL0x+hnjGfSERCQDSh636/hH8qOqI6rsN9pSgMRNR0hQ5B1w/2EeXbh0C9vxGn/EA5IpockvG5loeZuVvAg3Q+5dsapa+Nkj7Nm5JTz9wgpr24T5K6+2vcEO6B/JN5plTT3tpLl2H8qh2Drt1/HZLdzoZN2ThML7Bm2CtheC2lpZ1xXrytwwZljamZ+tmzdml2+rlZv22pWWCOqO392fjTPCbZ5WcVOeHnhD0HayfXrSJtwH/04ZB3G3cohdCv1Ydz59P4+vhfG84/BpxvxjSXdPD65BKIA+8YfL2Okqy/J9WUwQkklXz/nie+7PmsOqvFHlE3AzxZXrlecWtSEYrKp+PbvmYL+g8XecxTOEfQ/BgEyKAAx8DKul+Dpi+pGydFRaP+Jz/r2rPQErtRjo8Lq8DMqHKhun9gbDDeE8dLREoRUA+8uDDz6YJdRI2i4K06ZNszg7ylZgHaTv0BJwGhqHEhjeJA+MpQNu4/V1rVYjuFHJgxxEV01pTaKgYq15chOUFtWa256vTfiSsaNKLNcAaxQlBRZiooDILC5Kax4nJJhT7vpwmN7JgXWNS33VuPHBBQUEiQvl9UGSkt6pKy7X19WpTIpiN0kmM2EydV2TdnAdbanfJDqmwtmDksLnZEUlLi0PeHi9vikJw+AcuQhGjalURnnVa5PinDrBhMdobw+nnXepud1yHc8uBI6vnDM3Q43p+o1KICPLFV4dM+efIRpcb/gLTVn87GIbH/bMVUsXW5N4iqGIXVvTEDY+94Ad47rurD/WBRazWIFkDRzCvztlhX528fPZndBZV5KDhyjeCz2HefCySdnN+kKSRvpHG00yqLhwxl6tWNU2vCIYP+K1z3nfGaZA2NHUFh548FFrBmFzzty5llWU+O4YsPCRDIgapaIxRttigRiPQ7L07ttbk92WGpYt+3pNbYPReU5C81Fgwvfk6ZXzlAiH8TrESwslu61Pnp9aZf0ze2juC0o8ah1b3hQtEFeYIDdYqTMZA5qkuOa6N8pr5x79n+LnIQmF3vPDFMvRGWBqB7C2rdu0Wcx9sviJDcTU20/SNoDljIQmQQSnh7TFhWDdYmXuO/zYEJSpksUJ0Zh+4mmhcuIUI64Q2GoVq66tqVZqZrlcxo3o3OMPyzVLzPtAWSQAAuZbVm+Jr+rwnZhCGNISuWwMHlqmWDJlLpObAQSXFPgQSNJ3I5BhVYAJffKRe8PePkpBv3NzmPjNz2dppNGSFpUkGndcXyll4UCGVHOdFWMPGJPuJ7v4nH3y2eGlRQ+YKwyMYZOeseaVF0zLRtkImEMj/GJUFt37i/1aIgFO8bix+x3nAJZdsjm9FZB3NSXQHRfR6rUJUYA5hXBBjGG0cEvk/RAeiwdoU9J5J9rd0fb4OzCuTvg89gZNMxsmgLDpPvB+z36fmiNKkABYfFa8vNQYJrcI7nf9IR6Ix8hTPuebosYQGiyvy0gsT1NDc/4y+40mtqhFtRbFcMB4xMVo7QKNDfX90P6B1w8+kQi3nPvCV79lf3ZdJ//A4Sa5AyKcdMcNnCxkDiTwoe8mSKTeSn6Oz166VuEGEmxKLeU1riYxEJloOdkAACAASURBVONaCBqakrpanINp5a8rQCk1eYYstoqFNa24BDQtxoK3gJtdgdGi1GqAtnLq7CQhSn5tn/iO+Vkzjz3+VCK4i7YdPh0te2pp0thiwW2s3WrlamiDWA4UV/v27VbWvnVWr5PfMLS4/5GIiPWCdhM3YcYWr47GPa/tpzTAld1ANBKg79Q+g1NsEOO1vbldmUFcUWuLxkUAQwmQ8bZljzjaFLD0WeY5MRHOqHRn/IkzmylXLuAffvgf9km9qnjMoBUwZeVDysPR0yfbNfwjMymCGUwHMYwO3cGNbq17b1CfWEJjoLbogJ677JC73uJ6F0OrGImWRjHqUjQseWGpnSKpBbHq3QVcGnE7zSek6u79h3KdK3QYW5QWWzdvCQ89utBiqbfKW2fJiy9kFl3cbD925eXhB9LkQ2fZn0vL29+PrIyDtIeisCBrJmsIQWRz9fKsa+zP3a3XCe0niQfAnoC13pUmTfUqul3Vjh/ZA/SlWMIYwqLjb3yO7zHdOBjcwCr4/osuNCEZBppEUbiRTpx0uKwVwyUcTQsnzp6iouzvztxFtdjC4sfvh7iFMeMmWgZQyyhNR1iPWhOL7voxvzLAbRwvAWBI/4Rn4DvKZRSnCMZ4ShF+QkmADERnBw0abuVHGCcUSriIw+DiPlrcr79l3w5BMZeiHyiSSktLktt1L+59CJo9pN5BQHvkj4tMULjln28K133ly2b5z56lL2Qfb5EHVO3OhK5wDiGzt2gXyY5QIHpIxLCN7ULhKxLAUKyQmRSBC2CtlB+W0CnKO0njauWYqPPIeIFLIzR+lAfZlWawtBujf7EF3ZN4Raf19e86/tQv1npxv8RtlyRmdz2wMGAxi4X0/W7q4kBMy7q47ICnXBmTvxAl2jckEM6VgHao4DGQfj9laPAG4Jl4hJzxvrPDAO3zNTWvGg5w3V+fc3aYNmOWrT8UvBNGKaFRyqfhMo1nFwqRKZMnW36KY4+bY+cR5MABlF1bGtq1vYrAMEvy0Mop4Z5HFnlXjOaD+7WbkoRWhYQx2kwTVtk8KemXWU5nKnxrytRplggM40QhoTl7UPqFuGv4j14lydowxZ/2V/hRgKRc/12hI5f1Jr0lTArCH9CoPbK/3CQBsnrKYcG+uxslP2BwEJ4GKdX4emXwysOeux4NjVeJCOiEJj7MPnauWdZgYmDQKWZMGmHKE2j3DS/JhD3t0kutmXqdx4pGcXH6hdQPIdy8al3+Mdnvnds2mMsqfWzsWxRay5WAQ5ovNrsRbCpiTiDCgCGJnjlSKYlJYbxHVsxhY480AgXTS3xDsYTCuo3rAtbHkcOHmIYdywiMS3Hv5LEHYjaTq5L/lDpo2DLNiD9H0MAS2zFw8CzTWDMmLTv2WJzYro1YNjpC+YJ5Ycp73iuNW8L4lshaaURLzDexmp1pqzu28sZ/MS9oD1075C2SyAj3EiwdbCBohmJX1K6sb95GZ595wsd1aLtco7nffamVb9b0hEmFOX15ybPhnIsuzZgi7ofwlMvaO1zfDystVja4jlk392v3EA+YxUAaVoQAAFyGwWppltu0CO/uVas7tNxb7kC4ZyIwkOUSpgymiCyCbKYwsy1K101MVuuuUsNRbwDGxhPoyE/GD3f4nDSuQi6lrdqr14RaaRAPBCh1HAaKcaRvMGrFLXv9sH0i2DjQR6vhGWXE83MFP+Wy58A7WMyCDnh8C+cQBB0QQChPUaaU2YUAOuNCCRbigwGE/DxDwO9YaHELD/QlhhPOvtjKf9RoLZA1cffO9o1o975krHf1Kw3jJx1jbq8wbj2ltYc5bFXiFx/DUuGs1UONG9d3ygWRNpwkQzCIANYLlF2mEZX7qQOMJwxspwDjqTFFKRVDPP6GQwWs5iYAonDLhRDEChLo49z577aYqG3bE6GU5xD3iPUAz4nYQtcg5hHhgbHOa5a9f12ue12EsGrFlLVvAFhqslgr/e6n0kbU+YNhwEJlcXU6XrS7vX/cp0VqcanEyxws3HvvvVn8I/fCcKFsICZnwoQqa+6Nxud11afYmmnusbJMEoNVJzry1PPL5AL7VaODxJotevT34bhjZlsCm0YJHg69pTymbAKAUgr6g5v20hUr/ZKwRww9+7iVvRCeoYQFfvGrO7Jrsi/CoZiOY8ULEkJQ9g6S9w7umYlFP7vD1gTF0WEmoaHtZwp/2w83Yrw1QSnBDdz4wM3zxRyvVxZcT3aWxJE9Ef5kzf/G9pgbbyySu+3JFmf/0hMPZw9GQIsBUWqZam6WyM0VOoVHBoDid8BhCV/VIoWRQ9mIsUa7NshzZfnzzxqfQiklT6bDdS3N9RLWEvoBPYU29B2sfU9KI6cZoWKUvQuxyrGbtEo+hKEjVH9P+Ms+6SEAxPOd+s6TpHBvt2bSl35y/UfwbI1KliFk9jxskNHRjWteM0UO/Rpc3m4I6Kd1tuyZx3Sd8i8gGAMa6z5yY2eP6yXlVqmE211y+1yz/MUw7ogjTTBEOGxtUQF3ZdUuBE5fOce8xkByuJJor+Ec6wolE3Sf7NWf/EJ7wrC/9PqL+8p3hDQvXg8NgN9YsGBBmHXU1IKeB/n7D+Y3ax+XfIRCFOgbt9RbSbcHF/67CV3Q1gvOU6I5rSuAUKBylev6yuf/l2WZJ+6WMXRB9tbbk5jOBSfNz7JOw2uah5bm2UHieMbf+LGBZeWmGK6rWW1eMazhQnzqGe96p2LSrw3f+d5N1kfWDn8orgDmnyzRxE52ZTEkR8JerRMEXYQkrOrID9ByvBywhBcSTO0h/8X/vSVCIWNCDSugT9G+0FMMSn8JVw75+oEcxzQ8aO4xlkI/n4UURrfv7T8P/a9RJs+KSsuOhUYM2Li+2jaZqqmzw9YXl4R7PvmZMGyS4h0+9CHTuOGeMViECuHNiKcQGCK+O9JQWUPpP5hnWB+SzRDriPapfsOqsFdaCjTv5UIIY956l8iVozYMHDrGmM6xh89UP5oCLqUQTlURsFo9G1qSzY3m92zfGl7+8x/NJRXCyzhMOfKoMFAMOoIcjCd9M1FNbXQF1DTC350scrwbG+3IqiNsEdIW8URrRJj7jEg2kXxbuIkUQ/j0vmG3ojD0F3o0hNodvRNLo4Qx4Jd33Jnd2lUgd3ZRN7/AsLHA0R56ynRuJXj4tRcWhf6y1qDZdQ183KwHKcfHuvvd7o0IEPddecVl4fwL39+BecdHnpg3aszh2kaBYDTC1F765nduMkYIomhJceQawuZtTKzaxhWV4Oe3AmCmPNEMGl3mkJqLpSV7wqDph4cdKfHzZ9fccXc4Tokihg0bavgJnrhVCe3qBllMNysr7HEXnC+lAnFp7fj63W99I1SMHCOhLylGy+Zsmz7upGLcSqTQaJYipGX7FnPtqavZ6I/t1idJA7zGVCz0czNW2UHg594h1haCzoEAphVFw5LFz2aXUmftzFNPCf21TrHabF77WtgnwW7uWZfZNSSHgQFwASq7UZvZtrrNpoHGigGe7lbyBLKaotF2WL1kkQlu/jv/aRpntcXaBljfgDGy9k3ChVyk/Xh6qMMHscUVFLVWO2yytXUbbb0zJqx5A87pC8+BLqGtHyILDQI/37dvW7NfTCExhkWK22zdJQaRZEES6GC6Eutim+I822mHLEdZ7J53Dncd3AEdYB7LhwwNgxRT6HD+eReE9yg5jQvmLTuSzLdbt9Wau27r7r2WAZfi1vVNCfNr90rQwhru4FkTKcEyQvFSDuXKtsxmjXKkRHuIQ52UFDXK8MwmjqDBWFFuIc6QW2jd+/18Om4482EF4KMLqHcL7tRJIEEgZG2SYCMG3ps1WoKw7W52ohGl3dh5GV9ioZhzmBlcw9B0m6ArZQP9wj3rrRQK43fJM0H0D0GcbKnAy6+8poRK42wcYsF4++bNoVGljBA+mEfWGrvbkTOxiifglkViiZhPGabNnbFx6wa/RAfalT3xHtAqxWIPjQfjRHbOQkByJC86Xuh8/pjhxjlnWd6Dls3VJvgQm3vcgtPF1CQ4zzyAV+y3y59bFE5WfDhJkTQuloSjWglmVq2qNqYUxpTsjz+9+QdhZFlyX6+S4bZeserjRjdYwg3v8LIExmbtg7NO1rt862brGjSbGLx9ck/mPbjOwRVM0AKn70XFxGKngmMq0MLMomRlHhzAWXiFpvRavArICB8rPygZBvSTNwnCPa7ZbrX+6S/vDFOnHenNGV6T3yCEDaF53euZOyIXlEm5TgIR3gVXX2hBU9K03W94rT2/Qe8JzXVgzwlt4lHEg2HJJC8EmXNJklYpN9IS0dTjTjhNNWq/57fIzbDRwmlw/f6XHyVjyMkvXvMRhQW8LUsoR5wjnmA+p4zrMllwF917e5i14Kxw3Q032Fij3CJh2CwJZROOmKYMvRab/hddf/Q/Ll7Pb2iAJ2Lh95sNZ515evjyV64zAYtkYsP03sRbAyQecsMCv/E0wjhTWTEkfO3azwSpIsOSZS+b1XfZihVZWSUEtL/95NU2P/SfeXeARjInhETEONAolyHch6Hz4A88EB5x1L50+uz7//lat2eeeroSQVXL1XZxWPbyS1nmUV+HxAN3BrHiCOWGCYZKrNlD+yO89puZv6OzPvzfPN6Nrengu7dD7qC9V79kN/Yr6REGl44KAwa1a/5Valfyh4p9TximBB1jzO2MAu7A1vPPD8t+8hP7Hv8jtnDDt74VBim1L3F4DXtLQzOaKG36paJ9f/rSl9vvk1DI4l7/yovWBFrk4v6yGETS/cqHHy6oLWRDcotmsRjkPtJY7pMAR4bHTWtXhIaUCYJQbVJGQpipIEJF8XO0m3uaS0yrhSXG4nmEzCUSGMr7y/VLljnPpEih0G1yP8JdAjcwslth8XPml/plxCDFCyYeD77jPqsXxX8kYw65nj80pSAw2sZCUNRXZTCknS9Rv2sVQ5PUYUwEbWIoyWSKdi7Wvtes3ZCknU83dxLuwIAeCmBxYXFTJHamLMQQClzOiIEjXoBxgJlyyxLCorukTZk6OSME3Xk2Wfr8XrJUoiFCCIHRgkg8/Yxqw31UCWrkfuDt4TYVdo8x7RSuDIwpDDdMPiUNANKOEzyed0fICzje5pvxyXjg6mmaU9wrJRACKCKGHXtsWKcxi5UqKFQe+fL1YcF1Kv4tPCxTDAFpxGFwiJN8+fNfDk3LV4RxKl2B2+DYCm2QKSx58WXLygljS1xJY91GPVd1NFt7iTkYkeFqa8voQHxIj7Vr/FbblLvrDpbdFH1BwC5JYwCiwx1KpPhxNgOURBvT2C2ULWziaOtfXVNjCVEsrlIW/mclOiE4DlCGhMEVibXf2/FPaAcxyDBg4OFh0nL3k9CC9WyfmKbBimVxKFMtsRjAE49HI96DzLSU/mi34mGx3Bce+8PC7DaK6nJfzOhlJ+MvuobrRmoeY+A+/khAAeNEJlmATdQBobZQzGlb71JlkxOzKJywmnXRmMeJW1AC5CG25HHOr4Hu+dpaqoQEJHNhPty1bYBc78lkhyVu0IiRVqfN2/YYXkrYLHt+seZAFg/tDTCpJMToLRqOy6jDrJnHqNzCNIv7K+3fPi4oAciQvU0lPhrSi6HJdSqm7H0rtO693UKffaDxolcGYrSxlqH0xNLjwnEPuY/GCXr6lg03JoL9IaZzNdvarSv+LLTfMOgAjDsu7mjZAYQUrEzOANlB/XOBwH//JT+hlzGOENM9fOxkUz7FY4DrMQXXcaHtP6jc3ANbRMNc2KDPKKMqFN8KTiGo4HnAntuM/3gKG17Xfim6TLiGW0lRwNXJUtVjQIkpblgfAGsMwcABr4T82Pk5/7S1le4JTymBFswl7sG7NecIMzOPnReq5ArqwJpDcbF62RLLDjpGihPc4UcpDp2kTCiRhk+caRkPPab9F7/8dfjsx68Ig0dPsmYQKKG77NVa3GH9C08bX2ClXfxB6acrruBHykcWpl3UPKTN3SsS/stulSA+SMoTE4r1nbgx9m0S82iBmRUEPgp3uT3yQCAGORYoazdU2z19tJ4odF8hF+6/ufj9FnJBmYph5e30kDWBAhJwRRDfcTMnBplEMtQfRGnTQ9aXesVoOoAz5VJCFkuwqBiS8Ivs2+SemDJhnIXJIPQyVubOqj5DU4pEm5n1w9++wJsKWKq3rV9r+SMmV7Tznmu27gjvUYIaFLxFwpF1ioMjDKNcnjII5czB60sWWjsvL34yW3/vv+QD4eiZ0+SqrH1P9Mj5tL/0+mOduGt39rJv4ReK1/tcEy975LQpWdjNO08+Set1j40zoR3EU0PTCXuBr4NPp5YxVnSgZmttUBI4y9aKlZkY6TxAR01I14lJlWOy008tejyMGiHcU8Ijx9k9wvMtmjsvhcSaR6kxUHPL37iq0ZbhnOzhrFVifb3U0W9/+1vzJOnMWgitgK8oKd1puEZHTKklhVZnnidZZ/+Lf3lLhMLWh/8QavTn8Jp/yX2+7bovhJM+tcAIOIQKTdiky84Pa5RIBEY1DwiGT+nvz2J8RyjbFlC3UinjI/cFvwckIDkMwlU/MXW4x3WGAH6PfxJTCHJbTcThw+XTnmw0EA+YcZhDtO/u7eXB7Vi1nBHrI2aysalZhGaggrvlNiGBkE0HzbK7iUGUyFiKNgutGQw+wawbtdHAuCKEzDrhVO+WfZLemqQSFi+kDqAlKwQQTwj91ojo+nW1jzweHl65zn/u9znwuInKaPo3yiC3K7DROzyx+GllOOtryV8gynuK+iimcnOghpIDwhuLid8Q/86AxavXtxipU96xINM2U6j2qg+cawwgNbEYKzTS/3jD9dYUY0hWK+n8Omu6w3HuJSEDwL2kYyb7FnGTpFm/9fbbrTDtMmm0HLBiblv7qo0fTKh+G1EZkRaw9+vICIc1IQ8koKDmYB5oN65hlj/fnd+8A7iMVs7iQhSzC9MMAzxYc3XY/HfsZy3ceudd4S7VGhqhrF8lc460x9Tc/UjYufAPmQBZ1FcuIMKXwYf1zGICfi7XrXPOPCtUTVA8otykSorHGYHcIctIjRIEAcQRjhilmCFZ0fusqrZj/MOtj6yvzXrnQsJddmH6xawyejcAAaCz5B7p5faBtY0NwYVB1gubSkVFZZgrAZkg+ccXPREovI7bFRYwkqTAHEHgiQ+xtae5IhaKsQVqlKkPgRDXVhgQLGiM9W7hPJ4AMcMrmmL3+D/W97x5czIlB/GC7zzhbRariK2TjQtG9s4777BbiAUhbuZQ4Tm5mW19fXUYohTqWBsZAxJZQH9gUBFGqIPas3+75t2fhZCIh4YpFvYlwoifO9RP6AJeCMepJuGdd9fY+JMcpbj3VKNxxGJDm6hlVq5YVuhitRRjQ8VY4sY6YeIkK9lAIo9tiknqUSKrkgQF8Bt6uk21T0m2AODKRbZDxxVXIHEOt7TRaot4WbI6Q1P3ijHdI0b9qKlHmDLokUcXhqdUo4x1WWhvgHawj7jSx5hcjSdgyZFIwKH3RXkFk8hYt+1t6xBjBdPowgixgW5V+7db5F4uAcfdM1GgWOKNrXWhUXHW48dXyposApnCgBIx8zD0EdDvhWLU3mzAverX0qSTQZgxjpVl8bNQflFzEXDaCsMK/fdsmZzbXaTawlo3uNnimUK5JWIvVyljMvcxxsSQUZrFXbhxKafuXJxQBWUPWYhhPkcNTRQA3PuoxuAMWaO91iXHoNm1G9byeIPOlKN+ns94TyDz5Z8eezRMGKN+i9aOV33XqimzrK+0D87VSxH2+st/NpdVEikhUO2UUIS1hMQqs+XubONy8nzVI02SeSAckWxpkOLmyG64R+6JvfoNtgRUajwRDumLks8BcVw5ibnGjh1nypvYo8M8eHSv7zgI1TlvfKPTtMczLaZQY8iagkZgfQN3SeACbFFypDimELdPcByLCXMH4DboGXqJMXRAQOca2gYS18wNlp11W0OTSj0oBlC0iozrm9avCc8vbecOwRkyGxf1rAsnHj8vy/BMBuDP/d01xi+YGx+0TUoFsodWr3s9HH2clOdi1mNoFT+1ZtUrFnM9VsI6eIyA6Xtam7IhMw4AfBuJouqkTGvZussK1veX0nDlssSowDXlgwaIdyu2EAx+swejxFn4h8f52S1gXUD7mB9LuvSfXMDg/VAezDvuaGU31btrbgmLAdi3Zk+faLzwjl07hEPDlYjv7ba3jRAabV6vJGB1Siyk/ahs2BjRwCFhgniI00471YRC1hB/hQAvIYT2I2Yckynw7n90kVnhqQJAzGmRrNHIC8SoblF+h1LNzfCx41XSaIPWh4RC7QsoVmK6jpuq55awpDqFHh4dy3tGRKf+W399Q0LhzibXwR7aGDXLWgjSEZSMhptFitvExE9dGl789HUZw5pvHUtIPktpfM0+bawvyQWgqDhxi4KxL6R5i+8p9J3EMGReBKGd6BgiS5BzYIHDGOA6yoInZpHfEBqzIupC4v0gYlRFb2tVFj6Z1bGy8VdMH0XkgjSoMIwIx2jsV73wjFkK/Tn+uezJh8x6BnEkQJzEGCZo0obA3dDKIJKq19av5H6/NftEuI6zumYn0i8l/S4JxRf2k2V1VDjxHfOzjfu2234Rjp15pG042+Q2hJvMv/z7LzJtGn3H0odWFahRHcIMxBDgc+7acNxlIBi4Ww1Ufb/TRSywFpLVbNyIQRbUvKevNL31jeH+3/w6S7lMSmkIfCH408JHLNuVZ9lirv7lhzdlqcu519LK62YYNZg0nsd1FJJH6837Ln3uGXM1hAl5+vn7LLX3icfNCp9QuQusIOOrKm2DIYh64TnnmH88/aEdsuJRbw8LpAMaMYQXBM3YJeJQ3HF5BrgGjqFhdgDfBitd94yrPhSekqtGPraQ3+v0F37md3T8rJBggksMcNFZp1v9OTbRS2SZ/+SnPhWOmjIxEBsEoLn9vd7zl7/6hWph3RDOOwdX34GKqx1r5/lHPxs2rw3rZUnpjsUQHHYLG8z6cy+8bONaJFcSskHOmzdvP+mbRB/rWhMaRJZa2yyIWRQeUsoBbST9oPD6ZR/8oAm4LojgRvidb349/O+HF4ZZM2aGW356m+E5fa+QgEvsJTGtSc2ubUl8q7wC8BAYWPYclxnEbqAcgAkk09xNN/2z4QA194LGiFgQBASup9ae11ejBpbHZCQtHtx/mKjaDetsg4SODFbsNO4tfI83tULWa9xHKRyMwNtDTFFpRNcOrhfJ1bw7LmZlev7lH7kqG38KN5OQ4MTZR2h8SkK5mEJw6Sca8//49Z1htmLkPn3FRcYQU4j6nrvvtrH7khId3ajs1dTnKxKtbNnbrHt+mtGbC887J5D8AuYcJUzs1UCPoIXF/fpYjBlFwaE3KBDOfu/plu4e3KDwN7gBLUDA5x28/tUpqmVI9lQXGnF1vl7Zc0mggBX6j089a9YkiYWhtrZRSbL6mgAZW8/icYRuOZ1DGQVQZxXFCine16xeqTpwjxm9evieO0SjhmdM0ff/9d9kqZqb0Rr6eN1114VbbrklfsSb8p3QCU8SQfr+W2/557bZc07M1gcPwfuC+q9eczGmreAd4+mdwe1s8gStA7ldNrXtk4CuGrxVlVbrbbzGhHgl3BGhscefeJLdhrLx+zffbIkqvB2sfSUDh4QSKTDGj59gyhSUB7ep7lmZmMBz3z/V6DJKORIc/VT45dAdiw57whOPPZztCX9/3ddk6XiXaOBVWthl1rbjBnhL5t0rLj7XhMFPfPZao1/vXTAnDBlcHua88wwTHBFOFz/7jDHL9OXkE+aaEg1lJ3YS6DYCBkDtYRRW0447ydZwvhj7gP6Jssf4Bbsj+ceeu2H5s3Yv1r4h4yaHcfIigo9waFK23y27V1lf2TdQdPUQrcS7CWEwdil1ry2/l7WKghbBCYW0JZiSy65nAc4nX2moE72UZ0KJlHCenZg5vvu3dxkNZI01tfUNt9z6q3DP7xf6Y+wT2oWASokN6tJBJ32tkIF8m9qmbMbmhhYrCcL+/ejv7w0z3zZ3P5fsUuKtJcwDH9fejTLY97TLL7kwq7/L+ZZXXw0PLlyU7WnFsoCR5d49Tm6+5Sdh5ve/r2xEUnQ2r7Es83c/8LDVbOT+AwG0BqtmA27m4oXyc3ig+/9S5/GEgkeDV6tZvcIUtIoQtWQxeC04X8NaHTdR9Fz8J/iD1w3viDXua1/7mo33O46bI0u6YhHFCyE0okh7XPMJIFTGcf3x++EtYC6cUnrhIYF7PPjzRe0HlMM6YobOp3vpncrozD5y1VUfCfOPawlXfvxvLQ78crlqTz28ygwK1rb2tqf+vDhbh2ShjQXG+Pn/r38vKBSi3ceChcADuFtjzGSAOK8+9MgbGr+9W1THR3FbPAfhAE3uiDETw9HypT/xzIvDHe85u0vhr7OH1yq1PAKWaE9oKlLWUGmj3yiIad2PKS3UpjSIbTAfPB8NI0IulkSsjC2yvNUoZgLrA5o0fPwRJLFIAGi6ibngN8QMjX8e5r3rry2miOMI0eaXj/bUXJjaNdaemhrB9mChfqsK20pQx90WVxEYA5gEFua5F1/GYjImzAmEE0402cQoQSjQmO/r0e4a0tQkQf511WySyd8gFWhw6SqVNfUaCTOLn33amC0KYt+kOkg8h03VNx0sKsQzdKa5xjLEH8wXEN978oKTrBaha+05j6ABw3PFVZ8yYsemAaHy7Ku4b0HoABJOkNEN4efyy68wCwjnyHCVfx6bHn9+L4zE9pZ9FgexO3UPo83O0ulzrhDAnKLpNXzSfANuJcR9Q/YUJTIaHGZed2146cvfKGhtL9RukQQyLGk+NtRn3KJ6hTBWzLln0zNLieaYjdUhDuKPs4/i3gRjsF3BteCmF1uPY1S9DT55Nkk1UAwwbudI2EarB7MPniHUgA8//uH3stuI9+09WMJolTanNIaZdYcL3ojhA8O1n/5YuP6ffmA4MRveCwAAIABJREFUhYXmB/9yszHZNLBK7+DzM37i5PDIXbeGsz94ddK25q5KxdKx3GzbsCZsl6st2VvRhPo93olnH73XBD6dyDT1KB6++KUvmasKwgPjh8siLr5YCb0NcBLrSKF17u0X/EyfBVXDXQx6Ua0kFO7CyD0xrS7Yhg66pTCxdCU15Dq7trvH3SqMFeyG66+zAvbMH9kc/521pTnECyMefxhHYJjGeISYZGLniL/iPs8glx87GMaLzzvLBFBoaEvjmg4JXnCNtnUophdaWCLaquAVG6+/vkjZKpUIDVci5sdxg74B8RwhsMaAuzgFrqFJMCs/TWOHWRPKfGcMVZwFNb4XukUM4LKXXrCSBjC7MLXgOYoMBJwYSsTUwuxc+/kv2pp797vPSK7VRd7HzhiruJ1D/Q6eQvf5Yyytn2rM16S3W4i2QhM5jtDI/U/KIutziABJvDLlIWDOP/O5v7fx/IRqUrJ2SAjVYW9RPwCSJRHTD4wf3xyu/ojG5ss32BySKfnHv7jLcAuaBdBnB/E0/rXTTyw5a6pXh//12c+Ef/zGN61dCp7/4q77bP1itfNxpxFwA+sRfAvnoF388e6z7nnUnoMXDS6WjCU4e8FFFxszalYjCVnQxu3bd0igKzOeAdqFUIQAkQcsdgiRu7S3xkCcNO5yA8qKzM0dSxx7Xwz1m1eHHrLWojzbJ3c6A1xHd+gvvlDf81mFidms750oetlnaAMeZ8Hxc8Kd99zfAW+hpeCyu31fcP65mXLI10u8/uEdYmAfYJ8jV8InPnql6H614UJXawVX1La9ykch5YrDqAlTlAdAxemFA4z9ae86RfzFRSZggh/gnNPkQmvPYrXFm6IUAAdY374ncb3zBgez/lDkmsuud/I/4SfhDk2aWzzW4C2I39TuGy46572ZMo5xu1KKEiznhYCxcl5qutxNyTy7U3Pw2quv2JpiTlA0d8bHeZuix0WUxnlYngAoBxBKL7782cyzxueA68lqnnhvtNMsW4cp/Y7XIXTpPaf/VfiwP+h/PjuMQPsqSg8j7NXWKZGBCBa+uwBEChckCFl3mI20qW591CmTGULEoGHKoCUtEWZjgIxS75HG+Hn5/r4kjWFXli2up4D84GOPCQPePTcMHj/TcpzWy6BXrPozWPuahYh/CSgkPDJuEHmQdtDIPjauuGzBzBBXl9QLkvZOWnTcOSywVRr3gqD3QJvGvV4vzCyVNl8qVg2DJOsrwkuRNDg9UpeQgm11cpC4SoS3uk3qqgTbz35KmlJpt7xmjQtpaHuwdDz00EO2GULsq2bMTWouijlvHZnEDfEYtJZogGBAefddch+Cia2cMtM0+lhjv//tb4ebb/lxViDXnwMRQTDFnYmiyZ0B/YGZiIUW7oUJKVScnnbeffb54Y4RY8JXb7jONm+e6c/lPER/7pzjJAheroydEvZkCZ7z9orwY2no0dSzwcTPY+P/yGV/E2648Tt2Lk6IwEYaJ8MAL/cDCV1+D+NJ/x1QMjC/AJpey8ipLFkcY0zZsDk+acrUMELjuOzJ+8OGf/2PToXD0iMmhyHveVc46vxLO8QpVE2aasT4iMmHW/FY3hHmOQY281NOeVc4dsYU04iDb9Q8chii2oeupa1WfAvZZJlv3sEhfjeOzT32aJvjm25K6lHG48rGbmtlXztDNHz05DD+yOmGP6aI0TjgUoLQTMzuXKXUprAzyRBgzArN7dGzZ4XLzz0t4C70yB0/tiLy3q9tG54wgZC+kamV4zwnjlWaPivRRMNY0UcDzSEJQoYJp7/5rRttQ3Mml/PgFPh0ldLquyCS3JgknfHv3g//7Z88xfqhzyJZw0jSMnx0pZLiLDPLJrgAHXchn/toixIUcZ5DfpePrDQrABa+Ell4uNaBBDgOBftSAFdRikE78AABN67/+8+FW372cxMCC40/TAMZDEtMQSbcULzUrBnTws03fTv80w/+1RiB/NiR/fADF51r7pQor9inGIfivu0KMGrjUaqHGO8mMdIo4rDCoKEHV88Tk+Pz0xVuUIvN3f0ZC1xJca/8mOaO94lx1MZKY9LVuFE8GjemG0Q7PFlH3AbrCkaUQuRYkD942ZXWrAuifi3zcfFFFxmjepYUKED+udAPoFByLTvRyT/GhkRxt976syxBA7jtz/bbsH5TiuECWWzdDdbPuQB86SWXGB2M55BrUIDC9IGnlD5BCLNnpIIxa+S8887TntE7KxdEBs06ed1gmYBnIINgi+jB9777XaNP3j/uvUDeDjsbmzIXRGrYoZgCB7CG5GksezS1yUgo9845s8IA4e1d997fKd1gTwA3BpS0mUB42QVnhZ//5n7Dc/rhfeFd6Q/1/a7/6g0d6Czu7Ptae5tbO9chbGyv32a0vI9i90jklc2hQmDipB7xXA8bO9GUsfBMwypGW1NmbUnnnwO4nso4aa63hAmUaH7JsAhvl4dWeQ+QAwHg+VisS/qr3NamDRbnSQI4vCgoD3PRuWeZV4m3geufKYllkYePmT55QkA5dOON3+ywN4O/Z2tfPnX+nPChT3zWbvd34hzrdVLVuPCj790YfnHnvQXXCsLJmaeeZHFmrP94//G2hFSKX5QCUPvBRy4+22JRsfKyp+VxkvbOEN0+cd6x5s6Op9eHpXAsF7+FQjFe79b/95yuusqXh0LrDwV5jGMDlZE8iUmTsUD5MFCwdtdayLMcsvfyA1195voQt+O32Vin7dPftuaGsEv4AeBWjHA86vAjw/CXXgrFUsCwRi8U3RkvSy7A78a6zVl8PmMHXfJSXe4RYxfrHzwaiqB3KimTQ74PsZs87ugohP/9327JMrrHyjPW1oIFC8I7/up0sxRfevFF5n2C0rHQOoQX/NznP2+01RQz4lNZd+7Sy5zkZRzb0/Se8XUYb7Sp4qVXFJ+3d9I5e6duGpJ8HPKf1r+U36Nftte/wTbzzyj0uwMTQCeIZYMwsaDRSjngahBn+sGaWGvM11bTdqEZ2iGOg7S1aM2S7J1tgfg8y0Cq+yk+31OfxOpRm3DQcGlIBbgUkYEStz+sNAwAGv+a16RRlVm/TYwuroq91q0LdUtfsexk3EdNvYEjBoeiw8dYgWpSqcfgzxquuEBtUp1qJtBM1StGkGLl2+spwizffvWRwvOUkPBMU3Hbh/rdLYkeT0jQvHaGjLFHwCNukbiqKW+bb8jFs1h8QG1NtQmD5pMu5MMFlbECYdEyIsyTJQ9NG3OGdWt9jYR8ZdN0gYLxHSH/675lCj6XGR6IXRnxx8ZKCDNklpfm7RZnQK2qxxSATxD31MMnWpYprJ1YAKlFRXYx7kUzT//0rlaYG4sY2fbQfJcphbsTJ/+0Duj9KB+yasVKaTk3hedfWBq2NWy3DIgzlIiG2ExLiKG+wzhSJwaXw5XVrwcxWtYEQuNJc2aHFa+stHspqnvKSfPN1ehAwdnED4Fjf/j9fWGD3qdRfZ913DvCXy04IRBszfgSz2LMpYrvuhZryUvLwutpfN0JcjWDSNEv3p054x1hxVlTCP/Ma/1OxR1pnCiDEDPu9hL6B6OEyyn3xto0Oy7rFWuTcWdDt/o5EA4lAoHJ4Fg8/vjYM54bVyy22pme+KnyhDnWB+aZd+HZrH+UF+AgMZ8AOEOG0QceXmi/EYgmjx8fyuVORHwpGyeCKIWTaQvBrVW3IuwwFhoEc4vaqGRKG1YttzZwWcTVlEx2/mw7oX+sRbTx1JbCCjlCCUkOnzzZ8GefNqx6LMcqXYBGmnNuIcSqB9OCdtMTrRC3Zokv1B+yyeLG9Wr1utBrT3OYPG16mD79KJtXBEgy7pFEZsH73u9dCcTvLn/mUbPEzT7p3TafmgMVS342bFK85EjVypoxWxpqMSQIQsy5uWJJwGLuENzqtzcaM+G1skaPHm3ZSrPxyZ6WfIHxQMvfVwxcuehjhzWSXgteGT0QTgK+YUAbSElPPBJupaT/jzc4cJz2HWBU8sll/Jx/utupx9X5cegY74wbLq5pAHUeAfDcQgHUT3uHQRXW3yVKvEOcKW6eKEemTlK8mkr57NXewVzhNUByERhOSBp0pVlC36Jnlli7I5VkYMqE0XpOmQl2MLkk1CKWizYatGboExlNew0YYokJiG8kozSeKMPHHm4CJAIFaxRGAFzCkv/sU0/KLXpzRnOOqBwpN+EyW2ck3UKYiNcq44L1i/eBUWPtT506NdtPOxs3exH9Yy0jOP/+kT+K3qw1nKyaeLgs3MMyWkecLuuDNQFO8Dz2VQQ2XGrNFV57AOeA/Bwx3+AJe2rcd7u4G//8fsaH2Fj3CvD3ZX3H9KlQk1iMcQV3GklSpak5usf7seYdP6oqq8IRugbvBVzlN23eZJYn5p1kJ9AneBP2N8JOtsnatb15lz2DsZnz9lkJzVaH1khRAm+SKCTFe4hWoTwjtrGhsUUWNu0rUkSzbxKjRjwge//4WfNCswRQym/gJrx2xQvaa0vC7BkzwtSZRyd0XkpO4lWhOUCR4l+B555XDKvwglABYkEnHz7BarmhbLML9A9aC82CvqLkRVHBXOEJQl/KykTftYfixrfqtVdMiBg6OLEUepF6XBGhUSSGI7HH0OGjjYGHZtDWainjlix6RDUxR6nI/Ojk3TVm3rZn9PU+wZPUKFkVfB58CTQRQSvmyVDqUauZsUI4pHwUJSnI7jp+6kwTCJ0ekugFSyjxnLgQvrhkcdiiNTpOycxwR0boxVMMSyvKqakzj8nGh5AD6i2SZRTXQ/YM8GP1aiUs0hqfMEZJjbQuWctTps/UXqQYQdFbV17SZ+YGOgKdQJlrrscSxlDOU5OSUA/2M9pj7U1RiQv2ZOM/NS/Wf42thRDIRrJ63UabV2pww0+SUIg4tpa0plZ+/RXax5l3xvtgGfwD0ROfw/xnoT7kr/F9AR6wrbXR1hgJhTwRG3sGCnCynIJbixcvzjJuk90fmj1CwiNZssE7aDD8C2t66dKlGd04avJ4hZSsN5rPnGIEgmcA4BuYk0I0xdaKFDZr1642HFpTXW3PObxqbJg4cYK8P/Rs8RK0sVr1yolVZQ9YqfmidAs5AEhaM2HSJFvv8KEoRLC4wz/BTwFOU+CjkgMS/MSb+3UoWx2gIeAJ4Oe9HQw7uFtj/Wf/LcRXwSfE8hU0DXA3buPl05A0U/hr3Tp/5/f6PX6f94ffzsfF52JegOOdQbYI/QIWIy6PHoTrBBirBJrLeHPhZU2IlPuDIUJdfVi/cVPY1bpL9Qnbm6ZYPTX6OA4gKAKuBeM7AhiF3XFVaGtpMCaB4yvXbVa8gAq0ayEj9O1q0wqPgE2yqHW7HSFrKM/ZU5RojLsr2LEp/aWEwqjrHb7CZKFxIUibjYuEDCMnzgjUJDQCv/TPxuzCPME0uVURRMBiyDzByJuQYFbDXRnSxhZFYvkoMM0cQzBhhPG9HzhI2VnLhloQeMaIssDTXsLgsoEZI6VNwRKdiGCidazRYiXzGswZtaCoN2VMlARF+gOwYAcNT5grNkAge479Sv4ZUdFz2XzYFNgAcUVF0KUt2oGR9QW6XEqDM85NGPlrr7kqnH3GaWZ18CZhItgMBg3RIs1ZQvwa/4SAspFQ74qC4fPeq9jKdINFiVFfu0mbpDKkiVlHQ+T3defT1pVwGCJDWnAnGN25168xRYyYBtZmbCXkvCVF0cYY94v3wXLG9WzOPhaFBAG/1hUH9kwJmsS75PvKukdZANOEpSZOwIRFDY11Z3O77OmFxsCTzRN8Q0mQFwz9fRkzGB+yDJuQIZzFvRzNJeA4iSUS62DpYYmXgd9fefhRmnsl0EmvrV6hDUprDHdNK+eR4iGWJsBxtLyicr/++2a3ZV0SlwOeW/yLBEKAdinxgcWuVEoDE4jtTPKP++kvzEChsYkuPeBXXyNowFkH1ExlTdEugvHLz/zBEnaw3niXGCcO2HjuAptrrXsH1r/Hxfgm6Eos6BIAk8w8IbDHrrE+BigIYiB7I2CJOfTpNAelIEm9yC6K9pj3y8YupU2MqYN5YwhHwGHmEoERekmfUfSRDRJ611ebdpmUFvSTuGyATRy89TliPyOmxvdBlEFcW2id+fMP5dP3HhJvWIyw6CneFDC77LcHolmH8sz/qvc4LqJ8YS8wN/p0zwHPHTIcSQ843sGreOw/p1g7uMnB1BqOCHdIdDNN8adCNNt3ofu4ZoNT7LVeNN2eIZx65IE77Clk0yVu1QGBrOa1541GQBNGjZ/SYb9g3skWzD7q69fpGTS7XDSEPnCM9QI+ItxCux1XeRbHYczZ4/HMcDrAOTwfgHGTjgwjJ0y27/7P6TxjSUxuUqh7gDKqv5IpT4irJgO6A7TLgX75etusZB+1m2tMwbbgnMvsEtYeSg8S8qHARJHbsE2xZeC03o3xY15Y4/A7g8dO6rAP2PiIvrGOgfFHJorfZSrpxT48oEz7h+h4+ejxtk7ydMbLesCHMP7Q6kJrCfdEyh+grIV+UePS6SsCOt4XzDvvTrIk9ivnTdhTfR8o1LZ1/D/ZP/hM75LvCxkfn1qpEXiqFJYA/gGUPpulmE2EQ6y7t/zoB1lCKHAMmjh1zsk2p942n4wj4DTV53yR1kyZeH0skQDPQ6ldJEEJYc3BlN4p74eRgwRTKHyRA6Dn8GHG06ReIJ6kyup1qnQYwNyxB/CJopTnbHv91TBo6ChTKrH3Oy+Jkonf7GsIbDwP/tbWhvaMpD9KzKY1C7/NvlcQoOHaj+GdaAdeG0UP98Vg750e8D7w0/vBMa7hE1zz/YH+0G4sFCKI8o7wlk7jvE3aYD+h1jrhHU5HoXmFQgPbTYFp5wimh0FkEcPA8jJIqDyMh8bgC4GH1NfJvVTBw/3E9/bQxGlHNsEQga0xyN1AzbkwSBtYD7EcAhSvr9P3NlmkyIbHxJF2mVTuE8YMU0D6WKtn0yqpn+QfLWKuIda10tqDQsSHIHjSfm8hMvZCrJHE0yFomluBmIrOAItYkh1UbpPFifY9uV/aZPUlNmd31sYbPc4CZdwhkIaMahCkB2prqjUmFM1MGFyusc2MsZBWHiEP5okaY87gch8AUXSNIITNtT/JWbTx1aatY7F5qmiQBcCli40I4RHNzojRqskoQoxWjuXOYgdgYiC6bqnketpgIa9ToVqIAdpAGHE2o6LeSTpstDu2uVor7f/smO4ZLE2pC5D+LFx8iCvJYl4lFDqgyR1ROSErz8G7sSk1N6iorXCZ8XUcZiycKPr9xnhKowhgtfC+QRprhXMQi77CD++LXdjNf16Pr5uXF7wMq7Cty7DDxrYVIpYSUxZ3/n0Yu2wu1SJELbYMxg9h7mCAITQU5AYQ+CAw+SRNvu79foQ3NmrGh8LEuyQcoTmECGkQ28dR37F+b1S2TDTEPA8cYWOG2XE3PWPqpalGKeDZKsGpI4+Zl+EvG47jK9cjEFKygOy/aIXRdLoVkX4mCa222xryzcj6LzpT1FOWAtpQH2BwjGnhpPqbgZ4Hs7ZDjA4CAmPpAD6gkKENa8dPRJ8JLrXfE53KvpJJNJ9tODsZfbG20g2XDMv0J8FruXpJEBw/Y05Yv2JJ6NOQZMSMbu32V5gyGDJK5rhCgc2FOUb5w2bMxoTSBjwhRnq0hDdnHO1NffzU14Q9SB7Puo+B/cVieNKDPkplqsXaKYBXdtKvFr2CNoWR2S3gCHMDzQCPYTpqJdRv2rLZrkFpCN2DrkJHK6XZdeaSMYbJgLmtltBqGXGFr1xXXD+4y+RJzmT55mwPS9eplwHwDRwPBIQ/frsCzddpfp1lL/b/6Jf8eOAOyt6HIiTGH4aHIujQlylvP8FwErw05Zbm2IG1SkI3V5DOnLsgY3bFZNi+i9s7NHSw3OHBd/4yjHP8VoP18sjxdYnHS+3rr9ieSEyWCXj+UP/Eyi8G1Pd6DtNHEiOhjAB4J5Y5mUrXL5eyHSu61l8M4A14yt6ah75KEHPEzLd1oJkIkbwP9BqhDws740CSLsoyBFnTsRRiocTSCe6zRmxtiba4Ioys55SCQOlmVla9v9Qt4ZHf3GbeFun+GupFK5iHEjVtDLyEV8aJP9YmVrhevWQlSb0e/B3sbbRmoMnscb4u2d+xYEKDoHUyUvgt7Z8aNOaUd4LWd6UYg/ZAu1zRTiM8m722TrwvynJ4KxRICISJ94s83dR+Q/VKzeGeDntBeyfe2DeEt3g/53d3+Q73QkPgh6Ywvw41ysLsQJ0/vkPjzaig69hnUfJ6vCD0767f3WcCIddeIpdp58n4PWPuKRl+8TsGWw92oB03OTb31HOsFqcLRSZsqZ/NjeqveBaEJ9trtP8g7Bg91B5XVjw8bFdpOfhQFDysZ/DM8Ch6R9YNf6xJ9my3vDs/sEZKnsHindgPgvKNjFIMMPIEPBRrA74D/hroU6wMvfL8QcBDaWh0oU7WfD0PXgMvFPZf+HMUBAD4bmtbPIEWWDL+wmHeKRb07GL9y4Q+fTeBL1VSJ/t64snnnmbgm1ZMkJNCVgkB3IQutfaAb6fucFLLmrEDaJ/+tohPN4FQk+yWSOS6opxstJ9QSCNuDfQGYNbyBJnrHDgHY2gugkXKsEmPgwL89X9fv97yre4rCVWphmUpFGprMDsSNvnvWFMIfP0GlBhDbkwiQqiYNvyvmTCQvKGhQe5HW6SZ3y0NRRKkjOYAV1GsjQDuqEC5UtO6+0Nn1giuM2IsZMWlCzdWhE+A+wcqo6Mzq3bwLfwHQrI4QSreyRcVhBhgskE2NIUhDA+UBoCpNkiVeLjFQHxBahaTHJ7D3p6toedehGIE6sSl0dvG5O9mfz+WNCj8l2aoRto6km2seWWTuerEmnWEBYgkWiVmtK14l/Kqql7QUccJXxQ/pvehHyAtGcmof4SrXl8hJwsWraQXG4b4rHrxGdsE0GpgIuf9+mhR8x4uYJg7mubK0F3vQiFZh3HjJyWpvdMDvNcGaZoQCtEqZ8RRCxTw5Cf0FYGQ2ols0vTXFnbajibCvrHw/m8C64wspq0pcQEXjKCK+DDWefBNhXXMRsFG19U6NqLVmhAQa8uIk6wW+YZzvxF4Y0aYsaM4sVRDJqChBQa3/I9ECKSPf11WWYSaYrkI9ZUWGbwF/93yxHzBtADz33Ohfcb/EHxgGLAAIcRzH3OHFRU3DNY1ACNEplKERrTWhbTG9B+NvG28YlC0Sjq8N0oI1h81TwHw0wGrKa7FEHQsyYdCL3Dzggnz9eltd/bJXMIQcr0JslL+OB2rEKO0c+twK6jOxoCA1xX982f4HFrJkVUvC72kMdV4whSVsOGJFqOHYL3wbOYHBqF49P4YYgKZ1jTXgJswocwVACMGwMxjXWEDfysgoWdShEhYBOgTeDdQTBDCBC6lTXKNBhAMyUwKbtg7pWuee6dIOHX6ZHRMVgXcFi1GTVYP5ttwTe03iobQjrvQolhzZsEe1LOnFAjFNme6zZh5e55i9rH2kBDHk/XY9f/zr9MRgKERgmoMI7qsOaC0AIwdsHjhvSY09YOhB4dF532+EMAQMsBDLER5wOMFKwMK6hLRlmK5ImMlRxhxGKBYu51NzWHeuxP6BLXC7ZBSWIQ7gE8F59MZMfUfBq14cPsaQtnFH+si3pPBsZ16PjSsVMym0ze8Myjknod5p52THNKY4FpJm+51Ae6TCIxsxeb9ojZtf0iFZhhvGGH2+BrRAjwh6pfXhY0ShMDpCmU2975Ru5E1/crS58zll4dyDtdSwBlsLCDwce1vmrh2IuDl9y/WEcIB+/GwUZXWDv8YE/6YMwRS6DUCggY6aVfPXa8s39zDfo1S3PfBrJHoC/uE7+uWIZ5zrP1GtVu3yegfNBA8wzPGhEKdR9AEP2DcLdmf9o+u9tbokR2+xsIetBK3XZRJ1Nhe9fJiWTqSsBAUqa5QyhpI6Sm/TcDRJ0KgCRkaNxRZ7J/wkvQT4bdHj8T65O1y79q1rxsuIOhyHEWCA8rUm2++xX6SL+FYxen7vHMwb2Tw+7r65H7WHTQYftJcOTV74AU4t3m98oz0Tqxs7DNm2GCf0X2DK5KWnabza/WyZdZvlCnQageUJW49hH4D3DdqjCzHuEiLt4QvBBAYWU/gOfxDD40f4wUwtih9WXNIBok1LuET4Qcw0piAKzqB8YHv9NuTPbale6U1pn/MTwYab02Pyr+llkd+MK/ivYzfJ0cx7eqYGYxEh5xPMton1PR+2r6qa4t6JpZOfwb9cQss71iMl4VOwjsCrPsYImoaH06+dwfJYSRAnI3rq4XMLaFojxK79ClSkWwKPkvIUjwJvuPNsn66z3Kd3Ezx63ZokUvoIAkX1BrxuDEG3gJzRTzpNIyXUlKFbcq01UOTQCFLtGNWEL4fQmOvrHgyyGN1zyR8sAkciCGCaPAexB0075Im0bVWulfnumSk/R3ejM8WaQJhbLGculWQdmFW8eGHqd2+Vy596iJaEsanSeZ2kMdN067F6aF2HCAyosz2E8IDoPFnfmBELOupjrFxGNJwAWOIwFc2K9MacRhhzmIh9MySHrSpznAtJ9P/8YKFyUfLYWdFAGCWardsMS0e2Rwdlsvcb5YYbXp9eongp9qXvbYwd2TxfCyQDkyp3IUJXgZIHJEHhMi2IUqnrfdGqYCFivhHFglEiYVVV5Mwv9yLQINrAosyZtBx1QPfeqgdH8P8s/4Sv0kIYhYICfhGXHYrdlSLHtwBhwut2ULH8n0FnxIiVG8lVNgomQPbVNOYw/w98e/4GfTDNjgRXcZz9YtPWhYzd5MyXBFxnjRzThidCg5WSy5lIqxdjf+oyTNDpVKr7wfMjwBGzt190dgBrB0AwZPngNPgFQQVqxaa5UJMAv1H4G7ZUWr4XVGVKJisMf2DaWGNkUER4c82ifRkgvvJD3DTmTUhUAeLuq0t3V8IsFIcDNAWNLJxV1vorY2NNTlirOgdb61nTDpiVliiNcVtC19+AAAgAElEQVR6s9pkOc0zz4rniflCSPc6q5zH4oq2HUEl3jicRjTtkvuwSsPHTAL34WZk8VgSxFnrG+tlhe2p2CLR995iRFlbwMiJR+13r514i/4l/SwOE456mwl5vLPFoiojNP0sEa7W6TsMM5t6lTLQ8sn7YhnBrXBDTbUxg9wLbvcVc5pZaUTrYMQ4h5KCuDQfG5/1BHOl0pNwynWvLXnCGBFopllF5Ir1P9C9EWANmvWJvQKaILxnfKGFtq+lmn8sbDtE9/v0ninhpVXucNUmNCDwwNwjZOwHagvcRwnQQ4xe8442+w6TTdI9Z4aPOfl9HW5FAYUgQ4ZO3Opcwd7hIv1AMAW3gITu2leLA3Qe7VXhBjQS3MGFGiHEaiAKb+CHlBvLcJP3sAQzLmgmTdl/U86IBoLn61992Y6Vq9bb+KrJmQcRBzOfQrsiadcsI/pdNXU2Xjam6IPOotxdv3xxYqmT0AvNcWEtvd3mI/HQkeubxh8me6DCOIw/SWkgVkiztCB0CVxAwrJPGA0WStZIzCd4+wiEWHcQZBAQFTxqApwzyH6dJQTxHwU+ja5r3SL4ubKKy1DswOuYokb4hYIMxSKKZoB1zd7oSiIEazyR4De7BPGW8CG8FwIcwp+5BnKT+oECjvECz9z1HUEaSyZ95P0osea4k3/WGuE51k0ssB5XDv0CLwGETkJpAI4D7COdhXx4Uhd4rEsu/UCiWLG73tg/cJn1xRoxYTRtDt6GMRBRNWGJw+Bu39ImXV+R0VOO4ybqgIGBMXvywbvC5KOO7aC44RqUQw7QdbMgag7Y78BtlLzQE+YE4duNH9zDsRb9bVTtS/pl+5c+i2W1ZG0iNHIPIU7wlRg1kBt8jlzpYM/3jUA/GHfOwSMbj84F4m8dD/0Y7dop8XnFqcDJb6Mb2ksR7vroz41nJXsUN4vAJ7plkPLMMS1i7+/XiaGg3YE3ub3b/1kAPrAIGACaFvNJ18IhyQGEC8AHG0Lt8UcUIYbwERfHoLAoLOg0HUhHVjcLI3Q2yg0QMCKCMKMFaQlA7Gjyr01IYROjAfFEJEwMDJ8THNvgC8SD+XnrM0Jhurgh3jHDGz3OvjK48bH4Wj/nVhp/Ns/ye5xBRZtPXCOaPIjhRG0GruUA+bEGsNGYFoK4No0BjFqHOAkhqiFoikQgp2srQHiPHUAzB5GD+JifNZ3RvY6MIGsskHtffV6c0fHjfG6rWWuEHHcN7vdN06/hPG1ChHE/ZQPPA+5zEEsAwuYaGPCLxUt/jThKOEP7zmYAQ2YJA6TFZbOy9keMNGsqApT1NXoW/fC++YZJrBkJeWDkwC+IFHgTb/iP3/tzGyNikdA6wxiAuwjUMY4wj+A7YMK2nu1zbAff4D9P8ASeu5XYNVNsUvHCP9hH0XespRAjCI0Tthin822aYJGu83gc/DqnE+Av69kzzsaKA7/2QJ/Ml82Zxtc0zukaNeqjNUu8H/M4cnyiTcbSvVoxKwBEHq19V+NDUgwsfhul6T9aiWViPIdBQBPJhuXxvNA4XxNmYdRz+B3fh4bSGADhPcIVeB+ft84d4j/eb5kEbl8zk6Yf3WFz59krnn8m9Cst6cBIEKNrm6/GkQ0JeoywC8OGBQxFCeurkNsbGnzikmF8Bw4dYzHP1n3NTb3+UJ7c9Zt75Nq/SdkJh1uSjYpyJa6CsdLYwdhUwJCi+eXGaG36/MI0OS1ftvhJ23CrJk2yOEVfU/khW7f8OXN71vzu127+2vi30wAY0R/dckvYozIn4yorrWg5CXtQxMG8uKsSc8e4rxRTbHOL90YEuKQWiq+JLtnvK32gtAn015gz7YPuLcHF0O5DAfbb39z7gO2/c4+fp8LnVfaMfHvOEHX1DI/rbpG3T5vmkXGAzrPP/iXBLfS8AxYaFGNo9iulBAKXDIfEAMObOM1xhtoZPRJemfUhzX7dFS1y/EAxC20hjALLWEHQPG6oqU4yLUvIh6fx/uavh6Gj5p+5Y4v/QbjARXXblo3G3Pr1boEE13Dzo8QPNJS15+ElXAv9MdrDD42Dg48HSleUWROkiPU4a65xHos1B+B9sX1Ho+UIwMuAZEeJy2Si4EK4gEnH9ZS9Fga70H7Oc7FuwbcRo8+74V4ejzV7Kvsswg+KWoCazlhDoWkw+fNUnix+H66hbWLTGQenxyjT4T24D88mngOtIW6dvToP4I/TQaN5ugC6FPNcJrioX1g8STbFfk88u9Nv+sG6Zc3j/cTzjGeBzhcA3DIZU+acthLFt0o8KTkKe5YryxgT3oNPLz8yUHSIefNnF2jeDi1Wf7qiPyjs8m3kf8dt847iC+wQlQHi+YuvO5jvq5c9Z0nnCHMog48TPqFgA7dxtzbvMuGEJtfGk9+mMNNDUHKieAP34AHAmzqVJGG9I8AbPkaW/LhfxsPpAPQcHhsLKm2wbva1KqxJ38Ep5pC5gb6BJ8wFgiHAnJgQ5kKk9lKELz+GgqaQEcr4JMNpEtck9Nxpg/8GH6GnHIdXdq8Ge3D6j746P+lyhP+Or+M75zs7l782/n3QFJ2X8wBjN72C4LgGYJLFFcKZbh4E447rEJNpoGuZbKRsgHuY4DzCm0VKfu0sFGJbMoFACw/i7pPDQDIpEFlzN0gtZGgQnVm2B8X/UmmcyfCJ4TS/ffLtcl3nm158Xf5a1/SZUBXdQ1uWmShFAj9PfzuA7uEYliuIHIJJvLAZQ4LdEeAgKBAW3h+tAsIBWgqItfkja3yNYROBBOgbzwXBY3dTrmFxAZ5xje9YWrgHQsfCQONEhi3PaMlzCxEGsqARsO3Md/46NrU8w8zzYoAAoTnDpRDXFgBiy9wDTghoB6WCHyfFOJnZ1q+rtusGKnMbmdEQfB1w+SmoEdYF9M191CEALEbbCP1mfSKYr17+ko0lxKSuaZfVBHRcZC4MUlwEb12Dw3Gb++SKN/SfuYGZ6OCCoBYd1504HcpDDP/T9WT3650663dMyMBd8BwtWaHne5+pfwVAN+JYFzt4gH/gBtYAd2fGkk4yE7diFcItNsDlTz9qAghCD4JOof75oz3rMoxZXtsIjmBJI6aQzQOGZfq8U9s3WPoXMWPeJv1mbWIRQhkDc4T2/80AXy8Isc6Y4I7pmzzna1YvMybV6KXWjQvmrH02QDTPMGFsrlhX6Ss0HHAlDkoS1gV0GAaPtkhAgfXM3lnPgRlmfZCJ8Oprr7d04GcrZft1X7rW6tFlAjENFxgnDq984enwy7vvD398dKHVtaK+FYn9WkXzSA5TMWSgiqCPD7OPnKoscrgOKi2+rB68CzTMAQZuTOUU83TwYwf6JJmCskPaZSSsOmX+PHOFg/5Aj/sjJIuZiPc2LiZ2DStjldzY8/SF8e82Q6VrVyveB6UqyikHZ4Z8vbPO/btf09nn2vVbw4LTT7fTX/zCteH8M//KGJ789bSZh/wz2C8eeOzp8KeFj4QWskVqPD562fuN7rL/dwYoHbo639l9hY57P+kb/YH2gpNYtLH+Ar7e8CCASWc/BZhD5hIAh4G8EoVjKCbBpRFK3uRtcrxboDlEMeI0hz0KoH+ePAL6g+KXAuyUHQHAH8DwVhZ+1uwGFaQH3AXU3kttk5gFhhb6hwUtXut5JQv3x/dVpJb5+B6ehXWcfR+BF9pHcr+ZUyfZvsheRwIbF5a8PSyFjONYeXLk8d6fW1tTbYla2MvzSXC45vH77+BDSvd+trdjoYeHcf6DjM+FwOcITyenZ7FAR+IdslTHicegdQiIKFKZCwQ0lAbQj87Gc8kf7zflNDjEOsSqledTGQ/eE/oIb9ZP7uRWz7dAxzeue832LNaEK5m4jDg/j7P2uSlwe7cOsefleRe/EYV4tm+nvCnnsDJhPWQPZTzrpCAjweFbBdDazGot6x9zzlwaDyVeAn6XNcM4AexPKHbg99inTEDWHFL9AIGaee5OLD5twaeiuGQ+WYsoLeANwTkAGQIlE4oE9j9TUKYCIeedfzCeBu878XlmPdQ5eKXOFPPITZkBJ31WfC9tA+4GDC9lVmqt80MR7JLWDu1/59S8QHv+YhRbpfNYBhHqTOvbyUZvi0j+uiwamA2sN1i4QECg0CLwiYOoQ/hBkFJtXEwIghZMiTHvapMNwjdKPvHNBUCofYqP8s2t4+a0IxCXhbaLzFQNYvQQIgHacE2Otg/77ddx3gVhBDPAY/hoX5nuTWCL+8Q1/myVY1J7qdufjvuzYBZZGGgotjdvC+OUGjkeF5AWoZB2XdNEn1ggIE9QnEr95kTookQAY4bmBQssLr1sTlg3WHi8N9Brn2IWJTgNlJP2prUr7Bi/6YcH0MJsEefE/fSB8UcjU71Nbh8SFmNXXywPMOlcVwgKCZL563hnNuJRLUcacXKcWbP8xVSrJjdJMedodXpIYK3d1pAKZiThUVIcbaTbFAvQuKs2VI7qY5sWCW4ANgmE7ngj9efTN++ff/o5/2Tjw9UIiwTztWvPJmOocRtBGBYHYmPNmDBOe4V7UntqvBMff3F63lQmQPkBF6hcgeCEwc/bHPsPfYL/iTkkOqivdn+LYif1fIf8vX68W58IuO1ydYdbWAe+BnyNgVuIxvW1Wjci2rwHzwcXIbQwPYwNFutXlz67H4Pd4QG5H7xRsxCReFo0wWzkYYzWn44Xi5bE68VvZXOE8cMVCbxmnYM/KFfohwNMGhC7HmGRigF6hab7+UUPy/dasRQS7tpb0JWd0D/aYL5g4rAGwHRtFjM07e3HZ4xW/JyD+c47o7lGk8qGmbkxpo1wvkLxvuDo2leW6GiifYbO8K4ITvQ7Hjv/DgOB5dW19jTJe2SMNAfSd2YOsMICDSrBkYHGGPqSZ6Sy89EXYipRBD7++BMqf/JodGb/r9RB+/gnPhHmH3eMWQcGSnlBZkOUjaxDrAYoDyqKJRimfdy/lY5HCG9wGDyqyuqnxvFXjAP4DjMX04g4hsXv908EwlNOPtl+Xq+U7qdKQOu0P8yVEvBUSPDECsmeB8CIOrCPmEtRhHiOx7GW2a/f0pAqYnWArNxYlzpjWLO2/eb0GbTPnttQszurWeqXzD56djj15Pli0iJLjCvH/CJ9wiwZ0yV6YqBrULbSru3jqZcKz3LlK+/pdBGFZixYEtfHPm+x9brXGWraZnxh1F3w86zag9L1TrskZCNmznmQpFPJf1cuUArhoEHPZthmzD05iyulDZJeAShlYWjBK1xSK6qONp4IgSbmoUjy4Yk+7Eb9c7yhri+WFWhZDH4+PsZ3m0b1y10w89dBH3ztcv0Q8RT9+y9PMv5yfxrLxTnA70f5hABRaAztOv1jv2Sf8ARUfi/nAduztZej7AUQHlFET4+EXTsR/WNuSWJGzLp5bJTsP5f0DUGNJEEAOIZQyNgHV7hIcQwthg5incdFNu4f32eecJrhkjWif3jC5IHreM/uQNXAt9tl8XM44JZnF7g5lr+GYw7QSZQe8DR4LsGbON/VmUCIIOa8gPEJqaDD3t24T2WQCI8Rv80eBc+EsOUKCX/um/VJSAh/WAzZUxg/cAkvPTyVoH1mRdUDEbImCQc1IPZ4lPMoZfFYoc95j54D9RFhFwu7C/K8M4nlimShNnqkrBg+ThbfKQU8YDy9eIK+4jhatVeAU9kx0TeAcSWHB3JS3ruK66E9fCJfOM/fC3uQ5sDeF9ppPBfu4WpQv0v6srv+ZeGghEJ/MSRcGIu+Ej5cg9RZtxPkltVJjHd3gYnjD+28+c7rxtq6jUIgzLkUcZVLp5AFYoJbKr+R6kEwiBTow1CCaIC7hLoGnA3KNiVpyGgHYaG0XAHhqSbR3GJ1jdXzESIwaVwHuBYjSfYiQlG6V5qKiIFMXdqIS+R5bATCEhMA6R/teDZQ2mNM0UbwDmx8xF0VGlM087wHhInPXloQmN4dRlSRzavN+sJzANpmjND0s+Fi7bP3oI/qn/nba7G5yRqGx4F7WRQDBm61Tc3HF1deAPqIlhYLMEIo2hIW65sBeZxx7TxEE3ACMnDwRlvQ/kxS2qNJ9eySaIPisWDzyxNbcKy7uMm9sZXH+4OWjTmBSOFu0yngliwodRzhh46BPYx1265E88TaAhzn7Ef6zzdQfsbjzfG+YpRYH27Vze6Ln5cd7OJL2k93oe5wpb9Duh4MvxQf7G7bMJ1ouAAYTYD1xjywvvjExY+A7oMC8FTTzwZOLKGvadoAH0CN/NxyjusrhdeWjEC/SUDha5fzAJpSiDH9ZkyxCOXbSn4XZ4mRkjsP/J/76BvMnAmUugVXoUJr/MCt7X8F7cMEYWH3hD7xVZx3ehofp1OspmSr7XDGfjBurPly0TDokgfic9LGIl2L9lv/WkR32dx37V3NoQyKcAM6ALAGx1RNVJyX4kBLfm1Xw9xQIBxmzuE5q1OmzLWbt4WvXPfVMO6mb1uNMvpma11Eyei/3vmNAjF/JYXiWQ+iYbT2FMkGNuP1cgCwcVXf46QnTmO4FTyPaXS+uTyDPnBAouzgupKSfjZGPMPnj/mPobWm2vYM3KJjYK3Vr16fvQtzw7s99NBD4X1nnS2hIvH6ie/Jf2+fxfyZwr+7fE/tyXViasFR/ux9omboH0obhA5n2A0jusKLdD2grIGmoRSKx57moVmD9Tw9MHpax69JXySESbDLg48S+zHKi4OlAd52SdUACQIk2Hiu4HM6PJf57nCg/YePG+fBBd9XETLgXVj3hWir39c59Uja40nxfsnvGA4mjpq5sP6JL2Ef8TI18EP5NU//eAf+AISoQmPtSe7iPuW/0xbPBfLry69tHw+9d44ukvSoA+30m/hMcc7HnThsBBOECyxV4HYhwLKI0oPalHyCT4Na2nlBX9fMq9VuVHyk7b/pvqzNMLQqN4VZqnSNK3d5FkoUlLhYjvGCKKRE57oM9A6vSlE+RhbueByy81188TWSjVnKW2AsgWcg6y7za+8Tjas3yfwe7DO5l3u4l7IxWIGJuYc3xEJKzLGDeQmKr/VxSj7bXXrpp3lSpcKc33egT1NwaXztUxfTTkFwJVrBk2/dwU5608kDI+YSoQHAqmeMoDThBwMECbNYMPWTAcsY9pxWCmY9YY+lddJEgjxlQhIYPGf2i9J+8NsXrS8K/y0nS0kxaolrtMGVDpBgpfsGjay0dixgVAKTt8l7sImhJWPBjlL2RE+0gHaKune+afUTM1QI2vZKatK1MFZ7tcAx2ztTLI8oAyNmyoBmoLHtCsG5lvfgs21nrcVsJjcm/+O++3H6D6CpB5y42Q/GI+07TLqDX0N7CI110ui6QMg1CKIIHQjjEDAEdc4j2LKRQIDZVP08Gs3KydMttTX3I0CinezqXbmuELTfIyWDLiikFcunsc82E807AhjMDMTS5xNCgDt0PEaON1ynjvK/HVJC3n4g+QbximPMOOr3Z0RPRyDoaKkB8BgfdLRjCCUZ8RGRwfqIUJifV193jLH7nJuAtEdaqFTZYY1r7uiTg78T8+vf/dz+n7l3ji4wvE5/0xcEP1Mq7JPF2oiYrACuHJA1GbwHR8zNO72P8aCvBIV3Z2P2x8fzX6Q26Avvzh9rQ4c64BXPsfmXS4i7zVBug2cDRvT9U6mpTcGkIskQa5+z9mfaLR3++TUdDupH/p7k98ELlPl2O/uNyycu1wiFCFjMb74Pfq+Nh3CAuQOHGlPBnThBrLvFolXQKWhHnpHy9+UZAEI64DSD58YWN861bJd1Vgm8HO/iftEe64GNFYF81+52KyOZoP//z34mDBk2NPSVNreVzbuhMSz8w8Ph2i/fYPNzw43fCbOPlrVQsS5m0RJdAvf8Wd431pml9BaNMlclaYbdXYprAJKgdQfAWfrteBu/T1f3e+H3rq7xc7TPn69fX/Oc99gZX2PMoVv5WGcA9Bja0JToZOwYcc7QGeheS70tFBsnox0pM8ZzTNFH7V9fw7obReAvf/kraweau2DBgnDnnXeGRU88KYtsjZLKRWverjr0f/4+vl5dWer94TxMcKKQTGIHXfDjqY6LMKkIcYyjHdd7g6/5+fKxpj00+YyhKXk1Js0NSewyz8RTB5fxNXKnrJDHgMWu5vcGe9KB/2GZACiZRNwnLmsWRyU878rynG+ZveGZh38jJehwY8o5n3+//D0Ff/MePk7qC+MLLtA+uGX41I22GUvGn/2U+XL+I34m/AGx2biyFtq/uZZ24vfwdumTK/aNJ2FOu6B1/tw8HfPjXX36Mz1UKr4WfIv7xzmSAiFcoSQ3LxYdIy/EStWXxgUX12UUV+ZqKFrDdVgp2WsYYwe3IG0Xb+UJ+pgHt5pzHSXA+gwfbffhrQfOUgYF8PWDN5/VD5ZXE9cDPMfXlf2WsQMPHpSiIv2G/z00/2Fge22+pY8/YFYtXNqxsOP9QwxfTJNoa9LMznkGzgPIChtUu9Nj/u2YLH/wiNZHCWDEd6IU37dPOROaFb6krPnFPRXWpbm2vV44AF/EuIFjzBOQnw872Mk/37+MXmpOEIJLSuXVpfUPD4ZnDeMEz2JCH9ymv554MyuugIeeg/genx/2zkL8VcbHpQJkT7UNuFXSfhj/pL1I88Fxp+d2LvqHJZJn6FlRJ6IL3uDXgxIK2aTaUm0DSJFoFOSWRxzfusT9yrQOqXSNayWbsEvEIKVrJVgUuBuyYLDEURdnn2JjPJAalwpfzJiMDQnVLilrbfLSF2fyIKwusfPJMQQXnueLjmNsMNxrDAQCja4lgJxProUA8AlwnWvLXMChD/YumjyEic5ccdKuZR/c00c+Z7TXlGrgOOn9w3qBoNlU12ruFnmtC4iPJQCmDeslGxSFuYEsi6v65BYajnvb/smxgwV/7yYhsI8F7cFUe5C8L2iQfnujmO1922w+O8QsiikDVwA+cf8D4kQuduAt+tchRbzcUyDGjqcQoUZcSLQRkm4b4u2xKBTMjRkJ3yhw3wGHSHSA1clxLMZL5qIFSiti7ZZnXq9uQ7XNIS5Q+LP7RgFjgMaINYN7gWmw5KrLuNMuYw6egoPmtqBr6YODp6vm3ibhm2mftF4g4gjv7vfu12efMTPMugXiY8kRu5/nA04A6ZPF8Sq+x4H55dn0ERxgrAHLainXYsYClyKSm0AbYGo6xOZ5Q9389KQ+yqSy3x0wKDDC8ebKRfTfx8TfyY+3iE7wTrh8JdtN4Q3HccHokm6GftEWDB/PzeLtaPgtAjY3rGbPKbPay6+uDk+8mMQh9VNCqhNOOMGYrjg5AH3mD4v2qlXVUpApo5sKMjc1SzjbXBtWrFqlLL+brbcXX3ZlGDFCLrKuqEs3XzK1MXZFxQOlYFkfVsgStro6sQ7OmDnTyg6hfAFwPacmVN8+idWEEgAZqD0YDug/rjN4YKC38Thn2miVW+zAgRPtlr565gAJH/PfcXKYNu234dlnnzXLVZ3c6Fsbk3VAQh3WotOe2u3KNrxpc3j5ldesjXFD+qsm1UQJMRvCRjHCrHVizYCWvmLYOgHGGcGoZu2G8NCjfwr1Kov03KsbQjzOCLHOmNg4a93XKGbJgbF46aWXQmmpaIIAhji+h2MwzDxnyQvLwp8evs/amzLtyFBZMcQYKZg8YlpJ5w7YOhQNwDW4dmttWF69IWxr2B56Syg84dijQ60UYA7bFbvAOqCOKO8Te0fgdky8Le52lOigIHjQlg59g8bAzN1z993W1HFHzwqnzp8T7rsvqV32q5/fHj78wYuMqWPNx4ALJrhl7Q+QglJzSlKw5p2twgmYVRWwPiyJ/ec+eAJi7dZv3BRWvLTUmhpeURGmTZ2aZCaX8IPSgoLixL1BO1eveDnUL3wolI2bEl57bWVw4buqsirsbm4IQwckllFcE/Eg8ThBWwdyv0NJeMfPbg4tVgO5JYwcPS7MOGp6ougW9+eJ2GDCeqgOGDhTI9c9xsYtHfE7d+c7c88fMbTUYY0BegjEeyPzBZ1xfsivRzhhzsAJ1tKQcZOzhDt+zcF88gyvX0icPjGPxOEN1JoyYU8E0XE83y7jiWC57LnH7dQISlakSmm/lvcgthoo60ygTukM7fmzWN22SqXo0DQYwG8UYr6Tsx3/wz/iDVY2YmyWPdSv6MyKuFrCHMId6wRrHM/Da4FjJCoiYQ8um7TNbwBaRlzkNtEdsumjKEdgt1IXCBtqw/ZMrRMXCOHpSrRvOH+EwAGPBR+AoMQ9gAkPEihQZPZNlcYc3yM6wx7fV/sWYPuaPjlGltJ+up5nAgiKBun+zj5tfINKlkFLbC/so1g+7c+44PNHEqAeKGI0d/w5sHczNrFXg5/r7BOeEWC83IoL3afdxrqkXATnW/bssL2gH3wPfaa/Ke9vNMK9LnS8qeElbjHLMeuD9bylepnmW+E9Epgnzzgmo3W+trie4vXQAqMD2tNQhLhASj+he4y58QoaW8bThGfNFQqJNmX4hD9G9sigd0LbCwlr7k6KQIdwW5rukc7f+XNMKE3nHJkFIZ3kgi4Uw++4tx7Z0gnHK1jyJuvUwX85KKGQF+Ol/DEUS+yhiXEG2xhQvQjI1bpL2mqYAJ1nswDRuc4YWi0EFgWDSsIOOdcYsaVdNB0sPJgsJ4JoBiBYaMRpL4njoyAqAmLCJLfuIxZQAqo0I8SWODNKmzAKLICdYpj5TiFVB2cKnaFncjIQUhog3QtsUSfkSc+QJrEpWUzGJAmJsgXJd0ekFLEcwWiH65xpJs6DzdMZaGJXCP6ONxyyX1kGJr0DY7ZBDNzw0dootNhdG0S7Tli8LRfAWVA+N77A7JObBE6sbCxSTQbjYIRI500osXnSa2su/097ZwKnV1Xe/5NEkpkJZAOSTMKSRYSgliVYFaoVsLJo+1fABQwqi2totWKlAlpc+9GClQr+a8W6gDuiHy0IVZAWELQsVSERFxIQMglCJol/kkkkmf/v+9z7u3Pm5n1nCYkC3mc+8973vWd/zjnPebZzDvkDxvZJ22QAACAASURBVHH4SJe45T19DUBE2XtIPXtWrxWRF2EdqwlRbixnkkJ02CQMYeCENLSxEBvcMKkPljSYCY+FyHiUH3ESrsYJVgkILYQFPLOoIKCw2TyEPFm7+sS0TNZJpjCLS390Qxz4kxfHaY7saeTgCfIAOCnQJ+FB5OmTEI703eMVIkp/9FFGaWUlLbjj7iD2f7JPhngAzNN41Q2/8gCNe0WN+AhYMFrjSyYsF8KKyORV3EnEb8Lz/o44FgCLBMWnyjDEPFU6P/Ox4XHhPLH+Gogf/+UY8JyH4ff4JC4n6W4SY8C9lTA0ORPkvIZ6wjDAP4QFQcxCO4CwgmOEUBS1jPWo/7hC++oF0/MDgZDxi+Vs170KN9h2eUPcg6hrfHNlDNAh5gNXUVWtUi5GwHb+YDG75prvpcVnnKFDXnpa5s69Uu86+9x06KGHBhMGY8eiAiP9wpctijRvPWOxhKpenVJ5TQiYzuiCT3w6LV68OJ155pkhvPAe7w6udOmYtHu64bv/nS782Mcql0Knm6uLgBEwDR1Tyv2b9T5S/zHPfZIr8fvEiFag+BO0twTlHrAhFBtyTRaHOEPWQ0OvmIDJE2eGIscC4doNj6arv3tj+vxlX4wDbxyX5ywJGa97zavTole8LAShpUuWahxpD8e6QrB1XDOcxvPb//avk49ndxw/B+FZzCBpzjr7Penf/u3fHCW99/0fjH+/4Ij3m27QIUgxjnVYhWj8Rz9+cfrCpZ8d1A/EJ+65556bDnz6vrFOFgyLrCQa29zbe/k1N6VP6+RUGCID+c5TXxjYUwidMnC3HQwF4zQ8FfTcXdYH1hnjXEQu1qpl9/66GmOLTnplWqA974dIOLzxppvTjbIWvuoVxwVdhfaZTnDB+AUXfjxd9tVvRv3/5Z8+mK674QfpS1/9etUni046Kb3/veeGq9xvVvemb1xzfbrk05+twl1X+mzx4jelE084XnN3bJwDQBh4+KeLPp2uVz3AeR0QvF7yohekk47/q/TUp+0X+2+JQ1wsnO8RTi+/4oqt0oI72nfhR86vtgP46HyUfTCQCGRDAadAwp8MZfkrBNRnRTbs4UVo59CXqTo9Owfmicdj/p7vbCuxNQteCHdBrbL1aCP6DW3EY8v7WKGDzClbaYfLBMZ1wZ8+L7yxNLAroc7paMewdJ50TuCn3tEmvENMVSOO3o8EaFNYZ8VH2JMJ4RflNIJcqwNtEIZDIGYPqPqbdQLLDV5ljHHv4UO4QeBkbUNZQ5x9ykqBuw7t0QTMEyXxzBtEgwkDiE9+tgp5PSIsPHA03gHHjx/Ss06YPSe+5h/EgU4yDizU+DvxKCf4Olnicv6OuBOUJwBvipIhvOgUv0PtxhBhoB3wZMytkQLzDfoGX5BbCUmPUBnzUTwvfJnxCx7CU0pKccqz10THGq0JUgxxSjjA/kP40Xt+cmvwZBhUhnJZJg08p/cMM9e9nSUOvyx5oOAR4L02F3QlfovnL3wIC76jv68QpMFloZRny9i4lnsKKRewcFj8kjJZAh90vH/TIwWPLvMRbQ9+RO/6x0tWAOeymFqA9BjpV/8ArfYwOv9teY5KKKSAeqPyQqUZqSQqpOWQijVAsQ4waTDLMjBjgGugQWxm7jo5JhgDAM1KCFbqDPbBGBAI0DrB1MCI4eqBUEYa/nNAqBwxEWsRt5D18xz9vQipl8fbdmVGexCuNK9xScnzztPM8RHXYoT2KF0iXCpPNsaGS4vCEZCefsBB0e5ONDgiKsCgfY3xZuCDsiBsOooi7TJp19B0DIQW9ZceKV7RP8otdeGCVEJeb16R32hhv332CeEk3ITVDjYKI2x6cWXB4NAfrHUIZCt1YS5aWax2aHiZEGhocGnl/sSRApOehYRFlc3kgMcRuGRsuk/3P3BhtM1CG3XNgbxYhMNaon71QUvEwW1gAHRfIvUsXwRZUVkAlkXaQXwW31ZjFfwiTA2Ur/4ox3mO+zxt/p5y8jB+bz8YGA3UqV5uu3I6J8uSrf2G1Is0+amh4HNbgP4AxxWrEH09kBN9PkXCO7hmb1wQ0yDsiiMaU7iBFP3C4glgsY96wuBqLroPI7D2EWWrL7skt8zV0ewB6nfKLcZdLcF2/sk+NQuELNIwzwDvEBBg2o8//vh07bXXpoMPPjjqBd6nTB+grV/56pcrIWRuKUQsW7YsFuoLLrggzZ7VnU459bRoDy7WM596QPq2rEZvfetbK2ba6ThYhbSGyRM7JcDprjZprFsxiWYIHB/GId9DuMee2tdXur77ibCx6sGCIaDN3d26/mjvPZxFQrj4zKc+UQlkCFT7PbVo7y236ih04eZDHz4/4r/+9FPTwYc8O8bkPXf/qsqDL9AIM6Dg2QLhSPDMuOmesXsIQ95TSN/kjNR+qhdgAeX1p5+Wrr2uEBIRMqeL5rPO3XLbHSF4n3raaemyf/9UOvKYl0RfBA2Tt8q//uun0oUXXRx5Mea6yzGA0OOyCWRPYaf6gX+7uTN+YwyX8yZciEVvjWsoGn36xcu/SRYxvg5+7vNT9/Rp6Ui5kDK+sNiu1xGxzjMi6gOGdv2jBUO7Wkzz3/zdOYPq43hWSObtWLhwYdp774KZvuXmm6PPzjn3H9ImXYfxxjcvju0H3VIacvrgfStWDhqHnMLLPbOMQ+YAQml6Slf6yPlHB97MoOb4zsvzvlXaduudd6YFBzwj5g3j13ixQOA2tHoiaCAYDndFgNOyb57/XBnsMJ6t6EnxrlCudOZ7ykJ4KsawhclW6bfOX3mJdtHWAPLhu595gtp31yXiSqm6I2C4NrjMuvUP3iLGsqxS7jvWIZQkvnfQaf3kIBTGCvOMuBvlHTRBVrQx4yZulQbBH6svgh3biuBR4S0Y27FFRGuE1NvBw7D3Pg4VKQtinvjwRV5tkkDmrRY8ZVIpfm/hgKSZlXAUCsmShyIda7EVlKHI1arIYSUhHCL0lQKEtD5EDz6b8OBHJHShLET44B31oy2sg9O6tV3I4yFSjuwDCyBXehjAIVb3AZ7GIcXYZtyzx496oniZ0PFo4G+MPVUUnf4Ap+DFOGRN5+4+W15Nt4lr8FY1BFI82zhUEiW8LZ9sKYMnGzPuEXVbcXAleAPGS4kP32whGiUzYyn4npKXQGAkTghzO8noESlH/mFjUiH7FErQ/LtzomzqYWW8eirKHMd4244waqFwqLIRBPNwWxYRjsZOkCAhJHZNKhhttFsMYiDuw9LAq1yV8kzK7wzMoE2SWTo6umOAbMtgJbuY6BC/2vd4oUIQWID6Rl/2KNTfxeIshrLuKhEZ6IO2o91sF+54+bPersG/ZSHSoSTOb8wETZQWgmSeH3VcI/clBtPYsbofrObWAWKDIIhghGVOiQeXmee2bd9naf8obpcue9cWgh1aN7sVuBQmLkTdwG+IPvmMpo6D46J5FKjdU5SPhYp4DkMAyccLCW5VIfwNlyYqX2xYh8gB+RiMF7WPWLTq/VSLsz1+DlcPl+GDYVjAhPhi/imwv6PY10G81T3LKyGf3zl0Fs2OV0GwlQfEwvhkf43xmqcb9rvyaceCFH1eME2UOU7/WEXCKwCCLsHQxL9DiwDaR3sMzGpxii55gC/Ad49O0N7civEiYJixQJShwIvZ4PHaOsUznvGM9NELzk/Pfs5zB7kiksc3rvhaHMbC98997nNp/33nh7V9Rc9yzacBhQ/up8cdd5wsMW+RQFHQZlxCT5EQAlN9ySWfTs8+YEE69Mhjo89hti0QIuhcfNFFad9SwEk6KOmGH96WzjrrrEjrWkdbhsELioH8UJpg7nFhVP2tJcZt5q6f/DTcMMn7CAkmM2d3B82yG/F3ZD3FQkeZH/rgB9IxR70wdchKxv16D0mYfNvf/X0IMp/45CVp0Ymvikvk6b/+CQM4wdUzhxzPs6ZLEaL9p0BLPMvVEeHvbW9/R3rR0cemww47LOIuXvym9LLjXh716thJrldSVEDD8H7BYoVACD4vvezStJ+u3Vi7Bte1rnAltTX4Hy/4WFr4rIVR5+W//EX6yte/UQmECJLvfd/709y58+R2Kxq5+uH07Su/UwnAUQkxqtArGMrYg0u7y/HMOxitzrRLMbeFP8LWyp2YvYPAy48/LoROcPuqV748XSjLJmPkW9/4hpQOC0VLB/BCOQnrroAxxj/Kg6PkejpNyraJKms3HQaD1fqHP14a7XCfcaJpx6RpsoTKwvBgb3rrO98RAijlUS5ut8yzrs1d6XQJ0zvv1J/+7PmHR5ooUB/Llt2T/uE97450l19xRTpbOEZgps8+KxxbAL/wwgvD1dblMU7u+PFdsrxeElmhLHr4gbvTrPn7VttLOiS8jQQ4RZyTs5fcfG0IFtx5iUsf1yKAaytEqROQKw1Gkn8eB9wB5EW/sdbCpLLdBiV83yMSgugTxYuYZfw8j/iev/d3P7eK3OLFMHHd1jyl656/83e3h36AX0RxEfdSSmjLgXHIIXP2RsFiCY/JuRUGhBSUYljqUPy2AtcvvNLAl+ZMrviEWceq68PvyIM09Ge4+5VbkEIBqTBcNieMLz3O8gK19sAPkx/KDZT6NoqEcIG7ooSN/pLfD6Vlr9wctU5hyUfJDxAXQQrldqxnSheeQaV3GHkQjtADhFWKeVl6CsV6pzyoi8EH9QWO5B3S11coSB3uZx2/CMDkh+WUbQBW6rNHEC8CrF9su1rV80B4BxiH7mMskvChlAvPbIGacMYs/RZQ1jUE1y5ZR4ULhEWANYL/EKr0G7whJHf2SVEvnHMaNnWcvMu4qEskKj9CuNMeS6x+Tu9wwgBwH4osaChCtPICIly3ABBufiAChvlgbdssAVz2Pv0XbSiSFN9pY24pJawfIRThUO1BcPf6WKR77J/bVShsVR2YpwAJJJs2yy1PncSCEUKIBiMXgeN2oBkf0TboSoGhYIAZU5qSmA4Vv1XY/fI55j4ZtDRV55cIZoBFHZWQDkdrQV0hrPf9coksRYWVyu3qKwmMrR8ur0/ExJZCtD3jtPgHUVYEwiBwMNi2mNnqQllSpwTz4Lx4wpSHlkLMxCMiDlxeD8AM6fDHIHbxosXHRpUX5miZpiP/DG+xHCk8QDiAaY5FpMynWGpaZFq+oi0Abcu/l8EDD/pY+WMNgABCdMFPK0EALRNCEZMPl1Ksc4bof1mayAdCBlMPg2Wi4Hj1JwSGdlnbGwtRuYC5jX7W07b77as8HL7XU/ePMbLgWS+omK1qnDhSySjFz/x7GU5/xnUIwid9HsRc36nboL5yfuXTY8uEM4RKpQNIZ00gOCCM8RpjQWGBFxFt+i9fAFlQIeLAhrUPhZtGuIpqQcFFFsCiiXsm84n9LRArTm4EWDQoK0B1gXgxt+j3CTtNi+89uPTKHeT/aX/l0pX3DeluVWS09acXckLaMRiUs753VWyWZ5EMzZ+GJIuPcYwLsN1AGaO5yzJl8M/8YB6GtlIE2UxHu3K3rm2LN8oXty8Y8x5ZyLlfE7K5p/a/eeGsp6I8rH/8A/xGYUIe9PVRR784XXfd9cH83njDDal3ndxGl1wdcX95n+ZOCbiHvv2vF4c3gt9x6MoRzzs0XfHtq9I9WFweLOIzZxEwwQMMLALhzF3kDv3QvWHhY8/OnyzQtTRi2mHSuM+u5/57Y69GKzc6DmfABXvK9D2DHnB9jgFrz5L/vU2eA7vGq9Vyrfved7+TvvyNq6J8BKhTTzo+aLQZmpU9q0OIJcGxxx6bDn/OQdp/Q19pAZcFbPbMXdN73/X2dMKiQuBFqHrticeHxf5369e66LjAHsZlzh6FxbeOZ9oP481YruOZEwTBDf8hvJS5YqlDKKqPE4RshBbgH847Ly142vzYswaTuXn9lrTvnJnpzL9+czrz7PeEMHv/rx8IBoS9lF+7vEiHNfR957w77TFNzEWfDmHTuJ6x29Toww99uKgAgu7D3GcZzGuxNYA5ELjRfABiTmhNXKO5yLrINo2vX/71SsA/7DkLYz8qTNaatb9Nz3j6ghC6vnXlVelNb3p9UZA+GX+r5GZM/wO0+cy3nBZ90oX/r4C9VsA9v/z5oD577rN0iqFM+I+uXRnhRP/7vz0jnXDbHVGPy7/w+XT8K0+Kw4VgiP/qhc8Prf9Gjc3JU6bFAULMgY6d5qczJZjfeNPxMV5u0BwA/zD5t93+48h7msbp/Nm7R/0kKutQiy3awzo5PfdPD0oHHfDPMWa4loW9VYwHcMJdqwgm3psYGekDS1HXtN0HrWfMXXgGgDGOa3pvz73xm7MTfK0PbnMw0VjJYaDbnUAeCUf4AT+xURZuruNhCwf7bTlVeRw0XutqJ1OtXP9GmOVjisacUUekHp2fwNrBFgiu0UFQ5vAvmGnfZYplhz334AoGG9bBdxJHJYQ7AC8QthlB1wG8itjWwZqEYBBnTYg5gs+DtjP2OcWeceNtNzn/QR2hcfQ5J9fWwXvTud8QyGkzwmindlFs0JzCGhiwruC7+O65BZ8CvwLgahhChfiY9YprYH2ysnKAPy3dCjeX3nRlZOIC5I+rYwgnO02JNnttszKAeObTJpQGGa9lhMGfgSvSAeBpw++0zosnLsWx4j08vAA6kIR6b1+Jl/pgDON6yx488gOqdqitfF+nw65ou4WeOHm1xB3p1mlOBM9a7oOs1mzyUz1Zn8El4wN+ycreqhwKVbyOXQp64zYFr6N127wP0YDAg1RlwrLkE+FUaY1buCjzTSjybPzCExLewTxT8FxZeGQ8zIcNZ86n4pdIV/JMuXemvS9tjQQHefgwxY0oeIcLhRCeTh2THybxGPyDtbAMYjOeUWPFMXgi+TcdFZDF2SqMF63CHbHMw5teI7oGN/cHimYXIKYXAr7hd7rPsJwAaFYgYFHXFvnjy23tjYvyE23PeoU7e79n0lEPJhfl8Iw7x7SQzJU7mplSGKxw7ZGZHEIH0YO4BT7Kugwq23iioDLcmgwmYhAiVyJ7BmGRuTxAhACo1zletvjI4+Xfq6iqU0EAYaYUQ4xnLIa1Dfts3Ea4mDRZB7hosnN3YrvxEX0jvEHwA0rtlycz7yCuhMe+xy39abLahSaLg1yKe46Gv2uzyHzrT/ZC4vJgQcIMwNL/uT6IFSm4NxJYserhNGfPws0NggSRAVioqKPnR4x5cE8f0nfgStASpxFSfLQKb/UuSzLo66DxU4ZwiJHHpyMzRqfNkDt3eYIqgt9DWrwRGsPionHuOcL4DlcH9UsQeIVZQ8mR8g7v015txjT7/uoWw2AmysKDvNcYGcJ9dyT7MbkTK7csu97cBbX09rWxAZ13XGbfLwKOq3Sn9nl0yOKJCwvWX4R9zz2nRwhg4YkrZvSS+bRmjRQyupCYsYQQB+PVcj8DzIbSkEcOKAwQxLmOBEaCBS1cW4hEu5b9MpjKdhfzWhAM7ejDD+t+v+slcD+SHlz5YPr1ih4JdMur4pbcfnOaJbe/OuAeyoEd4JGFmbnSJ831gn3mRlTeT5DVBkCwRMAEEAh2mTAmjjAXNxZ7yqL+pRUtIumDva/gh3sIUe7kQpH39UJr6bu1Gi4+aAZh6YSTTnY2g54w9x89/3y5Z86NcUUgY6lXzKFdJg875MD0QM/K+GcvM4BWlX2LuD/iDvrT/70j9cqal8bq4KN1A0Jhv6y/q8UYztxDQpzSDcLzbzckBAwONHlAOKaeOZ775ErZDor+L5gU4oDbq78zIOTuscce6cb/+n6aOFZCbLmHe+zYjjRjxvQqyx/dcnOaN29R4NVt/YsjZTGdMTnmUBVRc460OcC8QWvYPwS9MQPEO5gmWxFif4wS9vauSd/8z/+KLBA8u2ftGd/Jh33XL3vxMSEUgoP/vumH6S/+vDyiXbGYXwYsdEe/5KVpzjztuSqZWOgfdJB9o27Hnx12aPTDch1Ew+mDhvWiQ+6zO+78WTr+BPbyF3uxNo2TJUhWkod716Yf/eDS9JBIJgL47bfdrjVytbOI/vL863pKIaziSvyd79+UjtO4YJx2iBfs+60OhRNTG1us1A9sEZioOkOXQ/mlOe499c6cNQAhj3+UWzkNYB3HQsUhFr6w3q5u3oMJ/jsmFu1lTeQOuuXKE0AgYv9nLoC43FZPxqqGlfIbn6aKqewvrS/E9ZrDd0ob6CHe7BgwfYa20xYA4Y024WppqwqCIHeLhqBBHI0xeAAz76QBb6wTPr0cix1CHPvKiI87aM78d0wpvMEoc7y2beAqCe+BQOh+JQygnvxbIERYsSBAOH3kQ0VY0/P+YFxRT/iRSVPkQrrzAJ018x5P9Qf9Y6GCfDlEJFfGIuDkcUII0DrBwSQWPqI+imcLEUoQH1zSSpAg/lAgJW0/baAvBtVN78EJSh7AfQFu2oHHWLt2sIYC4Ao+DAjLZMnvsK4i8MUBfGWbXW5nqdDOBbPIoPwwrvgJbkYqLNF+jDbhfluSHYRZBLV2ZVHGSPMn7lAwmnxGE3eoMocK2+FCoQdZ1WHq6KFhYMANfKunaB9SxBw6vGvneREtt5agKUBbZdiyRWofgd8XErxM0AFD519GGtGDCQAwIGE4x2rTLLVgUTjw0EKbygBHeGAiMSE7O4r9mJFwWA/mkdd15DGLkkf76baCd4QQNNHsmxm0B0DEAa0qwgQMxJQpcwasTVHgQC3Rho4ENAYjmvsbLRZuQkmnL7JA9CwrjkFGIK8DexDqLq15nLh4VgIHxLMOXACL1Qfhc9okuVBo4UIo4nCmEFKlgf5tD+4lWtAmarwpzEwTeZlZ43u+QPH7sYJx4Xza5V/vM7TbnJbb9bvdQ4jBqsuijJYcDfcAiLCXP1wWdygCLNyU1zVJXJiAcNybOXyGi+1z7S2HLsUeYsWrnwZLWtwO0Tr3btDVFOo/vnNvHwtrHdhTyuK34ld3h3UBYQRL/RhpqhHQOMig5Z1+ZUbMTxYt9kVAnNkkvl7zEVe/PgkVO6lshJ/JskDke4MYGVh9SY/gZMYH5pJDUcZLkJomt0T2mKItD0FRjC6LJsO0FTBn2Af3XxISvvDFL4UVqVW8/B2LPneDdcg91IAQyWltABYRxuEECcsIRoZZexT9yhg3A//nzz5Y7o4z0vTuPaqxiRY6FEtlQiwf7CkEmGcr719WCFpl33AJtRU643R67OQxsszp7q2hAOHkU5dckvaXm6YscdXBZ9DGn1x5dZUUy9qwIEYv8D5VFqaHB4RCTu+E3jJ/GTOMsS/rgBRcad3+dnnj8rhU3g3ev9wuHu9haBFeAASUF7/4xfF9qI+dZWFjTv5k6S+raCe/7pTULYEroFxf0SCv/n8DNGmyhAMO7wJnVcI2X6yNXrqsp3LV/TOdZrupXwrc3g2RapPaubdO+MQiitLymmuuSS864nnVvqcQdNT/htk6hGP2nHlblf3JT36ykqLffuY7HL3ts2sXWWE1/6aoz+jz5ZoD7H297rrroh5tE5YBrLNHH3V0uvxbVwfNJi2H9MyfPz8t2HfftGD/fdPzdTDTrtOmpsnCoWkw6uiNmvsA73JA4TVevINISMyhUIBwGToWY/VXKA91p+BUlCeaW9AdxhdeSPAVYAkaiNsc/Ua7EA5RJLJuoBziH+D8gbrCKgKyD9M+nn19g+vqaI7j3zvqubpneSj7EAjxCpuif/gZC4OUyzzwKers6fYaiAAXSlLhG4UOXj6uN7QI3qyz5AEYDzowZKvxlbeLcU0arIDka/dd1wFLOsIie/fyeUI6xo0P9ujWyaN1YD2j7/D+Gs1pkMPF/X0IAebR621q974ebyS/3Q4EsKS1MKDkdyyA66DiQhGuR47/IvLwny5j+JiDY9BO0fj+UFKXQSjN6HPtORkc+Y/g1w4XCo3Dbe0wp/9jeDIwYTptQXGbQ4OjBQSAYOKy9kTHJww1hBkmOT9plkN1YKBZEFh8WTS3t4ncmjEWXxbjWJBklQuhrUQ6AiuA0MN/O0GjjF4tVv7N04whCyPCCgctcT8arqxYfqX8DO1nuKqUmjL6PpgMuTFgYWbjd66Zg/HG3bqu1cvLHe477WchlmQUUUMglDAyHCGmz+gTNKa2vrLQc9EuWt/hxiSLa7j/qv553KiPGCIW3bHCUw5od21BZ59MvpATj5PDIOBjda9j31MGBJk8D38vGIqOOIUQpqJXwu0m4QHtfqE4aM1AOT1zM+8L44t529krFxbtFUoSTC3EOl0wRhKm0XIjUDKeGXtqt9y42HMsXob+F9C37FMs9og8RUzgvs5m0JM58853F3vRCIA5h7HdfcqktJvm0Pz5c9N/XHV1JSzuf/BzC/c5Imvvn4HDO6gXdQqgHmPXx7UGjjOGgSrI7/J7ykRdJ6D9GbHHVGHUu1OC8j333FMx+aRhr1bH2P7iQKzSa4H3AML/wz1j49TFsE5lCsO5sgZeJPfUeXsXrshYotjLiFDGNQhnnX1O5JGPI+2vrMom/VDAnsVnyto5d5/9g5FcsmRJlZaTOrEWIbRz0MoZb1kcrrTkl+N5r/n7pL33mp2u+Ma3Kjyz35B5jzJjQylAtasHx/6v1zgEGJs+JKZdfOo8fTcpJkUDfPUCcbnmwmMxT5u3ifet4uTx/R2cMtcRtKzsYp9mfpqq4/pJXO6onFsKncwJhw31zNsxkj5jXM/ac2702ZVXXtnPQUquI+n3nTdHurUJ6VmHLIxiOfU1B67kePp++8R+049fdHF1IA0H5vAP0MeveMUr0ptf+0oJoN1pvOhb0EjRPtarXHlM/MnyIMLlDW+J8G6R0u/XUrTkV0uhJMLFFFdHrF6ppn+sBM2Yf5vDemILCmsh9NonU1PmSMFC1Ejjb+940Os6zaZO9JnXeWgh4ENPcPENhlzvgjaKbnRO7o44/iCtLXdTNSeGEwhJF+u9+o8n9M64we0egTCsk9qDOdw8QbGY21lzATe2QrmSzXMrDFgAwythkrxz4BsArJ1j4AHEh8f0EgAAIABJREFU89D38Ao5bd8qo+34grLgybAO6jzReMIPsD5vkvcM1tzhhPftWJ0/eFa/N6FwW1oKs8gg2pa0T8Q0EKqCGKIhKwgnhCtYVTHtmNHRdI0riegTsY2uM4SXe1Y29kkIVntYJKKtLBha1NXQYPZxrQMnMBlDmfKd70ie9THFOAv3CRGmYNG0KFlzy8KDleNX//uDYQXDetledOoH6ODeaPcTXGDo0wBc7/p6ZVks9gRgNaPNHGOddPoYsEYCkIWTYLzEINqNZKREFAYjhI7IsfiYoLEFIzjUgkgYZWLpg1FhvCIkhXZUjGSWXcuv7epHf6xe+UA/LthYUPPDhVg0EJTjtDDt2+ifPnhBBsc+nRfXn93nLKgW+5aV0Ev3y0y5wG7UBnSEzUooapOIRQOgrwbsH0Vk+mgXjVEsCQgSYfUtgsIKjlIh3J+kRaYcmAjcu2J/hxYfxhpzG0tBn1zewO/adXITl0tl9H+Zlx/MlVtu+3HsF+QdB8W85dRFoU3HDW6m3PWAn961tGJ044U+ggHSCZ0GBCCUFWjiqQPMb7UnpozUL40u0C83UAPpWESxajI/x27Uhn+Nnx4JUXWIPbJsfBbEdTtzF9AJ8XtX7Z8G2K/DnkLvQ+PdDLkpz5m/b7g0Me5W3H9fXOvAaZt7SwDgXc4Mcm+gAffSvWbqqgrNaPmAxEEyCE/ue54s/HWhwek39Sul9nn9x+VfqARCrlB44+mnpC7RYixl4x/dkKbtOS/2qFmgIH20TDjr7V3u7OIJnYu+L9veqb1zXeV3BMIPv//daf5ctVeWZtczz4B3s2bNinmWW9hyYT2P/1i+Iwxff/31I84CayFutaOFvM9QAixYoLHRBvI+W7FiRf9f/uVfxrrB/tLz1d9PkwJljO4bHLN5nQRzCWHL7x/UvzCeAB4JL33x0XEI0YpVD6X/vv77MVd88ihtQQDeRda80085OYQ+lJPjt4juSfC1O5urmSsVUejB2KJo4a676bPnVLTe96KxlmzS1VabHh5QgHFncwB+qxKCwgumpO2d4zSfy3EScTRPBv0uUj4uP1uNYyrKHPmVBPQQkEVzuCcTwFURLyK7FiqCDpOaM2g+LJPVlXUCqx4H6eQ0IDJp8QHjj5s9AA3OvX+g/wGasz5or3hRfOZCH3sHH1l71yAXYWLlCuU8bfN9awyAf/NX8LKscRx8tUbf4W3gLSwsbp16+7+hf1n3+vu0J1+8Bl5qKH+w5LMm90ow/H0Kqdu/haPL8XEnFIJ89ilBeNEGITgM59s7uiY/fmPDNMNYMSnQPCKoFPRfewjLg1Wo/WYtPL8P7QV9ASMDMJHbMfURYRs+mPgw2WMk6IjBC6sPiwjuMZs3FcISWlkW3THaYL2joC4k5uUgKK3vLa5RYZGfK9eRdgtdnm6k3y0cDsSfU32FMGFZgmiFZU8hcTT2xOLwDQTmtEXut6WgyFwBnzC7W4EYDGtgI5000ggCBuYb/v7DEb+RLMDOs/4k71aWQsfDNRUXxnt+emt1KS5tD+u42sR+sFjAJUfk+wbpD48b5zXcs+hDCQYS0FmUgpHPGa9aBlgYcJPlMAEzl47C+AH3/Gbfi+/5cjjuwyw6LDYIl9WCV1oFHY8FEmF9nfatUb/uGfOLejlC+WQsXHXllfFr5vRd48CVibocfPfJu4QLL+2Bqc8BQRJmChfl3/WJsy2B/Ve5Wx8KEpiyVoDFEAYcV8elS+4OpQ2LO8D4QUDEfTIHBB+UFhtY7LXfDgv80pxZVjs50Zn/tb0/EIoK4ZE8YPA97hl3CAI9q34TDPvZ55ybpk8ZOFmQ+JwSavifH92cDnitLlXfZVa8go6M1sMCS97V3/1+pKfdb3v729OukwuVAJZN3AC5t9GnbLpsMIDCYcmdP/YrWSKWhUdEt+Yh4fQvNBV3RYB9eVhtZ+oI+NnzFgyrYMnbetsPb4k88g/m2pKf/SJ/NezcziMvlUXWgu4HP/DedNxL/0+yciCPxzhbtGhR1P/Sz3820UcWXPN47b7n7fjRLT/AhXbYtpMXgpvrx9Uixxx1ZChZ4iCRvoLpRAlQB4QQW4QYcwuecWCUh4KBPbM/vuOO6u7P71x1VVr8+lOqw6T6yrFez7NXe+HIF2UQNJvDaNbLF47L36EbOY2n333hN214+L5fhOt9XJWAUkSZ+zA0l8MhVKk8gA/ag4cDexSBVgc4Od3j+ik8zN/v4LRMB2vhAgozvnadrpoRDeGeaYB747r3Fg1UXFsWUR7hOYJ3DUz7tJmzhx0vQdO0Z5G+AXLLJW74ceCPBExOv2ylFIW+w2+xtnKKPt4l7D33tWlBo0rFWRTQfAyJAfhI+CqZ5+RhUigcSRBW4TKl+c4hM9pOgfQv8x9vnQnjpdzVHetcXQHYgs+6TZ1bjY/tVI3HTTaPK6EQpIP8wgoxQNDRRPftQN9eJnx+aiPuOUGcym7aEQJRuxGAmRqrCUwWEwOLAgQRnMReBPncAwV5a5fLY3/vvoAQAvTB9hZETRzCHZH9VlO1+GVsMER8iwTgMOtL8PlDAEQghJmdVqexOoRjWwVD+pDFrR3k1jHHybWZTstYDIGoZCBQHKy8/9epa7fZMWbH009ivGMBDCJXnnDmTPUOTTQLqu9s6hNzwt46+npHWKEZSwicvQ8VjAz9GcoeLcS0C6KMJh7tOkJhaI/L+hLeX1oLxQoG82Cr3aA7tdy+bXgat0MlpU7MyQAYlwwYH6GFFm4R/qp4ZRxO/WP+2kXUNI4FR20PrWlszBfd4cjxqWKS6GftdEd6yEoqviKI2e0QwZ6DVPaeOy/2WSFEMyZgOPOrFVbc87M076lPU75dadL0wjq3VcZ6QV88cM/SlpONEzy7Z80KofAm3R/HnYFdO8saV6KFej28Vu2sAXWinVhAaReuxw/23B/WQR8aQZK95+8nV8gBhQbWOITkWLChyYJ3/d3b0pK7fhoHnJxx5t/rDsbv9R955AuDMZy716zqbkAuST/mqKPSvPJu3KCnpaWI8cgcYU7Om7f1PjfK4QTMHHxwyu+kNQ537526OKcuePV7V6zKo8aYVtZyB51TvX9YgsJGWVoRnEvfj1D2vODwFyr+P0ZdLvviV+JieOqXMx8eX1xUP3P23sG4KjzcHOnnK678z7Ti18v6cas0AwxNWLn87qp89o4y/8gbIX0oBR+C3fvOKfb34UrJVRoL9i/cbKsMyy/kh6WavXm33nZHXGFBEAL1SAALKftEcQv+/GVfTLfeems/btB5+8mHOvVrf/ZGZVvvs0mdmjeUJ4YOwIqEhp+rVerQLUvsHT+6Pc2ctSXNRFFTgpVduD8/55CDZB3uiRAsfwBrMcqSsCTguZEBdBTLFvsAEQzZUzy9e2A/YhZ10FdwO2XKs6p3rOnQIsYlwDymXOZVWM/EqOI98OiWYnr66oCIXH7kafP3zMHhFF95/N/Hd/Zc4mrNXmMLuVGu+gVh0HsnaROCFzQUmtm1S3GCZ9DIYSrK3OEQG/ddKBhLmkq+uOHHfFY+4dEwTH6knzBeVk2toQZoFOOE7TAxTjQnHusWD+f9ZHzSJ+AJgC7TP7G3Vuse/QGOUVzX6eCOxAXzn3Vmw4Yx4dbKiehx+F9ZaMz7TcVahNKVdXJH1md75w3vztpjYO60WwMGqKJj/4GeDBQshIH8sg5YCAEEEtwKiNOuIWWSUT8sELKIALiIaAkIBplBEQIJRFlItV8xCy8EO4ftVS8v6iEYUwDCsIgYRIcJRH0I4ySmHYEPiiRfGFcLhLwLLdkO6AMYFBhViCyMtS1AaHHX6RoBzt20toZ67Kg2k3c7MFNrTaMPoBiJMIFGca32u7FHif5jAcI1CMICsNgxvsHvgBtLIbgRHrjR09Zy6hKgMVGIC9rDpMMHgGAIJmqPkcbmyvt+JStjIVxwwMkGLVzWwBIXJsYWIb7HMdJyl+KUXBhM75uBWG/LiWaUAUBoY49duYjSl+ARNyxOVuWOHog/ShgIFSfIscePthi/tDkOvFEe0AcfDa5NKLrZZ2uhKQreAR8wYyz8qVyw7LYL3UKxwWKG+yjHwDN+oRHuW9ptnDIOANJwNyIQbqfSjLM/JiyXJeMSgbUPmBf2w11xhSxM961I3776Wqx9YoRliRPeYIYv+Oj5ITiRdIPGGMIjYym3DjvbfPHlO5aI32lM1gEa9NIX/XlYaLBsffBDH0l/u3ix5uwEXVSe0s/vvlvlfjSsRk4Ls96hMRmushq6KC36Jah5Tq/uWR4KCqwjfZx8LDwZHn10S9w7BgPB2CAN2uQPf+T89PITTgjh9ORFJ6ebbrqp/yBdMk68004+Ma5voH5vXPw36ex3vDUELfLkLkKEyPO0F/MrX/2yXAs/VNGTugsmVmmsnM88EAHhqsIS9tnPpL94waFp6pTetEWWgSW/uCeslrZYud48GbscYmPL6jXX35xe8fIVEaV/7GrGvK49eEbcH3mChKrLvvhFnR77fYWfm974ljPSbWoT9cVaesVXvpSu+Oa30lXfvS7deOONCaUhBzMdccQRGgNXpKtk0frMwQeEQHXXXXfFXP/e96/XgTz/HuX5I9yCe4u7zmzZDgu2I+jJ2LxXuOPqD2DhwQfFXlIL5nWBEuENnCIUMva4hB6lQt86adpLywz5rF69OurN9xy4euDVr35V4nJ6+uw1J58cfZa3/76VK9N5552XvvXNr6d3nvWuoE8IyMbtRZ/6TBx6MwN3YVnj18r6c+1lX48DZPKyqPsaHUh1kQ4quvfee9Mb3vCGwDPjFys47tFYSO+4sxAm95OwyoFk0GXvfye/abLg54DyDusTzC3W6IpGl5HAi/kFh5m25fk88POfBh2Id6XAGkKgFGUGysHTgHzqeVCOOiHuc7MQ5HTdUkz1VWuG3/7hn7ShuCh+bnhDsefePAC1Q1kKfQVMB1AuISjznrkQa1TEGPggnLGMIgR+iS0gjPUxE3ePSOQLvwHzb9qN4pJ5EfG07pEHEPlIGRTrltYf8kLRZ2BNQmGPBRoB0Wox6K3zIy71dJ5OW3+2aovjQEPhBRFIzINauHKcVs+gnSXfEIoGlGOZgJCnoX5D1SGPy/c8fv69Hs9xeVopCt4eWftA8ERWgJMHp5nDJ8E3GH/D1Wm4sl2fHId+5+eAYChjjCyYYzqL8yywzjM2GEdcHUJZ24sPJR+XzzNOJOdL3j+lQpSVcbTKBsYJPKbvXidreE34Emi6lWG8NwwSCl3BbRVwSB+uVWoQiBsJmEFi8vpYdtKZAIR2HYZSWnjiQgRGku9I4niyE9cMfzCrZWIGLYwQYQiNXkhxawWxTkPdYKQhVkB9oS2za/tgwNNJgDdfkycXnwJc9A7h5FS7ap9ZWlfhI58wxjvv/D0yyT6GCiNaTNpoe3FnDe0BV/wT5j7IyyXdSMtz+eQXFpaS2d/y298k9LMcQMFiwULGMdVCdqk9KsoIBoUCBfUy63UqYhWf9bgOy9PkcVxPFnsrDUjTIasHCzgnpdmFxHnlT+5hC61uib9VvY+kbn1nXHFcuIUlM8g8GVNxYAFHcuuQFcZZYUm9P886vsMwhJZTY4V9dQNMQnGgiYWLXSZqszRCocomDXsxpgq3aKpxn8FVgj17W0SEi7Gre7NUPosJzBCMOBYsj38Kt8ImxxfvjTPji/6N+SPLDMDeEeY2boTUJea5iC0QZZU28B4pBCzs0i4WM8raKG0dDPsWHdQTbpgwQgrf0YAFgDpjKdpMH6rO0AaA9oV14hGRJoWh/abO3LkaAqwECARG7rAKJZPi54s5uCcdcawdH6o95P3KE18dTD+unOyx+9rXr6gsR7wDon9lSapA84wT3vI7+bAgefEl3vrelcHgVGmyL1PUd4c/79C0UNcUIAhdJkHmPySQYLVCyMFqRd34DwYVuinhYIMOmgGY74Zi74iuAVLTw1VHgnR+TyGHquyx5+y489JMIWOKMTJVTPy/XPCR9DdnvjMEw9effnq6VIw+F9njRni39pKxJwzr06LT3pRwsTWjieBh4JATxif05GdLiisACMONk3vvOD31taeclj7/uc+E8A2eESbJi7rW8czdijlw0uKJ2oeIwES5x+m7cYVA871rr43f7/vAB1LPyp7YI4pgyD9WT5QxeTnkTd9t2bJ7jD32kd4iiy31QKi6+OJ/1ZztEM0slCr0fw4chLSRE5A1/7irzoIOdAZgTEObONGWvgQ4ERULMZr7MeN0gbjGvBm1iKCPlaq7rX3fvfa69JoTTwpFgcN5ItxaCcXaFvOgpC0vO+aF6d77HhjUZ+DH1tm8z1AOe+687jWvTh/68PmB20Wnvj6uraCsngdFr9UX9fYT5n2cjN83vvGNMTaeus/TtDdtctqoOt52+x3RdsrnHkzuLfQ6P3Ov+ar31sIY+RbjflYx7nkhsCAIT0S9EYAB5hFAmhzYcwg9jrsRtxRzhnAsgnh25AJnPa0Fz1VSqAWth5EsGUuuucETijmF0KiC82IfF99pT30tpU3L774z6ud1ix+sibopd6DeOjCNcQv9NMS6KY8EXE257L5+VRFjyEp/W4UKfk+HjYgXc14cCMfJ2kV81mLogu6S1B2UBhR59NnYsfIeUD3YJhAnTGuco+z2GoqQyBzjmUO0p1xLfPhbHh556sUGzb/xG8YG/wVPYnpKekOM1Wx+Mc8kGGylkHT8ls/yALqWYdlLygWHxlUEtUlLXBSgvoLL2SBcD8KlrO60q1hfC2Mc24cGleHE9Websh0t6rBZ+N/AxfWtBSJ4Hnhx6tDVUSh4puj6HebMGvU9dDB4GykkHotgGLKSxiD8dB2MV8ZOQSsL3gnaq63IwXthpKJOw1ksoUFWTCOfRN7wH1p3NTpbtiGEQkuTLL4gA4SNxkSaN9AD2A2lM615ceU8GXEpGqc/m4zpkH4xn6QhH7Ta0QHl3VfRIG0GxdLCQHcjeboMM6kwpxa0XBfSExeGNkz+MOEa1AHlROI7cSh/ko7MJw31pI6cjggwqXlHJzF4EWbHS8sNotmIzNH8rkck0AftQPvgiez3PMGBF+TIWwsACygaqYlyozAs0D1fIWjo/YTxU+M1GmN84XOwkOMndfF34tXr5jBwClGJOgj3vKdPIIjjxomQlYtMPb+8bL6TznF40g+FsDE47Le6W6ooTweWCLcbNAfAvQH3ku6OBcV+Sr0ER74iwXFcd35HOVor8neOx9P1qr8b6jf95boz7sANY4O6PNK7Mv1C/7t1y6VLxKwOvEfrBSCI7bx+Q5qy+4zID631ZrWZA4VgEtoxG/U8+d1z//KwpvGd/RDxVD0QEM085MIFRDcnvJGg/CBeHhcN6v26J2vatNmxt4VFMB8vXEfh8Q0+c5z6OzizBYzT+FggYUzyS5k5YMcWPy+aCArgF/CzrGYw4uAoXHw0DgsmtbV7pdNsz6evmDDut2gO1oHrGXI8IzzASGK1pZ/7deonByOM3WmSfvfHqa1YFOsMXj3f+m/iz9lrti4vvzy9pzyBFMHAQgoMOtYXLunGktQpq3T3HntvhVPyZU8hjAMKKJijOOBCtHC36TOrYl0/xsm8Zy5MF/3zR9I/feziyBvhwQIE5b7tzaemj/3ffw+BjOsDEJw9LjyPdEaNrufoD6UHhUzo0OESopudsqztxumaJUzQCafg0AIdr2EUtT6lg2XB4rJ3n0h6znvOTZ+4+ONxIurb3vIGXfq+R/r0pV+Keqx8ELflwnWZPGD4jzj88PTs5zw36A3jm2tBDLgj+s5J5sNlX/pahec8r7k67ObEVxyffrZkSVgTYbqNK/Li+5lvOyMt+/nSCM9xRR0cBxfKT+m6i4svvjh9SYI2/YgFOIeFCxemo154eNpbysGJEsK7JhXXF1x62aXpne88K4R09z/lHn3k4ek1p56eTnr1qyOb3Sd1VbQnypVFC4Zk3Tod0a8xCHBXl0wQsjD/IH4jmB59zLGibaqr5ly+nrI+FZbbsdHOl59wXBzqgiCO2+/MKbr/Uv0PgJdu5WVhiHfMZQPWr/PePSvtt+/TqutV3BbHAV8v0cEyxxx7bORDXU4/5XUR/IlPXhJj0Dij/RwKxMmkL9M/wIE2QWO1HeOU004NIRwBkP5c+eDNEYcP0h55xOHpfe//QFx7wm/+HwtA6zdu1kE1mmespZx0CXNs60iet+kx49ww0vLJm/Wa01AB6DC8Du9Gs7643D/0k3bD81SCsmiuznaKda5rarHXnjqyRnFA28ZNaqvWVA6L6dR4hZdoR1/B84SOwgrJWGa98TzI2816J2tKlFHgsdjjmMcp8ir4JN5bCGOtwsKEV5cF+rGZNdlWu+DeyjHGu2puaAxg4YHXAGibuEgYnWibGXwEhwgTrxqwRR418hoxb0X4lnGFEE0a+FDXh/iUCe9PfT3WeAdUdYlfJa71Hf45eH0JwGPGyfMJy5r4AXsVER36QnmMSwBeAKBeXPsxq6a0ikB9sIbS5+Fdot9dpVu4vaswnMSBQOpj85nEtRXN+YRbatamicInRoaNfShp5Z46hJzDWoUyh7tLA9Q/U+ijcVIKq0+YW26Xyxvt03xV9CNyiPptK+BdJv8QjreNmpA6RCKQveij4YRD0hX9VZahMeH1mLAcQhS3UGeiT2QGzUgthiCXtDQOsGBBJXAHyAcWHYXGDMJV31CdV6zdd08aD9rouHJCtUvj906T18dhwz1xcyqk9jFhycrjQ8D5h/jDUHMUdR1M5IljyOsRhA3tniAmJnlq0ENw6mAmjLxW9TwQ2nTi5PnV0+S/6YNWuAc/TGS7KjqNce7f7Z4mKG6r47Urj3hYKXxRKfEhvDkTWOVRupHk9R5pvZyHn+3q6fChnpQZxEB9BXFgIaF9rYTCPB/aCjFrtfAQz3XK0zzevtf7tVWdHYeDkRA2YrHICHO9TbnQGYuSIuTEvVUZ9TyeSL+Nn+3RLvLCQocl5c47C406B3fAzHfuPCWYE+JQFhYqnvw2DeYKAS4FZ7HlXc4oOG9wm1va+O08Vj30m/Sda77Hq3Tggv3TnP32qw6aIW8sNVMmIXQOCAARWR+uF7+NC94xHjjwI6+z09Sf0EHaT7op7DNSm20dCvcwneC6dvWDVR2xiu47b17a/8CFW9UN+r6yR1ZtuWxO7HhK2u/pB1TFkb/x/ENZ0RAwwPMsCbEcCMY+t1XaF4XAZjw7cT0t7/fdb0E66E90z6KYTbed925Pj4RC+hNLJmU9T3cE1ttHfKCeP/Gff9iz0+Rpsi7J/RVcAtTLuIkXbT7AG4JS4FT95/bwmzESShml3SCLOYpRmDGsUKzpcferwmbstnusL8Rfs157KHcaE4JcK7qeV8N9Bh44ydTtB9cIzlMl2JoxJB11WiPLGPtYb//B99MDv1kj3O6fDjzooDRz2uSoK/0G5O03zjY+siYt+fmydP/990dZM2d2R1rw5HZH4lF8BDOr+VRfm7xuwAgWDOX6cDnN+38UxbSMCv7CU0uhlRirOb89y2hZ8O/ppYVDirOFib6EZpj/ZL8yyooZ3VJqSqHUCkjj/uEZPI8EyVZ44rTkfN9zq/x4R54G8sl/877VO967Hnyvg8cMApjBihh4dMZRCBSlIt9x/I7fVmIjNALw5CE4S1kAb0k9UbKBN3ivujIW4SvHi3FtAYMnik6AOkEfzOPayOS4xEFpjRCOUDgUPWLbTW4ACIOFBCc8on79sztCEe95RJ0pG8MLNAlgPKB0xgsiV9Su0MFgKCCxHgevqTVDc70wSSodslC93q4ruOIfvg+AT27lfhmBw3zUZS6iB570hG8CbDzzMzeYULYFcNbXoYTCXD4jL/p/KBkvShfCw+/UkisSPwgbrVAYLSk/KBSAiTeBYtqwUDAoGBwOG5hOkWTID/Kqx3f+QyZskW64+Hk4ExQwg1OVKQIAmAjQvlxwicDyIycAMeHRREC0y/C8Xbzj1DEEkFaCIeWRh4U4JoGFuXwS5+Wz2KLt+JVcH2c/7ZlblUuZmMgZbM4DQQYwcaDMILZMEL3nN8ChH66/07qO7MlgYvl9tLfEWyTWB3EJ5/j+dgIWi56B8twO3hmH1B8CAsMVdYUhrZXlPHiSJ31K+mVyWYzTzsoItIf3fvLabYzvKsuEFSEIIgbT4nYSZ0hQm6mbxw5xW6U1Hglvt9AR1gpoH4oDlDDt8Noq3Vbvyrpu9X6IF3m7HM3jpfKdJ0DKj7agscgi4z4aqi/b5vFECGA+6R8Ge1v6ybj2+PHit+te+wwsvpSR4SIf27xnwWfuA7i7DVUPl0d/0jeRVumYewhn1IN/M6qhZY2cBz5cF9d5IKSYl+3Gusuu15/0vMvHCHGpI8wyggyLYl1RaRpH0tDKS4tad2UjDJwGKNxznbyhwaSDVtuiXEQc+KQeVb1L3AyEDv7meH7G/MhocrQH7Xv2jrhmVoI50xoOLXLbowTNs2CEYJbLsUA4cxEIZYy+0y+ecw5HQek1hrjRzxkDBiNqhszae8rK8yYdEHNZOGgHtMX1NoNJGiDel5YH6hN4F2PK+AvaPRr6q/yM42hnWUbF+KpPw5qn+nhdoY9bCRysrZwkyr4y2o0CGWUnY9tzg/oazLjD5GNBbTfWHX/Ip+q3QusPnlVmlOGvgKHm8JB5Pk4D8dSwG2J4NaieHpc8cfcEcMWtA7TI+/bBu8cr8WLMlpasPB0ny07tnhv0ENzCY9X5MQQYC1pRFwlSAaxrJT2t8szWOs+TCCOew7LvxKHcOiBAIDzkggLzvlVc0pofR3CykMF7vleAVUrjlnwx7Bjg3Vw316delvMnTVgM9XRc58OTeLbMMncR6HKhjTgI/7amW0gNuqww+pw+tMs78ZlLtlQiQNvzyN44bDPJ5xcH662WMcLCEfx6LlQNEqJKPLgelGd4LEIheYRgCO0t+x18GdyPxrNdGGE6AAALXElEQVTxa9wGbRW9yuvttK2egw6a0fiCrraT7yoJGcHQCwCL6kgLowKtpF5XLCRa/9Azb7gbmAXv8K8mIIMKyieuJ2YZgfq6nvn3QemzH47jcmKBKMMrRrgsgwFswuYsSMcgZ7IzEcIdNWfsFBHituJXd4evu4mCJ43zIR0LFK57Xqis1UGDwlUHrcD1dlilpRKxqMzbJeHI6+j47LNjsuXgBZCJlQ/uXIAyIxBEW/mbccsZxmV331XlTV60g4NJcuJuogDec8JG20njvXf1BQKismb1qrhOwP3tNrhP/dtP44qn939W+wkUKXeXdBqeXA3gfoG4MUcoA4AYuC/DIql3LGC0pdASjol20B5wBLMLAx8KlhaMFnhF28k1CUMyCIq3XNYOgOP26UMYC+rDQTVcUI9iwMwi8czWsXzUmXHC6wwX9CXey1UFYK8AjIzxDR5pVzXOIlah7bRSIh8PFnyIxhg3+N49W77yNMRB8UBYvlA47Y54ggcri4KpVZ/BwHteUGbR7mIvSiuGZiT1ohz2ug7CBco9LaQGxhl96sWGsUY/0wfVXKc+Yn4Zo7Pm6968msadS7hNU8x8kn9YkUTbPF+iP5U/kC+qpgERUPuI8V8bA6YbhJk2ksxtyJ95drTJ84r3pK+D51oxt8YGTaHd9T7I22xaYk12jjdrodkDPggYA+X4H6Tg0PuA2tz19SF1WprjcVD++hH1skUgw7vx47nlPmuFD/LMcewy3Geeq+5jwlvhuFUexOW9wesHv8E/wDvoIUKntdruI8I9Txy/SFOwMa3cMQkfKeR02Wny9dvvgi5rnzDXjnhuMD6A+p4pM91m4Ku+oH/KNZUxA7RbLyJwiA+XHfNe9eLQEywh7CFtNX+HyGqrINz8LWjlgdta1zyPbf2O0ABtAZcIGMYjcwOeAJd99wtleA3kO/3puZ6PaY/nfCxHWglRMU5LmkTfs76gNDIPwZjE9R4egjlFvnXaQ16PFUz/gq8pebCc92HOeP4MKqsUAnhnfsF58Y407eYr4Tl/wm/AdIDvdZzVw/kdUAq7xKd85rXXmXw8mdbmgl+VhWiD+964DkHXQqzwYpqZt6kuGKLEgW8CWnlFWohyXYnnuct3ALxsq6WwyKH9J/IYMpif7WNu/5BKKHysWSMYhtBTE6rq+XoA5YPKcRzm363iOKzd03l4UtbzcHh9UpAfg8gTzgOL93R+Hcinnjdx8vydxpPK8T2oCfc7xyU9dQO8GDJxcg00zLCJEwx0zihUbSgzRFtiJh9iaMKVt6lVW/yuVXvKrKN+MJwwRdQh1/iYcBPXkzMnljb154subQpmINPOeE8AjDxCW8RnMRW4j+ptiUB91DcoU4/QKJUaQYiCx4HxktfR+fiZ95Xxwjt/J68gdLGAFAIQaVsJZLTH/Uwc9zXfK22d+s7MRLzPPtwWFkUWJfZusWfFCyR9nbvTZUlbfkXbuXG9Nj2Xh6JY22bmywtj1FP7CCDY0Vb1GUA8+gY3FNxtANxSqIO1/fFSHyxMvMPCEofFlAH5gjUIH4SrzxGC88U+GGcFUa6Zcdz5QtOJBlRzAwa4LjAzf6gvBxoZWODzvP3eT8aztcwoVOraYsfLn64fZXkOeq56ThA/byv1HVJ4V3zqQpvz+ros8iPM5Qw1nolr8Dj2fGAuWqlSd5+iLI8LygKYPyyuQKTNhM94uQ0f+fxwctozWsjnLWk9X50P4dBkQ52BqHCruQHzx1yo47U+97tlXWBPdA4wpygF7K5mxUC4kRIxEwwp07it96Xfk8S4dv/xjrpQP+PPdSUMoP3GiU/ji/eqG/nlQFkIsSNREsPAWOlBHrkCKd4zplR2Dq4j76BjsT+/dJ+KeJr3Vhy53dTR9SJOXekT6bIPrEvQpRxIzzzO55AtweCbOWm8ky7WmJKpjTVK9IX1x2sefYtFkPbRJq/5pAXXxrMZPeLT/wXtLiwz7K2s2qJwrJOcZYCisS7okC9APnipoOwEjGfG80Rc/2pjMCKN8CPWXJ1ZQPkAOKO+tNsudSPM6jFHo53GjXGd81EUAN7NL7jAau8665r6lbHUSghw/FZPeFu7FNKvpv0IFhzMBS1EOEPJPZJ50qqMod4xr2izhZhop/o232aB0pH3zPW65atV3p6rrcJGOt9bpR3pO3Cae1iQjvnIGAPXAPybre11vNZxEgn0AQ4A84SMkXytZU6AN5fB3BxKsItyNA/JhzydH/3NXB/tWIrKPc4/Rr/CtmmQTZEgsR4FQmX3j1Zh9Xc76jd1oC4AAuw4CbDubN51qJPD6lFummWAAq3q7nwiQvlRz59Nwh6cjsdAikW69L0eKm/iITxxuTuMoIlRmPNFjAqhqGvAgkObKKhsF18tzkY9Mo1RXu5Q/UMeeVtza+cYtL7Ks9UCAYHUNb4xcTq1iHgjMPmRBwAuggnJNEghtGnC0S8RJ/pLjL4mL4IIODF0Coc5YfR715dw3J4oJxdCq37aaecon343QzsavLg8ni4TPE9Q3d13hIU2c9VgV55g/EXo7SLcpXTUEwiGDZyUkAtVrvtE4ZC2IURM6JAwiiAqQCDq04E2ccKghOuh/PbL7OPBYjlhfHEKIS/YHA/kewTGilgz5gph0BagQvOKAAGzvEYng8YCrrTBsGrs9pfWQNpHfl7c6/sr2dRNfyIcgo8cGA8IZRsnDbhTezxEHbXgg3OPCfKA6QL3Rd/arslBI3MGMeCUwwKVM4h52Xy3QOjv/J6L8Jsx8nkaGKoQsFUvYMLEgQO3mDNT1E4gBGQ9qXswj5o3w4LS53W10ILVHMuEGR/yycfzsPkqAuN4XDk/x0sAQvOOe2VHdtoe5Vi7zOJI37AYW6Cgn/kdc0E0dLR1GEk9RxsnZyrqaxRthtrE+BSdyXELUwkw1mAupkrJ0Y7mxPhTd6O8gva3YsjBBTgVQY98+VituRMCQfWmYMBRhDDfcgt93g5Hd3tMg2LeqQ88puxmSlrHJW2rvHjvOO3CidMKRhLfeefpqXesxzpQovPRwgWS8HzNyscQd/cCrbwTIiD7oP+8zwylWShJhW9wxAFQMPS26mJpxLUMF24EiFZ4d/1Ny7Kiqq/2avCLOl74Hd5VmzWPdedhKC9Vnuki6dZobbBAyG/oTefcrffIre5ZPnhvohiYMcIP18C0o03kNxwg8ECPfHn8cPF3dHiOG8qC5lTju/zN+3q8QrgXH6e5FC7frKuag6MBxh644D5W84QuiyuVAN7X+zkCtsMH+WpvbMVXx7zQuoNFhzkAz8oYAjq1H3oksKPqOpKyiQNOaQd8hj1ZzN8SjtAWPInWyVZ19bvcokcf8UdfVPRCV7qNLZX/5AtdHrtxQGE2kQMUhwDKCaVAyZsRlbWP+d9Ag4EGAw0GGgw0GGgw0GCgwUCDgQYDDQYaDDQYaDDQYKDBQIOBBgMNBhoMNBhoMNBgoMFAg4EGAw0GGgw0GGgw0GCgwUCDgQYDDQYaDDQYaDDQYKDBQIOBJwEGtttBM08CXDRNGCEGbr311sq/fYRJnhDRDjnkkGY+PCF66slfyWaOPfn7+I+hhc04/mPo5aaNDQb+eDDQ0LQ/nr5uWjpCDDxZJ8UIm99EazDQYKDBQIOBBgMNBhoMNBhoMPCEx0DO0xdH4D3hm9Q0oMFAg4EGAw0GGgw0GGgw0GCgwUCDgQYDDQa2BQONULgtWGvSNBhoMNBgoMFAg4EGAw0GGgw0GGgw0GDgSYKBRih8knRk04wGAw0GGgw0GGgw0GCgwUCDgQYDDQYaDGwLBhqhcFuw1qRpMNBgoMFAg4EGAw0GGgw0GGgw0GCgwcCTBAONUPgk6cimGQ0GGgw0GGgw0GCgwUCDgQYDDQYaDDQY2BYM/H+e41sjGqFET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05892" name="AutoShape 4" descr="data:image/png;base64,iVBORw0KGgoAAAANSUhEUgAAA4UAAABJCAYAAACKEoPyAAAC7mlDQ1BJQ0MgUHJvZmlsZQAAeAGFVM9rE0EU/jZuqdAiCFprDrJ4kCJJWatoRdQ2/RFiawzbH7ZFkGQzSdZuNuvuJrWliOTi0SreRe2hB/+AHnrwZC9KhVpFKN6rKGKhFy3xzW5MtqXqwM5+8943731vdt8ADXLSNPWABOQNx1KiEWlsfEJq/IgAjqIJQTQlVdvsTiQGQYNz+Xvn2HoPgVtWw3v7d7J3rZrStpoHhP1A4Eea2Sqw7xdxClkSAog836Epx3QI3+PY8uyPOU55eMG1Dys9xFkifEA1Lc5/TbhTzSXTQINIOJT1cVI+nNeLlNcdB2luZsbIEL1PkKa7zO6rYqGcTvYOkL2d9H5Os94+wiHCCxmtP0a4jZ71jNU/4mHhpObEhj0cGDX0+GAVtxqp+DXCFF8QTSeiVHHZLg3xmK79VvJKgnCQOMpkYYBzWkhP10xu+LqHBX0m1xOv4ndWUeF5jxNn3tTd70XaAq8wDh0MGgyaDUhQEEUEYZiwUECGPBoxNLJyPyOrBhuTezJ1JGq7dGJEsUF7Ntw9t1Gk3Tz+KCJxlEO1CJL8Qf4qr8lP5Xn5y1yw2Fb3lK2bmrry4DvF5Zm5Gh7X08jjc01efJXUdpNXR5aseXq8muwaP+xXlzHmgjWPxHOw+/EtX5XMlymMFMXjVfPqS4R1WjE3359sfzs94i7PLrXWc62JizdWm5dn/WpI++6qvJPmVflPXvXx/GfNxGPiKTEmdornIYmXxS7xkthLqwviYG3HCJ2VhinSbZH6JNVgYJq89S9dP1t4vUZ/DPVRlBnM0lSJ93/CKmQ0nbkOb/qP28f8F+T3iuefKAIvbODImbptU3HvEKFlpW5zrgIXv9F98LZua6N+OPwEWDyrFq1SNZ8gvAEcdod6HugpmNOWls05Uocsn5O66cpiUsxQ20NSUtcl12VLFrOZVWLpdtiZ0x1uHKE5QvfEp0plk/qv8RGw/bBS+fmsUtl+ThrWgZf6b8C8/UXAeIuJAAAgAElEQVR4Aey9B3hd1ZX3vWVjq7iouElyk2xwoxjbNNsQjE0CmDRqEsoMoSQDhEkCZJIPyORNAjNvJiFTEpIQQgihpNEmoU4w1Y3iArg3yVWSi4qLmo31/X/r3nV8dH0lSy5Mkpf1PLede84+++y99upr7YzQCajfWddSW1MdaivXheotW0J97ebQtXtmyCsYEDKO6hq6d+seduyoC1k9ckPL+80hKzsn7N2zx+7QPSs77NR/fk715oqQ0zs/vF+/M+zduyd0ze4d8vv0Cb1z+4TsXr1CRreskJ2dHTJ1XU7P3IxOdHO/U+n3ptXLw9qV71l7o8ZPDj3y+0fnVVeUh5qqTaF2W1Wo314bevUtDI2NjWH3ztrQ1FBv55WOGRfm/vnJcNpHLwjHnjY1uratL1zPGJQvXxQ2rVwcsnoXhOKSYaFwyPBDfp627snxhpqaluqayrC5YlNo3FUX3m9uTJzepbvu2yOaE56VZ+6SmR1KRx4XSo8+wc7b1bA9bN5YHhgv5gU49rSzQkFRSajcUBYWzHgyXPDF2+w4bzzn+mULwsrFC+zY0OGjQo++RTavNVs2hqbm90P/omKNd2HIzso0PIkuTvnSsud9uyfXNO9uDKvnzQyTP3VlyMrKSjlz389Na8vCplXvhM2Vm8KG8o2h74A+esascOrUj0dzzPxuWrPMLurSpVuorasNXbp2CXl9BljfMrNyDI/fb24K27fvCDWbyu3c/MLikF9UGvLz8yP8a2hoaNlVs9nGaFddddi+Y5eNc2Hx0JApfC0uHRWyevYMGV27Wxu81WytDEtm/Tl0zekZdm7ZpPNyQn7/otBH1/TO66N1kHdEcSLqSBtfNpavaampKBOuN9j89OyVG47KzAq1W6sMf7bXVuuzycaIOeL5CgYMDLl9+ms95VirzBnzULd1i56t2Nqp37krZHbvGhhzgPHJyukVsnP7HhAXOL9m69aQ37dvyOqayc8gREh82td936ODKV8adm0PTY0NNs/8Bc5Dv/LyC+xM6FSD5rBsyYLQvKc5rH5vfrj85u+mtKI1pXZYx2VLF4Zq4UbxMWND6egTwx6tlT17dofu3bPtmubmhlBXsy28v2dvCHub7d6sDwAcrq+rCdk9ehst2K377dX5EfCM7zeFkHxW8LNbF42Z6F+P3IKQ1auPjaUWbHRJW18yuibQteX9FvWjydZg445toVG0DPqbk5tvNLugcGCE12211d5x6CrjC05A//P7Fh5Se36vrZvWtuzYtSt013OAX6wP7lO/vcY+jSeIdwD1O+uNVnAu4HS8a/es0G/AoNBnyDE29u3RELuwg2+znvlNWDZ/dig9/rQwoLAoDDv+pDbXbnXlxpbK9asCdIL10fWoLsYboYcDh40+LGPVwW5/eNoRHgFfC9BJcLehdovJSHXVVSHzqG6hcOhw68Hit14NA8VrJ593UaseubwAntOG88CairW2vrZJ5upTOMRobpfMnLBtw0pbC7tFaoDcvMR6yBJ9yRP97S76sb12W9hUvibUVJSLj5WE0jHjQ9miuaF42KhQVDrarkNG4Z5twUbJLuA4chHrEPp1uIFnNzop+rdl/ZpwlGRB6FV1leQHPSC0kOer3rTeeCgyI/SGa7p1yTC+BM8ZMKjE5BTJje2urRrJSPC7GskM23duD3vf3xsyxe+gyfDnvoOHGd9jXJBRc/P72Lhn5/S2+8aff/GbM8OxE6eFTIi1AL5/uGhN/D6p3+//7k126Jpv/ihsKlsW6rZtDkcJz+Db8BlofKP4+eqFc4zvTf7k34s/v6uxygq7qrcKN7aEnno25Henp8jeyCjdJXvDQ4x/2DMlhjNLvCNDuMfzHWiMU/v74e+/nhE4qqNddYWwesMaQ7LGnTujS10Y9gMs2DggNADSFUKdFEOELIAFiKCWIUEop0dNqK+uDBVSUgokMHc/qrsJkSA3QgJK46EgY7OEN/oBkUHpKZVSSHsQFhZ+1YZy6xNv3Hv1yvmhmxZ6XwnuLLIV78y1fnVGIUR4QJBhIaGQ2eI7RAU36mSaLygsrgBVrl1tZ+QPKDZCgBIu2SQ0NouLiBF079JiCuHok84MeSK4jSLIMKPaLVWhYccOE/yZY4gEBCdHSt2AooHh3Cu+tN+d+5WMDjskbEOcNpUtD31EjFDsIUCZodH+axaB3SUBt0uX1ijXpdu+3427diQYgc6tkyJFnyfvd7fWB/L79tGBscbYdvaukqBeF0aecoYxMM6E6SEootgw1zBoIKugb6QQ0ieNXdi5tSLRVzGHXlKMMnPyWimEXIeizRjBsGDIMIMc4WuD2kaxKF/xrhk2ioePjBRDCcthwtmflGKx2PCBdlBi6VPR0KNDbvNgCbd1LYdq/KDdg4GcnjmhKX9A6NJdRhuNjxtleu/eE3bs3BEyJdCGrOaoaQSEzTIQdOsmhiIF1w0nu3c3ScntZ+MQZE9ACAb27t0d9uxtCc07ms1o1Kt+R6g76ihTUlyhgJnm5icEG3XElKqFrz0XioaNtrnA2HTMcRNs3HfVN4SRY086oICCAEO7JnCoH6y/wkGl1id/y5bCNUZMHTwZecKpfrjVJ22UyHBSJMFuzbtvh4Z6KYNJhTBbz9urR48IrwsHHx1dy3m7RDvoLzLDMuFhTkGhlLzkcybP5N6MA/iDQgmtADDoIBw2yQCXrTXJOLKmUOwA8M+v5Tf/A66E2w+90S5Ae/UaW5T/PU2NYdP6shYMb66ImlJqZ7bz5gq66AUKdqMEYBRgxhaDVHbMgNJOK23+xTqo2bzJjEomqkoJxuxA+4yRG3D4DUCzhJwJhVnf4BfwF9ZWpZ63cuM6GQHyw/ATJ3H6IQtsEyafZ0phTo+EMcQabePN+KBoi81hfZ09w17xlg/hb2sEHGdZ6xi+MYahYKC8IGMgX7Dmio45NlyaYlDeVrEurF32nq3dXBkpEeqXzp8TMDKybrdKSYKOoZDxG3q8V/y4RrwRqBIdjit1rAvOh65x7wEDSyIFFDqYnXVmqJWiiqESaJHxleu3bVprRkqOIQsNGDJCtLNLWDj7ZQ4Zzr///u5w6U3ftt+H640+zfrvh4xv9sorwLBk/AS5BSWMVc5zs/YxRsIbuvEpMBqQNHabM4HzD6AQch3jgjEWGgg4fZTkZ/QjMqTrPxQofmPsO0oKKAor8wTNA1C4K6RsYRhEThot2UOPFAH3OpJgMo0MZxhoMdzDDwDHiVwZQPmOcTUv70zh2Z5QuXaVyXVJPdZk4rp1a0IYInzQM0C34HnelvcfvmNGXcl2GLxayfniCzxpC/LQEZRxvS8ffh65EWjXohK/LYoZyIQSZ0gmywweBRSCvLy8+Kn7fQdxWRz+GT+hTIJy1boVYZUsGrS7N+OoUFQ8yO7TQ4QQwRNvFpYiIxJi+iA6SkrcgxNvM/5dxK9lmwSDtWtWmMVpg7xa3Gfc6efKcjYuYMlFCUKAc0vQkKPHhPmvPGOWuWEnnGQKA8TKAcWLBZgKPN/7EhbXl60KZe/Ntb5D3PBI4XEqGFDUIaKV2m5HfsOYKjesN4/YRixCXbuFKRf8nVmCuB7hqWzJ/PDO7BnW3Kjxk8IYKYQorAiDKK/rVi2NhFLmFkG+QYyOsYGx5fUdIA/JuP26w3NDQBASq0RctqxdbkKyta2zm5qbw4aqbWFgQY4p1jC65r0Z5tHD0odXM1c4VFdbq3aabLxQNk6a+qmIue13Ux0oW7pAHpR8YyR472CcAAQNAOcWz33JPLwwEOYBwJvHvOKBQhnGGooSDZHD620eQuF3Os/HxjVLW2CaMP5stY8CBf4AjBNCe8WapWGXFCfuB44NlDDA/Z3Qgn8oF2tXvBMye+aZolpQPLjDlk672RF4A4foozNWjAw2t031xkyaZVGl77ukPNfWyGsjQRdmDaNBsYZp+xrFC5clZcnBhQ8MLO7B8/9SP2kDJbtxe7XNCfeA7jCG9RL4MTAA9AUD0lmfucHmOh0DxlCBUYBIBQwXKE75/Qa2uiWCFgzSPdx4/ErkCYzjUasL9GP+y8+YlXnEceOMFsUtxannMoasMWhKbwk+R584MfWUtL/NY9BYb/jlXkiMFQ5dpFi3BxguGDOERBTIvU0JT3BizhIKJNeDs+mA84BWzF+/oRUOzAGQmZMbCvr1C6lKsp/Xkc/G3c2mZNbXVJnxgL5Dc/ACpFuLtIkiyhpGsWX+oUM1W7eFyjVLzEjFOVUyAgLnXXGjrX37cQhvWOlZ1/SPqBMZDtPyUafJRB5AGwDnBQNLhqW95hC69b9yKfwVut8ATogOMP95sv52hDf/r3T4MN7UZQuUARQt1utu8Ux4Gl69/OISu1u+oipSZaRy8dqNyxca38ETBh8AwOHa7fVmyMAASSQD/2Nsg85ul3ICDmGsBU6den5a4xg0FuNdk+gHa3SvDHwAbWzbUmmKjtEE0TqTDdZsCMVFBWbkWzDv7TD5rLONbrJ2kBVoA94I3iPTHE7A+w7/dWfBJskKxxwzXONXas/aq6eiS5LRY3hAAXgRwO/I29VJZYT1ieGbMfH28I4RpYRCv71um/F5i/pgsJJ0hvt6JAfjAh3gEz4T520cv/im79iccs3hhJce/6VFuEz73A3Gj5EviQohws49evAkeFgqX4QfrV442xRg+oQxHqW3T79Cc5jAfwGcPXHAsOGGR2RDlGQA/hHnFUQIZvXoZf+heBNNgxcTY2hH5Xa7+MO3/5UR6DBjigvDhL/0k4sdpHdY897bFmZQrhAroEghEv/z0L+HY08+MyC8IDgjXIA8CN3plAuuq5ViABLPU5giXrnZzz9uQjb3SngUFVIqAoqSCHHEMmz9SIZVudu7qb7WPHyuxLIQCP1i8aIQjj/rfG5ni7iqYmMoOXq0/ebNBGEJF3gVIQQunHEtIXUoGgPkcXBlBgUGwGOCt8Tc8rIoIbD2H6jww74KEewkwbIGO/HG/FSWr5YFEQ/UlnDe39+8HzHw5iqk1BQNKomes3Ld6lC2fIn9PXTYiNBnoBhaMhQMb8JaKV9YzAAI6BkXfL7NtiGKCAmVCOPbtoUWKRQoh6sWLwk9sruE4cePD++++ba1xRvHttTuCCeMPUFGwOwwWJ6znAIJlyJIiTnfn6g9ee+/mBcxakRfCKNIBeaR17K3XrbPfv0kYIqhodBvXPFeWLP4bZsz8ygJN/HaFZWOjJ49tT1++zrgOwIrSml99RZjIOCHh07X1dYYY2kSQcwVM8Ug0L9okIVJuwLBXBHWCkPE8MG1hKTRR5RwnwPudagAA6R/AMpwOo+OnSOcN+9nO/hqyqIEFmcE3jfm+UDXcq4L8qwrwL3H4Fb8N985Rkgv4UTQEKy6zClKHELPTgmj9bsUwqh1iuL3scukIKKQioYA4CO0yYUODA+Fwm9XYO0ctQeg5DMn2zZvMMWzoWl3OHnqJ0KJwq5oz9vk3KVvvxZWv/uWKRkwT2gc4ZkoTAVFQ81wBYMG8KZhqSUcFgHDGLj9s+8NYxLREACWZ+ingdMfeQw3byyTBX9YtDb43xXXxMmt3xEqnUa7cGBrQsfpp9MzDEDtzUHrVoMZ0rDYM14Iw+ABtN3vBd3Ek+a/U693vEHAcK+mK01+LqSXOaYNlHiEQkJnCUfG82YgIQjgN8cdwBM8hJbeoDHFQOeQjk74fx399NAtjId9xQfy+g+2+U23XllT8BfCCQ93+G5H+3ukzoM3kEpiIdPypgAIiITxpYbdH6k+fNDtogiydvAKwv8JDwWgOQD021MITH6wo4Q1b7S1jwC+5M3XorXRnJFp12BQIUQcIAoBxQ2ei0GEtYHyAs1iXYwcN9FC4H1NJ29hdJH1jeGtbsv6VpEYfg5rjzULsLZoj+dZsXxF6NE9I+Tm9g7lazeES675knnl8Bai5MdpX3VFuXnFEPxRFM2DZy1qLarBeS/8wTx/fg8USfgZ8sDEj35iP0WFPrtXCtlh+YI5dr91yxaGnmrfZT3jix10BiS7c0gfzg+RARk350/eKDSTYyiUyAAYB8qVdlNfU2m0lfMuu/mu/Z7Xrz+UT8bske9/zZoYIG8whmf6CK4gexSJT7gMQpQSRmjmAR5N/6CR0FTmxXBC10BDl70zz2g3IbPgI3zL6Tj8gnB9xy14JdcW6957tf7htaSPYLAAX4h6aZJSiAwIOM/Fq+lKvv2R8oZSm61+ppNRUk798OcRGIEOK4UwAEJHmXjPcaE/WHWbZeFF8BojJY4YZgRcCOPiuRLGd9Xu122Q+ONX32JELE5s9jsxeYAFQD7bzCcfCBOmfToskVLW2NgkxEvEQ6OUmadCeXt4L7DGO3ISogq4cogief7Vt7YicvzPPfyTRQOYECpLGvmThHR5WAFWEkd4znOrERYWBEQ8Dnn5Ct8Qo3CvC+cdKYB4kQO4Xp5c4uPHn3F2K8G4vfvOeu5xY2zMw9Bjjg+EPaYqsOSc4WUEUPp93Ceed0noUzQkbfOuHEJIsLqRX2hhFzobhkeILsSB/AgYT64EUwgB4Qcu6Dqj4AaE4pJTQHgmUDLiBOvr7Of+YL/bE/aY23R49uwjPwk7xSB3i5EVKc9isHI+yZWz/NY2wuAQCiqwaorxIggTUoEFDeilOe8rhQDiZwK3GFytwnxg8oSz4U3BoNJT+JEtw4b3CSYLruHNRjnoljR6IKzTXmdyv1DYhMzmASUkFg8dbWP1dPxFCUaBIhQGRtAs6yhz1KiwToQEhPH4/wjjbmzxT56X726VjHsG4swUhpKKT1ybCt7v9sJPaJfr3FiDMFOnMcZLzHrHGIKHlrEfO2maeeS4vzEznUvuINZc6BPhWRinUOp5hrjyyXpH2GtskJVT4cjdlHcx5dNXtfJag1MYrmC8Po/ML/QH4LuHz2JRRflxjxuM1M4RrUCZbGreY168bBm4AHIXEYTARYDQJPq3fvVSExIxRmCcoh1w7pg2PI94Iwj5dvB1xW/WFuOCgYAxd0Aoc4OMH2vrk/Zoxz0S4BH4xjgjzBLS1R7g/eTZCO2vVu4UgFLBnGFtRokCZxk7VxoRYtoCnofzwQ8U4iblhO+W4WGH1h5w0Q13mCGxres7epy5RyCjn6wTKYMhJ6+/WcIJgQanfAzpE8YA8xbqOtYbz8O8OR3oiCGlo337oM4jL2vbupVG13lG6IYDxjf4f2foll/7l/rpeWiEWUJrAHgcMFKetEESjH19sSZQ4kiVga6C5xgGqFGAV8tkDdHUoaUyGMsASEg0gFcPxQIlm9QJPPvktyGg95fMRCRMRnKgkVYwOfna5fhGzcfy996iKTNIey4cxqk4H4BmIScgrEMzLadOeDx+2oWi1eqLaIIbLnkmp2/0GzmMSJEFrz9v97F7ySMKvWLdA6wJaKZHwTBO4AgyG8Y7jG1dWvZYfQbyFeP34Ho/n3w9op6IDHEHgEUNiCcWwkPb4NG08UEDvAkliWgrIo+QN4HLv/Z9+/QxtB+H4c1wSPOxetl8G2+8cVbjQLROUX1S7Hpb5FW98G/MuFNkzF4W+vQfFIhIIsoJeZY5AUccqP+B8RTFsXcv/S9jG2HQAweXRE4go2d6ToCIKQwXYyZ/VEbbGgtBRk7DYQI9JGyfcYCm71C4Ml50ZGKXl10hTeWLLlfFZRA3sKaTN7z/H34enhHosFKIdb9C1q7azetNGMFij7AD4mAx5jcM2QQEMXOQp7p6W9TLkuEjJKSdFiU4H8oi8QUxe8YTam+UhLOn7D4Tz7kkzJGV6lQVg0GAGjvpbCPCICJhGLUihqUjj436ZO3oFwIEIaYoLiAwixvi48IbQmSmnpGwVRQ/R+KoIb4kCWlHBOBW1x2GHxAkvH1rVy2TxaYhjJ9y/gGVQp79j/f9a0S8KZxBzlQ6azddJHyYXEyYG/fwUAn+G3fGuZazk25OuU9cueP8VHBmynEXVlFoFr3+nIXhEGaJNwgCV1DQJ5DbgCLnBofUsDBCBiEieEPbA1dcrXASllwB82vz3V3hkLKUkW9JfkZcufeQKZi8hzLisTaGlVJsA2XHCtNslqdgu4ozSTlBaIXokvDPNf784CGWOAq2UMAG4smYQrjzFI6EoSEVv+gLQieeNIg6Bhraw5KNgoL3FaZvoS88oPAULw5GDfeuYOQAXGm0H3oz625yLfix1E8X2rH8ufJCmCZCPPJL757ymEuwQTlJ7TttpdIVjCowAxQiikHFxz313v4b/IfuEC4JjoKb0B+EdiyohD8hNFFECa8j3lkUNkIxU8O6494P5grAo4lHkuIiJaIf7hUAV5e/83YgJJ0Igf5ihvQbC7qHzaCQA3GvmB3QWyodwcDA/EF3PEwn7gXjmVzhIerBhSvai68BwrE85xOhkudkLnwdcp8c5ZAS3ouwCCCYkiuL8cBDNu2P5BsCHx6xIhRV4WRba53T/T6O1/F22vwOnUgqp8yV5zh7+BtFIcyIFMtBTtcW5xWWDLf5p6gXfUjX13TXduaY07WZf3zE8rqIYsFYBq0gbxnDEPjH2qrfJeVWuOe5t9AKV27jBoN8Cbt/LaGXrDkMkV5MDA+4gTzIeL0OFHHRmbH+3z6X/CmMkWWrVoU9O7cYzS897tRw7Cmn78dnEYIxGkLzWa/uUff1jEGOteceGJRH6Baebeg1Xj4AHIFuEdUC/jq+QeegYW6MNyOI7gPfIuQ+omvJaBNol0daxAujgaMYgAHmCpqWbp0QVYTAjxHq7VdfCH01t/2HjLS+uuELHHYewnc3OhIuCB9mHDCOouTSR56TmgEojRzjf3J+KVLnuZDWMb3x3HoLCxXtQ4oRyiFOAAq1EUEQj2rya/43Pl0GQ1EiPYb5m3T+ZWnH9HD1z8Ym1pjhiBT9SvFA99xRu4AxBpBrmGNkAj69boc3Ae8Bn3wuoVsYDpCTeB6cOQBGcNqiXeR+8k/3YmAQ71jy1izxyDGGjxhdHfBUwu9og+v5juEPAyyGcrzueBVNGRU+IIc7IKugnGJ4AFegq1yLvAFgdAH4nSeDFMaTdLKGnfTh2wFHoMNKobfk4RP8ZsFjETXCo0pXWNHwiLgyxTm4rpnEuICQjvhw7uGAlSIcbVnOERaxzDmA7Hg4KY6CZQPlFqHUk2khtDD3vwYEI6wRYZcE9PLVK8KVt/5rWoIE4UD5mPnfD9swsNhRrNtTCH28+HQlpE7MDwaI4IzCDRASTDK9x/1zDKEOAFc4nhqm9s7sF8PoU6eacEr4K8wTSyyekTLlOfTr28NyM2mDfLLjJ59jxgg8aDAQwPHp9z/6VuQVmCQv5uiTPmL/k3vI2GDFmnrx1aaI2XUS5BA+wVfymRCQITpU7fJcyshzIWbuRoGDxQkYB54YK9aknDxy5qhKSzgjzC2+TpgnKqTRb/NGiWmjzCHgd4FganzwpNBfV17MMKFCBYSq0n/ChJhbGL4LITw3QneDiLg/M8dQCqhWR3gTSg19wfNDBdjhE07X3KUnFdwfgYH1jTLAWKIQIrwAUb6HPDycQ36IVThTeyhMWMY5n7UGmNAg5pCXqyI/YiqdrdYLfiKUVawrM4ZG+C7Chud1cg/6jCJtFfxk1EKIRekGonA4MSIv+GLPpPnAewiun3j6OSZQOU3jfqvmv2Y0JJ1AzLxb4518o5/QVsKTfE0h4GGYIxSLdQxjJiS2aGiphT/jZUAoAShqA8644sHaok0UxJhz0I5FXcO4JRzCYIBw4DmMKIUIY9BJAOETocKYu9YGodFxAJdQjDGaEDlBMR7P2/FniZ8f/84zej4q54JDGEsSRaUSZ/rYx6/z704P/PcH8dmoOcBIyRrcun5F5N3wHNi4Au958yjseIQc6DfKIus1U0Yp8nA8RI1zmI9UAdyPexv+yXltARECvXtTCCxRyRb8Zh6d/mCIMc99rIF0xhkzFFZsEB5uj3g+/BMe+7dQXRVlcKs82B4mSlQJufoTz7vYPKE+PNBq0hG2VG2w+WQeLTddHjSnu46vPo7meZQySD0FvCiRwUBrduypiUJpceMIFU0xQsJ3AbzNjDWRBm4MRFCO44wVvcEImaQjCMvDxk6MolTSrROehWrieJ5QVln3KHkoY64cDB4+2oxfnsPv48Az+vP5sfgnOAXNwuCLolknHgj+x+kYtQW436SPf2a/XEmXXd76nyeQQzS2om96Jvpm4cp9j3yaTvx54t+95gYF0QifprpruvGNX9PWd9KTGPfJ53+ulbyaej7n8dzFov0OjBHAmMI7HG+gwyhj5rwRb3NZF1kCemP0gMghMQYMjxgnkD+8dgBtQh/g0+Cdg0dJQT+AuEMFQzE5xlzHfBNB4TIW56JAw0M4z6NzSLlCnrECfIokA5ARKhQFB+5Wi7fBx1xx5Xmtijd8S31HXiM30iO+TKmVfMEaMENtkoZaw3pz+kqBJ3++g5XvvM2/9s+0nCOdEBNXjPx/Fy7xwEGsKDACASVEgDBPKvbFwQkjxw52wcTba+87oVNe0hzvQQVFWFa+Y/0aLQscyESyrSmEIiyEZ3joX/xZ27vHB/Uf4+0J0ZGQnZLzhTBM2MLa1cssd5JQKR9vH2snqi8/dn/IFUH1UIyDsU57n1A8ICAoiFEfRVwAFjheOwRXlE8WHQoO8e4ItQisFGUZMfa0qN8wBA8N5pMcRCccWILYzoAQFwgZwLPBrGb87j7z1pz4kfOifFWe93WFHFOhDcADRTVZBDc8Z8TYY8lFABUzi7Y+cC8FBJXcSAcsVigKhHVa0rQEuLY8q35NnBGSxE7IJUCeGWsG4o1QwLwyH6PljdJD2XPRf5jfvP953K6BsOE9HKxcJr5DvFGeIKoIBowxVdVoi7DA6hoxTrXJuT5e1pDeIm8OGgK/RVAh6HauiDfCOEI8FVlZFyb8q03OY90DKJYodHglIdIozSj/hHhwHC8XHgQUTRRAtgKBcMNYYE723MIVtqIhPwtYt3lLRisAACAASURBVGqJ9QMrNAoW1Tw7G4YGbqJ81+p5qqsqzALJfWnLq8Ly/CiuXjwL3IyHeOJNA2B6hPox3zwnEQjgO4IvlSiZK9rifkvfeMmssHhFj6SnBIHS80II+aWP7omgzzwHOIGn25k9+I4wZkw5OS8Un8D4YgxWn61A+TIYHhAyAfeIY0326oowY6zOGlpjxowhYN4L3QPrrv/H2omH08YtwXZR7A3awHx5eBFCCPdF2ALekFCIlwFlHyEMxRXcZy2jzHIdfcHghzEgjvtOC62hI/TGusV4QDg83mkAAZttezaWrbTfhHQh5DAf8cJV7u2B5rFGfEztojRvccs+331c+e7Ack0XLeAKps8N9wLvUTT05pdHn5xvwpOqMrO9ENAgGt1Qt1V9VTEJ/c86YX17fnF0cQe+HEip6EATZrTEgCCmY/04GAEPZZD5QhhlKwgUNtY7RYXi6RLMM4ZGz1mllgCh/+TFt+XBgjbVbE0UQqqUER1A2ew7eISlfaDg0C58AeHYchclvwAukNMXMx6IHsOreF7mAFrAeuA6M2SJL+LRgd/CszzENXUNcD+U2oUzXzBeCp8k1NDnkHv5dgUYdw6XJyaSISQT4PlEAcFQCj+HDxERRE0KvIjxPvv4IO9QFd5rOHj6x+Hqnw16B9+81gDrjkJizGMc6HP8GeL/+Xe2PHvvjdf8Z7jk+m/s1070p748/P1/UjhoSVSplvXLuA0ZcaIZ0JAPoPvutEEpApCHmVPwxI3ezG+ql435gUciB0Gn4O2k+YAXAAqXFweLIgV0HL6C9w6jdXvA/cFpABqP7IrMCD0i9NTlGeQQ5DAidYi4WDZ/luXtY/gG4H3IjQD4D+2EZ2P8InUH4wjrAXDlFVrDGnPgngD8g7ZYA6xl8J10IuNHKTK3X/u39hkphSgVTBJI5ZWqIPQIBjAIStWT/8WgcQ7elCYhOkSrqrJCYWDKcRECAhdfd1skLNnilsUCjXzJ26+aBl963Cl23oEWiZ10kG94jcxKLYXPwxQI8aLEPYtmlwRmBDwXPo+kEHeQj2CXGRORcEvuFHPhLvLUinect0FEcrmYFAoaxGLqRVdbGz7OlL+eoxw8PAgkxBcMGmbWtvasex3pO7jj1j/wAssxgiOEAiXQt8Ggra21O0PfPOXc7VZxiG7CJX3m9u4RaiS8U3Dm6JLBlkeBtQchynO/sLzGrdnerxcfvceeFwUPy5oDRHihwk9RPMA9vFM9cxJ7vqFAQTwQYnZquwCEW1MQdTHWrHwRAw9lc/zF4+nVWe0eejYIK8zWc4MYZx9LlEEPWSa0k7wxV8ScAKO8sebwYFPlzZid8thKFNbDNgk+bxznWvI58QSxNQOEHaJLbqUrbOSUuMeRfjMnwNK3Z4VR4ybZd5RSrHYJz22GeQMh+HFCDsHkflieGSsTEnU194O4Ep4HYM2EqbhQyZYOKBnxPUBpx40FEHdXShACMMggcEH8sT5DvCtUvdb3nsJaeDBKoXVOb7Z2JICRGG9CnnCRtk/+2IWRogBjqFA/sETCPE2g0LzGwcIpZZGFMXjIHBERzD8hXjBjAGFv2dsv23eUcStE0kZlSjvpIN6cUeOJM0gqQqaA6wD0Ga9vRwUj8NTxsiPdQdCAMSMokC/lwLx3BFiLbYFvTxMpq+I/7g1H2GK8ga1JIw/rJ2L24k0YmQCEAgwQGAEBQjvZXmjEhDPDiZOm2rG/xDdb/6x19+LLiOTgxiQXzvx4W15XN3ZAB8BPU9RkzWdtw7MpwkNINDmXDnjBMDoBQ0eMNYWiuqI8MqJxPB565gIWxwHmAiUEQ8CBIGlXimgi/cI7Gjf80W+nRena4z8A/OU5McyQ74YBAfAw6cJBgzsU7eO8logVVwapkn3atOlmXIvfD1pMwRiAiBVwE2OQGZfbWPPuWa2QgIthyYtesRcv4PR+qXg4dRN4fu4/oEi8WmHbRDOQiw4doi/gC8YhjAoY9PiNARahljwvDJ0+hvH2+W5hrkm6B60iwoo8tJ79lAuskH+EdARjBGuMppbLlfQmHwmjOWMPn3AHw66aKpMdkAsAjMPsER0HWy+i34SVrhEvoigNBqCiIaUKNVd46QfoOSTtAMUFPIQnxJVClDfgiq/9W7z7+31nz+W412+/E2IHMLYTyRMvkEhEFOHzGASRZ+FnpASAO7ZWRQdRElmn0GvfxxKegRwE/pmBTeHNljYjmupy0IHmHD6C7OP8xOUP37LIdQoewem8K6l4pZGPmHOTJ0Tr3QACDgLI8hhDgIWzX7K9tV3pRE5BTnADNekrJhMJn5FF3UBmBcvkVDAZSPwLhRGgbQwSGDHN66hj6AXIr8wj8g90yfUfuyj5Bq91pZE16fJf/Jy/tu+mFLpljJhgZ7LuZsa6y+JzgoUAiLcEKw0T7/ldKIR4pxKeHlkkdE2Nwh0QQCFaIFuhhLy4wOhtHolBo88VZUttzx/axwLBYnWrcdmiN03ARoBAyP1LDXdB4YLgs9ixiECk8/Qs8RwtFiIeEc9FY7/H4z4y3fZkY4wZi6VvvWKEn5CLYhGMI1UIIJ4jxiJBQHClgnkwJUOKBFYe926wWLHKspARpBH2YGYAbSCY2OJLCoFYp994/jdWVIRzJn/8c5F3kN9UhSThHgUA4dgZap6sRxA3Z0CpRIRxBlBGAHKYXMC2A3oznBexRSkDIEwQHbfQm6Vdz4fCCbFxL46Hfrk3yhVDFCVCFvFkVyhU1A0rbBfiFXLtRm28EbZm1mIJeFitUZ6xkkEYHfDmulJt/dcaNuOOvDnuveFct5Z5aCCCAcIbxNO9fnhjWP/QCTb+7ab1A/GEoQ9RZACKnYcxQexz+w02r0I81Bd8dHAawDE89x6miMBKjh7EPtWC6dd29NPWR0W5KfUerof1HMsjAhaKToNo1VoxVeYS6yg4GA8Bi3uEXQDA4AF+lx53WiiQYgsDZXwpkEDeDIIiG6inK97U0b77eS6wYkCwkJ6k1RdFiAJOH7QQ5P060p94RZkblCGEIKI/rKCN1g15LFiknaZguETYAQeZGwwuGyq2hrxM7QGpeQEOJJilPg94+dyDPzRawxZJGBjJ50RYgMYueeNl+1005JjQZ/BwyzmFjnQ2fIz7+FqgD/wmLw3ljnSGPmofBQDDFEZNBBsPrY0LoPH+YwSEvqTmVtN2W4YA1gIKixUcUWMVCo2GZ0IvbNyTBiQfZ7y6RVK6UoE5QTlzeYL/8YJCK+LAeqE/AHlu8ABov9NT6CjfoasequbXO/+ApvKdT2g6+bR4RnsrFxv6z/ggXIID9Ame4gWBUotMlS1fZF5e5BqMCMgMgCueoiW2lQRGITciwV/aUgZt3cpYROVgFDFCQAH6Re6/ezjsYPKN8aCIVbkqgpOnmpGtsE/labHOmQcvHIbhlTws+D0CMzwDzyjPF8clmqVNvIHzXn3axgFDCYCxBGWQKqglJaWmUOAEICctPn+mVOh85+l2sd7gDz0wtqoqKN5jn78DKRF+fbpPxszTLHA48Hwehk39gtS9onk2ez4VXVn81qtWJ4FIqAEDS8zwXTy4NHJ+pLvf4TiGDM32ZoRBEpoZN+rSPgpbexX34UNxXMBbSkROVprt3lzJxCOZqihzLyr4u+GuRuHPGK7hxeAoeOf34R5znn+MSwyXUW4wCqEYsQZRzDDykPIBjnc2Ysca7sAb8w0dYG2hRLp3z5U5mkB+QlYHv6DtGC5Y84kIpT6mtHEe/ID1gWJMlIt7CaHJPbQ3tUeVkPICQJ9wCKBkI6dyDc8K3cVQjyxo1ZWTeg/XeL+QiZCVoFEu12VpLUEv47UoPLKHZwRs/+sP0GBhN+3Em2n2hKghmJKIDOFhoJ0ogFAMrAO/2Y4CbZ2JYS+eePEWzrNFmgx/QCHkGg/NTEewvO3D+UkfIOQIeFTO5Lm8D9wHr5oLsIfijTicfU7XliuFXm2QcxDW8a6wcEFMvB2EIvq2EVgJUf4AlMWXfv/TgECTlV8Ujh4xyuYvLuTaiYfpjQVO0RvyS2HmhHyhWLmHgEXNQox/ejhn9Km+cA6CB88HQ8W67QoM3j9CQinU4t5QZwyLZz1nRIPHQfDviLeGPreyUupeCPX0B2INMSVsitBMnoO+A/QRBRWvM/8TJolHCkapy2x+IBYOXIdww/9YdL0d99CjhFgFSj03WxLEFRYUWiB1/bDPJ9UqSdCOW0v5Dc57sr+Hg3pf4p+p3gYUonhVSoiZzwdCZvx89/7hyfbkdugHCqblTEpIYQ2i5MGoyR/lWRA+eT6eB3DjBWsWgYD9LlHgOMeFRBRptivh+oMROlhLW5STsHF9uXm5CIMZdtx4C4kxYUp9opgWeZye2F6onMx0QgWKZqVwEI8Bgt6wY08ywZ3+ArbNi6zXWBwJhSGM8VDWXDxnBSbUp3ioCe8ITdyzh6y7bH/zt7L/nQ3iQb7BhGvlMSL/hBA9lA0UNjMKSmBLBy5opf6HMuEeNBRCw9NmVdHLVg6Kxh08pkotkNlFJdglfBEhgFIxUPQJgcMNWuBxHN/9Xmxv8t6cGSascz+EdISx/sqpJb8aOkFlaIy2eEkpsgFtTdAfWdX1TOTfkl8UfzrCuwlhdcBI61EQLhj6f6mfzj/j6zS+Ri3fTRehsDttog3OB1BgiUbAswX4urAfemONo5Cx7qAv0EAMg3gM8BgCCGPQetaW/db/8D6UFegoQMQHfA+BD4DukFOdpfMwpDZISQS4B8VN2PfYQo11jLXpXhLWMDSKgmY5PbLDWRdfE3l7XJ4hhwtaRnRDZjK/lhB3z8HWpNm9CF0FjDcrSgRFwYvIkEd64hnn7ae0JS5MvHM/A31WKK/rrRefirZmgE8xZg4YpHie1H0Q/X8+HbeZcxRl9joEFx1QKF0JR/D2EGbmBPBxMqFWRkH4MH1EeUAxhl+4F5/zacPC13skctMd/w+G/jnNXrVC3tWtG21dodyj6E/7zHX78UP6xR5+hOQSAkvO/sBjxrQyotPHww0m98iwS44o+Ahvmfrpy9u9DdXPMTA58EyMMcqaAzUQMOA7Tjz2o3+2v6ATeEYJoWf+4FlHT5iSuMxDRimqpuqtvoa9TeYe/gEgp7lihUKE08HCKiWDYNghpNP33UQ2IXe8owXg/H4H82mKomgJURPIgangcgdyoRv8OAfFjvVIxBdyCt5QT2+yNoS/ESQ9gfBmagyQ/+vghSeR31AYzUuZNIhzDoZv1rUWgc2Zryf4MDKMG/2RFzHKu/yOIsta82Ju8TWBTMHYoxwD9N8dJAcj71gjB/FmFhQLa5BWjFLIdhNYigAIqyeHon0zOcSld4ShCIst54hr/MFSBdqD6K9ZXFoqEsSK64vHaw+xNNYU/mMhuZBJblS/ktHGnLAaECLiORsoLhA1JpbBZ3K4DujsZKxZMr9lxlcT4QL5JxwXLv7+f+xnpTKE1+IH/J72I+WN8whJI+EX4c8XSC8J15s2JKplQkT2ypODRZEcPBK1z77sRmuJZ5j99O9MqLDwFj0noSJxREy55SH/dOJICXYWAPhE2AsCAIAS5RZFvxnCDWEjLDAPHSO0F0sf4DkGzpBZoChqniPBc/Lf2mXvmRCAhQsvHx6m1DBba7CdN/oP40WY8O0OWMRYZRHusVbD8DyB2sNqrEkpkQhDCDcQDPe4RYJJUmDiXIp58LzOTD0EAgGQ8QC4Ds8Z3iGA8Gc2MR59yhlROBPPTkgjRQ4QiBA+YOK+LyKWwc7isN2sk2+O0648cjkEGaMQOM52IgjMhAMzfjAcgCIkeH98/XHMBE4xNgizVxbDk0roi3nvEIAPEo/pJ7iC8m5VUkUjmFcYrwtb/P/OG68brcBq2FZouSuGhA1Rqc0q+Op8LUYewyzzeKypmobhCW9PfOsOO6mDb/GclVLtm8i8AiilPAs4Ch3rbGGeDt7+r+o0s9qLn1XLSk6JdQTh0z95ebt8ywVnqkoSWumCP0w9bmEGlxFyU4Hwcnjkjp07zIDF2nbAsu3bYwyTkoiFH4HbK0tyHl496Bc8yauVQudXvzffvDmi2dacG6XYdsnoktqBrJhnTIYgeDNKkwMGWQBcJySSQkEoQgg7qd4M55cIkRvldcGzBd562JSHoBJujcI2VIXFiARyr6hfD3+FBtpG9jLguHHtQPyf64kKYW3HaQDrxkDr3w2HzIMDBl7AC8JgDISeekgaPNIUaAnb+UUltt4RdgGMc3ihqGYNjDl5slXTth/JN0IriQzh+RlDNqaHNkMn8K5AlxplKID3YoTjGdiAPqt7l1C3fVfo3qL/xfdQNi/44m3xpg/43cf0iXsTWxtwAdUdj1U+M4p2e2PqOA1OIPiSr1ZUPMgUWnALr4l7R8APDCgYIsArjGF45wE2HOdePC8AXSf0D0N03FvCOIPr0HK2JTGDlfgcRou4kojyDA4ydh2hhxh52OfRCmwJtxiTuOGFscBgwcuB/DzWDnNCugy0uaNhxN5GZz7hBRjgK9ckcuKRWQ5UKAaDLsocNNwjhFy2Zr5YX76fNMrC/NdfNA8g+IecwHjD85EzKC42aJQMUDKowA+Qj9j6yz3tyC8YaQGudUWf+7kihQfLnA2aaztPa2KejOzMu+M8/JDonw8yNNc608ZbXO6wPvNsSTme30SukddNGC20mfUOjQUYO8NNrVkM2ijaKMgAvAM8NtlUSh1tMt6MG/ICBXq4hhQYwPkx40P0GPQHuZc6EqSvwBugGawtAG8iRvt8nc8a4DkwlLHfJTKPpxth/KJf0BX6w3XpQlR5TiLGDJLODGhD/FwfK86Jj1Hion3vprBgjUEAg5BjiQN46Gx1whMteRTCoxxpOQeXuCtA/O4sjLvwkjDhC19o9zLC49743a/D8vt+HSrmzUt7Lkphn1NPCrR37KWXtlISf3HuR1tds3erLJK79uXC+J+5PfZZ3/xY6udp/+f20PfY0QkLKApzmglaPWNGy0PTptmlA885O1z3wouRUgjhICQIoopXCcCqgQcq1friHsJN5WuixYy1G0RiX78178yx/WgQFmD0VLAcOOL4RJsijhBOcupwdYMAWIaKZEn+IPb28dwJDxF11zqdA1HdEozxIe5dirvhWYzgoi9UGJBZLoXwFCbB6k9bKEUozoTOch+uQWmEkXWE4diAtfHGInIFEYsUIRie48SY0kcI7ACV6CbcimPeJ7OYa5EiIJUpDMhDYHz/JhgYBMYEfC14Twj3amF+L4g5RB8C5oU7EE7Y5sHWpqy0gHDLwh8p3INHA8ZbNGigKQoIWZ1RDP25SSJ3a1U6XG9j2KLD4HCFhHLmGEDuYu7joWUeUgbBpVIqxWoKNHeuWDG/CIjVGv+qdcsTRFr5YuAA1jaURJS5zjwffeEZwRuYOMQaC98oKVt+X4SO5e++YeuovX3XaKcyaSEGP9kGh7XsXhUPYUcxtC1ItAYPBi9ZU+vLtA+pmJrPPc8BLcEjAh6ypUE8rJz//18Dxmn5kkVWmIA9JhH2L7rh9lYCY7oxwWrP2A4/4WTbdof9bTEU4IGz4k0SYJnTOJNNbQf6LoTZt52Gohya6hXeLVoP3WAtA6xnvOC0h+ccGs73OCBUQnsISUMBQ1FEMCQ/OzcnEabnyhaCBrTHvWe0E1cMoUk8G+He5IGCK1jPUYbwSk742EU8l3l9iKpx7yRtIogArE9TInQvcuLgLxh4WDuEa+JhQwA32qtr4DsoDJSbJ7TQlIAkraI9BCCUDrybBqKVrB+MYAj50EOiFYxyJIUdo7d4PvU7T7xXg5a4NvaOVR9AcXdvgoWTKZcoytdijnQO40mRFi9cZq2ltIkXFwOfewRRhnbVS8kUXaI/HtlBysJwKfvITG8+91vrA2+ubE46/7OtIqo4f+6LfwzjP/LRqEp2dFG6L8k+81cqrqSe/vhP7tT8JAREcvGYR3K1oWmE8ZNKQ86+V1x0Tx65eRgsPEoEvGkPwAH6wljA71DcGFNoOPwH2ophmO2VUCrhW3hNAHJT8YwRxgsNby80MZKb5PnykHFfT1SEBrdLZWzZryCNZMcXn7jfjKlESY06XoqhtqnpLK9obwz4z/uH4cANdOA/BhXoidGEZCPwg7bCSNPdBzqA0shWYKRqoMSQHoJxCIeLh0T7teCke3rpgys2rHn/D6MXjhqfP/DDvJSSIWgbxSbOwzgPelG2aK7NIQo+Cg90qz166H36S/iET0PDoDH2qeeJ00j66PQTJRmaQbQGuAW4nMJ3p4mcj+EM3Ccyy+VPO0cyHXwD2Jys0Gz0P2ksZC34WKNQQuvBHU/hY74A75NHR/ge6MwZ9yVM2LecYU34NcjNvr6J2IDWIsM67SLM1WWtVJ3AFBYTkJLeMxpl0j22NvLyqQOpHrk1L70UXAGy3nTy7eQ7vxmm3/6dNq969d7/CnO/8a2AYthRoI/H33pT1O63MyKdrKNNtHnelJ/9Z+hx9BCbfCaNgX3vR/eF42/8vCl3XFj9+lvh6S9+0doomjAhfPSh+xJFPKRQbH7rbSXCbw0Fp4xLhBioDRDMwy0YcwBrRUJ5TGzvMfq0syPGxf8HYgqcw0KmCAthLn2Vm0VBkvYIL9ccTsBygSCPUAQjNQuMiFhaEIFDIYysIRIGPMHZBSO8YXiaSpW3ViKrnytf7BNHgjLjiKcE6/uRJFSsFfqEZ5NiKYQvsUAB+oQQ5EyW485YjbDWVBqzxBrHHCKExIWTum0VNu+MFdd6uCSKme/XxljCCPBYOg7mSekjTMvxAsYMgyd5HEaCZcv3xhIhb3dBeH4xlewgRPQfRQ7Pa2eVS8akbOWSFoo/xIHnN0FbjAkijUfWE8JdgEBJGyCLvz8Xz8YY8mwYsCCeEHfA8wQOJFzE++DfUVzLZbGtrii3Q9Een/rF/coUfgOxBr9QulDEYciE5cWJKZ48BFos5cccOy4MltXW5wPGMf+VZ2xOC9RGoay4nV2LTqMx3LmX1TqsN5iYeWXkdT0YhdPb+Wv+ZHwQnDYuVzGmpGfuxCmfaiWIt/l8mue5MqBhUKGSIUwaSztpEgdaL222mfIH/QNfCVOKezzAK9Iw4Lnc0z2BLpjTDMyfKBEUMDzvhJDi6YFmssb9eivSonbi9MevR6iDvmCos3oBEhjVrK0/BB8EIPAVQxV02PLE9OnKFR5Bo+OiwQA46JX+8J7hpctX2CZeOgxhAEJoofa+JSfSq+TyDABjQeghHgieHWCdQVt9g20EYBeOEHAdUII9d4fquowZgJAc/+7n84mC6hEqGLh8bcbPib6z7mXMKlv0hvXR98Tz9vFctheuSU4X0T1tCf/Qg2ce/LHdDkX641ffEt36UL888sNv7tcE9yBsFXBZg+gH5scjuTAwEHJNJXLAFGR94mXpIYMIn4yhK/d+rZ2c8uY4bKGlupaxIBcdhQ4FZ3utwu4EFP3Dw5Uvnk1kS3t50b5+uK/hhPqLQIzAjYcO5dCquMpQ4Skl3AMajmFyjfLVKTaHgQ9DBPc7HHKC02XWJTgN3zYjsdYOxgv258MDS6QAgEefcyZqy6xlC9+yvS7tj9ibjy1KJjLhejkGfIsmeHCqgZY+cDnGU0LG6ySTNIivYoyFNwB4npIOQFuPzLsbnqGXVhvAztS59dpWAx6lQoQA3i5Nnnk1XfExj6KeA/pg8y1+yJo6HGOa7MYR/0CZx6DRFni0AoYj5Fgrxpekf9BeB+S1hEPjKCuiYx5Xr5Av/KuuSUSPoWh6HiTrEJkKBRyjNnSP7W9IaYPWIQeBPx4RghzmCiqGKPLn8SgS3cm6RNF3oGoqcx03Frq8CI5yb4B1lC6MNXoyiiewfxoX03E8ghSGwcW/WPkOEOhhJ5wUxdnT6OFQCqfechtNGcQJ9e8///mw9Fe/Sv7TuQ+UsUtffNGQ9HuygB4umP7bR8NAKXQIsVReXXHfQ9ZHFNHT/u+3Q/8JJ4bN8xaGV/7hy3ZL+nHKf/2bWYXX/OxXYeMLL4aMoqJw/Le+FFV9w3NEngPKGwo4FjRi9WHiLLyJ517cyjvb0WcxgVbFdAi7g6DgXaCcsIfI0Q7CBuD5Hm55iCsgLHgPHzoc3je7YQffLGxEDIUQC5AZTxKeNYDnWzXvFVs8PB/7I6bL/ergrQ7qNIixK4goK7ZhsRYongA2nEfIc4tbWzfgOSgQg2JLmCjrjnA1ridMIx3z4r5Y2qM99UREzAuVZBhxZZNQLw9lhRm5d60tpcTDFOkvgheMBZqAVetghGTzeEsQZnwgnBCsPLWVKmzzTISpIBgSyoRF2dcCjBBLMP2HOLplGqHAQ4YROqBRllul81Pbb2v8OR5XDMk7ogCN5Z/pvwYxDTyK61YsTBouCoyYY+nD6u5M0HF17aplAS8ToTwjx55k88kcI7gsnv28efVR0qGtnQ1t9r56yX1+uwLQmeflur8lwJAR308Or+yEaRe0EvypRn3GBZ9PW3Rl9vOPRwyY9YcwdCRpCQYzL8Lm27X4fGCRRvAmssM9lB4m6OcY/oseumfNlUbyp1DoMrUOSP1gvYCnCIBEIHhlTjf0eEU9LXJr2s/viOed9UreLLkyGK+oKIjQhNECYcMt3BijqF7pBefwkObiGVIuXujWI3TP2BtVI/TUAYQs6E7cKEUHUUShRSi10JJ9wliiQA3n+H35DntzoQ8rPQWyELjgJdBtctJSga2sFqjIC0AONEIZNNzuJ4GQMfNN3xlHFI7UmgqpbcZ/4/lhqxRXqHmWdMVC4tcc7u+Ew8LXESqpukwxDZREjFqEvQHmnZZiAe0ipwxwZc9+8FtjgfDJOPNp+AP/IiVA3gkEaXDYr8PQoUWZMMAlQ0jfeOlpa59zwDsTkrWVDvldHaVpHkWBlxhvKF5SDMcTzjo/QQP0DLV6VcjAhzxE6gbGW2pMtMUH/Rnb+4znLruwT8gn/A0Az9hTERDmNFbI/QAAIABJREFUmGG/QfnH2cpHhkbF84MZd/AbJc6jkcA50m/Auba2OLHG23iLyydEWgEoFhhh8GJCF5D1UGhRRMFF5tA9WsbjkgYborq8Dc5xPPE+8z/9ZR5pn2s7Qkfa6Prf3GFkDPNSSj40eit5BYMWBkg8145LFAaCRhGtEZfVi1VjAhkK4zk0jjXHXDJnrFEiQDB6sA7BO8DpuRvWuM6j6JCdkLVwMHAsbvBPmBHUgCWg608EUzymEF/2DIPg11SUh6D/EERJtm6rapaa6RQ01O0IGgy7Jlvx9xBwCO0fr7/+oBVC70DlxrUhN1chJocZmkKmhYhIlIz6iCcTRXD0VVeF4RMntrpjl2ptFH/D10JLRcJbwufuuSvDhK/eEDFQkMW1+sTizDKhNJ5z0qrRDvxAwYYw4mGr2tKs12a5uJVEvFdhHMk9pryZLrICAR6iyHeQCys2i3/Xlo1a7N1CLymqG8vXtJiViBPSgAvt/AWyuzWG44ALNPY9afUDef1/hGxXECDiIC5IDtL6vpcsDpQdhAIq3xHKcCSFOOt4mrd4GIopP7JAk0tZXk44Vb31nbWyz+6aphEdIlm8uiqRlI/Vx4iCQsYguFjoGI/4vfw7wjCWRCyKEHYENArrtIjQMJ5YFClYk51XEdYsmi+v1yoZAJaETIVzLZk3q6VIVvz2GC8E6FCB9hPx7okkbuba+x9v24+BL8wvawLLGrmSzD/5FAjHeNrAAzMgCcfJi+J8PKNYZAmRQ9BGUOio0kUfGUsPa0a4oAIaVe4YR/InMrqOs609mB/GnJCMRtGuJUuWtLz++uvhgV/eH3p2awnHnzjerK54Hiul/Fm+lR60WJbpMoV5Vyp8KITR4qEKNdI9OyuUtDdf8fGEyWBp7DRIcHNvoz8bbXzxi1+MDIidbvMIXsA8l6941/Y9JUSbkM94rhwMk8ITAHuWXnrTt6Pe8B8Vb7kOTwqKGHSmo2McNZTmi42/jvtYxk+Je5gd3/VpeG4FT2QtpgAEL3AfQbm/DExR1I6t7cT6JtSaXBLoIYAAiWJWsa4sLFy6JtTvqA2lR48Io0sHmTfQ6Sw43Jmc602bNhk+Ne5WFINIf61y5TDE0B5eQIRZ6BXGIy+6hXCbLwVXNN32DKV/5KzZOLcTRu08A2UXAxdRI9ZvzRfPigcKYdar0NKuC1r2Pfm7vLwyzJn/VsiSsDr1zMkWPuUeJYyxyDoUBHGvH4YDjru3GMEWQBiGN6Ks66ktN4mwR4yVhM76BvTiAYGc0ZO0R3McwDNeFEEDCNUjqgU6tXbezDDrmcZW2ynFr8XryDqGbsZTd+LndPY7tRXIfc/LUvhmMj+MNrzSKuNepHuah0TCJ/Nt1WhR6gD+E31m/FBua+Tt69pTxrIsVbnUb2Cl8JGCNidMmma/KWDC+GHEwrgM/eaFV69SY7ha42Cyp/C96f3VobBI9FJRJukMiNZg7A06D//FGPLII4+GbaLL9RKSkVupr8B98nR+puQh1hGKKPl1GB8xgsYF4lizbX6FH+MNt7xb5FcZVZCVekghpr94mPCsYrBE6Ee2I0cTozzQUJ/gq3n9B9u15oGSgs4asnWptAjWFuMFDvq+gDzjfp2K0evU/+Cps2bNanlj7pwEbxo13PCY8zCisU7hYwDGKAw18FyMJ8r2N9pT/t67tt0cSrTnWTfKsAtdQr5AntN+ZGYIQnYl4oAoHuRGUqM6yuOcXx0O2msP9Bf2Fn8u8IfuuczDd/gE80uYJ3Jcbt9+hjcocuAFsho0hBBt6A0KOMAnXt6hctg5zrjchBzpIbAohiiSAOshUSldNJT1hqIag1aMHmKMpQWkxRvmm0Py25UWCkZ4yEGvPdnh2c9eFmsu8RUPWd7xify2/f6MHeh96qmh38kn25GcnARx3vDaK2nb5KRuw0rDiVdfEQonnSrBt1DlmJvC2ndmhYY574Utf/pTFGaaM2pkGP+Df9VADwhlT/0hdscQ1i5aZnlnjWvXhZ3z5rX6jx9c2+fkxD6KqX8WnnemzIcKO8jQRGR1C9s3rQgb/v2XrXId8Rp6uGv8O23x++jrrgrTv/VtY3JuxXRGbefYW2Kh8vVQACRiK4rZ//HzsEPzCnTTPoG7tU8gwgOWQj5bNm+x/zgODBg/Npxz41cSjEC/YcLELaPwZIrBg6QGSeuQW2z5lGRgf5lCo28eCw1CGgER4QCwcDijReEEaRkHzzmzsvsKY8Bzg8V20vmXmYCA54bCAp5E3WcQoTz5RjgZNYKM4p8uULhHh3sfbmAxe1gYCxEGiNDgln4YMAsP5QUBA4EATzDJ5B4m5l7aeHw4hBdhwOO/YTz8dmICccFQgxWe9rBCcw2hl+SeNklI27RyUSh/4oVQs2RJaNK5e5KVEruPGRH6Fw8JY4SPQ48eHYqLi40W8CyeX8wcEWrAnKdakw73GNIe925QzhRCpAvTHOMZ2cOppbHOno9xGDBkhBUOcEHJCKZwpUK4Ab2CmXbWawhj2lK+1ELhairKbX5GnzzFiCjto+hhTYcWBglA9/zs/vDYE08Ysab/wJjRo8Njv3lIQscWC6NLzRlDQTGcHqAcXxk0UNr9WRMtHPr7PAkCC3/2M+HD/rnTB2o9W7nVJ/7DP4QJkydn3HvvvS1SBu2SNWvWhGHDhrXiFwdq60j/T3TLWuW1U+0P3GcLF5RCB5T7+S8/4z/tE+VviPAdQAilEA1CIZEUpceMOeDzgSMocBgx44zeGky+PfrIIy3PPpO47/U33hgmayzj/x/ou4Xei2aYkKx7uQUfAYFQTCI3sDIT1ifkNPz0NsFTXuXKDbzwimtDWVlZOHfaWeGmz19sgquFryWNKx0JY0Ywf/R3fwizZs2RsWutCY945AsK8sJxI0rDCFXvPWHksFDQOxGF4J6hSgxVG9dat/CKQBfhD4R6E773QVTJjePvnNdmiDkkjE1EnPzuqWfD6tVl1r/PTZ9sHiajrfK04jkzJZzxlQLEfHupfA+543mgtXgczeMiBZjfVJ1NNTw888sfWKl/+JiHBqIsgHucf7wMW6NP+ohPYfRJmOlN/3iz/R4+vDR85eZbIwU2OukIfGEtPfXfTwfHYW4x/fzzw3nTp9v9wS8z7oqpE9Y8R9FRv3nkEevJd799RxSCOuPRH1sILfjLvONowIuEzMGn8zOXf8yQpgKArFuPnHJa7wU52ntcjFhjxoyxU2654ZowadyYkPF+Yzj3ii/tU6jVd2SIOX/+kxmD2Jdx6NGjOpxrCD+q0LwRFYQ3h6ge6Ak0hEgXwllt/+6axJ577UX8xJ8FXs44pJNTuCd4UK++xyFH6zBH3tUpZ54ZTpMzQnykFS+BVt0k+vPwo48aX7r/3h+H7nsSkYDII0Q0AeAyPI05Ql4zPNYxngdFEJqJB3T2Hx82+YOCd+Ayc+PX0Hf8BNAn1gMeQwy6Fq6sNUWKS15++qrh/nz0xfH8cPNE2v5rAPCAcadWADKdGwqI0oI+MTdsecXc8RtwD6A/H3NLigK0BtkNiOZVxi0UfAyNXtskS575eBGmyFPIhakISQcRViGM3ABhK6t3P1W7rJPXsCase3kml+0HR2lh9rzkkv2Opx5Aca2qqhJTyzQFDw32z7fdnnqa/UZZm/pwgvCwMXGjrgOyBwwP2Z8eHnqdc1ZY/8jvw47nnldoZnOoloVtR5M8SZ++JBT3lzDdIy9UyUq/Td+xvOSsH5xeKVTfM6dMtrZT32oapPA0rA+7MhUKoD5n5RWFk//9zlDx2uzw3g9+ZMqgK4RcG/+eOe3McPw1V1oIrllZZXNs0cKLQB4hwMp4ayIPmPcQXdj+l6rFykF54snoJPcdpH5GJ+hLvUIW8Aa6BZX/euSrSqOYOzgA0mGtQLkBHIn8Ewso1wNd9B2kWzxL85KsnombmzyYhmaUGNzdCYWVfJZtsuBBVCgPjgBDcZ0pn/ictcXbjF/eY9YPvjNGW955MwwZMtQWjyuibhFxpZtFg2fMQqpUYcs3giZXD6AgAcCC84prZnWRVdP3A+N/P4/r+I6ggJJH+CcKLhZDwjKwwPv5jQp/xYvncdwcxxKEpdXzEekfIWsoQ0UDeocWKQupSqK10W2TtbvkrVdbGFPP3SGGHWGMPtVq3zDKXL/58oxQec8DkYfaLoy9NcljvV6/Nzz2WOg55cywZtmiFicMEGmYNhYnwsKoQNwWQY81eUhfuec1X7ghLFu6NFxy8YVRW3HBG68QTBeGjJV+24aVkXcHXNC51k/CPSmY0axxh7BiDcbrnkrfopskvzgj4nyK+rAXKy+3NqNwYOl+Z/aL4fvf+1F4fsbLdiXrBIaMsAzAALv372c0c8msP1tkRQgFJrxjGZ/xu/tMIKnTHoNZsvwdbtj87rth/UMPHXSzxZMmmYL+wIMPR20gCP6lALiC4YL8QdYRAtnkiVdGyhF9dUGcoksURAGfAXJrWEsO7K0Jg+yoV/k/fviD8IfHngijpPzTjzh+0mZcEOP3GRLYOgtxT6LxYNElvDYNdVvNkNcgT+CmNYn5KC5R3qOeH0BIQDgzz4iKicSB9TFYyg5eROOfEvwRvqGL5HJ5sRVfIzwb8z/u5Em271m8Lf8+U4piCI8an/jmP90crr7+pkgoRTG+/Y477NT7fnS3POWJvcSyVfAFz/sHAbtUbdBh/bq1oTgvywpBwb+YwyWiNcBHRvcPJcNHWJ6mC/huePPr458uF7Edh+8xO1B5+/CPKBRUOLhy2YLw7uwZNi9sQo9xdbcUY7ZIQfAbrxDn1NBTivfhOaJASY0qmCLQAxibvnj9jWFmsnDKWZ+5oRV/jvevve+u0OHNYrsLis95/j7HgBrRzMcefzw8IYOXw/wFC8K4sceaLAhNHD5KBWykBaimatiwYUPUz+/ceWfUr/OvvtWUR3J9LXRZNHW7vgPwfwRWlAhXEMFjaOx4KcmM3XLxVfrLGq/dXNwpr17PPoVa10ViyQ1Gb8++8JpETQzRaN3VtosgVHjRa8+GTRIDkFna82qxHjD88uzwbYBILIr7QfVZjUTsEI6LHIPC1JHtsGgHaA/f4niQOLv1+89//nMb86/d+tWAR98NvObRTdJtPIG5CustLMiNtkigFeT6bBmQkY0Yg0LJIVTAhE6QkkJhHqcp7EOuCbG5IYcYeoOy4aGvtIejoVSGTgA5KFF8J1EroVqeVHgrYxOnm/Hnczy3Bv4ffIvjAfhoIZ4aUyJB8CIDeHKZE4tskvKNI4b5ikDHiPBEzqYGQlxWJeSUOWH+aIfq1BbGKq+yX+9yvP9u9RnvYPwPz4nYs65tgaaOsAeBC0rx69v6vubNF8PuNQnrXfwcPITT7v9laJRnkHCK5iSitzonOzcMu/a6sHny+LBzlgTCpmZZK1SxTYS6YZcKl3RVEr0qULkrPn5tW9+7ZCUEidT/u0FY8hSa1ydPseEFYcAV2gz+rClh1t0/bqWAcR3ewf7X/V3oPmpM2KXQzfcWzg/DRiUWjbebo1nAs8ACNQ+alMVR4yfvCwNMCpt+foc+NUZ4ptZtW9+h0+MnYdFDmEa4cEDBYuywO+T07mptuzBiuQI6HjEXIWwqFA290QiKGrW/rG36qF9G+GsS3jSUTQo+oBBO//t/3GfhSzaI1YrQTPII8S5CpLNyjjPrOSF/QBflfqAgEseP9YrnyRDxSsRjq/hN0mLJuZxn/6stgDlwoH2SsKno6EBIlM+Tl46H0SN4Dhs3LcEoEeLEyFiotG/WQiUVo1BgQTPLsgQTci4YZ+6PcFElgRUPH4uUUDFe+X2VUK/fHi5FeBmJ55ndEtsQIOyxuawofqSIL9UGvpV3/buFdXi/2/ok9ANDytIrLzalFkIEsafdILnShcS2rj9cx7HGoxAiqGHBTydwI7gTzYBSSIlpxpfqvLywfrk1DWEgJ3ea5ZBYjqKYOIIgArsrfu31e+Cw0Rl4SMp1EvmBbF5+mjzVlAcnvygjpyi8YgKxLOjnnRu+89075TkpsCbBa2fKtMHBBTOfN8XQMF//k8v00lOPmIUWi157wog1+uGbjQA4wbrCW+vWbLaQILTGadVSCZLLFB0BDhPS5vuy8htwI6f90BvH2+Jzfo5/cn8s9q5MgLOpAH5965u3tyDcAP1je1+lntuR36l9i1uSMS5RedY+Fc7GsyDIATU1+/qGgW7UuEmhQJ8owFYBUuFp0EuEAzwb0Ems0hiHiDD4/vd/EP7lez+wtjB6TJp4Wjj77LPtN28zZ80Oc+fMCZtkXIInL1AEDkKoww550PBSAoT3Fw3XHOl7XOG1Pz+gt67Nu8RTp9n6bZZBG6XeKgqqzwNLj5EyMrLDeb4+J3iqoe85Mu4AYxUq6UoX+Mm2ShTaweObmzRKsH1UgYrxoDD0KRoSPT1ewZcfu9/4nodxgtOOR3hmX3nq4XDiyaea0F0tflmh6p7k2DvuR43pC94+BEdkAARKjCHMN5EVRH1gGCHqi89+AwYpNP41M9rCd7cJd9auTXh5aZtnAucfeujhMHnsKDkFak2Zq1FaCd7OBXPnR7fmXIdEvxQ6OUh7H0r4xHvcXfzO9m2rUziuzu0q2pxZB7+pFp8sCE35ChnWPY9RTjbFutZLOaQ4DQZQct0Y13S8we/pn3inh6q4HkZb1gVVSN245+eUSJHP+9QVYeZ/P2x0Ad6emnbgNIdiZOT9Qz+o3lqSHHdwGs8jaTrk7qMQHkrOuPct/hkf0wkTJoShQ4dGfzNP8xTxxhq8/Y5vqajJ9jbHh3H1dAV4DvOA/EH+bqMUCwtd1RxgXB2uc9MCc6MKtT3yy6y6LAo94+aA5Mdev+SEwitL5W0vHFxvcw6uJSLHFHobC9ulX47nrEuiMD4EmZELB1quIZFmGOiRGwHqQoDTUWhxjO7aCQopxmDjdIpjyE04dShChAwJENFmESeapzi0qxTGT4x/h7CjGOZoz7R0QNhSggXv+7e7Jh6PYFuQKyF/9UOz0/5NyGitiAEJxCiEEHOUzXibWRokFMDeE6eGxnGTI8WRa+o1lqA4yEfOz+qVK0Nz2jslFIhdexJKc49GeUqkGPq9uITQUSUfKV9R1R6V2J/IN+oeFj78QNj50sv7tYq3cOufXgiDlNMRMvuasrpMFTOLSo5Wkn1LyJGiFXQ7CDSafXcRle27auV9mhWGjZ1ono9E7/drus0DlLtmfzQ2VT5q+fo2z2vvjxXvzjVlCI8UzISwGcI+8BwZCEERiihO5FWqsDCxuTjCc1rQ+LcCcEIHmBf3SoK4hCpAmFBEIYj874B3Eq8YQAgOzMIT/zmWEBYTG+qivKHY8ekeTiqgwYAJLQQsnl8KIwvNSveaBzCR0Iu1BSGUyo4OuX0ybIHCEAmdQckbd8ZHo02auT/XIAgAXkI4bhnztlioMG3OZ9E37NhsIbo1upTcHNpmPPEg5mgBo3Y0ytqHYEe+L8/F9bwyieOXF79sycKw6B/vSKsQZqido4oKLYTUc1y9L6wdFzDJdehIuI5fezg+yVUyIU2NpYbJxNt3JZWxK1BItFeBRbglpJiwUlcSsOT2H1hiXkM28UUBQ+jtyLNhCMBrjBUZwwAev/xPXWk4uXL9esNL+nXV5ZeGkuJ+aT1NWOlqhH8QcLzJo04+K8L3iR/9hDyOM0wxJL+jI4JOfByO+Hcxlr8kIJfZqsSqUAlACfCRJ53ZKhl/wevPW9ik54QdyhYgbT274ya4Cs6mA8L88OoAbiBId97BHHNGj4EDOoixCNrh1nqEPASvis3V+5Q04XGzXiKkxssoYIBXqKEpP/QUPTGaSQ6WaBoCXoX2wP3Jvb+w7hX27xN++tOfh1NPGd8qbxt8xcL/jjxId8t7Shib7SGYfKi4l47UkI4YYw5mPNq6BoXt3p8nnoFzCqWIWbitvuf17hG+9g9XKMf6NDPqslUFofzpaHRb7aM8QIOhDXijWNsoYfAsvIAYreBdq5atDoNKCNVKpGiMmnB6KD3ulARPA4d0g3kKcd6s7Xbwak+//IZ9t5Swd9u1Fyk/bW/oJaXwgs/fFPHCZapmXFe11gwgo06eEkZriyaA/S6JpsB7AN+qVr4fPJI5Z543y4jA3mpblUayo1rCYWZFKB1YaQohIYF4MzO6K8wzC/E+MVbZRcrvk4L/q18/Evpde2nYuUc0Lftt83ruaEp4F+1kvc18/OdhmXLTqCyKcgvtY1woylUkWojMkFvd3wx68OT393Q3GthgvGx76Cn8hb95XjyKIfsRU8uCcM2y5RozpRh0xMCHYoIhtiapYxC6H69MapFEonOnJxVD+DkAraHuAv3zytQuS/BMeLoAk0+0jhbPe8XGlhBMtvroTOSBNdSJtwsv+GS46oortd5yFGmlaCXhEMaZW2+91Qw099xzT7jwwn2RNm01bQqH1jDzw1YF5FcCKODwzQPJnLtqpKjo3gCKIQollTMxRkB/UMYx1OI4yJA3mcrgzFuTZBU8rRjCzVCrPrDuPGcZWacz69A68Df85nTTI0Z8GyLnAx19dJebOJ+2+LR1qRoefI/DQSmFLEgsVfVJQhdvkO/b5swN9UuW2GFCOR26dVfSpHJW8L8RYjrxli/bXxmyUGZJ0Zr33nt+aqvP7PEThYAJhZA/XElDkSjI7SHrTO/ofBZJfb3i++VVRNCNA8rFAFmHcnvnhrXabHZd/M/Y94ymhMepXoZPbIC7tflstxaUE1UG1XB20fHdyndrzGgKi96cG175P98O9cuWx1po/ZX/VtzwT6HvhReE7lP2Ee+Bsk7m0H89PwsR1zsMvkUFYdbJ+1FT9bgRLCYvrhi1bn3fL/Ku5s94IhFeqepeAwYOCHWFCYvfvrM0frdcHY5ViAbPkw4giLk9ZCGUgEDoh1U71ImFhYWtYpRrxWwII66qnGUKKONd0LdP2KnS1hByrGqE2CA80X8sQJ4ftnbF4jDiFBXy2F4Z7bsGkdi8scw8uq+89kSorKzQPYsSYSu6f0O19vZSAjMEBqsJzHfUSWeFJctWhgzNN2MJ1NftCm8vWhS2Skno1zsnTJggQq7/wDGUWgghyiChTCRzcwyFcFtdfXjt1VdM2espj90Jo7tLQW8Mx0pwwvICMBeNveuMEPYZNlbevu3hT8/+T0AIcqYyqkTx87ImImyky1NSfpYtShYqwlVdY0tYuGilPS/FSo4++tiQIcIJI8IbhmJrpYMV6sM44n3GCicEtxLUWPzqNA/sH7bwjrv2UwhRBrNu+FwYrII2AM8PVDz9UuTZLhk5XvOzJ+BZQ0lFgVqy8O0W1ma1xnORxhMYNGhQGD16dJv5Zf5sImZ2vmhFWCorMyFGwBlnnKGQpf23TqioSAj7nAPeLVm+2oq48JtnjuezcQ/O5xi0CM9G47a6sFmFdCimM0CCLFV7mSuqJ/cdOjIsfmdBePLZx2guFA8aqk15Z7UMG9l2oR2IrhFPeVSkSVrJZ6pUFmmcNm3YRznWr9sQ3njlz+Hpxx5p6dO/MAwtHWaGHAQwQhxrFM6LcealmTNCnsLtjztpcjjxhNF2DgIGwo4zZHABos+YAf7MMEzoGi9o3oEUjfOuvz6DMeJ8hwopzXOvu65VJAYRGKfdd5/mo9hP2zfW118ffnj3DyKtJ0Oh0fSP9TvnzQUqtrFTHuqelsvi/YwaSflC/7FkU5CHdcKaTpcDk3KZhULp2vDC88+EH/7bXYoOyA39RZdGnHBcVASIaxDOZj3zZFinuVDWdMhUhEDBoBEmkCCE+likG7vO9K2ystJw0/tZVrYmLY7CyH0d+Lmpn+Bt6to47rjjfG20UqJcAQPnWYeM4e9///toLRYo5JwoDkxnFGLhmRuaE/yX+9btalBExRLtOZphQjJ5y5aHLbqSnZmoBoySiAEKQ8jLM98yzwPXfvr8c0K/7BYLKVuzZL7hA/QD2oTCOOyii0ygA9dcgOHZH3zgfi43QKEg34sfrOV80WQX/Hyc2sOhA53D+KAEO371UOTE7NdnygtWluiA3jPzFCKne1s+2fOPharN24wO9i6kcFV6hTAdbkxU9XGAECw8V7CFMaefa22Dh5Vqd8n8OWH2WwtUdXxT2Kmolo9IiTj97Ats7aKQcl6t6BX0Ye2aFba1AspiPK8QuoAhyaH0uAl23baKzYH9SvEOh+69Q7E8jhjB4P2EQ740Y4bCg+tsrYw5ptQuh89niB7xzL1UNSZHnsIBoosjFb1EWXxPd/B7bamuCf3/OMN+4lm89pqrzAuFV3hLc7cw/czTTOBnDDZUbLVn9Gur6ruEnnu7WToF/a+pkVexV2EoGca+dn2N7rHNEIoTShfGvIoNylVVKgYeNugl9BBFg1QM8Bq+2qN4ZJi/4N2wogza+3IYN+Hk8Pbbb7cMGyQjqTwqfv/4JzhmNHyvZEcpKtBkFMMxp54VNm2uacXThk+cHsrmv2wVQZlXcraIBML7XatnsFDUHv3D039+zdYf96FfAzKbbUsN9gRmyyK29PB14OsWvHOajbGidoeKtKSsg3i/2/uend1jv3xcaAmy0s233Go8Ih72G2+LNRrH6d8//t9GQ4YNHShZSEZZKYdUnZ35x0fCoJFjraAiaVfwcvrrQDuL3njZ8gq379gechUaXSSeOkAFhAhxR2ap0fY3a2Sg3iaDxhYZjyj2hEw1sE/P0EVjmp+fZzIGBm3oSpMcIQBKYVsAHXAayDkui8TpiV8bf07oJTQhoq8x+uPn/6V/dlYJbO95DtTWQSmFlDOlEE1bgBeiXq9USOxwpJAs/UFJExANBGuRUJdZoMp8SUUyfh0CcJ2YHBD3EA4YoLLWCtmiDRDJhXZTRHQ+7SKw72pUeIcslX6eIZ2QYvcgiMv+QJx7jqom4SHcK09hsUI8qGLarIRl3OxAbaX2iepeHGbd9a+2zYS3Ql/7nHpSdKynXP2AF7Qhty+SJ9KcAAAgAElEQVRL3kTCSZt1j8bNZSGrf2Jz2Sx5yFB0KB0OY4ZAVonoxq2v1ljqm54TRkeeEpWGCBXCOoO3h1LgKJepgHIwedr0iHil/s9vPDEUHfrVI78xYsMxEWGFSfazGGXfu4bjd9x1t+UflJaWhnv+7zeN0MMwKHhy+bVfstCTCz8xPVz46U+Gn/3ywbBq5Qpjnlx7+803hvPOPstCF8urtocHHvldmDV7js0f/wPM3eRJE8M1F5+n0JmjEwflRQM2VVSFsz+esIyRXF5V2xCefvbZSKjhHITBG6++PEyfPl0etyxzm1MhCyW8pm5nWCy8u/fB31oYBuc7cN1pE8aFvRLUixSLDxDeS2jlU8+/FO6992fRc/g1fNJf7nXbbbfFD9t3ih9IALLvM2a8aOFo6fr7ve99L3xUFfPwbNJXvHi8YOLsk2X4Lokkq1vPkI83SnmFa5YvaSX0cxMUwsLbvxqOPla5sqo2BhGv3bZVXuDiUHjDtWHt2RPDylu+JYamPcb0yiustFwtvAUvzXwsPPHcS1EYmHVab6VDik1h+PT55yZCXSVguCDsz3bXnd82r/h9v/ilWTD9WsbmRiW/Q7SdUZJ/pGIcfkp4VuGsvOIAM6XCbHz8qKz2nOb67h/+MCxevNhwBhz8xg1XhXqth/yikrClIcM8GYn8p30t5uX9MHxccwSjcYEUnIdJmVVYwghKJXmWQM2mLKvge74KLnhYHMdvue2f+YjgxaefkDJXIuWhwULs9serHxo+XnPNNTYOrBE81yj+e6Q4v/7GPCp9Wns839ry8vCJT3wiej7CbOJjF9045Ys/kx/mOef6j9hnqZTY1HNjf0dfF7/7Xrj9n78TXtLetCh4DqwR5uTSiz4VCfr+H0LRK6/OCpdecpHGYo4ftk+uu/TSS1uNv5+AkPOK7tPWdYzd0ONOM2GFwkCE6QGLV60Nd/3wHvuusQsLX5jRCjfiY8c9Zs+e3eY9UvuWxD9rmzdwYNq0s6PffAGPL7v88lY4GscvP5ljX//6102xi48l/xdrDV71d5dHnhDGkFzbZ4Xn8LRUYBwZj1u+8qWQr/Xh/3MP5x2ZmZl2GAGcnBKE8U0ydsBjnF9g+CN/Gi9IPMWiQLyE3BMqjGLhp7AEuUeEgpGPQhhYVpcWCZA5ZoEmX/7sadOiEFtuzJqJwxe+8AX7mRwb+54sChP138+Pr/e2xpKQ3tSCT4xLTkzARAao2FoZFrz6bKhTH3/9+HOWEwxOvChFKg4Hwo2Pf2xKuOyiT5pgO+rk82w94yF54YUXpTzd0erZaffh3z+lc+4yevOdf77NDJGeWlA6Ukpd6WjjGfE+UPm4YOjoaCwvvHBZuPYzH0/e86zw5qJV4YvXJejEk48/Hu77xX1htozxcXxiDG65/upw1hkKHZb3jlDreIEilFPAQqr1idhPCkiuomVUSY+/DCaOPzmcPnmirWE8yBde8lmF6g+y6pUoWuukqDoMH1yoHP9BkVJ14ze+a2uFYkd33HJjGHb8BJPX8Fzy2i7L+/TJ0+xyZIGpZ8gBIPwk7xWD9PtdssKvHn1sP54ewv1mlPjkpy8yz15bhYsi457ugFf3T8/MCNd97c5WPImbw9Nu+vLNYdwxqsBfUc4hGcBzwo7G98P9T/w5vPTyK22uv89eMD18+ZZ/amUABofiRV6g5a+8/GI4+2PTI/y44rLLonVuNzzIN3jv0kULW26+JdFAlWRv6EZqcwvl1b///l/sJ1+xBn704x/JY1xiey+zbczU8z5pss20qWeFh1TLA9kAgAax/zXbqGFkuOG2fzGcY00rt9GU8OaWLuHXTzwXHtR1cXz0/nC/L1/92XDKpNPNo036xxdu+aaNi42J+u5GI66B3/32N48KByfvN2/gOHw8WWTI6AdjfeUVl4cZaSL3/HzGJ34P79uHn/tqhHR4LBCc2HOL8IRDgb0KMaWaJSXksbZhPSa/KRXeL8gPWzauUchmb8vPIGSUiUUhdAsGgqZDhpCW3yBvgz4TonzCAsFxqnFijepatc0v2e/TcwnzCweH3v21abfulZeTGYUilsvjxWbwL6/9RnQtFVdLb7kmbF+wIlIKecbcr94c8mfOtIIePJ8Xn8nPThTwYJNRwsxgxDkaCEIiIdKEBpGETZ/3PV10O1anhZ7wPBXr1gSqaBFHj0eJa2kHgvjcT3+6H3EgbGT16n2emFirdj+ERLxYHI97C2CsqQUZWLDx6wcMGql50V43sjqVb1SIgYRsYME7C8PsN97YT4nKksCSobDURQsWh299/7+i/5lj5lfE1QgLC3zp0mXh5z/6gUIE+xhjpd3KqkT7fL//0ccjIoRyACC8QZgQFvsMLA3nnXN26K25pJx5rYjf/7w6O3zv+3cbvmD5Pva4E0I3Pfm6TZVGpCgmslNj/dVrLjMPFGGhFA0g7w2rMMB1XaRAZOpCLNbgHtY6cuQIRYkzLKxWDlcqDATrK3NMf8nt8RydL3/5y2GGhBWqqeU1DIiqUSFMAAhp4AcWVQDmXPvym/Y9/tZ90ilh8DFHmzW6UQrmKJUuZm7w8CLMjR4rvH1BJbqVe9qi5xChlGd3bHj4qbvDf/4kYe2HiJeUDA1Zsp7OfXtBKFu3yQwFazW2V33uQvOKQmTxpDjcc8/PIgIenwvG5u677w4Di4sihojnn3usUXv873PvbfG/Q3z87rrzu/spj5w3YuQxoVrFZp58+rlwzy8fsTYRtvFOBRlcFixaanjx8KOPKgdDZck1R4SBk6uIFwVF3D3KxO3jTUZpY0sX6I7jJPfyZ+M7VuUmFUqq3ZodnnvtzfDdO//V7s1f4AhWdyyd4CNjsHDBfDHje8LutcuDDOymjOLddmjr+VoVqPKTD/ITw1kkQMj44YCH/4EHf+0/w5e+8hXDd8dVhGDwn2cBV8mdI6QOz2zCul6t6x8Ot91+x77xPynhZVm2Sp4jrQ0KJGxYv85Kz3veLkoFXjDaBBcA8AEBvzpJC3zsviqjRo/u8n4l83hyCjZE/W1r7Dzv7ZknfheuvfEr+/oGbgg8R8f7FingGhtw1Ncn4+CCEteBo7wQBtmexMGfwX+j2Fx37TWRwBJvB1pF++TyXfvFG+wSQsSgI95OHN+ctjEeLgimE3SIrhh4zBjjM0RjEErKvlY7RIvY9gJ6wHwC+f0GGi+2H3p76o/PiGaeozU+wBRIC1lVG1VKL6BqIV4d1gYKom1FIR4HrQAveBYg3mfGqGhAIhzfn4lz4uua3w7x4/Hz+Z+x/LsrL48MDhHd0DqERtEHBzzdtZVbjEcy5l2Urw1YGHASz/zctnDDc55R8so3VoWf/9cPIlljwTuLwuelnHNP2seICT9mbN9dsszGAnpz1WUXW6VWDE5sRYRiZP3Q+LN/4fATJ9n1HIs/72bJXOxvRyEb5io+Ltdf/4V9a1PKDVFVvjbv+vefyJA6Iow68WTLUfdq15q8ZAhxfSLHXWHI9YouIiwxNSy6vr4mfOXGG8Lb8xbY8z30qwfC179+qxUhwRi5cMW+2hJ4kQmjpLDatvclz2kuHJpUVY5qwQB5jBRpiYM9r87v2kPGCgVo4GX85r/dHRlrU9cKz8g6vfKzl5hBoryNGhfIQeDK7558OvzsgUftluDkuHEJekT4pfO0u+78dhhVrL0BW0TLFbEyTOGr5eU/ieYCPuLgtIA2d+oxWykaeg4PNa8Wz77u2msjZdCvP5yfOD9aAbQ8NvbwrKuFn4wx6wTa5XwMWnzTl26y4kKkAkn8DGdPOcOMGchdyxYujGRt7kFdB+b3vocejdYYNIK5QA65/6HfhP8UXwOgmUOKC+07MhU8nvu9MOedcMaUKZaSxDZpLifCj5Ej8PAyb9Bf6BsvB6cnzktZVxT0gvZKOQxXfO4Sm0+ek1xo6B/RRwsXvhOtQwoifQjpR+Co9IfbPoqyAPMnhrjafH5tn3ugf7ILCgMvQtQOBD2OSuge5CUSMoqSBpHgFYf4b/ce8j9E2P+jSEnl4uXxy6LvxDp7aJQfzJKwb+E5yXuNO3kK7qBw4e8eCo+d+THbuH7sZ/7Owgne3Z4IUfNrCUWtO3Fs6F1SEOof+aP2QVKC/+DBgUqmG4XAg1SVjT2l8vv0seRzriOED08bOYXeZ2/PP/EOzn/tz/KG1tlmwGxa7DHcLCY/L91nxR3/Ep7Wqy1IZ5Ft69zUpGA8TgjAEIemvZqbpKAJ0QWwOE6bOtUY5sZNFQoDGW9M7Oe//WPE2L55x/8XLvj4+bLo1gWqxs2aOy/c+4v7bUH/Uorfj398VhSOQYij9w2Ch6Xp89dcLaKXCInDOubx9r9QG5++4MIwUEovRGeN+uQKIdddfcUV0d6W9VIM7v3FA1ZVDS/HRVNPMcs69xp3xjmhKafQCNGYY4aFuurNIbtrS+ieO8AK3vxUcf0QKojfq7q2LUDIveWWW8K1n7/SQqDp//PPPRuFgTz44IMBjyGKOP317Sf2ULJVgGLIy2L4ZQVl24lUOPHiz4ZTzzynlfXfSsKLYZA/Yvknuu8ueYVJlmeT3KeefMKIOrh3lyzbI0dQyEOJzeRZSOD4+rfuMkaNJfCjCoemChahaXHGBMMkt+FGCRN4owDCSC+//HJjJMzFudOmJBQS4civH3ooXKKKxQi6U2XZvuUbt8uzKYOBwoIlCxmkCtx4EyH8WArHC48ArMGFw8YoZGV+pBDipb7tW98BZ4xRbpJB6D/+7U5jerQxa+YrYfLpU6zwD14QAxnREegqG1YrCT8jVMrwgqDw1cvOC8+/sciu5bxfyELvzwed+P/ZexMwvaoq33tXxqoKSSqVsTJWZSBkgAygkAQwBGwBEWVoJoFWBidwwrbv94m2tgLairYT2m2DbSvg0AIq45UpogQQCAECSYAklYSkMtaQpKZMdf+/dc46tevkrUolgLe7b6/nqXrf9wz77LP32muvea168dmwfOmL4Xvf/a5twKyFqy7/m4ArF5aZ115bGX72mweMkWXDZb4vuPCi8NwjdwnfxZgJlxw6ez/iyLDQCNmMiSskCHgb/mkMl/9IPylPIoE49NwtNykBMazALsUPk5Qp7gvC2sXnvS+cderJoa9iqXEBelxWTZQttP2z224L44aqVILicLHAL35hWSYQct+ZZ54pV+5kIingfPtvH7I1wjs+eP/J4W2av77CN2jhF7/wuYx5ufyic8JJohfUfyMs4NuyCrO2GLuZR4wP577v3RZHigWkpCRhOHmHQmPX3NxoVgo0ySfLmkW/P3n1VeHDH7vK8Ij7cGP69nduMvynjedEPwCs2mijPy9m+M677zOm6tZbb80EQ9aKW75jRZrdnP6DacSqRd8BaM61n/s7W/v8hsn5lTTi0Lq+PTiSPJf2UJrOFBMb7we4r37x779guISl7HNpts/kzo7/ywZZAolsX3BPEFzPwXkUFux9KJ2Gl7YJp6tsLULDzn//pWHBSSfZGkOp1iYrI0k8ipSFmaQFCIbEE6nukdH9z3zo4vC7hydkjGGHNaJxwlvnH75yfccOHuQvH0u3QDOWlP9orlMyEClmXlcJlf/91BKbK5qGNvVUshVLzlA80BjFQo/sCjfEoGb4x3NXqA5i1VSEl7qAEgKBkPV+x12/s/GjffAJ106UhHfec39o2Lxe9fxGhwlSPiIQMu7APT9OmGgshA6OA/zGy2PyMfPtFEpjD1XgAGvzIx+8KJwRWWSffv5lG2Nw/LGnFpvlp0R0tln7WstOxT3WbrG9w1PeW70yzT9KRpLSwEQbaJ2zt5WVlYT52rtRkkL3z3vf6XIJTeh6cmHyf9CICaqdJndNedQUiQ60pnG3COFlw6pC/9Iii/3euO61wJ9U+NntoyYoLEE8z6rn5Smk8J7v3XJbJhBCwz/96U+HwSOSpG8bq6vD93/4/XDfg3K/37JOSk65mkrw7wzY0xDeWD94FM2efkSYNVcx3lLIk7H7Q1d93NbRN278p/Dc04vkISL8X/pnKxl0hZQ4jDehHf37yStNe+HAYUrYpHH/9k0/OOD6Q3jlDwHpnScvUIhBlTyxGoUjExG2sjXZWd8PdJy18KUvfSW7jPIhtMtxPwhuItD+7d9+Jpx62uk2DigEr7/h6xmvAq9E2ZEx6tcHLr00/Pp3DxiN/Po3vxGu3LgyDBcNGiH+gMR5eFg99mRCG0l+MyMVsAn7cAHuegnYZ53919mz6mu3WT6P23/9G2XvT+Yd5avVzRZuAvvEkygJjujfPov/x0Lo7cE7/sOXv6JxS/CO/v/il/8Rfnrr7QH5AEXmN792vQmE0C/oswuQtM0YsN/Ce8R0lHOdAWMoWpllpYd+sG4PxGN31t5/heMHlsYKvAXxTKQ5LTcn0P0voHxET00KrpjUvQIO69mzw4WHTRxjCWA42E+9qCeArwD01WZ22OCEwed0nTRmm1YsllWmZ+gjSwcuYvNOO8fuRING3SAmDSGQPweQAAIJ0wLhK2srCU+H9oXk1/GJILdTf7iPWsapehWbHTrUGGaEHKt9J74cTdcnxcTiNkrbxHPEyXeInxw6anxAL7q6WloTZXRrTOMwe6j9wYeVSEPSGLAWUkCZTJoOuPV0lrAFa9Xj9/481dyWW8Y5XEbfLETlXd4IeD8QLr0dCNKNN94Y5p8415KyONEizfNDv7/f3OO49sMiwB+87EpjHFpefDJMHFsRpk+5yJpB+4QbFYJDBn1Ks6/XfPLqcLWYvLiQPYKE+9vD4CCYAGysv/zlr2zeIGpojvJudGSPJBU3993z+AuyQB0ejie1tXDpNGIiRIRItDNo1IgkoYziCdDOwZw88uijJsRS64k+FCL+1HaaLxfRmKlnzG67/ee2GZJVDIIE+JjyHQHRXX54Htc0y3W0UUxLHirljkO2uULAPA/TiVeXPqv4lxoJBb1Dw87dgecDl2pjuPADV9hckAELlzHR6vDpj10pK8tLRmSfkAveqIrEfdduSv8h7F7z8as6xD+g9UOAg6lHY0gMZLGs7sSIDh7YPo+4LqH4QVjZ1QO3bb2zmJisXEj6DBhBGOGKYR0Z3k998uNt//TYkza3bMTvP/Pk0FD9vCWE6SdLKNbQz33u82Hxiytsbn/8bz8LI8sHaIwV76NYqY2ynuBmhzu2A/3s3aNUmscFYbNKIWMtAFA+xBsPbd/1mauNCeD8+899X5g6fpS9J66pI8v7hUtOO0nC9S6bYzaoC847xxIg3Hdru0aae2GErv7o1XJLqpRAWW6JBZq2vK66lIpT5AJBY11vs3QS8+LWfcMPKWUQ+rEMNdTXhhrRTK9RmdyZ/C/WhPaSdQ9rqEOL6AtlUnopnsThu1//Spg6scrGyOJbRW+qps0Od8m9mPWBFQWrVpk8HuqUhe/Oe3+fjf+nP/lZFaMut6bWKu4JC8qHr/igYoSStXXnb+8Lo4YM0vXN4cE/PpGNHa5vV//dF0xgM/qq8UNxk92nZ1/xsY9Lmz/dGKtYGOsMNz72kQ+3oWyhPdb9J6/5TMF1/+DDyXuxRmEMWKPgWexWh7Y9phmmuBGjCCOTwS4J+qxXvdsqMUwIbwD9+/o/Xt+BVnGcZyGkxt4FihUqyDiynj6jpDZ/evwcex9i6roLjitcj4CoBrJ4xL6iadd/9qPhmi/9o80FCh7WLH8aLpuPCcomyvhhIXj70bNsL4IWbVFikz69akOvfY6hal+CWt8J44U7pcZQx7Ssu/3NX4dHRjyW1MdrE0+iSH8Ve2oJc664KjSW/DwTCskB0KYSSPAu5WmikHyb0GncejvDDTwKLnrvKaZEQsl5h9w23zHvOF3fKmvSGmtu7vHvMEUBsYPEvG+sWSPvoI3h8Kqx4f/7+IeNDiD4wZs4Y8peXgjiHC6sGQAehwLW2xq2Z7ewNqfJo2TQwKT+sMXjVU7Oym78SXhBOS6ULih7ANa3tkB5Z0nYkZUXrxMAZh8Pmu1SyDpQkoiYsSukbCXrMsz1D+WBcdVHtBeKbMR9IdRm6uzZduvjD9/vTViOB0JwDhuihD/ibdhLiF1fueSZ7Bq+4DFQNuTs8KBihD3DM3Tw41derPwOraGsvyUiMZp7xMyZ4QnFefeV0Mo+bEroDq0lP1gnuOAD50pR6WEkxM1Thxaa/e3vfC8cf/zx9m53/e6+8JEPX2kxnsRpvn1KpRW7NyFeQsGgkZWWZJD2eoreHWj9Mc8oui+86BKzuBXiBWirO4AwCR7GiWaIDUSRBGQeMbnGOP67u+8OxxxzTBGxhw64nbKOwPmFf/iDCYUooRmz09+5wNbPk7IQX3rOaVJ+ax1rn2C/IOQGug+cqhjTFiliWD94eTjMP+kUPJ060C6umTvveEtEw3UoXndpbcZWzTbCehQqgwsx+yPAPv6jf71lv/Y4R19tf5ACAi8UACtw5SjldUjrL9vB9F9n/Fj+GnieGmXX9bAxzjf0kgGgbGi2J8T3/Hf5fkhCoW8oz999Z8b0xwOCQFik9NV9pFkpkUDXSxr23iUDLVtofB01CgG0/dpuAy6YNWKEY/B4PI7tlbZmm1xJ0dYgEALzVLAYhNA/IeXGsGTRI0mhcxErJ7qce/LBu4wIDR+lBS7rSju7Z81k/zymsA9JScQkwwyCpBTiRLOFJcKB1MQACSNgzBsU4L2trp2Ycm5AmWIwtGlMPmIKP2UxnGif/MP6MqifNGiyEsL0xRtFdlGBL2wiMKxorOgjjB8bEAwFx97oppuNW4FnH+ohXPfmS9scL1Ji81oURwWTZ3Ooxi/5wActOxxWMcaDcgtYr2AiEQq57qknnyjYjSFK9BELhFwEAUbD725sxEQBECM2S+B4uRigpec6O5D+w5JYUTHCiN+q11ZYTIaPDXG1GyXUgA/1u/uG1YsSrdnyFa+ErTWvh6ZUmDMXEjFLhWCyCB3MZnyO9kk5bQKhLCM+LvE1zG/GyElJMeiwvkooNErEulhlODoClqBxlVqPERPiV9i7iMCTMQ1XMFypGjYuy7SzYxQULoIb+hX3srjftp4DrI5kozaHclm9YBafW7YyqJiFcFHuz70avWlzD40ZW04w99df9w82xrxXq5JQYfXE+tic67gizwMOMca4yCreQ2swtHve2nM+dc01BTcJ4qOyuVVim70lYkI2bw133PYTJfGZEEZOmh7qGlvNzY2NDfcuYm+HlB1mGfUQCIFJ02ZZ+m37kf6DKQshwaH4uH/XhhOWrU7cqRAWTztd8VQ7t5qLHXSivEL0R+/eWFJu48zzoRswJie954Lw4KLPelPhXSceG0p66VolbnKBGCscQEIqmD+sew3SlFPehMyqSNDVK5Ya8wfj10OuXDCCzXs7oJm1Ab6MVL0x+hnjGfSERCQDSh636/hH8qOqI6rsN9pSgMRNR0hQ5B1w/2EeXbh0C9vxGn/EA5IpockvG5loeZuVvAg3Q+5dsapa+Nkj7Nm5JTz9wgpr24T5K6+2vcEO6B/JN5plTT3tpLl2H8qh2Drt1/HZLdzoZN2ThML7Bm2CtheC2lpZ1xXrytwwZljamZ+tmzdml2+rlZv22pWWCOqO392fjTPCbZ5WcVOeHnhD0HayfXrSJtwH/04ZB3G3cohdCv1Ydz59P4+vhfG84/BpxvxjSXdPD65BKIA+8YfL2Okqy/J9WUwQkklXz/nie+7PmsOqvFHlE3AzxZXrlecWtSEYrKp+PbvmYL+g8XecxTOEfQ/BgEyKAAx8DKul+Dpi+pGydFRaP+Jz/r2rPQErtRjo8Lq8DMqHKhun9gbDDeE8dLREoRUA+8uDDz6YJdRI2i4K06ZNszg7ylZgHaTv0BJwGhqHEhjeJA+MpQNu4/V1rVYjuFHJgxxEV01pTaKgYq15chOUFtWa256vTfiSsaNKLNcAaxQlBRZiooDILC5Kax4nJJhT7vpwmN7JgXWNS33VuPHBBQUEiQvl9UGSkt6pKy7X19WpTIpiN0kmM2EydV2TdnAdbanfJDqmwtmDksLnZEUlLi0PeHi9vikJw+AcuQhGjalURnnVa5PinDrBhMdobw+nnXepud1yHc8uBI6vnDM3Q43p+o1KICPLFV4dM+efIRpcb/gLTVn87GIbH/bMVUsXW5N4iqGIXVvTEDY+94Ad47rurD/WBRazWIFkDRzCvztlhX528fPZndBZV5KDhyjeCz2HefCySdnN+kKSRvpHG00yqLhwxl6tWNU2vCIYP+K1z3nfGaZA2NHUFh548FFrBmFzzty5llWU+O4YsPCRDIgapaIxRttigRiPQ7L07ttbk92WGpYt+3pNbYPReU5C81Fgwvfk6ZXzlAiH8TrESwslu61Pnp9aZf0ze2juC0o8ah1b3hQtEFeYIDdYqTMZA5qkuOa6N8pr5x79n+LnIQmF3vPDFMvRGWBqB7C2rdu0Wcx9sviJDcTU20/SNoDljIQmQQSnh7TFhWDdYmXuO/zYEJSpksUJ0Zh+4mmhcuIUI64Q2GoVq66tqVZqZrlcxo3o3OMPyzVLzPtAWSQAAuZbVm+Jr+rwnZhCGNISuWwMHlqmWDJlLpObAQSXFPgQSNJ3I5BhVYAJffKRe8PePkpBv3NzmPjNz2dppNGSFpUkGndcXyll4UCGVHOdFWMPGJPuJ7v4nH3y2eGlRQ+YKwyMYZOeseaVF0zLRtkImEMj/GJUFt37i/1aIgFO8bix+x3nAJZdsjm9FZB3NSXQHRfR6rUJUYA5hXBBjGG0cEvk/RAeiwdoU9J5J9rd0fb4OzCuTvg89gZNMxsmgLDpPvB+z36fmiNKkABYfFa8vNQYJrcI7nf9IR6Ix8hTPuebosYQGiyvy0gsT1NDc/4y+40mtqhFtRbFcMB4xMVo7QKNDfX90P6B1w8+kQi3nPvCV79lf3ZdJ//A4Sa5AyKcdMcNnCxkDiTwoe8mSKTeSn6Oz166VuEGEmxKLeU1riYxEJloOdkAACAASURBVONaCBqakrpanINp5a8rQCk1eYYstoqFNa24BDQtxoK3gJtdgdGi1GqAtnLq7CQhSn5tn/iO+Vkzjz3+VCK4i7YdPh0te2pp0thiwW2s3WrlamiDWA4UV/v27VbWvnVWr5PfMLS4/5GIiPWCdhM3YcYWr47GPa/tpzTAld1ANBKg79Q+g1NsEOO1vbldmUFcUWuLxkUAQwmQ8bZljzjaFLD0WeY5MRHOqHRn/IkzmylXLuAffvgf9km9qnjMoBUwZeVDysPR0yfbNfwjMymCGUwHMYwO3cGNbq17b1CfWEJjoLbogJ677JC73uJ6F0OrGImWRjHqUjQseWGpnSKpBbHq3QVcGnE7zSek6u79h3KdK3QYW5QWWzdvCQ89utBiqbfKW2fJiy9kFl3cbD925eXhB9LkQ2fZn0vL29+PrIyDtIeisCBrJmsIQWRz9fKsa+zP3a3XCe0niQfAnoC13pUmTfUqul3Vjh/ZA/SlWMIYwqLjb3yO7zHdOBjcwCr4/osuNCEZBppEUbiRTpx0uKwVwyUcTQsnzp6iouzvztxFtdjC4sfvh7iFMeMmWgZQyyhNR1iPWhOL7voxvzLAbRwvAWBI/4Rn4DvKZRSnCMZ4ShF+QkmADERnBw0abuVHGCcUSriIw+DiPlrcr79l3w5BMZeiHyiSSktLktt1L+59CJo9pN5BQHvkj4tMULjln28K133ly2b5z56lL2Qfb5EHVO3OhK5wDiGzt2gXyY5QIHpIxLCN7ULhKxLAUKyQmRSBC2CtlB+W0CnKO0njauWYqPPIeIFLIzR+lAfZlWawtBujf7EF3ZN4Raf19e86/tQv1npxv8RtlyRmdz2wMGAxi4X0/W7q4kBMy7q47ICnXBmTvxAl2jckEM6VgHao4DGQfj9laPAG4Jl4hJzxvrPDAO3zNTWvGg5w3V+fc3aYNmOWrT8UvBNGKaFRyqfhMo1nFwqRKZMnW36KY4+bY+cR5MABlF1bGtq1vYrAMEvy0Mop4Z5HFnlXjOaD+7WbkoRWhYQx2kwTVtk8KemXWU5nKnxrytRplggM40QhoTl7UPqFuGv4j14lydowxZ/2V/hRgKRc/12hI5f1Jr0lTArCH9CoPbK/3CQBsnrKYcG+uxslP2BwEJ4GKdX4emXwysOeux4NjVeJCOiEJj7MPnauWdZgYmDQKWZMGmHKE2j3DS/JhD3t0kutmXqdx4pGcXH6hdQPIdy8al3+Mdnvnds2mMsqfWzsWxRay5WAQ5ovNrsRbCpiTiDCgCGJnjlSKYlJYbxHVsxhY480AgXTS3xDsYTCuo3rAtbHkcOHmIYdywiMS3Hv5LEHYjaTq5L/lDpo2DLNiD9H0MAS2zFw8CzTWDMmLTv2WJzYro1YNjpC+YJ5Ycp73iuNW8L4lshaaURLzDexmp1pqzu28sZ/MS9oD1075C2SyAj3EiwdbCBohmJX1K6sb95GZ595wsd1aLtco7nffamVb9b0hEmFOX15ybPhnIsuzZgi7ofwlMvaO1zfDystVja4jlk392v3EA+YxUAaVoQAAFyGwWppltu0CO/uVas7tNxb7kC4ZyIwkOUSpgymiCyCbKYwsy1K101MVuuuUsNRbwDGxhPoyE/GD3f4nDSuQi6lrdqr14RaaRAPBCh1HAaKcaRvMGrFLXv9sH0i2DjQR6vhGWXE83MFP+Wy58A7WMyCDnh8C+cQBB0QQChPUaaU2YUAOuNCCRbigwGE/DxDwO9YaHELD/QlhhPOvtjKf9RoLZA1cffO9o1o975krHf1Kw3jJx1jbq8wbj2ltYc5bFXiFx/DUuGs1UONG9d3ygWRNpwkQzCIANYLlF2mEZX7qQOMJwxspwDjqTFFKRVDPP6GQwWs5iYAonDLhRDEChLo49z577aYqG3bE6GU5xD3iPUAz4nYQtcg5hHhgbHOa5a9f12ue12EsGrFlLVvAFhqslgr/e6n0kbU+YNhwEJlcXU6XrS7vX/cp0VqcanEyxws3HvvvVn8I/fCcKFsICZnwoQqa+6Nxud11afYmmnusbJMEoNVJzry1PPL5AL7VaODxJotevT34bhjZlsCm0YJHg69pTymbAKAUgr6g5v20hUr/ZKwRww9+7iVvRCeoYQFfvGrO7Jrsi/CoZiOY8ULEkJQ9g6S9w7umYlFP7vD1gTF0WEmoaHtZwp/2w83Yrw1QSnBDdz4wM3zxRyvVxZcT3aWxJE9Ef5kzf/G9pgbbyySu+3JFmf/0hMPZw9GQIsBUWqZam6WyM0VOoVHBoDid8BhCV/VIoWRQ9mIsUa7NshzZfnzzxqfQiklT6bDdS3N9RLWEvoBPYU29B2sfU9KI6cZoWKUvQuxyrGbtEo+hKEjVH9P+Ms+6SEAxPOd+s6TpHBvt2bSl35y/UfwbI1KliFk9jxskNHRjWteM0UO/Rpc3m4I6Kd1tuyZx3Sd8i8gGAMa6z5yY2eP6yXlVqmE211y+1yz/MUw7ogjTTBEOGxtUQF3ZdUuBE5fOce8xkByuJJor+Ec6wolE3Sf7NWf/EJ7wrC/9PqL+8p3hDQvXg8NgN9YsGBBmHXU1IKeB/n7D+Y3ax+XfIRCFOgbt9RbSbcHF/67CV3Q1gvOU6I5rSuAUKBylev6yuf/l2WZJ+6WMXRB9tbbk5jOBSfNz7JOw2uah5bm2UHieMbf+LGBZeWmGK6rWW1eMazhQnzqGe96p2LSrw3f+d5N1kfWDn8orgDmnyzRxE52ZTEkR8JerRMEXYQkrOrID9ByvBywhBcSTO0h/8X/vSVCIWNCDSugT9G+0FMMSn8JVw75+oEcxzQ8aO4xlkI/n4UURrfv7T8P/a9RJs+KSsuOhUYM2Li+2jaZqqmzw9YXl4R7PvmZMGyS4h0+9CHTuOGeMViECuHNiKcQGCK+O9JQWUPpP5hnWB+SzRDriPapfsOqsFdaCjTv5UIIY956l8iVozYMHDrGmM6xh89UP5oCLqUQTlURsFo9G1qSzY3m92zfGl7+8x/NJRXCyzhMOfKoMFAMOoIcjCd9M1FNbXQF1DTC350scrwbG+3IqiNsEdIW8URrRJj7jEg2kXxbuIkUQ/j0vmG3ojD0F3o0hNodvRNLo4Qx4Jd33Jnd2lUgd3ZRN7/AsLHA0R56ynRuJXj4tRcWhf6y1qDZdQ183KwHKcfHuvvd7o0IEPddecVl4fwL39+BecdHnpg3aszh2kaBYDTC1F765nduMkYIomhJceQawuZtTKzaxhWV4Oe3AmCmPNEMGl3mkJqLpSV7wqDph4cdKfHzZ9fccXc4Tokihg0bavgJnrhVCe3qBllMNysr7HEXnC+lAnFp7fj63W99I1SMHCOhLylGy+Zsmz7upGLcSqTQaJYipGX7FnPtqavZ6I/t1idJA7zGVCz0czNW2UHg594h1haCzoEAphVFw5LFz2aXUmftzFNPCf21TrHabF77WtgnwW7uWZfZNSSHgQFwASq7UZvZtrrNpoHGigGe7lbyBLKaotF2WL1kkQlu/jv/aRpntcXaBljfgDGy9k3ChVyk/Xh6qMMHscUVFLVWO2yytXUbbb0zJqx5A87pC8+BLqGtHyILDQI/37dvW7NfTCExhkWK22zdJQaRZEES6GC6Eutim+I822mHLEdZ7J53Dncd3AEdYB7LhwwNgxRT6HD+eReE9yg5jQvmLTuSzLdbt9Wau27r7r2WAZfi1vVNCfNr90rQwhru4FkTKcEyQvFSDuXKtsxmjXKkRHuIQ52UFDXK8MwmjqDBWFFuIc6QW2jd+/18Om4482EF4KMLqHcL7tRJIEEgZG2SYCMG3ps1WoKw7W52ohGl3dh5GV9ioZhzmBlcw9B0m6ArZQP9wj3rrRQK43fJM0H0D0GcbKnAy6+8poRK42wcYsF4++bNoVGljBA+mEfWGrvbkTOxiifglkViiZhPGabNnbFx6wa/RAfalT3xHtAqxWIPjQfjRHbOQkByJC86Xuh8/pjhxjlnWd6Dls3VJvgQm3vcgtPF1CQ4zzyAV+y3y59bFE5WfDhJkTQuloSjWglmVq2qNqYUxpTsjz+9+QdhZFlyX6+S4bZeserjRjdYwg3v8LIExmbtg7NO1rt862brGjSbGLx9ck/mPbjOwRVM0AKn70XFxGKngmMq0MLMomRlHhzAWXiFpvRavArICB8rPygZBvSTNwnCPa7ZbrX+6S/vDFOnHenNGV6T3yCEDaF53euZOyIXlEm5TgIR3gVXX2hBU9K03W94rT2/Qe8JzXVgzwlt4lHEg2HJJC8EmXNJklYpN9IS0dTjTjhNNWq/57fIzbDRwmlw/f6XHyVjyMkvXvMRhQW8LUsoR5wjnmA+p4zrMllwF917e5i14Kxw3Q032Fij3CJh2CwJZROOmKYMvRab/hddf/Q/Ll7Pb2iAJ2Lh95sNZ515evjyV64zAYtkYsP03sRbAyQecsMCv/E0wjhTWTEkfO3azwSpIsOSZS+b1XfZihVZWSUEtL/95NU2P/SfeXeARjInhETEONAolyHch6Hz4A88EB5x1L50+uz7//lat2eeeroSQVXL1XZxWPbyS1nmUV+HxAN3BrHiCOWGCYZKrNlD+yO89puZv6OzPvzfPN6Nrengu7dD7qC9V79kN/Yr6REGl44KAwa1a/5Valfyh4p9TximBB1jzO2MAu7A1vPPD8t+8hP7Hv8jtnDDt74VBim1L3F4DXtLQzOaKG36paJ9f/rSl9vvk1DI4l7/yovWBFrk4v6yGETS/cqHHy6oLWRDcotmsRjkPtJY7pMAR4bHTWtXhIaUCYJQbVJGQpipIEJF8XO0m3uaS0yrhSXG4nmEzCUSGMr7y/VLljnPpEih0G1yP8JdAjcwslth8XPml/plxCDFCyYeD77jPqsXxX8kYw65nj80pSAw2sZCUNRXZTCknS9Rv2sVQ5PUYUwEbWIoyWSKdi7Wvtes3ZCknU83dxLuwIAeCmBxYXFTJHamLMQQClzOiIEjXoBxgJlyyxLCorukTZk6OSME3Xk2Wfr8XrJUoiFCCIHRgkg8/Yxqw31UCWrkfuDt4TYVdo8x7RSuDIwpDDdMPiUNANKOEzyed0fICzje5pvxyXjg6mmaU9wrJRACKCKGHXtsWKcxi5UqKFQe+fL1YcF1Kv4tPCxTDAFpxGFwiJN8+fNfDk3LV4RxKl2B2+DYCm2QKSx58WXLygljS1xJY91GPVd1NFt7iTkYkeFqa8voQHxIj7Vr/FbblLvrDpbdFH1BwC5JYwCiwx1KpPhxNgOURBvT2C2ULWziaOtfXVNjCVEsrlIW/mclOiE4DlCGhMEVibXf2/FPaAcxyDBg4OFh0nL3k9CC9WyfmKbBimVxKFMtsRjAE49HI96DzLSU/mi34mGx3Bce+8PC7DaK6nJfzOhlJ+MvuobrRmoeY+A+/khAAeNEJlmATdQBobZQzGlb71JlkxOzKJywmnXRmMeJW1AC5CG25HHOr4Hu+dpaqoQEJHNhPty1bYBc78lkhyVu0IiRVqfN2/YYXkrYLHt+seZAFg/tDTCpJMToLRqOy6jDrJnHqNzCNIv7K+3fPi4oAciQvU0lPhrSi6HJdSqm7H0rtO693UKffaDxolcGYrSxlqH0xNLjwnEPuY/GCXr6lg03JoL9IaZzNdvarSv+LLTfMOgAjDsu7mjZAYQUrEzOANlB/XOBwH//JT+hlzGOENM9fOxkUz7FY4DrMQXXcaHtP6jc3ANbRMNc2KDPKKMqFN8KTiGo4HnAntuM/3gKG17Xfim6TLiGW0lRwNXJUtVjQIkpblgfAGsMwcABr4T82Pk5/7S1le4JTymBFswl7sG7NecIMzOPnReq5ArqwJpDcbF62RLLDjpGihPc4UcpDp2kTCiRhk+caRkPPab9F7/8dfjsx68Ig0dPsmYQKKG77NVa3GH9C08bX2ClXfxB6acrruBHykcWpl3UPKTN3SsS/stulSA+SMoTE4r1nbgx9m0S82iBmRUEPgp3uT3yQCAGORYoazdU2z19tJ4odF8hF+6/ufj9FnJBmYph5e30kDWBAhJwRRDfcTMnBplEMtQfRGnTQ9aXesVoOoAz5VJCFkuwqBiS8Ivs2+SemDJhnIXJIPQyVubOqj5DU4pEm5n1w9++wJsKWKq3rV9r+SMmV7Tznmu27gjvUYIaFLxFwpF1ioMjDKNcnjII5czB60sWWjsvL34yW3/vv+QD4eiZ0+SqrH1P9Mj5tL/0+mOduGt39rJv4ReK1/tcEy975LQpWdjNO08+Set1j40zoR3EU0PTCXuBr4NPp5YxVnSgZmttUBI4y9aKlZkY6TxAR01I14lJlWOy008tejyMGiHcU8Ijx9k9wvMtmjsvhcSaR6kxUHPL37iq0ZbhnOzhrFVifb3U0W9/+1vzJOnMWgitgK8oKd1puEZHTKklhVZnnidZZ/+Lf3lLhMLWh/8QavTn8Jp/yX2+7bovhJM+tcAIOIQKTdiky84Pa5RIBEY1DwiGT+nvz2J8RyjbFlC3UinjI/cFvwckIDkMwlU/MXW4x3WGAH6PfxJTCHJbTcThw+XTnmw0EA+YcZhDtO/u7eXB7Vi1nBHrI2aysalZhGaggrvlNiGBkE0HzbK7iUGUyFiKNgutGQw+wawbtdHAuCKEzDrhVO+WfZLemqQSFi+kDqAlKwQQTwj91ojo+nW1jzweHl65zn/u9znwuInKaPo3yiC3K7DROzyx+GllOOtryV8gynuK+iimcnOghpIDwhuLid8Q/86AxavXtxipU96xINM2U6j2qg+cawwgNbEYKzTS/3jD9dYUY0hWK+n8Omu6w3HuJSEDwL2kYyb7FnGTpFm/9fbbrTDtMmm0HLBiblv7qo0fTKh+G1EZkRaw9+vICIc1IQ8koKDmYB5oN65hlj/fnd+8A7iMVs7iQhSzC9MMAzxYc3XY/HfsZy3ceudd4S7VGhqhrF8lc460x9Tc/UjYufAPmQBZ1FcuIMKXwYf1zGICfi7XrXPOPCtUTVA8otykSorHGYHcIctIjRIEAcQRjhilmCFZ0fusqrZj/MOtj6yvzXrnQsJddmH6xawyejcAAaCz5B7p5faBtY0NwYVB1gubSkVFZZgrAZkg+ccXPREovI7bFRYwkqTAHEHgiQ+xtae5IhaKsQVqlKkPgRDXVhgQLGiM9W7hPJ4AMcMrmmL3+D/W97x5czIlB/GC7zzhbRariK2TjQtG9s4777BbiAUhbuZQ4Tm5mW19fXUYohTqWBsZAxJZQH9gUBFGqIPas3+75t2fhZCIh4YpFvYlwoifO9RP6AJeCMepJuGdd9fY+JMcpbj3VKNxxGJDm6hlVq5YVuhitRRjQ8VY4sY6YeIkK9lAIo9tiknqUSKrkgQF8Bt6uk21T0m2AODKRbZDxxVXIHEOt7TRaot4WbI6Q1P3ijHdI0b9qKlHmDLokUcXhqdUo4x1WWhvgHawj7jSx5hcjSdgyZFIwKH3RXkFk8hYt+1t6xBjBdPowgixgW5V+7db5F4uAcfdM1GgWOKNrXWhUXHW48dXyposApnCgBIx8zD0EdDvhWLU3mzAverX0qSTQZgxjpVl8bNQflFzEXDaCsMK/fdsmZzbXaTawlo3uNnimUK5JWIvVyljMvcxxsSQUZrFXbhxKafuXJxQBWUPWYhhPkcNTRQA3PuoxuAMWaO91iXHoNm1G9byeIPOlKN+ns94TyDz5Z8eezRMGKN+i9aOV33XqimzrK+0D87VSxH2+st/NpdVEikhUO2UUIS1hMQqs+XubONy8nzVI02SeSAckWxpkOLmyG64R+6JvfoNtgRUajwRDumLks8BcVw5ibnGjh1nypvYo8M8eHSv7zgI1TlvfKPTtMczLaZQY8iagkZgfQN3SeACbFFypDimELdPcByLCXMH4DboGXqJMXRAQOca2gYS18wNlp11W0OTSj0oBlC0iozrm9avCc8vbecOwRkyGxf1rAsnHj8vy/BMBuDP/d01xi+YGx+0TUoFsodWr3s9HH2clOdi1mNoFT+1ZtUrFnM9VsI6eIyA6Xtam7IhMw4AfBuJouqkTGvZussK1veX0nDlssSowDXlgwaIdyu2EAx+swejxFn4h8f52S1gXUD7mB9LuvSfXMDg/VAezDvuaGU31btrbgmLAdi3Zk+faLzwjl07hEPDlYjv7ba3jRAabV6vJGB1Siyk/ahs2BjRwCFhgniI00471YRC1hB/hQAvIYT2I2Yckynw7n90kVnhqQJAzGmRrNHIC8SoblF+h1LNzfCx41XSaIPWh4RC7QsoVmK6jpuq55awpDqFHh4dy3tGRKf+W399Q0LhzibXwR7aGDXLWgjSEZSMhptFitvExE9dGl789HUZw5pvHUtIPktpfM0+bawvyQWgqDhxi4KxL6R5i+8p9J3EMGReBKGd6BgiS5BzYIHDGOA6yoInZpHfEBqzIupC4v0gYlRFb2tVFj6Z1bGy8VdMH0XkgjSoMIwIx2jsV73wjFkK/Tn+uezJh8x6BnEkQJzEGCZo0obA3dDKIJKq19av5H6/NftEuI6zumYn0i8l/S4JxRf2k2V1VDjxHfOzjfu2234Rjp15pG042+Q2hJvMv/z7LzJtGn3H0odWFahRHcIMxBDgc+7acNxlIBi4Ww1Ufb/TRSywFpLVbNyIQRbUvKevNL31jeH+3/w6S7lMSmkIfCH408JHLNuVZ9lirv7lhzdlqcu519LK62YYNZg0nsd1FJJH6837Ln3uGXM1hAl5+vn7LLX3icfNCp9QuQusIOOrKm2DIYh64TnnmH88/aEdsuJRbw8LpAMaMYQXBM3YJeJQ3HF5BrgGjqFhdgDfBitd94yrPhSekqtGPraQ3+v0F37md3T8rJBggksMcNFZp1v9OTbRS2SZ/+SnPhWOmjIxEBsEoLn9vd7zl7/6hWph3RDOOwdX34GKqx1r5/lHPxs2rw3rZUnpjsUQHHYLG8z6cy+8bONaJFcSskHOmzdvP+mbRB/rWhMaRJZa2yyIWRQeUsoBbST9oPD6ZR/8oAm4LojgRvidb349/O+HF4ZZM2aGW356m+E5fa+QgEvsJTGtSc2ubUl8q7wC8BAYWPYclxnEbqAcgAkk09xNN/2z4QA194LGiFgQBASup9ae11ejBpbHZCQtHtx/mKjaDetsg4SODFbsNO4tfI83tULWa9xHKRyMwNtDTFFpRNcOrhfJ1bw7LmZlev7lH7kqG38KN5OQ4MTZR2h8SkK5mEJw6Sca8//49Z1htmLkPn3FRcYQU4j6nrvvtrH7khId3ajs1dTnKxKtbNnbrHt+mtGbC887J5D8AuYcJUzs1UCPoIXF/fpYjBlFwaE3KBDOfu/plu4e3KDwN7gBLUDA5x28/tUpqmVI9lQXGnF1vl7Zc0mggBX6j089a9YkiYWhtrZRSbL6mgAZW8/icYRuOZ1DGQVQZxXFCine16xeqTpwjxm9evieO0SjhmdM0ff/9d9kqZqb0Rr6eN1114VbbrklfsSb8p3QCU8SQfr+W2/557bZc07M1gcPwfuC+q9eczGmreAd4+mdwe1s8gStA7ldNrXtk4CuGrxVlVbrbbzGhHgl3BGhscefeJLdhrLx+zffbIkqvB2sfSUDh4QSKTDGj59gyhSUB7ep7lmZmMBz3z/V6DJKORIc/VT45dAdiw57whOPPZztCX9/3ddk6XiXaOBVWthl1rbjBnhL5t0rLj7XhMFPfPZao1/vXTAnDBlcHua88wwTHBFOFz/7jDHL9OXkE+aaEg1lJ3YS6DYCBkDtYRRW0447ydZwvhj7gP6Jssf4Bbsj+ceeu2H5s3Yv1r4h4yaHcfIigo9waFK23y27V1lf2TdQdPUQrcS7CWEwdil1ry2/l7WKghbBCYW0JZiSy65nAc4nX2moE72UZ0KJlHCenZg5vvu3dxkNZI01tfUNt9z6q3DP7xf6Y+wT2oWASokN6tJBJ32tkIF8m9qmbMbmhhYrCcL+/ejv7w0z3zZ3P5fsUuKtJcwDH9fejTLY97TLL7kwq7/L+ZZXXw0PLlyU7WnFsoCR5d49Tm6+5Sdh5ve/r2xEUnQ2r7Es83c/8LDVbOT+AwG0BqtmA27m4oXyc3ig+/9S5/GEgkeDV6tZvcIUtIoQtWQxeC04X8NaHTdR9Fz8J/iD1w3viDXua1/7mo33O46bI0u6YhHFCyE0okh7XPMJIFTGcf3x++EtYC6cUnrhIYF7PPjzRe0HlMM6YobOp3vpncrozD5y1VUfCfOPawlXfvxvLQ78crlqTz28ygwK1rb2tqf+vDhbh2ShjQXG+Pn/r38vKBSi3ceChcADuFtjzGSAOK8+9MgbGr+9W1THR3FbPAfhAE3uiDETw9HypT/xzIvDHe85u0vhr7OH1yq1PAKWaE9oKlLWUGmj3yiIad2PKS3UpjSIbTAfPB8NI0IulkSsjC2yvNUoZgLrA5o0fPwRJLFIAGi6ibngN8QMjX8e5r3rry2miOMI0eaXj/bUXJjaNdaemhrB9mChfqsK20pQx90WVxEYA5gEFua5F1/GYjImzAmEE0402cQoQSjQmO/r0e4a0tQkQf511WySyd8gFWhw6SqVNfUaCTOLn33amC0KYt+kOkg8h03VNx0sKsQzdKa5xjLEH8wXEN978oKTrBaha+05j6ABw3PFVZ8yYsemAaHy7Ku4b0HoABJOkNEN4efyy68wCwjnyHCVfx6bHn9+L4zE9pZ9FgexO3UPo83O0ulzrhDAnKLpNXzSfANuJcR9Q/YUJTIaHGZed2146cvfKGhtL9RukQQyLGk+NtRn3KJ6hTBWzLln0zNLieaYjdUhDuKPs4/i3gRjsF3BteCmF1uPY1S9DT55Nkk1UAwwbudI2EarB7MPniHUgA8//uH3stuI9+09WMJolTanNIaZdYcL3ojhA8O1n/5YuP6ffmA4MRveCwAAIABJREFUhYXmB/9yszHZNLBK7+DzM37i5PDIXbeGsz94ddK25q5KxdKx3GzbsCZsl6st2VvRhPo93olnH73XBD6dyDT1KB6++KUvmasKwgPjh8siLr5YCb0NcBLrSKF17u0X/EyfBVXDXQx6Ua0kFO7CyD0xrS7Yhg66pTCxdCU15Dq7trvH3SqMFeyG66+zAvbMH9kc/521pTnECyMefxhHYJjGeISYZGLniL/iPs8glx87GMaLzzvLBFBoaEvjmg4JXnCNtnUophdaWCLaquAVG6+/vkjZKpUIDVci5sdxg74B8RwhsMaAuzgFrqFJMCs/TWOHWRPKfGcMVZwFNb4XukUM4LKXXrCSBjC7MLXgOYoMBJwYSsTUwuxc+/kv2pp797vPSK7VRd7HzhiruJ1D/Q6eQvf5Yyytn2rM16S3W4i2QhM5jtDI/U/KIutziABJvDLlIWDOP/O5v7fx/IRqUrJ2SAjVYW9RPwCSJRHTD4wf3xyu/ojG5ss32BySKfnHv7jLcAuaBdBnB/E0/rXTTyw5a6pXh//12c+Ef/zGN61dCp7/4q77bP1itfNxpxFwA+sRfAvnoF388e6z7nnUnoMXDS6WjCU4e8FFFxszalYjCVnQxu3bd0igKzOeAdqFUIQAkQcsdgiRu7S3xkCcNO5yA8qKzM0dSxx7Xwz1m1eHHrLWojzbJ3c6A1xHd+gvvlDf81mFidms750oetlnaAMeZ8Hxc8Kd99zfAW+hpeCyu31fcP65mXLI10u8/uEdYmAfYJ8jV8InPnql6H614UJXawVX1La9ykch5YrDqAlTlAdAxemFA4z9ae86RfzFRSZggh/gnNPkQmvPYrXFm6IUAAdY374ncb3zBgez/lDkmsuud/I/4SfhDk2aWzzW4C2I39TuGy46572ZMo5xu1KKEiznhYCxcl5qutxNyTy7U3Pw2quv2JpiTlA0d8bHeZuix0WUxnlYngAoBxBKL7782cyzxueA68lqnnhvtNMsW4cp/Y7XIXTpPaf/VfiwP+h/PjuMQPsqSg8j7NXWKZGBCBa+uwBEChckCFl3mI20qW591CmTGULEoGHKoCUtEWZjgIxS75HG+Hn5/r4kjWFXli2up4D84GOPCQPePTcMHj/TcpzWy6BXrPozWPuahYh/CSgkPDJuEHmQdtDIPjauuGzBzBBXl9QLkvZOWnTcOSywVRr3gqD3QJvGvV4vzCyVNl8qVg2DJOsrwkuRNDg9UpeQgm11cpC4SoS3uk3qqgTbz35KmlJpt7xmjQtpaHuwdDz00EO2GULsq2bMTWouijlvHZnEDfEYtJZogGBAefddch+Cia2cMtM0+lhjv//tb4ebb/lxViDXnwMRQTDFnYmiyZ0B/YGZiIUW7oUJKVScnnbeffb54Y4RY8JXb7jONm+e6c/lPER/7pzjJAheroydEvZkCZ7z9orwY2no0dSzwcTPY+P/yGV/E2648Tt2Lk6IwEYaJ8MAL/cDCV1+D+NJ/x1QMjC/AJpey8ipLFkcY0zZsDk+acrUMELjuOzJ+8OGf/2PToXD0iMmhyHveVc46vxLO8QpVE2aasT4iMmHW/FY3hHmOQY281NOeVc4dsYU04iDb9Q8chii2oeupa1WfAvZZJlv3sEhfjeOzT32aJvjm25K6lHG48rGbmtlXztDNHz05DD+yOmGP6aI0TjgUoLQTMzuXKXUprAzyRBgzArN7dGzZ4XLzz0t4C70yB0/tiLy3q9tG54wgZC+kamV4zwnjlWaPivRRMNY0UcDzSEJQoYJp7/5rRttQ3Mml/PgFPh0ldLquyCS3JgknfHv3g//7Z88xfqhzyJZw0jSMnx0pZLiLDPLJrgAHXchn/toixIUcZ5DfpePrDQrABa+Ell4uNaBBDgOBftSAFdRikE78AABN67/+8+FW372cxMCC40/TAMZDEtMQSbcULzUrBnTws03fTv80w/+1RiB/NiR/fADF51r7pQor9inGIfivu0KMGrjUaqHGO8mMdIo4rDCoKEHV88Tk+Pz0xVuUIvN3f0ZC1xJca/8mOaO94lx1MZKY9LVuFE8GjemG0Q7PFlH3AbrCkaUQuRYkD942ZXWrAuifi3zcfFFFxmjepYUKED+udAPoFByLTvRyT/GhkRxt976syxBA7jtz/bbsH5TiuECWWzdDdbPuQB86SWXGB2M55BrUIDC9IGnlD5BCLNnpIIxa+S8887TntE7KxdEBs06ed1gmYBnIINgi+jB9777XaNP3j/uvUDeDjsbmzIXRGrYoZgCB7CG5GksezS1yUgo9845s8IA4e1d997fKd1gTwA3BpS0mUB42QVnhZ//5n7Dc/rhfeFd6Q/1/a7/6g0d6Czu7Ptae5tbO9chbGyv32a0vI9i90jklc2hQmDipB7xXA8bO9GUsfBMwypGW1NmbUnnnwO4nso4aa63hAmUaH7JsAhvl4dWeQ+QAwHg+VisS/qr3NamDRbnSQI4vCgoD3PRuWeZV4m3geufKYllkYePmT55QkA5dOON3+ywN4O/Z2tfPnX+nPChT3zWbvd34hzrdVLVuPCj790YfnHnvQXXCsLJmaeeZHFmrP94//G2hFSKX5QCUPvBRy4+22JRsfKyp+VxkvbOEN0+cd6x5s6Op9eHpXAsF7+FQjFe79b/95yuusqXh0LrDwV5jGMDlZE8iUmTsUD5MFCwdtdayLMcsvfyA1195voQt+O32Vin7dPftuaGsEv4AeBWjHA86vAjw/CXXgrFUsCwRi8U3RkvSy7A78a6zVl8PmMHXfJSXe4RYxfrHzwaiqB3KimTQ74PsZs87ugohP/9327JMrrHyjPW1oIFC8I7/up0sxRfevFF5n2C0rHQOoQX/NznP2+01RQz4lNZd+7Sy5zkZRzb0/Se8XUYb7Sp4qVXFJ+3d9I5e6duGpJ8HPKf1r+U36Nftte/wTbzzyj0uwMTQCeIZYMwsaDRSjngahBn+sGaWGvM11bTdqEZ2iGOg7S1aM2S7J1tgfg8y0Cq+yk+31OfxOpRm3DQcGlIBbgUkYEStz+sNAwAGv+a16RRlVm/TYwuroq91q0LdUtfsexk3EdNvYEjBoeiw8dYgWpSqcfgzxquuEBtUp1qJtBM1StGkGLl2+spwizffvWRwvOUkPBMU3Hbh/rdLYkeT0jQvHaGjLFHwCNukbiqKW+bb8jFs1h8QG1NtQmD5pMu5MMFlbECYdEyIsyTJQ9NG3OGdWt9jYR8ZdN0gYLxHSH/675lCj6XGR6IXRnxx8ZKCDNklpfm7RZnQK2qxxSATxD31MMnWpYprJ1YAKlFRXYx7kUzT//0rlaYG4sY2fbQfJcphbsTJ/+0Duj9KB+yasVKaTk3hedfWBq2NWy3DIgzlIiG2ExLiKG+wzhSJwaXw5XVrwcxWtYEQuNJc2aHFa+stHspqnvKSfPN1ehAwdnED4Fjf/j9fWGD3qdRfZ913DvCXy04IRBszfgSz2LMpYrvuhZryUvLwutpfN0JcjWDSNEv3p054x1hxVlTCP/Ma/1OxR1pnCiDEDPu9hL6B6OEyyn3xto0Oy7rFWuTcWdDt/o5EA4lAoHJ4Fg8/vjYM54bVyy22pme+KnyhDnWB+aZd+HZrH+UF+AgMZ8AOEOG0QceXmi/EYgmjx8fyuVORHwpGyeCKIWTaQvBrVW3IuwwFhoEc4vaqGRKG1YttzZwWcTVlEx2/mw7oX+sRbTx1JbCCjlCCUkOnzzZ8GefNqx6LMcqXYBGmnNuIcSqB9OCdtMTrRC3Zokv1B+yyeLG9Wr1utBrT3OYPG16mD79KJtXBEgy7pFEZsH73u9dCcTvLn/mUbPEzT7p3TafmgMVS342bFK85EjVypoxWxpqMSQIQsy5uWJJwGLuENzqtzcaM+G1skaPHm3ZSrPxyZ6WfIHxQMvfVwxcuehjhzWSXgteGT0QTgK+YUAbSElPPBJupaT/jzc4cJz2HWBU8sll/Jx/utupx9X5cegY74wbLq5pAHUeAfDcQgHUT3uHQRXW3yVKvEOcKW6eKEemTlK8mkr57NXewVzhNUByERhOSBp0pVlC36Jnlli7I5VkYMqE0XpOmQl2MLkk1CKWizYatGboExlNew0YYokJiG8kozSeKMPHHm4CJAIFaxRGAFzCkv/sU0/KLXpzRnOOqBwpN+EyW2ck3UKYiNcq44L1i/eBUWPtT506NdtPOxs3exH9Yy0jOP/+kT+K3qw1nKyaeLgs3MMyWkecLuuDNQFO8Dz2VQQ2XGrNFV57AOeA/Bwx3+AJe2rcd7u4G//8fsaH2Fj3CvD3ZX3H9KlQk1iMcQV3GklSpak5usf7seYdP6oqq8IRugbvBVzlN23eZJYn5p1kJ9AneBP2N8JOtsnatb15lz2DsZnz9lkJzVaH1khRAm+SKCTFe4hWoTwjtrGhsUUWNu0rUkSzbxKjRjwge//4WfNCswRQym/gJrx2xQvaa0vC7BkzwtSZRyd0XkpO4lWhOUCR4l+B555XDKvwglABYkEnHz7BarmhbLML9A9aC82CvqLkRVHBXOEJQl/KykTftYfixrfqtVdMiBg6OLEUepF6XBGhUSSGI7HH0OGjjYGHZtDWainjlix6RDUxR6nI/Ojk3TVm3rZn9PU+wZPUKFkVfB58CTQRQSvmyVDqUauZsUI4pHwUJSnI7jp+6kwTCJ0ekugFSyjxnLgQvrhkcdiiNTpOycxwR0boxVMMSyvKqakzj8nGh5AD6i2SZRTXQ/YM8GP1aiUs0hqfMEZJjbQuWctTps/UXqQYQdFbV17SZ+YGOgKdQJlrrscSxlDOU5OSUA/2M9pj7U1RiQv2ZOM/NS/Wf42thRDIRrJ63UabV2pww0+SUIg4tpa0plZ+/RXax5l3xvtgGfwD0ROfw/xnoT7kr/F9AR6wrbXR1hgJhTwRG3sGCnCynIJbixcvzjJuk90fmj1CwiNZssE7aDD8C2t66dKlGd04avJ4hZSsN5rPnGIEgmcA4BuYk0I0xdaKFDZr1642HFpTXW3PObxqbJg4cYK8P/Rs8RK0sVr1yolVZQ9YqfmidAs5AEhaM2HSJFvv8KEoRLC4wz/BTwFOU+CjkgMS/MSb+3UoWx2gIeAJ4Oe9HQw7uFtj/Wf/LcRXwSfE8hU0DXA3buPl05A0U/hr3Tp/5/f6PX6f94ffzsfF52JegOOdQbYI/QIWIy6PHoTrBBirBJrLeHPhZU2IlPuDIUJdfVi/cVPY1bpL9Qnbm6ZYPTX6OA4gKAKuBeM7AhiF3XFVaGtpMCaB4yvXbVa8gAq0ayEj9O1q0wqPgE2yqHW7HSFrKM/ZU5RojLsr2LEp/aWEwqjrHb7CZKFxIUibjYuEDCMnzgjUJDQCv/TPxuzCPME0uVURRMBiyDzByJuQYFbDXRnSxhZFYvkoMM0cQzBhhPG9HzhI2VnLhloQeMaIssDTXsLgsoEZI6VNwRKdiGCidazRYiXzGswZtaCoN2VMlARF+gOwYAcNT5grNkAge479Sv4ZUdFz2XzYFNgAcUVF0KUt2oGR9QW6XEqDM85NGPlrr7kqnH3GaWZ18CZhItgMBg3RIs1ZQvwa/4SAspFQ74qC4fPeq9jKdINFiVFfu0mbpDKkiVlHQ+T3defT1pVwGCJDWnAnGN25168xRYyYBtZmbCXkvCVF0cYY94v3wXLG9WzOPhaFBAG/1hUH9kwJmsS75PvKukdZANOEpSZOwIRFDY11Z3O77OmFxsCTzRN8Q0mQFwz9fRkzGB+yDJuQIZzFvRzNJeA4iSUS62DpYYmXgd9fefhRmnsl0EmvrV6hDUprDHdNK+eR4iGWJsBxtLyicr/++2a3ZV0SlwOeW/yLBEKAdinxgcWuVEoDE4jtTPKP++kvzEChsYkuPeBXXyNowFkH1ExlTdEugvHLz/zBEnaw3niXGCcO2HjuAptrrXsH1r/Hxfgm6Eos6BIAk8w8IbDHrrE+BigIYiB7I2CJOfTpNAelIEm9yC6K9pj3y8YupU2MqYN5YwhHwGHmEoERekmfUfSRDRJ611ebdpmUFvSTuGyATRy89TliPyOmxvdBlEFcW2id+fMP5dP3HhJvWIyw6CneFDC77LcHolmH8sz/qvc4LqJ8YS8wN/p0zwHPHTIcSQ843sGreOw/p1g7uMnB1BqOCHdIdDNN8adCNNt3ofu4ZoNT7LVeNN2eIZx65IE77Clk0yVu1QGBrOa1541GQBNGjZ/SYb9g3skWzD7q69fpGTS7XDSEPnCM9QI+ItxCux1XeRbHYczZ4/HMcDrAOTwfgHGTjgwjJ0y27/7P6TxjSUxuUqh7gDKqv5IpT4irJgO6A7TLgX75etusZB+1m2tMwbbgnMvsEtYeSg8S8qHARJHbsE2xZeC03o3xY15Y4/A7g8dO6rAP2PiIvrGOgfFHJorfZSrpxT48oEz7h+h4+ejxtk7ydMbLesCHMP7Q6kJrCfdEyh+grIV+UePS6SsCOt4XzDvvTrIk9ivnTdhTfR8o1LZ1/D/ZP/hM75LvCxkfn1qpEXiqFJYA/gGUPpulmE2EQ6y7t/zoB1lCKHAMmjh1zsk2p942n4wj4DTV53yR1kyZeH0skQDPQ6ldJEEJYc3BlN4p74eRgwRTKHyRA6Dn8GHG06ReIJ6kyup1qnQYwNyxB/CJopTnbHv91TBo6ChTKrH3Oy+Jkonf7GsIbDwP/tbWhvaMpD9KzKY1C7/NvlcQoOHaj+GdaAdeG0UP98Vg750e8D7w0/vBMa7hE1zz/YH+0G4sFCKI8o7wlk7jvE3aYD+h1jrhHU5HoXmFQgPbTYFp5wimh0FkEcPA8jJIqDyMh8bgC4GH1NfJvVTBw/3E9/bQxGlHNsEQga0xyN1AzbkwSBtYD7EcAhSvr9P3NlmkyIbHxJF2mVTuE8YMU0D6WKtn0yqpn+QfLWKuIda10tqDQsSHIHjSfm8hMvZCrJHE0yFomluBmIrOAItYkh1UbpPFifY9uV/aZPUlNmd31sYbPc4CZdwhkIaMahCkB2prqjUmFM1MGFyusc2MsZBWHiEP5okaY87gch8AUXSNIITNtT/JWbTx1aatY7F5qmiQBcCli40I4RHNzojRqskoQoxWjuXOYgdgYiC6bqnketpgIa9ToVqIAdpAGHE2o6LeSTpstDu2uVor7f/smO4ZLE2pC5D+LFx8iCvJYl4lFDqgyR1ROSErz8G7sSk1N6iorXCZ8XUcZiycKPr9xnhKowhgtfC+QRprhXMQi77CD++LXdjNf16Pr5uXF7wMq7Cty7DDxrYVIpYSUxZ3/n0Yu2wu1SJELbYMxg9h7mCAITQU5AYQ+CAw+SRNvu79foQ3NmrGh8LEuyQcoTmECGkQ28dR37F+b1S2TDTEPA8cYWOG2XE3PWPqpalGKeDZKsGpI4+Zl+EvG47jK9cjEFKygOy/aIXRdLoVkX4mCa222xryzcj6LzpT1FOWAtpQH2BwjGnhpPqbgZ4Hs7ZDjA4CAmPpAD6gkKENa8dPRJ8JLrXfE53KvpJJNJ9tODsZfbG20g2XDMv0J8FruXpJEBw/Y05Yv2JJ6NOQZMSMbu32V5gyGDJK5rhCgc2FOUb5w2bMxoTSBjwhRnq0hDdnHO1NffzU14Q9SB7Puo+B/cVieNKDPkplqsXaKYBXdtKvFr2CNoWR2S3gCHMDzQCPYTpqJdRv2rLZrkFpCN2DrkJHK6XZdeaSMYbJgLmtltBqGXGFr1xXXD+4y+RJzmT55mwPS9eplwHwDRwPBIQ/frsCzddpfp1lL/b/6Jf8eOAOyt6HIiTGH4aHIujQlylvP8FwErw05Zbm2IG1SkI3V5DOnLsgY3bFZNi+i9s7NHSw3OHBd/4yjHP8VoP18sjxdYnHS+3rr9ieSEyWCXj+UP/Eyi8G1Pd6DtNHEiOhjAB4J5Y5mUrXL5eyHSu61l8M4A14yt6ah75KEHPEzLd1oJkIkbwP9BqhDws740CSLsoyBFnTsRRiocTSCe6zRmxtiba4Ioys55SCQOlmVla9v9Qt4ZHf3GbeFun+GupFK5iHEjVtDLyEV8aJP9YmVrhevWQlSb0e/B3sbbRmoMnscb4u2d+xYEKDoHUyUvgt7Z8aNOaUd4LWd6UYg/ZAu1zRTiM8m722TrwvynJ4KxRICISJ94s83dR+Q/VKzeGeDntBeyfe2DeEt3g/53d3+Q73QkPgh6Ywvw41ysLsQJ0/vkPjzaig69hnUfJ6vCD0767f3WcCIddeIpdp58n4PWPuKRl+8TsGWw92oB03OTb31HOsFqcLRSZsqZ/NjeqveBaEJ9trtP8g7Bg91B5XVjw8bFdpOfhQFDysZ/DM8Ch6R9YNf6xJ9my3vDs/sEZKnsHindgPgvKNjFIMMPIEPBRrA74D/hroU6wMvfL8QcBDaWh0oU7WfD0PXgMvFPZf+HMUBAD4bmtbPIEWWDL+wmHeKRb07GL9y4Q+fTeBL1VSJ/t64snnnmbgm1ZMkJNCVgkB3IQutfaAb6fucFLLmrEDaJ/+tohPN4FQk+yWSOS6opxstJ9QSCNuDfQGYNbyBJnrHDgHY2gugkXKsEmPgwL89X9fv97yre4rCVWphmUpFGprMDsSNvnvWFMIfP0GlBhDbkwiQqiYNvyvmTCQvKGhQe5HW6SZ3y0NRRKkjOYAV1GsjQDuqEC5UtO6+0Nn1giuM2IsZMWlCzdWhE+A+wcqo6Mzq3bwLfwHQrI4QSreyRcVhBhgskE2NIUhDA+UBoCpNkiVeLjFQHxBahaTHJ7D3p6toedehGIE6sSl0dvG5O9mfz+WNCj8l2aoRto6km2seWWTuerEmnWEBYgkWiVmtK14l/Kqql7QUccJXxQ/pvehHyAtGcmof4SrXl8hJwsWraQXG4b4rHrxGdsE0GpgIuf9+mhR8x4uYJg7mubK0F3vQiFZh3HjJyWpvdMDvNcGaZoQCtEqZ8RRCxTw5Cf0FYGQ2ols0vTXFnbajibCvrHw/m8C64wspq0pcQEXjKCK+DDWefBNhXXMRsFG19U6NqLVmhAQa8uIk6wW+YZzvxF4Y0aYsaM4sVRDJqChBQa3/I9ECKSPf11WWYSaYrkI9ZUWGbwF/93yxHzBtADz33Ohfcb/EHxgGLAAIcRzH3OHFRU3DNY1ACNEplKERrTWhbTG9B+NvG28YlC0Sjq8N0oI1h81TwHw0wGrKa7FEHQsyYdCL3Dzggnz9eltd/bJXMIQcr0JslL+OB2rEKO0c+twK6jOxoCA1xX982f4HFrJkVUvC72kMdV4whSVsOGJFqOHYL3wbOYHBqF49P4YYgKZ1jTXgJswocwVACMGwMxjXWEDfysgoWdShEhYBOgTeDdQTBDCBC6lTXKNBhAMyUwKbtg7pWuee6dIOHX6ZHRMVgXcFi1GTVYP5ttwTe03iobQjrvQolhzZsEe1LOnFAjFNme6zZh5e55i9rH2kBDHk/XY9f/zr9MRgKERgmoMI7qsOaC0AIwdsHjhvSY09YOhB4dF532+EMAQMsBDLER5wOMFKwMK6hLRlmK5ImMlRxhxGKBYu51NzWHeuxP6BLXC7ZBSWIQ7gE8F59MZMfUfBq14cPsaQtnFH+si3pPBsZ16PjSsVMym0ze8Myjknod5p52THNKY4FpJm+51Ae6TCIxsxeb9ojZtf0iFZhhvGGH2+BrRAjwh6pfXhY0ShMDpCmU2975Ru5E1/crS58zll4dyDtdSwBlsLCDwce1vmrh2IuDl9y/WEcIB+/GwUZXWDv8YE/6YMwRS6DUCggY6aVfPXa8s39zDfo1S3PfBrJHoC/uE7+uWIZ5zrP1GtVu3yegfNBA8wzPGhEKdR9AEP2DcLdmf9o+u9tbokR2+xsIetBK3XZRJ1Nhe9fJiWTqSsBAUqa5QyhpI6Sm/TcDRJ0KgCRkaNxRZ7J/wkvQT4bdHj8T65O1y79q1rxsuIOhyHEWCA8rUm2++xX6SL+FYxen7vHMwb2Tw+7r65H7WHTQYftJcOTV74AU4t3m98oz0Tqxs7DNm2GCf0X2DK5KWnabza/WyZdZvlCnQageUJW49hH4D3DdqjCzHuEiLt4QvBBAYWU/gOfxDD40f4wUwtih9WXNIBok1LuET4Qcw0piAKzqB8YHv9NuTPbale6U1pn/MTwYab02Pyr+llkd+MK/ivYzfJ0cx7eqYGYxEh5xPMton1PR+2r6qa4t6JpZOfwb9cQss71iMl4VOwjsCrPsYImoaH06+dwfJYSRAnI3rq4XMLaFojxK79ClSkWwKPkvIUjwJvuPNsn66z3Kd3Ezx63ZokUvoIAkX1BrxuDEG3gJzRTzpNIyXUlKFbcq01UOTQCFLtGNWEL4fQmOvrHgyyGN1zyR8sAkciCGCaPAexB0075Im0bVWulfnumSk/R3ejM8WaQJhbLGculWQdmFW8eGHqd2+Vy596iJaEsanSeZ2kMdN067F6aF2HCAyosz2E8IDoPFnfmBELOupjrFxGNJwAWOIwFc2K9MacRhhzmIh9MySHrSpznAtJ9P/8YKFyUfLYWdFAGCWardsMS0e2Rwdlsvcb5YYbXp9eongp9qXvbYwd2TxfCyQDkyp3IUJXgZIHJEHhMi2IUqnrfdGqYCFivhHFglEiYVVV5Mwv9yLQINrAosyZtBx1QPfeqgdH8P8s/4Sv0kIYhYICfhGXHYrdlSLHtwBhwut2ULH8n0FnxIiVG8lVNgomQPbVNOYw/w98e/4GfTDNjgRXcZz9YtPWhYzd5MyXBFxnjRzThidCg5WSy5lIqxdjf+oyTNDpVKr7wfMjwBGzt190dgBrB0AwZPngNPgFQQVqxaa5UJMAv1H4G7ZUWr4XVGVKJisMf2DaWGNkUER4c82ifRkgvvJD3DTmTUhUAeLuq0t3V8IsFIcDNAWNLJxV1vorY2NNTlirOgdb61nTDpiVliiNcVtC19+AAAgAElEQVR6s9pkOc0zz4rniflCSPc6q5zH4oq2HUEl3jicRjTtkvuwSsPHTAL34WZk8VgSxFnrG+tlhe2p2CLR995iRFlbwMiJR+13r514i/4l/SwOE456mwl5vLPFoiojNP0sEa7W6TsMM5t6lTLQ8sn7YhnBrXBDTbUxg9wLbvcVc5pZaUTrYMQ4h5KCuDQfG5/1BHOl0pNwynWvLXnCGBFopllF5Ir1P9C9EWANmvWJvQKaILxnfKGFtq+lmn8sbDtE9/v0ninhpVXucNUmNCDwwNwjZOwHagvcRwnQQ4xe8442+w6TTdI9Z4aPOfl9HW5FAYUgQ4ZO3Opcwd7hIv1AMAW3gITu2leLA3Qe7VXhBjQS3MGFGiHEaiAKb+CHlBvLcJP3sAQzLmgmTdl/U86IBoLn61992Y6Vq9bb+KrJmQcRBzOfQrsiadcsI/pdNXU2Xjam6IPOotxdv3xxYqmT0AvNcWEtvd3mI/HQkeubxh8me6DCOIw/SWkgVkiztCB0CVxAwrJPGA0WStZIzCd4+wiEWHcQZBAQFTxqApwzyH6dJQTxHwU+ja5r3SL4ubKKy1DswOuYokb4hYIMxSKKZoB1zd7oSiIEazyR4De7BPGW8CG8FwIcwp+5BnKT+oECjvECz9z1HUEaSyZ95P0osea4k3/WGuE51k0ssB5XDv0CLwGETkJpAI4D7COdhXx4Uhd4rEsu/UCiWLG73tg/cJn1xRoxYTRtDt6GMRBRNWGJw+Bu39ImXV+R0VOO4ybqgIGBMXvywbvC5KOO7aC44RqUQw7QdbMgag7Y78BtlLzQE+YE4duNH9zDsRb9bVTtS/pl+5c+i2W1ZG0iNHIPIU7wlRg1kBt8jlzpYM/3jUA/GHfOwSMbj84F4m8dD/0Y7dop8XnFqcDJb6Mb2ksR7vroz41nJXsUN4vAJ7plkPLMMS1i7+/XiaGg3YE3ub3b/1kAPrAIGACaFvNJ18IhyQGEC8AHG0Lt8UcUIYbwERfHoLAoLOg0HUhHVjcLI3Q2yg0QMCKCMKMFaQlA7Gjyr01IYROjAfFEJEwMDJ8THNvgC8SD+XnrM0Jhurgh3jHDGz3OvjK48bH4Wj/nVhp/Ns/ye5xBRZtPXCOaPIjhRG0GruUA+bEGsNGYFoK4No0BjFqHOAkhqiFoikQgp2srQHiPHUAzB5GD+JifNZ3RvY6MIGsskHtffV6c0fHjfG6rWWuEHHcN7vdN06/hPG1ChHE/ZQPPA+5zEEsAwuYaGPCLxUt/jThKOEP7zmYAQ2YJA6TFZbOy9keMNGsqApT1NXoW/fC++YZJrBkJeWDkwC+IFHgTb/iP3/tzGyNikdA6wxiAuwjUMY4wj+A7YMK2nu1zbAff4D9P8ASeu5XYNVNsUvHCP9hH0XespRAjCI0Tthin822aYJGu83gc/DqnE+Av69kzzsaKA7/2QJ/Ml82Zxtc0zukaNeqjNUu8H/M4cnyiTcbSvVoxKwBEHq19V+NDUgwsfhul6T9aiWViPIdBQBPJhuXxvNA4XxNmYdRz+B3fh4bSGADhPcIVeB+ft84d4j/eb5kEbl8zk6Yf3WFz59krnn8m9Cst6cBIEKNrm6/GkQ0JeoywC8OGBQxFCeurkNsbGnzikmF8Bw4dYzHP1n3NTb3+UJ7c9Zt75Nq/SdkJh1uSjYpyJa6CsdLYwdhUwJCi+eXGaG36/MI0OS1ftvhJ23CrJk2yOEVfU/khW7f8OXN71vzu127+2vi30wAY0R/dckvYozIn4yorrWg5CXtQxMG8uKsSc8e4rxRTbHOL90YEuKQWiq+JLtnvK32gtAn015gz7YPuLcHF0O5DAfbb39z7gO2/c4+fp8LnVfaMfHvOEHX1DI/rbpG3T5vmkXGAzrPP/iXBLfS8AxYaFGNo9iulBAKXDIfEAMObOM1xhtoZPRJemfUhzX7dFS1y/EAxC20hjALLWEHQPG6oqU4yLUvIh6fx/uavh6Gj5p+5Y4v/QbjARXXblo3G3Pr1boEE13Dzo8QPNJS15+ElXAv9MdrDD42Dg48HSleUWROkiPU4a65xHos1B+B9sX1Ho+UIwMuAZEeJy2Si4EK4gEnH9ZS9Fga70H7Oc7FuwbcRo8+74V4ejzV7Kvsswg+KWoCazlhDoWkw+fNUnix+H66hbWLTGQenxyjT4T24D88mngOtIW6dvToP4I/TQaN5ugC6FPNcJrioX1g8STbFfk88u9Nv+sG6Zc3j/cTzjGeBzhcA3DIZU+acthLFt0o8KTkKe5YryxgT3oNPLz8yUHSIefNnF2jeDi1Wf7qiPyjs8m3kf8dt847iC+wQlQHi+YuvO5jvq5c9Z0nnCHMog48TPqFgA7dxtzbvMuGEJtfGk9+mMNNDUHKieAP34AHAmzqVJGG9I8AbPkaW/LhfxsPpAPQcHhsLKm2wbva1KqxJ38Ep5pC5gb6BJ8wFgiHAnJgQ5kKk9lKELz+GgqaQEcr4JMNpEtck9Nxpg/8GH6GnHIdXdq8Ge3D6j746P+lyhP+Or+M75zs7l782/n3QFJ2X8wBjN72C4LgGYJLFFcKZbh4E447rEJNpoGuZbKRsgHuY4DzCm0VKfu0sFGJbMoFACw/i7pPDQDIpEFlzN0gtZGgQnVm2B8X/UmmcyfCJ4TS/ffLtcl3nm158Xf5a1/SZUBXdQ1uWmShFAj9PfzuA7uEYliuIHIJJvLAZQ4LdEeAgKBAW3h+tAsIBWgqItfkja3yNYROBBOgbzwXBY3dTrmFxAZ5xje9YWrgHQsfCQONEhi3PaMlzCxEGsqARsO3Md/46NrU8w8zzYoAAoTnDpRDXFgBiy9wDTghoB6WCHyfFOJnZ1q+rtusGKnMbmdEQfB1w+SmoEdYF9M191CEALEbbCP1mfSKYr17+ko0lxKSuaZfVBHRcZC4MUlwEb12Dw3Gb++SKN/SfuYGZ6OCCoBYd1504HcpDDP/T9WT3650663dMyMBd8BwtWaHne5+pfwVAN+JYFzt4gH/gBtYAd2fGkk4yE7diFcItNsDlTz9qAghCD4JOof75oz3rMoxZXtsIjmBJI6aQzQOGZfq8U9s3WPoXMWPeJv1mbWIRQhkDc4T2/80AXy8Isc6Y4I7pmzzna1YvMybV6KXWjQvmrH02QDTPMGFsrlhX6Ss0HHAlDkoS1gV0GAaPtkhAgfXM3lnPgRlmfZCJ8Oprr7d04GcrZft1X7rW6tFlAjENFxgnDq984enwy7vvD398dKHVtaK+FYn9WkXzSA5TMWSgiqCPD7OPnKoscrgOKi2+rB68CzTMAQZuTOUU83TwYwf6JJmCskPaZSSsOmX+PHOFg/5Aj/sjJIuZiPc2LiZ2DStjldzY8/SF8e82Q6VrVyveB6UqyikHZ4Z8vbPO/btf09nn2vVbw4LTT7fTX/zCteH8M//KGJ789bSZh/wz2C8eeOzp8KeFj4QWskVqPD562fuN7rL/dwYoHbo639l9hY57P+kb/YH2gpNYtLH+Ar7e8CCASWc/BZhD5hIAh4G8EoVjKCbBpRFK3uRtcrxboDlEMeI0hz0KoH+ePAL6g+KXAuyUHQHAH8DwVhZ+1uwGFaQH3AXU3kttk5gFhhb6hwUtXut5JQv3x/dVpJb5+B6ehXWcfR+BF9pHcr+ZUyfZvsheRwIbF5a8PSyFjONYeXLk8d6fW1tTbYla2MvzSXC45vH77+BDSvd+trdjoYeHcf6DjM+FwOcITyenZ7FAR+IdslTHicegdQiIKFKZCwQ0lAbQj87Gc8kf7zflNDjEOsSqledTGQ/eE/oIb9ZP7uRWz7dAxzeue832LNaEK5m4jDg/j7P2uSlwe7cOsefleRe/EYV4tm+nvCnnsDJhPWQPZTzrpCAjweFbBdDazGot6x9zzlwaDyVeAn6XNcM4AexPKHbg99inTEDWHFL9AIGaee5OLD5twaeiuGQ+WYsoLeANwTkAGQIlE4oE9j9TUKYCIeedfzCeBu878XlmPdQ5eKXOFPPITZkBJ31WfC9tA+4GDC9lVmqt80MR7JLWDu1/59S8QHv+YhRbpfNYBhHqTOvbyUZvi0j+uiwamA2sN1i4QECg0CLwiYOoQ/hBkFJtXEwIghZMiTHvapMNwjdKPvHNBUCofYqP8s2t4+a0IxCXhbaLzFQNYvQQIgHacE2Otg/77ddx3gVhBDPAY/hoX5nuTWCL+8Q1/myVY1J7qdufjvuzYBZZGGgotjdvC+OUGjkeF5AWoZB2XdNEn1ggIE9QnEr95kTookQAY4bmBQssLr1sTlg3WHi8N9Brn2IWJTgNlJP2prUr7Bi/6YcH0MJsEefE/fSB8UcjU71Nbh8SFmNXXywPMOlcVwgKCZL563hnNuJRLUcacXKcWbP8xVSrJjdJMedodXpIYK3d1pAKZiThUVIcbaTbFAvQuKs2VI7qY5sWCW4ANgmE7ngj9efTN++ff/o5/2Tjw9UIiwTztWvPJmOocRtBGBYHYmPNmDBOe4V7UntqvBMff3F63lQmQPkBF6hcgeCEwc/bHPsPfYL/iTkkOqivdn+LYif1fIf8vX68W58IuO1ydYdbWAe+BnyNgVuIxvW1Wjci2rwHzwcXIbQwPYwNFutXlz67H4Pd4QG5H7xRsxCReFo0wWzkYYzWn44Xi5bE68VvZXOE8cMVCbxmnYM/KFfohwNMGhC7HmGRigF6hab7+UUPy/dasRQS7tpb0JWd0D/aYL5g4rAGwHRtFjM07e3HZ4xW/JyD+c47o7lGk8qGmbkxpo1wvkLxvuDo2leW6GiifYbO8K4ITvQ7Hjv/DgOB5dW19jTJe2SMNAfSd2YOsMICDSrBkYHGGPqSZ6Sy89EXYipRBD7++BMqf/JodGb/r9RB+/gnPhHmH3eMWQcGSnlBZkOUjaxDrAYoDyqKJRimfdy/lY5HCG9wGDyqyuqnxvFXjAP4DjMX04g4hsXv908EwlNOPtl+Xq+U7qdKQOu0P8yVEvBUSPDECsmeB8CIOrCPmEtRhHiOx7GW2a/f0pAqYnWArNxYlzpjWLO2/eb0GbTPnttQszurWeqXzD56djj15Pli0iJLjCvH/CJ9wiwZ0yV6YqBrULbSru3jqZcKz3LlK+/pdBGFZixYEtfHPm+x9brXGWraZnxh1F3w86zag9L1TrskZCNmznmQpFPJf1cuUArhoEHPZthmzD05iyulDZJeAShlYWjBK1xSK6qONp4IgSbmoUjy4Yk+7Eb9c7yhri+WFWhZDH4+PsZ3m0b1y10w89dBH3ztcv0Q8RT9+y9PMv5yfxrLxTnA70f5hABRaAztOv1jv2Sf8ARUfi/nAduztZej7AUQHlFET4+EXTsR/WNuSWJGzLp5bJTsP5f0DUGNJEEAOIZQyNgHV7hIcQwthg5incdFNu4f32eecJrhkjWif3jC5IHreM/uQNXAt9tl8XM44JZnF7g5lr+GYw7QSZQe8DR4LsGbON/VmUCIIOa8gPEJqaDD3t24T2WQCI8Rv80eBc+EsOUKCX/um/VJSAh/WAzZUxg/cAkvPTyVoH1mRdUDEbImCQc1IPZ4lPMoZfFYoc95j54D9RFhFwu7C/K8M4nlimShNnqkrBg+ThbfKQU8YDy9eIK+4jhatVeAU9kx0TeAcSWHB3JS3ruK66E9fCJfOM/fC3uQ5sDeF9ppPBfu4WpQv0v6srv+ZeGghEJ/MSRcGIu+Ej5cg9RZtxPkltVJjHd3gYnjD+28+c7rxtq6jUIgzLkUcZVLp5AFYoJbKr+R6kEwiBTow1CCaIC7hLoGnA3KNiVpyGgHYaG0XAHhqSbR3GJ1jdXzESIwaVwHuBYjSfYiQlG6V5qKiIFMXdqIS+R5bATCEhMA6R/teDZQ2mNM0UbwDmx8xF0VGlM087wHhInPXloQmN4dRlSRzavN+sJzANpmjND0s+Fi7bP3oI/qn/nba7G5yRqGx4F7WRQDBm61Tc3HF1deAPqIlhYLMEIo2hIW65sBeZxx7TxEE3ACMnDwRlvQ/kxS2qNJ9eySaIPisWDzyxNbcKy7uMm9sZXH+4OWjTmBSOFu0yngliwodRzhh46BPYx1265E88TaAhzn7Ef6zzdQfsbjzfG+YpRYH27Vze6Ln5cd7OJL2k93oe5wpb9Duh4MvxQf7G7bMJ1ouAAYTYD1xjywvvjExY+A7oMC8FTTzwZOLKGvadoAH0CN/NxyjusrhdeWjEC/SUDha5fzAJpSiDH9ZkyxCOXbSn4XZ4mRkjsP/J/76BvMnAmUugVXoUJr/MCt7X8F7cMEYWH3hD7xVZx3ehofp1OspmSr7XDGfjBurPly0TDokgfic9LGIl2L9lv/WkR32dx37V3NoQyKcAM6ALAGx1RNVJyX4kBLfm1Xw9xQIBxmzuE5q1OmzLWbt4WvXPfVMO6mb1uNMvpma11Eyei/3vmNAjF/JYXiWQ+iYbT2FMkGNuP1cgCwcVXf46QnTmO4FTyPaXS+uTyDPnBAouzgupKSfjZGPMPnj/mPobWm2vYM3KJjYK3Vr16fvQtzw7s99NBD4X1nnS2hIvH6ie/Jf2+fxfyZwr+7fE/tyXViasFR/ux9omboH0obhA5n2A0jusKLdD2grIGmoRSKx57moVmD9Tw9MHpax69JXySESbDLg48S+zHKi4OlAd52SdUACQIk2Hiu4HM6PJf57nCg/YePG+fBBd9XETLgXVj3hWir39c59Uja40nxfsnvGA4mjpq5sP6JL2Ef8TI18EP5NU//eAf+AISoQmPtSe7iPuW/0xbPBfLry69tHw+9d44ukvSoA+30m/hMcc7HnThsBBOECyxV4HYhwLKI0oPalHyCT4Na2nlBX9fMq9VuVHyk7b/pvqzNMLQqN4VZqnSNK3d5FkoUlLhYjvGCKKRE57oM9A6vSlE+RhbueByy81188TWSjVnKW2AsgWcg6y7za+8Tjas3yfwe7DO5l3u4l7IxWIGJuYc3xEJKzLGDeQmKr/VxSj7bXXrpp3lSpcKc33egT1NwaXztUxfTTkFwJVrBk2/dwU5608kDI+YSoQHAqmeMoDThBwMECbNYMPWTAcsY9pxWCmY9YY+lddJEgjxlQhIYPGf2i9J+8NsXrS8K/y0nS0kxaolrtMGVDpBgpfsGjay0dixgVAKTt8l7sImhJWPBjlL2RE+0gHaKune+afUTM1QI2vZKatK1MFZ7tcAx2ztTLI8oAyNmyoBmoLHtCsG5lvfgs21nrcVsJjcm/+O++3H6D6CpB5y42Q/GI+07TLqDX0N7CI110ui6QMg1CKIIHQjjEDAEdc4j2LKRQIDZVP08Gs3KydMttTX3I0CinezqXbmuELTfIyWDLiikFcunsc82E807AhjMDMTS5xNCgDt0PEaON1ynjvK/HVJC3n4g+QbximPMOOr3Z0RPRyDoaKkB8BgfdLRjCCUZ8RGRwfqIUJifV193jLH7nJuAtEdaqFTZYY1r7uiTg78T8+vf/dz+n7l3ji4wvE5/0xcEP1Mq7JPF2oiYrACuHJA1GbwHR8zNO72P8aCvBIV3Z2P2x8fzX6Q26Avvzh9rQ4c64BXPsfmXS4i7zVBug2cDRvT9U6mpTcGkIskQa5+z9mfaLR3++TUdDupH/p7k98ELlPl2O/uNyycu1wiFCFjMb74Pfq+Nh3CAuQOHGlPBnThBrLvFolXQKWhHnpHy9+UZAEI64DSD58YWN861bJd1Vgm8HO/iftEe64GNFYF81+52KyOZoP//z34mDBk2NPSVNreVzbuhMSz8w8Ph2i/fYPNzw43fCbOPlrVQsS5m0RJdAvf8Wd431pml9BaNMlclaYbdXYprAJKgdQfAWfrteBu/T1f3e+H3rq7xc7TPn69fX/Oc99gZX2PMoVv5WGcA9Bja0JToZOwYcc7QGeheS70tFBsnox0pM8ZzTNFH7V9fw7obReAvf/kraweau2DBgnDnnXeGRU88KYtsjZLKRWverjr0f/4+vl5dWer94TxMcKKQTGIHXfDjqY6LMKkIcYyjHdd7g6/5+fKxpj00+YyhKXk1Js0NSewyz8RTB5fxNXKnrJDHgMWu5vcGe9KB/2GZACiZRNwnLmsWRyU878rynG+ZveGZh38jJehwY8o5n3+//D0Ff/MePk7qC+MLLtA+uGX41I22GUvGn/2U+XL+I34m/AGx2biyFtq/uZZ24vfwdumTK/aNJ2FOu6B1/tw8HfPjXX36Mz1UKr4WfIv7xzmSAiFcoSQ3LxYdIy/EStWXxgUX12UUV+ZqKFrDdVgp2WsYYwe3IG0Xb+UJ+pgHt5pzHSXA+gwfbffhrQfOUgYF8PWDN5/VD5ZXE9cDPMfXlf2WsQMPHpSiIv2G/z00/2Fge22+pY8/YFYtXNqxsOP9QwxfTJNoa9LMznkGzgPIChtUu9Nj/u2YLH/wiNZHCWDEd6IU37dPOROaFb6krPnFPRXWpbm2vV44AF/EuIFjzBOQnw872Mk/37+MXmpOEIJLSuXVpfUPD4ZnDeMEz2JCH9ymv554MyuugIeeg/genx/2zkL8VcbHpQJkT7UNuFXSfhj/pL1I88Fxp+d2LvqHJZJn6FlRJ6IL3uDXgxIK2aTaUm0DSJFoFOSWRxzfusT9yrQOqXSNayWbsEvEIKVrJVgUuBuyYLDEURdnn2JjPJAalwpfzJiMDQnVLilrbfLSF2fyIKwusfPJMQQXnueLjmNsMNxrDAQCja4lgJxProUA8AlwnWvLXMChD/YumjyEic5ccdKuZR/c00c+Z7TXlGrgOOn9w3qBoNlU12ruFnmtC4iPJQCmDeslGxSFuYEsi6v65BYajnvb/smxgwV/7yYhsI8F7cFUe5C8L2iQfnujmO1922w+O8QsiikDVwA+cf8D4kQuduAt+tchRbzcUyDGjqcQoUZcSLQRkm4b4u2xKBTMjRkJ3yhw3wGHSHSA1clxLMZL5qIFSiti7ZZnXq9uQ7XNIS5Q+LP7RgFjgMaINYN7gWmw5KrLuNMuYw6egoPmtqBr6YODp6vm3ibhm2mftF4g4gjv7vfu12efMTPMugXiY8kRu5/nA04A6ZPF8Sq+x4H55dn0ERxgrAHLainXYsYClyKSm0AbYGo6xOZ5Q9389KQ+yqSy3x0wKDDC8ebKRfTfx8TfyY+3iE7wTrh8JdtN4Q3HccHokm6GftEWDB/PzeLtaPgtAjY3rGbPKbPay6+uDk+8mMQh9VNCqhNOOMGYrjg5AH3mD4v2qlXVUpApo5sKMjc1SzjbXBtWrFqlLL+brbcXX3ZlGDFCLrKuqEs3XzK1MXZFxQOlYFkfVsgStro6sQ7OmDnTyg6hfAFwPacmVN8+idWEEgAZqD0YDug/rjN4YKC38Thn2miVW+zAgRPtlr565gAJH/PfcXKYNu234dlnnzXLVZ3c6Fsbk3VAQh3WotOe2u3KNrxpc3j5ldesjXFD+qsm1UQJMRvCRjHCrHVizYCWvmLYOgHGGcGoZu2G8NCjfwr1Kov03KsbQjzOCLHOmNg4a93XKGbJgbF46aWXQmmpaIIAhji+h2MwzDxnyQvLwp8evs/amzLtyFBZMcQYKZg8YlpJ5w7YOhQNwDW4dmttWF69IWxr2B56Syg84dijQ60UYA7bFbvAOqCOKO8Te0fgdky8Le52lOigIHjQlg59g8bAzN1z993W1HFHzwqnzp8T7rsvqV32q5/fHj78wYuMqWPNx4ALJrhl7Q+QglJzSlKw5p2twgmYVRWwPiyJ/ec+eAJi7dZv3BRWvLTUmhpeURGmTZ2aZCaX8IPSgoLixL1BO1eveDnUL3wolI2bEl57bWVw4buqsirsbm4IQwckllFcE/Eg8ThBWwdyv0NJeMfPbg4tVgO5JYwcPS7MOGp6ougW9+eJ2GDCeqgOGDhTI9c9xsYtHfE7d+c7c88fMbTUYY0BegjEeyPzBZ1xfsivRzhhzsAJ1tKQcZOzhDt+zcF88gyvX0icPjGPxOEN1JoyYU8E0XE83y7jiWC57LnH7dQISlakSmm/lvcgthoo60ygTukM7fmzWN22SqXo0DQYwG8UYr6Tsx3/wz/iDVY2YmyWPdSv6MyKuFrCHMId6wRrHM/Da4FjJCoiYQ8um7TNbwBaRlzkNtEdsumjKEdgt1IXCBtqw/ZMrRMXCOHpSrRvOH+EwAGPBR+AoMQ9gAkPEihQZPZNlcYc3yM6wx7fV/sWYPuaPjlGltJ+up5nAgiKBun+zj5tfINKlkFLbC/so1g+7c+44PNHEqAeKGI0d/w5sHczNrFXg5/r7BOeEWC83IoL3afdxrqkXATnW/bssL2gH3wPfaa/Ke9vNMK9LnS8qeElbjHLMeuD9bylepnmW+E9Epgnzzgmo3W+trie4vXQAqMD2tNQhLhASj+he4y58QoaW8bThGfNFQqJNmX4hD9G9sigd0LbCwlr7k6KQIdwW5rukc7f+XNMKE3nHJkFIZ3kgi4Uw++4tx7Z0gnHK1jyJuvUwX85KKGQF+Ol/DEUS+yhiXEG2xhQvQjI1bpL2mqYAJ1nswDRuc4YWi0EFgWDSsIOOdcYsaVdNB0sPJgsJ4JoBiBYaMRpL4njoyAqAmLCJLfuIxZQAqo0I8SWODNKmzAKLICdYpj5TiFVB2cKnaFncjIQUhog3QtsUSfkSc+QJrEpWUzGJAmJsgXJd0ekFLEcwWiH65xpJs6DzdMZaGJXCP6ONxyyX1kGJr0DY7ZBDNzw0dootNhdG0S7Tli8LRfAWVA+N77A7JObBE6sbCxSTQbjYIRI500osXnSa2su/097ZwKnV1Xe/5NEkpkJZAOSTMKSRYSgliVYFaoVsLJo+1fABQwqi2totWKlAlpc+9GClQr+a8W6gDuiHy0IVZAWELQsVSERFxIQMglCJol/kkkkmf/v+9z7u3Pm5n1nCYkC3mc+8973vWd/zjnPebZzDvkDxvZJ22QAACAASURBVHH4SJe45T19DUBE2XtIPXtWrxWRF2EdqwlRbixnkkJ02CQMYeCENLSxEBvcMKkPljSYCY+FyHiUH3ESrsYJVgkILYQFPLOoIKCw2TyEPFm7+sS0TNZJpjCLS390Qxz4kxfHaY7saeTgCfIAOCnQJ+FB5OmTEI703eMVIkp/9FFGaWUlLbjj7iD2f7JPhngAzNN41Q2/8gCNe0WN+AhYMFrjSyYsF8KKyORV3EnEb8Lz/o44FgCLBMWnyjDEPFU6P/Ox4XHhPLH+Gogf/+UY8JyH4ff4JC4n6W4SY8C9lTA0ORPkvIZ6wjDAP4QFQcxCO4CwgmOEUBS1jPWo/7hC++oF0/MDgZDxi+Vs170KN9h2eUPcg6hrfHNlDNAh5gNXUVWtUi5GwHb+YDG75prvpcVnnKFDXnpa5s69Uu86+9x06KGHBhMGY8eiAiP9wpctijRvPWOxhKpenVJ5TQiYzuiCT3w6LV68OJ155pkhvPAe7w6udOmYtHu64bv/nS782Mcql0Knm6uLgBEwDR1Tyv2b9T5S/zHPfZIr8fvEiFag+BO0twTlHrAhFBtyTRaHOEPWQ0OvmIDJE2eGIscC4doNj6arv3tj+vxlX4wDbxyX5ywJGa97zavTole8LAShpUuWahxpD8e6QrB1XDOcxvPb//avk49ndxw/B+FZzCBpzjr7Penf/u3fHCW99/0fjH+/4Ij3m27QIUgxjnVYhWj8Rz9+cfrCpZ8d1A/EJ+65556bDnz6vrFOFgyLrCQa29zbe/k1N6VP6+RUGCID+c5TXxjYUwidMnC3HQwF4zQ8FfTcXdYH1hnjXEQu1qpl9/66GmOLTnplWqA974dIOLzxppvTjbIWvuoVxwVdhfaZTnDB+AUXfjxd9tVvRv3/5Z8+mK674QfpS1/9etUni046Kb3/veeGq9xvVvemb1xzfbrk05+twl1X+mzx4jelE084XnN3bJwDQBh4+KeLPp2uVz3AeR0QvF7yohekk47/q/TUp+0X+2+JQ1wsnO8RTi+/4oqt0oI72nfhR86vtgP46HyUfTCQCGRDAadAwp8MZfkrBNRnRTbs4UVo59CXqTo9Owfmicdj/p7vbCuxNQteCHdBrbL1aCP6DW3EY8v7WKGDzClbaYfLBMZ1wZ8+L7yxNLAroc7paMewdJ50TuCn3tEmvENMVSOO3o8EaFNYZ8VH2JMJ4RflNIJcqwNtEIZDIGYPqPqbdQLLDV5ljHHv4UO4QeBkbUNZQ5x9ykqBuw7t0QTMEyXxzBtEgwkDiE9+tgp5PSIsPHA03gHHjx/Ss06YPSe+5h/EgU4yDizU+DvxKCf4Olnicv6OuBOUJwBvipIhvOgUv0PtxhBhoB3wZMytkQLzDfoGX5BbCUmPUBnzUTwvfJnxCx7CU0pKccqz10THGq0JUgxxSjjA/kP40Xt+cmvwZBhUhnJZJg08p/cMM9e9nSUOvyx5oOAR4L02F3QlfovnL3wIC76jv68QpMFloZRny9i4lnsKKRewcFj8kjJZAh90vH/TIwWPLvMRbQ9+RO/6x0tWAOeymFqA9BjpV/8ArfYwOv9teY5KKKSAeqPyQqUZqSQqpOWQijVAsQ4waTDLMjBjgGugQWxm7jo5JhgDAM1KCFbqDPbBGBAI0DrB1MCI4eqBUEYa/nNAqBwxEWsRt5D18xz9vQipl8fbdmVGexCuNK9xScnzztPM8RHXYoT2KF0iXCpPNsaGS4vCEZCefsBB0e5ONDgiKsCgfY3xZuCDsiBsOooi7TJp19B0DIQW9ZceKV7RP8otdeGCVEJeb16R32hhv332CeEk3ITVDjYKI2x6cWXB4NAfrHUIZCt1YS5aWax2aHiZEGhocGnl/sSRApOehYRFlc3kgMcRuGRsuk/3P3BhtM1CG3XNgbxYhMNaon71QUvEwW1gAHRfIvUsXwRZUVkAlkXaQXwW31ZjFfwiTA2Ur/4ox3mO+zxt/p5y8jB+bz8YGA3UqV5uu3I6J8uSrf2G1Is0+amh4HNbgP4AxxWrEH09kBN9PkXCO7hmb1wQ0yDsiiMaU7iBFP3C4glgsY96wuBqLroPI7D2EWWrL7skt8zV0ewB6nfKLcZdLcF2/sk+NQuELNIwzwDvEBBg2o8//vh07bXXpoMPPjjqBd6nTB+grV/56pcrIWRuKUQsW7YsFuoLLrggzZ7VnU459bRoDy7WM596QPq2rEZvfetbK2ba6ThYhbSGyRM7JcDprjZprFsxiWYIHB/GId9DuMee2tdXur77ibCx6sGCIaDN3d26/mjvPZxFQrj4zKc+UQlkCFT7PbVo7y236ih04eZDHz4/4r/+9FPTwYc8O8bkPXf/qsqDL9AIM6Dg2QLhSPDMuOmesXsIQ95TSN/kjNR+qhdgAeX1p5+Wrr2uEBIRMqeL5rPO3XLbHSF4n3raaemyf/9UOvKYl0RfBA2Tt8q//uun0oUXXRx5Mea6yzGA0OOyCWRPYaf6gX+7uTN+YwyX8yZciEVvjWsoGn36xcu/SRYxvg5+7vNT9/Rp6Ui5kDK+sNiu1xGxzjMi6gOGdv2jBUO7Wkzz3/zdOYPq43hWSObtWLhwYdp774KZvuXmm6PPzjn3H9ImXYfxxjcvju0H3VIacvrgfStWDhqHnMLLPbOMQ+YAQml6Slf6yPlHB97MoOb4zsvzvlXaduudd6YFBzwj5g3j13ixQOA2tHoiaCAYDndFgNOyb57/XBnsMJ6t6EnxrlCudOZ7ykJ4KsawhclW6bfOX3mJdtHWAPLhu595gtp31yXiSqm6I2C4NrjMuvUP3iLGsqxS7jvWIZQkvnfQaf3kIBTGCvOMuBvlHTRBVrQx4yZulQbBH6svgh3biuBR4S0Y27FFRGuE1NvBw7D3Pg4VKQtinvjwRV5tkkDmrRY8ZVIpfm/hgKSZlXAUCsmShyIda7EVlKHI1arIYSUhHCL0lQKEtD5EDz6b8OBHJHShLET44B31oy2sg9O6tV3I4yFSjuwDCyBXehjAIVb3AZ7GIcXYZtyzx496oniZ0PFo4G+MPVUUnf4Ap+DFOGRN5+4+W15Nt4lr8FY1BFI82zhUEiW8LZ9sKYMnGzPuEXVbcXAleAPGS4kP32whGiUzYyn4npKXQGAkTghzO8noESlH/mFjUiH7FErQ/LtzomzqYWW8eirKHMd4244waqFwqLIRBPNwWxYRjsZOkCAhJHZNKhhttFsMYiDuw9LAq1yV8kzK7wzMoE2SWTo6umOAbMtgJbuY6BC/2vd4oUIQWID6Rl/2KNTfxeIshrLuKhEZ6IO2o91sF+54+bPersG/ZSHSoSTOb8wETZQWgmSeH3VcI/clBtPYsbofrObWAWKDIIhghGVOiQeXmee2bd9naf8obpcue9cWgh1aN7sVuBQmLkTdwG+IPvmMpo6D46J5FKjdU5SPhYp4DkMAyccLCW5VIfwNlyYqX2xYh8gB+RiMF7WPWLTq/VSLsz1+DlcPl+GDYVjAhPhi/imwv6PY10G81T3LKyGf3zl0Fs2OV0GwlQfEwvhkf43xmqcb9rvyaceCFH1eME2UOU7/WEXCKwCCLsHQxL9DiwDaR3sMzGpxii55gC/Ad49O0N7civEiYJixQJShwIvZ4PHaOsUznvGM9NELzk/Pfs5zB7kiksc3rvhaHMbC98997nNp/33nh7V9Rc9yzacBhQ/up8cdd5wsMW+RQFHQZlxCT5EQAlN9ySWfTs8+YEE69Mhjo89hti0QIuhcfNFFad9SwEk6KOmGH96WzjrrrEjrWkdbhsELioH8UJpg7nFhVP2tJcZt5q6f/DTcMMn7CAkmM2d3B82yG/F3ZD3FQkeZH/rgB9IxR70wdchKxv16D0mYfNvf/X0IMp/45CVp0Ymvikvk6b/+CQM4wdUzhxzPs6ZLEaL9p0BLPMvVEeHvbW9/R3rR0cemww47LOIuXvym9LLjXh716thJrldSVEDD8H7BYoVACD4vvezStJ+u3Vi7Bte1rnAltTX4Hy/4WFr4rIVR5+W//EX6yte/UQmECJLvfd/709y58+R2Kxq5+uH07Su/UwnAUQkxqtArGMrYg0u7y/HMOxitzrRLMbeFP8LWyp2YvYPAy48/LoROcPuqV748XSjLJmPkW9/4hpQOC0VLB/BCOQnrroAxxj/Kg6PkejpNyraJKms3HQaD1fqHP14a7XCfcaJpx6RpsoTKwvBgb3rrO98RAijlUS5ut8yzrs1d6XQJ0zvv1J/+7PmHR5ooUB/Llt2T/uE97450l19xRTpbOEZgps8+KxxbAL/wwgvD1dblMU7u+PFdsrxeElmhLHr4gbvTrPn7VttLOiS8jQQ4RZyTs5fcfG0IFtx5iUsf1yKAaytEqROQKw1Gkn8eB9wB5EW/sdbCpLLdBiV83yMSgugTxYuYZfw8j/iev/d3P7eK3OLFMHHd1jyl656/83e3h36AX0RxEfdSSmjLgXHIIXP2RsFiCY/JuRUGhBSUYljqUPy2AtcvvNLAl+ZMrviEWceq68PvyIM09Ge4+5VbkEIBqTBcNieMLz3O8gK19sAPkx/KDZT6NoqEcIG7ooSN/pLfD6Vlr9wctU5hyUfJDxAXQQrldqxnSheeQaV3GHkQjtADhFWKeVl6CsV6pzyoi8EH9QWO5B3S11coSB3uZx2/CMDkh+WUbQBW6rNHEC8CrF9su1rV80B4BxiH7mMskvChlAvPbIGacMYs/RZQ1jUE1y5ZR4ULhEWANYL/EKr0G7whJHf2SVEvnHMaNnWcvMu4qEskKj9CuNMeS6x+Tu9wwgBwH4osaChCtPICIly3ABBufiAChvlgbdssAVz2Pv0XbSiSFN9pY24pJawfIRThUO1BcPf6WKR77J/bVShsVR2YpwAJJJs2yy1PncSCEUKIBiMXgeN2oBkf0TboSoGhYIAZU5qSmA4Vv1XY/fI55j4ZtDRV55cIZoBFHZWQDkdrQV0hrPf9coksRYWVyu3qKwmMrR8ur0/ExJZCtD3jtPgHUVYEwiBwMNi2mNnqQllSpwTz4Lx4wpSHlkLMxCMiDlxeD8AM6fDHIHbxosXHRpUX5miZpiP/DG+xHCk8QDiAaY5FpMynWGpaZFq+oi0Abcu/l8EDD/pY+WMNgABCdMFPK0EALRNCEZMPl1Ksc4bof1mayAdCBlMPg2Wi4Hj1JwSGdlnbGwtRuYC5jX7W07b77as8HL7XU/ePMbLgWS+omK1qnDhSySjFz/x7GU5/xnUIwid9HsRc36nboL5yfuXTY8uEM4RKpQNIZ00gOCCM8RpjQWGBFxFt+i9fAFlQIeLAhrUPhZtGuIpqQcFFFsCiiXsm84n9LRArTm4EWDQoK0B1gXgxt+j3CTtNi+89uPTKHeT/aX/l0pX3DeluVWS09acXckLaMRiUs753VWyWZ5EMzZ+GJIuPcYwLsN1AGaO5yzJl8M/8YB6GtlIE2UxHu3K3rm2LN8oXty8Y8x5ZyLlfE7K5p/a/eeGsp6I8rH/8A/xGYUIe9PVRR784XXfd9cH83njDDal3ndxGl1wdcX95n+ZOCbiHvv2vF4c3gt9x6MoRzzs0XfHtq9I9WFweLOIzZxEwwQMMLALhzF3kDv3QvWHhY8/OnyzQtTRi2mHSuM+u5/57Y69GKzc6DmfABXvK9D2DHnB9jgFrz5L/vU2eA7vGq9Vyrfved7+TvvyNq6J8BKhTTzo+aLQZmpU9q0OIJcGxxx6bDn/OQdp/Q19pAZcFbPbMXdN73/X2dMKiQuBFqHrticeHxf5369e66LjAHsZlzh6FxbeOZ9oP481YruOZEwTBDf8hvJS5YqlDKKqPE4RshBbgH847Ly142vzYswaTuXn9lrTvnJnpzL9+czrz7PeEMHv/rx8IBoS9lF+7vEiHNfR957w77TFNzEWfDmHTuJ6x29Toww99uKgAgu7D3GcZzGuxNYA5ELjRfABiTmhNXKO5yLrINo2vX/71SsA/7DkLYz8qTNaatb9Nz3j6ghC6vnXlVelNb3p9UZA+GX+r5GZM/wO0+cy3nBZ90oX/r4C9VsA9v/z5oD577rN0iqFM+I+uXRnhRP/7vz0jnXDbHVGPy7/w+XT8K0+Kw4VgiP/qhc8Prf9Gjc3JU6bFAULMgY6d5qczJZjfeNPxMV5u0BwA/zD5t93+48h7msbp/Nm7R/0kKutQiy3awzo5PfdPD0oHHfDPMWa4loW9VYwHcMJdqwgm3psYGekDS1HXtN0HrWfMXXgGgDGOa3pvz73xm7MTfK0PbnMw0VjJYaDbnUAeCUf4AT+xURZuruNhCwf7bTlVeRw0XutqJ1OtXP9GmOVjisacUUekHp2fwNrBFgiu0UFQ5vAvmGnfZYplhz334AoGG9bBdxJHJYQ7AC8QthlB1wG8itjWwZqEYBBnTYg5gs+DtjP2OcWeceNtNzn/QR2hcfQ5J9fWwXvTud8QyGkzwmindlFs0JzCGhiwruC7+O65BZ8CvwLgahhChfiY9YprYH2ysnKAPy3dCjeX3nRlZOIC5I+rYwgnO02JNnttszKAeObTJpQGGa9lhMGfgSvSAeBpw++0zosnLsWx4j08vAA6kIR6b1+Jl/pgDON6yx488gOqdqitfF+nw65ou4WeOHm1xB3p1mlOBM9a7oOs1mzyUz1Zn8El4wN+ycreqhwKVbyOXQp64zYFr6N127wP0YDAg1RlwrLkE+FUaY1buCjzTSjybPzCExLewTxT8FxZeGQ8zIcNZ86n4pdIV/JMuXemvS9tjQQHefgwxY0oeIcLhRCeTh2THybxGPyDtbAMYjOeUWPFMXgi+TcdFZDF2SqMF63CHbHMw5teI7oGN/cHimYXIKYXAr7hd7rPsJwAaFYgYFHXFvnjy23tjYvyE23PeoU7e79n0lEPJhfl8Iw7x7SQzJU7mplSGKxw7ZGZHEIH0YO4BT7Kugwq23iioDLcmgwmYhAiVyJ7BmGRuTxAhACo1zletvjI4+Xfq6iqU0EAYaYUQ4xnLIa1Dfts3Ea4mDRZB7hosnN3YrvxEX0jvEHwA0rtlycz7yCuhMe+xy39abLahSaLg1yKe46Gv2uzyHzrT/ZC4vJgQcIMwNL/uT6IFSm4NxJYserhNGfPws0NggSRAVioqKPnR4x5cE8f0nfgStASpxFSfLQKb/UuSzLo66DxU4ZwiJHHpyMzRqfNkDt3eYIqgt9DWrwRGsPionHuOcL4DlcH9UsQeIVZQ8mR8g7v015txjT7/uoWw2AmysKDvNcYGcJ9dyT7MbkTK7csu97cBbX09rWxAZ13XGbfLwKOq3Sn9nl0yOKJCwvWX4R9zz2nRwhg4YkrZvSS+bRmjRQyupCYsYQQB+PVcj8DzIbSkEcOKAwQxLmOBEaCBS1cW4hEu5b9MpjKdhfzWhAM7ejDD+t+v+slcD+SHlz5YPr1ih4JdMur4pbcfnOaJbe/OuAeyoEd4JGFmbnSJ831gn3mRlTeT5DVBkCwRMAEEAh2mTAmjjAXNxZ7yqL+pRUtIumDva/gh3sIUe7kQpH39UJr6bu1Gi4+aAZh6YSTTnY2g54w9x89/3y5Z86NcUUgY6lXzKFdJg875MD0QM/K+GcvM4BWlX2LuD/iDvrT/70j9cqal8bq4KN1A0Jhv6y/q8UYztxDQpzSDcLzbzckBAwONHlAOKaeOZ775ErZDor+L5gU4oDbq78zIOTuscce6cb/+n6aOFZCbLmHe+zYjjRjxvQqyx/dcnOaN29R4NVt/YsjZTGdMTnmUBVRc460OcC8QWvYPwS9MQPEO5gmWxFif4wS9vauSd/8z/+KLBA8u2ftGd/Jh33XL3vxMSEUgoP/vumH6S/+vDyiXbGYXwYsdEe/5KVpzjztuSqZWOgfdJB9o27Hnx12aPTDch1Ew+mDhvWiQ+6zO+78WTr+BPbyF3uxNo2TJUhWkod716Yf/eDS9JBIJgL47bfdrjVytbOI/vL863pKIaziSvyd79+UjtO4YJx2iBfs+60OhRNTG1us1A9sEZioOkOXQ/mlOe499c6cNQAhj3+UWzkNYB3HQsUhFr6w3q5u3oMJ/jsmFu1lTeQOuuXKE0AgYv9nLoC43FZPxqqGlfIbn6aKqewvrS/E9ZrDd0ob6CHe7BgwfYa20xYA4Y024WppqwqCIHeLhqBBHI0xeAAz76QBb6wTPr0cix1CHPvKiI87aM78d0wpvMEoc7y2beAqCe+BQOh+JQygnvxbIERYsSBAOH3kQ0VY0/P+YFxRT/iRSVPkQrrzAJ018x5P9Qf9Y6GCfDlEJFfGIuDkcUII0DrBwSQWPqI+imcLEUoQH1zSSpAg/lAgJW0/baAvBtVN78EJSh7AfQFu2oHHWLt2sIYC4Ao+DAjLZMnvsK4i8MUBfGWbXW5nqdDOBbPIoPwwrvgJbkYqLNF+jDbhfluSHYRZBLV2ZVHGSPMn7lAwmnxGE3eoMocK2+FCoQdZ1WHq6KFhYMANfKunaB9SxBw6vGvneREtt5agKUBbZdiyRWofgd8XErxM0AFD519GGtGDCQAwIGE4x2rTLLVgUTjw0EKbygBHeGAiMSE7O4r9mJFwWA/mkdd15DGLkkf76baCd4QQNNHsmxm0B0DEAa0qwgQMxJQpcwasTVHgQC3Rho4ENAYjmvsbLRZuQkmnL7JA9CwrjkFGIK8DexDqLq15nLh4VgIHxLMOXACL1Qfhc9okuVBo4UIo4nCmEFKlgf5tD+4lWtAmarwpzEwTeZlZ43u+QPH7sYJx4Xza5V/vM7TbnJbb9bvdQ4jBqsuijJYcDfcAiLCXP1wWdygCLNyU1zVJXJiAcNybOXyGi+1z7S2HLsUeYsWrnwZLWtwO0Tr3btDVFOo/vnNvHwtrHdhTyuK34ld3h3UBYQRL/RhpqhHQOMig5Z1+ZUbMTxYt9kVAnNkkvl7zEVe/PgkVO6lshJ/JskDke4MYGVh9SY/gZMYH5pJDUcZLkJomt0T2mKItD0FRjC6LJsO0FTBn2Af3XxISvvDFL4UVqVW8/B2LPneDdcg91IAQyWltABYRxuEECcsIRoZZexT9yhg3A//nzz5Y7o4z0vTuPaqxiRY6FEtlQiwf7CkEmGcr719WCFpl33AJtRU643R67OQxsszp7q2hAOHkU5dckvaXm6YscdXBZ9DGn1x5dZUUy9qwIEYv8D5VFqaHB4RCTu+E3jJ/GTOMsS/rgBRcad3+dnnj8rhU3g3ev9wuHu9haBFeAASUF7/4xfF9qI+dZWFjTv5k6S+raCe/7pTULYEroFxf0SCv/n8DNGmyhAMO7wJnVcI2X6yNXrqsp3LV/TOdZrupXwrc3g2RapPaubdO+MQiitLymmuuSS864nnVvqcQdNT/htk6hGP2nHlblf3JT36ykqLffuY7HL3ts2sXWWE1/6aoz+jz5ZoD7H297rrroh5tE5YBrLNHH3V0uvxbVwfNJi2H9MyfPz8t2HfftGD/fdPzdTDTrtOmpsnCoWkw6uiNmvsA73JA4TVevINISMyhUIBwGToWY/VXKA91p+BUlCeaW9AdxhdeSPAVYAkaiNsc/Ua7EA5RJLJuoBziH+D8gbrCKgKyD9M+nn19g+vqaI7j3zvqubpneSj7EAjxCpuif/gZC4OUyzzwKers6fYaiAAXSlLhG4UOXj6uN7QI3qyz5AEYDzowZKvxlbeLcU0arIDka/dd1wFLOsIie/fyeUI6xo0P9ujWyaN1YD2j7/D+Gs1pkMPF/X0IAebR621q974ebyS/3Q4EsKS1MKDkdyyA66DiQhGuR47/IvLwny5j+JiDY9BO0fj+UFKXQSjN6HPtORkc+Y/g1w4XCo3Dbe0wp/9jeDIwYTptQXGbQ4OjBQSAYOKy9kTHJww1hBkmOT9plkN1YKBZEFh8WTS3t4ncmjEWXxbjWJBklQuhrUQ6AiuA0MN/O0GjjF4tVv7N04whCyPCCgctcT8arqxYfqX8DO1nuKqUmjL6PpgMuTFgYWbjd66Zg/HG3bqu1cvLHe477WchlmQUUUMglDAyHCGmz+gTNKa2vrLQc9EuWt/hxiSLa7j/qv553KiPGCIW3bHCUw5od21BZ59MvpATj5PDIOBjda9j31MGBJk8D38vGIqOOIUQpqJXwu0m4QHtfqE4aM1AOT1zM+8L44t529krFxbtFUoSTC3EOl0wRhKm0XIjUDKeGXtqt9y42HMsXob+F9C37FMs9og8RUzgvs5m0JM58853F3vRCIA5h7HdfcqktJvm0Pz5c9N/XHV1JSzuf/BzC/c5Imvvn4HDO6gXdQqgHmPXx7UGjjOGgSrI7/J7ykRdJ6D9GbHHVGHUu1OC8j333FMx+aRhr1bH2P7iQKzSa4H3AML/wz1j49TFsE5lCsO5sgZeJPfUeXsXrshYotjLiFDGNQhnnX1O5JGPI+2vrMom/VDAnsVnyto5d5/9g5FcsmRJlZaTOrEWIbRz0MoZb1kcrrTkl+N5r/n7pL33mp2u+Ma3Kjyz35B5jzJjQylAtasHx/6v1zgEGJs+JKZdfOo8fTcpJkUDfPUCcbnmwmMxT5u3ifet4uTx/R2cMtcRtKzsYp9mfpqq4/pJXO6onFsKncwJhw31zNsxkj5jXM/ac2702ZVXXtnPQUquI+n3nTdHurUJ6VmHLIxiOfU1B67kePp++8R+049fdHF1IA0H5vAP0MeveMUr0ptf+0oJoN1pvOhb0EjRPtarXHlM/MnyIMLlDW+J8G6R0u/XUrTkV0uhJMLFFFdHrF6ppn+sBM2Yf5vDemILCmsh9NonU1PmSMFC1Ejjb+940Os6zaZO9JnXeWgh4ENPcPENhlzvgjaKbnRO7o44/iCtLXdTNSeGEwhJF+u9+o8n9M64we0egTCsk9qDOdw8QbGY21lzATe2QrmSzXMrDFgAwythkrxz4BsArJ1j4AHEh8f0EgAAIABJREFU89D38Ao5bd8qo+34grLgybAO6jzReMIPsD5vkvcM1tzhhPftWJ0/eFa/N6FwW1oKs8gg2pa0T8Q0EKqCGKIhKwgnhCtYVTHtmNHRdI0riegTsY2uM4SXe1Y29kkIVntYJKKtLBha1NXQYPZxrQMnMBlDmfKd70ie9THFOAv3CRGmYNG0KFlzy8KDleNX//uDYQXDetledOoH6ODeaPcTXGDo0wBc7/p6ZVks9gRgNaPNHGOddPoYsEYCkIWTYLzEINqNZKREFAYjhI7IsfiYoLEFIzjUgkgYZWLpg1FhvCIkhXZUjGSWXcuv7epHf6xe+UA/LthYUPPDhVg0EJTjtDDt2+ifPnhBBsc+nRfXn93nLKgW+5aV0Ev3y0y5wG7UBnSEzUooapOIRQOgrwbsH0Vk+mgXjVEsCQgSYfUtgsIKjlIh3J+kRaYcmAjcu2J/hxYfxhpzG0tBn1zewO/adXITl0tl9H+Zlx/MlVtu+3HsF+QdB8W85dRFoU3HDW6m3PWAn961tGJ044U+ggHSCZ0GBCCUFWjiqQPMb7UnpozUL40u0C83UAPpWESxajI/x27Uhn+Nnx4JUXWIPbJsfBbEdTtzF9AJ8XtX7Z8G2K/DnkLvQ+PdDLkpz5m/b7g0Me5W3H9fXOvAaZt7SwDgXc4Mcm+gAffSvWbqqgrNaPmAxEEyCE/ue54s/HWhwek39Sul9nn9x+VfqARCrlB44+mnpC7RYixl4x/dkKbtOS/2qFmgIH20TDjr7V3u7OIJnYu+L9veqb1zXeV3BMIPv//daf5ctVeWZtczz4B3s2bNinmWW9hyYT2P/1i+Iwxff/31I84CayFutaOFvM9QAixYoLHRBvI+W7FiRf9f/uVfxrrB/tLz1d9PkwJljO4bHLN5nQRzCWHL7x/UvzCeAB4JL33x0XEI0YpVD6X/vv77MVd88ihtQQDeRda80085OYQ+lJPjt4juSfC1O5urmSsVUejB2KJo4a676bPnVLTe96KxlmzS1VabHh5QgHFncwB+qxKCwgumpO2d4zSfy3EScTRPBv0uUj4uP1uNYyrKHPmVBPQQkEVzuCcTwFURLyK7FiqCDpOaM2g+LJPVlXUCqx4H6eQ0IDJp8QHjj5s9AA3OvX+g/wGasz5or3hRfOZCH3sHH1l71yAXYWLlCuU8bfN9awyAf/NX8LKscRx8tUbf4W3gLSwsbp16+7+hf1n3+vu0J1+8Bl5qKH+w5LMm90ow/H0Kqdu/haPL8XEnFIJ89ilBeNEGITgM59s7uiY/fmPDNMNYMSnQPCKoFPRfewjLg1Wo/WYtPL8P7QV9ASMDMJHbMfURYRs+mPgw2WMk6IjBC6sPiwjuMZs3FcISWlkW3THaYL2joC4k5uUgKK3vLa5RYZGfK9eRdgtdnm6k3y0cDsSfU32FMGFZgmiFZU8hcTT2xOLwDQTmtEXut6WgyFwBnzC7W4EYDGtgI5000ggCBuYb/v7DEb+RLMDOs/4k71aWQsfDNRUXxnt+emt1KS5tD+u42sR+sFjAJUfk+wbpD48b5zXcs+hDCQYS0FmUgpHPGa9aBlgYcJPlMAEzl47C+AH3/Gbfi+/5cjjuwyw6LDYIl9WCV1oFHY8FEmF9nfatUb/uGfOLejlC+WQsXHXllfFr5vRd48CVibocfPfJu4QLL+2Bqc8BQRJmChfl3/WJsy2B/Ve5Wx8KEpiyVoDFEAYcV8elS+4OpQ2LO8D4QUDEfTIHBB+UFhtY7LXfDgv80pxZVjs50Zn/tb0/EIoK4ZE8YPA97hl3CAI9q34TDPvZ55ybpk8ZOFmQ+JwSavifH92cDnitLlXfZVa8go6M1sMCS97V3/1+pKfdb3v729OukwuVAJZN3AC5t9GnbLpsMIDCYcmdP/YrWSKWhUdEt+Yh4fQvNBV3RYB9eVhtZ+oI+NnzFgyrYMnbetsPb4k88g/m2pKf/SJ/NezcziMvlUXWgu4HP/DedNxL/0+yciCPxzhbtGhR1P/Sz3820UcWXPN47b7n7fjRLT/AhXbYtpMXgpvrx9Uixxx1ZChZ4iCRvoLpRAlQB4QQW4QYcwuecWCUh4KBPbM/vuOO6u7P71x1VVr8+lOqw6T6yrFez7NXe+HIF2UQNJvDaNbLF47L36EbOY2n333hN214+L5fhOt9XJWAUkSZ+zA0l8MhVKk8gA/ag4cDexSBVgc4Od3j+ik8zN/v4LRMB2vhAgozvnadrpoRDeGeaYB747r3Fg1UXFsWUR7hOYJ3DUz7tJmzhx0vQdO0Z5G+AXLLJW74ceCPBExOv2ylFIW+w2+xtnKKPt4l7D33tWlBo0rFWRTQfAyJAfhI+CqZ5+RhUigcSRBW4TKl+c4hM9pOgfQv8x9vnQnjpdzVHetcXQHYgs+6TZ1bjY/tVI3HTTaPK6EQpIP8wgoxQNDRRPftQN9eJnx+aiPuOUGcym7aEQJRuxGAmRqrCUwWEwOLAgQRnMReBPncAwV5a5fLY3/vvoAQAvTB9hZETRzCHZH9VlO1+GVsMER8iwTgMOtL8PlDAEQghJmdVqexOoRjWwVD+pDFrR3k1jHHybWZTstYDIGoZCBQHKy8/9epa7fZMWbH009ivGMBDCJXnnDmTPUOTTQLqu9s6hNzwt46+npHWKEZSwicvQ8VjAz9GcoeLcS0C6KMJh7tOkJhaI/L+hLeX1oLxQoG82Cr3aA7tdy+bXgat0MlpU7MyQAYlwwYH6GFFm4R/qp4ZRxO/WP+2kXUNI4FR20PrWlszBfd4cjxqWKS6GftdEd6yEoqviKI2e0QwZ6DVPaeOy/2WSFEMyZgOPOrFVbc87M076lPU75dadL0wjq3VcZ6QV88cM/SlpONEzy7Z80KofAm3R/HnYFdO8saV6KFej28Vu2sAXWinVhAaReuxw/23B/WQR8aQZK95+8nV8gBhQbWOITkWLChyYJ3/d3b0pK7fhoHnJxx5t/rDsbv9R955AuDMZy716zqbkAuST/mqKPSvPJu3KCnpaWI8cgcYU7Om7f1PjfK4QTMHHxwyu+kNQ537526OKcuePV7V6zKo8aYVtZyB51TvX9YgsJGWVoRnEvfj1D2vODwFyr+P0ZdLvviV+JieOqXMx8eX1xUP3P23sG4KjzcHOnnK678z7Ti18v6cas0AwxNWLn87qp89o4y/8gbIX0oBR+C3fvOKfb34UrJVRoL9i/cbKsMyy/kh6WavXm33nZHXGFBEAL1SAALKftEcQv+/GVfTLfeems/btB5+8mHOvVrf/ZGZVvvs0mdmjeUJ4YOwIqEhp+rVerQLUvsHT+6Pc2ctSXNRFFTgpVduD8/55CDZB3uiRAsfwBrMcqSsCTguZEBdBTLFvsAEQzZUzy9e2A/YhZ10FdwO2XKs6p3rOnQIsYlwDymXOZVWM/EqOI98OiWYnr66oCIXH7kafP3zMHhFF95/N/Hd/Zc4mrNXmMLuVGu+gVh0HsnaROCFzQUmtm1S3GCZ9DIYSrK3OEQG/ddKBhLmkq+uOHHfFY+4dEwTH6knzBeVk2toQZoFOOE7TAxTjQnHusWD+f9ZHzSJ+AJgC7TP7G3Vuse/QGOUVzX6eCOxAXzn3Vmw4Yx4dbKiehx+F9ZaMz7TcVahNKVdXJH1md75w3vztpjYO60WwMGqKJj/4GeDBQshIH8sg5YCAEEEtwKiNOuIWWSUT8sELKIALiIaAkIBplBEQIJRFlItV8xCy8EO4ftVS8v6iEYUwDCsIgYRIcJRH0I4ySmHYEPiiRfGFcLhLwLLdkO6AMYFBhViCyMtS1AaHHX6RoBzt20toZ67Kg2k3c7MFNrTaMPoBiJMIFGca32u7FHif5jAcI1CMICsNgxvsHvgBtLIbgRHrjR09Zy6hKgMVGIC9rDpMMHgGAIJmqPkcbmyvt+JStjIVxwwMkGLVzWwBIXJsYWIb7HMdJyl+KUXBhM75uBWG/LiWaUAUBoY49duYjSl+ARNyxOVuWOHog/ShgIFSfIscePthi/tDkOvFEe0AcfDa5NKLrZZ2uhKQreAR8wYyz8qVyw7LYL3UKxwWKG+yjHwDN+oRHuW9ptnDIOANJwNyIQbqfSjLM/JiyXJeMSgbUPmBf2w11xhSxM961I3776Wqx9YoRliRPeYIYv+Oj5ITiRdIPGGMIjYym3DjvbfPHlO5aI32lM1gEa9NIX/XlYaLBsffBDH0l/u3ix5uwEXVSe0s/vvlvlfjSsRk4Ls96hMRmushq6KC36Jah5Tq/uWR4KCqwjfZx8LDwZHn10S9w7BgPB2CAN2uQPf+T89PITTgjh9ORFJ6ebbrqp/yBdMk68004+Ma5voH5vXPw36ex3vDUELfLkLkKEyPO0F/MrX/2yXAs/VNGTugsmVmmsnM88EAHhqsIS9tnPpL94waFp6pTetEWWgSW/uCeslrZYud48GbscYmPL6jXX35xe8fIVEaV/7GrGvK49eEbcH3mChKrLvvhFnR77fYWfm974ljPSbWoT9cVaesVXvpSu+Oa30lXfvS7deOONCaUhBzMdccQRGgNXpKtk0frMwQeEQHXXXXfFXP/e96/XgTz/HuX5I9yCe4u7zmzZDgu2I+jJ2LxXuOPqD2DhwQfFXlIL5nWBEuENnCIUMva4hB6lQt86adpLywz5rF69OurN9xy4euDVr35V4nJ6+uw1J58cfZa3/76VK9N5552XvvXNr6d3nvWuoE8IyMbtRZ/6TBx6MwN3YVnj18r6c+1lX48DZPKyqPsaHUh1kQ4quvfee9Mb3vCGwDPjFys47tFYSO+4sxAm95OwyoFk0GXvfye/abLg54DyDusTzC3W6IpGl5HAi/kFh5m25fk88POfBh2Id6XAGkKgFGUGysHTgHzqeVCOOiHuc7MQ5HTdUkz1VWuG3/7hn7ShuCh+bnhDsefePAC1Q1kKfQVMB1AuISjznrkQa1TEGPggnLGMIgR+iS0gjPUxE3ePSOQLvwHzb9qN4pJ5EfG07pEHEPlIGRTrltYf8kLRZ2BNQmGPBRoB0Wox6K3zIy71dJ5OW3+2aovjQEPhBRFIzINauHKcVs+gnSXfEIoGlGOZgJCnoX5D1SGPy/c8fv69Hs9xeVopCt4eWftA8ERWgJMHp5nDJ8E3GH/D1Wm4sl2fHId+5+eAYChjjCyYYzqL8yywzjM2GEdcHUJZ24sPJR+XzzNOJOdL3j+lQpSVcbTKBsYJPKbvXidreE34Emi6lWG8NwwSCl3BbRVwSB+uVWoQiBsJmEFi8vpYdtKZAIR2HYZSWnjiQgRGku9I4niyE9cMfzCrZWIGLYwQYQiNXkhxawWxTkPdYKQhVkB9oS2za/tgwNNJgDdfkycXnwJc9A7h5FS7ap9ZWlfhI58wxjvv/D0yyT6GCiNaTNpoe3FnDe0BV/wT5j7IyyXdSMtz+eQXFpaS2d/y298k9LMcQMFiwULGMdVCdqk9KsoIBoUCBfUy63UqYhWf9bgOy9PkcVxPFnsrDUjTIasHCzgnpdmFxHnlT+5hC61uib9VvY+kbn1nXHFcuIUlM8g8GVNxYAFHcuuQFcZZYUm9P886vsMwhJZTY4V9dQNMQnGgiYWLXSZqszRCocomDXsxpgq3aKpxn8FVgj17W0SEi7Gre7NUPosJzBCMOBYsj38Kt8ImxxfvjTPji/6N+SPLDMDeEeY2boTUJea5iC0QZZU28B4pBCzs0i4WM8raKG0dDPsWHdQTbpgwQgrf0YAFgDpjKdpMH6rO0AaA9oV14hGRJoWh/abO3LkaAqwECARG7rAKJZPi54s5uCcdcawdH6o95P3KE18dTD+unOyx+9rXr6gsR7wDon9lSapA84wT3vI7+bAgefEl3vrelcHgVGmyL1PUd4c/79C0UNcUIAhdJkHmPySQYLVCyMFqRd34DwYVuinhYIMOmgGY74Zi74iuAVLTw1VHgnR+TyGHquyx5+y489JMIWOKMTJVTPy/XPCR9DdnvjMEw9effnq6VIw+F9njRni39pKxJwzr06LT3pRwsTWjieBh4JATxif05GdLiisACMONk3vvOD31taeclj7/uc+E8A2eESbJi7rW8czdijlw0uKJ2oeIwES5x+m7cYVA871rr43f7/vAB1LPyp7YI4pgyD9WT5QxeTnkTd9t2bJ7jD32kd4iiy31QKi6+OJ/1ZztEM0slCr0fw4chLSRE5A1/7irzoIOdAZgTEObONGWvgQ4ERULMZr7MeN0gbjGvBm1iKCPlaq7rX3fvfa69JoTTwpFgcN5ItxaCcXaFvOgpC0vO+aF6d77HhjUZ+DH1tm8z1AOe+687jWvTh/68PmB20Wnvj6uraCsngdFr9UX9fYT5n2cjN83vvGNMTaeus/TtDdtctqoOt52+x3RdsrnHkzuLfQ6P3Ov+ar31sIY+RbjflYx7nkhsCAIT0S9EYAB5hFAmhzYcwg9jrsRtxRzhnAsgnh25AJnPa0Fz1VSqAWth5EsGUuuucETijmF0KiC82IfF99pT30tpU3L774z6ud1ix+sibopd6DeOjCNcQv9NMS6KY8EXE257L5+VRFjyEp/W4UKfk+HjYgXc14cCMfJ2kV81mLogu6S1B2UBhR59NnYsfIeUD3YJhAnTGuco+z2GoqQyBzjmUO0p1xLfPhbHh556sUGzb/xG8YG/wVPYnpKekOM1Wx+Mc8kGGylkHT8ls/yALqWYdlLygWHxlUEtUlLXBSgvoLL2SBcD8KlrO60q1hfC2Mc24cGleHE9Websh0t6rBZ+N/AxfWtBSJ4Hnhx6tDVUSh4puj6HebMGvU9dDB4GykkHotgGLKSxiD8dB2MV8ZOQSsL3gnaq63IwXthpKJOw1ksoUFWTCOfRN7wH1p3NTpbtiGEQkuTLL4gA4SNxkSaN9AD2A2lM615ceU8GXEpGqc/m4zpkH4xn6QhH7Ta0QHl3VfRIG0GxdLCQHcjeboMM6kwpxa0XBfSExeGNkz+MOEa1AHlROI7cSh/ko7MJw31pI6cjggwqXlHJzF4EWbHS8sNotmIzNH8rkck0AftQPvgiez3PMGBF+TIWwsACygaqYlyozAs0D1fIWjo/YTxU+M1GmN84XOwkOMndfF34tXr5jBwClGJOgj3vKdPIIjjxomQlYtMPb+8bL6TznF40g+FsDE47Le6W6ooTweWCLcbNAfAvQH3ku6OBcV+Sr0ER74iwXFcd35HOVor8neOx9P1qr8b6jf95boz7sANY4O6PNK7Mv1C/7t1y6VLxKwOvEfrBSCI7bx+Q5qy+4zID631ZrWZA4VgEtoxG/U8+d1z//KwpvGd/RDxVD0QEM085MIFRDcnvJGg/CBeHhcN6v26J2vatNmxt4VFMB8vXEfh8Q0+c5z6OzizBYzT+FggYUzyS5k5YMcWPy+aCArgF/CzrGYw4uAoXHw0DgsmtbV7pdNsz6evmDDut2gO1oHrGXI8IzzASGK1pZ/7deonByOM3WmSfvfHqa1YFOsMXj3f+m/iz9lrti4vvzy9pzyBFMHAQgoMOtYXLunGktQpq3T3HntvhVPyZU8hjAMKKJijOOBCtHC36TOrYl0/xsm8Zy5MF/3zR9I/feziyBvhwQIE5b7tzaemj/3ffw+BjOsDEJw9LjyPdEaNrufoD6UHhUzo0OESopudsqztxumaJUzQCafg0AIdr2EUtT6lg2XB4rJ3n0h6znvOTZ+4+ONxIurb3vIGXfq+R/r0pV+Keqx8ELflwnWZPGD4jzj88PTs5zw36A3jm2tBDLgj+s5J5sNlX/pahec8r7k67ObEVxyffrZkSVgTYbqNK/Li+5lvOyMt+/nSCM9xRR0cBxfKT+m6i4svvjh9SYI2/YgFOIeFCxemo154eNpbysGJEsK7JhXXF1x62aXpne88K4R09z/lHn3k4ek1p56eTnr1qyOb3Sd1VbQnypVFC4Zk3Tod0a8xCHBXl0wQsjD/IH4jmB59zLGibaqr5ly+nrI+FZbbsdHOl59wXBzqgiCO2+/MKbr/Uv0PgJdu5WVhiHfMZQPWr/PePSvtt+/TqutV3BbHAV8v0cEyxxx7bORDXU4/5XUR/IlPXhJj0Dij/RwKxMmkL9M/wIE2QWO1HeOU004NIRwBkP5c+eDNEYcP0h55xOHpfe//QFx7wm/+HwtA6zdu1kE1mmespZx0CXNs60iet+kx49ww0vLJm/Wa01AB6DC8Du9Gs7643D/0k3bD81SCsmiuznaKda5rarHXnjqyRnFA28ZNaqvWVA6L6dR4hZdoR1/B84SOwgrJWGa98TzI2816J2tKlFHgsdjjmMcp8ir4JN5bCGOtwsKEV5cF+rGZNdlWu+DeyjHGu2puaAxg4YHXAGibuEgYnWibGXwEhwgTrxqwRR418hoxb0X4lnGFEE0a+FDXh/iUCe9PfT3WeAdUdYlfJa71Hf45eH0JwGPGyfMJy5r4AXsVER36QnmMSwBeAKBeXPsxq6a0ikB9sIbS5+Fdot9dpVu4vaswnMSBQOpj85nEtRXN+YRbatamicInRoaNfShp5Z46hJzDWoUyh7tLA9Q/U+ijcVIKq0+YW26Xyxvt03xV9CNyiPptK+BdJv8QjreNmpA6RCKQveij4YRD0hX9VZahMeH1mLAcQhS3UGeiT2QGzUgthiCXtDQOsGBBJXAHyAcWHYXGDMJV31CdV6zdd08aD9rouHJCtUvj906T18dhwz1xcyqk9jFhycrjQ8D5h/jDUHMUdR1M5IljyOsRhA3tniAmJnlq0ENw6mAmjLxW9TwQ2nTi5PnV0+S/6YNWuAc/TGS7KjqNce7f7Z4mKG6r47Urj3hYKXxRKfEhvDkTWOVRupHk9R5pvZyHn+3q6fChnpQZxEB9BXFgIaF9rYTCPB/aCjFrtfAQz3XK0zzevtf7tVWdHYeDkRA2YrHICHO9TbnQGYuSIuTEvVUZ9TyeSL+Nn+3RLvLCQocl5c47C406B3fAzHfuPCWYE+JQFhYqnvw2DeYKAS4FZ7HlXc4oOG9wm1va+O08Vj30m/Sda77Hq3Tggv3TnP32qw6aIW8sNVMmIXQOCAARWR+uF7+NC94xHjjwI6+z09Sf0EHaT7op7DNSm20dCvcwneC6dvWDVR2xiu47b17a/8CFW9UN+r6yR1ZtuWxO7HhK2u/pB1TFkb/x/ENZ0RAwwPMsCbEcCMY+t1XaF4XAZjw7cT0t7/fdb0E66E90z6KYTbed925Pj4RC+hNLJmU9T3cE1ttHfKCeP/Gff9iz0+Rpsi7J/RVcAtTLuIkXbT7AG4JS4FT95/bwmzESShml3SCLOYpRmDGsUKzpcferwmbstnusL8Rfs157KHcaE4JcK7qeV8N9Bh44ydTtB9cIzlMl2JoxJB11WiPLGPtYb//B99MDv1kj3O6fDjzooDRz2uSoK/0G5O03zjY+siYt+fmydP/990dZM2d2R1rw5HZH4lF8BDOr+VRfm7xuwAgWDOX6cDnN+38UxbSMCv7CU0uhlRirOb89y2hZ8O/ppYVDirOFib6EZpj/ZL8yyooZ3VJqSqHUCkjj/uEZPI8EyVZ44rTkfN9zq/x4R54G8sl/877VO967Hnyvg8cMApjBihh4dMZRCBSlIt9x/I7fVmIjNALw5CE4S1kAb0k9UbKBN3ivujIW4SvHi3FtAYMnik6AOkEfzOPayOS4xEFpjRCOUDgUPWLbTW4ACIOFBCc8on79sztCEe95RJ0pG8MLNAlgPKB0xgsiV9Su0MFgKCCxHgevqTVDc70wSSodslC93q4ruOIfvg+AT27lfhmBw3zUZS6iB570hG8CbDzzMzeYULYFcNbXoYTCXD4jL/p/KBkvShfCw+/UkisSPwgbrVAYLSk/KBSAiTeBYtqwUDAoGBwOG5hOkWTID/Kqx3f+QyZskW64+Hk4ExQwg1OVKQIAmAjQvlxwicDyIycAMeHRREC0y/C8Xbzj1DEEkFaCIeWRh4U4JoGFuXwS5+Wz2KLt+JVcH2c/7ZlblUuZmMgZbM4DQQYwcaDMILZMEL3nN8ChH66/07qO7MlgYvl9tLfEWyTWB3EJ5/j+dgIWi56B8twO3hmH1B8CAsMVdYUhrZXlPHiSJ31K+mVyWYzTzsoItIf3fvLabYzvKsuEFSEIIgbT4nYSZ0hQm6mbxw5xW6U1Hglvt9AR1gpoH4oDlDDt8Noq3Vbvyrpu9X6IF3m7HM3jpfKdJ0DKj7agscgi4z4aqi/b5vFECGA+6R8Ge1v6ybj2+PHit+te+wwsvpSR4SIf27xnwWfuA7i7DVUPl0d/0jeRVumYewhn1IN/M6qhZY2cBz5cF9d5IKSYl+3Gusuu15/0vMvHCHGpI8wyggyLYl1RaRpH0tDKS4tad2UjDJwGKNxznbyhwaSDVtuiXEQc+KQeVb1L3AyEDv7meH7G/MhocrQH7Xv2jrhmVoI50xoOLXLbowTNs2CEYJbLsUA4cxEIZYy+0y+ecw5HQek1hrjRzxkDBiNqhszae8rK8yYdEHNZOGgHtMX1NoNJGiDel5YH6hN4F2PK+AvaPRr6q/yM42hnWUbF+KpPw5qn+nhdoY9bCRysrZwkyr4y2o0CGWUnY9tzg/oazLjD5GNBbTfWHX/Ip+q3QusPnlVmlOGvgKHm8JB5Pk4D8dSwG2J4NaieHpc8cfcEcMWtA7TI+/bBu8cr8WLMlpasPB0ny07tnhv0ENzCY9X5MQQYC1pRFwlSAaxrJT2t8szWOs+TCCOew7LvxKHcOiBAIDzkggLzvlVc0pofR3CykMF7vleAVUrjlnwx7Bjg3Vw316delvMnTVgM9XRc58OTeLbMMncR6HKhjTgI/7amW0gNuqww+pw+tMs78ZlLtlQiQNvzyN44bDPJ5xcH662WMcLCEfx6LlQNEqJKPLgelGd4LEIheYRgCO0t+x18GdyPxrNdGGE6AAALXElEQVTxa9wGbRW9yuvttK2egw6a0fiCrraT7yoJGcHQCwCL6kgLowKtpF5XLCRa/9Azb7gbmAXv8K8mIIMKyieuJ2YZgfq6nvn3QemzH47jcmKBKMMrRrgsgwFswuYsSMcgZ7IzEcIdNWfsFBHituJXd4evu4mCJ43zIR0LFK57Xqis1UGDwlUHrcD1dlilpRKxqMzbJeHI6+j47LNjsuXgBZCJlQ/uXIAyIxBEW/mbccsZxmV331XlTV60g4NJcuJuogDec8JG20njvXf1BQKismb1qrhOwP3tNrhP/dtP44qn939W+wkUKXeXdBqeXA3gfoG4MUcoA4AYuC/DIql3LGC0pdASjol20B5wBLMLAx8KlhaMFnhF28k1CUMyCIq3XNYOgOP26UMYC+rDQTVcUI9iwMwi8czWsXzUmXHC6wwX9CXey1UFYK8AjIzxDR5pVzXOIlah7bRSIh8PFnyIxhg3+N49W77yNMRB8UBYvlA47Y54ggcri4KpVZ/BwHteUGbR7mIvSiuGZiT1ohz2ug7CBco9LaQGxhl96sWGsUY/0wfVXKc+Yn4Zo7Pm6968msadS7hNU8x8kn9YkUTbPF+iP5U/kC+qpgERUPuI8V8bA6YbhJk2ksxtyJ95drTJ84r3pK+D51oxt8YGTaHd9T7I22xaYk12jjdrodkDPggYA+X4H6Tg0PuA2tz19SF1WprjcVD++hH1skUgw7vx47nlPmuFD/LMcewy3Geeq+5jwlvhuFUexOW9wesHv8E/wDvoIUKntdruI8I9Txy/SFOwMa3cMQkfKeR02Wny9dvvgi5rnzDXjnhuMD6A+p4pM91m4Ku+oH/KNZUxA7RbLyJwiA+XHfNe9eLQEywh7CFtNX+HyGqrINz8LWjlgdta1zyPbf2O0ABtAZcIGMYjcwOeAJd99wtleA3kO/3puZ6PaY/nfCxHWglRMU5LmkTfs76gNDIPwZjE9R4egjlFvnXaQ16PFUz/gq8pebCc92HOeP4MKqsUAnhnfsF58Y407eYr4Tl/wm/AdIDvdZzVw/kdUAq7xKd85rXXmXw8mdbmgl+VhWiD+964DkHXQqzwYpqZt6kuGKLEgW8CWnlFWohyXYnnuct3ALxsq6WwyKH9J/IYMpif7WNu/5BKKHysWSMYhtBTE6rq+XoA5YPKcRzm363iOKzd03l4UtbzcHh9UpAfg8gTzgOL93R+Hcinnjdx8vydxpPK8T2oCfc7xyU9dQO8GDJxcg00zLCJEwx0zihUbSgzRFtiJh9iaMKVt6lVW/yuVXvKrKN+MJwwRdQh1/iYcBPXkzMnljb154subQpmINPOeE8AjDxCW8RnMRW4j+ptiUB91DcoU4/QKJUaQYiCx4HxktfR+fiZ95Xxwjt/J68gdLGAFAIQaVsJZLTH/Uwc9zXfK22d+s7MRLzPPtwWFkUWJfZusWfFCyR9nbvTZUlbfkXbuXG9Nj2Xh6JY22bmywtj1FP7CCDY0Vb1GUA8+gY3FNxtANxSqIO1/fFSHyxMvMPCEofFlAH5gjUIH4SrzxGC88U+GGcFUa6Zcdz5QtOJBlRzAwa4LjAzf6gvBxoZWODzvP3eT8aztcwoVOraYsfLn64fZXkOeq56ThA/byv1HVJ4V3zqQpvz+ros8iPM5Qw1nolr8Dj2fGAuWqlSd5+iLI8LygKYPyyuQKTNhM94uQ0f+fxwctozWsjnLWk9X50P4dBkQ52BqHCruQHzx1yo47U+97tlXWBPdA4wpygF7K5mxUC4kRIxEwwp07it96Xfk8S4dv/xjrpQP+PPdSUMoP3GiU/ji/eqG/nlQFkIsSNREsPAWOlBHrkCKd4zplR2Dq4j76BjsT+/dJ+KeJr3Vhy53dTR9SJOXekT6bIPrEvQpRxIzzzO55AtweCbOWm8ky7WmJKpjTVK9IX1x2sefYtFkPbRJq/5pAXXxrMZPeLT/wXtLiwz7K2s2qJwrJOcZYCisS7okC9APnipoOwEjGfG80Rc/2pjMCKN8CPWXJ1ZQPkAOKO+tNsudSPM6jFHo53GjXGd81EUAN7NL7jAau8665r6lbHUSghw/FZPeFu7FNKvpv0IFhzMBS1EOEPJPZJ50qqMod4xr2izhZhop/o232aB0pH3zPW65atV3p6rrcJGOt9bpR3pO3Cae1iQjvnIGAPXAPybre11vNZxEgn0AQ4A84SMkXytZU6AN5fB3BxKsItyNA/JhzydH/3NXB/tWIrKPc4/Rr/CtmmQTZEgsR4FQmX3j1Zh9Xc76jd1oC4AAuw4CbDubN51qJPD6lFummWAAq3q7nwiQvlRz59Nwh6cjsdAikW69L0eKm/iITxxuTuMoIlRmPNFjAqhqGvAgkObKKhsF18tzkY9Mo1RXu5Q/UMeeVtza+cYtL7Ks9UCAYHUNb4xcTq1iHgjMPmRBwAuggnJNEghtGnC0S8RJ/pLjL4mL4IIODF0Coc5YfR715dw3J4oJxdCq37aaecon343QzsavLg8ni4TPE9Q3d13hIU2c9VgV55g/EXo7SLcpXTUEwiGDZyUkAtVrvtE4ZC2IURM6JAwiiAqQCDq04E2ccKghOuh/PbL7OPBYjlhfHEKIS/YHA/kewTGilgz5gph0BagQvOKAAGzvEYng8YCrrTBsGrs9pfWQNpHfl7c6/sr2dRNfyIcgo8cGA8IZRsnDbhTezxEHbXgg3OPCfKA6QL3Rd/arslBI3MGMeCUwwKVM4h52Xy3QOjv/J6L8Jsx8nkaGKoQsFUvYMLEgQO3mDNT1E4gBGQ9qXswj5o3w4LS53W10ILVHMuEGR/yycfzsPkqAuN4XDk/x0sAQvOOe2VHdtoe5Vi7zOJI37AYW6Cgn/kdc0E0dLR1GEk9RxsnZyrqaxRthtrE+BSdyXELUwkw1mAupkrJ0Y7mxPhTd6O8gva3YsjBBTgVQY98+VituRMCQfWmYMBRhDDfcgt93g5Hd3tMg2LeqQ88puxmSlrHJW2rvHjvOO3CidMKRhLfeefpqXesxzpQovPRwgWS8HzNyscQd/cCrbwTIiD7oP+8zwylWShJhW9wxAFQMPS26mJpxLUMF24EiFZ4d/1Ny7Kiqq/2avCLOl74Hd5VmzWPdedhKC9Vnuki6dZobbBAyG/oTefcrffIre5ZPnhvohiYMcIP18C0o03kNxwg8ECPfHn8cPF3dHiOG8qC5lTju/zN+3q8QrgXH6e5FC7frKuag6MBxh644D5W84QuiyuVAN7X+zkCtsMH+WpvbMVXx7zQuoNFhzkAz8oYAjq1H3oksKPqOpKyiQNOaQd8hj1ZzN8SjtAWPInWyVZ19bvcokcf8UdfVPRCV7qNLZX/5AtdHrtxQGE2kQMUhwDKCaVAyZsRlbWP+d9Ag4EGAw0GGgw0GGgw0GCgwUCDgQYDDQYaDDQYaDDQYKDBQIOBBgMNBhoMNBhoMNBgoMFAg4EGAw0GGgw0GGgw0GCgwUCDgQYDDQYaDDQYaDDQYKDBQIOBJwEGtttBM08CXDRNGCEGbr311sq/fYRJnhDRDjnkkGY+PCF66slfyWaOPfn7+I+hhc04/mPo5aaNDQb+eDDQ0LQ/nr5uWjpCDDxZJ8UIm99EazDQYKDBQIOBBgMNBhoMNBhoMPCEx0DO0xdH4D3hm9Q0oMFAg4EGAw0GGgw0GGgw0GCgwUCDgQYDDQa2BQONULgtWGvSNBhoMNBgoMFAg4EGAw0GGgw0GGgw0GDgSYKBRih8knRk04wGAw0GGgw0GGgw0GCgwUCDgQYDDQYaDGwLBhqhcFuw1qRpMNBgoMFAg4EGAw0GGgw0GGgw0GCgwcCTBAONUPgk6cimGQ0GGgw0GGgw0GCgwUCDgQYDDQYaDDQY2BYM/H+e41sjGqFET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80642" name="Picture 2" descr="http://wwwcompass.cern.ch/compass/run2008/compass-0.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74423"/>
            <a:ext cx="883578" cy="883578"/>
          </a:xfrm>
          <a:prstGeom prst="rect">
            <a:avLst/>
          </a:prstGeom>
          <a:noFill/>
        </p:spPr>
      </p:pic>
      <p:pic>
        <p:nvPicPr>
          <p:cNvPr id="11" name="Immagin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3606" y="3432583"/>
            <a:ext cx="4538132" cy="33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Berger and Brodsky (PRL 42, 951, (1979)) : </a:t>
            </a:r>
            <a:br>
              <a:rPr lang="en-US" altLang="zh-TW" sz="3200" dirty="0" smtClean="0"/>
            </a:br>
            <a:r>
              <a:rPr lang="en-US" altLang="zh-TW" sz="3200" dirty="0" smtClean="0"/>
              <a:t>Higher Twist Effect at large x</a:t>
            </a:r>
            <a:r>
              <a:rPr lang="en-US" altLang="zh-TW" sz="3200" baseline="-25000" dirty="0" smtClean="0"/>
              <a:t>1</a:t>
            </a:r>
            <a:r>
              <a:rPr lang="en-US" altLang="zh-TW" sz="3200" dirty="0" smtClean="0"/>
              <a:t> 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pic>
        <p:nvPicPr>
          <p:cNvPr id="129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2344871"/>
            <a:ext cx="3657600" cy="302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850" y="2410163"/>
            <a:ext cx="3657600" cy="28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99460" name="內容版面配置區 4"/>
          <p:cNvGraphicFramePr>
            <a:graphicFrameLocks noChangeAspect="1"/>
          </p:cNvGraphicFramePr>
          <p:nvPr/>
        </p:nvGraphicFramePr>
        <p:xfrm>
          <a:off x="1532313" y="5473844"/>
          <a:ext cx="6096000" cy="1184275"/>
        </p:xfrm>
        <a:graphic>
          <a:graphicData uri="http://schemas.openxmlformats.org/presentationml/2006/ole">
            <p:oleObj spid="_x0000_s1299460" name="Equation" r:id="rId5" imgW="261612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900" dirty="0" smtClean="0"/>
              <a:t>CIP (PRL 43, 1219,  (1979)) :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Longitudinally Polarized Photon at large x</a:t>
            </a:r>
            <a:r>
              <a:rPr lang="en-US" altLang="zh-TW" sz="3200" baseline="-25000" dirty="0" smtClean="0"/>
              <a:t>1</a:t>
            </a:r>
            <a:endParaRPr lang="zh-TW" altLang="en-US" sz="3200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2769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381" y="2193925"/>
            <a:ext cx="360737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69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3595" y="2447084"/>
            <a:ext cx="3657600" cy="39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5649" name="Object 1"/>
          <p:cNvGraphicFramePr>
            <a:graphicFrameLocks noChangeAspect="1"/>
          </p:cNvGraphicFramePr>
          <p:nvPr/>
        </p:nvGraphicFramePr>
        <p:xfrm>
          <a:off x="1090613" y="1540028"/>
          <a:ext cx="8053387" cy="701675"/>
        </p:xfrm>
        <a:graphic>
          <a:graphicData uri="http://schemas.openxmlformats.org/presentationml/2006/ole">
            <p:oleObj spid="_x0000_s1435649" name="Equation" r:id="rId5" imgW="4520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Lam-Tang Relation (1978)</a:t>
            </a:r>
            <a:br>
              <a:rPr lang="en-US" altLang="zh-TW" dirty="0" smtClean="0"/>
            </a:br>
            <a:r>
              <a:rPr lang="en-US" altLang="zh-TW" dirty="0" smtClean="0"/>
              <a:t>: NLO </a:t>
            </a:r>
            <a:r>
              <a:rPr lang="en-US" altLang="zh-TW" dirty="0" err="1" smtClean="0"/>
              <a:t>pQCD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1278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824" y="3460084"/>
            <a:ext cx="4124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989638" y="3646488"/>
          <a:ext cx="2108200" cy="1651000"/>
        </p:xfrm>
        <a:graphic>
          <a:graphicData uri="http://schemas.openxmlformats.org/presentationml/2006/ole">
            <p:oleObj spid="_x0000_s1434625" name="Equation" r:id="rId4" imgW="812520" imgH="63468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4514850" y="3338513"/>
          <a:ext cx="114300" cy="177800"/>
        </p:xfrm>
        <a:graphic>
          <a:graphicData uri="http://schemas.openxmlformats.org/presentationml/2006/ole">
            <p:oleObj spid="_x0000_s1434627" name="Equation" r:id="rId5" imgW="114120" imgH="177480" progId="Equation.DSMT4">
              <p:embed/>
            </p:oleObj>
          </a:graphicData>
        </a:graphic>
      </p:graphicFrame>
      <p:graphicFrame>
        <p:nvGraphicFramePr>
          <p:cNvPr id="1434628" name="Object 4"/>
          <p:cNvGraphicFramePr>
            <a:graphicFrameLocks noChangeAspect="1"/>
          </p:cNvGraphicFramePr>
          <p:nvPr/>
        </p:nvGraphicFramePr>
        <p:xfrm>
          <a:off x="1090613" y="1665028"/>
          <a:ext cx="8053387" cy="701675"/>
        </p:xfrm>
        <a:graphic>
          <a:graphicData uri="http://schemas.openxmlformats.org/presentationml/2006/ole">
            <p:oleObj spid="_x0000_s1434628" name="Equation" r:id="rId6" imgW="4520880" imgH="393480" progId="Equation.DSMT4">
              <p:embed/>
            </p:oleObj>
          </a:graphicData>
        </a:graphic>
      </p:graphicFrame>
      <p:graphicFrame>
        <p:nvGraphicFramePr>
          <p:cNvPr id="1434629" name="Object 5"/>
          <p:cNvGraphicFramePr>
            <a:graphicFrameLocks noChangeAspect="1"/>
          </p:cNvGraphicFramePr>
          <p:nvPr/>
        </p:nvGraphicFramePr>
        <p:xfrm>
          <a:off x="1117469" y="2517557"/>
          <a:ext cx="5654675" cy="701675"/>
        </p:xfrm>
        <a:graphic>
          <a:graphicData uri="http://schemas.openxmlformats.org/presentationml/2006/ole">
            <p:oleObj spid="_x0000_s1434629" name="Equation" r:id="rId7" imgW="31748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200" dirty="0" smtClean="0"/>
              <a:t>NA3 (Z. Phys. C 11, 195 (1981)) : </a:t>
            </a:r>
            <a:br>
              <a:rPr lang="en-US" altLang="zh-TW" sz="3200" dirty="0" smtClean="0"/>
            </a:br>
            <a:r>
              <a:rPr lang="en-US" altLang="zh-TW" sz="3200" dirty="0" smtClean="0"/>
              <a:t>Consistent with LT Relation and </a:t>
            </a:r>
            <a:br>
              <a:rPr lang="en-US" altLang="zh-TW" sz="3200" dirty="0" smtClean="0"/>
            </a:br>
            <a:r>
              <a:rPr lang="en-US" altLang="zh-TW" sz="3200" dirty="0" smtClean="0"/>
              <a:t>absence of Higher Twist Effect</a:t>
            </a:r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277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050" y="1510657"/>
            <a:ext cx="3500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7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879" y="1625461"/>
            <a:ext cx="4498398" cy="8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7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039" y="3333404"/>
            <a:ext cx="4488483" cy="4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352811" y="5110619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-------   </a:t>
            </a:r>
            <a:r>
              <a:rPr lang="en-US" altLang="zh-TW" sz="2400" dirty="0" smtClean="0">
                <a:sym typeface="Symbol"/>
              </a:rPr>
              <a:t>=(1-2)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NA10 (Z. Phys. C 31, 513 (1986)): </a:t>
            </a:r>
            <a:br>
              <a:rPr lang="en-US" altLang="zh-TW" dirty="0" smtClean="0"/>
            </a:br>
            <a:r>
              <a:rPr lang="en-US" altLang="zh-TW" dirty="0" smtClean="0"/>
              <a:t>Observation of Higher Twist Effect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1280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727" y="1623164"/>
            <a:ext cx="34853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NA10 (Z. Phys. C 31, 513 (1986)):</a:t>
            </a:r>
            <a:br>
              <a:rPr lang="en-US" altLang="zh-TW" dirty="0" smtClean="0"/>
            </a:br>
            <a:r>
              <a:rPr lang="en-US" altLang="zh-TW" dirty="0" smtClean="0"/>
              <a:t>Violation of LT relation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pic>
        <p:nvPicPr>
          <p:cNvPr id="128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926" y="1524000"/>
            <a:ext cx="332794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200" y="1524000"/>
            <a:ext cx="30849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NA10 (Z. Phys. C 37, 545 (1988)): </a:t>
            </a:r>
            <a:br>
              <a:rPr lang="en-US" altLang="zh-TW" dirty="0" smtClean="0"/>
            </a:br>
            <a:r>
              <a:rPr lang="en-US" altLang="zh-TW" dirty="0" smtClean="0"/>
              <a:t>Violation of LT Relation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128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151" y="1447800"/>
            <a:ext cx="643924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NA10 (Z. Phys. C 37, 545 (1988)):</a:t>
            </a:r>
            <a:br>
              <a:rPr lang="en-US" altLang="zh-TW" dirty="0" smtClean="0"/>
            </a:br>
            <a:r>
              <a:rPr lang="en-US" altLang="zh-TW" dirty="0" smtClean="0"/>
              <a:t>First data with Deuterium Target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28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730" y="1447800"/>
            <a:ext cx="648609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179529" y="6237962"/>
            <a:ext cx="54471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Violation of LT relation is NOT due to nuclear effect.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NA10 (Z. Phys. C 37, 545 (1988)): </a:t>
            </a:r>
            <a:br>
              <a:rPr lang="en-US" altLang="zh-TW" dirty="0" smtClean="0"/>
            </a:br>
            <a:r>
              <a:rPr lang="en-US" altLang="zh-TW" dirty="0" smtClean="0"/>
              <a:t>Higher Twist Effect?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128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272" y="1447800"/>
            <a:ext cx="560300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E615 (</a:t>
            </a:r>
            <a:r>
              <a:rPr lang="en-US" altLang="zh-TW" sz="4400" dirty="0" smtClean="0"/>
              <a:t>PRD 39, 92 (1989)</a:t>
            </a:r>
            <a:r>
              <a:rPr lang="en-US" altLang="zh-TW" dirty="0" smtClean="0"/>
              <a:t>): </a:t>
            </a:r>
            <a:br>
              <a:rPr lang="en-US" altLang="zh-TW" dirty="0" smtClean="0"/>
            </a:br>
            <a:r>
              <a:rPr lang="en-US" altLang="zh-TW" dirty="0" smtClean="0"/>
              <a:t>Higher Twist Effect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128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630601"/>
            <a:ext cx="3657600" cy="445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234318"/>
            <a:ext cx="3657600" cy="32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 sz="4400" dirty="0" smtClean="0">
                <a:solidFill>
                  <a:srgbClr val="000090"/>
                </a:solidFill>
                <a:ea typeface="ＭＳ Ｐゴシック" pitchFamily="34" charset="-128"/>
              </a:rPr>
              <a:t>DY@COMPASS - set-up</a:t>
            </a:r>
            <a:br>
              <a:rPr lang="en-GB" altLang="zh-TW" sz="4400" dirty="0" smtClean="0">
                <a:solidFill>
                  <a:srgbClr val="000090"/>
                </a:solidFill>
                <a:ea typeface="ＭＳ Ｐゴシック" pitchFamily="34" charset="-128"/>
              </a:rPr>
            </a:br>
            <a:r>
              <a:rPr lang="en-GB" altLang="zh-TW" sz="4400" dirty="0" smtClean="0">
                <a:solidFill>
                  <a:srgbClr val="FF0000"/>
                </a:solidFill>
                <a:ea typeface="ＭＳ Ｐゴシック" pitchFamily="34" charset="-128"/>
              </a:rPr>
              <a:t>π</a:t>
            </a:r>
            <a:r>
              <a:rPr lang="en-GB" altLang="zh-TW" sz="4400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en-GB" altLang="zh-TW" sz="4400" dirty="0" smtClean="0">
                <a:solidFill>
                  <a:srgbClr val="FF0000"/>
                </a:solidFill>
                <a:ea typeface="ＭＳ Ｐゴシック" pitchFamily="34" charset="-128"/>
              </a:rPr>
              <a:t> p  </a:t>
            </a:r>
            <a:r>
              <a:rPr lang="en-GB" altLang="zh-TW" sz="4400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 μ</a:t>
            </a:r>
            <a:r>
              <a:rPr lang="en-GB" altLang="zh-TW" sz="4400" baseline="30000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-</a:t>
            </a:r>
            <a:r>
              <a:rPr lang="en-GB" altLang="zh-TW" sz="4400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 μ 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grpSp>
        <p:nvGrpSpPr>
          <p:cNvPr id="3" name="內容版面配置區 15"/>
          <p:cNvGrpSpPr>
            <a:grpSpLocks noGrp="1"/>
          </p:cNvGrpSpPr>
          <p:nvPr>
            <p:ph idx="1"/>
          </p:nvPr>
        </p:nvGrpSpPr>
        <p:grpSpPr>
          <a:xfrm>
            <a:off x="1340250" y="1447800"/>
            <a:ext cx="7594200" cy="4800600"/>
            <a:chOff x="-115651" y="1066800"/>
            <a:chExt cx="9259651" cy="5159377"/>
          </a:xfrm>
        </p:grpSpPr>
        <p:sp>
          <p:nvSpPr>
            <p:cNvPr id="17" name="Segnaposto contenuto 2"/>
            <p:cNvSpPr txBox="1">
              <a:spLocks/>
            </p:cNvSpPr>
            <p:nvPr/>
          </p:nvSpPr>
          <p:spPr>
            <a:xfrm>
              <a:off x="0" y="3505200"/>
              <a:ext cx="4495800" cy="2590800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/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Tx/>
                <a:buNone/>
                <a:tabLst/>
                <a:defRPr/>
              </a:pPr>
              <a:r>
                <a:rPr kumimoji="0" lang="en-GB" altLang="zh-TW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>  Key elements: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Tx/>
                <a:buAutoNum type="arabicPeriod"/>
                <a:tabLst/>
                <a:defRPr/>
              </a:pPr>
              <a:r>
                <a:rPr kumimoji="0" lang="en-GB" altLang="zh-TW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>COMPASS Polarized NH3 Target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Tx/>
                <a:buAutoNum type="arabicPeriod"/>
                <a:tabLst/>
                <a:defRPr/>
              </a:pPr>
              <a:r>
                <a:rPr kumimoji="0" lang="en-GB" altLang="zh-TW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>Tracking system (both LAS abs SAS) and beam telescope in front of PT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Tx/>
                <a:buAutoNum type="arabicPeriod"/>
                <a:tabLst/>
                <a:defRPr/>
              </a:pPr>
              <a:r>
                <a:rPr kumimoji="0" lang="en-GB" altLang="zh-TW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>Muon trigger (in LAS is of particular importance - 60% of the DY acceptance)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Tx/>
                <a:buAutoNum type="arabicPeriod"/>
                <a:tabLst/>
                <a:defRPr/>
              </a:pPr>
              <a:r>
                <a:rPr kumimoji="0" lang="en-GB" altLang="zh-TW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+mn-cs"/>
                </a:rPr>
                <a:t>RICH1, Calorimetry – also important to reduce the background (the hadron flux downstream of the hadron absorber ~ 10 higher then muon flux)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Tx/>
                <a:buAutoNum type="arabicPeriod"/>
                <a:tabLst/>
                <a:defRPr/>
              </a:pPr>
              <a:endParaRPr kumimoji="0" lang="en-GB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8" name="Immagine 2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00550" y="3276602"/>
              <a:ext cx="4743450" cy="294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magine 1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066800"/>
              <a:ext cx="7848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sellaDiTesto 14"/>
            <p:cNvSpPr txBox="1">
              <a:spLocks noChangeArrowheads="1"/>
            </p:cNvSpPr>
            <p:nvPr/>
          </p:nvSpPr>
          <p:spPr bwMode="auto">
            <a:xfrm>
              <a:off x="0" y="2514600"/>
              <a:ext cx="1219200" cy="36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eaLnBrk="1" hangingPunct="1"/>
              <a:r>
                <a:rPr lang="en-GB" altLang="zh-TW" sz="1600" dirty="0" smtClean="0">
                  <a:solidFill>
                    <a:srgbClr val="002060"/>
                  </a:solidFill>
                  <a:latin typeface="Arial" pitchFamily="34" charset="0"/>
                  <a:ea typeface="ＭＳ Ｐゴシック" pitchFamily="34" charset="-128"/>
                </a:rPr>
                <a:t>190 GeV</a:t>
              </a:r>
            </a:p>
          </p:txBody>
        </p:sp>
        <p:sp>
          <p:nvSpPr>
            <p:cNvPr id="21" name="Rettangolo 13"/>
            <p:cNvSpPr>
              <a:spLocks noChangeArrowheads="1"/>
            </p:cNvSpPr>
            <p:nvPr/>
          </p:nvSpPr>
          <p:spPr bwMode="auto">
            <a:xfrm>
              <a:off x="-115651" y="1894500"/>
              <a:ext cx="930172" cy="694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eaLnBrk="1" hangingPunct="1"/>
              <a:r>
                <a:rPr lang="en-GB" altLang="zh-TW" sz="36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π</a:t>
              </a:r>
              <a:r>
                <a:rPr lang="en-GB" altLang="zh-TW" sz="3600" baseline="300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-</a:t>
              </a:r>
              <a:r>
                <a:rPr lang="en-GB" altLang="zh-TW" sz="3600" dirty="0" smtClean="0">
                  <a:solidFill>
                    <a:srgbClr val="FF0000"/>
                  </a:solidFill>
                  <a:latin typeface="Arial" pitchFamily="34" charset="0"/>
                  <a:ea typeface="ＭＳ Ｐゴシック" pitchFamily="34" charset="-128"/>
                </a:rPr>
                <a:t> </a:t>
              </a:r>
              <a:endParaRPr lang="en-GB" altLang="zh-TW" sz="36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22" name="Connettore 2 11"/>
            <p:cNvCxnSpPr>
              <a:cxnSpLocks noChangeShapeType="1"/>
            </p:cNvCxnSpPr>
            <p:nvPr/>
          </p:nvCxnSpPr>
          <p:spPr bwMode="auto">
            <a:xfrm>
              <a:off x="685800" y="2286000"/>
              <a:ext cx="1143000" cy="158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3" name="Freccia destra 22"/>
            <p:cNvSpPr>
              <a:spLocks noChangeArrowheads="1"/>
            </p:cNvSpPr>
            <p:nvPr/>
          </p:nvSpPr>
          <p:spPr bwMode="auto">
            <a:xfrm>
              <a:off x="1828800" y="2133600"/>
              <a:ext cx="914400" cy="3048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zh-TW" sz="36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24" name="Connettore 2 15"/>
            <p:cNvCxnSpPr>
              <a:cxnSpLocks noChangeShapeType="1"/>
            </p:cNvCxnSpPr>
            <p:nvPr/>
          </p:nvCxnSpPr>
          <p:spPr bwMode="auto">
            <a:xfrm>
              <a:off x="1828800" y="2286000"/>
              <a:ext cx="5638800" cy="5334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</p:spPr>
        </p:cxnSp>
        <p:cxnSp>
          <p:nvCxnSpPr>
            <p:cNvPr id="25" name="Connettore 2 18"/>
            <p:cNvCxnSpPr>
              <a:cxnSpLocks noChangeShapeType="1"/>
            </p:cNvCxnSpPr>
            <p:nvPr/>
          </p:nvCxnSpPr>
          <p:spPr bwMode="auto">
            <a:xfrm flipV="1">
              <a:off x="1828800" y="1752600"/>
              <a:ext cx="5638800" cy="5334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</p:spPr>
        </p:cxnSp>
        <p:sp>
          <p:nvSpPr>
            <p:cNvPr id="26" name="Freccia destra 23"/>
            <p:cNvSpPr>
              <a:spLocks noChangeArrowheads="1"/>
            </p:cNvSpPr>
            <p:nvPr/>
          </p:nvSpPr>
          <p:spPr bwMode="auto">
            <a:xfrm>
              <a:off x="3048000" y="2209800"/>
              <a:ext cx="914400" cy="1524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TW" altLang="zh-TW" sz="36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1177138" y="6301888"/>
            <a:ext cx="5464958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Details referred to </a:t>
            </a:r>
            <a:r>
              <a:rPr lang="en-US" altLang="zh-TW" dirty="0" err="1" smtClean="0"/>
              <a:t>Catarina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Quintans’s</a:t>
            </a:r>
            <a:r>
              <a:rPr lang="en-US" altLang="zh-TW" dirty="0" smtClean="0"/>
              <a:t> talk on May 23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E615 (</a:t>
            </a:r>
            <a:r>
              <a:rPr lang="en-US" altLang="zh-TW" sz="4400" dirty="0" smtClean="0"/>
              <a:t>PRD 39, 92 (1989)</a:t>
            </a:r>
            <a:r>
              <a:rPr lang="en-US" altLang="zh-TW" dirty="0" smtClean="0"/>
              <a:t>): </a:t>
            </a:r>
            <a:br>
              <a:rPr lang="en-US" altLang="zh-TW" dirty="0" smtClean="0"/>
            </a:br>
            <a:r>
              <a:rPr lang="en-US" altLang="zh-TW" dirty="0" smtClean="0"/>
              <a:t>Violation of LT Relation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28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650424"/>
            <a:ext cx="3657600" cy="44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124" y="1524000"/>
            <a:ext cx="320105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>E615 (PRD 39, 92 (1989)): </a:t>
            </a:r>
            <a:br>
              <a:rPr lang="en-US" altLang="zh-TW" sz="4000" dirty="0" smtClean="0"/>
            </a:br>
            <a:r>
              <a:rPr lang="en-US" altLang="zh-TW" sz="2800" dirty="0" smtClean="0"/>
              <a:t>Improved Pion Structure Function at large x</a:t>
            </a:r>
            <a:r>
              <a:rPr lang="en-US" altLang="zh-TW" sz="2800" baseline="-25000" dirty="0" smtClean="0">
                <a:sym typeface="Symbol"/>
              </a:rPr>
              <a:t></a:t>
            </a:r>
            <a:endParaRPr lang="zh-TW" altLang="en-US" sz="2800" baseline="-25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28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443" y="1447800"/>
            <a:ext cx="6018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Observation of LT violation and Higher Twist Effect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322367" y="2161784"/>
          <a:ext cx="730806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082"/>
                <a:gridCol w="1227551"/>
                <a:gridCol w="1252603"/>
                <a:gridCol w="1302707"/>
                <a:gridCol w="1503122"/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CIP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NA3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NA10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E615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Violation</a:t>
                      </a:r>
                      <a:r>
                        <a:rPr lang="en-US" altLang="zh-TW" sz="2400" baseline="0" dirty="0" smtClean="0"/>
                        <a:t> of LT Relation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NO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Higher Twist Effect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NO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ym typeface="Mathematica1"/>
                        </a:rPr>
                        <a:t>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YES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/>
          </p:nvPr>
        </p:nvSpPr>
        <p:spPr>
          <a:xfrm>
            <a:off x="876992" y="2576944"/>
            <a:ext cx="7772400" cy="17493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Boer-Mulders Function</a:t>
            </a:r>
          </a:p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&amp; QCD Vacuum Effect</a:t>
            </a:r>
            <a:endParaRPr lang="zh-TW" altLang="en-US" sz="6000" dirty="0">
              <a:solidFill>
                <a:srgbClr val="3333CC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881B-47A1-4D03-84F0-B90D8B1C1280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E277-8C62-4F63-A3BE-E39F5E637FF3}" type="slidenum">
              <a:rPr lang="en-US" altLang="zh-TW" smtClean="0">
                <a:solidFill>
                  <a:srgbClr val="000000"/>
                </a:solidFill>
              </a:rPr>
              <a:pPr/>
              <a:t>24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8146" y="3491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D. Boer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zh-TW" sz="3200" dirty="0" smtClean="0"/>
              <a:t>Brandenburg, et. al (Z. Phy. C60,697 (1993)):</a:t>
            </a:r>
            <a:br>
              <a:rPr lang="de-DE" altLang="zh-TW" sz="3200" dirty="0" smtClean="0"/>
            </a:br>
            <a:r>
              <a:rPr lang="de-DE" altLang="zh-TW" sz="3200" dirty="0" smtClean="0"/>
              <a:t>QCD Vacuum Effect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296611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On average no quark polarization, but a spin correlation between an annihilating quark and </a:t>
            </a:r>
            <a:r>
              <a:rPr lang="en-US" altLang="zh-TW" dirty="0" err="1" smtClean="0"/>
              <a:t>antiquark</a:t>
            </a:r>
            <a:r>
              <a:rPr lang="en-US" altLang="zh-TW" dirty="0" smtClean="0"/>
              <a:t> is caused by n</a:t>
            </a:r>
            <a:r>
              <a:rPr lang="en-US" altLang="zh-TW" dirty="0" smtClean="0">
                <a:solidFill>
                  <a:srgbClr val="000000"/>
                </a:solidFill>
                <a:ea typeface="新細明體" charset="-120"/>
              </a:rPr>
              <a:t>ontrivial QCD vacuum.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14878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790" y="857814"/>
            <a:ext cx="2537141" cy="573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046163" y="4548117"/>
          <a:ext cx="5051425" cy="1895475"/>
        </p:xfrm>
        <a:graphic>
          <a:graphicData uri="http://schemas.openxmlformats.org/presentationml/2006/ole">
            <p:oleObj spid="_x0000_s1487875" name="Equation" r:id="rId4" imgW="2400120" imgH="901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Boer (PRD 60, 014012 (1999)):</a:t>
            </a:r>
            <a:br>
              <a:rPr lang="en-US" altLang="zh-TW" dirty="0" smtClean="0"/>
            </a:br>
            <a:r>
              <a:rPr lang="en-US" altLang="zh-TW" sz="3600" dirty="0" smtClean="0"/>
              <a:t>Hadronic Effect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E277-8C62-4F63-A3BE-E39F5E637FF3}" type="slidenum">
              <a:rPr lang="en-US" altLang="zh-TW" smtClean="0">
                <a:solidFill>
                  <a:srgbClr val="000000"/>
                </a:solidFill>
              </a:rPr>
              <a:pPr/>
              <a:t>26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472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864" y="1487335"/>
            <a:ext cx="50958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it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1204" y="4509370"/>
            <a:ext cx="3331182" cy="2348630"/>
          </a:xfrm>
          <a:prstGeom prst="rect">
            <a:avLst/>
          </a:prstGeom>
          <a:noFill/>
        </p:spPr>
      </p:pic>
      <p:graphicFrame>
        <p:nvGraphicFramePr>
          <p:cNvPr id="1472515" name="Object 3"/>
          <p:cNvGraphicFramePr>
            <a:graphicFrameLocks noChangeAspect="1"/>
          </p:cNvGraphicFramePr>
          <p:nvPr/>
        </p:nvGraphicFramePr>
        <p:xfrm>
          <a:off x="1341438" y="2913063"/>
          <a:ext cx="7113587" cy="1522412"/>
        </p:xfrm>
        <a:graphic>
          <a:graphicData uri="http://schemas.openxmlformats.org/presentationml/2006/ole">
            <p:oleObj spid="_x0000_s1472515" name="Equation" r:id="rId5" imgW="4038480" imgH="863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49" y="326962"/>
            <a:ext cx="8483857" cy="59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E277-8C62-4F63-A3BE-E39F5E637FF3}" type="slidenum">
              <a:rPr lang="en-US" altLang="zh-TW" smtClean="0">
                <a:solidFill>
                  <a:srgbClr val="000000"/>
                </a:solidFill>
              </a:rPr>
              <a:pPr/>
              <a:t>27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48146" y="3491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D. Boer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altLang="zh-TW" sz="2400" dirty="0" smtClean="0"/>
              <a:t>E866 (PRL 99 (2007) 082301; PRL 102 (2009) 182001): </a:t>
            </a:r>
            <a:r>
              <a:rPr lang="en-US" altLang="zh-TW" sz="2400" dirty="0" smtClean="0"/>
              <a:t>Azimuthal cos2Φ Distribution in pp and </a:t>
            </a:r>
            <a:r>
              <a:rPr lang="en-US" altLang="zh-TW" sz="2400" dirty="0" err="1" smtClean="0"/>
              <a:t>pD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Drell</a:t>
            </a:r>
            <a:r>
              <a:rPr lang="en-US" altLang="zh-TW" sz="2400" dirty="0" smtClean="0"/>
              <a:t>-Yan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5" name="Picture 5" descr="ld2wn3_fig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192" y="1347592"/>
            <a:ext cx="5107240" cy="38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3078" y="5199848"/>
            <a:ext cx="6096000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zh-TW" sz="2000" dirty="0" smtClean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ν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lang="el-GR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π</a:t>
            </a:r>
            <a:r>
              <a:rPr lang="en-US" altLang="zh-TW" sz="2000" baseline="30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-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W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µ</a:t>
            </a:r>
            <a:r>
              <a:rPr lang="en-US" altLang="zh-TW" sz="2000" baseline="30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+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µ</a:t>
            </a:r>
            <a:r>
              <a:rPr lang="en-US" altLang="zh-TW" sz="2000" baseline="30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-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X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)~ [valence h</a:t>
            </a:r>
            <a:r>
              <a:rPr lang="en-US" altLang="zh-TW" sz="2000" baseline="-25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1</a:t>
            </a:r>
            <a:r>
              <a:rPr lang="en-US" altLang="zh-TW" sz="2000" baseline="30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┴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(</a:t>
            </a:r>
            <a:r>
              <a:rPr lang="el-GR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π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)]  * [valence h</a:t>
            </a:r>
            <a:r>
              <a:rPr lang="en-US" altLang="zh-TW" sz="2000" baseline="-25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1</a:t>
            </a:r>
            <a:r>
              <a:rPr lang="en-US" altLang="zh-TW" sz="2000" baseline="30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┴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(p)]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l-GR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ν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(pd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  <a:sym typeface="Wingdings" pitchFamily="2" charset="2"/>
              </a:rPr>
              <a:t>µ+µ-X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)  ~ [valence h</a:t>
            </a:r>
            <a:r>
              <a:rPr lang="en-US" altLang="zh-TW" sz="2000" baseline="-25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1</a:t>
            </a:r>
            <a:r>
              <a:rPr lang="en-US" altLang="zh-TW" sz="2000" baseline="30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┴</a:t>
            </a:r>
            <a:r>
              <a:rPr lang="en-US" altLang="zh-TW" sz="2000" dirty="0">
                <a:solidFill>
                  <a:srgbClr val="3333CC"/>
                </a:solidFill>
                <a:latin typeface="Arial" pitchFamily="34" charset="0"/>
                <a:ea typeface="MS PGothic" pitchFamily="34" charset="-128"/>
              </a:rPr>
              <a:t>(p)] *  </a:t>
            </a:r>
            <a:r>
              <a:rPr lang="en-US" altLang="zh-TW" sz="2000" dirty="0">
                <a:solidFill>
                  <a:srgbClr val="CC0000"/>
                </a:solidFill>
                <a:latin typeface="Arial" pitchFamily="34" charset="0"/>
                <a:ea typeface="MS PGothic" pitchFamily="34" charset="-128"/>
              </a:rPr>
              <a:t>[sea h</a:t>
            </a:r>
            <a:r>
              <a:rPr lang="en-US" altLang="zh-TW" sz="2000" baseline="-25000" dirty="0">
                <a:solidFill>
                  <a:srgbClr val="CC0000"/>
                </a:solidFill>
                <a:latin typeface="Arial" pitchFamily="34" charset="0"/>
                <a:ea typeface="MS PGothic" pitchFamily="34" charset="-128"/>
              </a:rPr>
              <a:t>1</a:t>
            </a:r>
            <a:r>
              <a:rPr lang="en-US" altLang="zh-TW" sz="2000" baseline="30000" dirty="0">
                <a:solidFill>
                  <a:srgbClr val="CC0000"/>
                </a:solidFill>
                <a:latin typeface="Arial" pitchFamily="34" charset="0"/>
                <a:ea typeface="MS PGothic" pitchFamily="34" charset="-128"/>
              </a:rPr>
              <a:t>┴</a:t>
            </a:r>
            <a:r>
              <a:rPr lang="en-US" altLang="zh-TW" sz="2000" dirty="0">
                <a:solidFill>
                  <a:srgbClr val="CC0000"/>
                </a:solidFill>
                <a:latin typeface="Arial" pitchFamily="34" charset="0"/>
                <a:ea typeface="MS PGothic" pitchFamily="34" charset="-128"/>
              </a:rPr>
              <a:t>(p)]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21070" y="6266928"/>
            <a:ext cx="669537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000" dirty="0">
                <a:solidFill>
                  <a:srgbClr val="990000"/>
                </a:solidFill>
                <a:ea typeface="新細明體" pitchFamily="18" charset="-120"/>
                <a:cs typeface="Times New Roman" pitchFamily="18" charset="0"/>
              </a:rPr>
              <a:t>Sea-quark BM functions are much smaller than valence quarks</a:t>
            </a:r>
            <a:endParaRPr lang="el-GR" altLang="zh-TW" sz="2000" dirty="0">
              <a:solidFill>
                <a:srgbClr val="990000"/>
              </a:solidFill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Boer-Mulders functions from </a:t>
            </a:r>
            <a:r>
              <a:rPr lang="en-US" altLang="zh-TW" sz="3600" dirty="0" err="1" smtClean="0"/>
              <a:t>unpolarized</a:t>
            </a:r>
            <a:r>
              <a:rPr lang="en-US" altLang="zh-TW" sz="3600" dirty="0" smtClean="0"/>
              <a:t> </a:t>
            </a:r>
            <a:r>
              <a:rPr lang="en-US" altLang="zh-TW" sz="3600" dirty="0" err="1" smtClean="0"/>
              <a:t>pD</a:t>
            </a:r>
            <a:r>
              <a:rPr lang="en-US" altLang="zh-TW" sz="3600" dirty="0" smtClean="0"/>
              <a:t> and pp </a:t>
            </a:r>
            <a:r>
              <a:rPr lang="en-US" altLang="zh-TW" sz="3600" dirty="0" err="1" smtClean="0"/>
              <a:t>Drell</a:t>
            </a:r>
            <a:r>
              <a:rPr lang="en-US" altLang="zh-TW" sz="3600" dirty="0" smtClean="0"/>
              <a:t>-Yan data</a:t>
            </a:r>
            <a:endParaRPr lang="zh-TW" altLang="en-US" sz="3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9EAA6-2E55-4CA7-936E-F3364F10AFFA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grpSp>
        <p:nvGrpSpPr>
          <p:cNvPr id="15" name="內容版面配置區 14"/>
          <p:cNvGrpSpPr>
            <a:grpSpLocks noGrp="1"/>
          </p:cNvGrpSpPr>
          <p:nvPr>
            <p:ph sz="half" idx="1"/>
          </p:nvPr>
        </p:nvGrpSpPr>
        <p:grpSpPr>
          <a:xfrm>
            <a:off x="1435100" y="1524000"/>
            <a:ext cx="3657600" cy="4664075"/>
            <a:chOff x="349322" y="1535113"/>
            <a:chExt cx="4148067" cy="5145632"/>
          </a:xfrm>
        </p:grpSpPr>
        <p:sp>
          <p:nvSpPr>
            <p:cNvPr id="16" name="文字版面配置區 5"/>
            <p:cNvSpPr txBox="1">
              <a:spLocks/>
            </p:cNvSpPr>
            <p:nvPr/>
          </p:nvSpPr>
          <p:spPr>
            <a:xfrm>
              <a:off x="457201" y="1535113"/>
              <a:ext cx="4040188" cy="703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altLang="zh-TW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Z. Lu and I. Schmidt,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lang="en-US" altLang="zh-TW" dirty="0" smtClean="0"/>
                <a:t>P</a:t>
              </a:r>
              <a:r>
                <a:rPr kumimoji="0" lang="en-US" altLang="zh-TW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RD 81, 034023 (2010)</a:t>
              </a:r>
              <a:endParaRPr kumimoji="0" lang="zh-TW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322" y="3290681"/>
              <a:ext cx="4148067" cy="339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558" y="2493691"/>
              <a:ext cx="3953249" cy="67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內容版面配置區 23"/>
          <p:cNvGrpSpPr>
            <a:grpSpLocks noGrp="1"/>
          </p:cNvGrpSpPr>
          <p:nvPr>
            <p:ph sz="half" idx="2"/>
          </p:nvPr>
        </p:nvGrpSpPr>
        <p:grpSpPr>
          <a:xfrm>
            <a:off x="5276850" y="1524000"/>
            <a:ext cx="3657600" cy="4664075"/>
            <a:chOff x="4470368" y="1535113"/>
            <a:chExt cx="4216433" cy="5007986"/>
          </a:xfrm>
        </p:grpSpPr>
        <p:sp>
          <p:nvSpPr>
            <p:cNvPr id="25" name="文字版面配置區 7"/>
            <p:cNvSpPr txBox="1">
              <a:spLocks/>
            </p:cNvSpPr>
            <p:nvPr/>
          </p:nvSpPr>
          <p:spPr>
            <a:xfrm>
              <a:off x="4645026" y="1535113"/>
              <a:ext cx="4041775" cy="639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marL="365760" marR="0" lvl="0" indent="-283464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V. </a:t>
              </a:r>
              <a:r>
                <a:rPr kumimoji="0" lang="en-US" altLang="zh-TW" sz="19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Barone</a:t>
              </a:r>
              <a:r>
                <a:rPr kumimoji="0" lang="en-US" altLang="zh-TW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et al.,</a:t>
              </a:r>
            </a:p>
            <a:p>
              <a:pPr marL="365760" marR="0" lvl="0" indent="-283464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kumimoji="0" lang="en-US" altLang="zh-TW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PRD 82, 114025 (2010)</a:t>
              </a:r>
              <a:endPara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0368" y="4716892"/>
              <a:ext cx="4041775" cy="182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3288" y="3405239"/>
              <a:ext cx="3406140" cy="14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4030" y="2242120"/>
              <a:ext cx="3374708" cy="129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文字方塊 28"/>
          <p:cNvSpPr txBox="1"/>
          <p:nvPr/>
        </p:nvSpPr>
        <p:spPr>
          <a:xfrm>
            <a:off x="1529542" y="6309360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Sign of BM functions and flavor dependence?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Brief review of pion-induced DY experiment</a:t>
            </a:r>
          </a:p>
          <a:p>
            <a:r>
              <a:rPr lang="en-US" altLang="zh-TW" dirty="0" smtClean="0"/>
              <a:t>What do we learn?</a:t>
            </a:r>
          </a:p>
          <a:p>
            <a:pPr lvl="1"/>
            <a:r>
              <a:rPr lang="en-US" altLang="zh-TW" dirty="0" smtClean="0"/>
              <a:t>Boer-Mulders function vs. QCD vacuum effect</a:t>
            </a:r>
          </a:p>
          <a:p>
            <a:pPr lvl="1"/>
            <a:r>
              <a:rPr lang="en-US" altLang="zh-TW" dirty="0" smtClean="0"/>
              <a:t>Pion distribution amplitude and </a:t>
            </a:r>
            <a:r>
              <a:rPr lang="en-US" altLang="zh-TW" dirty="0" err="1" smtClean="0"/>
              <a:t>partonic</a:t>
            </a:r>
            <a:r>
              <a:rPr lang="en-US" altLang="zh-TW" dirty="0" smtClean="0"/>
              <a:t> structure</a:t>
            </a:r>
          </a:p>
          <a:p>
            <a:r>
              <a:rPr lang="en-US" altLang="zh-TW" dirty="0" smtClean="0"/>
              <a:t>Test of flavor dependency of EMC effect.</a:t>
            </a:r>
          </a:p>
          <a:p>
            <a:r>
              <a:rPr lang="en-US" altLang="zh-TW" dirty="0" smtClean="0"/>
              <a:t>Performance of COMPASS experiment.</a:t>
            </a:r>
          </a:p>
          <a:p>
            <a:r>
              <a:rPr lang="en-US" altLang="zh-TW" dirty="0" smtClean="0"/>
              <a:t>Summary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 smtClean="0"/>
              <a:t>Sissakian</a:t>
            </a:r>
            <a:r>
              <a:rPr lang="en-US" altLang="zh-TW" sz="2400" dirty="0" smtClean="0"/>
              <a:t> et al. (Phys. Of Part. And </a:t>
            </a:r>
            <a:r>
              <a:rPr lang="en-US" altLang="zh-TW" sz="2400" dirty="0" err="1" smtClean="0"/>
              <a:t>Nucl</a:t>
            </a:r>
            <a:r>
              <a:rPr lang="en-US" altLang="zh-TW" sz="2400" dirty="0" smtClean="0"/>
              <a:t>. 41, 64 (2010)):</a:t>
            </a:r>
            <a:br>
              <a:rPr lang="en-US" altLang="zh-TW" sz="2400" dirty="0" smtClean="0"/>
            </a:br>
            <a:r>
              <a:rPr lang="en-US" altLang="zh-TW" sz="2400" dirty="0" smtClean="0"/>
              <a:t>Flavor Separation 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129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1647825"/>
            <a:ext cx="72961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327759" y="4020855"/>
            <a:ext cx="7640877" cy="197911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zh-TW" sz="2800" dirty="0" smtClean="0">
                <a:solidFill>
                  <a:srgbClr val="3333CC"/>
                </a:solidFill>
              </a:rPr>
              <a:t>Z. Lu et al. (PLB 639 (2006) 494):</a:t>
            </a:r>
            <a:br>
              <a:rPr lang="fr-FR" altLang="zh-TW" sz="2800" dirty="0" smtClean="0">
                <a:solidFill>
                  <a:srgbClr val="3333CC"/>
                </a:solidFill>
              </a:rPr>
            </a:br>
            <a:r>
              <a:rPr lang="en-US" altLang="zh-TW" sz="2800" dirty="0" smtClean="0">
                <a:solidFill>
                  <a:srgbClr val="3333CC"/>
                </a:solidFill>
              </a:rPr>
              <a:t>Flavor separation of the Boer–Mulders function</a:t>
            </a:r>
            <a:endParaRPr lang="zh-TW" altLang="en-US" sz="2800" dirty="0">
              <a:solidFill>
                <a:srgbClr val="3333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  <p:pic>
        <p:nvPicPr>
          <p:cNvPr id="129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876" y="1598518"/>
            <a:ext cx="516731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4254" y="4376609"/>
            <a:ext cx="5318149" cy="212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829280" y="3848224"/>
          <a:ext cx="3938320" cy="536402"/>
        </p:xfrm>
        <a:graphic>
          <a:graphicData uri="http://schemas.openxmlformats.org/presentationml/2006/ole">
            <p:oleObj spid="_x0000_s1296388" name="Equation" r:id="rId5" imgW="3543120" imgH="48240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801389" y="1445846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MIT Bag Model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333706" y="1448616"/>
            <a:ext cx="1210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Spectator Model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07578" y="1409825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Large </a:t>
            </a:r>
            <a:r>
              <a:rPr lang="en-US" altLang="zh-TW" sz="1100" dirty="0" err="1" smtClean="0">
                <a:solidFill>
                  <a:srgbClr val="FF0000"/>
                </a:solidFill>
              </a:rPr>
              <a:t>Nc</a:t>
            </a:r>
            <a:r>
              <a:rPr lang="en-US" altLang="zh-TW" sz="1100" dirty="0" smtClean="0">
                <a:solidFill>
                  <a:srgbClr val="FF0000"/>
                </a:solidFill>
              </a:rPr>
              <a:t> limit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9377" y="6145814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</a:rPr>
              <a:t>Deuterium target</a:t>
            </a:r>
            <a:endParaRPr lang="zh-TW" alt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/>
          </p:nvPr>
        </p:nvSpPr>
        <p:spPr>
          <a:xfrm>
            <a:off x="1109748" y="2635133"/>
            <a:ext cx="7772400" cy="21999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Pion Structure Function</a:t>
            </a:r>
          </a:p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&amp;</a:t>
            </a:r>
            <a:endParaRPr lang="zh-TW" altLang="en-US" sz="6000" dirty="0" smtClean="0">
              <a:solidFill>
                <a:srgbClr val="3333CC"/>
              </a:solidFill>
            </a:endParaRPr>
          </a:p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Pion Distribution Amplitude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881B-47A1-4D03-84F0-B90D8B1C1280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err="1" smtClean="0"/>
              <a:t>Aicher</a:t>
            </a:r>
            <a:r>
              <a:rPr lang="en-US" altLang="zh-TW" sz="3600" dirty="0" smtClean="0"/>
              <a:t> et al. (PRL 105, 252003 (2010)):</a:t>
            </a:r>
            <a:br>
              <a:rPr lang="en-US" altLang="zh-TW" sz="3600" dirty="0" smtClean="0"/>
            </a:br>
            <a:r>
              <a:rPr lang="en-US" altLang="zh-TW" sz="3600" dirty="0" smtClean="0"/>
              <a:t>NLO Threshold </a:t>
            </a:r>
            <a:r>
              <a:rPr lang="en-US" altLang="zh-TW" sz="3600" dirty="0" err="1" smtClean="0"/>
              <a:t>Resummation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128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980" y="1524000"/>
            <a:ext cx="355384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477572"/>
            <a:ext cx="3657600" cy="27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681609" y="5722706"/>
            <a:ext cx="28392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Softer valence distribution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7257011" y="4605251"/>
            <a:ext cx="698269" cy="1097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Nguyen et. al (PRC 83, 062201 (2011)):</a:t>
            </a:r>
            <a:br>
              <a:rPr lang="en-US" altLang="zh-TW" sz="3200" dirty="0" smtClean="0"/>
            </a:br>
            <a:r>
              <a:rPr lang="en-US" altLang="zh-TW" sz="3200" dirty="0" smtClean="0"/>
              <a:t>Dyson-Schwinger equations</a:t>
            </a:r>
            <a:endParaRPr lang="zh-TW" altLang="en-US" sz="3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512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342" y="1447800"/>
            <a:ext cx="596486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/>
              <a:t>Reimer, et al. (</a:t>
            </a:r>
            <a:r>
              <a:rPr lang="pl-PL" altLang="zh-TW" sz="2800" dirty="0" smtClean="0"/>
              <a:t>AIP Conf. Proc. 1369, 153 (2011)</a:t>
            </a:r>
            <a:r>
              <a:rPr lang="en-US" altLang="zh-TW" sz="2800" dirty="0" smtClean="0"/>
              <a:t>):</a:t>
            </a:r>
            <a:br>
              <a:rPr lang="en-US" altLang="zh-TW" sz="2800" dirty="0" smtClean="0"/>
            </a:br>
            <a:r>
              <a:rPr lang="en-US" altLang="zh-TW" sz="2800" dirty="0" smtClean="0"/>
              <a:t>New NLO Fit</a:t>
            </a:r>
            <a:endParaRPr lang="zh-TW" altLang="en-US" sz="2800" dirty="0"/>
          </a:p>
        </p:txBody>
      </p:sp>
      <p:pic>
        <p:nvPicPr>
          <p:cNvPr id="128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310" y="2082723"/>
            <a:ext cx="4471791" cy="477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35</a:t>
            </a:fld>
            <a:endParaRPr lang="en-US" altLang="zh-TW" dirty="0"/>
          </a:p>
        </p:txBody>
      </p:sp>
      <p:pic>
        <p:nvPicPr>
          <p:cNvPr id="1509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459" y="1325940"/>
            <a:ext cx="5105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6425852" y="1227551"/>
            <a:ext cx="1052186" cy="98955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31507" y="2292263"/>
            <a:ext cx="2312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B02A30"/>
                </a:solidFill>
              </a:rPr>
              <a:t>Higher Twist Effect</a:t>
            </a:r>
            <a:endParaRPr lang="zh-TW" altLang="en-US" sz="2000" dirty="0">
              <a:solidFill>
                <a:srgbClr val="B02A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Brandenburg et al. (PRL 73, 939 (1994)):</a:t>
            </a:r>
            <a:br>
              <a:rPr lang="en-US" altLang="zh-TW" sz="3600" dirty="0" smtClean="0"/>
            </a:br>
            <a:r>
              <a:rPr lang="en-US" altLang="zh-TW" sz="3600" dirty="0" smtClean="0"/>
              <a:t>Pion Distribution Amplitude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881B-47A1-4D03-84F0-B90D8B1C1280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130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911" y="1586441"/>
            <a:ext cx="4407853" cy="28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821" y="4403161"/>
            <a:ext cx="6173412" cy="13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358" y="5151054"/>
            <a:ext cx="2839115" cy="83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1361683" y="6014622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Pion distribution amplitude</a:t>
            </a:r>
            <a:r>
              <a:rPr lang="en-US" altLang="zh-TW" dirty="0" smtClean="0"/>
              <a:t>: distribution of LC momentum fractions </a:t>
            </a:r>
          </a:p>
          <a:p>
            <a:r>
              <a:rPr lang="en-US" altLang="zh-TW" dirty="0" smtClean="0"/>
              <a:t>in the lowest-particle number valence </a:t>
            </a:r>
            <a:r>
              <a:rPr lang="en-US" altLang="zh-TW" dirty="0" err="1" smtClean="0"/>
              <a:t>Fock</a:t>
            </a:r>
            <a:r>
              <a:rPr lang="en-US" altLang="zh-TW" dirty="0" smtClean="0"/>
              <a:t> state.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2595467" y="5755762"/>
            <a:ext cx="232756" cy="315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/>
              <a:t>Brandenburg et al. (PRL 73, 939 (1994)):</a:t>
            </a:r>
            <a:br>
              <a:rPr lang="en-US" altLang="zh-TW" sz="3600" dirty="0" smtClean="0"/>
            </a:br>
            <a:r>
              <a:rPr lang="en-US" altLang="zh-TW" sz="3600" dirty="0" smtClean="0"/>
              <a:t>Pion Distribution Amplitude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37</a:t>
            </a:fld>
            <a:endParaRPr lang="en-US" altLang="zh-TW" dirty="0"/>
          </a:p>
        </p:txBody>
      </p:sp>
      <p:pic>
        <p:nvPicPr>
          <p:cNvPr id="130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90" y="1447800"/>
            <a:ext cx="65975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716066" y="3832964"/>
            <a:ext cx="6864264" cy="2505206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smtClean="0"/>
              <a:t>Brandenburg et al. (PRL 73, 939 (1994)):</a:t>
            </a:r>
            <a:br>
              <a:rPr lang="en-US" altLang="zh-TW" sz="3600" dirty="0" smtClean="0"/>
            </a:br>
            <a:r>
              <a:rPr lang="en-US" altLang="zh-TW" sz="3600" dirty="0" smtClean="0"/>
              <a:t>Pion Distribution Amplitude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  <p:pic>
        <p:nvPicPr>
          <p:cNvPr id="130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06" y="2658154"/>
            <a:ext cx="4312570" cy="278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288251" y="5590827"/>
          <a:ext cx="3362325" cy="1073150"/>
        </p:xfrm>
        <a:graphic>
          <a:graphicData uri="http://schemas.openxmlformats.org/presentationml/2006/ole">
            <p:oleObj spid="_x0000_s1484801" name="Equation" r:id="rId4" imgW="2070000" imgH="66024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582932" y="1693450"/>
          <a:ext cx="6677025" cy="776288"/>
        </p:xfrm>
        <a:graphic>
          <a:graphicData uri="http://schemas.openxmlformats.org/presentationml/2006/ole">
            <p:oleObj spid="_x0000_s1484802" name="Equation" r:id="rId5" imgW="3822480" imgH="44424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681447" y="240123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ym typeface="Symbol"/>
              </a:rPr>
              <a:t> :</a:t>
            </a:r>
            <a:r>
              <a:rPr lang="en-US" altLang="zh-TW" dirty="0" smtClean="0"/>
              <a:t>E615</a:t>
            </a:r>
            <a:endParaRPr lang="zh-TW" altLang="en-US" dirty="0"/>
          </a:p>
        </p:txBody>
      </p:sp>
      <p:pic>
        <p:nvPicPr>
          <p:cNvPr id="130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440" y="2654238"/>
            <a:ext cx="4377686" cy="29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478921" y="240332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ym typeface="Symbol"/>
              </a:rPr>
              <a:t> :</a:t>
            </a:r>
            <a:r>
              <a:rPr lang="en-US" altLang="zh-TW" dirty="0" smtClean="0"/>
              <a:t>E615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9377" y="6145814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</a:rPr>
              <a:t>Improved measurement</a:t>
            </a:r>
            <a:endParaRPr lang="zh-TW" alt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/>
          </p:nvPr>
        </p:nvSpPr>
        <p:spPr>
          <a:xfrm>
            <a:off x="876992" y="2576944"/>
            <a:ext cx="7772400" cy="21446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Flavor Dependency of EMC Effect</a:t>
            </a:r>
            <a:endParaRPr lang="zh-TW" altLang="en-US" sz="6000" dirty="0">
              <a:solidFill>
                <a:srgbClr val="3333CC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881B-47A1-4D03-84F0-B90D8B1C1280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Uniqueness of Pion-induced 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Valence anti-quark in the pion: pion beam is more effective in producing large-mass DY than proton beam.</a:t>
            </a:r>
          </a:p>
          <a:p>
            <a:r>
              <a:rPr lang="en-US" altLang="zh-TW" dirty="0" smtClean="0"/>
              <a:t>Sensitive to the valence quark of nucleon target.</a:t>
            </a:r>
          </a:p>
          <a:p>
            <a:r>
              <a:rPr lang="en-US" altLang="zh-TW" dirty="0" smtClean="0"/>
              <a:t>Up to now the only way to explore pion structure.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 err="1" smtClean="0"/>
              <a:t>Cloet</a:t>
            </a:r>
            <a:r>
              <a:rPr lang="en-US" altLang="zh-TW" sz="3600" dirty="0" smtClean="0"/>
              <a:t> et. al (PRL 102, 252301, 2009):</a:t>
            </a:r>
            <a:br>
              <a:rPr lang="en-US" altLang="zh-TW" sz="3600" dirty="0" smtClean="0"/>
            </a:br>
            <a:r>
              <a:rPr lang="en-US" altLang="zh-TW" sz="3600" dirty="0" smtClean="0"/>
              <a:t>Flavor dependence of the EMC effects ?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40</a:t>
            </a:fld>
            <a:endParaRPr lang="en-US" altLang="zh-TW" dirty="0"/>
          </a:p>
        </p:txBody>
      </p:sp>
      <p:pic>
        <p:nvPicPr>
          <p:cNvPr id="129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20362"/>
            <a:ext cx="6387176" cy="39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7742" y="5594465"/>
            <a:ext cx="5379720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The </a:t>
            </a:r>
            <a:r>
              <a:rPr lang="en-US" altLang="zh-TW" dirty="0" err="1" smtClean="0">
                <a:solidFill>
                  <a:srgbClr val="FF0000"/>
                </a:solidFill>
                <a:ea typeface="新細明體" charset="-120"/>
              </a:rPr>
              <a:t>isovector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mean-field </a:t>
            </a:r>
            <a:r>
              <a:rPr lang="en-US" altLang="zh-TW" dirty="0">
                <a:solidFill>
                  <a:srgbClr val="000066"/>
                </a:solidFill>
                <a:ea typeface="新細明體" charset="-120"/>
              </a:rPr>
              <a:t>generated in Z</a:t>
            </a:r>
            <a:r>
              <a:rPr lang="en-US" altLang="zh-TW" dirty="0">
                <a:solidFill>
                  <a:srgbClr val="000066"/>
                </a:solidFill>
                <a:ea typeface="新細明體" charset="-120"/>
                <a:cs typeface="Arial" charset="0"/>
              </a:rPr>
              <a:t>≠N</a:t>
            </a:r>
            <a:r>
              <a:rPr lang="en-US" altLang="zh-TW" dirty="0">
                <a:solidFill>
                  <a:srgbClr val="000066"/>
                </a:solidFill>
                <a:ea typeface="新細明體" charset="-120"/>
              </a:rPr>
              <a:t> nuclei can modify nucleon’s </a:t>
            </a:r>
            <a:r>
              <a:rPr lang="en-US" altLang="zh-TW" i="1" dirty="0">
                <a:solidFill>
                  <a:srgbClr val="000066"/>
                </a:solidFill>
                <a:ea typeface="新細明體" charset="-120"/>
              </a:rPr>
              <a:t>u</a:t>
            </a:r>
            <a:r>
              <a:rPr lang="en-US" altLang="zh-TW" dirty="0">
                <a:solidFill>
                  <a:srgbClr val="000066"/>
                </a:solidFill>
                <a:ea typeface="新細明體" charset="-120"/>
              </a:rPr>
              <a:t> and </a:t>
            </a:r>
            <a:r>
              <a:rPr lang="en-US" altLang="zh-TW" i="1" dirty="0">
                <a:solidFill>
                  <a:srgbClr val="000066"/>
                </a:solidFill>
                <a:ea typeface="新細明體" charset="-120"/>
              </a:rPr>
              <a:t>d</a:t>
            </a:r>
            <a:r>
              <a:rPr lang="en-US" altLang="zh-TW" dirty="0">
                <a:solidFill>
                  <a:srgbClr val="000066"/>
                </a:solidFill>
                <a:ea typeface="新細明體" charset="-120"/>
              </a:rPr>
              <a:t> PDFs in </a:t>
            </a:r>
            <a:r>
              <a:rPr lang="en-US" altLang="zh-TW" dirty="0" smtClean="0">
                <a:solidFill>
                  <a:srgbClr val="000066"/>
                </a:solidFill>
                <a:ea typeface="新細明體" charset="-120"/>
              </a:rPr>
              <a:t>nuclei.</a:t>
            </a:r>
            <a:endParaRPr lang="en-US" altLang="zh-TW" dirty="0">
              <a:solidFill>
                <a:srgbClr val="000066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zh-TW" sz="3200" dirty="0" smtClean="0"/>
              <a:t>Dutta et al. (PRC 83, 04220, 2011):</a:t>
            </a:r>
            <a:r>
              <a:rPr lang="pt-BR" altLang="zh-TW" sz="2200" dirty="0" smtClean="0"/>
              <a:t/>
            </a:r>
            <a:br>
              <a:rPr lang="pt-BR" altLang="zh-TW" sz="2200" dirty="0" smtClean="0"/>
            </a:br>
            <a:r>
              <a:rPr lang="en-US" altLang="zh-TW" sz="2200" dirty="0" smtClean="0"/>
              <a:t>Pion-induced </a:t>
            </a:r>
            <a:r>
              <a:rPr lang="en-US" altLang="zh-TW" sz="2200" dirty="0" err="1" smtClean="0"/>
              <a:t>Drell</a:t>
            </a:r>
            <a:r>
              <a:rPr lang="en-US" altLang="zh-TW" sz="2200" dirty="0" smtClean="0"/>
              <a:t>-Yan and the flavor-dependent EMC effect</a:t>
            </a:r>
            <a:endParaRPr lang="zh-TW" altLang="en-US" sz="2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129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2088493"/>
            <a:ext cx="7499350" cy="41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92290" name="Object 2"/>
          <p:cNvGraphicFramePr>
            <a:graphicFrameLocks noChangeAspect="1"/>
          </p:cNvGraphicFramePr>
          <p:nvPr/>
        </p:nvGraphicFramePr>
        <p:xfrm>
          <a:off x="4250574" y="1427017"/>
          <a:ext cx="2286000" cy="762000"/>
        </p:xfrm>
        <a:graphic>
          <a:graphicData uri="http://schemas.openxmlformats.org/presentationml/2006/ole">
            <p:oleObj spid="_x0000_s1292290" name="Equation" r:id="rId4" imgW="13716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zh-TW" sz="3600" dirty="0" smtClean="0"/>
              <a:t>Dutta et al. (PRC 83, 04220, 2011):</a:t>
            </a:r>
            <a:r>
              <a:rPr lang="pt-BR" altLang="zh-TW" sz="2400" dirty="0" smtClean="0"/>
              <a:t/>
            </a:r>
            <a:br>
              <a:rPr lang="pt-BR" altLang="zh-TW" sz="2400" dirty="0" smtClean="0"/>
            </a:br>
            <a:r>
              <a:rPr lang="en-US" altLang="zh-TW" sz="2400" dirty="0" smtClean="0"/>
              <a:t>Pion-induced </a:t>
            </a:r>
            <a:r>
              <a:rPr lang="en-US" altLang="zh-TW" sz="2400" dirty="0" err="1" smtClean="0"/>
              <a:t>Drell</a:t>
            </a:r>
            <a:r>
              <a:rPr lang="en-US" altLang="zh-TW" sz="2400" dirty="0" smtClean="0"/>
              <a:t>-Yan and the flavor-dependent EMC effect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42</a:t>
            </a:fld>
            <a:endParaRPr lang="en-US" altLang="zh-TW" dirty="0"/>
          </a:p>
        </p:txBody>
      </p:sp>
      <p:pic>
        <p:nvPicPr>
          <p:cNvPr id="129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524" y="1468348"/>
            <a:ext cx="5266411" cy="52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93315" name="Object 3"/>
          <p:cNvGraphicFramePr>
            <a:graphicFrameLocks noChangeAspect="1"/>
          </p:cNvGraphicFramePr>
          <p:nvPr/>
        </p:nvGraphicFramePr>
        <p:xfrm>
          <a:off x="6522128" y="2462158"/>
          <a:ext cx="2370138" cy="762000"/>
        </p:xfrm>
        <a:graphic>
          <a:graphicData uri="http://schemas.openxmlformats.org/presentationml/2006/ole">
            <p:oleObj spid="_x0000_s1293315" name="Equation" r:id="rId4" imgW="1422360" imgH="457200" progId="Equation.DSMT4">
              <p:embed/>
            </p:oleObj>
          </a:graphicData>
        </a:graphic>
      </p:graphicFrame>
      <p:graphicFrame>
        <p:nvGraphicFramePr>
          <p:cNvPr id="1293317" name="Object 5"/>
          <p:cNvGraphicFramePr>
            <a:graphicFrameLocks noChangeAspect="1"/>
          </p:cNvGraphicFramePr>
          <p:nvPr/>
        </p:nvGraphicFramePr>
        <p:xfrm>
          <a:off x="6521913" y="4684072"/>
          <a:ext cx="2286000" cy="762000"/>
        </p:xfrm>
        <a:graphic>
          <a:graphicData uri="http://schemas.openxmlformats.org/presentationml/2006/ole">
            <p:oleObj spid="_x0000_s1293317" name="Equation" r:id="rId5" imgW="13716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 smtClean="0"/>
              <a:t>Weinstein et. al (PRL 106 , 052301 (2011)):</a:t>
            </a:r>
            <a:br>
              <a:rPr lang="en-US" altLang="zh-TW" sz="3200" dirty="0" smtClean="0"/>
            </a:br>
            <a:r>
              <a:rPr lang="en-US" altLang="zh-TW" sz="3200" dirty="0" smtClean="0"/>
              <a:t>EMC &amp; Short Range Correlation (SRC)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43</a:t>
            </a:fld>
            <a:endParaRPr lang="en-US" altLang="zh-TW" dirty="0"/>
          </a:p>
        </p:txBody>
      </p:sp>
      <p:pic>
        <p:nvPicPr>
          <p:cNvPr id="1512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19" y="1447800"/>
            <a:ext cx="5384186" cy="46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632587" y="5962389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SRC is related with </a:t>
            </a:r>
            <a:r>
              <a:rPr lang="en-US" altLang="zh-TW" dirty="0" err="1" smtClean="0">
                <a:solidFill>
                  <a:srgbClr val="FF0000"/>
                </a:solidFill>
              </a:rPr>
              <a:t>isoscalar</a:t>
            </a:r>
            <a:r>
              <a:rPr lang="en-US" altLang="zh-TW" dirty="0" smtClean="0">
                <a:solidFill>
                  <a:srgbClr val="FF0000"/>
                </a:solidFill>
              </a:rPr>
              <a:t> p-n interaction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9377" y="6145814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</a:rPr>
              <a:t>Nuclei target</a:t>
            </a:r>
            <a:endParaRPr lang="zh-TW" alt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/>
          </p:nvPr>
        </p:nvSpPr>
        <p:spPr>
          <a:xfrm>
            <a:off x="876992" y="2576944"/>
            <a:ext cx="7772400" cy="214468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6000" dirty="0" smtClean="0">
                <a:solidFill>
                  <a:srgbClr val="3333CC"/>
                </a:solidFill>
              </a:rPr>
              <a:t>CERN COMPASS</a:t>
            </a:r>
            <a:endParaRPr lang="zh-TW" altLang="en-US" sz="6000" dirty="0">
              <a:solidFill>
                <a:srgbClr val="3333CC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881B-47A1-4D03-84F0-B90D8B1C1280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25 Years after E615, could COMPASS perform a better measurement?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45</a:t>
            </a:fld>
            <a:endParaRPr lang="en-US" altLang="zh-TW" dirty="0"/>
          </a:p>
        </p:txBody>
      </p:sp>
      <p:pic>
        <p:nvPicPr>
          <p:cNvPr id="1513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66517"/>
            <a:ext cx="7499350" cy="47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Acceptance of </a:t>
            </a:r>
            <a:r>
              <a:rPr lang="en-US" altLang="zh-TW" dirty="0" err="1" smtClean="0"/>
              <a:t>Dimuon</a:t>
            </a:r>
            <a:r>
              <a:rPr lang="en-US" altLang="zh-TW" dirty="0" smtClean="0"/>
              <a:t> Events:</a:t>
            </a:r>
            <a:br>
              <a:rPr lang="en-US" altLang="zh-TW" dirty="0" smtClean="0"/>
            </a:br>
            <a:r>
              <a:rPr lang="en-US" altLang="zh-TW" dirty="0" smtClean="0"/>
              <a:t>FNAL E615 vs. CERN COMPASS</a:t>
            </a:r>
            <a:endParaRPr lang="zh-TW" altLang="en-US" dirty="0"/>
          </a:p>
        </p:txBody>
      </p:sp>
      <p:pic>
        <p:nvPicPr>
          <p:cNvPr id="7" name="內容版面配置區 6" descr="acpt_compass_2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A207-07FB-42F6-B213-05D7673CECAA}" type="slidenum">
              <a:rPr lang="en-US" altLang="ja-JP" smtClean="0"/>
              <a:pPr>
                <a:defRPr/>
              </a:pPr>
              <a:t>46</a:t>
            </a:fld>
            <a:endParaRPr lang="en-US" altLang="ja-JP" dirty="0"/>
          </a:p>
        </p:txBody>
      </p:sp>
      <p:pic>
        <p:nvPicPr>
          <p:cNvPr id="87756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792037"/>
            <a:ext cx="3657600" cy="4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3030876" y="1422316"/>
            <a:ext cx="7232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E615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32810" y="1508214"/>
            <a:ext cx="13345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COMPASS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924811" y="3219189"/>
            <a:ext cx="1077239" cy="75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791221" y="5999967"/>
            <a:ext cx="709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smtClean="0">
                <a:solidFill>
                  <a:srgbClr val="3333CC"/>
                </a:solidFill>
              </a:rPr>
              <a:t>The strike back of CERN DY experiment!</a:t>
            </a:r>
            <a:endParaRPr lang="zh-TW" altLang="en-US" sz="2800" b="1" i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Expected Event 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47</a:t>
            </a:fld>
            <a:endParaRPr lang="en-US" altLang="zh-TW" dirty="0"/>
          </a:p>
        </p:txBody>
      </p:sp>
      <p:pic>
        <p:nvPicPr>
          <p:cNvPr id="129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969" y="1670987"/>
            <a:ext cx="7499350" cy="2359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202076" y="6143946"/>
            <a:ext cx="265111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C. </a:t>
            </a:r>
            <a:r>
              <a:rPr lang="en-US" altLang="zh-TW" dirty="0" err="1" smtClean="0"/>
              <a:t>Quintans</a:t>
            </a:r>
            <a:r>
              <a:rPr lang="en-US" altLang="zh-TW" dirty="0" smtClean="0"/>
              <a:t>, IWHSS’ 12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49760" y="5010800"/>
            <a:ext cx="557556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E615 (252 GeV </a:t>
            </a:r>
            <a:r>
              <a:rPr lang="en-US" altLang="zh-TW" sz="2400" dirty="0" smtClean="0">
                <a:latin typeface="Arial" pitchFamily="34" charset="0"/>
                <a:ea typeface="Arial Unicode MS" pitchFamily="34" charset="-120"/>
                <a:cs typeface="Arial" pitchFamily="34" charset="0"/>
                <a:sym typeface="Symbol"/>
              </a:rPr>
              <a:t> + W</a:t>
            </a:r>
            <a:r>
              <a:rPr lang="en-US" altLang="zh-TW" sz="2400" dirty="0" smtClean="0">
                <a:latin typeface="Arial" pitchFamily="34" charset="0"/>
                <a:ea typeface="Arial Unicode MS" pitchFamily="34" charset="-120"/>
                <a:cs typeface="Arial" pitchFamily="34" charset="0"/>
              </a:rPr>
              <a:t>): 27,977 events</a:t>
            </a:r>
            <a:endParaRPr lang="zh-TW" altLang="en-US" sz="2400" dirty="0"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4488872" y="4181302"/>
            <a:ext cx="16626" cy="75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Sensitivity on Mass Dependence of </a:t>
            </a:r>
            <a:r>
              <a:rPr lang="en-US" altLang="zh-TW" dirty="0" smtClean="0">
                <a:sym typeface="Symbol"/>
              </a:rPr>
              <a:t>, , and  (420k events)</a:t>
            </a:r>
            <a:endParaRPr lang="zh-TW" altLang="en-US" dirty="0"/>
          </a:p>
        </p:txBody>
      </p:sp>
      <p:pic>
        <p:nvPicPr>
          <p:cNvPr id="5" name="內容版面配置區 4" descr="na10_mas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0113"/>
            <a:ext cx="7499350" cy="449597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A207-07FB-42F6-B213-05D7673CECAA}" type="slidenum">
              <a:rPr lang="en-US" altLang="ja-JP" smtClean="0"/>
              <a:pPr>
                <a:defRPr/>
              </a:pPr>
              <a:t>48</a:t>
            </a:fld>
            <a:endParaRPr lang="en-US" altLang="ja-JP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94806" y="1737360"/>
            <a:ext cx="41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altLang="zh-TW" dirty="0" smtClean="0">
                <a:sym typeface="Symbol"/>
              </a:rPr>
              <a:t> :</a:t>
            </a:r>
            <a:r>
              <a:rPr lang="en-US" altLang="zh-TW" dirty="0" smtClean="0"/>
              <a:t>E615         Dashed band: COMPASS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Sensitivity on x</a:t>
            </a:r>
            <a:r>
              <a:rPr lang="en-US" altLang="zh-TW" baseline="-25000" dirty="0" smtClean="0">
                <a:sym typeface="Symbol"/>
              </a:rPr>
              <a:t></a:t>
            </a:r>
            <a:r>
              <a:rPr lang="en-US" altLang="zh-TW" dirty="0" smtClean="0"/>
              <a:t> dependence of </a:t>
            </a:r>
            <a:r>
              <a:rPr lang="en-US" altLang="zh-TW" dirty="0" smtClean="0">
                <a:sym typeface="Symbol"/>
              </a:rPr>
              <a:t>, , and  (420k events)</a:t>
            </a:r>
            <a:endParaRPr lang="zh-TW" altLang="en-US" dirty="0"/>
          </a:p>
        </p:txBody>
      </p:sp>
      <p:pic>
        <p:nvPicPr>
          <p:cNvPr id="5" name="內容版面配置區 4" descr="na10_x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0113"/>
            <a:ext cx="7499350" cy="449597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A207-07FB-42F6-B213-05D7673CECAA}" type="slidenum">
              <a:rPr lang="en-US" altLang="ja-JP" smtClean="0"/>
              <a:pPr>
                <a:defRPr/>
              </a:pPr>
              <a:t>49</a:t>
            </a:fld>
            <a:endParaRPr lang="en-US" altLang="ja-JP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94806" y="1737360"/>
            <a:ext cx="41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altLang="zh-TW" dirty="0" smtClean="0">
                <a:sym typeface="Symbol"/>
              </a:rPr>
              <a:t> :</a:t>
            </a:r>
            <a:r>
              <a:rPr lang="en-US" altLang="zh-TW" dirty="0" smtClean="0"/>
              <a:t>E615         Dashed band: COMPASS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Pion-induced </a:t>
            </a:r>
            <a:r>
              <a:rPr lang="en-US" altLang="zh-TW" sz="3200" dirty="0" err="1" smtClean="0"/>
              <a:t>Drell</a:t>
            </a:r>
            <a:r>
              <a:rPr lang="en-US" altLang="zh-TW" sz="3200" dirty="0" smtClean="0"/>
              <a:t>-Yan Experiments:</a:t>
            </a:r>
            <a:br>
              <a:rPr lang="en-US" altLang="zh-TW" sz="3200" dirty="0" smtClean="0"/>
            </a:br>
            <a:r>
              <a:rPr lang="en-US" altLang="zh-TW" sz="3200" dirty="0" smtClean="0"/>
              <a:t>Measurement of Angular Distributions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FNAL CIP (1979) (252-GeV </a:t>
            </a:r>
            <a:r>
              <a:rPr lang="en-US" altLang="zh-TW" dirty="0" smtClean="0">
                <a:sym typeface="Symbol"/>
              </a:rPr>
              <a:t>)</a:t>
            </a:r>
          </a:p>
          <a:p>
            <a:r>
              <a:rPr lang="en-US" altLang="zh-TW" dirty="0" smtClean="0"/>
              <a:t>CERN NA3 (1981) (150-GeV </a:t>
            </a:r>
            <a:r>
              <a:rPr lang="en-US" altLang="zh-TW" dirty="0" smtClean="0">
                <a:sym typeface="Symbol"/>
              </a:rPr>
              <a:t> )</a:t>
            </a:r>
          </a:p>
          <a:p>
            <a:r>
              <a:rPr lang="en-US" altLang="zh-TW" dirty="0" smtClean="0"/>
              <a:t>CERN NA10 (1986) (194-GeV </a:t>
            </a:r>
            <a:r>
              <a:rPr lang="en-US" altLang="zh-TW" dirty="0" smtClean="0">
                <a:sym typeface="Symbol"/>
              </a:rPr>
              <a:t> )</a:t>
            </a:r>
          </a:p>
          <a:p>
            <a:r>
              <a:rPr lang="en-US" altLang="zh-TW" dirty="0" smtClean="0"/>
              <a:t>FNAL E615 (1989) (252-GeV and 80-GeV </a:t>
            </a:r>
            <a:r>
              <a:rPr lang="en-US" altLang="zh-TW" dirty="0" smtClean="0">
                <a:sym typeface="Symbol"/>
              </a:rPr>
              <a:t> </a:t>
            </a:r>
            <a:r>
              <a:rPr lang="en-US" altLang="zh-TW" dirty="0" smtClean="0"/>
              <a:t>; 252-GeV </a:t>
            </a:r>
            <a:r>
              <a:rPr lang="en-US" altLang="zh-TW" dirty="0" smtClean="0">
                <a:sym typeface="Symbol"/>
              </a:rPr>
              <a:t>+)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Sensitivity on p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 dependence of </a:t>
            </a:r>
            <a:r>
              <a:rPr lang="en-US" altLang="zh-TW" dirty="0" smtClean="0">
                <a:sym typeface="Symbol"/>
              </a:rPr>
              <a:t>, , and  (420k events)</a:t>
            </a:r>
            <a:endParaRPr lang="zh-TW" altLang="en-US" dirty="0"/>
          </a:p>
        </p:txBody>
      </p:sp>
      <p:pic>
        <p:nvPicPr>
          <p:cNvPr id="5" name="內容版面配置區 4" descr="na10_p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00113"/>
            <a:ext cx="7499350" cy="449597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A207-07FB-42F6-B213-05D7673CECAA}" type="slidenum">
              <a:rPr lang="en-US" altLang="ja-JP" smtClean="0"/>
              <a:pPr>
                <a:defRPr/>
              </a:pPr>
              <a:t>50</a:t>
            </a:fld>
            <a:endParaRPr lang="en-US" altLang="ja-JP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94806" y="1737360"/>
            <a:ext cx="41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altLang="zh-TW" dirty="0" smtClean="0">
                <a:sym typeface="Symbol"/>
              </a:rPr>
              <a:t> :</a:t>
            </a:r>
            <a:r>
              <a:rPr lang="en-US" altLang="zh-TW" dirty="0" smtClean="0"/>
              <a:t>E615         Dashed band: COMPASS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NH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+ Thin Nuclei Targets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51</a:t>
            </a:fld>
            <a:endParaRPr lang="en-US" altLang="zh-TW" dirty="0"/>
          </a:p>
        </p:txBody>
      </p:sp>
      <p:pic>
        <p:nvPicPr>
          <p:cNvPr id="7" name="內容版面配置區 6" descr="compass_nuclear_tg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30965"/>
            <a:ext cx="7499350" cy="4634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>Summary</a:t>
            </a:r>
            <a:endParaRPr lang="zh-TW" altLang="en-US" sz="40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A precision measurement to be performed in the pion-induced </a:t>
            </a:r>
            <a:r>
              <a:rPr lang="en-US" altLang="zh-TW" dirty="0" err="1" smtClean="0"/>
              <a:t>unpolarized</a:t>
            </a:r>
            <a:r>
              <a:rPr lang="en-US" altLang="zh-TW" dirty="0" smtClean="0"/>
              <a:t> COMPASS DY program will offer better understanding on QCD, TMD PDF, pion structure and nuclear medium effect.</a:t>
            </a:r>
          </a:p>
          <a:p>
            <a:r>
              <a:rPr lang="en-US" altLang="zh-TW" dirty="0" err="1" smtClean="0"/>
              <a:t>Unpolarized</a:t>
            </a:r>
            <a:r>
              <a:rPr lang="en-US" altLang="zh-TW" dirty="0" smtClean="0"/>
              <a:t> COMPASS DY program: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NH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TW" dirty="0" smtClean="0"/>
              <a:t>: BM function, pion structure function and pion distribution amplitude (higher twist effect).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Nuclei target</a:t>
            </a:r>
            <a:r>
              <a:rPr lang="en-US" altLang="zh-TW" dirty="0" smtClean="0"/>
              <a:t>: flavor dependency of EMC effect.</a:t>
            </a:r>
            <a:endParaRPr lang="zh-TW" altLang="en-US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LD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/>
              <a:t>: flavor separation of BM function.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D30F-409F-46B2-B560-D7D333F2524D}" type="slidenum">
              <a:rPr lang="it-IT" smtClean="0"/>
              <a:pPr/>
              <a:t>52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CIP (PRL 42, 944,  (1979)) : </a:t>
            </a:r>
            <a:br>
              <a:rPr lang="en-US" altLang="zh-TW" dirty="0" smtClean="0"/>
            </a:br>
            <a:r>
              <a:rPr lang="en-US" altLang="zh-TW" dirty="0" smtClean="0"/>
              <a:t>Atomic Mass Number Dependence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pic>
        <p:nvPicPr>
          <p:cNvPr id="1273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910" y="1447800"/>
            <a:ext cx="720573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991033" y="2249988"/>
          <a:ext cx="1468762" cy="480686"/>
        </p:xfrm>
        <a:graphic>
          <a:graphicData uri="http://schemas.openxmlformats.org/presentationml/2006/ole">
            <p:oleObj spid="_x0000_s1302529" name="Equation" r:id="rId4" imgW="698400" imgH="228600" progId="Equation.DSMT4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682652" y="4835047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=1.12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027107" y="4862187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=1.02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41951" y="6237962"/>
            <a:ext cx="59128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Consistent with quark-</a:t>
            </a:r>
            <a:r>
              <a:rPr lang="en-US" altLang="zh-TW" dirty="0" err="1" smtClean="0"/>
              <a:t>antiquark</a:t>
            </a:r>
            <a:r>
              <a:rPr lang="en-US" altLang="zh-TW" dirty="0" smtClean="0"/>
              <a:t> annihilation DY model.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Angular Distribution of Lepton Pair in </a:t>
            </a:r>
            <a:r>
              <a:rPr lang="en-US" altLang="zh-TW" dirty="0" err="1" smtClean="0"/>
              <a:t>Drell</a:t>
            </a:r>
            <a:r>
              <a:rPr lang="en-US" altLang="zh-TW" dirty="0" smtClean="0"/>
              <a:t>-Yan process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ABE9-A334-4979-A211-62B1079BC0E5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pic>
        <p:nvPicPr>
          <p:cNvPr id="1460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01724"/>
            <a:ext cx="5804944" cy="293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46913" name="Object 1"/>
          <p:cNvGraphicFramePr>
            <a:graphicFrameLocks noChangeAspect="1"/>
          </p:cNvGraphicFramePr>
          <p:nvPr/>
        </p:nvGraphicFramePr>
        <p:xfrm>
          <a:off x="1794527" y="4559908"/>
          <a:ext cx="5653411" cy="701023"/>
        </p:xfrm>
        <a:graphic>
          <a:graphicData uri="http://schemas.openxmlformats.org/presentationml/2006/ole">
            <p:oleObj spid="_x0000_s1446913" name="Equation" r:id="rId4" imgW="3174840" imgH="39348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745294" y="5631841"/>
          <a:ext cx="6221256" cy="518438"/>
        </p:xfrm>
        <a:graphic>
          <a:graphicData uri="http://schemas.openxmlformats.org/presentationml/2006/ole">
            <p:oleObj spid="_x0000_s1446914" name="Equation" r:id="rId5" imgW="30477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CIP (PRL 42, 948,  (1979)) : </a:t>
            </a:r>
            <a:br>
              <a:rPr lang="en-US" altLang="zh-TW" dirty="0" smtClean="0"/>
            </a:br>
            <a:r>
              <a:rPr lang="en-US" altLang="zh-TW" dirty="0" smtClean="0"/>
              <a:t>Scaling of 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/s</a:t>
            </a:r>
            <a:endParaRPr lang="zh-TW" altLang="en-US" dirty="0"/>
          </a:p>
        </p:txBody>
      </p:sp>
      <p:pic>
        <p:nvPicPr>
          <p:cNvPr id="12748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35100" y="2121627"/>
            <a:ext cx="3657600" cy="3468821"/>
          </a:xfrm>
        </p:spPr>
      </p:pic>
      <p:pic>
        <p:nvPicPr>
          <p:cNvPr id="12748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76850" y="1568805"/>
            <a:ext cx="3657600" cy="457446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ABE9-A334-4979-A211-62B1079BC0E5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graphicFrame>
        <p:nvGraphicFramePr>
          <p:cNvPr id="1301505" name="內容版面配置區 4"/>
          <p:cNvGraphicFramePr>
            <a:graphicFrameLocks noChangeAspect="1"/>
          </p:cNvGraphicFramePr>
          <p:nvPr/>
        </p:nvGraphicFramePr>
        <p:xfrm>
          <a:off x="1654785" y="5736507"/>
          <a:ext cx="3017838" cy="531812"/>
        </p:xfrm>
        <a:graphic>
          <a:graphicData uri="http://schemas.openxmlformats.org/presentationml/2006/ole">
            <p:oleObj spid="_x0000_s1301505" name="Equation" r:id="rId5" imgW="12952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CIP (PRL 42, 951, (1979)) : </a:t>
            </a:r>
            <a:br>
              <a:rPr lang="en-US" altLang="zh-TW" dirty="0" smtClean="0"/>
            </a:br>
            <a:r>
              <a:rPr lang="en-US" altLang="zh-TW" dirty="0" smtClean="0"/>
              <a:t>Pion Structure Function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88B7-247B-4F28-9ACD-E0A7C834BF80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310" y="1447800"/>
            <a:ext cx="609692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pdfetex -progname latex $(base).tex; dvips -D $(res) -E -o $(base).ps $(base).dvi"/>
  <p:tag name="EXTERNALEDITCOMMAND" val="notepad %"/>
  <p:tag name="GHOSTSCRIPTCOMMAND" val="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55"/>
  <p:tag name="DEFAULTHEIGHT" val="296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6600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6600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33CC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33CC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1133</Words>
  <Application>Microsoft Office PowerPoint</Application>
  <PresentationFormat>Letter 紙張 (8.5x11 英吋)</PresentationFormat>
  <Paragraphs>188</Paragraphs>
  <Slides>52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8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Modèle par défaut</vt:lpstr>
      <vt:lpstr>1_Modèle par défaut</vt:lpstr>
      <vt:lpstr>2_Modèle par défaut</vt:lpstr>
      <vt:lpstr>3_Modèle par défaut</vt:lpstr>
      <vt:lpstr>2_Default Design</vt:lpstr>
      <vt:lpstr>5_Default Design</vt:lpstr>
      <vt:lpstr>6_Default Design</vt:lpstr>
      <vt:lpstr>夏至</vt:lpstr>
      <vt:lpstr>Equation</vt:lpstr>
      <vt:lpstr>Physics to be explored  by the un-polarized Drell-Yan program in COMPASS experiment </vt:lpstr>
      <vt:lpstr>DY@COMPASS - set-up π- p   μ- μ X</vt:lpstr>
      <vt:lpstr>Outline</vt:lpstr>
      <vt:lpstr>Uniqueness of Pion-induced DY</vt:lpstr>
      <vt:lpstr>Pion-induced Drell-Yan Experiments: Measurement of Angular Distributions</vt:lpstr>
      <vt:lpstr>CIP (PRL 42, 944,  (1979)) :  Atomic Mass Number Dependence</vt:lpstr>
      <vt:lpstr>Angular Distribution of Lepton Pair in Drell-Yan process</vt:lpstr>
      <vt:lpstr>CIP (PRL 42, 948,  (1979)) :  Scaling of M2/s</vt:lpstr>
      <vt:lpstr>CIP (PRL 42, 951, (1979)) :  Pion Structure Function</vt:lpstr>
      <vt:lpstr>Berger and Brodsky (PRL 42, 951, (1979)) :  Higher Twist Effect at large x1 </vt:lpstr>
      <vt:lpstr>CIP (PRL 43, 1219,  (1979)) :  Longitudinally Polarized Photon at large x1</vt:lpstr>
      <vt:lpstr>Lam-Tang Relation (1978) : NLO pQCD</vt:lpstr>
      <vt:lpstr>NA3 (Z. Phys. C 11, 195 (1981)) :  Consistent with LT Relation and  absence of Higher Twist Effect</vt:lpstr>
      <vt:lpstr>NA10 (Z. Phys. C 31, 513 (1986)):  Observation of Higher Twist Effect</vt:lpstr>
      <vt:lpstr>NA10 (Z. Phys. C 31, 513 (1986)): Violation of LT relation</vt:lpstr>
      <vt:lpstr>NA10 (Z. Phys. C 37, 545 (1988)):  Violation of LT Relation</vt:lpstr>
      <vt:lpstr>NA10 (Z. Phys. C 37, 545 (1988)): First data with Deuterium Target</vt:lpstr>
      <vt:lpstr>NA10 (Z. Phys. C 37, 545 (1988)):  Higher Twist Effect?</vt:lpstr>
      <vt:lpstr>E615 (PRD 39, 92 (1989)):  Higher Twist Effect </vt:lpstr>
      <vt:lpstr>E615 (PRD 39, 92 (1989)):  Violation of LT Relation</vt:lpstr>
      <vt:lpstr>E615 (PRD 39, 92 (1989)):  Improved Pion Structure Function at large x</vt:lpstr>
      <vt:lpstr>Observation of LT violation and Higher Twist Effect</vt:lpstr>
      <vt:lpstr>投影片 23</vt:lpstr>
      <vt:lpstr>投影片 24</vt:lpstr>
      <vt:lpstr>Brandenburg, et. al (Z. Phy. C60,697 (1993)): QCD Vacuum Effect</vt:lpstr>
      <vt:lpstr>Boer (PRD 60, 014012 (1999)): Hadronic Effect</vt:lpstr>
      <vt:lpstr>投影片 27</vt:lpstr>
      <vt:lpstr>E866 (PRL 99 (2007) 082301; PRL 102 (2009) 182001): Azimuthal cos2Φ Distribution in pp and pD Drell-Yan</vt:lpstr>
      <vt:lpstr>Boer-Mulders functions from unpolarized pD and pp Drell-Yan data</vt:lpstr>
      <vt:lpstr>Sissakian et al. (Phys. Of Part. And Nucl. 41, 64 (2010)): Flavor Separation </vt:lpstr>
      <vt:lpstr>Z. Lu et al. (PLB 639 (2006) 494): Flavor separation of the Boer–Mulders function</vt:lpstr>
      <vt:lpstr>投影片 32</vt:lpstr>
      <vt:lpstr>Aicher et al. (PRL 105, 252003 (2010)): NLO Threshold Resummation</vt:lpstr>
      <vt:lpstr>Nguyen et. al (PRC 83, 062201 (2011)): Dyson-Schwinger equations</vt:lpstr>
      <vt:lpstr>Reimer, et al. (AIP Conf. Proc. 1369, 153 (2011)): New NLO Fit</vt:lpstr>
      <vt:lpstr>Brandenburg et al. (PRL 73, 939 (1994)): Pion Distribution Amplitude</vt:lpstr>
      <vt:lpstr>Brandenburg et al. (PRL 73, 939 (1994)): Pion Distribution Amplitude</vt:lpstr>
      <vt:lpstr>Brandenburg et al. (PRL 73, 939 (1994)): Pion Distribution Amplitude</vt:lpstr>
      <vt:lpstr>投影片 39</vt:lpstr>
      <vt:lpstr>Cloet et. al (PRL 102, 252301, 2009): Flavor dependence of the EMC effects ?</vt:lpstr>
      <vt:lpstr>Dutta et al. (PRC 83, 04220, 2011): Pion-induced Drell-Yan and the flavor-dependent EMC effect</vt:lpstr>
      <vt:lpstr>Dutta et al. (PRC 83, 04220, 2011): Pion-induced Drell-Yan and the flavor-dependent EMC effect</vt:lpstr>
      <vt:lpstr>Weinstein et. al (PRL 106 , 052301 (2011)): EMC &amp; Short Range Correlation (SRC)</vt:lpstr>
      <vt:lpstr>投影片 44</vt:lpstr>
      <vt:lpstr>25 Years after E615, could COMPASS perform a better measurement?</vt:lpstr>
      <vt:lpstr>Acceptance of Dimuon Events: FNAL E615 vs. CERN COMPASS</vt:lpstr>
      <vt:lpstr>Expected Event Rate</vt:lpstr>
      <vt:lpstr>Sensitivity on Mass Dependence of , , and  (420k events)</vt:lpstr>
      <vt:lpstr>Sensitivity on x dependence of , , and  (420k events)</vt:lpstr>
      <vt:lpstr>Sensitivity on pt dependence of , , and  (420k events)</vt:lpstr>
      <vt:lpstr>NH3 + Thin Nuclei Targets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E906 at FNAL:  Drell-Yan Measurements of Light Antiquarks in the Nucleon and in Nuclei</dc:title>
  <dc:creator/>
  <cp:lastModifiedBy/>
  <cp:revision>85</cp:revision>
  <dcterms:created xsi:type="dcterms:W3CDTF">2006-10-09T19:40:07Z</dcterms:created>
  <dcterms:modified xsi:type="dcterms:W3CDTF">2012-05-22T11:59:12Z</dcterms:modified>
</cp:coreProperties>
</file>