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handoutMasterIdLst>
    <p:handoutMasterId r:id="rId80"/>
  </p:handoutMasterIdLst>
  <p:sldIdLst>
    <p:sldId id="375" r:id="rId2"/>
    <p:sldId id="555" r:id="rId3"/>
    <p:sldId id="531" r:id="rId4"/>
    <p:sldId id="532" r:id="rId5"/>
    <p:sldId id="533" r:id="rId6"/>
    <p:sldId id="535" r:id="rId7"/>
    <p:sldId id="536" r:id="rId8"/>
    <p:sldId id="537" r:id="rId9"/>
    <p:sldId id="529" r:id="rId10"/>
    <p:sldId id="527" r:id="rId11"/>
    <p:sldId id="528" r:id="rId12"/>
    <p:sldId id="377" r:id="rId13"/>
    <p:sldId id="470" r:id="rId14"/>
    <p:sldId id="512" r:id="rId15"/>
    <p:sldId id="378" r:id="rId16"/>
    <p:sldId id="444" r:id="rId17"/>
    <p:sldId id="379" r:id="rId18"/>
    <p:sldId id="380" r:id="rId19"/>
    <p:sldId id="526" r:id="rId20"/>
    <p:sldId id="381" r:id="rId21"/>
    <p:sldId id="382" r:id="rId22"/>
    <p:sldId id="450" r:id="rId23"/>
    <p:sldId id="451" r:id="rId24"/>
    <p:sldId id="383" r:id="rId25"/>
    <p:sldId id="384" r:id="rId26"/>
    <p:sldId id="385" r:id="rId27"/>
    <p:sldId id="386" r:id="rId28"/>
    <p:sldId id="387" r:id="rId29"/>
    <p:sldId id="388" r:id="rId30"/>
    <p:sldId id="389" r:id="rId31"/>
    <p:sldId id="538" r:id="rId32"/>
    <p:sldId id="391" r:id="rId33"/>
    <p:sldId id="539" r:id="rId34"/>
    <p:sldId id="540" r:id="rId35"/>
    <p:sldId id="541" r:id="rId36"/>
    <p:sldId id="395" r:id="rId37"/>
    <p:sldId id="398" r:id="rId38"/>
    <p:sldId id="399" r:id="rId39"/>
    <p:sldId id="400" r:id="rId40"/>
    <p:sldId id="514" r:id="rId41"/>
    <p:sldId id="515" r:id="rId42"/>
    <p:sldId id="517" r:id="rId43"/>
    <p:sldId id="518" r:id="rId44"/>
    <p:sldId id="519" r:id="rId45"/>
    <p:sldId id="520" r:id="rId46"/>
    <p:sldId id="521" r:id="rId47"/>
    <p:sldId id="522" r:id="rId48"/>
    <p:sldId id="513" r:id="rId49"/>
    <p:sldId id="501" r:id="rId50"/>
    <p:sldId id="542" r:id="rId51"/>
    <p:sldId id="545" r:id="rId52"/>
    <p:sldId id="543" r:id="rId53"/>
    <p:sldId id="546" r:id="rId54"/>
    <p:sldId id="544" r:id="rId55"/>
    <p:sldId id="502" r:id="rId56"/>
    <p:sldId id="547" r:id="rId57"/>
    <p:sldId id="503" r:id="rId58"/>
    <p:sldId id="504" r:id="rId59"/>
    <p:sldId id="505" r:id="rId60"/>
    <p:sldId id="506" r:id="rId61"/>
    <p:sldId id="507" r:id="rId62"/>
    <p:sldId id="523" r:id="rId63"/>
    <p:sldId id="524" r:id="rId64"/>
    <p:sldId id="525" r:id="rId65"/>
    <p:sldId id="548" r:id="rId66"/>
    <p:sldId id="511" r:id="rId67"/>
    <p:sldId id="549" r:id="rId68"/>
    <p:sldId id="550" r:id="rId69"/>
    <p:sldId id="553" r:id="rId70"/>
    <p:sldId id="551" r:id="rId71"/>
    <p:sldId id="508" r:id="rId72"/>
    <p:sldId id="509" r:id="rId73"/>
    <p:sldId id="510" r:id="rId74"/>
    <p:sldId id="498" r:id="rId75"/>
    <p:sldId id="552" r:id="rId76"/>
    <p:sldId id="554" r:id="rId77"/>
    <p:sldId id="441" r:id="rId7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3300"/>
    <a:srgbClr val="6600FF"/>
    <a:srgbClr val="0033CC"/>
    <a:srgbClr val="000099"/>
    <a:srgbClr val="6600CC"/>
    <a:srgbClr val="FF3399"/>
    <a:srgbClr val="FF0000"/>
    <a:srgbClr val="FFFF99"/>
  </p:clrMru>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55" autoAdjust="0"/>
  </p:normalViewPr>
  <p:slideViewPr>
    <p:cSldViewPr>
      <p:cViewPr>
        <p:scale>
          <a:sx n="60" d="100"/>
          <a:sy n="60" d="100"/>
        </p:scale>
        <p:origin x="-936" y="-18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5.png"/></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5" descr="slide footer_blue_646.jpg"/>
          <p:cNvPicPr>
            <a:picLocks noChangeAspect="1"/>
          </p:cNvPicPr>
          <p:nvPr/>
        </p:nvPicPr>
        <p:blipFill>
          <a:blip r:embed="rId2" cstate="print"/>
          <a:srcRect/>
          <a:stretch>
            <a:fillRect/>
          </a:stretch>
        </p:blipFill>
        <p:spPr bwMode="auto">
          <a:xfrm>
            <a:off x="0" y="9044464"/>
            <a:ext cx="9753600" cy="556736"/>
          </a:xfrm>
          <a:prstGeom prst="rect">
            <a:avLst/>
          </a:prstGeom>
          <a:noFill/>
          <a:ln w="9525">
            <a:noFill/>
            <a:miter lim="800000"/>
            <a:headEnd/>
            <a:tailEnd/>
          </a:ln>
        </p:spPr>
      </p:pic>
      <p:pic>
        <p:nvPicPr>
          <p:cNvPr id="6" name="Picture 7" descr="slide header_646.jpg"/>
          <p:cNvPicPr>
            <a:picLocks noChangeAspect="1"/>
          </p:cNvPicPr>
          <p:nvPr/>
        </p:nvPicPr>
        <p:blipFill>
          <a:blip r:embed="rId3" cstate="print"/>
          <a:srcRect/>
          <a:stretch>
            <a:fillRect/>
          </a:stretch>
        </p:blipFill>
        <p:spPr bwMode="auto">
          <a:xfrm>
            <a:off x="-2438400" y="0"/>
            <a:ext cx="9753600" cy="163354"/>
          </a:xfrm>
          <a:prstGeom prst="rect">
            <a:avLst/>
          </a:prstGeom>
          <a:noFill/>
          <a:ln w="9525">
            <a:noFill/>
            <a:miter lim="800000"/>
            <a:headEnd/>
            <a:tailEnd/>
          </a:ln>
        </p:spPr>
      </p:pic>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5283201" y="160020"/>
            <a:ext cx="2030307" cy="320040"/>
          </a:xfrm>
          <a:prstGeom prst="rect">
            <a:avLst/>
          </a:prstGeom>
        </p:spPr>
        <p:txBody>
          <a:bodyPr vert="horz" lIns="95747" tIns="47873" rIns="95747" bIns="47873" rtlCol="0"/>
          <a:lstStyle>
            <a:lvl1pPr algn="r">
              <a:defRPr sz="1300"/>
            </a:lvl1pPr>
          </a:lstStyle>
          <a:p>
            <a:fld id="{80B18B65-4CBA-DB46-9D73-AD0C58E7BE22}" type="datetime1">
              <a:rPr lang="en-US" smtClean="0"/>
              <a:pPr/>
              <a:t>5/21/2012</a:t>
            </a:fld>
            <a:endParaRPr lang="en-US"/>
          </a:p>
        </p:txBody>
      </p:sp>
      <p:sp>
        <p:nvSpPr>
          <p:cNvPr id="4" name="Footer Placeholder 3"/>
          <p:cNvSpPr>
            <a:spLocks noGrp="1"/>
          </p:cNvSpPr>
          <p:nvPr>
            <p:ph type="ftr" sz="quarter" idx="2"/>
          </p:nvPr>
        </p:nvSpPr>
        <p:spPr>
          <a:xfrm>
            <a:off x="812800" y="9041131"/>
            <a:ext cx="5852160" cy="240030"/>
          </a:xfrm>
          <a:prstGeom prst="rect">
            <a:avLst/>
          </a:prstGeom>
        </p:spPr>
        <p:txBody>
          <a:bodyPr vert="horz" lIns="95747" tIns="47873" rIns="95747" bIns="47873" rtlCol="0" anchor="b"/>
          <a:lstStyle>
            <a:lvl1pPr algn="l">
              <a:defRPr sz="1300"/>
            </a:lvl1pPr>
          </a:lstStyle>
          <a:p>
            <a:r>
              <a:rPr lang="en-US"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3"/>
          </p:nvPr>
        </p:nvSpPr>
        <p:spPr>
          <a:xfrm>
            <a:off x="6746241" y="9119474"/>
            <a:ext cx="567267" cy="480060"/>
          </a:xfrm>
          <a:prstGeom prst="rect">
            <a:avLst/>
          </a:prstGeom>
        </p:spPr>
        <p:txBody>
          <a:bodyPr vert="horz" lIns="95747" tIns="47873" rIns="95747" bIns="47873" rtlCol="0" anchor="b"/>
          <a:lstStyle>
            <a:lvl1pPr algn="r">
              <a:defRPr sz="1300"/>
            </a:lvl1pPr>
          </a:lstStyle>
          <a:p>
            <a:fld id="{9CA05E24-A365-DF40-BF27-0C4D1E380F5C}" type="slidenum">
              <a:rPr lang="en-US" smtClean="0"/>
              <a:pPr/>
              <a:t>‹#›</a:t>
            </a:fld>
            <a:endParaRPr 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4C269693-4B73-3F4B-BE08-27CE2957F7EB}" type="datetime1">
              <a:rPr lang="en-US" smtClean="0"/>
              <a:pPr/>
              <a:t>5/21/2012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r>
              <a:rPr lang="en-US" smtClean="0"/>
              <a:t>Go to ”Insert (View) | Header and Footer" to add your organization, sponsor, meeting name here; then, click "Apply to All"</a:t>
            </a: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BB1A7F71-A600-874B-8C52-75C3F91F2DFD}"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30+10</a:t>
            </a:r>
            <a:r>
              <a:rPr lang="en-US" baseline="0" dirty="0" smtClean="0"/>
              <a:t> … plainly, I have too many transparencies.</a:t>
            </a:r>
            <a:endParaRPr lang="en-US"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because best … best is meaningless here … horses for courses.</a:t>
            </a:r>
            <a:r>
              <a:rPr lang="en-US" baseline="0" dirty="0" smtClean="0"/>
              <a:t>  But because DSEs provides unique insights into connection between QCD’s emergent phenomena and experiment.</a:t>
            </a:r>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8E5681-5281-41D3-9614-EAA39F94F638}"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8E5681-5281-41D3-9614-EAA39F94F638}"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a:t>
            </a:r>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(48)</a:t>
            </a:r>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73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77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a:t>
            </a:r>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because best … best is meaningless here … horses for courses.</a:t>
            </a:r>
            <a:r>
              <a:rPr lang="en-US" baseline="0" dirty="0" smtClean="0"/>
              <a:t>  But because DSEs provides unique insights into connection between QCD’s emergent phenomena and experiment.</a:t>
            </a:r>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85838" y="1671638"/>
            <a:ext cx="7696200" cy="1069975"/>
          </a:xfrm>
        </p:spPr>
        <p:txBody>
          <a:bodyPr/>
          <a:lstStyle>
            <a:lvl1pPr>
              <a:defRPr sz="300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985838" y="3125788"/>
            <a:ext cx="6400800" cy="1752600"/>
          </a:xfrm>
        </p:spPr>
        <p:txBody>
          <a:bodyPr/>
          <a:lstStyle>
            <a:lvl1pPr marL="0" indent="0">
              <a:buFont typeface="Wingdings" pitchFamily="2" charset="2"/>
              <a:buNone/>
              <a:defRPr/>
            </a:lvl1pPr>
          </a:lstStyle>
          <a:p>
            <a:r>
              <a:rPr lang="en-US" smtClean="0"/>
              <a:t>Click to edit Master subtitle style</a:t>
            </a:r>
            <a:endParaRPr lang="en-US" dirty="0"/>
          </a:p>
        </p:txBody>
      </p:sp>
      <p:pic>
        <p:nvPicPr>
          <p:cNvPr id="3079" name="Picture 7" descr="title header_Blue_646.jpg"/>
          <p:cNvPicPr>
            <a:picLocks noChangeAspect="1"/>
          </p:cNvPicPr>
          <p:nvPr/>
        </p:nvPicPr>
        <p:blipFill>
          <a:blip r:embed="rId2" cstate="print"/>
          <a:srcRect/>
          <a:stretch>
            <a:fillRect/>
          </a:stretch>
        </p:blipFill>
        <p:spPr bwMode="auto">
          <a:xfrm>
            <a:off x="0" y="0"/>
            <a:ext cx="9144000" cy="1106488"/>
          </a:xfrm>
          <a:prstGeom prst="rect">
            <a:avLst/>
          </a:prstGeom>
          <a:noFill/>
          <a:ln w="9525">
            <a:noFill/>
            <a:miter lim="800000"/>
            <a:headEnd/>
            <a:tailEnd/>
          </a:ln>
        </p:spPr>
      </p:pic>
      <p:pic>
        <p:nvPicPr>
          <p:cNvPr id="3080" name="Picture 7" descr="doe_black.jpg"/>
          <p:cNvPicPr>
            <a:picLocks noChangeAspect="1"/>
          </p:cNvPicPr>
          <p:nvPr/>
        </p:nvPicPr>
        <p:blipFill>
          <a:blip r:embed="rId3" cstate="print"/>
          <a:srcRect/>
          <a:stretch>
            <a:fillRect/>
          </a:stretch>
        </p:blipFill>
        <p:spPr bwMode="auto">
          <a:xfrm>
            <a:off x="7954963" y="6456363"/>
            <a:ext cx="960437" cy="231775"/>
          </a:xfrm>
          <a:prstGeom prst="rect">
            <a:avLst/>
          </a:prstGeom>
          <a:noFill/>
          <a:ln w="9525">
            <a:noFill/>
            <a:miter lim="800000"/>
            <a:headEnd/>
            <a:tailEnd/>
          </a:ln>
        </p:spPr>
      </p:pic>
      <p:pic>
        <p:nvPicPr>
          <p:cNvPr id="3081" name="Picture 8" descr="title footer_Blue_646.jpg"/>
          <p:cNvPicPr>
            <a:picLocks noChangeAspect="1"/>
          </p:cNvPicPr>
          <p:nvPr/>
        </p:nvPicPr>
        <p:blipFill>
          <a:blip r:embed="rId4" cstate="print"/>
          <a:srcRect/>
          <a:stretch>
            <a:fillRect/>
          </a:stretch>
        </p:blipFill>
        <p:spPr bwMode="auto">
          <a:xfrm>
            <a:off x="0" y="6794500"/>
            <a:ext cx="9144000" cy="635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Drell-Yan and Hadron Structure - 77pgs</a:t>
            </a:r>
            <a:endParaRPr lang="en-US"/>
          </a:p>
        </p:txBody>
      </p:sp>
      <p:sp>
        <p:nvSpPr>
          <p:cNvPr id="5" name="Footer Placeholder 4"/>
          <p:cNvSpPr>
            <a:spLocks noGrp="1"/>
          </p:cNvSpPr>
          <p:nvPr>
            <p:ph type="ftr" sz="quarter" idx="11"/>
          </p:nvPr>
        </p:nvSpPr>
        <p:spPr/>
        <p:txBody>
          <a:bodyPr/>
          <a:lstStyle>
            <a:lvl1pPr>
              <a:defRPr/>
            </a:lvl1pPr>
          </a:lstStyle>
          <a:p>
            <a:r>
              <a:rPr lang="en-US" smtClean="0"/>
              <a:t>Craig Roberts: Deconstructing QCD's Goldstone modes</a:t>
            </a:r>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2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Drell-Yan and Hadron Structure - 77pgs</a:t>
            </a:r>
            <a:endParaRPr lang="en-US"/>
          </a:p>
        </p:txBody>
      </p:sp>
      <p:sp>
        <p:nvSpPr>
          <p:cNvPr id="5" name="Footer Placeholder 4"/>
          <p:cNvSpPr>
            <a:spLocks noGrp="1"/>
          </p:cNvSpPr>
          <p:nvPr>
            <p:ph type="ftr" sz="quarter" idx="11"/>
          </p:nvPr>
        </p:nvSpPr>
        <p:spPr/>
        <p:txBody>
          <a:bodyPr/>
          <a:lstStyle>
            <a:lvl1pPr>
              <a:defRPr/>
            </a:lvl1pPr>
          </a:lstStyle>
          <a:p>
            <a:r>
              <a:rPr lang="en-US" smtClean="0"/>
              <a:t>Craig Roberts: Deconstructing QCD's Goldstone modes</a:t>
            </a:r>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010400" y="6572250"/>
            <a:ext cx="1371600" cy="209550"/>
          </a:xfrm>
        </p:spPr>
        <p:txBody>
          <a:bodyPr/>
          <a:lstStyle>
            <a:lvl1pPr>
              <a:defRPr/>
            </a:lvl1pPr>
          </a:lstStyle>
          <a:p>
            <a:r>
              <a:rPr lang="en-US" smtClean="0">
                <a:solidFill>
                  <a:srgbClr val="404040"/>
                </a:solidFill>
              </a:rPr>
              <a:t>Drell-Yan and Hadron Structure - 77pgs</a:t>
            </a:r>
            <a:endParaRPr lang="en-US">
              <a:solidFill>
                <a:srgbClr val="404040"/>
              </a:solidFill>
            </a:endParaRPr>
          </a:p>
        </p:txBody>
      </p:sp>
      <p:sp>
        <p:nvSpPr>
          <p:cNvPr id="6" name="Footer Placeholder 5"/>
          <p:cNvSpPr>
            <a:spLocks noGrp="1"/>
          </p:cNvSpPr>
          <p:nvPr>
            <p:ph type="ftr" sz="quarter" idx="11"/>
          </p:nvPr>
        </p:nvSpPr>
        <p:spPr>
          <a:xfrm>
            <a:off x="657225" y="6307138"/>
            <a:ext cx="5942013" cy="228600"/>
          </a:xfrm>
        </p:spPr>
        <p:txBody>
          <a:bodyPr/>
          <a:lstStyle>
            <a:lvl1pPr>
              <a:defRPr/>
            </a:lvl1pPr>
          </a:lstStyle>
          <a:p>
            <a:r>
              <a:rPr lang="en-US" smtClean="0">
                <a:solidFill>
                  <a:srgbClr val="404040"/>
                </a:solidFill>
              </a:rPr>
              <a:t>Craig Roberts: Deconstructing QCD's Goldstone modes</a:t>
            </a:r>
            <a:endParaRPr lang="en-US">
              <a:solidFill>
                <a:srgbClr val="404040"/>
              </a:solidFill>
            </a:endParaRPr>
          </a:p>
        </p:txBody>
      </p:sp>
      <p:sp>
        <p:nvSpPr>
          <p:cNvPr id="7" name="Slide Number Placeholder 6"/>
          <p:cNvSpPr>
            <a:spLocks noGrp="1"/>
          </p:cNvSpPr>
          <p:nvPr>
            <p:ph type="sldNum" sz="quarter" idx="12"/>
          </p:nvPr>
        </p:nvSpPr>
        <p:spPr>
          <a:xfrm>
            <a:off x="8610600" y="6489700"/>
            <a:ext cx="384175" cy="365125"/>
          </a:xfrm>
        </p:spPr>
        <p:txBody>
          <a:bodyPr/>
          <a:lstStyle>
            <a:lvl1pPr>
              <a:defRPr/>
            </a:lvl1pPr>
          </a:lstStyle>
          <a:p>
            <a:fld id="{A24097AC-A8D3-4D20-AC65-57A9F1C2362A}" type="slidenum">
              <a:rPr lang="en-US">
                <a:solidFill>
                  <a:srgbClr val="404040"/>
                </a:solidFill>
              </a:rPr>
              <a:pPr/>
              <a:t>‹#›</a:t>
            </a:fld>
            <a:endParaRPr lang="en-US">
              <a:solidFill>
                <a:srgbClr val="404040"/>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Ø"/>
              <a:defRPr sz="2200">
                <a:solidFill>
                  <a:schemeClr val="tx2">
                    <a:lumMod val="75000"/>
                  </a:schemeClr>
                </a:solidFill>
              </a:defRPr>
            </a:lvl1pPr>
            <a:lvl2pPr>
              <a:defRPr sz="2000">
                <a:solidFill>
                  <a:schemeClr val="tx2">
                    <a:lumMod val="75000"/>
                  </a:schemeClr>
                </a:solidFill>
              </a:defRPr>
            </a:lvl2pPr>
            <a:lvl3pPr>
              <a:defRPr sz="16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867400" y="6553200"/>
            <a:ext cx="2514600" cy="228600"/>
          </a:xfrm>
        </p:spPr>
        <p:txBody>
          <a:bodyPr/>
          <a:lstStyle>
            <a:lvl1pPr>
              <a:defRPr>
                <a:solidFill>
                  <a:schemeClr val="accent1">
                    <a:lumMod val="50000"/>
                  </a:schemeClr>
                </a:solidFill>
              </a:defRPr>
            </a:lvl1p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lvl1pPr>
              <a:defRPr b="1" i="1">
                <a:solidFill>
                  <a:schemeClr val="accent1">
                    <a:lumMod val="50000"/>
                  </a:schemeClr>
                </a:solidFill>
              </a:defRPr>
            </a:lvl1pPr>
          </a:lstStyle>
          <a:p>
            <a:r>
              <a:rPr lang="en-US" dirty="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lstStyle>
            <a:lvl1pPr algn="l">
              <a:defRPr sz="3000" b="1" cap="none" baseline="0"/>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5943600" y="6553200"/>
            <a:ext cx="2438400" cy="228600"/>
          </a:xfrm>
        </p:spPr>
        <p:txBody>
          <a:bodyPr/>
          <a:lstStyle>
            <a:lvl1pPr>
              <a:defRPr/>
            </a:lvl1pPr>
          </a:lstStyle>
          <a:p>
            <a:r>
              <a:rPr lang="en-US" smtClean="0"/>
              <a:t>Drell-Yan and Hadron Structure - 77pgs</a:t>
            </a:r>
            <a:endParaRPr lang="en-US"/>
          </a:p>
        </p:txBody>
      </p:sp>
      <p:sp>
        <p:nvSpPr>
          <p:cNvPr id="5" name="Footer Placeholder 4"/>
          <p:cNvSpPr>
            <a:spLocks noGrp="1"/>
          </p:cNvSpPr>
          <p:nvPr>
            <p:ph type="ftr" sz="quarter" idx="11"/>
          </p:nvPr>
        </p:nvSpPr>
        <p:spPr/>
        <p:txBody>
          <a:bodyPr/>
          <a:lstStyle>
            <a:lvl1pPr>
              <a:defRPr/>
            </a:lvl1pPr>
          </a:lstStyle>
          <a:p>
            <a:r>
              <a:rPr lang="en-US" smtClean="0"/>
              <a:t>Craig Roberts: Deconstructing QCD's Goldstone modes</a:t>
            </a:r>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600"/>
            </a:lvl2pPr>
            <a:lvl3pPr>
              <a:defRPr sz="1400"/>
            </a:lvl3pPr>
            <a:lvl4pPr>
              <a:defRPr sz="1400"/>
            </a:lvl4pPr>
            <a:lvl5pPr>
              <a:defRPr sz="1400" u="none"/>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en-US" smtClean="0"/>
              <a:t>Drell-Yan and Hadron Structure - 77pgs</a:t>
            </a:r>
            <a:endParaRPr lang="en-US"/>
          </a:p>
        </p:txBody>
      </p:sp>
      <p:sp>
        <p:nvSpPr>
          <p:cNvPr id="6" name="Footer Placeholder 5"/>
          <p:cNvSpPr>
            <a:spLocks noGrp="1"/>
          </p:cNvSpPr>
          <p:nvPr>
            <p:ph type="ftr" sz="quarter" idx="11"/>
          </p:nvPr>
        </p:nvSpPr>
        <p:spPr/>
        <p:txBody>
          <a:bodyPr/>
          <a:lstStyle>
            <a:lvl1pPr>
              <a:defRPr/>
            </a:lvl1pPr>
          </a:lstStyle>
          <a:p>
            <a:r>
              <a:rPr lang="en-US" smtClean="0"/>
              <a:t>Craig Roberts: Deconstructing QCD's Goldstone modes</a:t>
            </a:r>
            <a:endParaRPr lang="en-US"/>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r>
              <a:rPr lang="en-US" smtClean="0"/>
              <a:t>Drell-Yan and Hadron Structure - 77pgs</a:t>
            </a:r>
            <a:endParaRPr lang="en-US"/>
          </a:p>
        </p:txBody>
      </p:sp>
      <p:sp>
        <p:nvSpPr>
          <p:cNvPr id="8" name="Footer Placeholder 7"/>
          <p:cNvSpPr>
            <a:spLocks noGrp="1"/>
          </p:cNvSpPr>
          <p:nvPr>
            <p:ph type="ftr" sz="quarter" idx="11"/>
          </p:nvPr>
        </p:nvSpPr>
        <p:spPr/>
        <p:txBody>
          <a:bodyPr/>
          <a:lstStyle>
            <a:lvl1pPr>
              <a:defRPr/>
            </a:lvl1pPr>
          </a:lstStyle>
          <a:p>
            <a:r>
              <a:rPr lang="en-US" smtClean="0"/>
              <a:t>Craig Roberts: Deconstructing QCD's Goldstone modes</a:t>
            </a:r>
            <a:endParaRPr lang="en-US"/>
          </a:p>
        </p:txBody>
      </p:sp>
      <p:sp>
        <p:nvSpPr>
          <p:cNvPr id="9" name="Slide Number Placeholder 8"/>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smtClean="0"/>
              <a:t>Drell-Yan and Hadron Structure - 77pgs</a:t>
            </a:r>
            <a:endParaRPr lang="en-US"/>
          </a:p>
        </p:txBody>
      </p:sp>
      <p:sp>
        <p:nvSpPr>
          <p:cNvPr id="4" name="Footer Placeholder 3"/>
          <p:cNvSpPr>
            <a:spLocks noGrp="1"/>
          </p:cNvSpPr>
          <p:nvPr>
            <p:ph type="ftr" sz="quarter" idx="11"/>
          </p:nvPr>
        </p:nvSpPr>
        <p:spPr/>
        <p:txBody>
          <a:bodyPr/>
          <a:lstStyle>
            <a:lvl1pPr>
              <a:defRPr/>
            </a:lvl1pPr>
          </a:lstStyle>
          <a:p>
            <a:r>
              <a:rPr lang="en-US" smtClean="0"/>
              <a:t>Craig Roberts: Deconstructing QCD's Goldstone modes</a:t>
            </a:r>
            <a:endParaRPr lang="en-US"/>
          </a:p>
        </p:txBody>
      </p:sp>
      <p:sp>
        <p:nvSpPr>
          <p:cNvPr id="5" name="Slide Number Placeholder 4"/>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Drell-Yan and Hadron Structure - 77pgs</a:t>
            </a:r>
            <a:endParaRPr lang="en-US"/>
          </a:p>
        </p:txBody>
      </p:sp>
      <p:sp>
        <p:nvSpPr>
          <p:cNvPr id="3" name="Footer Placeholder 2"/>
          <p:cNvSpPr>
            <a:spLocks noGrp="1"/>
          </p:cNvSpPr>
          <p:nvPr>
            <p:ph type="ftr" sz="quarter" idx="11"/>
          </p:nvPr>
        </p:nvSpPr>
        <p:spPr/>
        <p:txBody>
          <a:bodyPr/>
          <a:lstStyle>
            <a:lvl1pPr>
              <a:defRPr/>
            </a:lvl1pPr>
          </a:lstStyle>
          <a:p>
            <a:r>
              <a:rPr lang="en-US" smtClean="0"/>
              <a:t>Craig Roberts: Deconstructing QCD's Goldstone modes</a:t>
            </a:r>
            <a:endParaRPr lang="en-US"/>
          </a:p>
        </p:txBody>
      </p:sp>
      <p:sp>
        <p:nvSpPr>
          <p:cNvPr id="4" name="Slide Number Placeholder 3"/>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79550"/>
          </a:xfrm>
        </p:spPr>
        <p:txBody>
          <a:bodyPr anchor="t"/>
          <a:lstStyle>
            <a:lvl1pPr algn="l">
              <a:defRPr sz="26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1"/>
            <a:ext cx="3008313"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Drell-Yan and Hadron Structure - 77pgs</a:t>
            </a:r>
            <a:endParaRPr lang="en-US"/>
          </a:p>
        </p:txBody>
      </p:sp>
      <p:sp>
        <p:nvSpPr>
          <p:cNvPr id="6" name="Footer Placeholder 5"/>
          <p:cNvSpPr>
            <a:spLocks noGrp="1"/>
          </p:cNvSpPr>
          <p:nvPr>
            <p:ph type="ftr" sz="quarter" idx="11"/>
          </p:nvPr>
        </p:nvSpPr>
        <p:spPr/>
        <p:txBody>
          <a:bodyPr/>
          <a:lstStyle>
            <a:lvl1pPr>
              <a:defRPr/>
            </a:lvl1pPr>
          </a:lstStyle>
          <a:p>
            <a:r>
              <a:rPr lang="en-US" smtClean="0"/>
              <a:t>Craig Roberts: Deconstructing QCD's Goldstone modes</a:t>
            </a:r>
            <a:endParaRPr lang="en-US"/>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Drell-Yan and Hadron Structure - 77pgs</a:t>
            </a:r>
            <a:endParaRPr lang="en-US"/>
          </a:p>
        </p:txBody>
      </p:sp>
      <p:sp>
        <p:nvSpPr>
          <p:cNvPr id="6" name="Footer Placeholder 5"/>
          <p:cNvSpPr>
            <a:spLocks noGrp="1"/>
          </p:cNvSpPr>
          <p:nvPr>
            <p:ph type="ftr" sz="quarter" idx="11"/>
          </p:nvPr>
        </p:nvSpPr>
        <p:spPr/>
        <p:txBody>
          <a:bodyPr/>
          <a:lstStyle>
            <a:lvl1pPr>
              <a:defRPr/>
            </a:lvl1pPr>
          </a:lstStyle>
          <a:p>
            <a:r>
              <a:rPr lang="en-US" smtClean="0"/>
              <a:t>Craig Roberts: Deconstructing QCD's Goldstone modes</a:t>
            </a:r>
            <a:endParaRPr lang="en-US"/>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5" descr="slide footer_blue_646.jpg"/>
          <p:cNvPicPr>
            <a:picLocks noChangeAspect="1"/>
          </p:cNvPicPr>
          <p:nvPr/>
        </p:nvPicPr>
        <p:blipFill>
          <a:blip r:embed="rId14" cstate="print"/>
          <a:srcRect/>
          <a:stretch>
            <a:fillRect/>
          </a:stretch>
        </p:blipFill>
        <p:spPr bwMode="auto">
          <a:xfrm>
            <a:off x="0" y="6324600"/>
            <a:ext cx="9144000" cy="530225"/>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7010400" y="6572250"/>
            <a:ext cx="1371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r>
              <a:rPr lang="en-US" smtClean="0"/>
              <a:t>Drell-Yan and Hadron Structure - 77pgs</a:t>
            </a:r>
            <a:endParaRPr lang="en-US"/>
          </a:p>
        </p:txBody>
      </p:sp>
      <p:sp>
        <p:nvSpPr>
          <p:cNvPr id="1029" name="Rectangle 5"/>
          <p:cNvSpPr>
            <a:spLocks noGrp="1" noChangeArrowheads="1"/>
          </p:cNvSpPr>
          <p:nvPr>
            <p:ph type="ftr" sz="quarter" idx="3"/>
          </p:nvPr>
        </p:nvSpPr>
        <p:spPr bwMode="auto">
          <a:xfrm>
            <a:off x="657225" y="6307138"/>
            <a:ext cx="594201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lvl1pPr>
          </a:lstStyle>
          <a:p>
            <a:r>
              <a:rPr lang="en-US" smtClean="0"/>
              <a:t>Craig Roberts: Deconstructing QCD's Goldstone modes</a:t>
            </a:r>
            <a:endParaRPr lang="en-US" dirty="0"/>
          </a:p>
        </p:txBody>
      </p:sp>
      <p:sp>
        <p:nvSpPr>
          <p:cNvPr id="1030" name="Rectangle 6"/>
          <p:cNvSpPr>
            <a:spLocks noGrp="1" noChangeArrowheads="1"/>
          </p:cNvSpPr>
          <p:nvPr>
            <p:ph type="sldNum" sz="quarter" idx="4"/>
          </p:nvPr>
        </p:nvSpPr>
        <p:spPr bwMode="auto">
          <a:xfrm>
            <a:off x="8610600" y="6489700"/>
            <a:ext cx="384175"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fld id="{87034D8C-3CB4-402A-BC46-2AB14C0FE90A}" type="slidenum">
              <a:rPr lang="en-US" smtClean="0"/>
              <a:pPr/>
              <a:t>‹#›</a:t>
            </a:fld>
            <a:endParaRPr lang="en-US"/>
          </a:p>
        </p:txBody>
      </p:sp>
      <p:pic>
        <p:nvPicPr>
          <p:cNvPr id="1031" name="Picture 7" descr="slide header_646.jpg"/>
          <p:cNvPicPr>
            <a:picLocks noChangeAspect="1"/>
          </p:cNvPicPr>
          <p:nvPr/>
        </p:nvPicPr>
        <p:blipFill>
          <a:blip r:embed="rId15" cstate="print"/>
          <a:srcRect/>
          <a:stretch>
            <a:fillRect/>
          </a:stretch>
        </p:blipFill>
        <p:spPr bwMode="auto">
          <a:xfrm>
            <a:off x="0" y="0"/>
            <a:ext cx="9144000" cy="155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psroc.phys.ntu.edu.tw/cjp/issues.php?vol=49&amp;num=5" TargetMode="External"/><Relationship Id="rId3" Type="http://schemas.openxmlformats.org/officeDocument/2006/relationships/hyperlink" Target="http://arxiv.org/abs/1203.5341" TargetMode="External"/><Relationship Id="rId7" Type="http://schemas.openxmlformats.org/officeDocument/2006/relationships/hyperlink" Target="http://inspirebeta.net/record/919283?ln=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kitpc.ac.cn/program.jsp?id=PR20101011&amp;i=main" TargetMode="External"/><Relationship Id="rId5" Type="http://schemas.openxmlformats.org/officeDocument/2006/relationships/hyperlink" Target="http://ctp.itp.cn/" TargetMode="External"/><Relationship Id="rId4" Type="http://schemas.openxmlformats.org/officeDocument/2006/relationships/hyperlink" Target="http://inspirehep.net/record/1084856?ln=en" TargetMode="External"/><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hyperlink" Target="http://inspirebeta.net/record/846839?ln=en"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rmp.aps.org/abstract/RMP/v82/i4/p2991_1"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hyperlink" Target="http://inspirebeta.net/record/694488?ln=en" TargetMode="External"/><Relationship Id="rId2" Type="http://schemas.openxmlformats.org/officeDocument/2006/relationships/slideLayout" Target="../slideLayouts/slideLayout2.xml"/><Relationship Id="rId1" Type="http://schemas.openxmlformats.org/officeDocument/2006/relationships/video" Target="file:///C:\AInspiron5100\Winnie\My%20Documents\home-roberts\zprosper\zppt\StringBreakingBali.mpg" TargetMode="Externa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hyperlink" Target="http://inspirebeta.net/record/823162?ln=en" TargetMode="External"/><Relationship Id="rId4" Type="http://schemas.openxmlformats.org/officeDocument/2006/relationships/image" Target="../media/image35.gif"/></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2.xml"/><Relationship Id="rId4" Type="http://schemas.openxmlformats.org/officeDocument/2006/relationships/hyperlink" Target="http://link.aps.org/doi/10.1103/PhysRevC.84.042202"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hyperlink" Target="http://inspirebeta.net/record/708248?ln=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inspirebeta.net/record/769609?ln=en" TargetMode="External"/><Relationship Id="rId5" Type="http://schemas.openxmlformats.org/officeDocument/2006/relationships/image" Target="../media/image40.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2.gif"/><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inspirebeta.net/record/380782?ln=en" TargetMode="External"/><Relationship Id="rId7" Type="http://schemas.openxmlformats.org/officeDocument/2006/relationships/image" Target="../media/image24.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hyperlink" Target="http://inspirebeta.net/record/816803?ln=en" TargetMode="External"/><Relationship Id="rId5" Type="http://schemas.openxmlformats.org/officeDocument/2006/relationships/hyperlink" Target="http://link.aps.org/doi/10.1103/PhysRevLett.103.081601" TargetMode="External"/><Relationship Id="rId4" Type="http://schemas.openxmlformats.org/officeDocument/2006/relationships/hyperlink" Target="http://inspirebeta.net/record/415809?ln=en"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hyperlink" Target="http://inspirebeta.net/record/445150?ln=en" TargetMode="External"/><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inspirebeta.net/record/526965?ln=en" TargetMode="External"/><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inspirebeta.net/record/526965?ln=en" TargetMode="External"/><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hyperlink" Target="http://inspirebeta.net/record/445150?ln=en" TargetMode="External"/><Relationship Id="rId4" Type="http://schemas.openxmlformats.org/officeDocument/2006/relationships/image" Target="../media/image51.jpeg"/></Relationships>
</file>

<file path=ppt/slides/_rels/slide47.xml.rels><?xml version="1.0" encoding="UTF-8" standalone="yes"?>
<Relationships xmlns="http://schemas.openxmlformats.org/package/2006/relationships"><Relationship Id="rId3" Type="http://schemas.openxmlformats.org/officeDocument/2006/relationships/hyperlink" Target="http://inspirebeta.net/record/469568?ln=en" TargetMode="External"/><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hyperlink" Target="http://rmp.aps.org/abstract/RMP/v82/i4/p2991_1" TargetMode="External"/><Relationship Id="rId4" Type="http://schemas.openxmlformats.org/officeDocument/2006/relationships/hyperlink" Target="http://inspirebeta.net/record/846839?ln=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4.gif"/><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55.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6.gif"/><Relationship Id="rId1" Type="http://schemas.openxmlformats.org/officeDocument/2006/relationships/slideLayout" Target="../slideLayouts/slideLayout2.xml"/><Relationship Id="rId5" Type="http://schemas.openxmlformats.org/officeDocument/2006/relationships/hyperlink" Target="http://inspirebeta.net/record/691673?ln=en" TargetMode="External"/><Relationship Id="rId4" Type="http://schemas.openxmlformats.org/officeDocument/2006/relationships/hyperlink" Target="http://inspirebeta.net/record/280845?ln=en"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inspirebeta.net/record/532431?ln=en" TargetMode="External"/><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inspirebeta.net/record/691673?ln=en" TargetMode="External"/><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hyperlink" Target="http://rmp.aps.org/abstract/RMP/v82/i4/p2991_1" TargetMode="External"/><Relationship Id="rId5" Type="http://schemas.openxmlformats.org/officeDocument/2006/relationships/hyperlink" Target="http://inspirebeta.net/record/846839?ln=en" TargetMode="External"/><Relationship Id="rId4" Type="http://schemas.openxmlformats.org/officeDocument/2006/relationships/hyperlink" Target="http://inspirebeta.net/record/532431?ln=en"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inspirebeta.net/record/846839?ln=en" TargetMode="External"/><Relationship Id="rId2" Type="http://schemas.openxmlformats.org/officeDocument/2006/relationships/image" Target="../media/image69.gif"/><Relationship Id="rId1" Type="http://schemas.openxmlformats.org/officeDocument/2006/relationships/slideLayout" Target="../slideLayouts/slideLayout2.xml"/><Relationship Id="rId5" Type="http://schemas.openxmlformats.org/officeDocument/2006/relationships/hyperlink" Target="http://inspirebeta.net/record/867461?ln=en" TargetMode="External"/><Relationship Id="rId4" Type="http://schemas.openxmlformats.org/officeDocument/2006/relationships/hyperlink" Target="http://rmp.aps.org/abstract/RMP/v82/i4/p2991_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hyperlink" Target="http://inspirebeta.net/record/889604?ln=en" TargetMode="External"/><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hyperlink" Target="http://link.aps.org/doi/10.1103/PhysRevC.83.062201"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inspirebeta.net/record/889604?ln=en" TargetMode="External"/><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hyperlink" Target="http://link.aps.org/doi/10.1103/PhysRevC.83.062201"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inspirebeta.net/record/889604?ln=en" TargetMode="External"/><Relationship Id="rId2" Type="http://schemas.openxmlformats.org/officeDocument/2006/relationships/image" Target="../media/image72.gif"/><Relationship Id="rId1" Type="http://schemas.openxmlformats.org/officeDocument/2006/relationships/slideLayout" Target="../slideLayouts/slideLayout2.xml"/><Relationship Id="rId4" Type="http://schemas.openxmlformats.org/officeDocument/2006/relationships/hyperlink" Target="http://link.aps.org/doi/10.1103/PhysRevC.83.062201"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inspirebeta.net/record/889604?ln=en" TargetMode="External"/><Relationship Id="rId2" Type="http://schemas.openxmlformats.org/officeDocument/2006/relationships/image" Target="../media/image73.gif"/><Relationship Id="rId1" Type="http://schemas.openxmlformats.org/officeDocument/2006/relationships/slideLayout" Target="../slideLayouts/slideLayout2.xml"/><Relationship Id="rId4" Type="http://schemas.openxmlformats.org/officeDocument/2006/relationships/hyperlink" Target="http://link.aps.org/doi/10.1103/PhysRevC.83.062201"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inspirebeta.net/record/921792?ln=en" TargetMode="External"/><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hyperlink" Target="http://link.aps.org/doi/10.1103/PhysRevC.84.042202"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image" Target="../media/image78.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7.jpeg"/></Relationships>
</file>

<file path=ppt/slides/_rels/slide70.xml.rels><?xml version="1.0" encoding="UTF-8" standalone="yes"?>
<Relationships xmlns="http://schemas.openxmlformats.org/package/2006/relationships"><Relationship Id="rId2" Type="http://schemas.openxmlformats.org/officeDocument/2006/relationships/hyperlink" Target="http://www.slac.stanford.edu/spires/find/hep/www?eprint=arXiv:0812.0416"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82.gif"/><Relationship Id="rId3" Type="http://schemas.openxmlformats.org/officeDocument/2006/relationships/hyperlink" Target="http://www.springerlink.com/content/d0r372483080w110/" TargetMode="External"/><Relationship Id="rId7" Type="http://schemas.openxmlformats.org/officeDocument/2006/relationships/image" Target="../media/image81.gif"/><Relationship Id="rId2" Type="http://schemas.openxmlformats.org/officeDocument/2006/relationships/hyperlink" Target="http://inspirebeta.net/record/804095?ln=en" TargetMode="External"/><Relationship Id="rId1" Type="http://schemas.openxmlformats.org/officeDocument/2006/relationships/slideLayout" Target="../slideLayouts/slideLayout2.xml"/><Relationship Id="rId6" Type="http://schemas.openxmlformats.org/officeDocument/2006/relationships/hyperlink" Target="http://inspirebeta.net/record/262672?ln=en" TargetMode="External"/><Relationship Id="rId5" Type="http://schemas.openxmlformats.org/officeDocument/2006/relationships/hyperlink" Target="http://prc.aps.org/abstract/PRC/v85/i2/e025205" TargetMode="External"/><Relationship Id="rId4" Type="http://schemas.openxmlformats.org/officeDocument/2006/relationships/hyperlink" Target="http://inspirehep.net/record/1080894?ln=en" TargetMode="External"/><Relationship Id="rId9" Type="http://schemas.openxmlformats.org/officeDocument/2006/relationships/image" Target="../media/image83.gif"/></Relationships>
</file>

<file path=ppt/slides/_rels/slide72.xml.rels><?xml version="1.0" encoding="UTF-8" standalone="yes"?>
<Relationships xmlns="http://schemas.openxmlformats.org/package/2006/relationships"><Relationship Id="rId8" Type="http://schemas.openxmlformats.org/officeDocument/2006/relationships/image" Target="../media/image82.gif"/><Relationship Id="rId3" Type="http://schemas.openxmlformats.org/officeDocument/2006/relationships/hyperlink" Target="http://inspirebeta.net/record/804095?ln=en" TargetMode="External"/><Relationship Id="rId7" Type="http://schemas.openxmlformats.org/officeDocument/2006/relationships/hyperlink" Target="http://inspirebeta.net/record/262672?ln=en" TargetMode="External"/><Relationship Id="rId2" Type="http://schemas.openxmlformats.org/officeDocument/2006/relationships/image" Target="../media/image84.gif"/><Relationship Id="rId1" Type="http://schemas.openxmlformats.org/officeDocument/2006/relationships/slideLayout" Target="../slideLayouts/slideLayout2.xml"/><Relationship Id="rId6" Type="http://schemas.openxmlformats.org/officeDocument/2006/relationships/hyperlink" Target="http://prc.aps.org/abstract/PRC/v85/i2/e025205" TargetMode="External"/><Relationship Id="rId5" Type="http://schemas.openxmlformats.org/officeDocument/2006/relationships/hyperlink" Target="http://inspirehep.net/record/1080894?ln=en" TargetMode="External"/><Relationship Id="rId4" Type="http://schemas.openxmlformats.org/officeDocument/2006/relationships/hyperlink" Target="http://www.springerlink.com/content/d0r372483080w110/" TargetMode="External"/><Relationship Id="rId9" Type="http://schemas.openxmlformats.org/officeDocument/2006/relationships/image" Target="../media/image83.gif"/></Relationships>
</file>

<file path=ppt/slides/_rels/slide73.xml.rels><?xml version="1.0" encoding="UTF-8" standalone="yes"?>
<Relationships xmlns="http://schemas.openxmlformats.org/package/2006/relationships"><Relationship Id="rId8" Type="http://schemas.openxmlformats.org/officeDocument/2006/relationships/hyperlink" Target="http://inspirebeta.net/record/262672?ln=en" TargetMode="External"/><Relationship Id="rId3" Type="http://schemas.openxmlformats.org/officeDocument/2006/relationships/notesSlide" Target="../notesSlides/notesSlide14.xml"/><Relationship Id="rId7" Type="http://schemas.openxmlformats.org/officeDocument/2006/relationships/hyperlink" Target="http://prc.aps.org/abstract/PRC/v85/i2/e025205" TargetMode="Externa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hyperlink" Target="http://inspirehep.net/record/1080894?ln=en" TargetMode="External"/><Relationship Id="rId5" Type="http://schemas.openxmlformats.org/officeDocument/2006/relationships/hyperlink" Target="http://inspirebeta.net/record/804095?ln=en" TargetMode="External"/><Relationship Id="rId4" Type="http://schemas.openxmlformats.org/officeDocument/2006/relationships/oleObject" Target="../embeddings/oleObject3.bin"/><Relationship Id="rId9" Type="http://schemas.openxmlformats.org/officeDocument/2006/relationships/hyperlink" Target="http://inspirehep.net/record/939532?ln=en" TargetMode="External"/></Relationships>
</file>

<file path=ppt/slides/_rels/slide7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6200" y="996077"/>
            <a:ext cx="6118983" cy="2492990"/>
          </a:xfrm>
          <a:prstGeom prst="rect">
            <a:avLst/>
          </a:prstGeom>
          <a:noFill/>
        </p:spPr>
        <p:txBody>
          <a:bodyPr wrap="none" lIns="91440" tIns="45720" rIns="91440" bIns="45720">
            <a:spAutoFit/>
          </a:bodyPr>
          <a:lstStyle/>
          <a:p>
            <a:r>
              <a:rPr lang="en-US" sz="5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Deconstructing QCD’s</a:t>
            </a:r>
          </a:p>
          <a:p>
            <a:r>
              <a:rPr lang="en-US" sz="5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Goldstone </a:t>
            </a:r>
          </a:p>
          <a:p>
            <a:r>
              <a:rPr lang="en-US" sz="5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modes</a:t>
            </a:r>
            <a:endParaRPr lang="en-US" sz="5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TextBox 7"/>
          <p:cNvSpPr txBox="1"/>
          <p:nvPr/>
        </p:nvSpPr>
        <p:spPr>
          <a:xfrm>
            <a:off x="4631098" y="1828800"/>
            <a:ext cx="4429802" cy="5062924"/>
          </a:xfrm>
          <a:prstGeom prst="rect">
            <a:avLst/>
          </a:prstGeom>
          <a:noFill/>
        </p:spPr>
        <p:txBody>
          <a:bodyPr wrap="none" rtlCol="0">
            <a:spAutoFit/>
          </a:bodyPr>
          <a:lstStyle/>
          <a:p>
            <a:r>
              <a:rPr lang="en-US" sz="1700" i="1" dirty="0" err="1" smtClean="0">
                <a:solidFill>
                  <a:srgbClr val="0000FF"/>
                </a:solidFill>
              </a:rPr>
              <a:t>Rocio</a:t>
            </a:r>
            <a:r>
              <a:rPr lang="en-US" sz="1700" i="1" dirty="0" smtClean="0">
                <a:solidFill>
                  <a:srgbClr val="0000FF"/>
                </a:solidFill>
              </a:rPr>
              <a:t> BERMUDEZ (</a:t>
            </a:r>
            <a:r>
              <a:rPr lang="en-US" sz="1700" i="1" dirty="0" smtClean="0">
                <a:solidFill>
                  <a:srgbClr val="0033CC"/>
                </a:solidFill>
              </a:rPr>
              <a:t>U </a:t>
            </a:r>
            <a:r>
              <a:rPr lang="en-US" sz="1700" i="1" dirty="0" err="1" smtClean="0">
                <a:solidFill>
                  <a:srgbClr val="0033CC"/>
                </a:solidFill>
              </a:rPr>
              <a:t>Micho</a:t>
            </a:r>
            <a:r>
              <a:rPr lang="en-US" sz="1700" i="1" dirty="0" err="1" smtClean="0">
                <a:solidFill>
                  <a:schemeClr val="tx2">
                    <a:lumMod val="75000"/>
                  </a:schemeClr>
                </a:solidFill>
              </a:rPr>
              <a:t>á</a:t>
            </a:r>
            <a:r>
              <a:rPr lang="en-US" sz="1700" i="1" dirty="0" err="1" smtClean="0">
                <a:solidFill>
                  <a:srgbClr val="0033CC"/>
                </a:solidFill>
              </a:rPr>
              <a:t>can</a:t>
            </a:r>
            <a:r>
              <a:rPr lang="en-US" sz="1700" i="1" dirty="0" smtClean="0">
                <a:solidFill>
                  <a:srgbClr val="0033CC"/>
                </a:solidFill>
              </a:rPr>
              <a:t>)</a:t>
            </a:r>
            <a:r>
              <a:rPr lang="en-US" sz="1700" dirty="0" smtClean="0">
                <a:solidFill>
                  <a:schemeClr val="bg2">
                    <a:lumMod val="10000"/>
                  </a:schemeClr>
                </a:solidFill>
              </a:rPr>
              <a:t>;</a:t>
            </a:r>
          </a:p>
          <a:p>
            <a:r>
              <a:rPr lang="en-US" sz="1700" i="1" dirty="0" smtClean="0">
                <a:solidFill>
                  <a:srgbClr val="0033CC"/>
                </a:solidFill>
              </a:rPr>
              <a:t>Chen </a:t>
            </a:r>
            <a:r>
              <a:rPr lang="en-US" sz="1700" i="1" dirty="0" err="1" smtClean="0">
                <a:solidFill>
                  <a:srgbClr val="0033CC"/>
                </a:solidFill>
              </a:rPr>
              <a:t>CHEN</a:t>
            </a:r>
            <a:r>
              <a:rPr lang="en-US" sz="1700" i="1" dirty="0" smtClean="0">
                <a:solidFill>
                  <a:srgbClr val="0033CC"/>
                </a:solidFill>
              </a:rPr>
              <a:t> (ANL, IIT, USTC);</a:t>
            </a:r>
          </a:p>
          <a:p>
            <a:r>
              <a:rPr lang="en-US" sz="1700" i="1" dirty="0" err="1" smtClean="0">
                <a:solidFill>
                  <a:srgbClr val="0033CC"/>
                </a:solidFill>
              </a:rPr>
              <a:t>Xiomara</a:t>
            </a:r>
            <a:r>
              <a:rPr lang="en-US" sz="1700" i="1" dirty="0" smtClean="0">
                <a:solidFill>
                  <a:srgbClr val="0033CC"/>
                </a:solidFill>
              </a:rPr>
              <a:t> GUTIERREZ-GUERRERO (U </a:t>
            </a:r>
            <a:r>
              <a:rPr lang="en-US" sz="1700" i="1" dirty="0" err="1" smtClean="0">
                <a:solidFill>
                  <a:srgbClr val="0033CC"/>
                </a:solidFill>
              </a:rPr>
              <a:t>Micho</a:t>
            </a:r>
            <a:r>
              <a:rPr lang="en-US" sz="1700" i="1" dirty="0" err="1" smtClean="0">
                <a:solidFill>
                  <a:schemeClr val="tx2">
                    <a:lumMod val="75000"/>
                  </a:schemeClr>
                </a:solidFill>
              </a:rPr>
              <a:t>á</a:t>
            </a:r>
            <a:r>
              <a:rPr lang="en-US" sz="1700" i="1" dirty="0" err="1" smtClean="0">
                <a:solidFill>
                  <a:srgbClr val="0033CC"/>
                </a:solidFill>
              </a:rPr>
              <a:t>can</a:t>
            </a:r>
            <a:r>
              <a:rPr lang="en-US" sz="1700" i="1" dirty="0" smtClean="0">
                <a:solidFill>
                  <a:srgbClr val="0033CC"/>
                </a:solidFill>
              </a:rPr>
              <a:t>)</a:t>
            </a:r>
            <a:r>
              <a:rPr lang="en-US" sz="1700" dirty="0" smtClean="0">
                <a:solidFill>
                  <a:schemeClr val="bg2">
                    <a:lumMod val="10000"/>
                  </a:schemeClr>
                </a:solidFill>
              </a:rPr>
              <a:t>;</a:t>
            </a:r>
          </a:p>
          <a:p>
            <a:r>
              <a:rPr lang="en-US" sz="1700" i="1" dirty="0" err="1" smtClean="0">
                <a:solidFill>
                  <a:srgbClr val="0033CC"/>
                </a:solidFill>
              </a:rPr>
              <a:t>Trang</a:t>
            </a:r>
            <a:r>
              <a:rPr lang="en-US" sz="1700" i="1" dirty="0" smtClean="0">
                <a:solidFill>
                  <a:srgbClr val="0033CC"/>
                </a:solidFill>
              </a:rPr>
              <a:t> NGUYEN (KSU)</a:t>
            </a:r>
            <a:r>
              <a:rPr lang="en-US" sz="1700" dirty="0" smtClean="0">
                <a:solidFill>
                  <a:schemeClr val="bg2">
                    <a:lumMod val="10000"/>
                  </a:schemeClr>
                </a:solidFill>
              </a:rPr>
              <a:t>;</a:t>
            </a:r>
          </a:p>
          <a:p>
            <a:r>
              <a:rPr lang="en-US" sz="1700" i="1" dirty="0" smtClean="0">
                <a:solidFill>
                  <a:srgbClr val="0033CC"/>
                </a:solidFill>
              </a:rPr>
              <a:t>Si-</a:t>
            </a:r>
            <a:r>
              <a:rPr lang="en-US" sz="1700" i="1" dirty="0" err="1" smtClean="0">
                <a:solidFill>
                  <a:srgbClr val="0033CC"/>
                </a:solidFill>
              </a:rPr>
              <a:t>xue</a:t>
            </a:r>
            <a:r>
              <a:rPr lang="en-US" sz="1700" i="1" dirty="0" smtClean="0">
                <a:solidFill>
                  <a:srgbClr val="0033CC"/>
                </a:solidFill>
              </a:rPr>
              <a:t> QIN (PKU)</a:t>
            </a:r>
            <a:r>
              <a:rPr lang="en-US" sz="1700" dirty="0" smtClean="0">
                <a:solidFill>
                  <a:schemeClr val="bg2">
                    <a:lumMod val="10000"/>
                  </a:schemeClr>
                </a:solidFill>
              </a:rPr>
              <a:t>;</a:t>
            </a:r>
          </a:p>
          <a:p>
            <a:r>
              <a:rPr lang="en-US" sz="1700" i="1" dirty="0" err="1" smtClean="0">
                <a:solidFill>
                  <a:srgbClr val="0033CC"/>
                </a:solidFill>
              </a:rPr>
              <a:t>Hannes</a:t>
            </a:r>
            <a:r>
              <a:rPr lang="en-US" sz="1700" i="1" dirty="0" smtClean="0">
                <a:solidFill>
                  <a:srgbClr val="0033CC"/>
                </a:solidFill>
              </a:rPr>
              <a:t> ROBERTS (ANL, FZJ, </a:t>
            </a:r>
            <a:r>
              <a:rPr lang="en-US" sz="1700" i="1" dirty="0" err="1" smtClean="0">
                <a:solidFill>
                  <a:srgbClr val="0033CC"/>
                </a:solidFill>
              </a:rPr>
              <a:t>UBerkeley</a:t>
            </a:r>
            <a:r>
              <a:rPr lang="en-US" sz="1700" i="1" dirty="0" smtClean="0">
                <a:solidFill>
                  <a:srgbClr val="0033CC"/>
                </a:solidFill>
              </a:rPr>
              <a:t>)</a:t>
            </a:r>
            <a:r>
              <a:rPr lang="en-US" sz="1700" dirty="0" smtClean="0">
                <a:solidFill>
                  <a:schemeClr val="bg2">
                    <a:lumMod val="10000"/>
                  </a:schemeClr>
                </a:solidFill>
              </a:rPr>
              <a:t>;</a:t>
            </a:r>
          </a:p>
          <a:p>
            <a:r>
              <a:rPr lang="en-US" sz="1700" dirty="0" smtClean="0">
                <a:solidFill>
                  <a:srgbClr val="008000"/>
                </a:solidFill>
              </a:rPr>
              <a:t>Lei CHANG (ANL, FZJ, PKU)</a:t>
            </a:r>
            <a:r>
              <a:rPr lang="en-US" sz="1700" dirty="0" smtClean="0">
                <a:solidFill>
                  <a:schemeClr val="bg2">
                    <a:lumMod val="10000"/>
                  </a:schemeClr>
                </a:solidFill>
              </a:rPr>
              <a:t>; </a:t>
            </a:r>
          </a:p>
          <a:p>
            <a:r>
              <a:rPr lang="en-US" sz="1700" dirty="0" err="1" smtClean="0">
                <a:solidFill>
                  <a:srgbClr val="008000"/>
                </a:solidFill>
              </a:rPr>
              <a:t>Huan</a:t>
            </a:r>
            <a:r>
              <a:rPr lang="en-US" sz="1700" dirty="0" smtClean="0">
                <a:solidFill>
                  <a:srgbClr val="008000"/>
                </a:solidFill>
              </a:rPr>
              <a:t> CHEN (BIHEP)</a:t>
            </a:r>
            <a:r>
              <a:rPr lang="en-US" sz="1700" dirty="0" smtClean="0">
                <a:solidFill>
                  <a:schemeClr val="bg2">
                    <a:lumMod val="10000"/>
                  </a:schemeClr>
                </a:solidFill>
              </a:rPr>
              <a:t>;</a:t>
            </a:r>
          </a:p>
          <a:p>
            <a:r>
              <a:rPr lang="en-US" sz="1700" dirty="0" smtClean="0">
                <a:solidFill>
                  <a:srgbClr val="008000"/>
                </a:solidFill>
              </a:rPr>
              <a:t>Ian CLOËT (</a:t>
            </a:r>
            <a:r>
              <a:rPr lang="en-US" sz="1700" dirty="0" err="1" smtClean="0">
                <a:solidFill>
                  <a:srgbClr val="008000"/>
                </a:solidFill>
              </a:rPr>
              <a:t>UAdelaide</a:t>
            </a:r>
            <a:r>
              <a:rPr lang="en-US" sz="1700" dirty="0" smtClean="0">
                <a:solidFill>
                  <a:srgbClr val="008000"/>
                </a:solidFill>
              </a:rPr>
              <a:t>)</a:t>
            </a:r>
            <a:r>
              <a:rPr lang="en-US" sz="1700" dirty="0" smtClean="0">
                <a:solidFill>
                  <a:schemeClr val="bg2">
                    <a:lumMod val="10000"/>
                  </a:schemeClr>
                </a:solidFill>
              </a:rPr>
              <a:t>;</a:t>
            </a:r>
          </a:p>
          <a:p>
            <a:r>
              <a:rPr lang="en-US" sz="1700" dirty="0" smtClean="0">
                <a:solidFill>
                  <a:srgbClr val="008000"/>
                </a:solidFill>
              </a:rPr>
              <a:t>Bruno EL-BENNICH (São Paulo)</a:t>
            </a:r>
            <a:r>
              <a:rPr lang="en-US" sz="1700" dirty="0" smtClean="0">
                <a:solidFill>
                  <a:schemeClr val="bg2">
                    <a:lumMod val="10000"/>
                  </a:schemeClr>
                </a:solidFill>
              </a:rPr>
              <a:t>;</a:t>
            </a:r>
          </a:p>
          <a:p>
            <a:r>
              <a:rPr lang="en-US" sz="1700" dirty="0" smtClean="0">
                <a:solidFill>
                  <a:srgbClr val="008000"/>
                </a:solidFill>
              </a:rPr>
              <a:t>David WILSON (ANL);</a:t>
            </a:r>
          </a:p>
          <a:p>
            <a:r>
              <a:rPr lang="en-US" sz="1700" dirty="0" err="1" smtClean="0">
                <a:solidFill>
                  <a:schemeClr val="bg2">
                    <a:lumMod val="10000"/>
                  </a:schemeClr>
                </a:solidFill>
              </a:rPr>
              <a:t>Adnan</a:t>
            </a:r>
            <a:r>
              <a:rPr lang="en-US" sz="1700" dirty="0" smtClean="0">
                <a:solidFill>
                  <a:schemeClr val="bg2">
                    <a:lumMod val="10000"/>
                  </a:schemeClr>
                </a:solidFill>
              </a:rPr>
              <a:t> BASHIR (U </a:t>
            </a:r>
            <a:r>
              <a:rPr lang="en-US" sz="1700" dirty="0" err="1" smtClean="0">
                <a:solidFill>
                  <a:schemeClr val="bg2">
                    <a:lumMod val="10000"/>
                  </a:schemeClr>
                </a:solidFill>
              </a:rPr>
              <a:t>Michoácan</a:t>
            </a:r>
            <a:r>
              <a:rPr lang="en-US" sz="1700" dirty="0" smtClean="0">
                <a:solidFill>
                  <a:schemeClr val="bg2">
                    <a:lumMod val="10000"/>
                  </a:schemeClr>
                </a:solidFill>
              </a:rPr>
              <a:t>);</a:t>
            </a:r>
          </a:p>
          <a:p>
            <a:r>
              <a:rPr lang="en-US" sz="1700" dirty="0" smtClean="0">
                <a:solidFill>
                  <a:schemeClr val="bg2">
                    <a:lumMod val="10000"/>
                  </a:schemeClr>
                </a:solidFill>
              </a:rPr>
              <a:t>Stan BRODSKY (SLAC);</a:t>
            </a:r>
          </a:p>
          <a:p>
            <a:r>
              <a:rPr lang="en-US" sz="1700" dirty="0" err="1" smtClean="0">
                <a:solidFill>
                  <a:schemeClr val="bg2">
                    <a:lumMod val="10000"/>
                  </a:schemeClr>
                </a:solidFill>
              </a:rPr>
              <a:t>Gastão</a:t>
            </a:r>
            <a:r>
              <a:rPr lang="en-US" sz="1700" dirty="0" smtClean="0">
                <a:solidFill>
                  <a:schemeClr val="bg2">
                    <a:lumMod val="10000"/>
                  </a:schemeClr>
                </a:solidFill>
              </a:rPr>
              <a:t> KREIN (São Paulo)</a:t>
            </a:r>
          </a:p>
          <a:p>
            <a:r>
              <a:rPr lang="en-US" sz="1700" dirty="0" smtClean="0">
                <a:solidFill>
                  <a:schemeClr val="bg2">
                    <a:lumMod val="10000"/>
                  </a:schemeClr>
                </a:solidFill>
              </a:rPr>
              <a:t>Roy HOLT (ANL);</a:t>
            </a:r>
          </a:p>
          <a:p>
            <a:r>
              <a:rPr lang="en-US" sz="1700" dirty="0" smtClean="0">
                <a:solidFill>
                  <a:schemeClr val="bg2">
                    <a:lumMod val="10000"/>
                  </a:schemeClr>
                </a:solidFill>
              </a:rPr>
              <a:t>Mikhail IVANOV (</a:t>
            </a:r>
            <a:r>
              <a:rPr lang="en-US" sz="1700" dirty="0" err="1" smtClean="0">
                <a:solidFill>
                  <a:schemeClr val="bg2">
                    <a:lumMod val="10000"/>
                  </a:schemeClr>
                </a:solidFill>
              </a:rPr>
              <a:t>Dubna</a:t>
            </a:r>
            <a:r>
              <a:rPr lang="en-US" sz="1700" dirty="0" smtClean="0">
                <a:solidFill>
                  <a:schemeClr val="bg2">
                    <a:lumMod val="10000"/>
                  </a:schemeClr>
                </a:solidFill>
              </a:rPr>
              <a:t>);</a:t>
            </a:r>
          </a:p>
          <a:p>
            <a:r>
              <a:rPr lang="en-US" sz="1700" dirty="0" smtClean="0">
                <a:solidFill>
                  <a:schemeClr val="bg2">
                    <a:lumMod val="10000"/>
                  </a:schemeClr>
                </a:solidFill>
              </a:rPr>
              <a:t>Yu-</a:t>
            </a:r>
            <a:r>
              <a:rPr lang="en-US" sz="1700" dirty="0" err="1" smtClean="0">
                <a:solidFill>
                  <a:schemeClr val="bg2">
                    <a:lumMod val="10000"/>
                  </a:schemeClr>
                </a:solidFill>
              </a:rPr>
              <a:t>xin</a:t>
            </a:r>
            <a:r>
              <a:rPr lang="en-US" sz="1700" dirty="0" smtClean="0">
                <a:solidFill>
                  <a:schemeClr val="bg2">
                    <a:lumMod val="10000"/>
                  </a:schemeClr>
                </a:solidFill>
              </a:rPr>
              <a:t> LIU (PKU);</a:t>
            </a:r>
          </a:p>
          <a:p>
            <a:r>
              <a:rPr lang="en-US" sz="1700" dirty="0" smtClean="0">
                <a:solidFill>
                  <a:schemeClr val="bg2">
                    <a:lumMod val="10000"/>
                  </a:schemeClr>
                </a:solidFill>
              </a:rPr>
              <a:t>Robert SHROCK (Stony Brook);</a:t>
            </a:r>
          </a:p>
          <a:p>
            <a:r>
              <a:rPr lang="en-US" sz="1700" dirty="0" smtClean="0">
                <a:solidFill>
                  <a:schemeClr val="bg2">
                    <a:lumMod val="10000"/>
                  </a:schemeClr>
                </a:solidFill>
              </a:rPr>
              <a:t>Peter TANDY (KSU)</a:t>
            </a:r>
          </a:p>
        </p:txBody>
      </p:sp>
      <p:pic>
        <p:nvPicPr>
          <p:cNvPr id="4" name="Picture 3" descr="PHYTheory.jpg"/>
          <p:cNvPicPr>
            <a:picLocks noChangeAspect="1"/>
          </p:cNvPicPr>
          <p:nvPr/>
        </p:nvPicPr>
        <p:blipFill>
          <a:blip r:embed="rId3" cstate="print"/>
          <a:stretch>
            <a:fillRect/>
          </a:stretch>
        </p:blipFill>
        <p:spPr>
          <a:xfrm>
            <a:off x="0" y="4186428"/>
            <a:ext cx="2743200" cy="918972"/>
          </a:xfrm>
          <a:prstGeom prst="rect">
            <a:avLst/>
          </a:prstGeom>
        </p:spPr>
      </p:pic>
      <p:sp>
        <p:nvSpPr>
          <p:cNvPr id="5" name="Subtitle 7"/>
          <p:cNvSpPr>
            <a:spLocks noGrp="1"/>
          </p:cNvSpPr>
          <p:nvPr>
            <p:ph type="subTitle" idx="1"/>
          </p:nvPr>
        </p:nvSpPr>
        <p:spPr>
          <a:xfrm>
            <a:off x="985838" y="3581400"/>
            <a:ext cx="6400800" cy="1752600"/>
          </a:xfrm>
        </p:spPr>
        <p:txBody>
          <a:bodyPr/>
          <a:lstStyle/>
          <a:p>
            <a:r>
              <a:rPr lang="en-US" sz="2800" dirty="0" smtClean="0">
                <a:solidFill>
                  <a:srgbClr val="0A0A0A"/>
                </a:solidFill>
              </a:rPr>
              <a:t>Craig Roberts</a:t>
            </a:r>
          </a:p>
          <a:p>
            <a:endParaRPr lang="en-US" sz="2800" dirty="0" smtClean="0">
              <a:solidFill>
                <a:srgbClr val="0A0A0A"/>
              </a:solidFill>
            </a:endParaRPr>
          </a:p>
          <a:p>
            <a:endParaRPr lang="en-US" sz="2800" dirty="0" smtClean="0">
              <a:solidFill>
                <a:srgbClr val="0A0A0A"/>
              </a:solidFill>
            </a:endParaRPr>
          </a:p>
          <a:p>
            <a:r>
              <a:rPr lang="en-US" sz="2800" dirty="0" smtClean="0">
                <a:solidFill>
                  <a:srgbClr val="0A0A0A"/>
                </a:solidFill>
              </a:rPr>
              <a:t>Physics Division</a:t>
            </a:r>
            <a:endParaRPr lang="en-US" sz="2800" dirty="0">
              <a:solidFill>
                <a:srgbClr val="0A0A0A"/>
              </a:solidFill>
            </a:endParaRPr>
          </a:p>
        </p:txBody>
      </p:sp>
      <p:sp>
        <p:nvSpPr>
          <p:cNvPr id="9" name="TextBox 8"/>
          <p:cNvSpPr txBox="1"/>
          <p:nvPr/>
        </p:nvSpPr>
        <p:spPr>
          <a:xfrm>
            <a:off x="7924800" y="3505200"/>
            <a:ext cx="1230017" cy="830997"/>
          </a:xfrm>
          <a:prstGeom prst="rect">
            <a:avLst/>
          </a:prstGeom>
          <a:noFill/>
        </p:spPr>
        <p:txBody>
          <a:bodyPr wrap="none" rtlCol="0">
            <a:spAutoFit/>
          </a:bodyPr>
          <a:lstStyle/>
          <a:p>
            <a:r>
              <a:rPr lang="en-US" sz="1600" i="1" dirty="0" smtClean="0">
                <a:solidFill>
                  <a:srgbClr val="0033CC"/>
                </a:solidFill>
              </a:rPr>
              <a:t>Students</a:t>
            </a:r>
          </a:p>
          <a:p>
            <a:r>
              <a:rPr lang="en-US" sz="1600" dirty="0" smtClean="0">
                <a:solidFill>
                  <a:srgbClr val="008000"/>
                </a:solidFill>
              </a:rPr>
              <a:t>Early-career </a:t>
            </a:r>
          </a:p>
          <a:p>
            <a:r>
              <a:rPr lang="en-US" sz="1600" dirty="0" smtClean="0">
                <a:solidFill>
                  <a:srgbClr val="008000"/>
                </a:solidFill>
              </a:rPr>
              <a:t>    scientists</a:t>
            </a:r>
            <a:endParaRPr lang="en-US" sz="1600" dirty="0">
              <a:solidFill>
                <a:srgbClr val="008000"/>
              </a:solidFill>
            </a:endParaRPr>
          </a:p>
        </p:txBody>
      </p:sp>
      <p:sp>
        <p:nvSpPr>
          <p:cNvPr id="10" name="TextBox 9"/>
          <p:cNvSpPr txBox="1"/>
          <p:nvPr/>
        </p:nvSpPr>
        <p:spPr>
          <a:xfrm>
            <a:off x="6477000" y="1447800"/>
            <a:ext cx="2649571" cy="646331"/>
          </a:xfrm>
          <a:prstGeom prst="rect">
            <a:avLst/>
          </a:prstGeom>
          <a:noFill/>
        </p:spPr>
        <p:txBody>
          <a:bodyPr wrap="none" rtlCol="0">
            <a:spAutoFit/>
          </a:bodyPr>
          <a:lstStyle/>
          <a:p>
            <a:pPr algn="r"/>
            <a:r>
              <a:rPr lang="en-US" b="1" i="1" dirty="0" smtClean="0">
                <a:solidFill>
                  <a:schemeClr val="accent1">
                    <a:lumMod val="50000"/>
                  </a:schemeClr>
                </a:solidFill>
              </a:rPr>
              <a:t>Published collaborations: </a:t>
            </a:r>
          </a:p>
          <a:p>
            <a:pPr algn="r"/>
            <a:r>
              <a:rPr lang="en-US" b="1" i="1" dirty="0" smtClean="0">
                <a:solidFill>
                  <a:schemeClr val="accent1">
                    <a:lumMod val="50000"/>
                  </a:schemeClr>
                </a:solidFill>
              </a:rPr>
              <a:t>2010-present</a:t>
            </a:r>
            <a:endParaRPr lang="en-US" b="1" i="1" dirty="0">
              <a:solidFill>
                <a:schemeClr val="accent1">
                  <a:lumMod val="50000"/>
                </a:schemeClr>
              </a:solidFill>
            </a:endParaRPr>
          </a:p>
        </p:txBody>
      </p:sp>
      <p:pic>
        <p:nvPicPr>
          <p:cNvPr id="11" name="Picture 10" descr="NSFheader.gif"/>
          <p:cNvPicPr>
            <a:picLocks noChangeAspect="1"/>
          </p:cNvPicPr>
          <p:nvPr/>
        </p:nvPicPr>
        <p:blipFill>
          <a:blip r:embed="rId4" cstate="print"/>
          <a:stretch>
            <a:fillRect/>
          </a:stretch>
        </p:blipFill>
        <p:spPr>
          <a:xfrm>
            <a:off x="-1" y="6248400"/>
            <a:ext cx="2618384" cy="505968"/>
          </a:xfrm>
          <a:prstGeom prst="rect">
            <a:avLst/>
          </a:prstGeom>
        </p:spPr>
      </p:pic>
      <p:pic>
        <p:nvPicPr>
          <p:cNvPr id="13" name="Picture 4" descr="NP-logo-Nlarge copy"/>
          <p:cNvPicPr>
            <a:picLocks noChangeAspect="1" noChangeArrowheads="1"/>
          </p:cNvPicPr>
          <p:nvPr/>
        </p:nvPicPr>
        <p:blipFill>
          <a:blip r:embed="rId5" cstate="print"/>
          <a:srcRect/>
          <a:stretch>
            <a:fillRect/>
          </a:stretch>
        </p:blipFill>
        <p:spPr bwMode="auto">
          <a:xfrm>
            <a:off x="0" y="5486398"/>
            <a:ext cx="1491303" cy="782394"/>
          </a:xfrm>
          <a:prstGeom prst="rect">
            <a:avLst/>
          </a:prstGeom>
          <a:noFill/>
        </p:spPr>
      </p:pic>
      <p:sp>
        <p:nvSpPr>
          <p:cNvPr id="15" name="Title 14"/>
          <p:cNvSpPr>
            <a:spLocks noGrp="1"/>
          </p:cNvSpPr>
          <p:nvPr>
            <p:ph type="ctrTitle"/>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rotonInterior.jpg"/>
          <p:cNvPicPr>
            <a:picLocks noChangeAspect="1"/>
          </p:cNvPicPr>
          <p:nvPr/>
        </p:nvPicPr>
        <p:blipFill>
          <a:blip r:embed="rId2" cstate="print"/>
          <a:stretch>
            <a:fillRect/>
          </a:stretch>
        </p:blipFill>
        <p:spPr>
          <a:xfrm>
            <a:off x="1" y="0"/>
            <a:ext cx="1219199" cy="1204855"/>
          </a:xfrm>
          <a:prstGeom prst="rect">
            <a:avLst/>
          </a:prstGeom>
        </p:spPr>
      </p:pic>
      <p:sp>
        <p:nvSpPr>
          <p:cNvPr id="2" name="Title 1"/>
          <p:cNvSpPr>
            <a:spLocks noGrp="1"/>
          </p:cNvSpPr>
          <p:nvPr>
            <p:ph type="title"/>
          </p:nvPr>
        </p:nvSpPr>
        <p:spPr/>
        <p:txBody>
          <a:bodyPr/>
          <a:lstStyle/>
          <a:p>
            <a:pPr algn="r"/>
            <a:r>
              <a:rPr lang="en-US" sz="3200" dirty="0" err="1" smtClean="0"/>
              <a:t>Pion</a:t>
            </a:r>
            <a:r>
              <a:rPr lang="en-US" sz="3200" dirty="0" smtClean="0"/>
              <a:t> distribution function</a:t>
            </a:r>
            <a:endParaRPr lang="en-US" sz="3200" dirty="0"/>
          </a:p>
        </p:txBody>
      </p:sp>
      <p:sp>
        <p:nvSpPr>
          <p:cNvPr id="3" name="Content Placeholder 2"/>
          <p:cNvSpPr>
            <a:spLocks noGrp="1"/>
          </p:cNvSpPr>
          <p:nvPr>
            <p:ph idx="1"/>
          </p:nvPr>
        </p:nvSpPr>
        <p:spPr>
          <a:xfrm>
            <a:off x="457200" y="1066800"/>
            <a:ext cx="8229600" cy="5334000"/>
          </a:xfrm>
        </p:spPr>
        <p:txBody>
          <a:bodyPr/>
          <a:lstStyle/>
          <a:p>
            <a:r>
              <a:rPr lang="en-US" dirty="0" smtClean="0"/>
              <a:t>The </a:t>
            </a:r>
            <a:r>
              <a:rPr lang="en-US" dirty="0" err="1" smtClean="0"/>
              <a:t>pion</a:t>
            </a:r>
            <a:r>
              <a:rPr lang="en-US" dirty="0" smtClean="0"/>
              <a:t> plays a key role in nucleon and nuclear structure.  It has been used ; e.g., to explain </a:t>
            </a:r>
          </a:p>
          <a:p>
            <a:pPr lvl="1"/>
            <a:r>
              <a:rPr lang="en-US" dirty="0" smtClean="0"/>
              <a:t>the long-range nucleon-nucleon interaction, forming a basic part of the “Standard Model” of nuclear physics </a:t>
            </a:r>
          </a:p>
          <a:p>
            <a:pPr lvl="1"/>
            <a:r>
              <a:rPr lang="en-US" dirty="0" smtClean="0"/>
              <a:t>and also  the flavor asymmetry observed in the quark sea in the nucleon. </a:t>
            </a:r>
          </a:p>
          <a:p>
            <a:r>
              <a:rPr lang="en-US" dirty="0" smtClean="0"/>
              <a:t>However, compared to that of other hadrons, the </a:t>
            </a:r>
            <a:r>
              <a:rPr lang="en-US" dirty="0" err="1" smtClean="0"/>
              <a:t>pion</a:t>
            </a:r>
            <a:r>
              <a:rPr lang="en-US" dirty="0" smtClean="0"/>
              <a:t> mass is anomalously small.  </a:t>
            </a:r>
          </a:p>
          <a:p>
            <a:pPr lvl="1"/>
            <a:r>
              <a:rPr lang="en-US" dirty="0" smtClean="0"/>
              <a:t>This owes to dynamical </a:t>
            </a:r>
            <a:r>
              <a:rPr lang="en-US" dirty="0" err="1" smtClean="0"/>
              <a:t>chiral</a:t>
            </a:r>
            <a:r>
              <a:rPr lang="en-US" dirty="0" smtClean="0"/>
              <a:t>-symmetry breaking</a:t>
            </a:r>
          </a:p>
          <a:p>
            <a:pPr lvl="1"/>
            <a:r>
              <a:rPr lang="en-US" dirty="0" smtClean="0"/>
              <a:t>Any veracious description of the </a:t>
            </a:r>
            <a:r>
              <a:rPr lang="en-US" dirty="0" err="1" smtClean="0"/>
              <a:t>pion</a:t>
            </a:r>
            <a:r>
              <a:rPr lang="en-US" dirty="0" smtClean="0"/>
              <a:t> must properly account for its dual role as a quark-</a:t>
            </a:r>
            <a:r>
              <a:rPr lang="en-US" dirty="0" err="1" smtClean="0"/>
              <a:t>antiquark</a:t>
            </a:r>
            <a:r>
              <a:rPr lang="en-US" dirty="0" smtClean="0"/>
              <a:t> bound state and the </a:t>
            </a:r>
            <a:r>
              <a:rPr lang="en-US" dirty="0" err="1" smtClean="0"/>
              <a:t>Nambu</a:t>
            </a:r>
            <a:r>
              <a:rPr lang="en-US" dirty="0" smtClean="0"/>
              <a:t>-Goldstone boson associated with DCSB.</a:t>
            </a:r>
          </a:p>
          <a:p>
            <a:r>
              <a:rPr lang="en-US" dirty="0" smtClean="0"/>
              <a:t>It is this dichotomy and its consequences that make an experimental and theoretical elucidation of </a:t>
            </a:r>
            <a:r>
              <a:rPr lang="en-US" dirty="0" err="1" smtClean="0"/>
              <a:t>pion</a:t>
            </a:r>
            <a:r>
              <a:rPr lang="en-US" dirty="0" smtClean="0"/>
              <a:t> properties so essential to understanding the strong interaction.</a:t>
            </a:r>
            <a:endParaRPr lang="en-US"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10</a:t>
            </a:fld>
            <a:endParaRPr lang="en-US"/>
          </a:p>
        </p:txBody>
      </p:sp>
      <p:pic>
        <p:nvPicPr>
          <p:cNvPr id="8" name="Content Placeholder 9" descr="CQMProton.jpg"/>
          <p:cNvPicPr>
            <a:picLocks noChangeAspect="1"/>
          </p:cNvPicPr>
          <p:nvPr/>
        </p:nvPicPr>
        <p:blipFill>
          <a:blip r:embed="rId3" cstate="print"/>
          <a:stretch>
            <a:fillRect/>
          </a:stretch>
        </p:blipFill>
        <p:spPr bwMode="auto">
          <a:xfrm>
            <a:off x="-152400" y="-228600"/>
            <a:ext cx="1600200" cy="1600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1000"/>
                                        <p:tgtEl>
                                          <p:spTgt spid="3">
                                            <p:txEl>
                                              <p:pRg st="3" end="3"/>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1000"/>
                                        <p:tgtEl>
                                          <p:spTgt spid="3">
                                            <p:txEl>
                                              <p:pRg st="4" end="4"/>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9" dur="1000"/>
                                        <p:tgtEl>
                                          <p:spTgt spid="3">
                                            <p:txEl>
                                              <p:pRg st="5" end="5"/>
                                            </p:txEl>
                                          </p:spTgt>
                                        </p:tgtEl>
                                      </p:cBhvr>
                                    </p:animEffect>
                                  </p:childTnLst>
                                </p:cTn>
                              </p:par>
                              <p:par>
                                <p:cTn id="20" presetID="10" presetClass="exit" presetSubtype="0" fill="hold" nodeType="withEffect">
                                  <p:stCondLst>
                                    <p:cond delay="0"/>
                                  </p:stCondLst>
                                  <p:childTnLst>
                                    <p:animEffect transition="out" filter="fade">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par>
                                <p:cTn id="23" presetID="53"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fltVal val="0"/>
                                          </p:val>
                                        </p:tav>
                                        <p:tav tm="100000">
                                          <p:val>
                                            <p:strVal val="#ppt_w"/>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385" decel="100000"/>
                                        <p:tgtEl>
                                          <p:spTgt spid="3">
                                            <p:txEl>
                                              <p:pRg st="6" end="6"/>
                                            </p:txEl>
                                          </p:spTgt>
                                        </p:tgtEl>
                                      </p:cBhvr>
                                    </p:animEffect>
                                    <p:animScale>
                                      <p:cBhvr>
                                        <p:cTn id="33" dur="385" decel="100000"/>
                                        <p:tgtEl>
                                          <p:spTgt spid="3">
                                            <p:txEl>
                                              <p:pRg st="6" end="6"/>
                                            </p:txEl>
                                          </p:spTgt>
                                        </p:tgtEl>
                                      </p:cBhvr>
                                      <p:from x="10000" y="10000"/>
                                      <p:to x="200000" y="450000"/>
                                    </p:animScale>
                                    <p:animScale>
                                      <p:cBhvr>
                                        <p:cTn id="34" dur="615" accel="100000" fill="hold">
                                          <p:stCondLst>
                                            <p:cond delay="385"/>
                                          </p:stCondLst>
                                        </p:cTn>
                                        <p:tgtEl>
                                          <p:spTgt spid="3">
                                            <p:txEl>
                                              <p:pRg st="6" end="6"/>
                                            </p:txEl>
                                          </p:spTgt>
                                        </p:tgtEl>
                                      </p:cBhvr>
                                      <p:from x="200000" y="450000"/>
                                      <p:to x="100000" y="100000"/>
                                    </p:animScale>
                                    <p:set>
                                      <p:cBhvr>
                                        <p:cTn id="35" dur="385" fill="hold"/>
                                        <p:tgtEl>
                                          <p:spTgt spid="3">
                                            <p:txEl>
                                              <p:pRg st="6" end="6"/>
                                            </p:txEl>
                                          </p:spTgt>
                                        </p:tgtEl>
                                        <p:attrNameLst>
                                          <p:attrName>ppt_x</p:attrName>
                                        </p:attrNameLst>
                                      </p:cBhvr>
                                      <p:to>
                                        <p:strVal val="(0.5)"/>
                                      </p:to>
                                    </p:set>
                                    <p:anim from="(0.5)" to="(#ppt_x)" calcmode="lin" valueType="num">
                                      <p:cBhvr>
                                        <p:cTn id="36" dur="615" accel="100000" fill="hold">
                                          <p:stCondLst>
                                            <p:cond delay="385"/>
                                          </p:stCondLst>
                                        </p:cTn>
                                        <p:tgtEl>
                                          <p:spTgt spid="3">
                                            <p:txEl>
                                              <p:pRg st="6" end="6"/>
                                            </p:txEl>
                                          </p:spTgt>
                                        </p:tgtEl>
                                        <p:attrNameLst>
                                          <p:attrName>ppt_x</p:attrName>
                                        </p:attrNameLst>
                                      </p:cBhvr>
                                    </p:anim>
                                    <p:set>
                                      <p:cBhvr>
                                        <p:cTn id="37" dur="385" fill="hold"/>
                                        <p:tgtEl>
                                          <p:spTgt spid="3">
                                            <p:txEl>
                                              <p:pRg st="6" end="6"/>
                                            </p:txEl>
                                          </p:spTgt>
                                        </p:tgtEl>
                                        <p:attrNameLst>
                                          <p:attrName>ppt_y</p:attrName>
                                        </p:attrNameLst>
                                      </p:cBhvr>
                                      <p:to>
                                        <p:strVal val="(#ppt_y+0.4)"/>
                                      </p:to>
                                    </p:set>
                                    <p:anim from="(#ppt_y+0.4)" to="(#ppt_y)" calcmode="lin" valueType="num">
                                      <p:cBhvr>
                                        <p:cTn id="38" dur="615" accel="100000" fill="hold">
                                          <p:stCondLst>
                                            <p:cond delay="385"/>
                                          </p:stCondLst>
                                        </p:cTn>
                                        <p:tgtEl>
                                          <p:spTgt spid="3">
                                            <p:txEl>
                                              <p:pRg st="6" end="6"/>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err="1" smtClean="0"/>
              <a:t>Kaon</a:t>
            </a:r>
            <a:r>
              <a:rPr lang="en-US" sz="3200" dirty="0" smtClean="0"/>
              <a:t> distribution function</a:t>
            </a:r>
            <a:endParaRPr lang="en-US" sz="3200" dirty="0"/>
          </a:p>
        </p:txBody>
      </p:sp>
      <p:sp>
        <p:nvSpPr>
          <p:cNvPr id="3" name="Content Placeholder 2"/>
          <p:cNvSpPr>
            <a:spLocks noGrp="1"/>
          </p:cNvSpPr>
          <p:nvPr>
            <p:ph idx="1"/>
          </p:nvPr>
        </p:nvSpPr>
        <p:spPr/>
        <p:txBody>
          <a:bodyPr/>
          <a:lstStyle/>
          <a:p>
            <a:r>
              <a:rPr lang="en-US" dirty="0" smtClean="0"/>
              <a:t>The valence structure of the </a:t>
            </a:r>
            <a:r>
              <a:rPr lang="en-US" dirty="0" err="1" smtClean="0"/>
              <a:t>kaon</a:t>
            </a:r>
            <a:r>
              <a:rPr lang="en-US" dirty="0" smtClean="0"/>
              <a:t> is comprised of a light </a:t>
            </a:r>
            <a:r>
              <a:rPr lang="en-US" i="1" dirty="0" smtClean="0"/>
              <a:t>up or down </a:t>
            </a:r>
            <a:r>
              <a:rPr lang="en-US" dirty="0" smtClean="0"/>
              <a:t>quark (or </a:t>
            </a:r>
            <a:r>
              <a:rPr lang="en-US" dirty="0" err="1" smtClean="0"/>
              <a:t>antiquark</a:t>
            </a:r>
            <a:r>
              <a:rPr lang="en-US" dirty="0" smtClean="0"/>
              <a:t>) and a </a:t>
            </a:r>
            <a:r>
              <a:rPr lang="en-US" i="1" dirty="0" smtClean="0"/>
              <a:t>strange </a:t>
            </a:r>
            <a:r>
              <a:rPr lang="en-US" dirty="0" err="1" smtClean="0"/>
              <a:t>antiquark</a:t>
            </a:r>
            <a:r>
              <a:rPr lang="en-US" dirty="0" smtClean="0"/>
              <a:t> (or quark). </a:t>
            </a:r>
          </a:p>
          <a:p>
            <a:r>
              <a:rPr lang="en-US" dirty="0" smtClean="0"/>
              <a:t>If our understanding of meson structure is correct, then the large difference between the current mass of the </a:t>
            </a:r>
            <a:r>
              <a:rPr lang="en-US" i="1" dirty="0" smtClean="0"/>
              <a:t>s </a:t>
            </a:r>
            <a:r>
              <a:rPr lang="en-US" dirty="0" smtClean="0"/>
              <a:t>quark and that of the</a:t>
            </a:r>
            <a:r>
              <a:rPr lang="en-US" i="1" dirty="0" smtClean="0"/>
              <a:t> u </a:t>
            </a:r>
            <a:r>
              <a:rPr lang="en-US" dirty="0" smtClean="0"/>
              <a:t>and </a:t>
            </a:r>
            <a:r>
              <a:rPr lang="en-US" i="1" dirty="0" smtClean="0"/>
              <a:t>d </a:t>
            </a:r>
            <a:r>
              <a:rPr lang="en-US" dirty="0" smtClean="0"/>
              <a:t>quarks should give rise to some interesting effects in the </a:t>
            </a:r>
            <a:r>
              <a:rPr lang="en-US" dirty="0" err="1" smtClean="0"/>
              <a:t>kaon</a:t>
            </a:r>
            <a:r>
              <a:rPr lang="en-US" dirty="0" smtClean="0"/>
              <a:t> structure function. </a:t>
            </a:r>
          </a:p>
          <a:p>
            <a:pPr lvl="1"/>
            <a:r>
              <a:rPr lang="en-US" dirty="0" smtClean="0"/>
              <a:t>For example, owing to its larger mass, the </a:t>
            </a:r>
            <a:r>
              <a:rPr lang="en-US" i="1" dirty="0" smtClean="0"/>
              <a:t>s </a:t>
            </a:r>
            <a:r>
              <a:rPr lang="en-US" dirty="0" smtClean="0"/>
              <a:t>quark should carry more of the charged </a:t>
            </a:r>
            <a:r>
              <a:rPr lang="en-US" dirty="0" err="1" smtClean="0"/>
              <a:t>kaon’s</a:t>
            </a:r>
            <a:r>
              <a:rPr lang="en-US" dirty="0" smtClean="0"/>
              <a:t> momentum than the </a:t>
            </a:r>
            <a:r>
              <a:rPr lang="en-US" i="1" dirty="0" smtClean="0"/>
              <a:t>u quark. </a:t>
            </a:r>
          </a:p>
          <a:p>
            <a:pPr lvl="1"/>
            <a:r>
              <a:rPr lang="en-US" dirty="0" smtClean="0"/>
              <a:t>Hence the</a:t>
            </a:r>
            <a:r>
              <a:rPr lang="en-US" i="1" dirty="0" smtClean="0"/>
              <a:t> </a:t>
            </a:r>
            <a:r>
              <a:rPr lang="en-US" i="1" dirty="0" err="1" smtClean="0"/>
              <a:t>u</a:t>
            </a:r>
            <a:r>
              <a:rPr lang="en-US" i="1" baseline="-25000" dirty="0" err="1" smtClean="0"/>
              <a:t>v</a:t>
            </a:r>
            <a:r>
              <a:rPr lang="en-US" i="1" dirty="0" smtClean="0"/>
              <a:t> </a:t>
            </a:r>
            <a:r>
              <a:rPr lang="en-US" dirty="0" smtClean="0"/>
              <a:t>quark distribution in</a:t>
            </a:r>
            <a:r>
              <a:rPr lang="en-US" i="1" dirty="0" smtClean="0"/>
              <a:t> </a:t>
            </a:r>
            <a:r>
              <a:rPr lang="en-US" dirty="0" smtClean="0"/>
              <a:t>the </a:t>
            </a:r>
            <a:r>
              <a:rPr lang="en-US" dirty="0" err="1" smtClean="0"/>
              <a:t>kaon</a:t>
            </a:r>
            <a:r>
              <a:rPr lang="en-US" dirty="0" smtClean="0"/>
              <a:t> should be weighted to lower values in </a:t>
            </a:r>
            <a:r>
              <a:rPr lang="en-US" i="1" dirty="0" smtClean="0"/>
              <a:t>x </a:t>
            </a:r>
            <a:r>
              <a:rPr lang="en-US" dirty="0" smtClean="0"/>
              <a:t>than</a:t>
            </a:r>
            <a:r>
              <a:rPr lang="en-US" i="1" dirty="0" smtClean="0"/>
              <a:t> </a:t>
            </a:r>
            <a:r>
              <a:rPr lang="en-US" dirty="0" smtClean="0"/>
              <a:t>that in the </a:t>
            </a:r>
            <a:r>
              <a:rPr lang="en-US" dirty="0" err="1" smtClean="0"/>
              <a:t>pion</a:t>
            </a:r>
            <a:r>
              <a:rPr lang="en-US" dirty="0" smtClean="0"/>
              <a:t>.</a:t>
            </a:r>
          </a:p>
          <a:p>
            <a:pPr lvl="1"/>
            <a:r>
              <a:rPr lang="en-US" dirty="0" smtClean="0"/>
              <a:t>If such a shift exists, then what sets the scale … current-quark mass or something else?</a:t>
            </a:r>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11</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ide-and-prejudice.jpg"/>
          <p:cNvPicPr>
            <a:picLocks noChangeAspect="1"/>
          </p:cNvPicPr>
          <p:nvPr/>
        </p:nvPicPr>
        <p:blipFill>
          <a:blip r:embed="rId3" cstate="print"/>
          <a:stretch>
            <a:fillRect/>
          </a:stretch>
        </p:blipFill>
        <p:spPr>
          <a:xfrm>
            <a:off x="0" y="0"/>
            <a:ext cx="2115326" cy="2286000"/>
          </a:xfrm>
          <a:prstGeom prst="rect">
            <a:avLst/>
          </a:prstGeom>
        </p:spPr>
      </p:pic>
      <p:sp>
        <p:nvSpPr>
          <p:cNvPr id="2" name="Title 1"/>
          <p:cNvSpPr>
            <a:spLocks noGrp="1"/>
          </p:cNvSpPr>
          <p:nvPr>
            <p:ph type="title"/>
          </p:nvPr>
        </p:nvSpPr>
        <p:spPr/>
        <p:txBody>
          <a:bodyPr/>
          <a:lstStyle/>
          <a:p>
            <a:pPr algn="r"/>
            <a:r>
              <a:rPr lang="en-US" sz="3600" dirty="0" smtClean="0">
                <a:solidFill>
                  <a:srgbClr val="FF0000"/>
                </a:solidFill>
              </a:rPr>
              <a:t>Q</a:t>
            </a:r>
            <a:r>
              <a:rPr lang="en-US" sz="3600" dirty="0" smtClean="0">
                <a:solidFill>
                  <a:srgbClr val="0070C0"/>
                </a:solidFill>
              </a:rPr>
              <a:t>C</a:t>
            </a:r>
            <a:r>
              <a:rPr lang="en-US" sz="3600" dirty="0" smtClean="0">
                <a:solidFill>
                  <a:srgbClr val="00CC00"/>
                </a:solidFill>
              </a:rPr>
              <a:t>D</a:t>
            </a:r>
            <a:r>
              <a:rPr lang="en-US" sz="3600" dirty="0" smtClean="0"/>
              <a:t>’s Challenges</a:t>
            </a:r>
            <a:br>
              <a:rPr lang="en-US" sz="3600" dirty="0" smtClean="0"/>
            </a:br>
            <a:endParaRPr lang="en-US" sz="3200" i="1" dirty="0">
              <a:solidFill>
                <a:srgbClr val="7030A0"/>
              </a:solidFill>
            </a:endParaRPr>
          </a:p>
        </p:txBody>
      </p:sp>
      <p:sp>
        <p:nvSpPr>
          <p:cNvPr id="3" name="Content Placeholder 2"/>
          <p:cNvSpPr>
            <a:spLocks noGrp="1"/>
          </p:cNvSpPr>
          <p:nvPr>
            <p:ph idx="1"/>
          </p:nvPr>
        </p:nvSpPr>
        <p:spPr>
          <a:xfrm>
            <a:off x="457200" y="1981200"/>
            <a:ext cx="8229600" cy="4525963"/>
          </a:xfrm>
        </p:spPr>
        <p:txBody>
          <a:bodyPr>
            <a:normAutofit lnSpcReduction="10000"/>
          </a:bodyPr>
          <a:lstStyle/>
          <a:p>
            <a:pPr>
              <a:buNone/>
            </a:pPr>
            <a:endParaRPr lang="en-US" b="1" dirty="0" smtClean="0"/>
          </a:p>
          <a:p>
            <a:pPr>
              <a:spcBef>
                <a:spcPts val="0"/>
              </a:spcBef>
              <a:buFont typeface="Wingdings" pitchFamily="2" charset="2"/>
              <a:buChar char="Ø"/>
            </a:pPr>
            <a:r>
              <a:rPr lang="en-US" sz="2400" i="1" dirty="0" smtClean="0">
                <a:solidFill>
                  <a:srgbClr val="C00000"/>
                </a:solidFill>
              </a:rPr>
              <a:t>Dynamical </a:t>
            </a:r>
            <a:r>
              <a:rPr lang="en-US" sz="2400" i="1" dirty="0" err="1" smtClean="0">
                <a:solidFill>
                  <a:srgbClr val="C00000"/>
                </a:solidFill>
              </a:rPr>
              <a:t>Chiral</a:t>
            </a:r>
            <a:r>
              <a:rPr lang="en-US" sz="2400" i="1" dirty="0" smtClean="0">
                <a:solidFill>
                  <a:srgbClr val="C00000"/>
                </a:solidFill>
              </a:rPr>
              <a:t> Symmetry Breaking</a:t>
            </a:r>
          </a:p>
          <a:p>
            <a:pPr lvl="1">
              <a:spcBef>
                <a:spcPts val="0"/>
              </a:spcBef>
              <a:buNone/>
            </a:pPr>
            <a:r>
              <a:rPr lang="en-US" sz="2200" dirty="0" smtClean="0">
                <a:solidFill>
                  <a:schemeClr val="tx2">
                    <a:lumMod val="75000"/>
                  </a:schemeClr>
                </a:solidFill>
              </a:rPr>
              <a:t> 	Very unnatural pattern of bound state masses; </a:t>
            </a:r>
          </a:p>
          <a:p>
            <a:pPr lvl="1">
              <a:spcBef>
                <a:spcPts val="0"/>
              </a:spcBef>
              <a:buNone/>
            </a:pPr>
            <a:r>
              <a:rPr lang="en-US" sz="2200" dirty="0" smtClean="0">
                <a:solidFill>
                  <a:schemeClr val="tx2">
                    <a:lumMod val="75000"/>
                  </a:schemeClr>
                </a:solidFill>
              </a:rPr>
              <a:t>	</a:t>
            </a:r>
            <a:r>
              <a:rPr lang="en-US" sz="2400" dirty="0" smtClean="0">
                <a:solidFill>
                  <a:schemeClr val="tx2">
                    <a:lumMod val="75000"/>
                  </a:schemeClr>
                </a:solidFill>
              </a:rPr>
              <a:t>e.g., </a:t>
            </a:r>
            <a:r>
              <a:rPr lang="en-US" sz="2400" dirty="0" err="1" smtClean="0">
                <a:solidFill>
                  <a:schemeClr val="tx2">
                    <a:lumMod val="75000"/>
                  </a:schemeClr>
                </a:solidFill>
              </a:rPr>
              <a:t>Lagrangian</a:t>
            </a:r>
            <a:r>
              <a:rPr lang="en-US" sz="2400" dirty="0" smtClean="0">
                <a:solidFill>
                  <a:schemeClr val="tx2">
                    <a:lumMod val="75000"/>
                  </a:schemeClr>
                </a:solidFill>
              </a:rPr>
              <a:t> (</a:t>
            </a:r>
            <a:r>
              <a:rPr lang="en-US" sz="2400" dirty="0" err="1" smtClean="0">
                <a:solidFill>
                  <a:schemeClr val="tx2">
                    <a:lumMod val="75000"/>
                  </a:schemeClr>
                </a:solidFill>
              </a:rPr>
              <a:t>pQCD</a:t>
            </a:r>
            <a:r>
              <a:rPr lang="en-US" sz="2400" dirty="0" smtClean="0">
                <a:solidFill>
                  <a:schemeClr val="tx2">
                    <a:lumMod val="75000"/>
                  </a:schemeClr>
                </a:solidFill>
              </a:rPr>
              <a:t>) quark mass is small but </a:t>
            </a:r>
          </a:p>
          <a:p>
            <a:pPr lvl="1">
              <a:spcBef>
                <a:spcPts val="0"/>
              </a:spcBef>
              <a:buNone/>
            </a:pPr>
            <a:r>
              <a:rPr lang="en-US" sz="2400" dirty="0" smtClean="0">
                <a:solidFill>
                  <a:schemeClr val="tx2">
                    <a:lumMod val="75000"/>
                  </a:schemeClr>
                </a:solidFill>
              </a:rPr>
              <a:t>    . . . no degeneracy between  </a:t>
            </a:r>
            <a:r>
              <a:rPr lang="en-US" sz="2400" i="1" dirty="0" smtClean="0">
                <a:solidFill>
                  <a:schemeClr val="tx2">
                    <a:lumMod val="75000"/>
                  </a:schemeClr>
                </a:solidFill>
              </a:rPr>
              <a:t>J</a:t>
            </a:r>
            <a:r>
              <a:rPr lang="en-US" sz="2400" i="1" baseline="30000" dirty="0" smtClean="0">
                <a:solidFill>
                  <a:schemeClr val="tx2">
                    <a:lumMod val="75000"/>
                  </a:schemeClr>
                </a:solidFill>
              </a:rPr>
              <a:t>P</a:t>
            </a:r>
            <a:r>
              <a:rPr lang="en-US" sz="2400" i="1" dirty="0" smtClean="0">
                <a:solidFill>
                  <a:schemeClr val="tx2">
                    <a:lumMod val="75000"/>
                  </a:schemeClr>
                </a:solidFill>
              </a:rPr>
              <a:t>=+</a:t>
            </a:r>
            <a:r>
              <a:rPr lang="en-US" sz="2400" dirty="0" smtClean="0">
                <a:solidFill>
                  <a:schemeClr val="tx2">
                    <a:lumMod val="75000"/>
                  </a:schemeClr>
                </a:solidFill>
              </a:rPr>
              <a:t>  and  </a:t>
            </a:r>
            <a:r>
              <a:rPr lang="en-US" sz="2400" i="1" dirty="0" smtClean="0">
                <a:solidFill>
                  <a:schemeClr val="tx2">
                    <a:lumMod val="75000"/>
                  </a:schemeClr>
                </a:solidFill>
              </a:rPr>
              <a:t>J</a:t>
            </a:r>
            <a:r>
              <a:rPr lang="en-US" sz="2400" i="1" baseline="30000" dirty="0" smtClean="0">
                <a:solidFill>
                  <a:schemeClr val="tx2">
                    <a:lumMod val="75000"/>
                  </a:schemeClr>
                </a:solidFill>
              </a:rPr>
              <a:t>P</a:t>
            </a:r>
            <a:r>
              <a:rPr lang="en-US" sz="2400" i="1" dirty="0" smtClean="0">
                <a:solidFill>
                  <a:schemeClr val="tx2">
                    <a:lumMod val="75000"/>
                  </a:schemeClr>
                </a:solidFill>
              </a:rPr>
              <a:t>=−   </a:t>
            </a:r>
            <a:r>
              <a:rPr lang="en-US" sz="1800" i="1" dirty="0" smtClean="0">
                <a:solidFill>
                  <a:schemeClr val="tx2">
                    <a:lumMod val="75000"/>
                  </a:schemeClr>
                </a:solidFill>
              </a:rPr>
              <a:t>(parity partners)</a:t>
            </a:r>
          </a:p>
          <a:p>
            <a:pPr lvl="1">
              <a:spcBef>
                <a:spcPts val="0"/>
              </a:spcBef>
              <a:buNone/>
            </a:pPr>
            <a:endParaRPr lang="en-US" sz="1800" i="1" dirty="0" smtClean="0"/>
          </a:p>
          <a:p>
            <a:pPr lvl="1">
              <a:spcBef>
                <a:spcPts val="0"/>
              </a:spcBef>
              <a:buNone/>
            </a:pPr>
            <a:endParaRPr lang="en-US" sz="1800" i="1" dirty="0" smtClean="0"/>
          </a:p>
          <a:p>
            <a:pPr lvl="1">
              <a:spcBef>
                <a:spcPts val="0"/>
              </a:spcBef>
              <a:buNone/>
            </a:pPr>
            <a:endParaRPr lang="en-US" sz="1800" i="1" dirty="0" smtClean="0"/>
          </a:p>
          <a:p>
            <a:pPr lvl="1">
              <a:spcBef>
                <a:spcPts val="0"/>
              </a:spcBef>
              <a:buNone/>
            </a:pPr>
            <a:endParaRPr lang="en-US" sz="1800" i="1" dirty="0" smtClean="0">
              <a:solidFill>
                <a:schemeClr val="tx2">
                  <a:lumMod val="75000"/>
                </a:schemeClr>
              </a:solidFill>
            </a:endParaRPr>
          </a:p>
          <a:p>
            <a:pPr>
              <a:spcBef>
                <a:spcPts val="0"/>
              </a:spcBef>
              <a:buFont typeface="Wingdings" pitchFamily="2" charset="2"/>
              <a:buChar char="Ø"/>
            </a:pPr>
            <a:r>
              <a:rPr lang="en-US" sz="2400" i="1" dirty="0" smtClean="0">
                <a:solidFill>
                  <a:srgbClr val="C00000"/>
                </a:solidFill>
              </a:rPr>
              <a:t>Neither of these phenomena is apparent in QCD’s </a:t>
            </a:r>
            <a:r>
              <a:rPr lang="en-US" sz="2400" i="1" dirty="0" err="1" smtClean="0">
                <a:solidFill>
                  <a:srgbClr val="C00000"/>
                </a:solidFill>
              </a:rPr>
              <a:t>Lagrangian</a:t>
            </a:r>
            <a:r>
              <a:rPr lang="en-US" sz="2400" dirty="0" smtClean="0">
                <a:solidFill>
                  <a:srgbClr val="002060"/>
                </a:solidFill>
              </a:rPr>
              <a:t> </a:t>
            </a:r>
            <a:r>
              <a:rPr lang="en-US" sz="2000" dirty="0" smtClean="0">
                <a:solidFill>
                  <a:srgbClr val="002060"/>
                </a:solidFill>
              </a:rPr>
              <a:t>	</a:t>
            </a:r>
            <a:r>
              <a:rPr lang="en-US" sz="2400" b="1" i="1" dirty="0" smtClean="0">
                <a:solidFill>
                  <a:srgbClr val="FF0000"/>
                </a:solidFill>
              </a:rPr>
              <a:t>Yet</a:t>
            </a:r>
            <a:r>
              <a:rPr lang="en-US" sz="2400" b="1" i="1" dirty="0" smtClean="0">
                <a:solidFill>
                  <a:srgbClr val="002060"/>
                </a:solidFill>
              </a:rPr>
              <a:t> </a:t>
            </a:r>
            <a:r>
              <a:rPr lang="en-US" sz="2400" dirty="0" smtClean="0">
                <a:solidFill>
                  <a:srgbClr val="002060"/>
                </a:solidFill>
              </a:rPr>
              <a:t>they are the dominant determining</a:t>
            </a:r>
            <a:r>
              <a:rPr lang="en-US" sz="2400" b="1" i="1" dirty="0" smtClean="0">
                <a:solidFill>
                  <a:srgbClr val="002060"/>
                </a:solidFill>
              </a:rPr>
              <a:t> </a:t>
            </a:r>
            <a:r>
              <a:rPr lang="en-US" sz="2400" dirty="0" smtClean="0">
                <a:solidFill>
                  <a:srgbClr val="002060"/>
                </a:solidFill>
              </a:rPr>
              <a:t>characteristics of </a:t>
            </a:r>
          </a:p>
          <a:p>
            <a:pPr>
              <a:spcBef>
                <a:spcPts val="0"/>
              </a:spcBef>
              <a:buNone/>
            </a:pPr>
            <a:r>
              <a:rPr lang="en-US" sz="2400" dirty="0" smtClean="0">
                <a:solidFill>
                  <a:srgbClr val="002060"/>
                </a:solidFill>
              </a:rPr>
              <a:t>		real-world QCD.</a:t>
            </a:r>
          </a:p>
          <a:p>
            <a:pPr>
              <a:spcBef>
                <a:spcPts val="0"/>
              </a:spcBef>
              <a:buFont typeface="Wingdings" pitchFamily="2" charset="2"/>
              <a:buChar char="Ø"/>
            </a:pPr>
            <a:r>
              <a:rPr lang="en-US" sz="3200" dirty="0" smtClean="0">
                <a:solidFill>
                  <a:srgbClr val="008000"/>
                </a:solidFill>
              </a:rPr>
              <a:t>Q</a:t>
            </a:r>
            <a:r>
              <a:rPr lang="en-US" sz="3200" dirty="0" smtClean="0">
                <a:solidFill>
                  <a:srgbClr val="0070C0"/>
                </a:solidFill>
              </a:rPr>
              <a:t>C</a:t>
            </a:r>
            <a:r>
              <a:rPr lang="en-US" sz="3200" dirty="0" smtClean="0">
                <a:solidFill>
                  <a:srgbClr val="FF0000"/>
                </a:solidFill>
              </a:rPr>
              <a:t>D</a:t>
            </a:r>
            <a:r>
              <a:rPr lang="en-US" sz="3200" dirty="0" smtClean="0">
                <a:solidFill>
                  <a:srgbClr val="002060"/>
                </a:solidFill>
              </a:rPr>
              <a:t> </a:t>
            </a:r>
          </a:p>
          <a:p>
            <a:pPr lvl="1">
              <a:spcBef>
                <a:spcPts val="0"/>
              </a:spcBef>
              <a:buNone/>
            </a:pPr>
            <a:r>
              <a:rPr lang="en-US" sz="2800" dirty="0" smtClean="0">
                <a:solidFill>
                  <a:schemeClr val="tx2">
                    <a:lumMod val="75000"/>
                  </a:schemeClr>
                </a:solidFill>
              </a:rPr>
              <a:t>–  Complex </a:t>
            </a:r>
            <a:r>
              <a:rPr lang="en-US" sz="2800" dirty="0" err="1" smtClean="0">
                <a:solidFill>
                  <a:schemeClr val="tx2">
                    <a:lumMod val="75000"/>
                  </a:schemeClr>
                </a:solidFill>
              </a:rPr>
              <a:t>behaviour</a:t>
            </a:r>
            <a:r>
              <a:rPr lang="en-US" sz="2800" dirty="0" smtClean="0">
                <a:solidFill>
                  <a:schemeClr val="tx2">
                    <a:lumMod val="75000"/>
                  </a:schemeClr>
                </a:solidFill>
              </a:rPr>
              <a:t> from apparently simple rules.</a:t>
            </a:r>
            <a:endParaRPr lang="en-US" sz="2800" dirty="0">
              <a:solidFill>
                <a:schemeClr val="tx2">
                  <a:lumMod val="75000"/>
                </a:schemeClr>
              </a:solidFill>
            </a:endParaRPr>
          </a:p>
        </p:txBody>
      </p:sp>
      <p:sp>
        <p:nvSpPr>
          <p:cNvPr id="4" name="Footer Placeholder 3"/>
          <p:cNvSpPr>
            <a:spLocks noGrp="1"/>
          </p:cNvSpPr>
          <p:nvPr>
            <p:ph type="ftr" sz="quarter" idx="11"/>
          </p:nvPr>
        </p:nvSpPr>
        <p:spPr/>
        <p:txBody>
          <a:bodyPr/>
          <a:lstStyle/>
          <a:p>
            <a:r>
              <a:rPr lang="en-US" smtClean="0">
                <a:solidFill>
                  <a:srgbClr val="0070C0"/>
                </a:solidFill>
              </a:rPr>
              <a:t>Craig Roberts: Deconstructing QCD's Goldstone modes</a:t>
            </a:r>
            <a:endParaRPr lang="en-US" dirty="0">
              <a:solidFill>
                <a:srgbClr val="0070C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12</a:t>
            </a:fld>
            <a:endParaRPr lang="en-US">
              <a:solidFill>
                <a:srgbClr val="404040"/>
              </a:solidFill>
            </a:endParaRPr>
          </a:p>
        </p:txBody>
      </p:sp>
      <p:sp>
        <p:nvSpPr>
          <p:cNvPr id="9" name="TextBox 8"/>
          <p:cNvSpPr txBox="1"/>
          <p:nvPr/>
        </p:nvSpPr>
        <p:spPr>
          <a:xfrm>
            <a:off x="2016166" y="1219200"/>
            <a:ext cx="6594434" cy="1446550"/>
          </a:xfrm>
          <a:prstGeom prst="rect">
            <a:avLst/>
          </a:prstGeom>
          <a:noFill/>
        </p:spPr>
        <p:txBody>
          <a:bodyPr wrap="none" rtlCol="0">
            <a:spAutoFit/>
          </a:bodyPr>
          <a:lstStyle/>
          <a:p>
            <a:pPr>
              <a:buFont typeface="Wingdings" pitchFamily="2" charset="2"/>
              <a:buChar char="Ø"/>
            </a:pPr>
            <a:r>
              <a:rPr lang="en-US" sz="2400" dirty="0" smtClean="0">
                <a:solidFill>
                  <a:schemeClr val="tx2">
                    <a:lumMod val="75000"/>
                  </a:schemeClr>
                </a:solidFill>
              </a:rPr>
              <a:t> </a:t>
            </a:r>
            <a:r>
              <a:rPr lang="en-US" sz="2400" i="1" dirty="0" smtClean="0">
                <a:solidFill>
                  <a:srgbClr val="C00000"/>
                </a:solidFill>
              </a:rPr>
              <a:t>Quark and Gluon Confinement</a:t>
            </a:r>
          </a:p>
          <a:p>
            <a:pPr lvl="1"/>
            <a:r>
              <a:rPr lang="en-US" sz="2200" dirty="0" smtClean="0">
                <a:solidFill>
                  <a:schemeClr val="tx2">
                    <a:lumMod val="75000"/>
                  </a:schemeClr>
                </a:solidFill>
              </a:rPr>
              <a:t>No matter how hard one strikes the proton, </a:t>
            </a:r>
          </a:p>
          <a:p>
            <a:pPr lvl="1"/>
            <a:r>
              <a:rPr lang="en-US" sz="2200" dirty="0" smtClean="0">
                <a:solidFill>
                  <a:schemeClr val="tx2">
                    <a:lumMod val="75000"/>
                  </a:schemeClr>
                </a:solidFill>
              </a:rPr>
              <a:t>one </a:t>
            </a:r>
            <a:r>
              <a:rPr lang="en-US" sz="2400" dirty="0" smtClean="0">
                <a:solidFill>
                  <a:schemeClr val="tx2">
                    <a:lumMod val="75000"/>
                  </a:schemeClr>
                </a:solidFill>
              </a:rPr>
              <a:t>cannot liberate an individual gluon or quark</a:t>
            </a:r>
          </a:p>
          <a:p>
            <a:pPr>
              <a:buFont typeface="Wingdings" pitchFamily="2" charset="2"/>
              <a:buChar char="Ø"/>
            </a:pPr>
            <a:endParaRPr lang="en-US" dirty="0"/>
          </a:p>
        </p:txBody>
      </p:sp>
      <p:sp>
        <p:nvSpPr>
          <p:cNvPr id="10" name="Freeform 9"/>
          <p:cNvSpPr/>
          <p:nvPr/>
        </p:nvSpPr>
        <p:spPr bwMode="auto">
          <a:xfrm rot="21372038">
            <a:off x="8293033" y="1268638"/>
            <a:ext cx="691312" cy="4962311"/>
          </a:xfrm>
          <a:custGeom>
            <a:avLst/>
            <a:gdLst>
              <a:gd name="connsiteX0" fmla="*/ 0 w 1371600"/>
              <a:gd name="connsiteY0" fmla="*/ 4771293 h 4771293"/>
              <a:gd name="connsiteX1" fmla="*/ 1230923 w 1371600"/>
              <a:gd name="connsiteY1" fmla="*/ 3470031 h 4771293"/>
              <a:gd name="connsiteX2" fmla="*/ 844061 w 1371600"/>
              <a:gd name="connsiteY2" fmla="*/ 0 h 4771293"/>
              <a:gd name="connsiteX3" fmla="*/ 844061 w 1371600"/>
              <a:gd name="connsiteY3" fmla="*/ 0 h 4771293"/>
              <a:gd name="connsiteX0" fmla="*/ 211016 w 1583593"/>
              <a:gd name="connsiteY0" fmla="*/ 4771293 h 4772010"/>
              <a:gd name="connsiteX1" fmla="*/ 205154 w 1583593"/>
              <a:gd name="connsiteY1" fmla="*/ 4501662 h 4772010"/>
              <a:gd name="connsiteX2" fmla="*/ 1441939 w 1583593"/>
              <a:gd name="connsiteY2" fmla="*/ 3470031 h 4772010"/>
              <a:gd name="connsiteX3" fmla="*/ 1055077 w 1583593"/>
              <a:gd name="connsiteY3" fmla="*/ 0 h 4772010"/>
              <a:gd name="connsiteX4" fmla="*/ 1055077 w 1583593"/>
              <a:gd name="connsiteY4" fmla="*/ 0 h 4772010"/>
              <a:gd name="connsiteX0" fmla="*/ 0 w 1759439"/>
              <a:gd name="connsiteY0" fmla="*/ 4730261 h 4730978"/>
              <a:gd name="connsiteX1" fmla="*/ 381000 w 1759439"/>
              <a:gd name="connsiteY1" fmla="*/ 4501662 h 4730978"/>
              <a:gd name="connsiteX2" fmla="*/ 1617785 w 1759439"/>
              <a:gd name="connsiteY2" fmla="*/ 3470031 h 4730978"/>
              <a:gd name="connsiteX3" fmla="*/ 1230923 w 1759439"/>
              <a:gd name="connsiteY3" fmla="*/ 0 h 4730978"/>
              <a:gd name="connsiteX4" fmla="*/ 1230923 w 1759439"/>
              <a:gd name="connsiteY4" fmla="*/ 0 h 4730978"/>
              <a:gd name="connsiteX0" fmla="*/ 0 w 1695939"/>
              <a:gd name="connsiteY0" fmla="*/ 4730261 h 4787899"/>
              <a:gd name="connsiteX1" fmla="*/ 762000 w 1695939"/>
              <a:gd name="connsiteY1" fmla="*/ 4577861 h 4787899"/>
              <a:gd name="connsiteX2" fmla="*/ 1617785 w 1695939"/>
              <a:gd name="connsiteY2" fmla="*/ 3470031 h 4787899"/>
              <a:gd name="connsiteX3" fmla="*/ 1230923 w 1695939"/>
              <a:gd name="connsiteY3" fmla="*/ 0 h 4787899"/>
              <a:gd name="connsiteX4" fmla="*/ 1230923 w 1695939"/>
              <a:gd name="connsiteY4" fmla="*/ 0 h 4787899"/>
              <a:gd name="connsiteX0" fmla="*/ 0 w 1678354"/>
              <a:gd name="connsiteY0" fmla="*/ 4730261 h 4895361"/>
              <a:gd name="connsiteX1" fmla="*/ 762000 w 1678354"/>
              <a:gd name="connsiteY1" fmla="*/ 4577861 h 4895361"/>
              <a:gd name="connsiteX2" fmla="*/ 1600200 w 1678354"/>
              <a:gd name="connsiteY2" fmla="*/ 2825261 h 4895361"/>
              <a:gd name="connsiteX3" fmla="*/ 1230923 w 1678354"/>
              <a:gd name="connsiteY3" fmla="*/ 0 h 4895361"/>
              <a:gd name="connsiteX4" fmla="*/ 1230923 w 1678354"/>
              <a:gd name="connsiteY4" fmla="*/ 0 h 4895361"/>
              <a:gd name="connsiteX0" fmla="*/ 0 w 1665654"/>
              <a:gd name="connsiteY0" fmla="*/ 4730261 h 4730978"/>
              <a:gd name="connsiteX1" fmla="*/ 838200 w 1665654"/>
              <a:gd name="connsiteY1" fmla="*/ 4273061 h 4730978"/>
              <a:gd name="connsiteX2" fmla="*/ 1600200 w 1665654"/>
              <a:gd name="connsiteY2" fmla="*/ 2825261 h 4730978"/>
              <a:gd name="connsiteX3" fmla="*/ 1230923 w 1665654"/>
              <a:gd name="connsiteY3" fmla="*/ 0 h 4730978"/>
              <a:gd name="connsiteX4" fmla="*/ 1230923 w 1665654"/>
              <a:gd name="connsiteY4" fmla="*/ 0 h 4730978"/>
              <a:gd name="connsiteX0" fmla="*/ 0 w 1360854"/>
              <a:gd name="connsiteY0" fmla="*/ 4501661 h 4552461"/>
              <a:gd name="connsiteX1" fmla="*/ 533400 w 1360854"/>
              <a:gd name="connsiteY1" fmla="*/ 4273061 h 4552461"/>
              <a:gd name="connsiteX2" fmla="*/ 1295400 w 1360854"/>
              <a:gd name="connsiteY2" fmla="*/ 2825261 h 4552461"/>
              <a:gd name="connsiteX3" fmla="*/ 926123 w 1360854"/>
              <a:gd name="connsiteY3" fmla="*/ 0 h 4552461"/>
              <a:gd name="connsiteX4" fmla="*/ 926123 w 1360854"/>
              <a:gd name="connsiteY4" fmla="*/ 0 h 455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854" h="4552461">
                <a:moveTo>
                  <a:pt x="0" y="4501661"/>
                </a:moveTo>
                <a:cubicBezTo>
                  <a:pt x="1113" y="4502378"/>
                  <a:pt x="317500" y="4552461"/>
                  <a:pt x="533400" y="4273061"/>
                </a:cubicBezTo>
                <a:cubicBezTo>
                  <a:pt x="749300" y="3993661"/>
                  <a:pt x="1229946" y="3537438"/>
                  <a:pt x="1295400" y="2825261"/>
                </a:cubicBezTo>
                <a:cubicBezTo>
                  <a:pt x="1360854" y="2113084"/>
                  <a:pt x="987669" y="470877"/>
                  <a:pt x="926123" y="0"/>
                </a:cubicBezTo>
                <a:lnTo>
                  <a:pt x="926123" y="0"/>
                </a:lnTo>
              </a:path>
            </a:pathLst>
          </a:custGeom>
          <a:noFill/>
          <a:ln w="57150" cap="flat" cmpd="sng" algn="ctr">
            <a:solidFill>
              <a:srgbClr val="7030A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3" name="TextBox 12"/>
          <p:cNvSpPr txBox="1"/>
          <p:nvPr/>
        </p:nvSpPr>
        <p:spPr>
          <a:xfrm>
            <a:off x="2142213" y="649069"/>
            <a:ext cx="6620787" cy="646331"/>
          </a:xfrm>
          <a:prstGeom prst="rect">
            <a:avLst/>
          </a:prstGeom>
          <a:noFill/>
        </p:spPr>
        <p:txBody>
          <a:bodyPr wrap="none" rtlCol="0">
            <a:spAutoFit/>
          </a:bodyPr>
          <a:lstStyle/>
          <a:p>
            <a:r>
              <a:rPr lang="en-US" sz="3600" i="1" dirty="0" smtClean="0">
                <a:solidFill>
                  <a:srgbClr val="7030A0"/>
                </a:solidFill>
              </a:rPr>
              <a:t>Understand emergent phenomena</a:t>
            </a:r>
            <a:endParaRPr lang="en-US" sz="3600" dirty="0"/>
          </a:p>
        </p:txBody>
      </p:sp>
      <p:sp>
        <p:nvSpPr>
          <p:cNvPr id="11" name="Date Placeholder 10"/>
          <p:cNvSpPr>
            <a:spLocks noGrp="1"/>
          </p:cNvSpPr>
          <p:nvPr>
            <p:ph type="dt" sz="half" idx="10"/>
          </p:nvPr>
        </p:nvSpPr>
        <p:spPr/>
        <p:txBody>
          <a:bodyPr/>
          <a:lstStyle/>
          <a:p>
            <a:r>
              <a:rPr lang="en-US" smtClean="0"/>
              <a:t>Drell-Yan and Hadron Structure - 77pgs</a:t>
            </a:r>
            <a:endParaRPr lang="en-US"/>
          </a:p>
        </p:txBody>
      </p:sp>
      <p:pic>
        <p:nvPicPr>
          <p:cNvPr id="12" name="Picture 11" descr="Picture1.png"/>
          <p:cNvPicPr>
            <a:picLocks noChangeAspect="1"/>
          </p:cNvPicPr>
          <p:nvPr/>
        </p:nvPicPr>
        <p:blipFill>
          <a:blip r:embed="rId4" cstate="print"/>
          <a:stretch>
            <a:fillRect/>
          </a:stretch>
        </p:blipFill>
        <p:spPr>
          <a:xfrm>
            <a:off x="1676400" y="3581400"/>
            <a:ext cx="5638800" cy="109491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blinds(horizontal)">
                                      <p:cBhvr>
                                        <p:cTn id="31" dur="500"/>
                                        <p:tgtEl>
                                          <p:spTgt spid="3">
                                            <p:txEl>
                                              <p:pRg st="9" end="9"/>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blinds(horizontal)">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p:cTn id="39"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41" dur="1000"/>
                                        <p:tgtEl>
                                          <p:spTgt spid="3">
                                            <p:txEl>
                                              <p:pRg st="11" end="11"/>
                                            </p:txEl>
                                          </p:spTgt>
                                        </p:tgtEl>
                                      </p:cBhvr>
                                    </p:animEffect>
                                  </p:childTnLst>
                                </p:cTn>
                              </p:par>
                              <p:par>
                                <p:cTn id="42" presetID="53"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 calcmode="lin" valueType="num">
                                      <p:cBhvr>
                                        <p:cTn id="44"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46" dur="1000"/>
                                        <p:tgtEl>
                                          <p:spTgt spid="3">
                                            <p:txEl>
                                              <p:pRg st="12" end="12"/>
                                            </p:txEl>
                                          </p:spTgt>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Effect transition="in" filter="fade">
                                      <p:cBhvr>
                                        <p:cTn id="51" dur="1000"/>
                                        <p:tgtEl>
                                          <p:spTgt spid="10"/>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sz="3600" b="1" dirty="0" smtClean="0">
                <a:latin typeface="Trebuchet MS" pitchFamily="34" charset="0"/>
              </a:rPr>
              <a:t>Universal </a:t>
            </a:r>
            <a:br>
              <a:rPr lang="en-US" sz="3600" b="1" dirty="0" smtClean="0">
                <a:latin typeface="Trebuchet MS" pitchFamily="34" charset="0"/>
              </a:rPr>
            </a:br>
            <a:r>
              <a:rPr lang="en-US" sz="3600" b="1" dirty="0" smtClean="0">
                <a:latin typeface="Trebuchet MS" pitchFamily="34" charset="0"/>
              </a:rPr>
              <a:t>Truths</a:t>
            </a:r>
            <a:endParaRPr lang="en-US" sz="3600" b="1" dirty="0">
              <a:latin typeface="Trebuchet MS" pitchFamily="34" charset="0"/>
            </a:endParaRPr>
          </a:p>
        </p:txBody>
      </p:sp>
      <p:sp>
        <p:nvSpPr>
          <p:cNvPr id="3" name="Content Placeholder 2"/>
          <p:cNvSpPr>
            <a:spLocks noGrp="1"/>
          </p:cNvSpPr>
          <p:nvPr>
            <p:ph idx="1"/>
          </p:nvPr>
        </p:nvSpPr>
        <p:spPr>
          <a:xfrm>
            <a:off x="381000" y="1600200"/>
            <a:ext cx="8458200" cy="4724400"/>
          </a:xfrm>
        </p:spPr>
        <p:txBody>
          <a:bodyPr>
            <a:normAutofit fontScale="25000" lnSpcReduction="20000"/>
          </a:bodyPr>
          <a:lstStyle/>
          <a:p>
            <a:endParaRPr lang="en-US" b="1" dirty="0" smtClean="0"/>
          </a:p>
          <a:p>
            <a:endParaRPr lang="en-US" b="1" dirty="0"/>
          </a:p>
          <a:p>
            <a:pPr>
              <a:spcAft>
                <a:spcPts val="600"/>
              </a:spcAft>
              <a:buFont typeface="Wingdings" pitchFamily="2" charset="2"/>
              <a:buChar char="Ø"/>
            </a:pPr>
            <a:r>
              <a:rPr lang="en-US" sz="8800" dirty="0" err="1" smtClean="0"/>
              <a:t>Hadron</a:t>
            </a:r>
            <a:r>
              <a:rPr lang="en-US" sz="8800" dirty="0" smtClean="0"/>
              <a:t> spectrum, elastic and transition form factors, </a:t>
            </a:r>
            <a:r>
              <a:rPr lang="en-US" sz="8800" dirty="0" err="1" smtClean="0"/>
              <a:t>parton</a:t>
            </a:r>
            <a:r>
              <a:rPr lang="en-US" sz="8800" dirty="0" smtClean="0"/>
              <a:t> distribution functions provide unique information about long-range interaction between light-quarks and distribution of </a:t>
            </a:r>
            <a:r>
              <a:rPr lang="en-US" sz="8800" dirty="0" err="1" smtClean="0"/>
              <a:t>hadron's</a:t>
            </a:r>
            <a:r>
              <a:rPr lang="en-US" sz="8800" dirty="0" smtClean="0"/>
              <a:t> </a:t>
            </a:r>
            <a:r>
              <a:rPr lang="en-US" sz="8800" dirty="0" err="1" smtClean="0"/>
              <a:t>characterising</a:t>
            </a:r>
            <a:r>
              <a:rPr lang="en-US" sz="8800" dirty="0" smtClean="0"/>
              <a:t> properties amongst its QCD constituents.</a:t>
            </a:r>
          </a:p>
          <a:p>
            <a:pPr>
              <a:buFont typeface="Wingdings" pitchFamily="2" charset="2"/>
              <a:buChar char="Ø"/>
            </a:pPr>
            <a:r>
              <a:rPr lang="en-US" sz="8800" dirty="0" smtClean="0"/>
              <a:t>Dynamical </a:t>
            </a:r>
            <a:r>
              <a:rPr lang="en-US" sz="8800" dirty="0" err="1" smtClean="0"/>
              <a:t>Chiral</a:t>
            </a:r>
            <a:r>
              <a:rPr lang="en-US" sz="8800" dirty="0" smtClean="0"/>
              <a:t> Symmetry Breaking (DCSB) is most important mass generating mechanism for visible matter in the Universe. </a:t>
            </a:r>
          </a:p>
          <a:p>
            <a:pPr>
              <a:spcBef>
                <a:spcPts val="0"/>
              </a:spcBef>
              <a:spcAft>
                <a:spcPts val="600"/>
              </a:spcAft>
              <a:buNone/>
            </a:pPr>
            <a:r>
              <a:rPr lang="en-US" sz="8800" dirty="0" smtClean="0">
                <a:solidFill>
                  <a:srgbClr val="00B050"/>
                </a:solidFill>
              </a:rPr>
              <a:t>		Higgs mechanism is (</a:t>
            </a:r>
            <a:r>
              <a:rPr lang="en-US" sz="8800" i="1" dirty="0" smtClean="0">
                <a:solidFill>
                  <a:srgbClr val="00B050"/>
                </a:solidFill>
                <a:latin typeface="Times New Roman" pitchFamily="18" charset="0"/>
                <a:cs typeface="Times New Roman" pitchFamily="18" charset="0"/>
              </a:rPr>
              <a:t>almost</a:t>
            </a:r>
            <a:r>
              <a:rPr lang="en-US" sz="8800" dirty="0" smtClean="0">
                <a:solidFill>
                  <a:srgbClr val="00B050"/>
                </a:solidFill>
              </a:rPr>
              <a:t>) irrelevant to light-quarks.</a:t>
            </a:r>
          </a:p>
          <a:p>
            <a:pPr>
              <a:buFont typeface="Wingdings" pitchFamily="2" charset="2"/>
              <a:buChar char="Ø"/>
            </a:pPr>
            <a:r>
              <a:rPr lang="en-US" sz="8800" dirty="0" smtClean="0"/>
              <a:t>Running of quark mass entails that calculations at even modest </a:t>
            </a:r>
            <a:r>
              <a:rPr lang="en-US" sz="8800" i="1" dirty="0" smtClean="0"/>
              <a:t>Q</a:t>
            </a:r>
            <a:r>
              <a:rPr lang="en-US" sz="8800" i="1" baseline="30000" dirty="0" smtClean="0"/>
              <a:t>2</a:t>
            </a:r>
            <a:r>
              <a:rPr lang="en-US" sz="8800" dirty="0" smtClean="0"/>
              <a:t> require a </a:t>
            </a:r>
            <a:r>
              <a:rPr lang="en-US" sz="8800" dirty="0" err="1" smtClean="0"/>
              <a:t>Poincaré</a:t>
            </a:r>
            <a:r>
              <a:rPr lang="en-US" sz="8800" dirty="0" smtClean="0"/>
              <a:t>-covariant approach. </a:t>
            </a:r>
          </a:p>
          <a:p>
            <a:pPr>
              <a:spcBef>
                <a:spcPts val="0"/>
              </a:spcBef>
              <a:buNone/>
            </a:pPr>
            <a:r>
              <a:rPr lang="en-US" sz="8800" dirty="0">
                <a:solidFill>
                  <a:srgbClr val="00B050"/>
                </a:solidFill>
              </a:rPr>
              <a:t>	</a:t>
            </a:r>
            <a:r>
              <a:rPr lang="en-US" sz="8800" dirty="0" smtClean="0">
                <a:solidFill>
                  <a:srgbClr val="00B050"/>
                </a:solidFill>
              </a:rPr>
              <a:t>	Covariance </a:t>
            </a:r>
            <a:r>
              <a:rPr lang="en-US" sz="8800" i="1" dirty="0" smtClean="0">
                <a:solidFill>
                  <a:srgbClr val="00B050"/>
                </a:solidFill>
              </a:rPr>
              <a:t>+ M(p</a:t>
            </a:r>
            <a:r>
              <a:rPr lang="en-US" sz="8800" i="1" baseline="30000" dirty="0" smtClean="0">
                <a:solidFill>
                  <a:srgbClr val="00B050"/>
                </a:solidFill>
              </a:rPr>
              <a:t>2</a:t>
            </a:r>
            <a:r>
              <a:rPr lang="en-US" sz="8800" i="1" dirty="0" smtClean="0">
                <a:solidFill>
                  <a:srgbClr val="00B050"/>
                </a:solidFill>
              </a:rPr>
              <a:t>)</a:t>
            </a:r>
            <a:r>
              <a:rPr lang="en-US" sz="8800" dirty="0" smtClean="0">
                <a:solidFill>
                  <a:srgbClr val="00B050"/>
                </a:solidFill>
              </a:rPr>
              <a:t> require existence of quark orbital angular  	momentum in </a:t>
            </a:r>
            <a:r>
              <a:rPr lang="en-US" sz="8800" dirty="0" err="1" smtClean="0">
                <a:solidFill>
                  <a:srgbClr val="00B050"/>
                </a:solidFill>
              </a:rPr>
              <a:t>hadron's</a:t>
            </a:r>
            <a:r>
              <a:rPr lang="en-US" sz="8800" dirty="0" smtClean="0">
                <a:solidFill>
                  <a:srgbClr val="00B050"/>
                </a:solidFill>
              </a:rPr>
              <a:t> rest-frame wave function.</a:t>
            </a:r>
            <a:endParaRPr lang="en-US" sz="8800" dirty="0" smtClean="0"/>
          </a:p>
          <a:p>
            <a:pPr>
              <a:buFont typeface="Wingdings" pitchFamily="2" charset="2"/>
              <a:buChar char="Ø"/>
            </a:pPr>
            <a:r>
              <a:rPr lang="en-US" sz="8800" dirty="0" smtClean="0"/>
              <a:t>Confinement is expressed through a violent change of the propagators for </a:t>
            </a:r>
            <a:r>
              <a:rPr lang="en-US" sz="8800" dirty="0" err="1" smtClean="0"/>
              <a:t>coloured</a:t>
            </a:r>
            <a:r>
              <a:rPr lang="en-US" sz="8800" dirty="0" smtClean="0"/>
              <a:t> particles &amp; can almost be read from a plot of a states’ dressed-propagator.  </a:t>
            </a:r>
          </a:p>
          <a:p>
            <a:pPr>
              <a:spcBef>
                <a:spcPts val="0"/>
              </a:spcBef>
              <a:buNone/>
            </a:pPr>
            <a:r>
              <a:rPr lang="en-US" sz="8800" dirty="0" smtClean="0"/>
              <a:t>		</a:t>
            </a:r>
            <a:r>
              <a:rPr lang="en-US" sz="8800" dirty="0" smtClean="0">
                <a:solidFill>
                  <a:srgbClr val="00B050"/>
                </a:solidFill>
              </a:rPr>
              <a:t>It is intimately connected with DCSB.</a:t>
            </a:r>
          </a:p>
          <a:p>
            <a:endParaRPr lang="en-US" b="1" dirty="0" smtClean="0"/>
          </a:p>
          <a:p>
            <a:endParaRPr lang="en-US" b="1" dirty="0"/>
          </a:p>
        </p:txBody>
      </p:sp>
      <p:sp>
        <p:nvSpPr>
          <p:cNvPr id="4" name="Footer Placeholder 3"/>
          <p:cNvSpPr>
            <a:spLocks noGrp="1"/>
          </p:cNvSpPr>
          <p:nvPr>
            <p:ph type="ftr" sz="quarter" idx="11"/>
          </p:nvPr>
        </p:nvSpPr>
        <p:spPr/>
        <p:txBody>
          <a:bodyPr/>
          <a:lstStyle/>
          <a:p>
            <a:r>
              <a:rPr lang="en-US" smtClean="0">
                <a:solidFill>
                  <a:srgbClr val="0070C0"/>
                </a:solidFill>
              </a:rPr>
              <a:t>Craig Roberts: Deconstructing QCD's Goldstone modes</a:t>
            </a:r>
            <a:endParaRPr lang="en-US" dirty="0">
              <a:solidFill>
                <a:srgbClr val="0070C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13</a:t>
            </a:fld>
            <a:endParaRPr lang="en-US">
              <a:solidFill>
                <a:srgbClr val="404040"/>
              </a:solidFill>
            </a:endParaRPr>
          </a:p>
        </p:txBody>
      </p:sp>
      <p:pic>
        <p:nvPicPr>
          <p:cNvPr id="8" name="Picture 7" descr="pride-and-prejudice.jpg"/>
          <p:cNvPicPr>
            <a:picLocks noChangeAspect="1"/>
          </p:cNvPicPr>
          <p:nvPr/>
        </p:nvPicPr>
        <p:blipFill>
          <a:blip r:embed="rId3" cstate="print"/>
          <a:stretch>
            <a:fillRect/>
          </a:stretch>
        </p:blipFill>
        <p:spPr>
          <a:xfrm>
            <a:off x="0" y="-1"/>
            <a:ext cx="1600200" cy="1890185"/>
          </a:xfrm>
          <a:prstGeom prst="rect">
            <a:avLst/>
          </a:prstGeom>
        </p:spPr>
      </p:pic>
      <p:sp>
        <p:nvSpPr>
          <p:cNvPr id="7" name="Date Placeholder 6"/>
          <p:cNvSpPr>
            <a:spLocks noGrp="1"/>
          </p:cNvSpPr>
          <p:nvPr>
            <p:ph type="dt" sz="half" idx="10"/>
          </p:nvPr>
        </p:nvSpPr>
        <p:spPr/>
        <p:txBody>
          <a:bodyPr/>
          <a:lstStyle/>
          <a:p>
            <a:r>
              <a:rPr lang="en-US" smtClean="0"/>
              <a:t>Drell-Yan and Hadron Structure - 77pgs</a:t>
            </a: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iterate type="lt">
                                    <p:tmPct val="5000"/>
                                  </p:iterate>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5" dur="5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sz="3600" dirty="0" smtClean="0">
                <a:latin typeface="Trebuchet MS" pitchFamily="34" charset="0"/>
              </a:rPr>
              <a:t>Dyson-Schwinger</a:t>
            </a:r>
            <a:br>
              <a:rPr lang="en-US" sz="3600" dirty="0" smtClean="0">
                <a:latin typeface="Trebuchet MS" pitchFamily="34" charset="0"/>
              </a:rPr>
            </a:br>
            <a:r>
              <a:rPr lang="en-US" sz="3600" dirty="0" smtClean="0">
                <a:latin typeface="Trebuchet MS" pitchFamily="34" charset="0"/>
              </a:rPr>
              <a:t>Equations</a:t>
            </a:r>
            <a:endParaRPr lang="en-US" sz="3600" dirty="0">
              <a:latin typeface="Trebuchet MS" pitchFamily="34" charset="0"/>
            </a:endParaRPr>
          </a:p>
        </p:txBody>
      </p:sp>
      <p:sp>
        <p:nvSpPr>
          <p:cNvPr id="4" name="Footer Placeholder 3"/>
          <p:cNvSpPr>
            <a:spLocks noGrp="1"/>
          </p:cNvSpPr>
          <p:nvPr>
            <p:ph type="ftr" sz="quarter" idx="11"/>
          </p:nvPr>
        </p:nvSpPr>
        <p:spPr/>
        <p:txBody>
          <a:bodyPr/>
          <a:lstStyle/>
          <a:p>
            <a:r>
              <a:rPr lang="en-US" smtClean="0"/>
              <a:t>Craig Roberts: Deconstructing QCD's Goldstone modes</a:t>
            </a:r>
            <a:endParaRPr lang="en-US" dirty="0"/>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14</a:t>
            </a:fld>
            <a:endParaRPr lang="en-US">
              <a:solidFill>
                <a:srgbClr val="404040"/>
              </a:solidFill>
            </a:endParaRPr>
          </a:p>
        </p:txBody>
      </p:sp>
      <p:sp>
        <p:nvSpPr>
          <p:cNvPr id="7" name="Rectangle 6"/>
          <p:cNvSpPr/>
          <p:nvPr/>
        </p:nvSpPr>
        <p:spPr bwMode="auto">
          <a:xfrm>
            <a:off x="1905000" y="1981200"/>
            <a:ext cx="1828800" cy="533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6" name="Freeform 15"/>
          <p:cNvSpPr/>
          <p:nvPr/>
        </p:nvSpPr>
        <p:spPr bwMode="auto">
          <a:xfrm>
            <a:off x="-204486" y="-381965"/>
            <a:ext cx="2808790" cy="5119869"/>
          </a:xfrm>
          <a:custGeom>
            <a:avLst/>
            <a:gdLst>
              <a:gd name="connsiteX0" fmla="*/ 1709195 w 2808790"/>
              <a:gd name="connsiteY0" fmla="*/ 4502552 h 5119869"/>
              <a:gd name="connsiteX1" fmla="*/ 609600 w 2808790"/>
              <a:gd name="connsiteY1" fmla="*/ 4479403 h 5119869"/>
              <a:gd name="connsiteX2" fmla="*/ 366532 w 2808790"/>
              <a:gd name="connsiteY2" fmla="*/ 659757 h 5119869"/>
              <a:gd name="connsiteX3" fmla="*/ 2808790 w 2808790"/>
              <a:gd name="connsiteY3" fmla="*/ 520861 h 5119869"/>
              <a:gd name="connsiteX4" fmla="*/ 2808790 w 2808790"/>
              <a:gd name="connsiteY4" fmla="*/ 520861 h 5119869"/>
              <a:gd name="connsiteX5" fmla="*/ 2808790 w 2808790"/>
              <a:gd name="connsiteY5" fmla="*/ 520861 h 511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90" h="5119869">
                <a:moveTo>
                  <a:pt x="1709195" y="4502552"/>
                </a:moveTo>
                <a:cubicBezTo>
                  <a:pt x="1271286" y="4811210"/>
                  <a:pt x="833377" y="5119869"/>
                  <a:pt x="609600" y="4479403"/>
                </a:cubicBezTo>
                <a:cubicBezTo>
                  <a:pt x="385823" y="3838937"/>
                  <a:pt x="0" y="1319514"/>
                  <a:pt x="366532" y="659757"/>
                </a:cubicBezTo>
                <a:cubicBezTo>
                  <a:pt x="733064" y="0"/>
                  <a:pt x="2808790" y="520861"/>
                  <a:pt x="2808790" y="520861"/>
                </a:cubicBezTo>
                <a:lnTo>
                  <a:pt x="2808790" y="520861"/>
                </a:lnTo>
                <a:lnTo>
                  <a:pt x="2808790" y="520861"/>
                </a:ln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3" name="Date Placeholder 12"/>
          <p:cNvSpPr>
            <a:spLocks noGrp="1"/>
          </p:cNvSpPr>
          <p:nvPr>
            <p:ph type="dt" sz="half" idx="10"/>
          </p:nvPr>
        </p:nvSpPr>
        <p:spPr/>
        <p:txBody>
          <a:bodyPr/>
          <a:lstStyle/>
          <a:p>
            <a:r>
              <a:rPr lang="en-US" smtClean="0"/>
              <a:t>Drell-Yan and Hadron Structure - 77pgs</a:t>
            </a:r>
            <a:endParaRPr lang="en-US" dirty="0"/>
          </a:p>
        </p:txBody>
      </p:sp>
      <p:sp>
        <p:nvSpPr>
          <p:cNvPr id="14" name="Content Placeholder 13"/>
          <p:cNvSpPr>
            <a:spLocks noGrp="1"/>
          </p:cNvSpPr>
          <p:nvPr>
            <p:ph idx="1"/>
          </p:nvPr>
        </p:nvSpPr>
        <p:spPr>
          <a:xfrm>
            <a:off x="457200" y="1722437"/>
            <a:ext cx="8229600" cy="4525963"/>
          </a:xfrm>
        </p:spPr>
        <p:txBody>
          <a:bodyPr/>
          <a:lstStyle/>
          <a:p>
            <a:r>
              <a:rPr lang="en-US" sz="2000" i="1" dirty="0" smtClean="0"/>
              <a:t>Strong QCD and Dyson-Schwinger Equations</a:t>
            </a:r>
            <a:r>
              <a:rPr lang="en-US" sz="2000" dirty="0" smtClean="0"/>
              <a:t/>
            </a:r>
            <a:br>
              <a:rPr lang="en-US" sz="2000" dirty="0" smtClean="0"/>
            </a:br>
            <a:r>
              <a:rPr lang="en-US" sz="2000" dirty="0" smtClean="0"/>
              <a:t>Craig D. Roberts, </a:t>
            </a:r>
            <a:r>
              <a:rPr lang="en-US" sz="2000" dirty="0" smtClean="0">
                <a:hlinkClick r:id="rId3"/>
              </a:rPr>
              <a:t>arXiv:1203.5341 [</a:t>
            </a:r>
            <a:r>
              <a:rPr lang="en-US" sz="2000" dirty="0" err="1" smtClean="0">
                <a:hlinkClick r:id="rId3"/>
              </a:rPr>
              <a:t>nucl-th</a:t>
            </a:r>
            <a:r>
              <a:rPr lang="en-US" sz="2000" dirty="0" smtClean="0">
                <a:hlinkClick r:id="rId3"/>
              </a:rPr>
              <a:t>]</a:t>
            </a:r>
            <a:r>
              <a:rPr lang="en-US" sz="2000" dirty="0" smtClean="0"/>
              <a:t/>
            </a:r>
            <a:br>
              <a:rPr lang="en-US" sz="2000" dirty="0" smtClean="0"/>
            </a:br>
            <a:r>
              <a:rPr lang="en-US" sz="1600" dirty="0" smtClean="0"/>
              <a:t>Notes based on 5 lectures to the conference on "Dyson-Schwinger Equations &amp; </a:t>
            </a:r>
            <a:r>
              <a:rPr lang="en-US" sz="1600" dirty="0" err="1" smtClean="0"/>
              <a:t>Faà</a:t>
            </a:r>
            <a:r>
              <a:rPr lang="en-US" sz="1600" dirty="0" smtClean="0"/>
              <a:t> </a:t>
            </a:r>
            <a:r>
              <a:rPr lang="en-US" sz="1600" dirty="0" err="1" smtClean="0"/>
              <a:t>di</a:t>
            </a:r>
            <a:r>
              <a:rPr lang="en-US" sz="1600" dirty="0" smtClean="0"/>
              <a:t> Bruno </a:t>
            </a:r>
            <a:r>
              <a:rPr lang="en-US" sz="1600" dirty="0" err="1" smtClean="0"/>
              <a:t>Hopf</a:t>
            </a:r>
            <a:r>
              <a:rPr lang="en-US" sz="1600" dirty="0" smtClean="0"/>
              <a:t> Algebras in Physics and </a:t>
            </a:r>
            <a:r>
              <a:rPr lang="en-US" sz="1600" dirty="0" err="1" smtClean="0"/>
              <a:t>Combinatorics</a:t>
            </a:r>
            <a:r>
              <a:rPr lang="en-US" sz="1600" dirty="0" smtClean="0"/>
              <a:t> (DSFdB2011)", </a:t>
            </a:r>
            <a:r>
              <a:rPr lang="en-US" sz="1600" dirty="0" err="1" smtClean="0"/>
              <a:t>Institut</a:t>
            </a:r>
            <a:r>
              <a:rPr lang="en-US" sz="1600" dirty="0" smtClean="0"/>
              <a:t> de </a:t>
            </a:r>
            <a:r>
              <a:rPr lang="en-US" sz="1600" dirty="0" err="1" smtClean="0"/>
              <a:t>Recherche</a:t>
            </a:r>
            <a:r>
              <a:rPr lang="en-US" sz="1600" dirty="0" smtClean="0"/>
              <a:t> </a:t>
            </a:r>
            <a:r>
              <a:rPr lang="en-US" sz="1600" dirty="0" err="1" smtClean="0"/>
              <a:t>Mathématique</a:t>
            </a:r>
            <a:r>
              <a:rPr lang="en-US" sz="1600" dirty="0" smtClean="0"/>
              <a:t> </a:t>
            </a:r>
            <a:r>
              <a:rPr lang="en-US" sz="1600" dirty="0" err="1" smtClean="0"/>
              <a:t>Avancée</a:t>
            </a:r>
            <a:r>
              <a:rPr lang="en-US" sz="1600" dirty="0" smtClean="0"/>
              <a:t>, </a:t>
            </a:r>
            <a:r>
              <a:rPr lang="en-US" sz="1600" dirty="0" err="1" smtClean="0"/>
              <a:t>l'Universite</a:t>
            </a:r>
            <a:r>
              <a:rPr lang="en-US" sz="1600" dirty="0" smtClean="0"/>
              <a:t> de Strasbourg et CNRS, Strasbourg, France, 27.06-01.07/2011."IRMA Lectures in Mathematics &amp; Theoretical Physics," published by the European Mathematical Society (EMS)</a:t>
            </a:r>
            <a:endParaRPr lang="en-US" sz="1800" dirty="0" smtClean="0"/>
          </a:p>
          <a:p>
            <a:r>
              <a:rPr lang="en-US" sz="2000" i="1" dirty="0" smtClean="0"/>
              <a:t>Collective perspective on advances in Dyson-Schwinger Equation QCD, </a:t>
            </a:r>
          </a:p>
          <a:p>
            <a:pPr>
              <a:spcBef>
                <a:spcPts val="0"/>
              </a:spcBef>
              <a:buNone/>
            </a:pPr>
            <a:r>
              <a:rPr lang="en-US" sz="2000" i="1" dirty="0" smtClean="0"/>
              <a:t>	</a:t>
            </a:r>
            <a:r>
              <a:rPr lang="en-US" sz="2000" dirty="0" err="1" smtClean="0"/>
              <a:t>Adnan</a:t>
            </a:r>
            <a:r>
              <a:rPr lang="en-US" sz="2000" dirty="0" smtClean="0"/>
              <a:t> </a:t>
            </a:r>
            <a:r>
              <a:rPr lang="en-US" sz="2000" dirty="0" err="1" smtClean="0"/>
              <a:t>Bashir</a:t>
            </a:r>
            <a:r>
              <a:rPr lang="en-US" sz="2000" dirty="0" smtClean="0"/>
              <a:t>, </a:t>
            </a:r>
            <a:r>
              <a:rPr lang="en-US" sz="2000" i="1" dirty="0" smtClean="0"/>
              <a:t>et al</a:t>
            </a:r>
            <a:r>
              <a:rPr lang="en-US" sz="2000" dirty="0" smtClean="0"/>
              <a:t>.</a:t>
            </a:r>
            <a:r>
              <a:rPr lang="en-US" sz="1800" dirty="0" smtClean="0"/>
              <a:t>,   </a:t>
            </a:r>
            <a:r>
              <a:rPr lang="en-US" sz="2000" dirty="0" smtClean="0">
                <a:hlinkClick r:id="rId4"/>
              </a:rPr>
              <a:t>arXiv:1201.3366 [</a:t>
            </a:r>
            <a:r>
              <a:rPr lang="en-US" sz="2000" dirty="0" err="1" smtClean="0">
                <a:hlinkClick r:id="rId4"/>
              </a:rPr>
              <a:t>nucl-th</a:t>
            </a:r>
            <a:r>
              <a:rPr lang="en-US" sz="2000" dirty="0" smtClean="0">
                <a:hlinkClick r:id="rId4"/>
              </a:rPr>
              <a:t>]</a:t>
            </a:r>
            <a:r>
              <a:rPr lang="en-US" sz="2000" dirty="0" smtClean="0"/>
              <a:t>, </a:t>
            </a:r>
            <a:r>
              <a:rPr lang="en-US" sz="2000" dirty="0" err="1" smtClean="0">
                <a:hlinkClick r:id="rId5"/>
              </a:rPr>
              <a:t>Commun</a:t>
            </a:r>
            <a:r>
              <a:rPr lang="en-US" sz="2000" dirty="0" smtClean="0">
                <a:hlinkClick r:id="rId5"/>
              </a:rPr>
              <a:t>. </a:t>
            </a:r>
            <a:r>
              <a:rPr lang="en-US" sz="2000" dirty="0" err="1" smtClean="0">
                <a:hlinkClick r:id="rId5"/>
              </a:rPr>
              <a:t>Theor</a:t>
            </a:r>
            <a:r>
              <a:rPr lang="en-US" sz="2000" dirty="0" smtClean="0">
                <a:hlinkClick r:id="rId5"/>
              </a:rPr>
              <a:t>. Phys. </a:t>
            </a:r>
            <a:r>
              <a:rPr lang="en-US" sz="2000" i="1" dirty="0" smtClean="0"/>
              <a:t>to appear.  </a:t>
            </a:r>
            <a:r>
              <a:rPr lang="en-US" sz="1600" dirty="0" smtClean="0"/>
              <a:t>Summary of lectures delivered by the authors at the </a:t>
            </a:r>
            <a:r>
              <a:rPr lang="en-US" sz="1600" i="1" dirty="0" smtClean="0">
                <a:hlinkClick r:id="rId6"/>
              </a:rPr>
              <a:t>Workshop on </a:t>
            </a:r>
            <a:r>
              <a:rPr lang="en-US" sz="1600" i="1" dirty="0" err="1" smtClean="0">
                <a:hlinkClick r:id="rId6"/>
              </a:rPr>
              <a:t>AdS</a:t>
            </a:r>
            <a:r>
              <a:rPr lang="en-US" sz="1600" i="1" dirty="0" smtClean="0">
                <a:hlinkClick r:id="rId6"/>
              </a:rPr>
              <a:t>/CFT and Novel Approaches to </a:t>
            </a:r>
            <a:r>
              <a:rPr lang="en-US" sz="1600" i="1" dirty="0" err="1" smtClean="0">
                <a:hlinkClick r:id="rId6"/>
              </a:rPr>
              <a:t>Hadron</a:t>
            </a:r>
            <a:r>
              <a:rPr lang="en-US" sz="1600" i="1" dirty="0" smtClean="0">
                <a:hlinkClick r:id="rId6"/>
              </a:rPr>
              <a:t> and Heavy Ion Physics</a:t>
            </a:r>
            <a:r>
              <a:rPr lang="en-US" sz="1600" dirty="0" smtClean="0"/>
              <a:t>, 11 Oct. -- 3 Dec. 2010, hosted by the </a:t>
            </a:r>
            <a:r>
              <a:rPr lang="en-US" sz="1600" dirty="0" err="1" smtClean="0"/>
              <a:t>Kavli</a:t>
            </a:r>
            <a:r>
              <a:rPr lang="en-US" sz="1600" dirty="0" smtClean="0"/>
              <a:t> Institute for Theoretical Physics, China, at the Chinese Academy of Sciences</a:t>
            </a:r>
          </a:p>
          <a:p>
            <a:pPr>
              <a:spcBef>
                <a:spcPts val="600"/>
              </a:spcBef>
            </a:pPr>
            <a:r>
              <a:rPr lang="en-US" sz="2000" i="1" dirty="0" smtClean="0"/>
              <a:t>Selected highlights from the study of mesons</a:t>
            </a:r>
            <a:r>
              <a:rPr lang="en-US" sz="2000" dirty="0" smtClean="0"/>
              <a:t/>
            </a:r>
            <a:br>
              <a:rPr lang="en-US" sz="2000" dirty="0" smtClean="0"/>
            </a:br>
            <a:r>
              <a:rPr lang="en-US" sz="2000" dirty="0" smtClean="0"/>
              <a:t>Lei Chang, Craig D. Roberts and Peter C. Tandy</a:t>
            </a:r>
            <a:br>
              <a:rPr lang="en-US" sz="2000" dirty="0" smtClean="0"/>
            </a:br>
            <a:r>
              <a:rPr lang="en-US" sz="2000" dirty="0" smtClean="0">
                <a:hlinkClick r:id="rId7"/>
              </a:rPr>
              <a:t>arXiv:1107.4003 [</a:t>
            </a:r>
            <a:r>
              <a:rPr lang="en-US" sz="2000" dirty="0" err="1" smtClean="0">
                <a:hlinkClick r:id="rId7"/>
              </a:rPr>
              <a:t>nucl-th</a:t>
            </a:r>
            <a:r>
              <a:rPr lang="en-US" sz="2000" dirty="0" smtClean="0">
                <a:hlinkClick r:id="rId7"/>
              </a:rPr>
              <a:t>]</a:t>
            </a:r>
            <a:r>
              <a:rPr lang="en-US" sz="2000" dirty="0" smtClean="0"/>
              <a:t>, </a:t>
            </a:r>
            <a:r>
              <a:rPr lang="en-US" sz="2000" dirty="0" smtClean="0">
                <a:hlinkClick r:id="rId8"/>
              </a:rPr>
              <a:t>Chin. J. Phys. </a:t>
            </a:r>
            <a:r>
              <a:rPr lang="en-US" sz="2000" b="1" dirty="0" smtClean="0">
                <a:hlinkClick r:id="rId8"/>
              </a:rPr>
              <a:t>49</a:t>
            </a:r>
            <a:r>
              <a:rPr lang="en-US" sz="2000" dirty="0" smtClean="0">
                <a:hlinkClick r:id="rId8"/>
              </a:rPr>
              <a:t> (2011) pp. 955-1004</a:t>
            </a:r>
            <a:endParaRPr lang="en-US" sz="2000" dirty="0"/>
          </a:p>
        </p:txBody>
      </p:sp>
      <p:pic>
        <p:nvPicPr>
          <p:cNvPr id="15" name="Picture 14" descr="pride-and-prejudice.jpg"/>
          <p:cNvPicPr>
            <a:picLocks noChangeAspect="1"/>
          </p:cNvPicPr>
          <p:nvPr/>
        </p:nvPicPr>
        <p:blipFill>
          <a:blip r:embed="rId9" cstate="print"/>
          <a:stretch>
            <a:fillRect/>
          </a:stretch>
        </p:blipFill>
        <p:spPr>
          <a:xfrm>
            <a:off x="-1" y="0"/>
            <a:ext cx="4350204" cy="1752600"/>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ide-and-prejudice.jpg"/>
          <p:cNvPicPr>
            <a:picLocks noChangeAspect="1"/>
          </p:cNvPicPr>
          <p:nvPr/>
        </p:nvPicPr>
        <p:blipFill>
          <a:blip r:embed="rId3" cstate="print"/>
          <a:stretch>
            <a:fillRect/>
          </a:stretch>
        </p:blipFill>
        <p:spPr>
          <a:xfrm>
            <a:off x="-1" y="0"/>
            <a:ext cx="4350204" cy="1752600"/>
          </a:xfrm>
          <a:prstGeom prst="rect">
            <a:avLst/>
          </a:prstGeom>
        </p:spPr>
      </p:pic>
      <p:sp>
        <p:nvSpPr>
          <p:cNvPr id="2" name="Title 1"/>
          <p:cNvSpPr>
            <a:spLocks noGrp="1"/>
          </p:cNvSpPr>
          <p:nvPr>
            <p:ph type="title"/>
          </p:nvPr>
        </p:nvSpPr>
        <p:spPr/>
        <p:txBody>
          <a:bodyPr>
            <a:noAutofit/>
          </a:bodyPr>
          <a:lstStyle/>
          <a:p>
            <a:pPr algn="r"/>
            <a:r>
              <a:rPr lang="en-US" sz="3600" dirty="0" smtClean="0">
                <a:latin typeface="Trebuchet MS" pitchFamily="34" charset="0"/>
              </a:rPr>
              <a:t>Dyson-Schwinger</a:t>
            </a:r>
            <a:br>
              <a:rPr lang="en-US" sz="3600" dirty="0" smtClean="0">
                <a:latin typeface="Trebuchet MS" pitchFamily="34" charset="0"/>
              </a:rPr>
            </a:br>
            <a:r>
              <a:rPr lang="en-US" sz="3600" dirty="0" smtClean="0">
                <a:latin typeface="Trebuchet MS" pitchFamily="34" charset="0"/>
              </a:rPr>
              <a:t>Equations</a:t>
            </a:r>
            <a:endParaRPr lang="en-US" sz="3600" dirty="0">
              <a:latin typeface="Trebuchet MS" pitchFamily="34" charset="0"/>
            </a:endParaRPr>
          </a:p>
        </p:txBody>
      </p:sp>
      <p:sp>
        <p:nvSpPr>
          <p:cNvPr id="3" name="Content Placeholder 2"/>
          <p:cNvSpPr>
            <a:spLocks noGrp="1"/>
          </p:cNvSpPr>
          <p:nvPr>
            <p:ph idx="1"/>
          </p:nvPr>
        </p:nvSpPr>
        <p:spPr>
          <a:xfrm>
            <a:off x="228600" y="1524000"/>
            <a:ext cx="5638800" cy="4876800"/>
          </a:xfrm>
        </p:spPr>
        <p:txBody>
          <a:bodyPr>
            <a:normAutofit lnSpcReduction="10000"/>
          </a:bodyPr>
          <a:lstStyle/>
          <a:p>
            <a:pPr>
              <a:buNone/>
            </a:pPr>
            <a:endParaRPr lang="en-US" b="1" dirty="0" smtClean="0"/>
          </a:p>
          <a:p>
            <a:pPr>
              <a:buFont typeface="Wingdings" pitchFamily="2" charset="2"/>
              <a:buChar char="Ø"/>
            </a:pPr>
            <a:r>
              <a:rPr lang="en-US" sz="2000" dirty="0" smtClean="0">
                <a:solidFill>
                  <a:srgbClr val="002060"/>
                </a:solidFill>
              </a:rPr>
              <a:t>Well suited to Relativistic Quantum Field Theory</a:t>
            </a:r>
          </a:p>
          <a:p>
            <a:pPr>
              <a:buFont typeface="Wingdings" pitchFamily="2" charset="2"/>
              <a:buChar char="Ø"/>
            </a:pPr>
            <a:r>
              <a:rPr lang="en-US" sz="2000" dirty="0" smtClean="0">
                <a:solidFill>
                  <a:srgbClr val="002060"/>
                </a:solidFill>
              </a:rPr>
              <a:t>Simplest level: Generating Tool for Perturbation Theory  . . .  Materially Reduces Model-Dependence … Statement about long-range </a:t>
            </a:r>
            <a:r>
              <a:rPr lang="en-US" sz="2000" dirty="0" err="1" smtClean="0">
                <a:solidFill>
                  <a:srgbClr val="002060"/>
                </a:solidFill>
              </a:rPr>
              <a:t>behaviour</a:t>
            </a:r>
            <a:r>
              <a:rPr lang="en-US" sz="2000" dirty="0" smtClean="0">
                <a:solidFill>
                  <a:srgbClr val="002060"/>
                </a:solidFill>
              </a:rPr>
              <a:t> of quark-quark interaction</a:t>
            </a:r>
          </a:p>
          <a:p>
            <a:pPr>
              <a:buFont typeface="Wingdings" pitchFamily="2" charset="2"/>
              <a:buChar char="Ø"/>
            </a:pPr>
            <a:r>
              <a:rPr lang="en-US" sz="2000" dirty="0" err="1" smtClean="0">
                <a:solidFill>
                  <a:srgbClr val="002060"/>
                </a:solidFill>
              </a:rPr>
              <a:t>NonPerturbative</a:t>
            </a:r>
            <a:r>
              <a:rPr lang="en-US" sz="2000" dirty="0" smtClean="0">
                <a:solidFill>
                  <a:srgbClr val="002060"/>
                </a:solidFill>
              </a:rPr>
              <a:t>, Continuum approach to QCD</a:t>
            </a:r>
          </a:p>
          <a:p>
            <a:pPr>
              <a:buFont typeface="Wingdings" pitchFamily="2" charset="2"/>
              <a:buChar char="Ø"/>
            </a:pPr>
            <a:r>
              <a:rPr lang="en-US" sz="2000" dirty="0" smtClean="0">
                <a:solidFill>
                  <a:srgbClr val="002060"/>
                </a:solidFill>
              </a:rPr>
              <a:t>Hadrons as Composites of Quarks and Gluons</a:t>
            </a:r>
          </a:p>
          <a:p>
            <a:pPr>
              <a:buFont typeface="Wingdings" pitchFamily="2" charset="2"/>
              <a:buChar char="Ø"/>
            </a:pPr>
            <a:r>
              <a:rPr lang="en-US" sz="2000" dirty="0" smtClean="0">
                <a:solidFill>
                  <a:srgbClr val="002060"/>
                </a:solidFill>
              </a:rPr>
              <a:t>Qualitative and Quantitative Importance of:</a:t>
            </a:r>
          </a:p>
          <a:p>
            <a:pPr lvl="1">
              <a:buFont typeface="Wingdings" pitchFamily="2" charset="2"/>
              <a:buChar char="v"/>
            </a:pPr>
            <a:r>
              <a:rPr lang="en-US" sz="2000" dirty="0" smtClean="0">
                <a:solidFill>
                  <a:srgbClr val="002060"/>
                </a:solidFill>
              </a:rPr>
              <a:t>Dynamical </a:t>
            </a:r>
            <a:r>
              <a:rPr lang="en-US" sz="2000" dirty="0" err="1" smtClean="0">
                <a:solidFill>
                  <a:srgbClr val="002060"/>
                </a:solidFill>
              </a:rPr>
              <a:t>Chiral</a:t>
            </a:r>
            <a:r>
              <a:rPr lang="en-US" sz="2000" dirty="0" smtClean="0">
                <a:solidFill>
                  <a:srgbClr val="002060"/>
                </a:solidFill>
              </a:rPr>
              <a:t> Symmetry Breaking</a:t>
            </a:r>
          </a:p>
          <a:p>
            <a:pPr>
              <a:buNone/>
            </a:pPr>
            <a:r>
              <a:rPr lang="en-US" sz="2000" dirty="0" smtClean="0">
                <a:solidFill>
                  <a:srgbClr val="002060"/>
                </a:solidFill>
              </a:rPr>
              <a:t>		– Generation of </a:t>
            </a:r>
            <a:r>
              <a:rPr lang="en-US" sz="2000" dirty="0" err="1" smtClean="0">
                <a:solidFill>
                  <a:srgbClr val="002060"/>
                </a:solidFill>
              </a:rPr>
              <a:t>fermion</a:t>
            </a:r>
            <a:r>
              <a:rPr lang="en-US" sz="2000" dirty="0" smtClean="0">
                <a:solidFill>
                  <a:srgbClr val="002060"/>
                </a:solidFill>
              </a:rPr>
              <a:t> mass from </a:t>
            </a:r>
            <a:r>
              <a:rPr lang="en-US" sz="2000" i="1" dirty="0" smtClean="0">
                <a:solidFill>
                  <a:srgbClr val="002060"/>
                </a:solidFill>
              </a:rPr>
              <a:t>nothing</a:t>
            </a:r>
          </a:p>
          <a:p>
            <a:pPr lvl="1">
              <a:buFont typeface="Wingdings" pitchFamily="2" charset="2"/>
              <a:buChar char="v"/>
            </a:pPr>
            <a:r>
              <a:rPr lang="en-US" sz="2000" dirty="0" smtClean="0">
                <a:solidFill>
                  <a:srgbClr val="002060"/>
                </a:solidFill>
              </a:rPr>
              <a:t>Quark &amp; Gluon Confinement</a:t>
            </a:r>
          </a:p>
          <a:p>
            <a:pPr>
              <a:buNone/>
            </a:pPr>
            <a:r>
              <a:rPr lang="en-US" sz="2000" dirty="0" smtClean="0">
                <a:solidFill>
                  <a:srgbClr val="002060"/>
                </a:solidFill>
              </a:rPr>
              <a:t>		– </a:t>
            </a:r>
            <a:r>
              <a:rPr lang="en-US" sz="2000" dirty="0" err="1" smtClean="0">
                <a:solidFill>
                  <a:srgbClr val="002060"/>
                </a:solidFill>
              </a:rPr>
              <a:t>Coloured</a:t>
            </a:r>
            <a:r>
              <a:rPr lang="en-US" sz="2000" dirty="0" smtClean="0">
                <a:solidFill>
                  <a:srgbClr val="002060"/>
                </a:solidFill>
              </a:rPr>
              <a:t> objects not detected,</a:t>
            </a:r>
          </a:p>
          <a:p>
            <a:pPr>
              <a:buNone/>
            </a:pPr>
            <a:r>
              <a:rPr lang="en-US" sz="2000" dirty="0" smtClean="0">
                <a:solidFill>
                  <a:srgbClr val="002060"/>
                </a:solidFill>
              </a:rPr>
              <a:t>		    </a:t>
            </a:r>
            <a:r>
              <a:rPr lang="en-US" sz="2000" i="1" dirty="0" smtClean="0">
                <a:solidFill>
                  <a:srgbClr val="002060"/>
                </a:solidFill>
              </a:rPr>
              <a:t>Not detectable?</a:t>
            </a:r>
          </a:p>
        </p:txBody>
      </p:sp>
      <p:sp>
        <p:nvSpPr>
          <p:cNvPr id="4" name="Footer Placeholder 3"/>
          <p:cNvSpPr>
            <a:spLocks noGrp="1"/>
          </p:cNvSpPr>
          <p:nvPr>
            <p:ph type="ftr" sz="quarter" idx="11"/>
          </p:nvPr>
        </p:nvSpPr>
        <p:spPr/>
        <p:txBody>
          <a:bodyPr/>
          <a:lstStyle/>
          <a:p>
            <a:r>
              <a:rPr lang="en-US" smtClean="0"/>
              <a:t>Craig Roberts: Deconstructing QCD's Goldstone modes</a:t>
            </a:r>
            <a:endParaRPr lang="en-US" dirty="0"/>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15</a:t>
            </a:fld>
            <a:endParaRPr lang="en-US">
              <a:solidFill>
                <a:srgbClr val="404040"/>
              </a:solidFill>
            </a:endParaRPr>
          </a:p>
        </p:txBody>
      </p:sp>
      <p:sp>
        <p:nvSpPr>
          <p:cNvPr id="7" name="Rectangle 6"/>
          <p:cNvSpPr/>
          <p:nvPr/>
        </p:nvSpPr>
        <p:spPr bwMode="auto">
          <a:xfrm>
            <a:off x="1905000" y="1981200"/>
            <a:ext cx="1828800" cy="533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6" name="Freeform 15"/>
          <p:cNvSpPr/>
          <p:nvPr/>
        </p:nvSpPr>
        <p:spPr bwMode="auto">
          <a:xfrm>
            <a:off x="-204486" y="-381965"/>
            <a:ext cx="2808790" cy="5119869"/>
          </a:xfrm>
          <a:custGeom>
            <a:avLst/>
            <a:gdLst>
              <a:gd name="connsiteX0" fmla="*/ 1709195 w 2808790"/>
              <a:gd name="connsiteY0" fmla="*/ 4502552 h 5119869"/>
              <a:gd name="connsiteX1" fmla="*/ 609600 w 2808790"/>
              <a:gd name="connsiteY1" fmla="*/ 4479403 h 5119869"/>
              <a:gd name="connsiteX2" fmla="*/ 366532 w 2808790"/>
              <a:gd name="connsiteY2" fmla="*/ 659757 h 5119869"/>
              <a:gd name="connsiteX3" fmla="*/ 2808790 w 2808790"/>
              <a:gd name="connsiteY3" fmla="*/ 520861 h 5119869"/>
              <a:gd name="connsiteX4" fmla="*/ 2808790 w 2808790"/>
              <a:gd name="connsiteY4" fmla="*/ 520861 h 5119869"/>
              <a:gd name="connsiteX5" fmla="*/ 2808790 w 2808790"/>
              <a:gd name="connsiteY5" fmla="*/ 520861 h 511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90" h="5119869">
                <a:moveTo>
                  <a:pt x="1709195" y="4502552"/>
                </a:moveTo>
                <a:cubicBezTo>
                  <a:pt x="1271286" y="4811210"/>
                  <a:pt x="833377" y="5119869"/>
                  <a:pt x="609600" y="4479403"/>
                </a:cubicBezTo>
                <a:cubicBezTo>
                  <a:pt x="385823" y="3838937"/>
                  <a:pt x="0" y="1319514"/>
                  <a:pt x="366532" y="659757"/>
                </a:cubicBezTo>
                <a:cubicBezTo>
                  <a:pt x="733064" y="0"/>
                  <a:pt x="2808790" y="520861"/>
                  <a:pt x="2808790" y="520861"/>
                </a:cubicBezTo>
                <a:lnTo>
                  <a:pt x="2808790" y="520861"/>
                </a:lnTo>
                <a:lnTo>
                  <a:pt x="2808790" y="520861"/>
                </a:ln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2" name="Rectangle 11"/>
          <p:cNvSpPr/>
          <p:nvPr/>
        </p:nvSpPr>
        <p:spPr>
          <a:xfrm>
            <a:off x="6096000" y="1840498"/>
            <a:ext cx="3048000" cy="5093702"/>
          </a:xfrm>
          <a:prstGeom prst="rect">
            <a:avLst/>
          </a:prstGeom>
        </p:spPr>
        <p:txBody>
          <a:bodyPr wrap="square">
            <a:spAutoFit/>
          </a:bodyPr>
          <a:lstStyle/>
          <a:p>
            <a:pPr>
              <a:buFont typeface="Wingdings" pitchFamily="2" charset="2"/>
              <a:buChar char="Ø"/>
            </a:pPr>
            <a:r>
              <a:rPr lang="en-US" sz="2000" dirty="0" smtClean="0">
                <a:solidFill>
                  <a:srgbClr val="7030A0"/>
                </a:solidFill>
              </a:rPr>
              <a:t>Approach yields </a:t>
            </a:r>
          </a:p>
          <a:p>
            <a:r>
              <a:rPr lang="en-US" sz="2000" dirty="0" smtClean="0">
                <a:solidFill>
                  <a:srgbClr val="7030A0"/>
                </a:solidFill>
              </a:rPr>
              <a:t>    Schwinger functions; i.e., </a:t>
            </a:r>
          </a:p>
          <a:p>
            <a:pPr>
              <a:spcAft>
                <a:spcPts val="300"/>
              </a:spcAft>
            </a:pPr>
            <a:r>
              <a:rPr lang="en-US" sz="2000" dirty="0" smtClean="0">
                <a:solidFill>
                  <a:srgbClr val="7030A0"/>
                </a:solidFill>
              </a:rPr>
              <a:t>    propagators and vertices</a:t>
            </a:r>
          </a:p>
          <a:p>
            <a:pPr>
              <a:buFont typeface="Wingdings" pitchFamily="2" charset="2"/>
              <a:buChar char="Ø"/>
            </a:pPr>
            <a:r>
              <a:rPr lang="en-US" sz="2000" dirty="0" smtClean="0">
                <a:solidFill>
                  <a:srgbClr val="7030A0"/>
                </a:solidFill>
              </a:rPr>
              <a:t>Cross-Sections built from </a:t>
            </a:r>
          </a:p>
          <a:p>
            <a:pPr>
              <a:spcAft>
                <a:spcPts val="300"/>
              </a:spcAft>
            </a:pPr>
            <a:r>
              <a:rPr lang="en-US" sz="2000" dirty="0" smtClean="0">
                <a:solidFill>
                  <a:srgbClr val="7030A0"/>
                </a:solidFill>
              </a:rPr>
              <a:t>    Schwinger Functions</a:t>
            </a:r>
            <a:endParaRPr lang="en-US" sz="2000" b="1" dirty="0" smtClean="0">
              <a:solidFill>
                <a:srgbClr val="7030A0"/>
              </a:solidFill>
            </a:endParaRPr>
          </a:p>
          <a:p>
            <a:pPr>
              <a:buFont typeface="Wingdings" pitchFamily="2" charset="2"/>
              <a:buChar char="Ø"/>
            </a:pPr>
            <a:r>
              <a:rPr lang="en-US" sz="2000" dirty="0" smtClean="0">
                <a:solidFill>
                  <a:srgbClr val="7030A0"/>
                </a:solidFill>
              </a:rPr>
              <a:t>Hence, method connects </a:t>
            </a:r>
          </a:p>
          <a:p>
            <a:r>
              <a:rPr lang="en-US" sz="2000" dirty="0" smtClean="0">
                <a:solidFill>
                  <a:srgbClr val="7030A0"/>
                </a:solidFill>
              </a:rPr>
              <a:t>    observables with long-</a:t>
            </a:r>
          </a:p>
          <a:p>
            <a:r>
              <a:rPr lang="en-US" sz="2000" dirty="0" smtClean="0">
                <a:solidFill>
                  <a:srgbClr val="7030A0"/>
                </a:solidFill>
              </a:rPr>
              <a:t>    range </a:t>
            </a:r>
            <a:r>
              <a:rPr lang="en-US" sz="2000" dirty="0" err="1" smtClean="0">
                <a:solidFill>
                  <a:srgbClr val="7030A0"/>
                </a:solidFill>
              </a:rPr>
              <a:t>behaviour</a:t>
            </a:r>
            <a:r>
              <a:rPr lang="en-US" sz="2000" dirty="0" smtClean="0">
                <a:solidFill>
                  <a:srgbClr val="7030A0"/>
                </a:solidFill>
              </a:rPr>
              <a:t> of the </a:t>
            </a:r>
          </a:p>
          <a:p>
            <a:pPr>
              <a:spcAft>
                <a:spcPts val="300"/>
              </a:spcAft>
            </a:pPr>
            <a:r>
              <a:rPr lang="en-US" sz="2000" dirty="0" smtClean="0">
                <a:solidFill>
                  <a:srgbClr val="7030A0"/>
                </a:solidFill>
              </a:rPr>
              <a:t>    running coupling</a:t>
            </a:r>
          </a:p>
          <a:p>
            <a:pPr>
              <a:buFont typeface="Wingdings" pitchFamily="2" charset="2"/>
              <a:buChar char="Ø"/>
            </a:pPr>
            <a:r>
              <a:rPr lang="en-US" sz="2000" dirty="0" smtClean="0">
                <a:solidFill>
                  <a:srgbClr val="7030A0"/>
                </a:solidFill>
              </a:rPr>
              <a:t>Experiment </a:t>
            </a:r>
            <a:r>
              <a:rPr lang="en-US" sz="2000" dirty="0" smtClean="0">
                <a:solidFill>
                  <a:srgbClr val="7030A0"/>
                </a:solidFill>
                <a:latin typeface="Calibri"/>
              </a:rPr>
              <a:t>↔</a:t>
            </a:r>
            <a:r>
              <a:rPr lang="en-US" sz="2000" dirty="0" smtClean="0">
                <a:solidFill>
                  <a:srgbClr val="7030A0"/>
                </a:solidFill>
              </a:rPr>
              <a:t> Theory    </a:t>
            </a:r>
          </a:p>
          <a:p>
            <a:r>
              <a:rPr lang="en-US" sz="2000" dirty="0" smtClean="0">
                <a:solidFill>
                  <a:srgbClr val="7030A0"/>
                </a:solidFill>
              </a:rPr>
              <a:t>    comparison leads to an</a:t>
            </a:r>
          </a:p>
          <a:p>
            <a:r>
              <a:rPr lang="en-US" sz="2000" dirty="0" smtClean="0">
                <a:solidFill>
                  <a:srgbClr val="7030A0"/>
                </a:solidFill>
              </a:rPr>
              <a:t>    understanding of long-</a:t>
            </a:r>
          </a:p>
          <a:p>
            <a:r>
              <a:rPr lang="en-US" sz="2000" dirty="0" smtClean="0">
                <a:solidFill>
                  <a:srgbClr val="7030A0"/>
                </a:solidFill>
              </a:rPr>
              <a:t>    range </a:t>
            </a:r>
            <a:r>
              <a:rPr lang="en-US" sz="2000" dirty="0" err="1" smtClean="0">
                <a:solidFill>
                  <a:srgbClr val="7030A0"/>
                </a:solidFill>
              </a:rPr>
              <a:t>behaviour</a:t>
            </a:r>
            <a:r>
              <a:rPr lang="en-US" sz="2000" dirty="0" smtClean="0">
                <a:solidFill>
                  <a:srgbClr val="7030A0"/>
                </a:solidFill>
              </a:rPr>
              <a:t> of </a:t>
            </a:r>
          </a:p>
          <a:p>
            <a:r>
              <a:rPr lang="en-US" sz="2000" dirty="0" smtClean="0">
                <a:solidFill>
                  <a:srgbClr val="7030A0"/>
                </a:solidFill>
              </a:rPr>
              <a:t>    strong running-coupling</a:t>
            </a:r>
          </a:p>
          <a:p>
            <a:pPr>
              <a:buFont typeface="Wingdings" pitchFamily="2" charset="2"/>
              <a:buChar char="Ø"/>
            </a:pPr>
            <a:endParaRPr lang="en-US" sz="2000" dirty="0" smtClean="0">
              <a:solidFill>
                <a:schemeClr val="tx2">
                  <a:lumMod val="75000"/>
                </a:schemeClr>
              </a:solidFill>
            </a:endParaRPr>
          </a:p>
          <a:p>
            <a:endParaRPr lang="en-US" sz="2000" dirty="0">
              <a:solidFill>
                <a:schemeClr val="tx2">
                  <a:lumMod val="75000"/>
                </a:schemeClr>
              </a:solidFill>
            </a:endParaRPr>
          </a:p>
        </p:txBody>
      </p:sp>
      <p:pic>
        <p:nvPicPr>
          <p:cNvPr id="11" name="Picture 10" descr="WorldDSE.jpg"/>
          <p:cNvPicPr>
            <a:picLocks noChangeAspect="1"/>
          </p:cNvPicPr>
          <p:nvPr/>
        </p:nvPicPr>
        <p:blipFill>
          <a:blip r:embed="rId4" cstate="print"/>
          <a:stretch>
            <a:fillRect/>
          </a:stretch>
        </p:blipFill>
        <p:spPr>
          <a:xfrm>
            <a:off x="2" y="2"/>
            <a:ext cx="4343398" cy="1752598"/>
          </a:xfrm>
          <a:prstGeom prst="rect">
            <a:avLst/>
          </a:prstGeom>
        </p:spPr>
      </p:pic>
      <p:sp>
        <p:nvSpPr>
          <p:cNvPr id="13" name="Date Placeholder 12"/>
          <p:cNvSpPr>
            <a:spLocks noGrp="1"/>
          </p:cNvSpPr>
          <p:nvPr>
            <p:ph type="dt" sz="half" idx="10"/>
          </p:nvPr>
        </p:nvSpPr>
        <p:spPr/>
        <p:txBody>
          <a:bodyPr/>
          <a:lstStyle/>
          <a:p>
            <a:r>
              <a:rPr lang="en-US" smtClean="0"/>
              <a:t>Drell-Yan and Hadron Structure - 77pgs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1000"/>
                                        <p:tgtEl>
                                          <p:spTgt spid="12"/>
                                        </p:tgtEl>
                                      </p:cBhvr>
                                    </p:animEffect>
                                  </p:childTnLst>
                                </p:cTn>
                              </p:par>
                              <p:par>
                                <p:cTn id="8" presetID="10" presetClass="exit" presetSubtype="0" fill="hold" nodeType="withEffect">
                                  <p:stCondLst>
                                    <p:cond delay="0"/>
                                  </p:stCondLst>
                                  <p:childTnLst>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HadronLF.jpg"/>
          <p:cNvPicPr>
            <a:picLocks noChangeAspect="1"/>
          </p:cNvPicPr>
          <p:nvPr/>
        </p:nvPicPr>
        <p:blipFill>
          <a:blip r:embed="rId2" cstate="print"/>
          <a:stretch>
            <a:fillRect/>
          </a:stretch>
        </p:blipFill>
        <p:spPr>
          <a:xfrm>
            <a:off x="4572000" y="3369608"/>
            <a:ext cx="4495800" cy="3488392"/>
          </a:xfrm>
          <a:prstGeom prst="rect">
            <a:avLst/>
          </a:prstGeom>
        </p:spPr>
      </p:pic>
      <p:sp>
        <p:nvSpPr>
          <p:cNvPr id="2" name="Title 1"/>
          <p:cNvSpPr>
            <a:spLocks noGrp="1"/>
          </p:cNvSpPr>
          <p:nvPr>
            <p:ph type="title"/>
          </p:nvPr>
        </p:nvSpPr>
        <p:spPr>
          <a:xfrm>
            <a:off x="0" y="0"/>
            <a:ext cx="8229600" cy="1143000"/>
          </a:xfrm>
        </p:spPr>
        <p:txBody>
          <a:bodyPr/>
          <a:lstStyle/>
          <a:p>
            <a:r>
              <a:rPr lang="en-US" sz="3600" i="1" dirty="0" smtClean="0"/>
              <a:t>Necessary Precondition</a:t>
            </a:r>
            <a:endParaRPr lang="en-US" sz="3600" i="1" dirty="0"/>
          </a:p>
        </p:txBody>
      </p:sp>
      <p:sp>
        <p:nvSpPr>
          <p:cNvPr id="3" name="Content Placeholder 2"/>
          <p:cNvSpPr>
            <a:spLocks noGrp="1"/>
          </p:cNvSpPr>
          <p:nvPr>
            <p:ph idx="1"/>
          </p:nvPr>
        </p:nvSpPr>
        <p:spPr>
          <a:xfrm>
            <a:off x="0" y="533400"/>
            <a:ext cx="8229600" cy="4525963"/>
          </a:xfrm>
        </p:spPr>
        <p:txBody>
          <a:bodyPr/>
          <a:lstStyle/>
          <a:p>
            <a:r>
              <a:rPr lang="en-US" sz="2400" dirty="0" smtClean="0">
                <a:solidFill>
                  <a:schemeClr val="tx2">
                    <a:lumMod val="50000"/>
                  </a:schemeClr>
                </a:solidFill>
              </a:rPr>
              <a:t>Experiment ↔ Theory comparison </a:t>
            </a:r>
          </a:p>
          <a:p>
            <a:pPr>
              <a:spcBef>
                <a:spcPts val="0"/>
              </a:spcBef>
              <a:buNone/>
            </a:pPr>
            <a:r>
              <a:rPr lang="en-US" sz="2400" dirty="0" smtClean="0">
                <a:solidFill>
                  <a:schemeClr val="tx2">
                    <a:lumMod val="50000"/>
                  </a:schemeClr>
                </a:solidFill>
              </a:rPr>
              <a:t>	leads to an understanding of long-range </a:t>
            </a:r>
          </a:p>
          <a:p>
            <a:pPr>
              <a:spcBef>
                <a:spcPts val="0"/>
              </a:spcBef>
              <a:buNone/>
            </a:pPr>
            <a:r>
              <a:rPr lang="en-US" sz="2400" dirty="0" smtClean="0">
                <a:solidFill>
                  <a:schemeClr val="tx2">
                    <a:lumMod val="50000"/>
                  </a:schemeClr>
                </a:solidFill>
              </a:rPr>
              <a:t>	</a:t>
            </a:r>
            <a:r>
              <a:rPr lang="en-US" sz="2400" dirty="0" err="1" smtClean="0">
                <a:solidFill>
                  <a:schemeClr val="tx2">
                    <a:lumMod val="50000"/>
                  </a:schemeClr>
                </a:solidFill>
              </a:rPr>
              <a:t>behaviour</a:t>
            </a:r>
            <a:r>
              <a:rPr lang="en-US" sz="2400" dirty="0" smtClean="0">
                <a:solidFill>
                  <a:schemeClr val="tx2">
                    <a:lumMod val="50000"/>
                  </a:schemeClr>
                </a:solidFill>
              </a:rPr>
              <a:t> of strong running-coupling</a:t>
            </a:r>
          </a:p>
          <a:p>
            <a:r>
              <a:rPr lang="en-US" sz="2400" dirty="0" smtClean="0">
                <a:solidFill>
                  <a:srgbClr val="FF0000"/>
                </a:solidFill>
              </a:rPr>
              <a:t>However, if one wants to draw reliable </a:t>
            </a:r>
          </a:p>
          <a:p>
            <a:pPr>
              <a:spcBef>
                <a:spcPts val="0"/>
              </a:spcBef>
              <a:buNone/>
            </a:pPr>
            <a:r>
              <a:rPr lang="en-US" sz="2400" dirty="0" smtClean="0">
                <a:solidFill>
                  <a:srgbClr val="FF0000"/>
                </a:solidFill>
              </a:rPr>
              <a:t>	conclusions about </a:t>
            </a:r>
            <a:r>
              <a:rPr lang="en-US" sz="2400" i="1" dirty="0" smtClean="0">
                <a:solidFill>
                  <a:srgbClr val="FF0000"/>
                </a:solidFill>
              </a:rPr>
              <a:t>Q</a:t>
            </a:r>
            <a:r>
              <a:rPr lang="en-US" sz="2400" i="1" baseline="30000" dirty="0" smtClean="0">
                <a:solidFill>
                  <a:srgbClr val="FF0000"/>
                </a:solidFill>
              </a:rPr>
              <a:t>2</a:t>
            </a:r>
            <a:r>
              <a:rPr lang="en-US" sz="2400" dirty="0" smtClean="0">
                <a:solidFill>
                  <a:srgbClr val="FF0000"/>
                </a:solidFill>
              </a:rPr>
              <a:t>-dependence of </a:t>
            </a:r>
          </a:p>
          <a:p>
            <a:pPr>
              <a:spcBef>
                <a:spcPts val="0"/>
              </a:spcBef>
              <a:buNone/>
            </a:pPr>
            <a:r>
              <a:rPr lang="en-US" sz="2400" dirty="0" smtClean="0">
                <a:solidFill>
                  <a:srgbClr val="FF0000"/>
                </a:solidFill>
              </a:rPr>
              <a:t>	QCD’s running coupling, </a:t>
            </a:r>
          </a:p>
          <a:p>
            <a:pPr>
              <a:spcBef>
                <a:spcPts val="900"/>
              </a:spcBef>
            </a:pPr>
            <a:r>
              <a:rPr lang="en-US" sz="2400" dirty="0" smtClean="0">
                <a:solidFill>
                  <a:srgbClr val="FF0000"/>
                </a:solidFill>
              </a:rPr>
              <a:t>Then, approach must veraciously </a:t>
            </a:r>
          </a:p>
          <a:p>
            <a:pPr>
              <a:spcBef>
                <a:spcPts val="0"/>
              </a:spcBef>
              <a:buNone/>
            </a:pPr>
            <a:r>
              <a:rPr lang="en-US" sz="2400" dirty="0" smtClean="0">
                <a:solidFill>
                  <a:srgbClr val="FF0000"/>
                </a:solidFill>
              </a:rPr>
              <a:t>	express </a:t>
            </a:r>
            <a:r>
              <a:rPr lang="en-US" sz="2400" i="1" dirty="0" smtClean="0">
                <a:solidFill>
                  <a:srgbClr val="FF0000"/>
                </a:solidFill>
              </a:rPr>
              <a:t>Q</a:t>
            </a:r>
            <a:r>
              <a:rPr lang="en-US" sz="2400" i="1" baseline="30000" dirty="0" smtClean="0">
                <a:solidFill>
                  <a:srgbClr val="FF0000"/>
                </a:solidFill>
              </a:rPr>
              <a:t>2</a:t>
            </a:r>
            <a:r>
              <a:rPr lang="en-US" sz="2400" dirty="0" smtClean="0">
                <a:solidFill>
                  <a:srgbClr val="FF0000"/>
                </a:solidFill>
              </a:rPr>
              <a:t>-dependence of </a:t>
            </a:r>
          </a:p>
          <a:p>
            <a:pPr>
              <a:spcBef>
                <a:spcPts val="0"/>
              </a:spcBef>
              <a:buNone/>
            </a:pPr>
            <a:r>
              <a:rPr lang="en-US" sz="2400" dirty="0" smtClean="0">
                <a:solidFill>
                  <a:srgbClr val="FF0000"/>
                </a:solidFill>
              </a:rPr>
              <a:t>	QCD’s running masses</a:t>
            </a:r>
          </a:p>
          <a:p>
            <a:pPr>
              <a:spcBef>
                <a:spcPts val="900"/>
              </a:spcBef>
            </a:pPr>
            <a:r>
              <a:rPr lang="en-US" sz="2400" dirty="0" smtClean="0">
                <a:solidFill>
                  <a:schemeClr val="tx2">
                    <a:lumMod val="50000"/>
                  </a:schemeClr>
                </a:solidFill>
              </a:rPr>
              <a:t>True for ALL observables</a:t>
            </a:r>
            <a:endParaRPr lang="en-US" sz="2800" dirty="0" smtClean="0">
              <a:solidFill>
                <a:schemeClr val="tx2">
                  <a:lumMod val="50000"/>
                </a:schemeClr>
              </a:solidFill>
            </a:endParaRPr>
          </a:p>
          <a:p>
            <a:pPr lvl="1">
              <a:spcBef>
                <a:spcPts val="0"/>
              </a:spcBef>
              <a:buFont typeface="Wingdings" pitchFamily="2" charset="2"/>
              <a:buChar char="ü"/>
            </a:pPr>
            <a:r>
              <a:rPr lang="en-US" sz="2400" dirty="0" smtClean="0">
                <a:solidFill>
                  <a:schemeClr val="tx2">
                    <a:lumMod val="50000"/>
                  </a:schemeClr>
                </a:solidFill>
              </a:rPr>
              <a:t>From spectrum …</a:t>
            </a:r>
          </a:p>
          <a:p>
            <a:pPr lvl="1">
              <a:spcBef>
                <a:spcPts val="0"/>
              </a:spcBef>
              <a:buFont typeface="Wingdings" pitchFamily="2" charset="2"/>
              <a:buChar char="ü"/>
            </a:pPr>
            <a:r>
              <a:rPr lang="en-US" sz="2400" dirty="0" smtClean="0">
                <a:solidFill>
                  <a:schemeClr val="tx2">
                    <a:lumMod val="50000"/>
                  </a:schemeClr>
                </a:solidFill>
              </a:rPr>
              <a:t>through elastic </a:t>
            </a:r>
          </a:p>
          <a:p>
            <a:pPr lvl="1">
              <a:spcBef>
                <a:spcPts val="0"/>
              </a:spcBef>
              <a:buNone/>
            </a:pPr>
            <a:r>
              <a:rPr lang="en-US" sz="2400" dirty="0" smtClean="0">
                <a:solidFill>
                  <a:schemeClr val="tx2">
                    <a:lumMod val="50000"/>
                  </a:schemeClr>
                </a:solidFill>
              </a:rPr>
              <a:t>	&amp; transition form factors …</a:t>
            </a:r>
          </a:p>
          <a:p>
            <a:pPr lvl="1">
              <a:spcBef>
                <a:spcPts val="0"/>
              </a:spcBef>
              <a:buFont typeface="Wingdings" pitchFamily="2" charset="2"/>
              <a:buChar char="ü"/>
            </a:pPr>
            <a:r>
              <a:rPr lang="en-US" sz="2400" dirty="0" smtClean="0">
                <a:solidFill>
                  <a:schemeClr val="tx2">
                    <a:lumMod val="50000"/>
                  </a:schemeClr>
                </a:solidFill>
              </a:rPr>
              <a:t>to PDFs and GPDs … etc.</a:t>
            </a:r>
          </a:p>
        </p:txBody>
      </p:sp>
      <p:sp>
        <p:nvSpPr>
          <p:cNvPr id="4" name="Date Placeholder 3"/>
          <p:cNvSpPr>
            <a:spLocks noGrp="1"/>
          </p:cNvSpPr>
          <p:nvPr>
            <p:ph type="dt" sz="half" idx="10"/>
          </p:nvPr>
        </p:nvSpPr>
        <p:spPr>
          <a:xfrm>
            <a:off x="4495800" y="6629400"/>
            <a:ext cx="2057400" cy="228600"/>
          </a:xfrm>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16</a:t>
            </a:fld>
            <a:endParaRPr lang="en-US"/>
          </a:p>
        </p:txBody>
      </p:sp>
      <p:sp>
        <p:nvSpPr>
          <p:cNvPr id="8" name="Rectangle 7"/>
          <p:cNvSpPr/>
          <p:nvPr/>
        </p:nvSpPr>
        <p:spPr bwMode="auto">
          <a:xfrm>
            <a:off x="5029200" y="3352800"/>
            <a:ext cx="685800" cy="3048000"/>
          </a:xfrm>
          <a:prstGeom prst="rect">
            <a:avLst/>
          </a:prstGeom>
          <a:solidFill>
            <a:schemeClr val="accent3">
              <a:lumMod val="40000"/>
              <a:lumOff val="60000"/>
              <a:alpha val="50000"/>
            </a:schemeClr>
          </a:solidFill>
          <a:ln w="9525" cap="flat" cmpd="sng" algn="ctr">
            <a:solidFill>
              <a:schemeClr val="accent1"/>
            </a:solidFill>
            <a:prstDash val="solid"/>
            <a:round/>
            <a:headEnd type="none" w="med" len="med"/>
            <a:tailEnd type="none" w="med" len="med"/>
          </a:ln>
          <a:effectLst>
            <a:outerShdw blurRad="50800" dist="50800" dir="5400000" algn="ctr" rotWithShape="0">
              <a:schemeClr val="accent3">
                <a:lumMod val="40000"/>
                <a:lumOff val="60000"/>
                <a:alpha val="0"/>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9" name="TextBox 8"/>
          <p:cNvSpPr txBox="1"/>
          <p:nvPr/>
        </p:nvSpPr>
        <p:spPr>
          <a:xfrm>
            <a:off x="5410200" y="95071"/>
            <a:ext cx="3733801" cy="3000821"/>
          </a:xfrm>
          <a:prstGeom prst="rect">
            <a:avLst/>
          </a:prstGeom>
          <a:noFill/>
        </p:spPr>
        <p:txBody>
          <a:bodyPr wrap="square" rtlCol="0">
            <a:spAutoFit/>
          </a:bodyPr>
          <a:lstStyle/>
          <a:p>
            <a:pPr>
              <a:buFont typeface="Arial" pitchFamily="34" charset="0"/>
              <a:buChar char="•"/>
            </a:pPr>
            <a:r>
              <a:rPr lang="en-US" sz="2000" dirty="0" smtClean="0">
                <a:solidFill>
                  <a:schemeClr val="tx1">
                    <a:lumMod val="50000"/>
                  </a:schemeClr>
                </a:solidFill>
              </a:rPr>
              <a:t> </a:t>
            </a:r>
            <a:r>
              <a:rPr lang="en-US" dirty="0" smtClean="0">
                <a:solidFill>
                  <a:schemeClr val="tx1">
                    <a:lumMod val="50000"/>
                  </a:schemeClr>
                </a:solidFill>
              </a:rPr>
              <a:t>Mass function exhibits inflexion  </a:t>
            </a:r>
          </a:p>
          <a:p>
            <a:r>
              <a:rPr lang="en-US" dirty="0" smtClean="0">
                <a:solidFill>
                  <a:schemeClr val="tx1">
                    <a:lumMod val="50000"/>
                  </a:schemeClr>
                </a:solidFill>
              </a:rPr>
              <a:t>   point at </a:t>
            </a:r>
            <a:r>
              <a:rPr lang="en-US" i="1" dirty="0" smtClean="0">
                <a:solidFill>
                  <a:schemeClr val="tx1">
                    <a:lumMod val="50000"/>
                  </a:schemeClr>
                </a:solidFill>
              </a:rPr>
              <a:t>Q</a:t>
            </a:r>
            <a:r>
              <a:rPr lang="en-US" i="1" baseline="-25000" dirty="0" smtClean="0">
                <a:solidFill>
                  <a:schemeClr val="tx1">
                    <a:lumMod val="50000"/>
                  </a:schemeClr>
                </a:solidFill>
              </a:rPr>
              <a:t>IR </a:t>
            </a:r>
            <a:r>
              <a:rPr lang="en-US" i="1" dirty="0" smtClean="0">
                <a:solidFill>
                  <a:schemeClr val="tx1">
                    <a:lumMod val="50000"/>
                  </a:schemeClr>
                </a:solidFill>
              </a:rPr>
              <a:t>≈ </a:t>
            </a:r>
            <a:r>
              <a:rPr lang="en-US" i="1" dirty="0" err="1" smtClean="0">
                <a:solidFill>
                  <a:schemeClr val="tx1">
                    <a:lumMod val="50000"/>
                  </a:schemeClr>
                </a:solidFill>
              </a:rPr>
              <a:t>m</a:t>
            </a:r>
            <a:r>
              <a:rPr lang="en-US" i="1" baseline="-25000" dirty="0" err="1" smtClean="0">
                <a:solidFill>
                  <a:schemeClr val="tx1">
                    <a:lumMod val="50000"/>
                  </a:schemeClr>
                </a:solidFill>
              </a:rPr>
              <a:t>G</a:t>
            </a:r>
            <a:r>
              <a:rPr lang="en-US" i="1" dirty="0" smtClean="0">
                <a:solidFill>
                  <a:schemeClr val="tx1">
                    <a:lumMod val="50000"/>
                  </a:schemeClr>
                </a:solidFill>
              </a:rPr>
              <a:t> ≈ 0.6</a:t>
            </a:r>
            <a:r>
              <a:rPr lang="en-US" dirty="0" smtClean="0">
                <a:solidFill>
                  <a:schemeClr val="tx1">
                    <a:lumMod val="50000"/>
                  </a:schemeClr>
                </a:solidFill>
              </a:rPr>
              <a:t>GeV</a:t>
            </a:r>
          </a:p>
          <a:p>
            <a:pPr>
              <a:buFont typeface="Arial" pitchFamily="34" charset="0"/>
              <a:buChar char="•"/>
            </a:pPr>
            <a:r>
              <a:rPr lang="en-US" dirty="0" smtClean="0">
                <a:solidFill>
                  <a:schemeClr val="tx1">
                    <a:lumMod val="50000"/>
                  </a:schemeClr>
                </a:solidFill>
              </a:rPr>
              <a:t> So … </a:t>
            </a:r>
            <a:r>
              <a:rPr lang="en-US" dirty="0" err="1" smtClean="0">
                <a:solidFill>
                  <a:srgbClr val="FF0000"/>
                </a:solidFill>
              </a:rPr>
              <a:t>pQCD</a:t>
            </a:r>
            <a:r>
              <a:rPr lang="en-US" dirty="0" smtClean="0">
                <a:solidFill>
                  <a:srgbClr val="FF0000"/>
                </a:solidFill>
              </a:rPr>
              <a:t> is </a:t>
            </a:r>
            <a:r>
              <a:rPr lang="en-US" i="1" dirty="0" smtClean="0">
                <a:solidFill>
                  <a:srgbClr val="FF0000"/>
                </a:solidFill>
              </a:rPr>
              <a:t>definitely invalid</a:t>
            </a:r>
            <a:r>
              <a:rPr lang="en-US" dirty="0" smtClean="0">
                <a:solidFill>
                  <a:srgbClr val="FF0000"/>
                </a:solidFill>
              </a:rPr>
              <a:t> </a:t>
            </a:r>
          </a:p>
          <a:p>
            <a:r>
              <a:rPr lang="en-US" dirty="0" smtClean="0">
                <a:solidFill>
                  <a:srgbClr val="FF0000"/>
                </a:solidFill>
              </a:rPr>
              <a:t>   for </a:t>
            </a:r>
            <a:r>
              <a:rPr lang="en-US" dirty="0" err="1" smtClean="0">
                <a:solidFill>
                  <a:srgbClr val="FF0000"/>
                </a:solidFill>
              </a:rPr>
              <a:t>momenta</a:t>
            </a:r>
            <a:r>
              <a:rPr lang="en-US" dirty="0" smtClean="0">
                <a:solidFill>
                  <a:srgbClr val="FF0000"/>
                </a:solidFill>
              </a:rPr>
              <a:t> </a:t>
            </a:r>
            <a:r>
              <a:rPr lang="en-US" i="1" dirty="0" smtClean="0">
                <a:solidFill>
                  <a:srgbClr val="FF0000"/>
                </a:solidFill>
              </a:rPr>
              <a:t>Q&lt;Q</a:t>
            </a:r>
            <a:r>
              <a:rPr lang="en-US" i="1" baseline="-25000" dirty="0" smtClean="0">
                <a:solidFill>
                  <a:srgbClr val="FF0000"/>
                </a:solidFill>
              </a:rPr>
              <a:t>IR</a:t>
            </a:r>
          </a:p>
          <a:p>
            <a:pPr>
              <a:buFont typeface="Arial" pitchFamily="34" charset="0"/>
              <a:buChar char="•"/>
            </a:pPr>
            <a:r>
              <a:rPr lang="en-US" dirty="0" smtClean="0">
                <a:solidFill>
                  <a:schemeClr val="tx1">
                    <a:lumMod val="50000"/>
                  </a:schemeClr>
                </a:solidFill>
              </a:rPr>
              <a:t> E.g., use of </a:t>
            </a:r>
            <a:r>
              <a:rPr lang="en-US" dirty="0" smtClean="0">
                <a:solidFill>
                  <a:srgbClr val="FF0000"/>
                </a:solidFill>
              </a:rPr>
              <a:t>DGLAP</a:t>
            </a:r>
            <a:r>
              <a:rPr lang="en-US" dirty="0" smtClean="0">
                <a:solidFill>
                  <a:schemeClr val="tx1">
                    <a:lumMod val="50000"/>
                  </a:schemeClr>
                </a:solidFill>
              </a:rPr>
              <a:t> equations</a:t>
            </a:r>
          </a:p>
          <a:p>
            <a:r>
              <a:rPr lang="en-US" dirty="0" smtClean="0">
                <a:solidFill>
                  <a:schemeClr val="tx1">
                    <a:lumMod val="50000"/>
                  </a:schemeClr>
                </a:solidFill>
              </a:rPr>
              <a:t>   </a:t>
            </a:r>
            <a:r>
              <a:rPr lang="en-US" dirty="0" smtClean="0">
                <a:solidFill>
                  <a:srgbClr val="FF0000"/>
                </a:solidFill>
              </a:rPr>
              <a:t>cannot be justified in QCD</a:t>
            </a:r>
            <a:r>
              <a:rPr lang="en-US" dirty="0" smtClean="0">
                <a:solidFill>
                  <a:schemeClr val="tx1">
                    <a:lumMod val="50000"/>
                  </a:schemeClr>
                </a:solidFill>
              </a:rPr>
              <a:t> at</a:t>
            </a:r>
          </a:p>
          <a:p>
            <a:r>
              <a:rPr lang="en-US" dirty="0" smtClean="0">
                <a:solidFill>
                  <a:schemeClr val="tx1">
                    <a:lumMod val="50000"/>
                  </a:schemeClr>
                </a:solidFill>
              </a:rPr>
              <a:t>   </a:t>
            </a:r>
            <a:r>
              <a:rPr lang="en-US" i="1" dirty="0" smtClean="0">
                <a:solidFill>
                  <a:srgbClr val="FF0000"/>
                </a:solidFill>
              </a:rPr>
              <a:t>Q&lt;Q</a:t>
            </a:r>
            <a:r>
              <a:rPr lang="en-US" i="1" baseline="-25000" dirty="0" smtClean="0">
                <a:solidFill>
                  <a:srgbClr val="FF0000"/>
                </a:solidFill>
              </a:rPr>
              <a:t>IR</a:t>
            </a:r>
            <a:r>
              <a:rPr lang="en-US" i="1" dirty="0" smtClean="0">
                <a:solidFill>
                  <a:srgbClr val="FF0000"/>
                </a:solidFill>
              </a:rPr>
              <a:t>=0.6</a:t>
            </a:r>
            <a:r>
              <a:rPr lang="en-US" dirty="0" smtClean="0">
                <a:solidFill>
                  <a:srgbClr val="FF0000"/>
                </a:solidFill>
              </a:rPr>
              <a:t>GeV</a:t>
            </a:r>
            <a:r>
              <a:rPr lang="en-US" dirty="0" smtClean="0">
                <a:solidFill>
                  <a:schemeClr val="tx1">
                    <a:lumMod val="50000"/>
                  </a:schemeClr>
                </a:solidFill>
              </a:rPr>
              <a:t>, irrespective of order.</a:t>
            </a:r>
            <a:endParaRPr lang="en-US" sz="1400" i="1" dirty="0" smtClean="0"/>
          </a:p>
          <a:p>
            <a:pPr>
              <a:spcBef>
                <a:spcPts val="600"/>
              </a:spcBef>
            </a:pPr>
            <a:r>
              <a:rPr lang="en-US" sz="1400" i="1" dirty="0" smtClean="0">
                <a:solidFill>
                  <a:schemeClr val="bg2">
                    <a:lumMod val="10000"/>
                  </a:schemeClr>
                </a:solidFill>
              </a:rPr>
              <a:t>Distribution Functions of the Nucleon and </a:t>
            </a:r>
            <a:r>
              <a:rPr lang="en-US" sz="1400" i="1" dirty="0" err="1" smtClean="0">
                <a:solidFill>
                  <a:schemeClr val="bg2">
                    <a:lumMod val="10000"/>
                  </a:schemeClr>
                </a:solidFill>
              </a:rPr>
              <a:t>Pion</a:t>
            </a:r>
            <a:r>
              <a:rPr lang="en-US" sz="1400" i="1" dirty="0" smtClean="0">
                <a:solidFill>
                  <a:schemeClr val="bg2">
                    <a:lumMod val="10000"/>
                  </a:schemeClr>
                </a:solidFill>
              </a:rPr>
              <a:t> in the Valence Region</a:t>
            </a:r>
            <a:r>
              <a:rPr lang="en-US" sz="1400" dirty="0" smtClean="0">
                <a:solidFill>
                  <a:schemeClr val="bg2">
                    <a:lumMod val="10000"/>
                  </a:schemeClr>
                </a:solidFill>
              </a:rPr>
              <a:t>, Roy J. Holt and Craig D. Roberts, </a:t>
            </a:r>
            <a:r>
              <a:rPr lang="en-US" sz="1400" dirty="0" smtClean="0">
                <a:hlinkClick r:id="rId3"/>
              </a:rPr>
              <a:t>arXiv:1002.4666 [</a:t>
            </a:r>
            <a:r>
              <a:rPr lang="en-US" sz="1400" dirty="0" err="1" smtClean="0">
                <a:hlinkClick r:id="rId3"/>
              </a:rPr>
              <a:t>nucl-th</a:t>
            </a:r>
            <a:r>
              <a:rPr lang="en-US" sz="1400" dirty="0" smtClean="0">
                <a:hlinkClick r:id="rId3"/>
              </a:rPr>
              <a:t>]</a:t>
            </a:r>
            <a:r>
              <a:rPr lang="en-US" sz="1400" dirty="0" smtClean="0"/>
              <a:t>,</a:t>
            </a:r>
          </a:p>
          <a:p>
            <a:r>
              <a:rPr lang="en-US" sz="1400" dirty="0" smtClean="0">
                <a:hlinkClick r:id="rId4"/>
              </a:rPr>
              <a:t>Rev. Mod. Phys. </a:t>
            </a:r>
            <a:r>
              <a:rPr lang="en-US" sz="1400" b="1" dirty="0" smtClean="0">
                <a:hlinkClick r:id="rId4"/>
              </a:rPr>
              <a:t>82</a:t>
            </a:r>
            <a:r>
              <a:rPr lang="en-US" sz="1400" dirty="0" smtClean="0">
                <a:hlinkClick r:id="rId4"/>
              </a:rPr>
              <a:t> (2010) pp. 2991-3044</a:t>
            </a:r>
            <a:endParaRPr lang="en-US" sz="1400" dirty="0" smtClean="0"/>
          </a:p>
        </p:txBody>
      </p:sp>
      <p:sp>
        <p:nvSpPr>
          <p:cNvPr id="10" name="Rectangle 9"/>
          <p:cNvSpPr/>
          <p:nvPr/>
        </p:nvSpPr>
        <p:spPr bwMode="auto">
          <a:xfrm rot="16200000">
            <a:off x="3619500" y="4762500"/>
            <a:ext cx="3124200" cy="304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C00000"/>
                </a:solidFill>
                <a:effectLst/>
                <a:latin typeface="Calibri" pitchFamily="34" charset="0"/>
              </a:rPr>
              <a:t>Essentially </a:t>
            </a:r>
            <a:r>
              <a:rPr kumimoji="0" lang="en-US" sz="1800" b="1" i="1" u="none" strike="noStrike" cap="none" normalizeH="0" baseline="0" dirty="0" err="1" smtClean="0">
                <a:ln>
                  <a:noFill/>
                </a:ln>
                <a:solidFill>
                  <a:srgbClr val="C00000"/>
                </a:solidFill>
                <a:effectLst/>
                <a:latin typeface="Calibri" pitchFamily="34" charset="0"/>
              </a:rPr>
              <a:t>nonperturbative</a:t>
            </a:r>
            <a:endParaRPr kumimoji="0" lang="en-US" sz="1800" b="1" i="1" u="none" strike="noStrike" cap="none" normalizeH="0" baseline="0" dirty="0" smtClean="0">
              <a:ln>
                <a:noFill/>
              </a:ln>
              <a:solidFill>
                <a:srgbClr val="C00000"/>
              </a:solidFill>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800" decel="100000"/>
                                        <p:tgtEl>
                                          <p:spTgt spid="3">
                                            <p:txEl>
                                              <p:pRg st="3" end="3"/>
                                            </p:txEl>
                                          </p:spTgt>
                                        </p:tgtEl>
                                      </p:cBhvr>
                                    </p:animEffect>
                                    <p:anim calcmode="lin" valueType="num">
                                      <p:cBhvr>
                                        <p:cTn id="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800" decel="100000"/>
                                        <p:tgtEl>
                                          <p:spTgt spid="3">
                                            <p:txEl>
                                              <p:pRg st="4" end="4"/>
                                            </p:txEl>
                                          </p:spTgt>
                                        </p:tgtEl>
                                      </p:cBhvr>
                                    </p:animEffect>
                                    <p:anim calcmode="lin" valueType="num">
                                      <p:cBhvr>
                                        <p:cTn id="16"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800" decel="100000"/>
                                        <p:tgtEl>
                                          <p:spTgt spid="3">
                                            <p:txEl>
                                              <p:pRg st="5" end="5"/>
                                            </p:txEl>
                                          </p:spTgt>
                                        </p:tgtEl>
                                      </p:cBhvr>
                                    </p:animEffect>
                                    <p:anim calcmode="lin" valueType="num">
                                      <p:cBhvr>
                                        <p:cTn id="24"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770" decel="100000"/>
                                        <p:tgtEl>
                                          <p:spTgt spid="3">
                                            <p:txEl>
                                              <p:pRg st="6" end="6"/>
                                            </p:txEl>
                                          </p:spTgt>
                                        </p:tgtEl>
                                      </p:cBhvr>
                                    </p:animEffect>
                                    <p:animScale>
                                      <p:cBhvr>
                                        <p:cTn id="34" dur="770" decel="100000"/>
                                        <p:tgtEl>
                                          <p:spTgt spid="3">
                                            <p:txEl>
                                              <p:pRg st="6" end="6"/>
                                            </p:txEl>
                                          </p:spTgt>
                                        </p:tgtEl>
                                      </p:cBhvr>
                                      <p:from x="10000" y="10000"/>
                                      <p:to x="200000" y="450000"/>
                                    </p:animScale>
                                    <p:animScale>
                                      <p:cBhvr>
                                        <p:cTn id="35" dur="1230" accel="100000" fill="hold">
                                          <p:stCondLst>
                                            <p:cond delay="770"/>
                                          </p:stCondLst>
                                        </p:cTn>
                                        <p:tgtEl>
                                          <p:spTgt spid="3">
                                            <p:txEl>
                                              <p:pRg st="6" end="6"/>
                                            </p:txEl>
                                          </p:spTgt>
                                        </p:tgtEl>
                                      </p:cBhvr>
                                      <p:from x="200000" y="450000"/>
                                      <p:to x="100000" y="100000"/>
                                    </p:animScale>
                                    <p:set>
                                      <p:cBhvr>
                                        <p:cTn id="36" dur="770" fill="hold"/>
                                        <p:tgtEl>
                                          <p:spTgt spid="3">
                                            <p:txEl>
                                              <p:pRg st="6" end="6"/>
                                            </p:txEl>
                                          </p:spTgt>
                                        </p:tgtEl>
                                        <p:attrNameLst>
                                          <p:attrName>ppt_x</p:attrName>
                                        </p:attrNameLst>
                                      </p:cBhvr>
                                      <p:to>
                                        <p:strVal val="(0.5)"/>
                                      </p:to>
                                    </p:set>
                                    <p:anim from="(0.5)" to="(#ppt_x)" calcmode="lin" valueType="num">
                                      <p:cBhvr>
                                        <p:cTn id="37" dur="1230" accel="100000" fill="hold">
                                          <p:stCondLst>
                                            <p:cond delay="770"/>
                                          </p:stCondLst>
                                        </p:cTn>
                                        <p:tgtEl>
                                          <p:spTgt spid="3">
                                            <p:txEl>
                                              <p:pRg st="6" end="6"/>
                                            </p:txEl>
                                          </p:spTgt>
                                        </p:tgtEl>
                                        <p:attrNameLst>
                                          <p:attrName>ppt_x</p:attrName>
                                        </p:attrNameLst>
                                      </p:cBhvr>
                                    </p:anim>
                                    <p:set>
                                      <p:cBhvr>
                                        <p:cTn id="38" dur="770" fill="hold"/>
                                        <p:tgtEl>
                                          <p:spTgt spid="3">
                                            <p:txEl>
                                              <p:pRg st="6" end="6"/>
                                            </p:txEl>
                                          </p:spTgt>
                                        </p:tgtEl>
                                        <p:attrNameLst>
                                          <p:attrName>ppt_y</p:attrName>
                                        </p:attrNameLst>
                                      </p:cBhvr>
                                      <p:to>
                                        <p:strVal val="(#ppt_y+0.4)"/>
                                      </p:to>
                                    </p:set>
                                    <p:anim from="(#ppt_y+0.4)" to="(#ppt_y)" calcmode="lin" valueType="num">
                                      <p:cBhvr>
                                        <p:cTn id="39" dur="1230" accel="100000" fill="hold">
                                          <p:stCondLst>
                                            <p:cond delay="770"/>
                                          </p:stCondLst>
                                        </p:cTn>
                                        <p:tgtEl>
                                          <p:spTgt spid="3">
                                            <p:txEl>
                                              <p:pRg st="6" end="6"/>
                                            </p:txEl>
                                          </p:spTgt>
                                        </p:tgtEl>
                                        <p:attrNameLst>
                                          <p:attrName>ppt_y</p:attrName>
                                        </p:attrNameLst>
                                      </p:cBhvr>
                                    </p:anim>
                                  </p:childTnLst>
                                </p:cTn>
                              </p:par>
                              <p:par>
                                <p:cTn id="40" presetID="51"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770" decel="100000"/>
                                        <p:tgtEl>
                                          <p:spTgt spid="3">
                                            <p:txEl>
                                              <p:pRg st="7" end="7"/>
                                            </p:txEl>
                                          </p:spTgt>
                                        </p:tgtEl>
                                      </p:cBhvr>
                                    </p:animEffect>
                                    <p:animScale>
                                      <p:cBhvr>
                                        <p:cTn id="43" dur="770" decel="100000"/>
                                        <p:tgtEl>
                                          <p:spTgt spid="3">
                                            <p:txEl>
                                              <p:pRg st="7" end="7"/>
                                            </p:txEl>
                                          </p:spTgt>
                                        </p:tgtEl>
                                      </p:cBhvr>
                                      <p:from x="10000" y="10000"/>
                                      <p:to x="200000" y="450000"/>
                                    </p:animScale>
                                    <p:animScale>
                                      <p:cBhvr>
                                        <p:cTn id="44" dur="1230" accel="100000" fill="hold">
                                          <p:stCondLst>
                                            <p:cond delay="770"/>
                                          </p:stCondLst>
                                        </p:cTn>
                                        <p:tgtEl>
                                          <p:spTgt spid="3">
                                            <p:txEl>
                                              <p:pRg st="7" end="7"/>
                                            </p:txEl>
                                          </p:spTgt>
                                        </p:tgtEl>
                                      </p:cBhvr>
                                      <p:from x="200000" y="450000"/>
                                      <p:to x="100000" y="100000"/>
                                    </p:animScale>
                                    <p:set>
                                      <p:cBhvr>
                                        <p:cTn id="45" dur="770" fill="hold"/>
                                        <p:tgtEl>
                                          <p:spTgt spid="3">
                                            <p:txEl>
                                              <p:pRg st="7" end="7"/>
                                            </p:txEl>
                                          </p:spTgt>
                                        </p:tgtEl>
                                        <p:attrNameLst>
                                          <p:attrName>ppt_x</p:attrName>
                                        </p:attrNameLst>
                                      </p:cBhvr>
                                      <p:to>
                                        <p:strVal val="(0.5)"/>
                                      </p:to>
                                    </p:set>
                                    <p:anim from="(0.5)" to="(#ppt_x)" calcmode="lin" valueType="num">
                                      <p:cBhvr>
                                        <p:cTn id="46" dur="1230" accel="100000" fill="hold">
                                          <p:stCondLst>
                                            <p:cond delay="770"/>
                                          </p:stCondLst>
                                        </p:cTn>
                                        <p:tgtEl>
                                          <p:spTgt spid="3">
                                            <p:txEl>
                                              <p:pRg st="7" end="7"/>
                                            </p:txEl>
                                          </p:spTgt>
                                        </p:tgtEl>
                                        <p:attrNameLst>
                                          <p:attrName>ppt_x</p:attrName>
                                        </p:attrNameLst>
                                      </p:cBhvr>
                                    </p:anim>
                                    <p:set>
                                      <p:cBhvr>
                                        <p:cTn id="47" dur="770" fill="hold"/>
                                        <p:tgtEl>
                                          <p:spTgt spid="3">
                                            <p:txEl>
                                              <p:pRg st="7" end="7"/>
                                            </p:txEl>
                                          </p:spTgt>
                                        </p:tgtEl>
                                        <p:attrNameLst>
                                          <p:attrName>ppt_y</p:attrName>
                                        </p:attrNameLst>
                                      </p:cBhvr>
                                      <p:to>
                                        <p:strVal val="(#ppt_y+0.4)"/>
                                      </p:to>
                                    </p:set>
                                    <p:anim from="(#ppt_y+0.4)" to="(#ppt_y)" calcmode="lin" valueType="num">
                                      <p:cBhvr>
                                        <p:cTn id="48" dur="1230" accel="100000" fill="hold">
                                          <p:stCondLst>
                                            <p:cond delay="770"/>
                                          </p:stCondLst>
                                        </p:cTn>
                                        <p:tgtEl>
                                          <p:spTgt spid="3">
                                            <p:txEl>
                                              <p:pRg st="7" end="7"/>
                                            </p:txEl>
                                          </p:spTgt>
                                        </p:tgtEl>
                                        <p:attrNameLst>
                                          <p:attrName>ppt_y</p:attrName>
                                        </p:attrNameLst>
                                      </p:cBhvr>
                                    </p:anim>
                                  </p:childTnLst>
                                </p:cTn>
                              </p:par>
                              <p:par>
                                <p:cTn id="49" presetID="51"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770" decel="100000"/>
                                        <p:tgtEl>
                                          <p:spTgt spid="3">
                                            <p:txEl>
                                              <p:pRg st="8" end="8"/>
                                            </p:txEl>
                                          </p:spTgt>
                                        </p:tgtEl>
                                      </p:cBhvr>
                                    </p:animEffect>
                                    <p:animScale>
                                      <p:cBhvr>
                                        <p:cTn id="52" dur="770" decel="100000"/>
                                        <p:tgtEl>
                                          <p:spTgt spid="3">
                                            <p:txEl>
                                              <p:pRg st="8" end="8"/>
                                            </p:txEl>
                                          </p:spTgt>
                                        </p:tgtEl>
                                      </p:cBhvr>
                                      <p:from x="10000" y="10000"/>
                                      <p:to x="200000" y="450000"/>
                                    </p:animScale>
                                    <p:animScale>
                                      <p:cBhvr>
                                        <p:cTn id="53" dur="1230" accel="100000" fill="hold">
                                          <p:stCondLst>
                                            <p:cond delay="770"/>
                                          </p:stCondLst>
                                        </p:cTn>
                                        <p:tgtEl>
                                          <p:spTgt spid="3">
                                            <p:txEl>
                                              <p:pRg st="8" end="8"/>
                                            </p:txEl>
                                          </p:spTgt>
                                        </p:tgtEl>
                                      </p:cBhvr>
                                      <p:from x="200000" y="450000"/>
                                      <p:to x="100000" y="100000"/>
                                    </p:animScale>
                                    <p:set>
                                      <p:cBhvr>
                                        <p:cTn id="54" dur="770" fill="hold"/>
                                        <p:tgtEl>
                                          <p:spTgt spid="3">
                                            <p:txEl>
                                              <p:pRg st="8" end="8"/>
                                            </p:txEl>
                                          </p:spTgt>
                                        </p:tgtEl>
                                        <p:attrNameLst>
                                          <p:attrName>ppt_x</p:attrName>
                                        </p:attrNameLst>
                                      </p:cBhvr>
                                      <p:to>
                                        <p:strVal val="(0.5)"/>
                                      </p:to>
                                    </p:set>
                                    <p:anim from="(0.5)" to="(#ppt_x)" calcmode="lin" valueType="num">
                                      <p:cBhvr>
                                        <p:cTn id="55" dur="1230" accel="100000" fill="hold">
                                          <p:stCondLst>
                                            <p:cond delay="770"/>
                                          </p:stCondLst>
                                        </p:cTn>
                                        <p:tgtEl>
                                          <p:spTgt spid="3">
                                            <p:txEl>
                                              <p:pRg st="8" end="8"/>
                                            </p:txEl>
                                          </p:spTgt>
                                        </p:tgtEl>
                                        <p:attrNameLst>
                                          <p:attrName>ppt_x</p:attrName>
                                        </p:attrNameLst>
                                      </p:cBhvr>
                                    </p:anim>
                                    <p:set>
                                      <p:cBhvr>
                                        <p:cTn id="56" dur="770" fill="hold"/>
                                        <p:tgtEl>
                                          <p:spTgt spid="3">
                                            <p:txEl>
                                              <p:pRg st="8" end="8"/>
                                            </p:txEl>
                                          </p:spTgt>
                                        </p:tgtEl>
                                        <p:attrNameLst>
                                          <p:attrName>ppt_y</p:attrName>
                                        </p:attrNameLst>
                                      </p:cBhvr>
                                      <p:to>
                                        <p:strVal val="(#ppt_y+0.4)"/>
                                      </p:to>
                                    </p:set>
                                    <p:anim from="(#ppt_y+0.4)" to="(#ppt_y)" calcmode="lin" valueType="num">
                                      <p:cBhvr>
                                        <p:cTn id="57" dur="1230" accel="100000" fill="hold">
                                          <p:stCondLst>
                                            <p:cond delay="770"/>
                                          </p:stCondLst>
                                        </p:cTn>
                                        <p:tgtEl>
                                          <p:spTgt spid="3">
                                            <p:txEl>
                                              <p:pRg st="8" end="8"/>
                                            </p:txEl>
                                          </p:spTgt>
                                        </p:tgtEl>
                                        <p:attrNameLst>
                                          <p:attrName>ppt_y</p:attrName>
                                        </p:attrNameLst>
                                      </p:cBhvr>
                                    </p:anim>
                                  </p:childTnLst>
                                </p:cTn>
                              </p:par>
                              <p:par>
                                <p:cTn id="58" presetID="51"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770" decel="100000"/>
                                        <p:tgtEl>
                                          <p:spTgt spid="7"/>
                                        </p:tgtEl>
                                      </p:cBhvr>
                                    </p:animEffect>
                                    <p:animScale>
                                      <p:cBhvr>
                                        <p:cTn id="61" dur="770" decel="100000"/>
                                        <p:tgtEl>
                                          <p:spTgt spid="7"/>
                                        </p:tgtEl>
                                      </p:cBhvr>
                                      <p:from x="10000" y="10000"/>
                                      <p:to x="200000" y="450000"/>
                                    </p:animScale>
                                    <p:animScale>
                                      <p:cBhvr>
                                        <p:cTn id="62" dur="1230" accel="100000" fill="hold">
                                          <p:stCondLst>
                                            <p:cond delay="770"/>
                                          </p:stCondLst>
                                        </p:cTn>
                                        <p:tgtEl>
                                          <p:spTgt spid="7"/>
                                        </p:tgtEl>
                                      </p:cBhvr>
                                      <p:from x="200000" y="450000"/>
                                      <p:to x="100000" y="100000"/>
                                    </p:animScale>
                                    <p:set>
                                      <p:cBhvr>
                                        <p:cTn id="63" dur="770" fill="hold"/>
                                        <p:tgtEl>
                                          <p:spTgt spid="7"/>
                                        </p:tgtEl>
                                        <p:attrNameLst>
                                          <p:attrName>ppt_x</p:attrName>
                                        </p:attrNameLst>
                                      </p:cBhvr>
                                      <p:to>
                                        <p:strVal val="(0.5)"/>
                                      </p:to>
                                    </p:set>
                                    <p:anim from="(0.5)" to="(#ppt_x)" calcmode="lin" valueType="num">
                                      <p:cBhvr>
                                        <p:cTn id="64" dur="1230" accel="100000" fill="hold">
                                          <p:stCondLst>
                                            <p:cond delay="770"/>
                                          </p:stCondLst>
                                        </p:cTn>
                                        <p:tgtEl>
                                          <p:spTgt spid="7"/>
                                        </p:tgtEl>
                                        <p:attrNameLst>
                                          <p:attrName>ppt_x</p:attrName>
                                        </p:attrNameLst>
                                      </p:cBhvr>
                                    </p:anim>
                                    <p:set>
                                      <p:cBhvr>
                                        <p:cTn id="65" dur="770" fill="hold"/>
                                        <p:tgtEl>
                                          <p:spTgt spid="7"/>
                                        </p:tgtEl>
                                        <p:attrNameLst>
                                          <p:attrName>ppt_y</p:attrName>
                                        </p:attrNameLst>
                                      </p:cBhvr>
                                      <p:to>
                                        <p:strVal val="(#ppt_y+0.4)"/>
                                      </p:to>
                                    </p:set>
                                    <p:anim from="(#ppt_y+0.4)" to="(#ppt_y)" calcmode="lin" valueType="num">
                                      <p:cBhvr>
                                        <p:cTn id="66" dur="1230" accel="100000" fill="hold">
                                          <p:stCondLst>
                                            <p:cond delay="770"/>
                                          </p:stCondLst>
                                        </p:cTn>
                                        <p:tgtEl>
                                          <p:spTgt spid="7"/>
                                        </p:tgtEl>
                                        <p:attrNameLst>
                                          <p:attrName>ppt_y</p:attrName>
                                        </p:attrNameLst>
                                      </p:cBhvr>
                                    </p:anim>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3" dur="500"/>
                                        <p:tgtEl>
                                          <p:spTgt spid="3">
                                            <p:txEl>
                                              <p:pRg st="9" end="9"/>
                                            </p:txEl>
                                          </p:spTgt>
                                        </p:tgtEl>
                                      </p:cBhvr>
                                    </p:animEffect>
                                  </p:childTnLst>
                                </p:cTn>
                              </p:par>
                              <p:par>
                                <p:cTn id="74" presetID="53" presetClass="entr" presetSubtype="0" fill="hold" nodeType="withEffect">
                                  <p:stCondLst>
                                    <p:cond delay="0"/>
                                  </p:stCondLst>
                                  <p:childTnLst>
                                    <p:set>
                                      <p:cBhvr>
                                        <p:cTn id="75" dur="1" fill="hold">
                                          <p:stCondLst>
                                            <p:cond delay="0"/>
                                          </p:stCondLst>
                                        </p:cTn>
                                        <p:tgtEl>
                                          <p:spTgt spid="3">
                                            <p:txEl>
                                              <p:pRg st="10" end="10"/>
                                            </p:txEl>
                                          </p:spTgt>
                                        </p:tgtEl>
                                        <p:attrNameLst>
                                          <p:attrName>style.visibility</p:attrName>
                                        </p:attrNameLst>
                                      </p:cBhvr>
                                      <p:to>
                                        <p:strVal val="visible"/>
                                      </p:to>
                                    </p:set>
                                    <p:anim calcmode="lin" valueType="num">
                                      <p:cBhvr>
                                        <p:cTn id="76"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7"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8" dur="500"/>
                                        <p:tgtEl>
                                          <p:spTgt spid="3">
                                            <p:txEl>
                                              <p:pRg st="10" end="10"/>
                                            </p:txEl>
                                          </p:spTgt>
                                        </p:tgtEl>
                                      </p:cBhvr>
                                    </p:animEffect>
                                  </p:childTnLst>
                                </p:cTn>
                              </p:par>
                              <p:par>
                                <p:cTn id="79" presetID="53" presetClass="entr" presetSubtype="0" fill="hold" nodeType="withEffect">
                                  <p:stCondLst>
                                    <p:cond delay="0"/>
                                  </p:stCondLst>
                                  <p:childTnLst>
                                    <p:set>
                                      <p:cBhvr>
                                        <p:cTn id="80" dur="1" fill="hold">
                                          <p:stCondLst>
                                            <p:cond delay="0"/>
                                          </p:stCondLst>
                                        </p:cTn>
                                        <p:tgtEl>
                                          <p:spTgt spid="3">
                                            <p:txEl>
                                              <p:pRg st="11" end="11"/>
                                            </p:txEl>
                                          </p:spTgt>
                                        </p:tgtEl>
                                        <p:attrNameLst>
                                          <p:attrName>style.visibility</p:attrName>
                                        </p:attrNameLst>
                                      </p:cBhvr>
                                      <p:to>
                                        <p:strVal val="visible"/>
                                      </p:to>
                                    </p:set>
                                    <p:anim calcmode="lin" valueType="num">
                                      <p:cBhvr>
                                        <p:cTn id="81"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2"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3" dur="500"/>
                                        <p:tgtEl>
                                          <p:spTgt spid="3">
                                            <p:txEl>
                                              <p:pRg st="11" end="11"/>
                                            </p:txEl>
                                          </p:spTgt>
                                        </p:tgtEl>
                                      </p:cBhvr>
                                    </p:animEffect>
                                  </p:childTnLst>
                                </p:cTn>
                              </p:par>
                              <p:par>
                                <p:cTn id="84" presetID="53" presetClass="entr" presetSubtype="0" fill="hold" nodeType="withEffect">
                                  <p:stCondLst>
                                    <p:cond delay="0"/>
                                  </p:stCondLst>
                                  <p:childTnLst>
                                    <p:set>
                                      <p:cBhvr>
                                        <p:cTn id="85" dur="1" fill="hold">
                                          <p:stCondLst>
                                            <p:cond delay="0"/>
                                          </p:stCondLst>
                                        </p:cTn>
                                        <p:tgtEl>
                                          <p:spTgt spid="3">
                                            <p:txEl>
                                              <p:pRg st="12" end="12"/>
                                            </p:txEl>
                                          </p:spTgt>
                                        </p:tgtEl>
                                        <p:attrNameLst>
                                          <p:attrName>style.visibility</p:attrName>
                                        </p:attrNameLst>
                                      </p:cBhvr>
                                      <p:to>
                                        <p:strVal val="visible"/>
                                      </p:to>
                                    </p:set>
                                    <p:anim calcmode="lin" valueType="num">
                                      <p:cBhvr>
                                        <p:cTn id="86"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7"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88" dur="500"/>
                                        <p:tgtEl>
                                          <p:spTgt spid="3">
                                            <p:txEl>
                                              <p:pRg st="12" end="12"/>
                                            </p:txEl>
                                          </p:spTgt>
                                        </p:tgtEl>
                                      </p:cBhvr>
                                    </p:animEffect>
                                  </p:childTnLst>
                                </p:cTn>
                              </p:par>
                              <p:par>
                                <p:cTn id="89" presetID="53" presetClass="entr" presetSubtype="0" fill="hold" nodeType="with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p:cTn id="91"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93" dur="500"/>
                                        <p:tgtEl>
                                          <p:spTgt spid="3">
                                            <p:txEl>
                                              <p:pRg st="13" end="1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1000"/>
                                        <p:tgtEl>
                                          <p:spTgt spid="8"/>
                                        </p:tgtEl>
                                      </p:cBhvr>
                                    </p:animEffect>
                                  </p:childTnLst>
                                </p:cTn>
                              </p:par>
                              <p:par>
                                <p:cTn id="99" presetID="51" presetClass="entr" presetSubtype="0" fill="hold" grpId="0" nodeType="with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770" decel="100000"/>
                                        <p:tgtEl>
                                          <p:spTgt spid="9"/>
                                        </p:tgtEl>
                                      </p:cBhvr>
                                    </p:animEffect>
                                    <p:animScale>
                                      <p:cBhvr>
                                        <p:cTn id="102" dur="770" decel="100000"/>
                                        <p:tgtEl>
                                          <p:spTgt spid="9"/>
                                        </p:tgtEl>
                                      </p:cBhvr>
                                      <p:from x="10000" y="10000"/>
                                      <p:to x="200000" y="450000"/>
                                    </p:animScale>
                                    <p:animScale>
                                      <p:cBhvr>
                                        <p:cTn id="103" dur="1230" accel="100000" fill="hold">
                                          <p:stCondLst>
                                            <p:cond delay="770"/>
                                          </p:stCondLst>
                                        </p:cTn>
                                        <p:tgtEl>
                                          <p:spTgt spid="9"/>
                                        </p:tgtEl>
                                      </p:cBhvr>
                                      <p:from x="200000" y="450000"/>
                                      <p:to x="100000" y="100000"/>
                                    </p:animScale>
                                    <p:set>
                                      <p:cBhvr>
                                        <p:cTn id="104" dur="770" fill="hold"/>
                                        <p:tgtEl>
                                          <p:spTgt spid="9"/>
                                        </p:tgtEl>
                                        <p:attrNameLst>
                                          <p:attrName>ppt_x</p:attrName>
                                        </p:attrNameLst>
                                      </p:cBhvr>
                                      <p:to>
                                        <p:strVal val="(0.5)"/>
                                      </p:to>
                                    </p:set>
                                    <p:anim from="(0.5)" to="(#ppt_x)" calcmode="lin" valueType="num">
                                      <p:cBhvr>
                                        <p:cTn id="105" dur="1230" accel="100000" fill="hold">
                                          <p:stCondLst>
                                            <p:cond delay="770"/>
                                          </p:stCondLst>
                                        </p:cTn>
                                        <p:tgtEl>
                                          <p:spTgt spid="9"/>
                                        </p:tgtEl>
                                        <p:attrNameLst>
                                          <p:attrName>ppt_x</p:attrName>
                                        </p:attrNameLst>
                                      </p:cBhvr>
                                    </p:anim>
                                    <p:set>
                                      <p:cBhvr>
                                        <p:cTn id="106" dur="770" fill="hold"/>
                                        <p:tgtEl>
                                          <p:spTgt spid="9"/>
                                        </p:tgtEl>
                                        <p:attrNameLst>
                                          <p:attrName>ppt_y</p:attrName>
                                        </p:attrNameLst>
                                      </p:cBhvr>
                                      <p:to>
                                        <p:strVal val="(#ppt_y+0.4)"/>
                                      </p:to>
                                    </p:set>
                                    <p:anim from="(#ppt_y+0.4)" to="(#ppt_y)" calcmode="lin" valueType="num">
                                      <p:cBhvr>
                                        <p:cTn id="107" dur="1230" accel="100000" fill="hold">
                                          <p:stCondLst>
                                            <p:cond delay="770"/>
                                          </p:stCondLst>
                                        </p:cTn>
                                        <p:tgtEl>
                                          <p:spTgt spid="9"/>
                                        </p:tgtEl>
                                        <p:attrNameLst>
                                          <p:attrName>ppt_y</p:attrName>
                                        </p:attrNameLst>
                                      </p:cBhvr>
                                    </p:anim>
                                  </p:childTnLst>
                                </p:cTn>
                              </p:par>
                              <p:par>
                                <p:cTn id="108" presetID="10" presetClass="entr" presetSubtype="0" fill="hold" grpId="0" nodeType="withEffect">
                                  <p:stCondLst>
                                    <p:cond delay="0"/>
                                  </p:stCondLst>
                                  <p:childTnLst>
                                    <p:set>
                                      <p:cBhvr>
                                        <p:cTn id="109" dur="1" fill="hold">
                                          <p:stCondLst>
                                            <p:cond delay="0"/>
                                          </p:stCondLst>
                                        </p:cTn>
                                        <p:tgtEl>
                                          <p:spTgt spid="10"/>
                                        </p:tgtEl>
                                        <p:attrNameLst>
                                          <p:attrName>style.visibility</p:attrName>
                                        </p:attrNameLst>
                                      </p:cBhvr>
                                      <p:to>
                                        <p:strVal val="visible"/>
                                      </p:to>
                                    </p:set>
                                    <p:animEffect transition="in" filter="fade">
                                      <p:cBhvr>
                                        <p:cTn id="1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 </a:t>
            </a:r>
            <a:endParaRPr lang="en-US" sz="3600"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a:xfrm>
            <a:off x="5943600" y="6553200"/>
            <a:ext cx="2438400" cy="228600"/>
          </a:xfrm>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smtClean="0">
                <a:solidFill>
                  <a:schemeClr val="accent1">
                    <a:lumMod val="50000"/>
                  </a:schemeClr>
                </a:solidFill>
              </a:rPr>
              <a:t>Craig Roberts: Deconstructing QCD's Goldstone modes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17</a:t>
            </a:fld>
            <a:endParaRPr lang="en-US"/>
          </a:p>
        </p:txBody>
      </p:sp>
      <p:sp>
        <p:nvSpPr>
          <p:cNvPr id="8" name="Title 1"/>
          <p:cNvSpPr txBox="1">
            <a:spLocks/>
          </p:cNvSpPr>
          <p:nvPr/>
        </p:nvSpPr>
        <p:spPr bwMode="auto">
          <a:xfrm>
            <a:off x="533400" y="4114800"/>
            <a:ext cx="8116887"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uLnTx/>
                <a:uFillTx/>
                <a:latin typeface="+mj-lt"/>
                <a:ea typeface="+mj-ea"/>
                <a:cs typeface="+mj-cs"/>
              </a:rPr>
              <a:t>Confinement</a:t>
            </a:r>
            <a:endParaRPr kumimoji="0" lang="en-US" sz="8800" b="1" i="0" u="none" strike="noStrike" kern="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uLnTx/>
              <a:uFillTx/>
              <a:latin typeface="+mj-lt"/>
              <a:ea typeface="+mj-ea"/>
              <a:cs typeface="+mj-cs"/>
            </a:endParaRPr>
          </a:p>
        </p:txBody>
      </p:sp>
      <p:pic>
        <p:nvPicPr>
          <p:cNvPr id="9" name="Picture 8" descr="sheerdrama.jpg"/>
          <p:cNvPicPr>
            <a:picLocks noChangeAspect="1"/>
          </p:cNvPicPr>
          <p:nvPr/>
        </p:nvPicPr>
        <p:blipFill>
          <a:blip r:embed="rId2" cstate="print"/>
          <a:stretch>
            <a:fillRect/>
          </a:stretch>
        </p:blipFill>
        <p:spPr>
          <a:xfrm>
            <a:off x="1961764" y="762000"/>
            <a:ext cx="5429636" cy="3352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70" decel="100000"/>
                                        <p:tgtEl>
                                          <p:spTgt spid="8"/>
                                        </p:tgtEl>
                                      </p:cBhvr>
                                    </p:animEffect>
                                    <p:animScale>
                                      <p:cBhvr>
                                        <p:cTn id="8" dur="770" decel="100000"/>
                                        <p:tgtEl>
                                          <p:spTgt spid="8"/>
                                        </p:tgtEl>
                                      </p:cBhvr>
                                      <p:from x="10000" y="10000"/>
                                      <p:to x="200000" y="450000"/>
                                    </p:animScale>
                                    <p:animScale>
                                      <p:cBhvr>
                                        <p:cTn id="9" dur="1230" accel="100000" fill="hold">
                                          <p:stCondLst>
                                            <p:cond delay="770"/>
                                          </p:stCondLst>
                                        </p:cTn>
                                        <p:tgtEl>
                                          <p:spTgt spid="8"/>
                                        </p:tgtEl>
                                      </p:cBhvr>
                                      <p:from x="200000" y="450000"/>
                                      <p:to x="100000" y="100000"/>
                                    </p:animScale>
                                    <p:set>
                                      <p:cBhvr>
                                        <p:cTn id="10" dur="770" fill="hold"/>
                                        <p:tgtEl>
                                          <p:spTgt spid="8"/>
                                        </p:tgtEl>
                                        <p:attrNameLst>
                                          <p:attrName>ppt_x</p:attrName>
                                        </p:attrNameLst>
                                      </p:cBhvr>
                                      <p:to>
                                        <p:strVal val="(0.5)"/>
                                      </p:to>
                                    </p:set>
                                    <p:anim from="(0.5)" to="(#ppt_x)" calcmode="lin" valueType="num">
                                      <p:cBhvr>
                                        <p:cTn id="11" dur="1230" accel="100000" fill="hold">
                                          <p:stCondLst>
                                            <p:cond delay="770"/>
                                          </p:stCondLst>
                                        </p:cTn>
                                        <p:tgtEl>
                                          <p:spTgt spid="8"/>
                                        </p:tgtEl>
                                        <p:attrNameLst>
                                          <p:attrName>ppt_x</p:attrName>
                                        </p:attrNameLst>
                                      </p:cBhvr>
                                    </p:anim>
                                    <p:set>
                                      <p:cBhvr>
                                        <p:cTn id="12" dur="770" fill="hold"/>
                                        <p:tgtEl>
                                          <p:spTgt spid="8"/>
                                        </p:tgtEl>
                                        <p:attrNameLst>
                                          <p:attrName>ppt_y</p:attrName>
                                        </p:attrNameLst>
                                      </p:cBhvr>
                                      <p:to>
                                        <p:strVal val="(#ppt_y+0.4)"/>
                                      </p:to>
                                    </p:set>
                                    <p:anim from="(#ppt_y+0.4)" to="(#ppt_y)" calcmode="lin" valueType="num">
                                      <p:cBhvr>
                                        <p:cTn id="13"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QCD.gif"/>
          <p:cNvPicPr>
            <a:picLocks noChangeAspect="1"/>
          </p:cNvPicPr>
          <p:nvPr/>
        </p:nvPicPr>
        <p:blipFill>
          <a:blip r:embed="rId2" cstate="print"/>
          <a:stretch>
            <a:fillRect/>
          </a:stretch>
        </p:blipFill>
        <p:spPr>
          <a:xfrm>
            <a:off x="3581400" y="998220"/>
            <a:ext cx="4297680" cy="906780"/>
          </a:xfrm>
          <a:prstGeom prst="rect">
            <a:avLst/>
          </a:prstGeom>
        </p:spPr>
      </p:pic>
      <p:sp>
        <p:nvSpPr>
          <p:cNvPr id="2" name="Title 1"/>
          <p:cNvSpPr>
            <a:spLocks noGrp="1"/>
          </p:cNvSpPr>
          <p:nvPr>
            <p:ph type="title"/>
          </p:nvPr>
        </p:nvSpPr>
        <p:spPr/>
        <p:txBody>
          <a:bodyPr/>
          <a:lstStyle/>
          <a:p>
            <a:pPr algn="r"/>
            <a:r>
              <a:rPr lang="en-US" sz="3600" dirty="0" smtClean="0"/>
              <a:t>Confinement</a:t>
            </a:r>
            <a:endParaRPr lang="en-US" sz="3600" dirty="0"/>
          </a:p>
        </p:txBody>
      </p:sp>
      <p:sp>
        <p:nvSpPr>
          <p:cNvPr id="3" name="Content Placeholder 2"/>
          <p:cNvSpPr>
            <a:spLocks noGrp="1"/>
          </p:cNvSpPr>
          <p:nvPr>
            <p:ph idx="1"/>
          </p:nvPr>
        </p:nvSpPr>
        <p:spPr>
          <a:xfrm>
            <a:off x="914400" y="1951037"/>
            <a:ext cx="8229600" cy="4525963"/>
          </a:xfrm>
        </p:spPr>
        <p:txBody>
          <a:bodyPr/>
          <a:lstStyle/>
          <a:p>
            <a:r>
              <a:rPr lang="en-US" sz="2400" dirty="0" smtClean="0"/>
              <a:t>Gluon and Quark Confinement</a:t>
            </a:r>
          </a:p>
          <a:p>
            <a:pPr lvl="1"/>
            <a:r>
              <a:rPr lang="en-US" sz="2200" dirty="0" smtClean="0"/>
              <a:t>No </a:t>
            </a:r>
            <a:r>
              <a:rPr lang="en-US" sz="2200" dirty="0" err="1" smtClean="0"/>
              <a:t>coloured</a:t>
            </a:r>
            <a:r>
              <a:rPr lang="en-US" sz="2200" dirty="0" smtClean="0"/>
              <a:t> states have yet been observed to reach a detector</a:t>
            </a:r>
            <a:endParaRPr lang="en-US" sz="2400" dirty="0" smtClean="0"/>
          </a:p>
          <a:p>
            <a:r>
              <a:rPr lang="en-US" sz="2600" dirty="0" smtClean="0"/>
              <a:t>Empirical fact.  However</a:t>
            </a:r>
          </a:p>
          <a:p>
            <a:pPr lvl="1"/>
            <a:r>
              <a:rPr lang="en-US" sz="2400" dirty="0" smtClean="0"/>
              <a:t>There is no agreed, theoretical definition of light-quark confinement</a:t>
            </a:r>
          </a:p>
          <a:p>
            <a:pPr lvl="1"/>
            <a:r>
              <a:rPr lang="en-US" sz="2400" dirty="0" smtClean="0"/>
              <a:t>Static-quark confinement is irrelevant to real-world QCD</a:t>
            </a:r>
          </a:p>
          <a:p>
            <a:pPr lvl="2"/>
            <a:r>
              <a:rPr lang="en-US" sz="2000" i="1" dirty="0" smtClean="0">
                <a:solidFill>
                  <a:srgbClr val="FF0000"/>
                </a:solidFill>
              </a:rPr>
              <a:t>There are no long-lived, very-massive quarks </a:t>
            </a:r>
          </a:p>
          <a:p>
            <a:pPr lvl="2"/>
            <a:r>
              <a:rPr lang="en-US" sz="2000" i="1" dirty="0" smtClean="0">
                <a:solidFill>
                  <a:srgbClr val="FF0000"/>
                </a:solidFill>
              </a:rPr>
              <a:t>But light-quarks are ubiquitous</a:t>
            </a:r>
          </a:p>
          <a:p>
            <a:r>
              <a:rPr lang="en-US" sz="2400" dirty="0" smtClean="0"/>
              <a:t>Confinement entails </a:t>
            </a:r>
            <a:r>
              <a:rPr lang="en-US" sz="2400" i="1" dirty="0" smtClean="0">
                <a:solidFill>
                  <a:srgbClr val="7030A0"/>
                </a:solidFill>
              </a:rPr>
              <a:t>quark-</a:t>
            </a:r>
            <a:r>
              <a:rPr lang="en-US" sz="2400" i="1" dirty="0" err="1" smtClean="0">
                <a:solidFill>
                  <a:srgbClr val="7030A0"/>
                </a:solidFill>
              </a:rPr>
              <a:t>hadron</a:t>
            </a:r>
            <a:r>
              <a:rPr lang="en-US" sz="2400" i="1" dirty="0" smtClean="0">
                <a:solidFill>
                  <a:srgbClr val="7030A0"/>
                </a:solidFill>
              </a:rPr>
              <a:t> duality</a:t>
            </a:r>
            <a:r>
              <a:rPr lang="en-US" sz="2400" dirty="0" smtClean="0"/>
              <a:t>; i.e., that </a:t>
            </a:r>
          </a:p>
          <a:p>
            <a:pPr>
              <a:spcBef>
                <a:spcPts val="0"/>
              </a:spcBef>
              <a:buNone/>
            </a:pPr>
            <a:r>
              <a:rPr lang="en-US" sz="2400" dirty="0" smtClean="0"/>
              <a:t>	</a:t>
            </a:r>
            <a:r>
              <a:rPr lang="en-US" sz="2400" i="1" dirty="0" smtClean="0"/>
              <a:t>all observable consequences of </a:t>
            </a:r>
            <a:r>
              <a:rPr lang="en-US" sz="2400" i="1" dirty="0" smtClean="0">
                <a:solidFill>
                  <a:srgbClr val="FF0000"/>
                </a:solidFill>
              </a:rPr>
              <a:t>Q</a:t>
            </a:r>
            <a:r>
              <a:rPr lang="en-US" sz="2400" i="1" dirty="0" smtClean="0">
                <a:solidFill>
                  <a:srgbClr val="008000"/>
                </a:solidFill>
              </a:rPr>
              <a:t>C</a:t>
            </a:r>
            <a:r>
              <a:rPr lang="en-US" sz="2400" i="1" dirty="0" smtClean="0"/>
              <a:t>D can, in principle, be computed using an </a:t>
            </a:r>
            <a:r>
              <a:rPr lang="en-US" sz="2400" i="1" dirty="0" err="1" smtClean="0"/>
              <a:t>hadronic</a:t>
            </a:r>
            <a:r>
              <a:rPr lang="en-US" sz="2400" i="1" dirty="0" smtClean="0"/>
              <a:t> basis.</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Craig Roberts: Deconstructing QCD's Goldstone modes</a:t>
            </a:r>
            <a:endParaRPr lang="en-US" dirty="0"/>
          </a:p>
        </p:txBody>
      </p:sp>
      <p:sp>
        <p:nvSpPr>
          <p:cNvPr id="5" name="Slide Number Placeholder 4"/>
          <p:cNvSpPr>
            <a:spLocks noGrp="1"/>
          </p:cNvSpPr>
          <p:nvPr>
            <p:ph type="sldNum" sz="quarter" idx="12"/>
          </p:nvPr>
        </p:nvSpPr>
        <p:spPr/>
        <p:txBody>
          <a:bodyPr/>
          <a:lstStyle/>
          <a:p>
            <a:fld id="{87034D8C-3CB4-402A-BC46-2AB14C0FE90A}" type="slidenum">
              <a:rPr lang="en-US" smtClean="0"/>
              <a:pPr/>
              <a:t>18</a:t>
            </a:fld>
            <a:endParaRPr lang="en-US"/>
          </a:p>
        </p:txBody>
      </p:sp>
      <p:pic>
        <p:nvPicPr>
          <p:cNvPr id="7" name="Picture 6" descr="fluxTube.gif"/>
          <p:cNvPicPr>
            <a:picLocks noChangeAspect="1"/>
          </p:cNvPicPr>
          <p:nvPr/>
        </p:nvPicPr>
        <p:blipFill>
          <a:blip r:embed="rId3" cstate="print"/>
          <a:stretch>
            <a:fillRect/>
          </a:stretch>
        </p:blipFill>
        <p:spPr>
          <a:xfrm>
            <a:off x="0" y="0"/>
            <a:ext cx="2286000" cy="1036320"/>
          </a:xfrm>
          <a:prstGeom prst="rect">
            <a:avLst/>
          </a:prstGeom>
        </p:spPr>
      </p:pic>
      <p:pic>
        <p:nvPicPr>
          <p:cNvPr id="8" name="Picture 7" descr="ConfinementPotential.png"/>
          <p:cNvPicPr>
            <a:picLocks noChangeAspect="1"/>
          </p:cNvPicPr>
          <p:nvPr/>
        </p:nvPicPr>
        <p:blipFill>
          <a:blip r:embed="rId4" cstate="print"/>
          <a:stretch>
            <a:fillRect/>
          </a:stretch>
        </p:blipFill>
        <p:spPr>
          <a:xfrm>
            <a:off x="0" y="-152400"/>
            <a:ext cx="1828800" cy="2060448"/>
          </a:xfrm>
          <a:prstGeom prst="rect">
            <a:avLst/>
          </a:prstGeom>
        </p:spPr>
      </p:pic>
      <p:sp>
        <p:nvSpPr>
          <p:cNvPr id="9" name="TextBox 8"/>
          <p:cNvSpPr txBox="1"/>
          <p:nvPr/>
        </p:nvSpPr>
        <p:spPr>
          <a:xfrm>
            <a:off x="228600" y="-685800"/>
            <a:ext cx="1524000" cy="3154710"/>
          </a:xfrm>
          <a:prstGeom prst="rect">
            <a:avLst/>
          </a:prstGeom>
          <a:noFill/>
        </p:spPr>
        <p:txBody>
          <a:bodyPr wrap="square" rtlCol="0">
            <a:spAutoFit/>
          </a:bodyPr>
          <a:lstStyle/>
          <a:p>
            <a:r>
              <a:rPr lang="en-US" sz="19900" dirty="0" smtClean="0">
                <a:solidFill>
                  <a:srgbClr val="FF0000"/>
                </a:solidFill>
              </a:rPr>
              <a:t>X</a:t>
            </a:r>
            <a:endParaRPr lang="en-US" sz="19900" dirty="0">
              <a:solidFill>
                <a:srgbClr val="FF0000"/>
              </a:solidFill>
            </a:endParaRPr>
          </a:p>
        </p:txBody>
      </p:sp>
      <p:sp>
        <p:nvSpPr>
          <p:cNvPr id="10" name="Date Placeholder 9"/>
          <p:cNvSpPr>
            <a:spLocks noGrp="1"/>
          </p:cNvSpPr>
          <p:nvPr>
            <p:ph type="dt" sz="half" idx="10"/>
          </p:nvPr>
        </p:nvSpPr>
        <p:spPr/>
        <p:txBody>
          <a:bodyPr/>
          <a:lstStyle/>
          <a:p>
            <a:r>
              <a:rPr lang="en-US" smtClean="0"/>
              <a:t>Drell-Yan and Hadron Structure - 77pgs</a:t>
            </a:r>
            <a:endParaRPr lang="en-US"/>
          </a:p>
        </p:txBody>
      </p:sp>
      <p:sp>
        <p:nvSpPr>
          <p:cNvPr id="12" name="TextBox 11"/>
          <p:cNvSpPr txBox="1"/>
          <p:nvPr/>
        </p:nvSpPr>
        <p:spPr>
          <a:xfrm>
            <a:off x="5791200" y="1828800"/>
            <a:ext cx="1720599" cy="400110"/>
          </a:xfrm>
          <a:prstGeom prst="rect">
            <a:avLst/>
          </a:prstGeom>
          <a:noFill/>
        </p:spPr>
        <p:txBody>
          <a:bodyPr wrap="none" rtlCol="0">
            <a:spAutoFit/>
          </a:bodyPr>
          <a:lstStyle/>
          <a:p>
            <a:r>
              <a:rPr lang="en-US" sz="2000" dirty="0" err="1" smtClean="0">
                <a:solidFill>
                  <a:schemeClr val="bg2">
                    <a:lumMod val="10000"/>
                  </a:schemeClr>
                </a:solidFill>
              </a:rPr>
              <a:t>Colour</a:t>
            </a:r>
            <a:r>
              <a:rPr lang="en-US" sz="2000" dirty="0" smtClean="0">
                <a:solidFill>
                  <a:schemeClr val="bg2">
                    <a:lumMod val="10000"/>
                  </a:schemeClr>
                </a:solidFill>
              </a:rPr>
              <a:t> </a:t>
            </a:r>
            <a:r>
              <a:rPr lang="en-US" sz="2000" dirty="0" err="1" smtClean="0">
                <a:solidFill>
                  <a:schemeClr val="bg2">
                    <a:lumMod val="10000"/>
                  </a:schemeClr>
                </a:solidFill>
              </a:rPr>
              <a:t>singlets</a:t>
            </a:r>
            <a:endParaRPr lang="en-US" sz="2000" dirty="0">
              <a:solidFill>
                <a:schemeClr val="bg2">
                  <a:lumMod val="10000"/>
                </a:schemeClr>
              </a:solidFill>
            </a:endParaRPr>
          </a:p>
        </p:txBody>
      </p:sp>
      <p:cxnSp>
        <p:nvCxnSpPr>
          <p:cNvPr id="16" name="Straight Arrow Connector 15"/>
          <p:cNvCxnSpPr/>
          <p:nvPr/>
        </p:nvCxnSpPr>
        <p:spPr bwMode="auto">
          <a:xfrm flipV="1">
            <a:off x="6553200" y="1524000"/>
            <a:ext cx="76200" cy="304800"/>
          </a:xfrm>
          <a:prstGeom prst="straightConnector1">
            <a:avLst/>
          </a:prstGeom>
          <a:noFill/>
          <a:ln w="19050"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flipV="1">
            <a:off x="6553200" y="1447800"/>
            <a:ext cx="762000" cy="381000"/>
          </a:xfrm>
          <a:prstGeom prst="straightConnector1">
            <a:avLst/>
          </a:prstGeom>
          <a:noFill/>
          <a:ln w="19050" cap="flat" cmpd="sng" algn="ctr">
            <a:solidFill>
              <a:srgbClr val="FF0000"/>
            </a:solidFill>
            <a:prstDash val="solid"/>
            <a:round/>
            <a:headEnd type="none" w="med" len="med"/>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10" presetClass="exit" presetSubtype="0" fill="hold" nodeType="withEffect">
                                  <p:stCondLst>
                                    <p:cond delay="0"/>
                                  </p:stCondLst>
                                  <p:childTnLst>
                                    <p:animEffect transition="out" filter="fade">
                                      <p:cBhvr>
                                        <p:cTn id="14" dur="1000"/>
                                        <p:tgtEl>
                                          <p:spTgt spid="7"/>
                                        </p:tgtEl>
                                      </p:cBhvr>
                                    </p:animEffect>
                                    <p:set>
                                      <p:cBhvr>
                                        <p:cTn id="15" dur="1" fill="hold">
                                          <p:stCondLst>
                                            <p:cond delay="999"/>
                                          </p:stCondLst>
                                        </p:cTn>
                                        <p:tgtEl>
                                          <p:spTgt spid="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iterate type="lt">
                                    <p:tmPct val="0"/>
                                  </p:iterate>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style.rotation</p:attrName>
                                        </p:attrNameLst>
                                      </p:cBhvr>
                                      <p:tavLst>
                                        <p:tav tm="0">
                                          <p:val>
                                            <p:fltVal val="720"/>
                                          </p:val>
                                        </p:tav>
                                        <p:tav tm="100000">
                                          <p:val>
                                            <p:fltVal val="0"/>
                                          </p:val>
                                        </p:tav>
                                      </p:tavLst>
                                    </p:anim>
                                    <p:anim calcmode="lin" valueType="num">
                                      <p:cBhvr>
                                        <p:cTn id="25" dur="2000" fill="hold"/>
                                        <p:tgtEl>
                                          <p:spTgt spid="9"/>
                                        </p:tgtEl>
                                        <p:attrNameLst>
                                          <p:attrName>ppt_h</p:attrName>
                                        </p:attrNameLst>
                                      </p:cBhvr>
                                      <p:tavLst>
                                        <p:tav tm="0">
                                          <p:val>
                                            <p:fltVal val="0"/>
                                          </p:val>
                                        </p:tav>
                                        <p:tav tm="100000">
                                          <p:val>
                                            <p:strVal val="#ppt_h"/>
                                          </p:val>
                                        </p:tav>
                                      </p:tavLst>
                                    </p:anim>
                                    <p:anim calcmode="lin" valueType="num">
                                      <p:cBhvr>
                                        <p:cTn id="26" dur="2000" fill="hold"/>
                                        <p:tgtEl>
                                          <p:spTgt spid="9"/>
                                        </p:tgtEl>
                                        <p:attrNameLst>
                                          <p:attrName>ppt_w</p:attrName>
                                        </p:attrNameLst>
                                      </p:cBhvr>
                                      <p:tavLst>
                                        <p:tav tm="0">
                                          <p:val>
                                            <p:fltVal val="0"/>
                                          </p:val>
                                        </p:tav>
                                        <p:tav tm="100000">
                                          <p:val>
                                            <p:strVal val="#ppt_w"/>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3">
                                            <p:txEl>
                                              <p:pRg st="2" end="2"/>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3">
                                            <p:txEl>
                                              <p:pRg st="3" end="3"/>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3">
                                            <p:txEl>
                                              <p:pRg st="5" end="5"/>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6"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2"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2"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12"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3">
                                            <p:txEl>
                                              <p:pRg st="8" end="8"/>
                                            </p:txEl>
                                          </p:spTgt>
                                        </p:tgtEl>
                                        <p:attrNameLst>
                                          <p:attrName>ppt_y</p:attrName>
                                        </p:attrNameLst>
                                      </p:cBhvr>
                                      <p:tavLst>
                                        <p:tav tm="0">
                                          <p:val>
                                            <p:strVal val="1+#ppt_h/2"/>
                                          </p:val>
                                        </p:tav>
                                        <p:tav tm="100000">
                                          <p:val>
                                            <p:strVal val="#ppt_y"/>
                                          </p:val>
                                        </p:tav>
                                      </p:tavLst>
                                    </p:anim>
                                  </p:childTnLst>
                                </p:cTn>
                              </p:par>
                              <p:par>
                                <p:cTn id="57" presetID="51"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770" decel="100000"/>
                                        <p:tgtEl>
                                          <p:spTgt spid="11"/>
                                        </p:tgtEl>
                                      </p:cBhvr>
                                    </p:animEffect>
                                    <p:animScale>
                                      <p:cBhvr>
                                        <p:cTn id="60" dur="770" decel="100000"/>
                                        <p:tgtEl>
                                          <p:spTgt spid="11"/>
                                        </p:tgtEl>
                                      </p:cBhvr>
                                      <p:from x="10000" y="10000"/>
                                      <p:to x="200000" y="450000"/>
                                    </p:animScale>
                                    <p:animScale>
                                      <p:cBhvr>
                                        <p:cTn id="61" dur="1230" accel="100000" fill="hold">
                                          <p:stCondLst>
                                            <p:cond delay="770"/>
                                          </p:stCondLst>
                                        </p:cTn>
                                        <p:tgtEl>
                                          <p:spTgt spid="11"/>
                                        </p:tgtEl>
                                      </p:cBhvr>
                                      <p:from x="200000" y="450000"/>
                                      <p:to x="100000" y="100000"/>
                                    </p:animScale>
                                    <p:set>
                                      <p:cBhvr>
                                        <p:cTn id="62" dur="770" fill="hold"/>
                                        <p:tgtEl>
                                          <p:spTgt spid="11"/>
                                        </p:tgtEl>
                                        <p:attrNameLst>
                                          <p:attrName>ppt_x</p:attrName>
                                        </p:attrNameLst>
                                      </p:cBhvr>
                                      <p:to>
                                        <p:strVal val="(0.5)"/>
                                      </p:to>
                                    </p:set>
                                    <p:anim from="(0.5)" to="(#ppt_x)" calcmode="lin" valueType="num">
                                      <p:cBhvr>
                                        <p:cTn id="63" dur="1230" accel="100000" fill="hold">
                                          <p:stCondLst>
                                            <p:cond delay="770"/>
                                          </p:stCondLst>
                                        </p:cTn>
                                        <p:tgtEl>
                                          <p:spTgt spid="11"/>
                                        </p:tgtEl>
                                        <p:attrNameLst>
                                          <p:attrName>ppt_x</p:attrName>
                                        </p:attrNameLst>
                                      </p:cBhvr>
                                    </p:anim>
                                    <p:set>
                                      <p:cBhvr>
                                        <p:cTn id="64" dur="770" fill="hold"/>
                                        <p:tgtEl>
                                          <p:spTgt spid="11"/>
                                        </p:tgtEl>
                                        <p:attrNameLst>
                                          <p:attrName>ppt_y</p:attrName>
                                        </p:attrNameLst>
                                      </p:cBhvr>
                                      <p:to>
                                        <p:strVal val="(#ppt_y+0.4)"/>
                                      </p:to>
                                    </p:set>
                                    <p:anim from="(#ppt_y+0.4)" to="(#ppt_y)" calcmode="lin" valueType="num">
                                      <p:cBhvr>
                                        <p:cTn id="65" dur="1230" accel="100000" fill="hold">
                                          <p:stCondLst>
                                            <p:cond delay="770"/>
                                          </p:stCondLst>
                                        </p:cTn>
                                        <p:tgtEl>
                                          <p:spTgt spid="11"/>
                                        </p:tgtEl>
                                        <p:attrNameLst>
                                          <p:attrName>ppt_y</p:attrName>
                                        </p:attrNameLst>
                                      </p:cBhvr>
                                    </p:anim>
                                  </p:childTnLst>
                                </p:cTn>
                              </p:par>
                              <p:par>
                                <p:cTn id="66" presetID="51"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770" decel="100000"/>
                                        <p:tgtEl>
                                          <p:spTgt spid="12"/>
                                        </p:tgtEl>
                                      </p:cBhvr>
                                    </p:animEffect>
                                    <p:animScale>
                                      <p:cBhvr>
                                        <p:cTn id="69" dur="770" decel="100000"/>
                                        <p:tgtEl>
                                          <p:spTgt spid="12"/>
                                        </p:tgtEl>
                                      </p:cBhvr>
                                      <p:from x="10000" y="10000"/>
                                      <p:to x="200000" y="450000"/>
                                    </p:animScale>
                                    <p:animScale>
                                      <p:cBhvr>
                                        <p:cTn id="70" dur="1230" accel="100000" fill="hold">
                                          <p:stCondLst>
                                            <p:cond delay="770"/>
                                          </p:stCondLst>
                                        </p:cTn>
                                        <p:tgtEl>
                                          <p:spTgt spid="12"/>
                                        </p:tgtEl>
                                      </p:cBhvr>
                                      <p:from x="200000" y="450000"/>
                                      <p:to x="100000" y="100000"/>
                                    </p:animScale>
                                    <p:set>
                                      <p:cBhvr>
                                        <p:cTn id="71" dur="770" fill="hold"/>
                                        <p:tgtEl>
                                          <p:spTgt spid="12"/>
                                        </p:tgtEl>
                                        <p:attrNameLst>
                                          <p:attrName>ppt_x</p:attrName>
                                        </p:attrNameLst>
                                      </p:cBhvr>
                                      <p:to>
                                        <p:strVal val="(0.5)"/>
                                      </p:to>
                                    </p:set>
                                    <p:anim from="(0.5)" to="(#ppt_x)" calcmode="lin" valueType="num">
                                      <p:cBhvr>
                                        <p:cTn id="72" dur="1230" accel="100000" fill="hold">
                                          <p:stCondLst>
                                            <p:cond delay="770"/>
                                          </p:stCondLst>
                                        </p:cTn>
                                        <p:tgtEl>
                                          <p:spTgt spid="12"/>
                                        </p:tgtEl>
                                        <p:attrNameLst>
                                          <p:attrName>ppt_x</p:attrName>
                                        </p:attrNameLst>
                                      </p:cBhvr>
                                    </p:anim>
                                    <p:set>
                                      <p:cBhvr>
                                        <p:cTn id="73" dur="770" fill="hold"/>
                                        <p:tgtEl>
                                          <p:spTgt spid="12"/>
                                        </p:tgtEl>
                                        <p:attrNameLst>
                                          <p:attrName>ppt_y</p:attrName>
                                        </p:attrNameLst>
                                      </p:cBhvr>
                                      <p:to>
                                        <p:strVal val="(#ppt_y+0.4)"/>
                                      </p:to>
                                    </p:set>
                                    <p:anim from="(#ppt_y+0.4)" to="(#ppt_y)" calcmode="lin" valueType="num">
                                      <p:cBhvr>
                                        <p:cTn id="74" dur="1230" accel="100000" fill="hold">
                                          <p:stCondLst>
                                            <p:cond delay="770"/>
                                          </p:stCondLst>
                                        </p:cTn>
                                        <p:tgtEl>
                                          <p:spTgt spid="12"/>
                                        </p:tgtEl>
                                        <p:attrNameLst>
                                          <p:attrName>ppt_y</p:attrName>
                                        </p:attrNameLst>
                                      </p:cBhvr>
                                    </p:anim>
                                  </p:childTnLst>
                                </p:cTn>
                              </p:par>
                              <p:par>
                                <p:cTn id="75" presetID="51"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770" decel="100000"/>
                                        <p:tgtEl>
                                          <p:spTgt spid="16"/>
                                        </p:tgtEl>
                                      </p:cBhvr>
                                    </p:animEffect>
                                    <p:animScale>
                                      <p:cBhvr>
                                        <p:cTn id="78" dur="770" decel="100000"/>
                                        <p:tgtEl>
                                          <p:spTgt spid="16"/>
                                        </p:tgtEl>
                                      </p:cBhvr>
                                      <p:from x="10000" y="10000"/>
                                      <p:to x="200000" y="450000"/>
                                    </p:animScale>
                                    <p:animScale>
                                      <p:cBhvr>
                                        <p:cTn id="79" dur="1230" accel="100000" fill="hold">
                                          <p:stCondLst>
                                            <p:cond delay="770"/>
                                          </p:stCondLst>
                                        </p:cTn>
                                        <p:tgtEl>
                                          <p:spTgt spid="16"/>
                                        </p:tgtEl>
                                      </p:cBhvr>
                                      <p:from x="200000" y="450000"/>
                                      <p:to x="100000" y="100000"/>
                                    </p:animScale>
                                    <p:set>
                                      <p:cBhvr>
                                        <p:cTn id="80" dur="770" fill="hold"/>
                                        <p:tgtEl>
                                          <p:spTgt spid="16"/>
                                        </p:tgtEl>
                                        <p:attrNameLst>
                                          <p:attrName>ppt_x</p:attrName>
                                        </p:attrNameLst>
                                      </p:cBhvr>
                                      <p:to>
                                        <p:strVal val="(0.5)"/>
                                      </p:to>
                                    </p:set>
                                    <p:anim from="(0.5)" to="(#ppt_x)" calcmode="lin" valueType="num">
                                      <p:cBhvr>
                                        <p:cTn id="81" dur="1230" accel="100000" fill="hold">
                                          <p:stCondLst>
                                            <p:cond delay="770"/>
                                          </p:stCondLst>
                                        </p:cTn>
                                        <p:tgtEl>
                                          <p:spTgt spid="16"/>
                                        </p:tgtEl>
                                        <p:attrNameLst>
                                          <p:attrName>ppt_x</p:attrName>
                                        </p:attrNameLst>
                                      </p:cBhvr>
                                    </p:anim>
                                    <p:set>
                                      <p:cBhvr>
                                        <p:cTn id="82" dur="770" fill="hold"/>
                                        <p:tgtEl>
                                          <p:spTgt spid="16"/>
                                        </p:tgtEl>
                                        <p:attrNameLst>
                                          <p:attrName>ppt_y</p:attrName>
                                        </p:attrNameLst>
                                      </p:cBhvr>
                                      <p:to>
                                        <p:strVal val="(#ppt_y+0.4)"/>
                                      </p:to>
                                    </p:set>
                                    <p:anim from="(#ppt_y+0.4)" to="(#ppt_y)" calcmode="lin" valueType="num">
                                      <p:cBhvr>
                                        <p:cTn id="83" dur="1230" accel="100000" fill="hold">
                                          <p:stCondLst>
                                            <p:cond delay="770"/>
                                          </p:stCondLst>
                                        </p:cTn>
                                        <p:tgtEl>
                                          <p:spTgt spid="16"/>
                                        </p:tgtEl>
                                        <p:attrNameLst>
                                          <p:attrName>ppt_y</p:attrName>
                                        </p:attrNameLst>
                                      </p:cBhvr>
                                    </p:anim>
                                  </p:childTnLst>
                                </p:cTn>
                              </p:par>
                              <p:par>
                                <p:cTn id="84" presetID="51" presetClass="entr" presetSubtype="0" fill="hold" nodeType="with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770" decel="100000"/>
                                        <p:tgtEl>
                                          <p:spTgt spid="17"/>
                                        </p:tgtEl>
                                      </p:cBhvr>
                                    </p:animEffect>
                                    <p:animScale>
                                      <p:cBhvr>
                                        <p:cTn id="87" dur="770" decel="100000"/>
                                        <p:tgtEl>
                                          <p:spTgt spid="17"/>
                                        </p:tgtEl>
                                      </p:cBhvr>
                                      <p:from x="10000" y="10000"/>
                                      <p:to x="200000" y="450000"/>
                                    </p:animScale>
                                    <p:animScale>
                                      <p:cBhvr>
                                        <p:cTn id="88" dur="1230" accel="100000" fill="hold">
                                          <p:stCondLst>
                                            <p:cond delay="770"/>
                                          </p:stCondLst>
                                        </p:cTn>
                                        <p:tgtEl>
                                          <p:spTgt spid="17"/>
                                        </p:tgtEl>
                                      </p:cBhvr>
                                      <p:from x="200000" y="450000"/>
                                      <p:to x="100000" y="100000"/>
                                    </p:animScale>
                                    <p:set>
                                      <p:cBhvr>
                                        <p:cTn id="89" dur="770" fill="hold"/>
                                        <p:tgtEl>
                                          <p:spTgt spid="17"/>
                                        </p:tgtEl>
                                        <p:attrNameLst>
                                          <p:attrName>ppt_x</p:attrName>
                                        </p:attrNameLst>
                                      </p:cBhvr>
                                      <p:to>
                                        <p:strVal val="(0.5)"/>
                                      </p:to>
                                    </p:set>
                                    <p:anim from="(0.5)" to="(#ppt_x)" calcmode="lin" valueType="num">
                                      <p:cBhvr>
                                        <p:cTn id="90" dur="1230" accel="100000" fill="hold">
                                          <p:stCondLst>
                                            <p:cond delay="770"/>
                                          </p:stCondLst>
                                        </p:cTn>
                                        <p:tgtEl>
                                          <p:spTgt spid="17"/>
                                        </p:tgtEl>
                                        <p:attrNameLst>
                                          <p:attrName>ppt_x</p:attrName>
                                        </p:attrNameLst>
                                      </p:cBhvr>
                                    </p:anim>
                                    <p:set>
                                      <p:cBhvr>
                                        <p:cTn id="91" dur="770" fill="hold"/>
                                        <p:tgtEl>
                                          <p:spTgt spid="17"/>
                                        </p:tgtEl>
                                        <p:attrNameLst>
                                          <p:attrName>ppt_y</p:attrName>
                                        </p:attrNameLst>
                                      </p:cBhvr>
                                      <p:to>
                                        <p:strVal val="(#ppt_y+0.4)"/>
                                      </p:to>
                                    </p:set>
                                    <p:anim from="(#ppt_y+0.4)" to="(#ppt_y)" calcmode="lin" valueType="num">
                                      <p:cBhvr>
                                        <p:cTn id="92" dur="1230" accel="100000" fill="hold">
                                          <p:stCondLst>
                                            <p:cond delay="770"/>
                                          </p:stCondLst>
                                        </p:cTn>
                                        <p:tgtEl>
                                          <p:spTgt spid="1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t>Confinement</a:t>
            </a:r>
            <a:endParaRPr lang="en-US" sz="3600" dirty="0"/>
          </a:p>
        </p:txBody>
      </p:sp>
      <p:sp>
        <p:nvSpPr>
          <p:cNvPr id="3" name="Content Placeholder 2"/>
          <p:cNvSpPr>
            <a:spLocks noGrp="1"/>
          </p:cNvSpPr>
          <p:nvPr>
            <p:ph idx="1"/>
          </p:nvPr>
        </p:nvSpPr>
        <p:spPr>
          <a:xfrm>
            <a:off x="0" y="1600200"/>
            <a:ext cx="8229600" cy="4525963"/>
          </a:xfrm>
        </p:spPr>
        <p:txBody>
          <a:bodyPr/>
          <a:lstStyle/>
          <a:p>
            <a:r>
              <a:rPr lang="en-US" dirty="0" smtClean="0"/>
              <a:t>Infinitely heavy-quarks </a:t>
            </a:r>
            <a:r>
              <a:rPr lang="en-US" i="1" dirty="0" smtClean="0"/>
              <a:t>plus </a:t>
            </a:r>
            <a:r>
              <a:rPr lang="en-US" dirty="0" smtClean="0"/>
              <a:t>2 </a:t>
            </a:r>
            <a:r>
              <a:rPr lang="en-US" dirty="0" err="1" smtClean="0"/>
              <a:t>flavours</a:t>
            </a:r>
            <a:r>
              <a:rPr lang="en-US" dirty="0" smtClean="0"/>
              <a:t> with mass = </a:t>
            </a:r>
            <a:r>
              <a:rPr lang="en-US" i="1" dirty="0" smtClean="0"/>
              <a:t>m</a:t>
            </a:r>
            <a:r>
              <a:rPr lang="en-US" i="1" baseline="-25000" dirty="0" smtClean="0"/>
              <a:t>s</a:t>
            </a:r>
            <a:r>
              <a:rPr lang="en-US" dirty="0" smtClean="0"/>
              <a:t> </a:t>
            </a:r>
          </a:p>
          <a:p>
            <a:pPr lvl="1"/>
            <a:r>
              <a:rPr lang="en-US" dirty="0" smtClean="0"/>
              <a:t>Lattice spacing = 0.083fm</a:t>
            </a:r>
          </a:p>
          <a:p>
            <a:pPr lvl="1"/>
            <a:r>
              <a:rPr lang="en-US" dirty="0" smtClean="0"/>
              <a:t>String  collapses </a:t>
            </a:r>
          </a:p>
          <a:p>
            <a:pPr lvl="1">
              <a:buNone/>
            </a:pPr>
            <a:r>
              <a:rPr lang="en-US" dirty="0" smtClean="0"/>
              <a:t>	within one lattice time-step</a:t>
            </a:r>
          </a:p>
          <a:p>
            <a:pPr lvl="1">
              <a:buNone/>
            </a:pPr>
            <a:r>
              <a:rPr lang="en-US" dirty="0" smtClean="0"/>
              <a:t>	</a:t>
            </a:r>
            <a:r>
              <a:rPr lang="en-US" i="1" dirty="0" smtClean="0"/>
              <a:t>R = 1.24</a:t>
            </a:r>
            <a:r>
              <a:rPr lang="en-US" dirty="0" smtClean="0"/>
              <a:t> … </a:t>
            </a:r>
            <a:r>
              <a:rPr lang="en-US" i="1" dirty="0" smtClean="0"/>
              <a:t>1.32</a:t>
            </a:r>
            <a:r>
              <a:rPr lang="en-US" dirty="0" smtClean="0"/>
              <a:t> fm</a:t>
            </a:r>
          </a:p>
          <a:p>
            <a:pPr lvl="1"/>
            <a:r>
              <a:rPr lang="en-US" dirty="0" smtClean="0"/>
              <a:t>Energy stored in string at </a:t>
            </a:r>
          </a:p>
          <a:p>
            <a:pPr lvl="1">
              <a:buNone/>
            </a:pPr>
            <a:r>
              <a:rPr lang="en-US" dirty="0" smtClean="0"/>
              <a:t>	collapse  </a:t>
            </a:r>
            <a:r>
              <a:rPr lang="en-US" i="1" dirty="0" err="1" smtClean="0"/>
              <a:t>E</a:t>
            </a:r>
            <a:r>
              <a:rPr lang="en-US" i="1" baseline="-25000" dirty="0" err="1" smtClean="0"/>
              <a:t>c</a:t>
            </a:r>
            <a:r>
              <a:rPr lang="en-US" i="1" baseline="30000" dirty="0" err="1" smtClean="0"/>
              <a:t>sb</a:t>
            </a:r>
            <a:r>
              <a:rPr lang="en-US" dirty="0" smtClean="0"/>
              <a:t> = </a:t>
            </a:r>
            <a:r>
              <a:rPr lang="en-US" i="1" dirty="0" smtClean="0"/>
              <a:t>2 m</a:t>
            </a:r>
            <a:r>
              <a:rPr lang="en-US" i="1" baseline="-25000" dirty="0" smtClean="0"/>
              <a:t>s</a:t>
            </a:r>
            <a:r>
              <a:rPr lang="en-US" dirty="0" smtClean="0"/>
              <a:t> </a:t>
            </a:r>
          </a:p>
          <a:p>
            <a:pPr lvl="1"/>
            <a:r>
              <a:rPr lang="en-US" dirty="0" smtClean="0"/>
              <a:t>(</a:t>
            </a:r>
            <a:r>
              <a:rPr lang="en-US" i="1" dirty="0" smtClean="0"/>
              <a:t>mpg made via </a:t>
            </a:r>
          </a:p>
          <a:p>
            <a:pPr lvl="1">
              <a:buNone/>
            </a:pPr>
            <a:r>
              <a:rPr lang="en-US" i="1" dirty="0" smtClean="0"/>
              <a:t>	 linear interpolation</a:t>
            </a:r>
            <a:r>
              <a:rPr lang="en-US" dirty="0" smtClean="0"/>
              <a:t>)</a:t>
            </a:r>
          </a:p>
          <a:p>
            <a:r>
              <a:rPr lang="en-US" i="1" dirty="0" smtClean="0">
                <a:solidFill>
                  <a:srgbClr val="FF0000"/>
                </a:solidFill>
              </a:rPr>
              <a:t>No flux tube between </a:t>
            </a:r>
          </a:p>
          <a:p>
            <a:pPr>
              <a:buNone/>
            </a:pPr>
            <a:r>
              <a:rPr lang="en-US" i="1" dirty="0" smtClean="0">
                <a:solidFill>
                  <a:srgbClr val="FF0000"/>
                </a:solidFill>
              </a:rPr>
              <a:t>	light-quarks, </a:t>
            </a:r>
          </a:p>
          <a:p>
            <a:pPr>
              <a:buNone/>
            </a:pPr>
            <a:r>
              <a:rPr lang="en-US" i="1" dirty="0" smtClean="0">
                <a:solidFill>
                  <a:srgbClr val="FF0000"/>
                </a:solidFill>
              </a:rPr>
              <a:t>	nor in </a:t>
            </a:r>
            <a:r>
              <a:rPr lang="en-US" i="1" dirty="0" err="1" smtClean="0">
                <a:solidFill>
                  <a:srgbClr val="FF0000"/>
                </a:solidFill>
              </a:rPr>
              <a:t>qQ</a:t>
            </a:r>
            <a:r>
              <a:rPr lang="en-US" i="1" dirty="0" smtClean="0">
                <a:solidFill>
                  <a:srgbClr val="FF0000"/>
                </a:solidFill>
              </a:rPr>
              <a:t> systems</a:t>
            </a:r>
            <a:endParaRPr lang="en-US" i="1" dirty="0">
              <a:solidFill>
                <a:srgbClr val="FF0000"/>
              </a:solidFill>
            </a:endParaRPr>
          </a:p>
        </p:txBody>
      </p:sp>
      <p:sp>
        <p:nvSpPr>
          <p:cNvPr id="4" name="Footer Placeholder 3"/>
          <p:cNvSpPr>
            <a:spLocks noGrp="1"/>
          </p:cNvSpPr>
          <p:nvPr>
            <p:ph type="ftr" sz="quarter" idx="11"/>
          </p:nvPr>
        </p:nvSpPr>
        <p:spPr/>
        <p:txBody>
          <a:bodyPr/>
          <a:lstStyle/>
          <a:p>
            <a:r>
              <a:rPr lang="en-US" smtClean="0"/>
              <a:t>Craig Roberts: Deconstructing QCD's Goldstone modes</a:t>
            </a:r>
            <a:endParaRPr lang="en-US" dirty="0"/>
          </a:p>
        </p:txBody>
      </p:sp>
      <p:sp>
        <p:nvSpPr>
          <p:cNvPr id="5" name="Slide Number Placeholder 4"/>
          <p:cNvSpPr>
            <a:spLocks noGrp="1"/>
          </p:cNvSpPr>
          <p:nvPr>
            <p:ph type="sldNum" sz="quarter" idx="12"/>
          </p:nvPr>
        </p:nvSpPr>
        <p:spPr/>
        <p:txBody>
          <a:bodyPr/>
          <a:lstStyle/>
          <a:p>
            <a:fld id="{87034D8C-3CB4-402A-BC46-2AB14C0FE90A}" type="slidenum">
              <a:rPr lang="en-US" smtClean="0"/>
              <a:pPr/>
              <a:t>19</a:t>
            </a:fld>
            <a:endParaRPr lang="en-US"/>
          </a:p>
        </p:txBody>
      </p:sp>
      <p:sp>
        <p:nvSpPr>
          <p:cNvPr id="7" name="TextBox 6"/>
          <p:cNvSpPr txBox="1"/>
          <p:nvPr/>
        </p:nvSpPr>
        <p:spPr>
          <a:xfrm>
            <a:off x="0" y="0"/>
            <a:ext cx="3667286" cy="369332"/>
          </a:xfrm>
          <a:prstGeom prst="rect">
            <a:avLst/>
          </a:prstGeom>
          <a:noFill/>
        </p:spPr>
        <p:txBody>
          <a:bodyPr wrap="none" rtlCol="0">
            <a:spAutoFit/>
          </a:bodyPr>
          <a:lstStyle/>
          <a:p>
            <a:r>
              <a:rPr lang="en-US" i="1" dirty="0" smtClean="0"/>
              <a:t>G. Bali </a:t>
            </a:r>
            <a:r>
              <a:rPr lang="en-US" dirty="0" smtClean="0"/>
              <a:t>et al</a:t>
            </a:r>
            <a:r>
              <a:rPr lang="en-US" i="1" dirty="0" smtClean="0"/>
              <a:t>., </a:t>
            </a:r>
            <a:r>
              <a:rPr lang="en-US" i="1" dirty="0" err="1" smtClean="0">
                <a:hlinkClick r:id="rId3"/>
              </a:rPr>
              <a:t>PoS</a:t>
            </a:r>
            <a:r>
              <a:rPr lang="en-US" i="1" dirty="0" smtClean="0">
                <a:hlinkClick r:id="rId3"/>
              </a:rPr>
              <a:t> LAT2005 (2006) 308</a:t>
            </a:r>
            <a:endParaRPr lang="en-US" i="1" dirty="0"/>
          </a:p>
        </p:txBody>
      </p:sp>
      <p:sp>
        <p:nvSpPr>
          <p:cNvPr id="8" name="TextBox 7"/>
          <p:cNvSpPr txBox="1"/>
          <p:nvPr/>
        </p:nvSpPr>
        <p:spPr>
          <a:xfrm>
            <a:off x="5355606" y="6182380"/>
            <a:ext cx="473206" cy="523220"/>
          </a:xfrm>
          <a:prstGeom prst="rect">
            <a:avLst/>
          </a:prstGeom>
          <a:noFill/>
        </p:spPr>
        <p:txBody>
          <a:bodyPr wrap="none" rtlCol="0">
            <a:spAutoFit/>
          </a:bodyPr>
          <a:lstStyle/>
          <a:p>
            <a:r>
              <a:rPr lang="en-US" sz="2800" dirty="0" smtClean="0">
                <a:solidFill>
                  <a:srgbClr val="FF0000"/>
                </a:solidFill>
              </a:rPr>
              <a:t>B</a:t>
            </a:r>
            <a:r>
              <a:rPr lang="en-US" sz="2800" baseline="-25000" dirty="0" smtClean="0">
                <a:solidFill>
                  <a:srgbClr val="FF0000"/>
                </a:solidFill>
              </a:rPr>
              <a:t>s</a:t>
            </a:r>
            <a:endParaRPr lang="en-US" sz="2800" baseline="-25000" dirty="0">
              <a:solidFill>
                <a:srgbClr val="FF0000"/>
              </a:solidFill>
            </a:endParaRPr>
          </a:p>
        </p:txBody>
      </p:sp>
      <p:sp>
        <p:nvSpPr>
          <p:cNvPr id="9" name="TextBox 8"/>
          <p:cNvSpPr txBox="1"/>
          <p:nvPr/>
        </p:nvSpPr>
        <p:spPr>
          <a:xfrm>
            <a:off x="7889581" y="6172200"/>
            <a:ext cx="1063433" cy="523220"/>
          </a:xfrm>
          <a:prstGeom prst="rect">
            <a:avLst/>
          </a:prstGeom>
          <a:noFill/>
        </p:spPr>
        <p:txBody>
          <a:bodyPr wrap="none" rtlCol="0">
            <a:spAutoFit/>
          </a:bodyPr>
          <a:lstStyle/>
          <a:p>
            <a:r>
              <a:rPr lang="en-US" sz="2400" dirty="0" smtClean="0">
                <a:solidFill>
                  <a:srgbClr val="FF0000"/>
                </a:solidFill>
              </a:rPr>
              <a:t>anti</a:t>
            </a:r>
            <a:r>
              <a:rPr lang="en-US" sz="2800" dirty="0" smtClean="0">
                <a:solidFill>
                  <a:srgbClr val="FF0000"/>
                </a:solidFill>
              </a:rPr>
              <a:t>-B</a:t>
            </a:r>
            <a:r>
              <a:rPr lang="en-US" sz="2800" baseline="-25000" dirty="0" smtClean="0">
                <a:solidFill>
                  <a:srgbClr val="FF0000"/>
                </a:solidFill>
              </a:rPr>
              <a:t>s</a:t>
            </a:r>
            <a:endParaRPr lang="en-US" sz="2800" baseline="-25000" dirty="0">
              <a:solidFill>
                <a:srgbClr val="FF0000"/>
              </a:solidFill>
            </a:endParaRPr>
          </a:p>
        </p:txBody>
      </p:sp>
      <p:sp>
        <p:nvSpPr>
          <p:cNvPr id="10" name="TextBox 9"/>
          <p:cNvSpPr txBox="1"/>
          <p:nvPr/>
        </p:nvSpPr>
        <p:spPr>
          <a:xfrm>
            <a:off x="1" y="381000"/>
            <a:ext cx="5867399" cy="1200329"/>
          </a:xfrm>
          <a:prstGeom prst="rect">
            <a:avLst/>
          </a:prstGeom>
          <a:noFill/>
        </p:spPr>
        <p:txBody>
          <a:bodyPr wrap="square" rtlCol="0">
            <a:spAutoFit/>
          </a:bodyPr>
          <a:lstStyle/>
          <a:p>
            <a:r>
              <a:rPr lang="en-US" dirty="0" smtClean="0"/>
              <a:t>“</a:t>
            </a:r>
            <a:r>
              <a:rPr lang="en-US" i="1" dirty="0" smtClean="0">
                <a:solidFill>
                  <a:srgbClr val="0070C0"/>
                </a:solidFill>
              </a:rPr>
              <a:t>Note that the time is not a linear function of the distance but dilated within the string breaking region. On a linear time scale string breaking takes place rather rapidly. […] </a:t>
            </a:r>
            <a:r>
              <a:rPr lang="en-US" i="1" dirty="0" smtClean="0">
                <a:solidFill>
                  <a:srgbClr val="FF0000"/>
                </a:solidFill>
              </a:rPr>
              <a:t>light pair creation seems to occur non-localized and instantaneously</a:t>
            </a:r>
            <a:r>
              <a:rPr lang="en-US" i="1" dirty="0" smtClean="0"/>
              <a:t>.</a:t>
            </a:r>
            <a:r>
              <a:rPr lang="en-US" dirty="0" smtClean="0"/>
              <a:t>”</a:t>
            </a:r>
            <a:endParaRPr lang="en-US" dirty="0"/>
          </a:p>
        </p:txBody>
      </p:sp>
      <p:sp>
        <p:nvSpPr>
          <p:cNvPr id="11" name="Date Placeholder 10"/>
          <p:cNvSpPr>
            <a:spLocks noGrp="1"/>
          </p:cNvSpPr>
          <p:nvPr>
            <p:ph type="dt" sz="half" idx="10"/>
          </p:nvPr>
        </p:nvSpPr>
        <p:spPr/>
        <p:txBody>
          <a:bodyPr/>
          <a:lstStyle/>
          <a:p>
            <a:r>
              <a:rPr lang="en-US" smtClean="0"/>
              <a:t>Drell-Yan and Hadron Structure - 77pgs</a:t>
            </a:r>
            <a:endParaRPr lang="en-US"/>
          </a:p>
        </p:txBody>
      </p:sp>
      <p:pic>
        <p:nvPicPr>
          <p:cNvPr id="12" name="StringBreakingBali.mpg">
            <a:hlinkClick r:id="" action="ppaction://media"/>
          </p:cNvPr>
          <p:cNvPicPr>
            <a:picLocks noRot="1" noChangeAspect="1"/>
          </p:cNvPicPr>
          <p:nvPr>
            <a:videoFile r:link="rId1"/>
          </p:nvPr>
        </p:nvPicPr>
        <p:blipFill>
          <a:blip r:embed="rId4" cstate="print"/>
          <a:stretch>
            <a:fillRect/>
          </a:stretch>
        </p:blipFill>
        <p:spPr>
          <a:xfrm>
            <a:off x="3718614" y="2133600"/>
            <a:ext cx="5425386" cy="40687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3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3000"/>
                                        <p:tgtEl>
                                          <p:spTgt spid="3">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3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3" dur="3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3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9997" fill="hold"/>
                                        <p:tgtEl>
                                          <p:spTgt spid="12"/>
                                        </p:tgtEl>
                                      </p:cBhvr>
                                    </p:cmd>
                                  </p:childTnLst>
                                </p:cTn>
                              </p:par>
                              <p:par>
                                <p:cTn id="19" presetID="29"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3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3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3000"/>
                                        <p:tgtEl>
                                          <p:spTgt spid="3">
                                            <p:txEl>
                                              <p:pRg st="2" end="2"/>
                                            </p:txEl>
                                          </p:spTgt>
                                        </p:tgtEl>
                                      </p:cBhvr>
                                    </p:animEffect>
                                  </p:childTnLst>
                                </p:cTn>
                              </p:par>
                              <p:par>
                                <p:cTn id="24" presetID="29"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3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7" dur="3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3000"/>
                                        <p:tgtEl>
                                          <p:spTgt spid="3">
                                            <p:txEl>
                                              <p:pRg st="3" end="3"/>
                                            </p:txEl>
                                          </p:spTgt>
                                        </p:tgtEl>
                                      </p:cBhvr>
                                    </p:animEffect>
                                  </p:childTnLst>
                                </p:cTn>
                              </p:par>
                              <p:par>
                                <p:cTn id="29" presetID="29"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3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2" dur="3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3" dur="3000"/>
                                        <p:tgtEl>
                                          <p:spTgt spid="3">
                                            <p:txEl>
                                              <p:pRg st="4" end="4"/>
                                            </p:txEl>
                                          </p:spTgt>
                                        </p:tgtEl>
                                      </p:cBhvr>
                                    </p:animEffect>
                                  </p:childTnLst>
                                </p:cTn>
                              </p:par>
                              <p:par>
                                <p:cTn id="34" presetID="29"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3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7" dur="3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8" dur="3000"/>
                                        <p:tgtEl>
                                          <p:spTgt spid="3">
                                            <p:txEl>
                                              <p:pRg st="5" end="5"/>
                                            </p:txEl>
                                          </p:spTgt>
                                        </p:tgtEl>
                                      </p:cBhvr>
                                    </p:animEffect>
                                  </p:childTnLst>
                                </p:cTn>
                              </p:par>
                              <p:par>
                                <p:cTn id="39" presetID="29"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3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2" dur="3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3" dur="3000"/>
                                        <p:tgtEl>
                                          <p:spTgt spid="3">
                                            <p:txEl>
                                              <p:pRg st="6" end="6"/>
                                            </p:txEl>
                                          </p:spTgt>
                                        </p:tgtEl>
                                      </p:cBhvr>
                                    </p:animEffect>
                                  </p:childTnLst>
                                </p:cTn>
                              </p:par>
                              <p:par>
                                <p:cTn id="44" presetID="29"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3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47" dur="3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8" dur="3000"/>
                                        <p:tgtEl>
                                          <p:spTgt spid="3">
                                            <p:txEl>
                                              <p:pRg st="7" end="7"/>
                                            </p:txEl>
                                          </p:spTgt>
                                        </p:tgtEl>
                                      </p:cBhvr>
                                    </p:animEffect>
                                  </p:childTnLst>
                                </p:cTn>
                              </p:par>
                              <p:par>
                                <p:cTn id="49" presetID="29"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3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52" dur="3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3" dur="3000"/>
                                        <p:tgtEl>
                                          <p:spTgt spid="3">
                                            <p:txEl>
                                              <p:pRg st="8" end="8"/>
                                            </p:txEl>
                                          </p:spTgt>
                                        </p:tgtEl>
                                      </p:cBhvr>
                                    </p:animEffect>
                                  </p:childTnLst>
                                </p:cTn>
                              </p:par>
                              <p:par>
                                <p:cTn id="54" presetID="29"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p:cTn id="56" dur="3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57" dur="3000" fill="hold"/>
                                        <p:tgtEl>
                                          <p:spTgt spid="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58" dur="3000"/>
                                        <p:tgtEl>
                                          <p:spTgt spid="3">
                                            <p:txEl>
                                              <p:pRg st="9" end="9"/>
                                            </p:txEl>
                                          </p:spTgt>
                                        </p:tgtEl>
                                      </p:cBhvr>
                                    </p:animEffect>
                                  </p:childTnLst>
                                </p:cTn>
                              </p:par>
                              <p:par>
                                <p:cTn id="59" presetID="29" presetClass="entr" presetSubtype="0"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p:cTn id="61" dur="3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62" dur="3000" fill="hold"/>
                                        <p:tgtEl>
                                          <p:spTgt spid="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63" dur="3000"/>
                                        <p:tgtEl>
                                          <p:spTgt spid="3">
                                            <p:txEl>
                                              <p:pRg st="10" end="10"/>
                                            </p:txEl>
                                          </p:spTgt>
                                        </p:tgtEl>
                                      </p:cBhvr>
                                    </p:animEffect>
                                  </p:childTnLst>
                                </p:cTn>
                              </p:par>
                              <p:par>
                                <p:cTn id="64" presetID="29" presetClass="entr" presetSubtype="0" fill="hold"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 calcmode="lin" valueType="num">
                                      <p:cBhvr>
                                        <p:cTn id="66" dur="3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67" dur="3000" fill="hold"/>
                                        <p:tgtEl>
                                          <p:spTgt spid="3">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68" dur="3000"/>
                                        <p:tgtEl>
                                          <p:spTgt spid="3">
                                            <p:txEl>
                                              <p:pRg st="11" end="11"/>
                                            </p:txEl>
                                          </p:spTgt>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3000" fill="hold"/>
                                        <p:tgtEl>
                                          <p:spTgt spid="8"/>
                                        </p:tgtEl>
                                        <p:attrNameLst>
                                          <p:attrName>ppt_x</p:attrName>
                                        </p:attrNameLst>
                                      </p:cBhvr>
                                      <p:tavLst>
                                        <p:tav tm="0">
                                          <p:val>
                                            <p:strVal val="#ppt_x-.2"/>
                                          </p:val>
                                        </p:tav>
                                        <p:tav tm="100000">
                                          <p:val>
                                            <p:strVal val="#ppt_x"/>
                                          </p:val>
                                        </p:tav>
                                      </p:tavLst>
                                    </p:anim>
                                    <p:anim calcmode="lin" valueType="num">
                                      <p:cBhvr>
                                        <p:cTn id="72" dur="3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73" dur="3000"/>
                                        <p:tgtEl>
                                          <p:spTgt spid="8"/>
                                        </p:tgtEl>
                                      </p:cBhvr>
                                    </p:animEffect>
                                  </p:childTnLst>
                                </p:cTn>
                              </p:par>
                              <p:par>
                                <p:cTn id="74" presetID="29" presetClass="entr" presetSubtype="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3000" fill="hold"/>
                                        <p:tgtEl>
                                          <p:spTgt spid="9"/>
                                        </p:tgtEl>
                                        <p:attrNameLst>
                                          <p:attrName>ppt_x</p:attrName>
                                        </p:attrNameLst>
                                      </p:cBhvr>
                                      <p:tavLst>
                                        <p:tav tm="0">
                                          <p:val>
                                            <p:strVal val="#ppt_x-.2"/>
                                          </p:val>
                                        </p:tav>
                                        <p:tav tm="100000">
                                          <p:val>
                                            <p:strVal val="#ppt_x"/>
                                          </p:val>
                                        </p:tav>
                                      </p:tavLst>
                                    </p:anim>
                                    <p:anim calcmode="lin" valueType="num">
                                      <p:cBhvr>
                                        <p:cTn id="77" dur="3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78" dur="3000"/>
                                        <p:tgtEl>
                                          <p:spTgt spid="9"/>
                                        </p:tgtEl>
                                      </p:cBhvr>
                                    </p:animEffect>
                                  </p:childTnLst>
                                </p:cTn>
                              </p:par>
                              <p:par>
                                <p:cTn id="79" presetID="53" presetClass="entr" presetSubtype="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0" fill="hold"/>
                                        <p:tgtEl>
                                          <p:spTgt spid="10"/>
                                        </p:tgtEl>
                                        <p:attrNameLst>
                                          <p:attrName>ppt_w</p:attrName>
                                        </p:attrNameLst>
                                      </p:cBhvr>
                                      <p:tavLst>
                                        <p:tav tm="0">
                                          <p:val>
                                            <p:fltVal val="0"/>
                                          </p:val>
                                        </p:tav>
                                        <p:tav tm="100000">
                                          <p:val>
                                            <p:strVal val="#ppt_w"/>
                                          </p:val>
                                        </p:tav>
                                      </p:tavLst>
                                    </p:anim>
                                    <p:anim calcmode="lin" valueType="num">
                                      <p:cBhvr>
                                        <p:cTn id="82" dur="5000" fill="hold"/>
                                        <p:tgtEl>
                                          <p:spTgt spid="10"/>
                                        </p:tgtEl>
                                        <p:attrNameLst>
                                          <p:attrName>ppt_h</p:attrName>
                                        </p:attrNameLst>
                                      </p:cBhvr>
                                      <p:tavLst>
                                        <p:tav tm="0">
                                          <p:val>
                                            <p:fltVal val="0"/>
                                          </p:val>
                                        </p:tav>
                                        <p:tav tm="100000">
                                          <p:val>
                                            <p:strVal val="#ppt_h"/>
                                          </p:val>
                                        </p:tav>
                                      </p:tavLst>
                                    </p:anim>
                                    <p:animEffect transition="in" filter="fade">
                                      <p:cBhvr>
                                        <p:cTn id="83"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84" fill="hold" display="0">
                  <p:stCondLst>
                    <p:cond delay="indefinite"/>
                  </p:stCondLst>
                  <p:endCondLst>
                    <p:cond evt="onNext" delay="0">
                      <p:tgtEl>
                        <p:sldTgt/>
                      </p:tgtEl>
                    </p:cond>
                    <p:cond evt="onPrev" delay="0">
                      <p:tgtEl>
                        <p:sldTgt/>
                      </p:tgtEl>
                    </p:cond>
                  </p:endCondLst>
                </p:cTn>
                <p:tgtEl>
                  <p:spTgt spid="12"/>
                </p:tgtEl>
              </p:cMediaNode>
            </p:video>
            <p:seq concurrent="1" nextAc="seek">
              <p:cTn id="85" restart="whenNotActive" fill="hold" evtFilter="cancelBubble" nodeType="interactiveSeq">
                <p:stCondLst>
                  <p:cond evt="onClick" delay="0">
                    <p:tgtEl>
                      <p:spTgt spid="12"/>
                    </p:tgtEl>
                  </p:cond>
                </p:stCondLst>
                <p:endSync evt="end" delay="0">
                  <p:rtn val="all"/>
                </p:endSync>
                <p:childTnLst>
                  <p:par>
                    <p:cTn id="86" fill="hold">
                      <p:stCondLst>
                        <p:cond delay="0"/>
                      </p:stCondLst>
                      <p:childTnLst>
                        <p:par>
                          <p:cTn id="87" fill="hold">
                            <p:stCondLst>
                              <p:cond delay="0"/>
                            </p:stCondLst>
                            <p:childTnLst>
                              <p:par>
                                <p:cTn id="88" presetID="2" presetClass="mediacall" presetSubtype="0" fill="hold" nodeType="clickEffect">
                                  <p:stCondLst>
                                    <p:cond delay="0"/>
                                  </p:stCondLst>
                                  <p:childTnLst>
                                    <p:cmd type="call" cmd="togglePause">
                                      <p:cBhvr>
                                        <p:cTn id="89" dur="1" fill="hold"/>
                                        <p:tgtEl>
                                          <p:spTgt spid="12"/>
                                        </p:tgtEl>
                                      </p:cBhvr>
                                    </p:cmd>
                                  </p:childTnLst>
                                </p:cTn>
                              </p:par>
                            </p:childTnLst>
                          </p:cTn>
                        </p:par>
                      </p:childTnLst>
                    </p:cTn>
                  </p:par>
                </p:childTnLst>
              </p:cTn>
              <p:nextCondLst>
                <p:cond evt="onClick" delay="0">
                  <p:tgtEl>
                    <p:spTgt spid="12"/>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utiny_in_outer_space_poster.jpg"/>
          <p:cNvPicPr>
            <a:picLocks noChangeAspect="1"/>
          </p:cNvPicPr>
          <p:nvPr/>
        </p:nvPicPr>
        <p:blipFill>
          <a:blip r:embed="rId2" cstate="print"/>
          <a:stretch>
            <a:fillRect/>
          </a:stretch>
        </p:blipFill>
        <p:spPr>
          <a:xfrm>
            <a:off x="1065356" y="152400"/>
            <a:ext cx="6554644" cy="4953000"/>
          </a:xfrm>
          <a:prstGeom prst="rect">
            <a:avLst/>
          </a:prstGeom>
        </p:spPr>
      </p:pic>
      <p:sp>
        <p:nvSpPr>
          <p:cNvPr id="2" name="Title 1"/>
          <p:cNvSpPr>
            <a:spLocks noGrp="1"/>
          </p:cNvSpPr>
          <p:nvPr>
            <p:ph type="title"/>
          </p:nvPr>
        </p:nvSpPr>
        <p:spPr>
          <a:xfrm>
            <a:off x="0" y="4581525"/>
            <a:ext cx="9144000" cy="1362075"/>
          </a:xfrm>
        </p:spPr>
        <p:txBody>
          <a:bodyPr/>
          <a:lstStyle/>
          <a:p>
            <a:pPr algn="ctr"/>
            <a:r>
              <a:rPr lang="en-US" sz="6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Something completely different</a:t>
            </a:r>
            <a:endParaRPr lang="en-US"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Drell-Yan and Hadron Structure - 77pgs</a:t>
            </a:r>
            <a:endParaRPr lang="en-US"/>
          </a:p>
        </p:txBody>
      </p:sp>
      <p:sp>
        <p:nvSpPr>
          <p:cNvPr id="5" name="Footer Placeholder 4"/>
          <p:cNvSpPr>
            <a:spLocks noGrp="1"/>
          </p:cNvSpPr>
          <p:nvPr>
            <p:ph type="ftr" sz="quarter" idx="11"/>
          </p:nvPr>
        </p:nvSpPr>
        <p:spPr/>
        <p:txBody>
          <a:bodyPr/>
          <a:lstStyle/>
          <a:p>
            <a:r>
              <a:rPr lang="en-US" smtClean="0"/>
              <a:t>Craig Roberts: Deconstructing QCD's Goldstone modes</a:t>
            </a:r>
            <a:endParaRPr lang="en-US"/>
          </a:p>
        </p:txBody>
      </p:sp>
      <p:sp>
        <p:nvSpPr>
          <p:cNvPr id="6" name="Slide Number Placeholder 5"/>
          <p:cNvSpPr>
            <a:spLocks noGrp="1"/>
          </p:cNvSpPr>
          <p:nvPr>
            <p:ph type="sldNum" sz="quarter" idx="12"/>
          </p:nvPr>
        </p:nvSpPr>
        <p:spPr/>
        <p:txBody>
          <a:bodyPr/>
          <a:lstStyle/>
          <a:p>
            <a:fld id="{87034D8C-3CB4-402A-BC46-2AB14C0FE90A}" type="slidenum">
              <a:rPr lang="en-US" smtClean="0"/>
              <a:pPr/>
              <a:t>2</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t>Confinement</a:t>
            </a:r>
            <a:endParaRPr lang="en-US" sz="3200" dirty="0"/>
          </a:p>
        </p:txBody>
      </p:sp>
      <p:sp>
        <p:nvSpPr>
          <p:cNvPr id="3" name="Content Placeholder 2"/>
          <p:cNvSpPr>
            <a:spLocks noGrp="1"/>
          </p:cNvSpPr>
          <p:nvPr>
            <p:ph idx="1"/>
          </p:nvPr>
        </p:nvSpPr>
        <p:spPr>
          <a:xfrm>
            <a:off x="1524000" y="960437"/>
            <a:ext cx="7162800" cy="4525963"/>
          </a:xfrm>
        </p:spPr>
        <p:txBody>
          <a:bodyPr/>
          <a:lstStyle/>
          <a:p>
            <a:r>
              <a:rPr lang="en-US" sz="2400" dirty="0" smtClean="0"/>
              <a:t>Confinement is expressed through a </a:t>
            </a:r>
            <a:r>
              <a:rPr lang="en-US" sz="2400" i="1" dirty="0" smtClean="0">
                <a:solidFill>
                  <a:srgbClr val="FF0000"/>
                </a:solidFill>
              </a:rPr>
              <a:t>dramatic </a:t>
            </a:r>
            <a:r>
              <a:rPr lang="en-US" sz="2400" dirty="0" smtClean="0"/>
              <a:t>change in the analytic structure of propagators for </a:t>
            </a:r>
            <a:r>
              <a:rPr lang="en-US" sz="2400" dirty="0" err="1" smtClean="0"/>
              <a:t>coloured</a:t>
            </a:r>
            <a:r>
              <a:rPr lang="en-US" sz="2400" dirty="0" smtClean="0"/>
              <a:t> particles &amp; can almost be read from a plot of a states’ dressed-propagator</a:t>
            </a:r>
          </a:p>
          <a:p>
            <a:pPr lvl="1"/>
            <a:r>
              <a:rPr lang="en-US" dirty="0" err="1" smtClean="0"/>
              <a:t>Gribov</a:t>
            </a:r>
            <a:r>
              <a:rPr lang="en-US" dirty="0" smtClean="0"/>
              <a:t> (1978); </a:t>
            </a:r>
            <a:r>
              <a:rPr lang="en-US" dirty="0" err="1" smtClean="0"/>
              <a:t>Munczek</a:t>
            </a:r>
            <a:r>
              <a:rPr lang="en-US" dirty="0" smtClean="0"/>
              <a:t> (1983); </a:t>
            </a:r>
            <a:r>
              <a:rPr lang="en-US" dirty="0" err="1" smtClean="0"/>
              <a:t>Stingl</a:t>
            </a:r>
            <a:r>
              <a:rPr lang="en-US" dirty="0" smtClean="0"/>
              <a:t> (1984); Cahill (1989); </a:t>
            </a:r>
          </a:p>
          <a:p>
            <a:pPr lvl="1">
              <a:buNone/>
            </a:pPr>
            <a:r>
              <a:rPr lang="en-US" dirty="0" smtClean="0"/>
              <a:t>	Roberts, Williams &amp; </a:t>
            </a:r>
            <a:r>
              <a:rPr lang="en-US" dirty="0" err="1" smtClean="0"/>
              <a:t>Krein</a:t>
            </a:r>
            <a:r>
              <a:rPr lang="en-US" dirty="0" smtClean="0"/>
              <a:t> (1992); Tandy (1994); …</a:t>
            </a:r>
            <a:endParaRPr lang="en-US" dirty="0"/>
          </a:p>
        </p:txBody>
      </p:sp>
      <p:sp>
        <p:nvSpPr>
          <p:cNvPr id="4" name="Footer Placeholder 3"/>
          <p:cNvSpPr>
            <a:spLocks noGrp="1"/>
          </p:cNvSpPr>
          <p:nvPr>
            <p:ph type="ftr" sz="quarter" idx="11"/>
          </p:nvPr>
        </p:nvSpPr>
        <p:spPr/>
        <p:txBody>
          <a:bodyPr/>
          <a:lstStyle/>
          <a:p>
            <a:r>
              <a:rPr lang="en-US" smtClean="0"/>
              <a:t>Craig Roberts: Deconstructing QCD's Goldstone modes</a:t>
            </a:r>
            <a:endParaRPr lang="en-US" dirty="0"/>
          </a:p>
        </p:txBody>
      </p:sp>
      <p:sp>
        <p:nvSpPr>
          <p:cNvPr id="5" name="Slide Number Placeholder 4"/>
          <p:cNvSpPr>
            <a:spLocks noGrp="1"/>
          </p:cNvSpPr>
          <p:nvPr>
            <p:ph type="sldNum" sz="quarter" idx="12"/>
          </p:nvPr>
        </p:nvSpPr>
        <p:spPr/>
        <p:txBody>
          <a:bodyPr/>
          <a:lstStyle/>
          <a:p>
            <a:fld id="{87034D8C-3CB4-402A-BC46-2AB14C0FE90A}" type="slidenum">
              <a:rPr lang="en-US" smtClean="0"/>
              <a:pPr/>
              <a:t>20</a:t>
            </a:fld>
            <a:endParaRPr lang="en-US"/>
          </a:p>
        </p:txBody>
      </p:sp>
      <p:cxnSp>
        <p:nvCxnSpPr>
          <p:cNvPr id="7" name="Straight Connector 6"/>
          <p:cNvCxnSpPr/>
          <p:nvPr/>
        </p:nvCxnSpPr>
        <p:spPr bwMode="auto">
          <a:xfrm rot="5400000">
            <a:off x="1371600" y="4572000"/>
            <a:ext cx="1981200" cy="0"/>
          </a:xfrm>
          <a:prstGeom prst="line">
            <a:avLst/>
          </a:prstGeom>
          <a:noFill/>
          <a:ln w="9525" cap="flat" cmpd="sng" algn="ctr">
            <a:solidFill>
              <a:srgbClr val="0A0A0A"/>
            </a:solidFill>
            <a:prstDash val="solid"/>
            <a:round/>
            <a:headEnd type="none" w="med" len="med"/>
            <a:tailEnd type="none" w="med" len="med"/>
          </a:ln>
          <a:effectLst/>
        </p:spPr>
      </p:cxnSp>
      <p:cxnSp>
        <p:nvCxnSpPr>
          <p:cNvPr id="9" name="Straight Connector 8"/>
          <p:cNvCxnSpPr/>
          <p:nvPr/>
        </p:nvCxnSpPr>
        <p:spPr bwMode="auto">
          <a:xfrm>
            <a:off x="1066800" y="4495800"/>
            <a:ext cx="2743200" cy="0"/>
          </a:xfrm>
          <a:prstGeom prst="line">
            <a:avLst/>
          </a:prstGeom>
          <a:noFill/>
          <a:ln w="9525" cap="flat" cmpd="sng" algn="ctr">
            <a:solidFill>
              <a:srgbClr val="0A0A0A"/>
            </a:solidFill>
            <a:prstDash val="solid"/>
            <a:round/>
            <a:headEnd type="none" w="med" len="med"/>
            <a:tailEnd type="none" w="med" len="med"/>
          </a:ln>
          <a:effectLst/>
        </p:spPr>
      </p:cxnSp>
      <p:sp>
        <p:nvSpPr>
          <p:cNvPr id="10" name="Oval 9"/>
          <p:cNvSpPr/>
          <p:nvPr/>
        </p:nvSpPr>
        <p:spPr bwMode="auto">
          <a:xfrm>
            <a:off x="1447800" y="4419600"/>
            <a:ext cx="152400" cy="1524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1" name="TextBox 10"/>
          <p:cNvSpPr txBox="1"/>
          <p:nvPr/>
        </p:nvSpPr>
        <p:spPr>
          <a:xfrm>
            <a:off x="2895600" y="3505200"/>
            <a:ext cx="1240468" cy="369332"/>
          </a:xfrm>
          <a:prstGeom prst="rect">
            <a:avLst/>
          </a:prstGeom>
          <a:noFill/>
        </p:spPr>
        <p:txBody>
          <a:bodyPr wrap="none" rtlCol="0">
            <a:spAutoFit/>
          </a:bodyPr>
          <a:lstStyle/>
          <a:p>
            <a:r>
              <a:rPr lang="en-US" dirty="0" smtClean="0">
                <a:solidFill>
                  <a:srgbClr val="0A0A0A"/>
                </a:solidFill>
              </a:rPr>
              <a:t>complex-P</a:t>
            </a:r>
            <a:r>
              <a:rPr lang="en-US" baseline="30000" dirty="0" smtClean="0">
                <a:solidFill>
                  <a:srgbClr val="0A0A0A"/>
                </a:solidFill>
              </a:rPr>
              <a:t>2</a:t>
            </a:r>
            <a:endParaRPr lang="en-US" baseline="30000" dirty="0">
              <a:solidFill>
                <a:srgbClr val="0A0A0A"/>
              </a:solidFill>
            </a:endParaRPr>
          </a:p>
        </p:txBody>
      </p:sp>
      <p:cxnSp>
        <p:nvCxnSpPr>
          <p:cNvPr id="12" name="Straight Connector 11"/>
          <p:cNvCxnSpPr/>
          <p:nvPr/>
        </p:nvCxnSpPr>
        <p:spPr bwMode="auto">
          <a:xfrm rot="5400000">
            <a:off x="5638800" y="4572000"/>
            <a:ext cx="1981200" cy="0"/>
          </a:xfrm>
          <a:prstGeom prst="line">
            <a:avLst/>
          </a:prstGeom>
          <a:noFill/>
          <a:ln w="9525" cap="flat" cmpd="sng" algn="ctr">
            <a:solidFill>
              <a:srgbClr val="0A0A0A"/>
            </a:solidFill>
            <a:prstDash val="solid"/>
            <a:round/>
            <a:headEnd type="none" w="med" len="med"/>
            <a:tailEnd type="none" w="med" len="med"/>
          </a:ln>
          <a:effectLst/>
        </p:spPr>
      </p:cxnSp>
      <p:cxnSp>
        <p:nvCxnSpPr>
          <p:cNvPr id="13" name="Straight Connector 12"/>
          <p:cNvCxnSpPr/>
          <p:nvPr/>
        </p:nvCxnSpPr>
        <p:spPr bwMode="auto">
          <a:xfrm>
            <a:off x="5334000" y="4495800"/>
            <a:ext cx="2743200" cy="0"/>
          </a:xfrm>
          <a:prstGeom prst="line">
            <a:avLst/>
          </a:prstGeom>
          <a:noFill/>
          <a:ln w="9525" cap="flat" cmpd="sng" algn="ctr">
            <a:solidFill>
              <a:srgbClr val="0A0A0A"/>
            </a:solidFill>
            <a:prstDash val="solid"/>
            <a:round/>
            <a:headEnd type="none" w="med" len="med"/>
            <a:tailEnd type="none" w="med" len="med"/>
          </a:ln>
          <a:effectLst/>
        </p:spPr>
      </p:cxnSp>
      <p:sp>
        <p:nvSpPr>
          <p:cNvPr id="14" name="Oval 13"/>
          <p:cNvSpPr/>
          <p:nvPr/>
        </p:nvSpPr>
        <p:spPr bwMode="auto">
          <a:xfrm>
            <a:off x="5715000" y="4419600"/>
            <a:ext cx="152400" cy="152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5" name="TextBox 14"/>
          <p:cNvSpPr txBox="1"/>
          <p:nvPr/>
        </p:nvSpPr>
        <p:spPr>
          <a:xfrm>
            <a:off x="7162800" y="3505200"/>
            <a:ext cx="1240468" cy="369332"/>
          </a:xfrm>
          <a:prstGeom prst="rect">
            <a:avLst/>
          </a:prstGeom>
          <a:noFill/>
        </p:spPr>
        <p:txBody>
          <a:bodyPr wrap="none" rtlCol="0">
            <a:spAutoFit/>
          </a:bodyPr>
          <a:lstStyle/>
          <a:p>
            <a:r>
              <a:rPr lang="en-US" dirty="0" smtClean="0">
                <a:solidFill>
                  <a:srgbClr val="0A0A0A"/>
                </a:solidFill>
              </a:rPr>
              <a:t>complex-P</a:t>
            </a:r>
            <a:r>
              <a:rPr lang="en-US" baseline="30000" dirty="0" smtClean="0">
                <a:solidFill>
                  <a:srgbClr val="0A0A0A"/>
                </a:solidFill>
              </a:rPr>
              <a:t>2</a:t>
            </a:r>
            <a:endParaRPr lang="en-US" baseline="30000" dirty="0">
              <a:solidFill>
                <a:srgbClr val="0A0A0A"/>
              </a:solidFill>
            </a:endParaRPr>
          </a:p>
        </p:txBody>
      </p:sp>
      <p:sp>
        <p:nvSpPr>
          <p:cNvPr id="18" name="Oval 17"/>
          <p:cNvSpPr/>
          <p:nvPr/>
        </p:nvSpPr>
        <p:spPr bwMode="auto">
          <a:xfrm>
            <a:off x="5257800" y="4724400"/>
            <a:ext cx="152400" cy="1524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9" name="Oval 18"/>
          <p:cNvSpPr/>
          <p:nvPr/>
        </p:nvSpPr>
        <p:spPr bwMode="auto">
          <a:xfrm>
            <a:off x="5257800" y="4114800"/>
            <a:ext cx="152400" cy="1524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0" name="Freeform 19"/>
          <p:cNvSpPr/>
          <p:nvPr/>
        </p:nvSpPr>
        <p:spPr bwMode="auto">
          <a:xfrm>
            <a:off x="5427785" y="4220308"/>
            <a:ext cx="375138" cy="222738"/>
          </a:xfrm>
          <a:custGeom>
            <a:avLst/>
            <a:gdLst>
              <a:gd name="connsiteX0" fmla="*/ 375138 w 375138"/>
              <a:gd name="connsiteY0" fmla="*/ 222738 h 222738"/>
              <a:gd name="connsiteX1" fmla="*/ 222738 w 375138"/>
              <a:gd name="connsiteY1" fmla="*/ 58615 h 222738"/>
              <a:gd name="connsiteX2" fmla="*/ 0 w 375138"/>
              <a:gd name="connsiteY2" fmla="*/ 0 h 222738"/>
            </a:gdLst>
            <a:ahLst/>
            <a:cxnLst>
              <a:cxn ang="0">
                <a:pos x="connsiteX0" y="connsiteY0"/>
              </a:cxn>
              <a:cxn ang="0">
                <a:pos x="connsiteX1" y="connsiteY1"/>
              </a:cxn>
              <a:cxn ang="0">
                <a:pos x="connsiteX2" y="connsiteY2"/>
              </a:cxn>
            </a:cxnLst>
            <a:rect l="l" t="t" r="r" b="b"/>
            <a:pathLst>
              <a:path w="375138" h="222738">
                <a:moveTo>
                  <a:pt x="375138" y="222738"/>
                </a:moveTo>
                <a:cubicBezTo>
                  <a:pt x="330199" y="159238"/>
                  <a:pt x="285261" y="95738"/>
                  <a:pt x="222738" y="58615"/>
                </a:cubicBezTo>
                <a:cubicBezTo>
                  <a:pt x="160215" y="21492"/>
                  <a:pt x="80107" y="10746"/>
                  <a:pt x="0" y="0"/>
                </a:cubicBezTo>
              </a:path>
            </a:pathLst>
          </a:custGeom>
          <a:noFill/>
          <a:ln w="12700" cap="flat" cmpd="sng" algn="ctr">
            <a:solidFill>
              <a:srgbClr val="FF33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1" name="Freeform 20"/>
          <p:cNvSpPr/>
          <p:nvPr/>
        </p:nvSpPr>
        <p:spPr bwMode="auto">
          <a:xfrm flipV="1">
            <a:off x="5410200" y="4572000"/>
            <a:ext cx="375138" cy="228600"/>
          </a:xfrm>
          <a:custGeom>
            <a:avLst/>
            <a:gdLst>
              <a:gd name="connsiteX0" fmla="*/ 375138 w 375138"/>
              <a:gd name="connsiteY0" fmla="*/ 222738 h 222738"/>
              <a:gd name="connsiteX1" fmla="*/ 222738 w 375138"/>
              <a:gd name="connsiteY1" fmla="*/ 58615 h 222738"/>
              <a:gd name="connsiteX2" fmla="*/ 0 w 375138"/>
              <a:gd name="connsiteY2" fmla="*/ 0 h 222738"/>
            </a:gdLst>
            <a:ahLst/>
            <a:cxnLst>
              <a:cxn ang="0">
                <a:pos x="connsiteX0" y="connsiteY0"/>
              </a:cxn>
              <a:cxn ang="0">
                <a:pos x="connsiteX1" y="connsiteY1"/>
              </a:cxn>
              <a:cxn ang="0">
                <a:pos x="connsiteX2" y="connsiteY2"/>
              </a:cxn>
            </a:cxnLst>
            <a:rect l="l" t="t" r="r" b="b"/>
            <a:pathLst>
              <a:path w="375138" h="222738">
                <a:moveTo>
                  <a:pt x="375138" y="222738"/>
                </a:moveTo>
                <a:cubicBezTo>
                  <a:pt x="330199" y="159238"/>
                  <a:pt x="285261" y="95738"/>
                  <a:pt x="222738" y="58615"/>
                </a:cubicBezTo>
                <a:cubicBezTo>
                  <a:pt x="160215" y="21492"/>
                  <a:pt x="80107" y="10746"/>
                  <a:pt x="0" y="0"/>
                </a:cubicBezTo>
              </a:path>
            </a:pathLst>
          </a:custGeom>
          <a:noFill/>
          <a:ln w="12700" cap="flat" cmpd="sng" algn="ctr">
            <a:solidFill>
              <a:srgbClr val="FF33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2" name="TextBox 21"/>
          <p:cNvSpPr txBox="1"/>
          <p:nvPr/>
        </p:nvSpPr>
        <p:spPr>
          <a:xfrm>
            <a:off x="228600" y="5410200"/>
            <a:ext cx="8839200" cy="1200329"/>
          </a:xfrm>
          <a:prstGeom prst="rect">
            <a:avLst/>
          </a:prstGeom>
          <a:noFill/>
        </p:spPr>
        <p:txBody>
          <a:bodyPr wrap="square" rtlCol="0">
            <a:spAutoFit/>
          </a:bodyPr>
          <a:lstStyle/>
          <a:p>
            <a:pPr>
              <a:buFont typeface="Courier New" pitchFamily="49" charset="0"/>
              <a:buChar char="o"/>
            </a:pPr>
            <a:r>
              <a:rPr lang="en-US" i="1" dirty="0" smtClean="0">
                <a:solidFill>
                  <a:srgbClr val="7030A0"/>
                </a:solidFill>
              </a:rPr>
              <a:t> Real-axis mass-pole splits, moving into pair(s) of complex conjugate poles or branch points, </a:t>
            </a:r>
          </a:p>
          <a:p>
            <a:r>
              <a:rPr lang="en-US" i="1" dirty="0" smtClean="0">
                <a:solidFill>
                  <a:srgbClr val="7030A0"/>
                </a:solidFill>
              </a:rPr>
              <a:t>			or more complicated </a:t>
            </a:r>
            <a:r>
              <a:rPr lang="en-US" i="1" dirty="0" err="1" smtClean="0">
                <a:solidFill>
                  <a:srgbClr val="7030A0"/>
                </a:solidFill>
              </a:rPr>
              <a:t>nonanalyticities</a:t>
            </a:r>
            <a:r>
              <a:rPr lang="en-US" i="1" dirty="0" smtClean="0">
                <a:solidFill>
                  <a:srgbClr val="7030A0"/>
                </a:solidFill>
              </a:rPr>
              <a:t> … </a:t>
            </a:r>
          </a:p>
          <a:p>
            <a:pPr>
              <a:buFont typeface="Courier New" pitchFamily="49" charset="0"/>
              <a:buChar char="o"/>
            </a:pPr>
            <a:r>
              <a:rPr lang="en-US" i="1" dirty="0" smtClean="0">
                <a:solidFill>
                  <a:srgbClr val="7030A0"/>
                </a:solidFill>
              </a:rPr>
              <a:t> Spectral density no longer positive </a:t>
            </a:r>
            <a:r>
              <a:rPr lang="en-US" i="1" dirty="0" err="1" smtClean="0">
                <a:solidFill>
                  <a:srgbClr val="7030A0"/>
                </a:solidFill>
              </a:rPr>
              <a:t>semidefinite</a:t>
            </a:r>
            <a:r>
              <a:rPr lang="en-US" i="1" dirty="0" smtClean="0">
                <a:solidFill>
                  <a:srgbClr val="7030A0"/>
                </a:solidFill>
              </a:rPr>
              <a:t> </a:t>
            </a:r>
          </a:p>
          <a:p>
            <a:r>
              <a:rPr lang="en-US" i="1" dirty="0" smtClean="0">
                <a:solidFill>
                  <a:srgbClr val="7030A0"/>
                </a:solidFill>
              </a:rPr>
              <a:t> 				&amp; hence state cannot exist in observable spectrum</a:t>
            </a:r>
            <a:endParaRPr lang="en-US" i="1" dirty="0">
              <a:solidFill>
                <a:srgbClr val="7030A0"/>
              </a:solidFill>
            </a:endParaRPr>
          </a:p>
        </p:txBody>
      </p:sp>
      <p:sp>
        <p:nvSpPr>
          <p:cNvPr id="23" name="Right Arrow 22"/>
          <p:cNvSpPr/>
          <p:nvPr/>
        </p:nvSpPr>
        <p:spPr bwMode="auto">
          <a:xfrm>
            <a:off x="4191000" y="4343400"/>
            <a:ext cx="609600" cy="381000"/>
          </a:xfrm>
          <a:prstGeom prst="rightArrow">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4" name="TextBox 23"/>
          <p:cNvSpPr txBox="1"/>
          <p:nvPr/>
        </p:nvSpPr>
        <p:spPr>
          <a:xfrm>
            <a:off x="685800" y="3212068"/>
            <a:ext cx="1645002" cy="369332"/>
          </a:xfrm>
          <a:prstGeom prst="rect">
            <a:avLst/>
          </a:prstGeom>
          <a:noFill/>
        </p:spPr>
        <p:txBody>
          <a:bodyPr wrap="none" rtlCol="0">
            <a:spAutoFit/>
          </a:bodyPr>
          <a:lstStyle/>
          <a:p>
            <a:r>
              <a:rPr lang="en-US" dirty="0" smtClean="0">
                <a:solidFill>
                  <a:srgbClr val="002060"/>
                </a:solidFill>
              </a:rPr>
              <a:t>Normal particle</a:t>
            </a:r>
            <a:endParaRPr lang="en-US" dirty="0">
              <a:solidFill>
                <a:srgbClr val="002060"/>
              </a:solidFill>
            </a:endParaRPr>
          </a:p>
        </p:txBody>
      </p:sp>
      <p:sp>
        <p:nvSpPr>
          <p:cNvPr id="25" name="TextBox 24"/>
          <p:cNvSpPr txBox="1"/>
          <p:nvPr/>
        </p:nvSpPr>
        <p:spPr>
          <a:xfrm>
            <a:off x="4800600" y="3200400"/>
            <a:ext cx="1794337" cy="369332"/>
          </a:xfrm>
          <a:prstGeom prst="rect">
            <a:avLst/>
          </a:prstGeom>
          <a:noFill/>
        </p:spPr>
        <p:txBody>
          <a:bodyPr wrap="none" rtlCol="0">
            <a:spAutoFit/>
          </a:bodyPr>
          <a:lstStyle/>
          <a:p>
            <a:r>
              <a:rPr lang="en-US" dirty="0" smtClean="0">
                <a:solidFill>
                  <a:srgbClr val="FF0000"/>
                </a:solidFill>
              </a:rPr>
              <a:t>Confined particle</a:t>
            </a:r>
            <a:endParaRPr lang="en-US" dirty="0">
              <a:solidFill>
                <a:srgbClr val="FF0000"/>
              </a:solidFill>
            </a:endParaRPr>
          </a:p>
        </p:txBody>
      </p:sp>
      <p:sp>
        <p:nvSpPr>
          <p:cNvPr id="26" name="Date Placeholder 25"/>
          <p:cNvSpPr>
            <a:spLocks noGrp="1"/>
          </p:cNvSpPr>
          <p:nvPr>
            <p:ph type="dt" sz="half" idx="10"/>
          </p:nvPr>
        </p:nvSpPr>
        <p:spPr/>
        <p:txBody>
          <a:bodyPr/>
          <a:lstStyle/>
          <a:p>
            <a:r>
              <a:rPr lang="en-US" smtClean="0"/>
              <a:t>Drell-Yan and Hadron Structure - 77pgs</a:t>
            </a:r>
            <a:endParaRPr lang="en-US"/>
          </a:p>
        </p:txBody>
      </p:sp>
      <p:pic>
        <p:nvPicPr>
          <p:cNvPr id="27" name="Picture 26" descr="gribovConfinement.jpg"/>
          <p:cNvPicPr>
            <a:picLocks noChangeAspect="1"/>
          </p:cNvPicPr>
          <p:nvPr/>
        </p:nvPicPr>
        <p:blipFill>
          <a:blip r:embed="rId2" cstate="print"/>
          <a:stretch>
            <a:fillRect/>
          </a:stretch>
        </p:blipFill>
        <p:spPr>
          <a:xfrm>
            <a:off x="0" y="0"/>
            <a:ext cx="1524000" cy="2097248"/>
          </a:xfrm>
          <a:prstGeom prst="rect">
            <a:avLst/>
          </a:prstGeom>
        </p:spPr>
      </p:pic>
      <p:sp>
        <p:nvSpPr>
          <p:cNvPr id="28" name="TextBox 27"/>
          <p:cNvSpPr txBox="1"/>
          <p:nvPr/>
        </p:nvSpPr>
        <p:spPr>
          <a:xfrm>
            <a:off x="304800" y="4614446"/>
            <a:ext cx="1721562" cy="338554"/>
          </a:xfrm>
          <a:prstGeom prst="rect">
            <a:avLst/>
          </a:prstGeom>
          <a:noFill/>
        </p:spPr>
        <p:txBody>
          <a:bodyPr wrap="none" rtlCol="0">
            <a:spAutoFit/>
          </a:bodyPr>
          <a:lstStyle/>
          <a:p>
            <a:r>
              <a:rPr lang="en-US" sz="1600" i="1" dirty="0" err="1" smtClean="0"/>
              <a:t>timelike</a:t>
            </a:r>
            <a:r>
              <a:rPr lang="en-US" sz="1600" i="1" dirty="0" smtClean="0"/>
              <a:t> axis: P</a:t>
            </a:r>
            <a:r>
              <a:rPr lang="en-US" sz="1600" i="1" baseline="30000" dirty="0" smtClean="0"/>
              <a:t>2</a:t>
            </a:r>
            <a:r>
              <a:rPr lang="en-US" sz="1600" i="1" dirty="0" smtClean="0"/>
              <a:t>&lt;0</a:t>
            </a:r>
            <a:endParaRPr lang="en-US" sz="16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5"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Effect transition="in" filter="fade">
                                      <p:cBhvr>
                                        <p:cTn id="29" dur="1000"/>
                                        <p:tgtEl>
                                          <p:spTgt spid="2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strVal val="#ppt_w*0.70"/>
                                          </p:val>
                                        </p:tav>
                                        <p:tav tm="100000">
                                          <p:val>
                                            <p:strVal val="#ppt_w"/>
                                          </p:val>
                                        </p:tav>
                                      </p:tavLst>
                                    </p:anim>
                                    <p:anim calcmode="lin" valueType="num">
                                      <p:cBhvr>
                                        <p:cTn id="33" dur="1000" fill="hold"/>
                                        <p:tgtEl>
                                          <p:spTgt spid="11"/>
                                        </p:tgtEl>
                                        <p:attrNameLst>
                                          <p:attrName>ppt_h</p:attrName>
                                        </p:attrNameLst>
                                      </p:cBhvr>
                                      <p:tavLst>
                                        <p:tav tm="0">
                                          <p:val>
                                            <p:strVal val="#ppt_h"/>
                                          </p:val>
                                        </p:tav>
                                        <p:tav tm="100000">
                                          <p:val>
                                            <p:strVal val="#ppt_h"/>
                                          </p:val>
                                        </p:tav>
                                      </p:tavLst>
                                    </p:anim>
                                    <p:animEffect transition="in" filter="fade">
                                      <p:cBhvr>
                                        <p:cTn id="34" dur="1000"/>
                                        <p:tgtEl>
                                          <p:spTgt spid="11"/>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fltVal val="0"/>
                                          </p:val>
                                        </p:tav>
                                        <p:tav tm="100000">
                                          <p:val>
                                            <p:strVal val="#ppt_w"/>
                                          </p:val>
                                        </p:tav>
                                      </p:tavLst>
                                    </p:anim>
                                    <p:anim calcmode="lin" valueType="num">
                                      <p:cBhvr>
                                        <p:cTn id="38" dur="1000" fill="hold"/>
                                        <p:tgtEl>
                                          <p:spTgt spid="28"/>
                                        </p:tgtEl>
                                        <p:attrNameLst>
                                          <p:attrName>ppt_h</p:attrName>
                                        </p:attrNameLst>
                                      </p:cBhvr>
                                      <p:tavLst>
                                        <p:tav tm="0">
                                          <p:val>
                                            <p:fltVal val="0"/>
                                          </p:val>
                                        </p:tav>
                                        <p:tav tm="100000">
                                          <p:val>
                                            <p:strVal val="#ppt_h"/>
                                          </p:val>
                                        </p:tav>
                                      </p:tavLst>
                                    </p:anim>
                                    <p:animEffect transition="in" filter="fade">
                                      <p:cBhvr>
                                        <p:cTn id="39" dur="10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1000" fill="hold"/>
                                        <p:tgtEl>
                                          <p:spTgt spid="23"/>
                                        </p:tgtEl>
                                        <p:attrNameLst>
                                          <p:attrName>ppt_w</p:attrName>
                                        </p:attrNameLst>
                                      </p:cBhvr>
                                      <p:tavLst>
                                        <p:tav tm="0">
                                          <p:val>
                                            <p:fltVal val="0"/>
                                          </p:val>
                                        </p:tav>
                                        <p:tav tm="100000">
                                          <p:val>
                                            <p:strVal val="#ppt_w"/>
                                          </p:val>
                                        </p:tav>
                                      </p:tavLst>
                                    </p:anim>
                                    <p:anim calcmode="lin" valueType="num">
                                      <p:cBhvr>
                                        <p:cTn id="45" dur="1000" fill="hold"/>
                                        <p:tgtEl>
                                          <p:spTgt spid="23"/>
                                        </p:tgtEl>
                                        <p:attrNameLst>
                                          <p:attrName>ppt_h</p:attrName>
                                        </p:attrNameLst>
                                      </p:cBhvr>
                                      <p:tavLst>
                                        <p:tav tm="0">
                                          <p:val>
                                            <p:fltVal val="0"/>
                                          </p:val>
                                        </p:tav>
                                        <p:tav tm="100000">
                                          <p:val>
                                            <p:strVal val="#ppt_h"/>
                                          </p:val>
                                        </p:tav>
                                      </p:tavLst>
                                    </p:anim>
                                    <p:animEffect transition="in" filter="fade">
                                      <p:cBhvr>
                                        <p:cTn id="46" dur="1000"/>
                                        <p:tgtEl>
                                          <p:spTgt spid="23"/>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2000" fill="hold"/>
                                        <p:tgtEl>
                                          <p:spTgt spid="21"/>
                                        </p:tgtEl>
                                        <p:attrNameLst>
                                          <p:attrName>ppt_w</p:attrName>
                                        </p:attrNameLst>
                                      </p:cBhvr>
                                      <p:tavLst>
                                        <p:tav tm="0">
                                          <p:val>
                                            <p:fltVal val="0"/>
                                          </p:val>
                                        </p:tav>
                                        <p:tav tm="100000">
                                          <p:val>
                                            <p:strVal val="#ppt_w"/>
                                          </p:val>
                                        </p:tav>
                                      </p:tavLst>
                                    </p:anim>
                                    <p:anim calcmode="lin" valueType="num">
                                      <p:cBhvr>
                                        <p:cTn id="50" dur="2000" fill="hold"/>
                                        <p:tgtEl>
                                          <p:spTgt spid="21"/>
                                        </p:tgtEl>
                                        <p:attrNameLst>
                                          <p:attrName>ppt_h</p:attrName>
                                        </p:attrNameLst>
                                      </p:cBhvr>
                                      <p:tavLst>
                                        <p:tav tm="0">
                                          <p:val>
                                            <p:fltVal val="0"/>
                                          </p:val>
                                        </p:tav>
                                        <p:tav tm="100000">
                                          <p:val>
                                            <p:strVal val="#ppt_h"/>
                                          </p:val>
                                        </p:tav>
                                      </p:tavLst>
                                    </p:anim>
                                    <p:animEffect transition="in" filter="fade">
                                      <p:cBhvr>
                                        <p:cTn id="51" dur="2000"/>
                                        <p:tgtEl>
                                          <p:spTgt spid="21"/>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2000" fill="hold"/>
                                        <p:tgtEl>
                                          <p:spTgt spid="18"/>
                                        </p:tgtEl>
                                        <p:attrNameLst>
                                          <p:attrName>ppt_w</p:attrName>
                                        </p:attrNameLst>
                                      </p:cBhvr>
                                      <p:tavLst>
                                        <p:tav tm="0">
                                          <p:val>
                                            <p:fltVal val="0"/>
                                          </p:val>
                                        </p:tav>
                                        <p:tav tm="100000">
                                          <p:val>
                                            <p:strVal val="#ppt_w"/>
                                          </p:val>
                                        </p:tav>
                                      </p:tavLst>
                                    </p:anim>
                                    <p:anim calcmode="lin" valueType="num">
                                      <p:cBhvr>
                                        <p:cTn id="55" dur="2000" fill="hold"/>
                                        <p:tgtEl>
                                          <p:spTgt spid="18"/>
                                        </p:tgtEl>
                                        <p:attrNameLst>
                                          <p:attrName>ppt_h</p:attrName>
                                        </p:attrNameLst>
                                      </p:cBhvr>
                                      <p:tavLst>
                                        <p:tav tm="0">
                                          <p:val>
                                            <p:fltVal val="0"/>
                                          </p:val>
                                        </p:tav>
                                        <p:tav tm="100000">
                                          <p:val>
                                            <p:strVal val="#ppt_h"/>
                                          </p:val>
                                        </p:tav>
                                      </p:tavLst>
                                    </p:anim>
                                    <p:animEffect transition="in" filter="fade">
                                      <p:cBhvr>
                                        <p:cTn id="56" dur="2000"/>
                                        <p:tgtEl>
                                          <p:spTgt spid="18"/>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2000" fill="hold"/>
                                        <p:tgtEl>
                                          <p:spTgt spid="19"/>
                                        </p:tgtEl>
                                        <p:attrNameLst>
                                          <p:attrName>ppt_w</p:attrName>
                                        </p:attrNameLst>
                                      </p:cBhvr>
                                      <p:tavLst>
                                        <p:tav tm="0">
                                          <p:val>
                                            <p:fltVal val="0"/>
                                          </p:val>
                                        </p:tav>
                                        <p:tav tm="100000">
                                          <p:val>
                                            <p:strVal val="#ppt_w"/>
                                          </p:val>
                                        </p:tav>
                                      </p:tavLst>
                                    </p:anim>
                                    <p:anim calcmode="lin" valueType="num">
                                      <p:cBhvr>
                                        <p:cTn id="60" dur="2000" fill="hold"/>
                                        <p:tgtEl>
                                          <p:spTgt spid="19"/>
                                        </p:tgtEl>
                                        <p:attrNameLst>
                                          <p:attrName>ppt_h</p:attrName>
                                        </p:attrNameLst>
                                      </p:cBhvr>
                                      <p:tavLst>
                                        <p:tav tm="0">
                                          <p:val>
                                            <p:fltVal val="0"/>
                                          </p:val>
                                        </p:tav>
                                        <p:tav tm="100000">
                                          <p:val>
                                            <p:strVal val="#ppt_h"/>
                                          </p:val>
                                        </p:tav>
                                      </p:tavLst>
                                    </p:anim>
                                    <p:animEffect transition="in" filter="fade">
                                      <p:cBhvr>
                                        <p:cTn id="61" dur="2000"/>
                                        <p:tgtEl>
                                          <p:spTgt spid="19"/>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2000" fill="hold"/>
                                        <p:tgtEl>
                                          <p:spTgt spid="20"/>
                                        </p:tgtEl>
                                        <p:attrNameLst>
                                          <p:attrName>ppt_w</p:attrName>
                                        </p:attrNameLst>
                                      </p:cBhvr>
                                      <p:tavLst>
                                        <p:tav tm="0">
                                          <p:val>
                                            <p:fltVal val="0"/>
                                          </p:val>
                                        </p:tav>
                                        <p:tav tm="100000">
                                          <p:val>
                                            <p:strVal val="#ppt_w"/>
                                          </p:val>
                                        </p:tav>
                                      </p:tavLst>
                                    </p:anim>
                                    <p:anim calcmode="lin" valueType="num">
                                      <p:cBhvr>
                                        <p:cTn id="65" dur="2000" fill="hold"/>
                                        <p:tgtEl>
                                          <p:spTgt spid="20"/>
                                        </p:tgtEl>
                                        <p:attrNameLst>
                                          <p:attrName>ppt_h</p:attrName>
                                        </p:attrNameLst>
                                      </p:cBhvr>
                                      <p:tavLst>
                                        <p:tav tm="0">
                                          <p:val>
                                            <p:fltVal val="0"/>
                                          </p:val>
                                        </p:tav>
                                        <p:tav tm="100000">
                                          <p:val>
                                            <p:strVal val="#ppt_h"/>
                                          </p:val>
                                        </p:tav>
                                      </p:tavLst>
                                    </p:anim>
                                    <p:animEffect transition="in" filter="fade">
                                      <p:cBhvr>
                                        <p:cTn id="66" dur="2000"/>
                                        <p:tgtEl>
                                          <p:spTgt spid="20"/>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2000" fill="hold"/>
                                        <p:tgtEl>
                                          <p:spTgt spid="14"/>
                                        </p:tgtEl>
                                        <p:attrNameLst>
                                          <p:attrName>ppt_w</p:attrName>
                                        </p:attrNameLst>
                                      </p:cBhvr>
                                      <p:tavLst>
                                        <p:tav tm="0">
                                          <p:val>
                                            <p:fltVal val="0"/>
                                          </p:val>
                                        </p:tav>
                                        <p:tav tm="100000">
                                          <p:val>
                                            <p:strVal val="#ppt_w"/>
                                          </p:val>
                                        </p:tav>
                                      </p:tavLst>
                                    </p:anim>
                                    <p:anim calcmode="lin" valueType="num">
                                      <p:cBhvr>
                                        <p:cTn id="70" dur="2000" fill="hold"/>
                                        <p:tgtEl>
                                          <p:spTgt spid="14"/>
                                        </p:tgtEl>
                                        <p:attrNameLst>
                                          <p:attrName>ppt_h</p:attrName>
                                        </p:attrNameLst>
                                      </p:cBhvr>
                                      <p:tavLst>
                                        <p:tav tm="0">
                                          <p:val>
                                            <p:fltVal val="0"/>
                                          </p:val>
                                        </p:tav>
                                        <p:tav tm="100000">
                                          <p:val>
                                            <p:strVal val="#ppt_h"/>
                                          </p:val>
                                        </p:tav>
                                      </p:tavLst>
                                    </p:anim>
                                    <p:animEffect transition="in" filter="fade">
                                      <p:cBhvr>
                                        <p:cTn id="71" dur="2000"/>
                                        <p:tgtEl>
                                          <p:spTgt spid="14"/>
                                        </p:tgtEl>
                                      </p:cBhvr>
                                    </p:animEffect>
                                  </p:childTnLst>
                                </p:cTn>
                              </p:par>
                              <p:par>
                                <p:cTn id="72" presetID="53" presetClass="entr" presetSubtype="0"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2000" fill="hold"/>
                                        <p:tgtEl>
                                          <p:spTgt spid="13"/>
                                        </p:tgtEl>
                                        <p:attrNameLst>
                                          <p:attrName>ppt_w</p:attrName>
                                        </p:attrNameLst>
                                      </p:cBhvr>
                                      <p:tavLst>
                                        <p:tav tm="0">
                                          <p:val>
                                            <p:fltVal val="0"/>
                                          </p:val>
                                        </p:tav>
                                        <p:tav tm="100000">
                                          <p:val>
                                            <p:strVal val="#ppt_w"/>
                                          </p:val>
                                        </p:tav>
                                      </p:tavLst>
                                    </p:anim>
                                    <p:anim calcmode="lin" valueType="num">
                                      <p:cBhvr>
                                        <p:cTn id="75" dur="2000" fill="hold"/>
                                        <p:tgtEl>
                                          <p:spTgt spid="13"/>
                                        </p:tgtEl>
                                        <p:attrNameLst>
                                          <p:attrName>ppt_h</p:attrName>
                                        </p:attrNameLst>
                                      </p:cBhvr>
                                      <p:tavLst>
                                        <p:tav tm="0">
                                          <p:val>
                                            <p:fltVal val="0"/>
                                          </p:val>
                                        </p:tav>
                                        <p:tav tm="100000">
                                          <p:val>
                                            <p:strVal val="#ppt_h"/>
                                          </p:val>
                                        </p:tav>
                                      </p:tavLst>
                                    </p:anim>
                                    <p:animEffect transition="in" filter="fade">
                                      <p:cBhvr>
                                        <p:cTn id="76" dur="2000"/>
                                        <p:tgtEl>
                                          <p:spTgt spid="13"/>
                                        </p:tgtEl>
                                      </p:cBhvr>
                                    </p:animEffect>
                                  </p:childTnLst>
                                </p:cTn>
                              </p:par>
                              <p:par>
                                <p:cTn id="77" presetID="53" presetClass="entr" presetSubtype="0"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2000" fill="hold"/>
                                        <p:tgtEl>
                                          <p:spTgt spid="12"/>
                                        </p:tgtEl>
                                        <p:attrNameLst>
                                          <p:attrName>ppt_w</p:attrName>
                                        </p:attrNameLst>
                                      </p:cBhvr>
                                      <p:tavLst>
                                        <p:tav tm="0">
                                          <p:val>
                                            <p:fltVal val="0"/>
                                          </p:val>
                                        </p:tav>
                                        <p:tav tm="100000">
                                          <p:val>
                                            <p:strVal val="#ppt_w"/>
                                          </p:val>
                                        </p:tav>
                                      </p:tavLst>
                                    </p:anim>
                                    <p:anim calcmode="lin" valueType="num">
                                      <p:cBhvr>
                                        <p:cTn id="80" dur="2000" fill="hold"/>
                                        <p:tgtEl>
                                          <p:spTgt spid="12"/>
                                        </p:tgtEl>
                                        <p:attrNameLst>
                                          <p:attrName>ppt_h</p:attrName>
                                        </p:attrNameLst>
                                      </p:cBhvr>
                                      <p:tavLst>
                                        <p:tav tm="0">
                                          <p:val>
                                            <p:fltVal val="0"/>
                                          </p:val>
                                        </p:tav>
                                        <p:tav tm="100000">
                                          <p:val>
                                            <p:strVal val="#ppt_h"/>
                                          </p:val>
                                        </p:tav>
                                      </p:tavLst>
                                    </p:anim>
                                    <p:animEffect transition="in" filter="fade">
                                      <p:cBhvr>
                                        <p:cTn id="81" dur="2000"/>
                                        <p:tgtEl>
                                          <p:spTgt spid="12"/>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2000" fill="hold"/>
                                        <p:tgtEl>
                                          <p:spTgt spid="15"/>
                                        </p:tgtEl>
                                        <p:attrNameLst>
                                          <p:attrName>ppt_w</p:attrName>
                                        </p:attrNameLst>
                                      </p:cBhvr>
                                      <p:tavLst>
                                        <p:tav tm="0">
                                          <p:val>
                                            <p:fltVal val="0"/>
                                          </p:val>
                                        </p:tav>
                                        <p:tav tm="100000">
                                          <p:val>
                                            <p:strVal val="#ppt_w"/>
                                          </p:val>
                                        </p:tav>
                                      </p:tavLst>
                                    </p:anim>
                                    <p:anim calcmode="lin" valueType="num">
                                      <p:cBhvr>
                                        <p:cTn id="85" dur="2000" fill="hold"/>
                                        <p:tgtEl>
                                          <p:spTgt spid="15"/>
                                        </p:tgtEl>
                                        <p:attrNameLst>
                                          <p:attrName>ppt_h</p:attrName>
                                        </p:attrNameLst>
                                      </p:cBhvr>
                                      <p:tavLst>
                                        <p:tav tm="0">
                                          <p:val>
                                            <p:fltVal val="0"/>
                                          </p:val>
                                        </p:tav>
                                        <p:tav tm="100000">
                                          <p:val>
                                            <p:strVal val="#ppt_h"/>
                                          </p:val>
                                        </p:tav>
                                      </p:tavLst>
                                    </p:anim>
                                    <p:animEffect transition="in" filter="fade">
                                      <p:cBhvr>
                                        <p:cTn id="86" dur="2000"/>
                                        <p:tgtEl>
                                          <p:spTgt spid="15"/>
                                        </p:tgtEl>
                                      </p:cBhvr>
                                    </p:animEffect>
                                  </p:childTnLst>
                                </p:cTn>
                              </p:par>
                              <p:par>
                                <p:cTn id="87" presetID="53"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par>
                                <p:cTn id="92" presetID="26" presetClass="entr" presetSubtype="0"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down)">
                                      <p:cBhvr>
                                        <p:cTn id="94" dur="870">
                                          <p:stCondLst>
                                            <p:cond delay="0"/>
                                          </p:stCondLst>
                                        </p:cTn>
                                        <p:tgtEl>
                                          <p:spTgt spid="22"/>
                                        </p:tgtEl>
                                      </p:cBhvr>
                                    </p:animEffect>
                                    <p:anim calcmode="lin" valueType="num">
                                      <p:cBhvr>
                                        <p:cTn id="95" dur="2733"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6" dur="996"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97" dur="996" tmFilter="0, 0; 0.125,0.2665; 0.25,0.4; 0.375,0.465; 0.5,0.5;  0.625,0.535; 0.75,0.6; 0.875,0.7335; 1,1">
                                          <p:stCondLst>
                                            <p:cond delay="996"/>
                                          </p:stCondLst>
                                        </p:cTn>
                                        <p:tgtEl>
                                          <p:spTgt spid="22"/>
                                        </p:tgtEl>
                                        <p:attrNameLst>
                                          <p:attrName>ppt_y</p:attrName>
                                        </p:attrNameLst>
                                      </p:cBhvr>
                                      <p:tavLst>
                                        <p:tav tm="0" fmla="#ppt_y-sin(pi*$)/9">
                                          <p:val>
                                            <p:fltVal val="0"/>
                                          </p:val>
                                        </p:tav>
                                        <p:tav tm="100000">
                                          <p:val>
                                            <p:fltVal val="1"/>
                                          </p:val>
                                        </p:tav>
                                      </p:tavLst>
                                    </p:anim>
                                    <p:anim calcmode="lin" valueType="num">
                                      <p:cBhvr>
                                        <p:cTn id="98" dur="498" tmFilter="0, 0; 0.125,0.2665; 0.25,0.4; 0.375,0.465; 0.5,0.5;  0.625,0.535; 0.75,0.6; 0.875,0.7335; 1,1">
                                          <p:stCondLst>
                                            <p:cond delay="1986"/>
                                          </p:stCondLst>
                                        </p:cTn>
                                        <p:tgtEl>
                                          <p:spTgt spid="22"/>
                                        </p:tgtEl>
                                        <p:attrNameLst>
                                          <p:attrName>ppt_y</p:attrName>
                                        </p:attrNameLst>
                                      </p:cBhvr>
                                      <p:tavLst>
                                        <p:tav tm="0" fmla="#ppt_y-sin(pi*$)/27">
                                          <p:val>
                                            <p:fltVal val="0"/>
                                          </p:val>
                                        </p:tav>
                                        <p:tav tm="100000">
                                          <p:val>
                                            <p:fltVal val="1"/>
                                          </p:val>
                                        </p:tav>
                                      </p:tavLst>
                                    </p:anim>
                                    <p:anim calcmode="lin" valueType="num">
                                      <p:cBhvr>
                                        <p:cTn id="99" dur="246" tmFilter="0, 0; 0.125,0.2665; 0.25,0.4; 0.375,0.465; 0.5,0.5;  0.625,0.535; 0.75,0.6; 0.875,0.7335; 1,1">
                                          <p:stCondLst>
                                            <p:cond delay="2484"/>
                                          </p:stCondLst>
                                        </p:cTn>
                                        <p:tgtEl>
                                          <p:spTgt spid="22"/>
                                        </p:tgtEl>
                                        <p:attrNameLst>
                                          <p:attrName>ppt_y</p:attrName>
                                        </p:attrNameLst>
                                      </p:cBhvr>
                                      <p:tavLst>
                                        <p:tav tm="0" fmla="#ppt_y-sin(pi*$)/81">
                                          <p:val>
                                            <p:fltVal val="0"/>
                                          </p:val>
                                        </p:tav>
                                        <p:tav tm="100000">
                                          <p:val>
                                            <p:fltVal val="1"/>
                                          </p:val>
                                        </p:tav>
                                      </p:tavLst>
                                    </p:anim>
                                    <p:animScale>
                                      <p:cBhvr>
                                        <p:cTn id="100" dur="39">
                                          <p:stCondLst>
                                            <p:cond delay="975"/>
                                          </p:stCondLst>
                                        </p:cTn>
                                        <p:tgtEl>
                                          <p:spTgt spid="22"/>
                                        </p:tgtEl>
                                      </p:cBhvr>
                                      <p:to x="100000" y="60000"/>
                                    </p:animScale>
                                    <p:animScale>
                                      <p:cBhvr>
                                        <p:cTn id="101" dur="249" decel="50000">
                                          <p:stCondLst>
                                            <p:cond delay="1014"/>
                                          </p:stCondLst>
                                        </p:cTn>
                                        <p:tgtEl>
                                          <p:spTgt spid="22"/>
                                        </p:tgtEl>
                                      </p:cBhvr>
                                      <p:to x="100000" y="100000"/>
                                    </p:animScale>
                                    <p:animScale>
                                      <p:cBhvr>
                                        <p:cTn id="102" dur="39">
                                          <p:stCondLst>
                                            <p:cond delay="1968"/>
                                          </p:stCondLst>
                                        </p:cTn>
                                        <p:tgtEl>
                                          <p:spTgt spid="22"/>
                                        </p:tgtEl>
                                      </p:cBhvr>
                                      <p:to x="100000" y="80000"/>
                                    </p:animScale>
                                    <p:animScale>
                                      <p:cBhvr>
                                        <p:cTn id="103" dur="249" decel="50000">
                                          <p:stCondLst>
                                            <p:cond delay="2007"/>
                                          </p:stCondLst>
                                        </p:cTn>
                                        <p:tgtEl>
                                          <p:spTgt spid="22"/>
                                        </p:tgtEl>
                                      </p:cBhvr>
                                      <p:to x="100000" y="100000"/>
                                    </p:animScale>
                                    <p:animScale>
                                      <p:cBhvr>
                                        <p:cTn id="104" dur="39">
                                          <p:stCondLst>
                                            <p:cond delay="2463"/>
                                          </p:stCondLst>
                                        </p:cTn>
                                        <p:tgtEl>
                                          <p:spTgt spid="22"/>
                                        </p:tgtEl>
                                      </p:cBhvr>
                                      <p:to x="100000" y="90000"/>
                                    </p:animScale>
                                    <p:animScale>
                                      <p:cBhvr>
                                        <p:cTn id="105" dur="249" decel="50000">
                                          <p:stCondLst>
                                            <p:cond delay="2502"/>
                                          </p:stCondLst>
                                        </p:cTn>
                                        <p:tgtEl>
                                          <p:spTgt spid="22"/>
                                        </p:tgtEl>
                                      </p:cBhvr>
                                      <p:to x="100000" y="100000"/>
                                    </p:animScale>
                                    <p:animScale>
                                      <p:cBhvr>
                                        <p:cTn id="106" dur="39">
                                          <p:stCondLst>
                                            <p:cond delay="2712"/>
                                          </p:stCondLst>
                                        </p:cTn>
                                        <p:tgtEl>
                                          <p:spTgt spid="22"/>
                                        </p:tgtEl>
                                      </p:cBhvr>
                                      <p:to x="100000" y="95000"/>
                                    </p:animScale>
                                    <p:animScale>
                                      <p:cBhvr>
                                        <p:cTn id="107" dur="249" decel="50000">
                                          <p:stCondLst>
                                            <p:cond delay="2751"/>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p:bldP spid="18" grpId="0" animBg="1"/>
      <p:bldP spid="19" grpId="0" animBg="1"/>
      <p:bldP spid="20" grpId="0" animBg="1"/>
      <p:bldP spid="21" grpId="0" animBg="1"/>
      <p:bldP spid="22" grpId="0"/>
      <p:bldP spid="23" grpId="0" animBg="1"/>
      <p:bldP spid="24" grpId="0"/>
      <p:bldP spid="2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olutionGluon.jpg"/>
          <p:cNvPicPr>
            <a:picLocks noChangeAspect="1"/>
          </p:cNvPicPr>
          <p:nvPr/>
        </p:nvPicPr>
        <p:blipFill>
          <a:blip r:embed="rId2" cstate="print"/>
          <a:stretch>
            <a:fillRect/>
          </a:stretch>
        </p:blipFill>
        <p:spPr>
          <a:xfrm>
            <a:off x="3200400" y="2286000"/>
            <a:ext cx="5901587" cy="4114800"/>
          </a:xfrm>
          <a:prstGeom prst="rect">
            <a:avLst/>
          </a:prstGeom>
        </p:spPr>
      </p:pic>
      <p:pic>
        <p:nvPicPr>
          <p:cNvPr id="10" name="Picture 9" descr="DSEgluon.gif"/>
          <p:cNvPicPr>
            <a:picLocks noChangeAspect="1"/>
          </p:cNvPicPr>
          <p:nvPr/>
        </p:nvPicPr>
        <p:blipFill>
          <a:blip r:embed="rId3" cstate="print"/>
          <a:stretch>
            <a:fillRect/>
          </a:stretch>
        </p:blipFill>
        <p:spPr>
          <a:xfrm>
            <a:off x="0" y="0"/>
            <a:ext cx="4114800" cy="2443981"/>
          </a:xfrm>
          <a:prstGeom prst="rect">
            <a:avLst/>
          </a:prstGeom>
        </p:spPr>
      </p:pic>
      <p:pic>
        <p:nvPicPr>
          <p:cNvPr id="6" name="Picture 5" descr="Mplotgluon.gif"/>
          <p:cNvPicPr>
            <a:picLocks noChangeAspect="1"/>
          </p:cNvPicPr>
          <p:nvPr/>
        </p:nvPicPr>
        <p:blipFill>
          <a:blip r:embed="rId4" cstate="print"/>
          <a:stretch>
            <a:fillRect/>
          </a:stretch>
        </p:blipFill>
        <p:spPr>
          <a:xfrm>
            <a:off x="3064359" y="2438400"/>
            <a:ext cx="6072385" cy="3980259"/>
          </a:xfrm>
          <a:prstGeom prst="rect">
            <a:avLst/>
          </a:prstGeom>
        </p:spPr>
      </p:pic>
      <p:sp>
        <p:nvSpPr>
          <p:cNvPr id="2" name="Title 1"/>
          <p:cNvSpPr>
            <a:spLocks noGrp="1"/>
          </p:cNvSpPr>
          <p:nvPr>
            <p:ph type="title"/>
          </p:nvPr>
        </p:nvSpPr>
        <p:spPr>
          <a:xfrm>
            <a:off x="685800" y="274638"/>
            <a:ext cx="8229600" cy="1143000"/>
          </a:xfrm>
        </p:spPr>
        <p:txBody>
          <a:bodyPr/>
          <a:lstStyle/>
          <a:p>
            <a:pPr algn="r"/>
            <a:r>
              <a:rPr lang="en-US" sz="3200" dirty="0" smtClean="0"/>
              <a:t>Dressed-gluon propagator</a:t>
            </a:r>
            <a:endParaRPr lang="en-US" sz="3200" dirty="0"/>
          </a:p>
        </p:txBody>
      </p:sp>
      <p:sp>
        <p:nvSpPr>
          <p:cNvPr id="3" name="Content Placeholder 2"/>
          <p:cNvSpPr>
            <a:spLocks noGrp="1"/>
          </p:cNvSpPr>
          <p:nvPr>
            <p:ph idx="1"/>
          </p:nvPr>
        </p:nvSpPr>
        <p:spPr>
          <a:xfrm>
            <a:off x="0" y="2408237"/>
            <a:ext cx="8229600" cy="4525963"/>
          </a:xfrm>
        </p:spPr>
        <p:txBody>
          <a:bodyPr/>
          <a:lstStyle/>
          <a:p>
            <a:r>
              <a:rPr lang="en-US" dirty="0" smtClean="0"/>
              <a:t>Gluon propagator satisfies </a:t>
            </a:r>
          </a:p>
          <a:p>
            <a:pPr>
              <a:buNone/>
            </a:pPr>
            <a:r>
              <a:rPr lang="en-US" dirty="0" smtClean="0"/>
              <a:t>	a Dyson-Schwinger Equation</a:t>
            </a:r>
          </a:p>
          <a:p>
            <a:r>
              <a:rPr lang="en-US" dirty="0" smtClean="0"/>
              <a:t>Plausible possibilities </a:t>
            </a:r>
          </a:p>
          <a:p>
            <a:pPr>
              <a:buNone/>
            </a:pPr>
            <a:r>
              <a:rPr lang="en-US" dirty="0" smtClean="0"/>
              <a:t>	for the solution</a:t>
            </a:r>
          </a:p>
          <a:p>
            <a:r>
              <a:rPr lang="en-US" dirty="0" smtClean="0"/>
              <a:t>DSE and lattice-QCD</a:t>
            </a:r>
          </a:p>
          <a:p>
            <a:pPr>
              <a:buNone/>
            </a:pPr>
            <a:r>
              <a:rPr lang="en-US" dirty="0" smtClean="0"/>
              <a:t>	agree on the result</a:t>
            </a:r>
          </a:p>
          <a:p>
            <a:pPr lvl="1"/>
            <a:r>
              <a:rPr lang="en-US" i="1" dirty="0" smtClean="0">
                <a:solidFill>
                  <a:srgbClr val="FF0000"/>
                </a:solidFill>
              </a:rPr>
              <a:t>Confined gluon</a:t>
            </a:r>
          </a:p>
          <a:p>
            <a:pPr lvl="1"/>
            <a:r>
              <a:rPr lang="en-US" i="1" dirty="0" smtClean="0">
                <a:solidFill>
                  <a:srgbClr val="FF0000"/>
                </a:solidFill>
              </a:rPr>
              <a:t>IR-massive but UV-</a:t>
            </a:r>
            <a:r>
              <a:rPr lang="en-US" i="1" dirty="0" err="1" smtClean="0">
                <a:solidFill>
                  <a:srgbClr val="FF0000"/>
                </a:solidFill>
              </a:rPr>
              <a:t>massless</a:t>
            </a:r>
            <a:endParaRPr lang="en-US" i="1" dirty="0" smtClean="0">
              <a:solidFill>
                <a:srgbClr val="FF0000"/>
              </a:solidFill>
            </a:endParaRPr>
          </a:p>
          <a:p>
            <a:pPr lvl="1"/>
            <a:r>
              <a:rPr lang="en-US" i="1" dirty="0" err="1" smtClean="0">
                <a:solidFill>
                  <a:srgbClr val="FF0000"/>
                </a:solidFill>
              </a:rPr>
              <a:t>m</a:t>
            </a:r>
            <a:r>
              <a:rPr lang="en-US" i="1" baseline="-25000" dirty="0" err="1" smtClean="0">
                <a:solidFill>
                  <a:srgbClr val="FF0000"/>
                </a:solidFill>
              </a:rPr>
              <a:t>G</a:t>
            </a:r>
            <a:r>
              <a:rPr lang="en-US" i="1" dirty="0" smtClean="0">
                <a:solidFill>
                  <a:srgbClr val="FF0000"/>
                </a:solidFill>
              </a:rPr>
              <a:t> ≈ 2-4 </a:t>
            </a:r>
            <a:r>
              <a:rPr lang="el-GR" i="1" dirty="0" smtClean="0">
                <a:solidFill>
                  <a:srgbClr val="FF0000"/>
                </a:solidFill>
              </a:rPr>
              <a:t>Λ</a:t>
            </a:r>
            <a:r>
              <a:rPr lang="en-US" baseline="-25000" dirty="0" smtClean="0">
                <a:solidFill>
                  <a:srgbClr val="FF0000"/>
                </a:solidFill>
              </a:rPr>
              <a:t>QCD</a:t>
            </a:r>
            <a:r>
              <a:rPr lang="en-US" i="1" dirty="0" smtClean="0">
                <a:solidFill>
                  <a:srgbClr val="FF0000"/>
                </a:solidFill>
              </a:rPr>
              <a:t> </a:t>
            </a:r>
          </a:p>
        </p:txBody>
      </p:sp>
      <p:sp>
        <p:nvSpPr>
          <p:cNvPr id="4" name="Footer Placeholder 3"/>
          <p:cNvSpPr>
            <a:spLocks noGrp="1"/>
          </p:cNvSpPr>
          <p:nvPr>
            <p:ph type="ftr" sz="quarter" idx="11"/>
          </p:nvPr>
        </p:nvSpPr>
        <p:spPr/>
        <p:txBody>
          <a:bodyPr/>
          <a:lstStyle/>
          <a:p>
            <a:r>
              <a:rPr lang="en-US" smtClean="0"/>
              <a:t>Craig Roberts: Deconstructing QCD's Goldstone modes</a:t>
            </a:r>
            <a:endParaRPr lang="en-US" dirty="0"/>
          </a:p>
        </p:txBody>
      </p:sp>
      <p:sp>
        <p:nvSpPr>
          <p:cNvPr id="5" name="Slide Number Placeholder 4"/>
          <p:cNvSpPr>
            <a:spLocks noGrp="1"/>
          </p:cNvSpPr>
          <p:nvPr>
            <p:ph type="sldNum" sz="quarter" idx="12"/>
          </p:nvPr>
        </p:nvSpPr>
        <p:spPr/>
        <p:txBody>
          <a:bodyPr/>
          <a:lstStyle/>
          <a:p>
            <a:fld id="{87034D8C-3CB4-402A-BC46-2AB14C0FE90A}" type="slidenum">
              <a:rPr lang="en-US" smtClean="0"/>
              <a:pPr/>
              <a:t>21</a:t>
            </a:fld>
            <a:endParaRPr lang="en-US"/>
          </a:p>
        </p:txBody>
      </p:sp>
      <p:sp>
        <p:nvSpPr>
          <p:cNvPr id="7" name="TextBox 6"/>
          <p:cNvSpPr txBox="1"/>
          <p:nvPr/>
        </p:nvSpPr>
        <p:spPr>
          <a:xfrm>
            <a:off x="5376400" y="3669268"/>
            <a:ext cx="2861681" cy="369332"/>
          </a:xfrm>
          <a:prstGeom prst="rect">
            <a:avLst/>
          </a:prstGeom>
          <a:noFill/>
        </p:spPr>
        <p:txBody>
          <a:bodyPr wrap="none" rtlCol="0">
            <a:spAutoFit/>
          </a:bodyPr>
          <a:lstStyle/>
          <a:p>
            <a:r>
              <a:rPr lang="en-US" i="1" dirty="0" err="1" smtClean="0">
                <a:solidFill>
                  <a:srgbClr val="008000"/>
                </a:solidFill>
              </a:rPr>
              <a:t>perturbative</a:t>
            </a:r>
            <a:r>
              <a:rPr lang="en-US" i="1" dirty="0" smtClean="0">
                <a:solidFill>
                  <a:srgbClr val="008000"/>
                </a:solidFill>
              </a:rPr>
              <a:t>, </a:t>
            </a:r>
            <a:r>
              <a:rPr lang="en-US" i="1" dirty="0" err="1" smtClean="0">
                <a:solidFill>
                  <a:srgbClr val="008000"/>
                </a:solidFill>
              </a:rPr>
              <a:t>massless</a:t>
            </a:r>
            <a:r>
              <a:rPr lang="en-US" i="1" dirty="0" smtClean="0">
                <a:solidFill>
                  <a:srgbClr val="008000"/>
                </a:solidFill>
              </a:rPr>
              <a:t> gluon</a:t>
            </a:r>
            <a:endParaRPr lang="en-US" i="1" dirty="0">
              <a:solidFill>
                <a:srgbClr val="008000"/>
              </a:solidFill>
            </a:endParaRPr>
          </a:p>
        </p:txBody>
      </p:sp>
      <p:sp>
        <p:nvSpPr>
          <p:cNvPr id="8" name="TextBox 7"/>
          <p:cNvSpPr txBox="1"/>
          <p:nvPr/>
        </p:nvSpPr>
        <p:spPr>
          <a:xfrm>
            <a:off x="3968056" y="4876800"/>
            <a:ext cx="2737544" cy="369332"/>
          </a:xfrm>
          <a:prstGeom prst="rect">
            <a:avLst/>
          </a:prstGeom>
          <a:noFill/>
        </p:spPr>
        <p:txBody>
          <a:bodyPr wrap="none" rtlCol="0">
            <a:spAutoFit/>
          </a:bodyPr>
          <a:lstStyle/>
          <a:p>
            <a:r>
              <a:rPr lang="en-US" i="1" dirty="0" smtClean="0">
                <a:solidFill>
                  <a:srgbClr val="0033CC"/>
                </a:solidFill>
              </a:rPr>
              <a:t>massive , unconfined gluon</a:t>
            </a:r>
            <a:endParaRPr lang="en-US" i="1" dirty="0">
              <a:solidFill>
                <a:srgbClr val="0033CC"/>
              </a:solidFill>
            </a:endParaRPr>
          </a:p>
        </p:txBody>
      </p:sp>
      <p:sp>
        <p:nvSpPr>
          <p:cNvPr id="9" name="TextBox 8"/>
          <p:cNvSpPr txBox="1"/>
          <p:nvPr/>
        </p:nvSpPr>
        <p:spPr>
          <a:xfrm>
            <a:off x="4109997" y="2526268"/>
            <a:ext cx="4377609" cy="369332"/>
          </a:xfrm>
          <a:prstGeom prst="rect">
            <a:avLst/>
          </a:prstGeom>
          <a:noFill/>
        </p:spPr>
        <p:txBody>
          <a:bodyPr wrap="none" rtlCol="0">
            <a:spAutoFit/>
          </a:bodyPr>
          <a:lstStyle/>
          <a:p>
            <a:r>
              <a:rPr lang="en-US" b="1" i="1" dirty="0" smtClean="0">
                <a:solidFill>
                  <a:srgbClr val="FF0000"/>
                </a:solidFill>
              </a:rPr>
              <a:t>IR-massive but UV-</a:t>
            </a:r>
            <a:r>
              <a:rPr lang="en-US" b="1" i="1" dirty="0" err="1" smtClean="0">
                <a:solidFill>
                  <a:srgbClr val="FF0000"/>
                </a:solidFill>
              </a:rPr>
              <a:t>massless</a:t>
            </a:r>
            <a:r>
              <a:rPr lang="en-US" b="1" i="1" dirty="0" smtClean="0">
                <a:solidFill>
                  <a:srgbClr val="FF0000"/>
                </a:solidFill>
              </a:rPr>
              <a:t>, confined gluon</a:t>
            </a:r>
            <a:endParaRPr lang="en-US" b="1" i="1" dirty="0">
              <a:solidFill>
                <a:srgbClr val="FF0000"/>
              </a:solidFill>
            </a:endParaRPr>
          </a:p>
        </p:txBody>
      </p:sp>
      <p:sp>
        <p:nvSpPr>
          <p:cNvPr id="12" name="TextBox 11"/>
          <p:cNvSpPr txBox="1"/>
          <p:nvPr/>
        </p:nvSpPr>
        <p:spPr>
          <a:xfrm>
            <a:off x="4537674" y="1764268"/>
            <a:ext cx="4606326" cy="369332"/>
          </a:xfrm>
          <a:prstGeom prst="rect">
            <a:avLst/>
          </a:prstGeom>
          <a:noFill/>
        </p:spPr>
        <p:txBody>
          <a:bodyPr wrap="none" rtlCol="0">
            <a:spAutoFit/>
          </a:bodyPr>
          <a:lstStyle/>
          <a:p>
            <a:r>
              <a:rPr lang="en-US" i="1" dirty="0" smtClean="0"/>
              <a:t>A.C. Aguilar </a:t>
            </a:r>
            <a:r>
              <a:rPr lang="en-US" dirty="0" smtClean="0"/>
              <a:t>et al</a:t>
            </a:r>
            <a:r>
              <a:rPr lang="en-US" i="1" dirty="0" smtClean="0"/>
              <a:t>., </a:t>
            </a:r>
            <a:r>
              <a:rPr lang="en-US" i="1" dirty="0" err="1" smtClean="0">
                <a:hlinkClick r:id="rId5"/>
              </a:rPr>
              <a:t>Phys.Rev</a:t>
            </a:r>
            <a:r>
              <a:rPr lang="en-US" i="1" dirty="0" smtClean="0">
                <a:hlinkClick r:id="rId5"/>
              </a:rPr>
              <a:t>. D80 (2009) 085018</a:t>
            </a:r>
            <a:endParaRPr lang="en-US" i="1" dirty="0"/>
          </a:p>
        </p:txBody>
      </p:sp>
      <p:sp>
        <p:nvSpPr>
          <p:cNvPr id="13" name="Date Placeholder 12"/>
          <p:cNvSpPr>
            <a:spLocks noGrp="1"/>
          </p:cNvSpPr>
          <p:nvPr>
            <p:ph type="dt" sz="half" idx="10"/>
          </p:nvPr>
        </p:nvSpPr>
        <p:spPr/>
        <p:txBody>
          <a:bodyPr/>
          <a:lstStyle/>
          <a:p>
            <a:r>
              <a:rPr lang="en-US" smtClean="0"/>
              <a:t>Drell-Yan and Hadron Structure - 77pgs</a:t>
            </a: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2" end="2"/>
                                            </p:txEl>
                                          </p:spTgt>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3" end="3"/>
                                            </p:txEl>
                                          </p:spTgt>
                                        </p:tgtEl>
                                        <p:attrNameLst>
                                          <p:attrName>ppt_y</p:attrName>
                                        </p:attrNameLst>
                                      </p:cBhvr>
                                      <p:tavLst>
                                        <p:tav tm="0">
                                          <p:val>
                                            <p:strVal val="#ppt_y"/>
                                          </p:val>
                                        </p:tav>
                                        <p:tav tm="100000">
                                          <p:val>
                                            <p:strVal val="#ppt_y"/>
                                          </p:val>
                                        </p:tav>
                                      </p:tavLst>
                                    </p:anim>
                                  </p:childTnLst>
                                </p:cTn>
                              </p:par>
                              <p:par>
                                <p:cTn id="20" presetID="26"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80">
                                          <p:stCondLst>
                                            <p:cond delay="0"/>
                                          </p:stCondLst>
                                        </p:cTn>
                                        <p:tgtEl>
                                          <p:spTgt spid="7"/>
                                        </p:tgtEl>
                                      </p:cBhvr>
                                    </p:animEffect>
                                    <p:anim calcmode="lin" valueType="num">
                                      <p:cBhvr>
                                        <p:cTn id="3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4" dur="26">
                                          <p:stCondLst>
                                            <p:cond delay="650"/>
                                          </p:stCondLst>
                                        </p:cTn>
                                        <p:tgtEl>
                                          <p:spTgt spid="7"/>
                                        </p:tgtEl>
                                      </p:cBhvr>
                                      <p:to x="100000" y="60000"/>
                                    </p:animScale>
                                    <p:animScale>
                                      <p:cBhvr>
                                        <p:cTn id="45" dur="166" decel="50000">
                                          <p:stCondLst>
                                            <p:cond delay="676"/>
                                          </p:stCondLst>
                                        </p:cTn>
                                        <p:tgtEl>
                                          <p:spTgt spid="7"/>
                                        </p:tgtEl>
                                      </p:cBhvr>
                                      <p:to x="100000" y="100000"/>
                                    </p:animScale>
                                    <p:animScale>
                                      <p:cBhvr>
                                        <p:cTn id="46" dur="26">
                                          <p:stCondLst>
                                            <p:cond delay="1312"/>
                                          </p:stCondLst>
                                        </p:cTn>
                                        <p:tgtEl>
                                          <p:spTgt spid="7"/>
                                        </p:tgtEl>
                                      </p:cBhvr>
                                      <p:to x="100000" y="80000"/>
                                    </p:animScale>
                                    <p:animScale>
                                      <p:cBhvr>
                                        <p:cTn id="47" dur="166" decel="50000">
                                          <p:stCondLst>
                                            <p:cond delay="1338"/>
                                          </p:stCondLst>
                                        </p:cTn>
                                        <p:tgtEl>
                                          <p:spTgt spid="7"/>
                                        </p:tgtEl>
                                      </p:cBhvr>
                                      <p:to x="100000" y="100000"/>
                                    </p:animScale>
                                    <p:animScale>
                                      <p:cBhvr>
                                        <p:cTn id="48" dur="26">
                                          <p:stCondLst>
                                            <p:cond delay="1642"/>
                                          </p:stCondLst>
                                        </p:cTn>
                                        <p:tgtEl>
                                          <p:spTgt spid="7"/>
                                        </p:tgtEl>
                                      </p:cBhvr>
                                      <p:to x="100000" y="90000"/>
                                    </p:animScale>
                                    <p:animScale>
                                      <p:cBhvr>
                                        <p:cTn id="49" dur="166" decel="50000">
                                          <p:stCondLst>
                                            <p:cond delay="1668"/>
                                          </p:stCondLst>
                                        </p:cTn>
                                        <p:tgtEl>
                                          <p:spTgt spid="7"/>
                                        </p:tgtEl>
                                      </p:cBhvr>
                                      <p:to x="100000" y="100000"/>
                                    </p:animScale>
                                    <p:animScale>
                                      <p:cBhvr>
                                        <p:cTn id="50" dur="26">
                                          <p:stCondLst>
                                            <p:cond delay="1808"/>
                                          </p:stCondLst>
                                        </p:cTn>
                                        <p:tgtEl>
                                          <p:spTgt spid="7"/>
                                        </p:tgtEl>
                                      </p:cBhvr>
                                      <p:to x="100000" y="95000"/>
                                    </p:animScale>
                                    <p:animScale>
                                      <p:cBhvr>
                                        <p:cTn id="51" dur="166" decel="50000">
                                          <p:stCondLst>
                                            <p:cond delay="1834"/>
                                          </p:stCondLst>
                                        </p:cTn>
                                        <p:tgtEl>
                                          <p:spTgt spid="7"/>
                                        </p:tgtEl>
                                      </p:cBhvr>
                                      <p:to x="100000" y="100000"/>
                                    </p:animScale>
                                  </p:childTnLst>
                                </p:cTn>
                              </p:par>
                              <p:par>
                                <p:cTn id="52" presetID="26"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80">
                                          <p:stCondLst>
                                            <p:cond delay="0"/>
                                          </p:stCondLst>
                                        </p:cTn>
                                        <p:tgtEl>
                                          <p:spTgt spid="8"/>
                                        </p:tgtEl>
                                      </p:cBhvr>
                                    </p:animEffect>
                                    <p:anim calcmode="lin" valueType="num">
                                      <p:cBhvr>
                                        <p:cTn id="5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0" dur="26">
                                          <p:stCondLst>
                                            <p:cond delay="650"/>
                                          </p:stCondLst>
                                        </p:cTn>
                                        <p:tgtEl>
                                          <p:spTgt spid="8"/>
                                        </p:tgtEl>
                                      </p:cBhvr>
                                      <p:to x="100000" y="60000"/>
                                    </p:animScale>
                                    <p:animScale>
                                      <p:cBhvr>
                                        <p:cTn id="61" dur="166" decel="50000">
                                          <p:stCondLst>
                                            <p:cond delay="676"/>
                                          </p:stCondLst>
                                        </p:cTn>
                                        <p:tgtEl>
                                          <p:spTgt spid="8"/>
                                        </p:tgtEl>
                                      </p:cBhvr>
                                      <p:to x="100000" y="100000"/>
                                    </p:animScale>
                                    <p:animScale>
                                      <p:cBhvr>
                                        <p:cTn id="62" dur="26">
                                          <p:stCondLst>
                                            <p:cond delay="1312"/>
                                          </p:stCondLst>
                                        </p:cTn>
                                        <p:tgtEl>
                                          <p:spTgt spid="8"/>
                                        </p:tgtEl>
                                      </p:cBhvr>
                                      <p:to x="100000" y="80000"/>
                                    </p:animScale>
                                    <p:animScale>
                                      <p:cBhvr>
                                        <p:cTn id="63" dur="166" decel="50000">
                                          <p:stCondLst>
                                            <p:cond delay="1338"/>
                                          </p:stCondLst>
                                        </p:cTn>
                                        <p:tgtEl>
                                          <p:spTgt spid="8"/>
                                        </p:tgtEl>
                                      </p:cBhvr>
                                      <p:to x="100000" y="100000"/>
                                    </p:animScale>
                                    <p:animScale>
                                      <p:cBhvr>
                                        <p:cTn id="64" dur="26">
                                          <p:stCondLst>
                                            <p:cond delay="1642"/>
                                          </p:stCondLst>
                                        </p:cTn>
                                        <p:tgtEl>
                                          <p:spTgt spid="8"/>
                                        </p:tgtEl>
                                      </p:cBhvr>
                                      <p:to x="100000" y="90000"/>
                                    </p:animScale>
                                    <p:animScale>
                                      <p:cBhvr>
                                        <p:cTn id="65" dur="166" decel="50000">
                                          <p:stCondLst>
                                            <p:cond delay="1668"/>
                                          </p:stCondLst>
                                        </p:cTn>
                                        <p:tgtEl>
                                          <p:spTgt spid="8"/>
                                        </p:tgtEl>
                                      </p:cBhvr>
                                      <p:to x="100000" y="100000"/>
                                    </p:animScale>
                                    <p:animScale>
                                      <p:cBhvr>
                                        <p:cTn id="66" dur="26">
                                          <p:stCondLst>
                                            <p:cond delay="1808"/>
                                          </p:stCondLst>
                                        </p:cTn>
                                        <p:tgtEl>
                                          <p:spTgt spid="8"/>
                                        </p:tgtEl>
                                      </p:cBhvr>
                                      <p:to x="100000" y="95000"/>
                                    </p:animScale>
                                    <p:animScale>
                                      <p:cBhvr>
                                        <p:cTn id="67" dur="166" decel="50000">
                                          <p:stCondLst>
                                            <p:cond delay="1834"/>
                                          </p:stCondLst>
                                        </p:cTn>
                                        <p:tgtEl>
                                          <p:spTgt spid="8"/>
                                        </p:tgtEl>
                                      </p:cBhvr>
                                      <p:to x="100000" y="100000"/>
                                    </p:animScale>
                                  </p:childTnLst>
                                </p:cTn>
                              </p:par>
                              <p:par>
                                <p:cTn id="68" presetID="26" presetClass="entr" presetSubtype="0" fill="hold"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down)">
                                      <p:cBhvr>
                                        <p:cTn id="70" dur="580">
                                          <p:stCondLst>
                                            <p:cond delay="0"/>
                                          </p:stCondLst>
                                        </p:cTn>
                                        <p:tgtEl>
                                          <p:spTgt spid="6"/>
                                        </p:tgtEl>
                                      </p:cBhvr>
                                    </p:animEffect>
                                    <p:anim calcmode="lin" valueType="num">
                                      <p:cBhvr>
                                        <p:cTn id="7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6" dur="26">
                                          <p:stCondLst>
                                            <p:cond delay="650"/>
                                          </p:stCondLst>
                                        </p:cTn>
                                        <p:tgtEl>
                                          <p:spTgt spid="6"/>
                                        </p:tgtEl>
                                      </p:cBhvr>
                                      <p:to x="100000" y="60000"/>
                                    </p:animScale>
                                    <p:animScale>
                                      <p:cBhvr>
                                        <p:cTn id="77" dur="166" decel="50000">
                                          <p:stCondLst>
                                            <p:cond delay="676"/>
                                          </p:stCondLst>
                                        </p:cTn>
                                        <p:tgtEl>
                                          <p:spTgt spid="6"/>
                                        </p:tgtEl>
                                      </p:cBhvr>
                                      <p:to x="100000" y="100000"/>
                                    </p:animScale>
                                    <p:animScale>
                                      <p:cBhvr>
                                        <p:cTn id="78" dur="26">
                                          <p:stCondLst>
                                            <p:cond delay="1312"/>
                                          </p:stCondLst>
                                        </p:cTn>
                                        <p:tgtEl>
                                          <p:spTgt spid="6"/>
                                        </p:tgtEl>
                                      </p:cBhvr>
                                      <p:to x="100000" y="80000"/>
                                    </p:animScale>
                                    <p:animScale>
                                      <p:cBhvr>
                                        <p:cTn id="79" dur="166" decel="50000">
                                          <p:stCondLst>
                                            <p:cond delay="1338"/>
                                          </p:stCondLst>
                                        </p:cTn>
                                        <p:tgtEl>
                                          <p:spTgt spid="6"/>
                                        </p:tgtEl>
                                      </p:cBhvr>
                                      <p:to x="100000" y="100000"/>
                                    </p:animScale>
                                    <p:animScale>
                                      <p:cBhvr>
                                        <p:cTn id="80" dur="26">
                                          <p:stCondLst>
                                            <p:cond delay="1642"/>
                                          </p:stCondLst>
                                        </p:cTn>
                                        <p:tgtEl>
                                          <p:spTgt spid="6"/>
                                        </p:tgtEl>
                                      </p:cBhvr>
                                      <p:to x="100000" y="90000"/>
                                    </p:animScale>
                                    <p:animScale>
                                      <p:cBhvr>
                                        <p:cTn id="81" dur="166" decel="50000">
                                          <p:stCondLst>
                                            <p:cond delay="1668"/>
                                          </p:stCondLst>
                                        </p:cTn>
                                        <p:tgtEl>
                                          <p:spTgt spid="6"/>
                                        </p:tgtEl>
                                      </p:cBhvr>
                                      <p:to x="100000" y="100000"/>
                                    </p:animScale>
                                    <p:animScale>
                                      <p:cBhvr>
                                        <p:cTn id="82" dur="26">
                                          <p:stCondLst>
                                            <p:cond delay="1808"/>
                                          </p:stCondLst>
                                        </p:cTn>
                                        <p:tgtEl>
                                          <p:spTgt spid="6"/>
                                        </p:tgtEl>
                                      </p:cBhvr>
                                      <p:to x="100000" y="95000"/>
                                    </p:animScale>
                                    <p:animScale>
                                      <p:cBhvr>
                                        <p:cTn id="83" dur="166" decel="50000">
                                          <p:stCondLst>
                                            <p:cond delay="1834"/>
                                          </p:stCondLst>
                                        </p:cTn>
                                        <p:tgtEl>
                                          <p:spTgt spid="6"/>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51" presetClass="entr" presetSubtype="0" fill="hold" nodeType="clickEffect">
                                  <p:stCondLst>
                                    <p:cond delay="0"/>
                                  </p:stCondLst>
                                  <p:childTnLst>
                                    <p:set>
                                      <p:cBhvr>
                                        <p:cTn id="87" dur="1" fill="hold">
                                          <p:stCondLst>
                                            <p:cond delay="0"/>
                                          </p:stCondLst>
                                        </p:cTn>
                                        <p:tgtEl>
                                          <p:spTgt spid="3">
                                            <p:txEl>
                                              <p:pRg st="4" end="4"/>
                                            </p:txEl>
                                          </p:spTgt>
                                        </p:tgtEl>
                                        <p:attrNameLst>
                                          <p:attrName>style.visibility</p:attrName>
                                        </p:attrNameLst>
                                      </p:cBhvr>
                                      <p:to>
                                        <p:strVal val="visible"/>
                                      </p:to>
                                    </p:set>
                                    <p:animEffect transition="in" filter="fade">
                                      <p:cBhvr>
                                        <p:cTn id="88" dur="770" decel="100000"/>
                                        <p:tgtEl>
                                          <p:spTgt spid="3">
                                            <p:txEl>
                                              <p:pRg st="4" end="4"/>
                                            </p:txEl>
                                          </p:spTgt>
                                        </p:tgtEl>
                                      </p:cBhvr>
                                    </p:animEffect>
                                    <p:animScale>
                                      <p:cBhvr>
                                        <p:cTn id="89" dur="770" decel="100000"/>
                                        <p:tgtEl>
                                          <p:spTgt spid="3">
                                            <p:txEl>
                                              <p:pRg st="4" end="4"/>
                                            </p:txEl>
                                          </p:spTgt>
                                        </p:tgtEl>
                                      </p:cBhvr>
                                      <p:from x="10000" y="10000"/>
                                      <p:to x="200000" y="450000"/>
                                    </p:animScale>
                                    <p:animScale>
                                      <p:cBhvr>
                                        <p:cTn id="90" dur="1230" accel="100000" fill="hold">
                                          <p:stCondLst>
                                            <p:cond delay="770"/>
                                          </p:stCondLst>
                                        </p:cTn>
                                        <p:tgtEl>
                                          <p:spTgt spid="3">
                                            <p:txEl>
                                              <p:pRg st="4" end="4"/>
                                            </p:txEl>
                                          </p:spTgt>
                                        </p:tgtEl>
                                      </p:cBhvr>
                                      <p:from x="200000" y="450000"/>
                                      <p:to x="100000" y="100000"/>
                                    </p:animScale>
                                    <p:set>
                                      <p:cBhvr>
                                        <p:cTn id="91" dur="770" fill="hold"/>
                                        <p:tgtEl>
                                          <p:spTgt spid="3">
                                            <p:txEl>
                                              <p:pRg st="4" end="4"/>
                                            </p:txEl>
                                          </p:spTgt>
                                        </p:tgtEl>
                                        <p:attrNameLst>
                                          <p:attrName>ppt_x</p:attrName>
                                        </p:attrNameLst>
                                      </p:cBhvr>
                                      <p:to>
                                        <p:strVal val="(0.5)"/>
                                      </p:to>
                                    </p:set>
                                    <p:anim from="(0.5)" to="(#ppt_x)" calcmode="lin" valueType="num">
                                      <p:cBhvr>
                                        <p:cTn id="92" dur="1230" accel="100000" fill="hold">
                                          <p:stCondLst>
                                            <p:cond delay="770"/>
                                          </p:stCondLst>
                                        </p:cTn>
                                        <p:tgtEl>
                                          <p:spTgt spid="3">
                                            <p:txEl>
                                              <p:pRg st="4" end="4"/>
                                            </p:txEl>
                                          </p:spTgt>
                                        </p:tgtEl>
                                        <p:attrNameLst>
                                          <p:attrName>ppt_x</p:attrName>
                                        </p:attrNameLst>
                                      </p:cBhvr>
                                    </p:anim>
                                    <p:set>
                                      <p:cBhvr>
                                        <p:cTn id="93" dur="770" fill="hold"/>
                                        <p:tgtEl>
                                          <p:spTgt spid="3">
                                            <p:txEl>
                                              <p:pRg st="4" end="4"/>
                                            </p:txEl>
                                          </p:spTgt>
                                        </p:tgtEl>
                                        <p:attrNameLst>
                                          <p:attrName>ppt_y</p:attrName>
                                        </p:attrNameLst>
                                      </p:cBhvr>
                                      <p:to>
                                        <p:strVal val="(#ppt_y+0.4)"/>
                                      </p:to>
                                    </p:set>
                                    <p:anim from="(#ppt_y+0.4)" to="(#ppt_y)" calcmode="lin" valueType="num">
                                      <p:cBhvr>
                                        <p:cTn id="94" dur="1230" accel="100000" fill="hold">
                                          <p:stCondLst>
                                            <p:cond delay="770"/>
                                          </p:stCondLst>
                                        </p:cTn>
                                        <p:tgtEl>
                                          <p:spTgt spid="3">
                                            <p:txEl>
                                              <p:pRg st="4" end="4"/>
                                            </p:txEl>
                                          </p:spTgt>
                                        </p:tgtEl>
                                        <p:attrNameLst>
                                          <p:attrName>ppt_y</p:attrName>
                                        </p:attrNameLst>
                                      </p:cBhvr>
                                    </p:anim>
                                  </p:childTnLst>
                                </p:cTn>
                              </p:par>
                              <p:par>
                                <p:cTn id="95" presetID="51" presetClass="entr" presetSubtype="0" fill="hold" nodeType="with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fade">
                                      <p:cBhvr>
                                        <p:cTn id="97" dur="770" decel="100000"/>
                                        <p:tgtEl>
                                          <p:spTgt spid="3">
                                            <p:txEl>
                                              <p:pRg st="5" end="5"/>
                                            </p:txEl>
                                          </p:spTgt>
                                        </p:tgtEl>
                                      </p:cBhvr>
                                    </p:animEffect>
                                    <p:animScale>
                                      <p:cBhvr>
                                        <p:cTn id="98" dur="770" decel="100000"/>
                                        <p:tgtEl>
                                          <p:spTgt spid="3">
                                            <p:txEl>
                                              <p:pRg st="5" end="5"/>
                                            </p:txEl>
                                          </p:spTgt>
                                        </p:tgtEl>
                                      </p:cBhvr>
                                      <p:from x="10000" y="10000"/>
                                      <p:to x="200000" y="450000"/>
                                    </p:animScale>
                                    <p:animScale>
                                      <p:cBhvr>
                                        <p:cTn id="99" dur="1230" accel="100000" fill="hold">
                                          <p:stCondLst>
                                            <p:cond delay="770"/>
                                          </p:stCondLst>
                                        </p:cTn>
                                        <p:tgtEl>
                                          <p:spTgt spid="3">
                                            <p:txEl>
                                              <p:pRg st="5" end="5"/>
                                            </p:txEl>
                                          </p:spTgt>
                                        </p:tgtEl>
                                      </p:cBhvr>
                                      <p:from x="200000" y="450000"/>
                                      <p:to x="100000" y="100000"/>
                                    </p:animScale>
                                    <p:set>
                                      <p:cBhvr>
                                        <p:cTn id="100" dur="770" fill="hold"/>
                                        <p:tgtEl>
                                          <p:spTgt spid="3">
                                            <p:txEl>
                                              <p:pRg st="5" end="5"/>
                                            </p:txEl>
                                          </p:spTgt>
                                        </p:tgtEl>
                                        <p:attrNameLst>
                                          <p:attrName>ppt_x</p:attrName>
                                        </p:attrNameLst>
                                      </p:cBhvr>
                                      <p:to>
                                        <p:strVal val="(0.5)"/>
                                      </p:to>
                                    </p:set>
                                    <p:anim from="(0.5)" to="(#ppt_x)" calcmode="lin" valueType="num">
                                      <p:cBhvr>
                                        <p:cTn id="101" dur="1230" accel="100000" fill="hold">
                                          <p:stCondLst>
                                            <p:cond delay="770"/>
                                          </p:stCondLst>
                                        </p:cTn>
                                        <p:tgtEl>
                                          <p:spTgt spid="3">
                                            <p:txEl>
                                              <p:pRg st="5" end="5"/>
                                            </p:txEl>
                                          </p:spTgt>
                                        </p:tgtEl>
                                        <p:attrNameLst>
                                          <p:attrName>ppt_x</p:attrName>
                                        </p:attrNameLst>
                                      </p:cBhvr>
                                    </p:anim>
                                    <p:set>
                                      <p:cBhvr>
                                        <p:cTn id="102" dur="770" fill="hold"/>
                                        <p:tgtEl>
                                          <p:spTgt spid="3">
                                            <p:txEl>
                                              <p:pRg st="5" end="5"/>
                                            </p:txEl>
                                          </p:spTgt>
                                        </p:tgtEl>
                                        <p:attrNameLst>
                                          <p:attrName>ppt_y</p:attrName>
                                        </p:attrNameLst>
                                      </p:cBhvr>
                                      <p:to>
                                        <p:strVal val="(#ppt_y+0.4)"/>
                                      </p:to>
                                    </p:set>
                                    <p:anim from="(#ppt_y+0.4)" to="(#ppt_y)" calcmode="lin" valueType="num">
                                      <p:cBhvr>
                                        <p:cTn id="103" dur="1230" accel="100000" fill="hold">
                                          <p:stCondLst>
                                            <p:cond delay="770"/>
                                          </p:stCondLst>
                                        </p:cTn>
                                        <p:tgtEl>
                                          <p:spTgt spid="3">
                                            <p:txEl>
                                              <p:pRg st="5" end="5"/>
                                            </p:txEl>
                                          </p:spTgt>
                                        </p:tgtEl>
                                        <p:attrNameLst>
                                          <p:attrName>ppt_y</p:attrName>
                                        </p:attrNameLst>
                                      </p:cBhvr>
                                    </p:anim>
                                  </p:childTnLst>
                                </p:cTn>
                              </p:par>
                              <p:par>
                                <p:cTn id="104" presetID="51" presetClass="entr" presetSubtype="0" fill="hold" nodeType="withEffect">
                                  <p:stCondLst>
                                    <p:cond delay="0"/>
                                  </p:stCondLst>
                                  <p:childTnLst>
                                    <p:set>
                                      <p:cBhvr>
                                        <p:cTn id="105" dur="1" fill="hold">
                                          <p:stCondLst>
                                            <p:cond delay="0"/>
                                          </p:stCondLst>
                                        </p:cTn>
                                        <p:tgtEl>
                                          <p:spTgt spid="3">
                                            <p:txEl>
                                              <p:pRg st="6" end="6"/>
                                            </p:txEl>
                                          </p:spTgt>
                                        </p:tgtEl>
                                        <p:attrNameLst>
                                          <p:attrName>style.visibility</p:attrName>
                                        </p:attrNameLst>
                                      </p:cBhvr>
                                      <p:to>
                                        <p:strVal val="visible"/>
                                      </p:to>
                                    </p:set>
                                    <p:animEffect transition="in" filter="fade">
                                      <p:cBhvr>
                                        <p:cTn id="106" dur="770" decel="100000"/>
                                        <p:tgtEl>
                                          <p:spTgt spid="3">
                                            <p:txEl>
                                              <p:pRg st="6" end="6"/>
                                            </p:txEl>
                                          </p:spTgt>
                                        </p:tgtEl>
                                      </p:cBhvr>
                                    </p:animEffect>
                                    <p:animScale>
                                      <p:cBhvr>
                                        <p:cTn id="107" dur="770" decel="100000"/>
                                        <p:tgtEl>
                                          <p:spTgt spid="3">
                                            <p:txEl>
                                              <p:pRg st="6" end="6"/>
                                            </p:txEl>
                                          </p:spTgt>
                                        </p:tgtEl>
                                      </p:cBhvr>
                                      <p:from x="10000" y="10000"/>
                                      <p:to x="200000" y="450000"/>
                                    </p:animScale>
                                    <p:animScale>
                                      <p:cBhvr>
                                        <p:cTn id="108" dur="1230" accel="100000" fill="hold">
                                          <p:stCondLst>
                                            <p:cond delay="770"/>
                                          </p:stCondLst>
                                        </p:cTn>
                                        <p:tgtEl>
                                          <p:spTgt spid="3">
                                            <p:txEl>
                                              <p:pRg st="6" end="6"/>
                                            </p:txEl>
                                          </p:spTgt>
                                        </p:tgtEl>
                                      </p:cBhvr>
                                      <p:from x="200000" y="450000"/>
                                      <p:to x="100000" y="100000"/>
                                    </p:animScale>
                                    <p:set>
                                      <p:cBhvr>
                                        <p:cTn id="109" dur="770" fill="hold"/>
                                        <p:tgtEl>
                                          <p:spTgt spid="3">
                                            <p:txEl>
                                              <p:pRg st="6" end="6"/>
                                            </p:txEl>
                                          </p:spTgt>
                                        </p:tgtEl>
                                        <p:attrNameLst>
                                          <p:attrName>ppt_x</p:attrName>
                                        </p:attrNameLst>
                                      </p:cBhvr>
                                      <p:to>
                                        <p:strVal val="(0.5)"/>
                                      </p:to>
                                    </p:set>
                                    <p:anim from="(0.5)" to="(#ppt_x)" calcmode="lin" valueType="num">
                                      <p:cBhvr>
                                        <p:cTn id="110" dur="1230" accel="100000" fill="hold">
                                          <p:stCondLst>
                                            <p:cond delay="770"/>
                                          </p:stCondLst>
                                        </p:cTn>
                                        <p:tgtEl>
                                          <p:spTgt spid="3">
                                            <p:txEl>
                                              <p:pRg st="6" end="6"/>
                                            </p:txEl>
                                          </p:spTgt>
                                        </p:tgtEl>
                                        <p:attrNameLst>
                                          <p:attrName>ppt_x</p:attrName>
                                        </p:attrNameLst>
                                      </p:cBhvr>
                                    </p:anim>
                                    <p:set>
                                      <p:cBhvr>
                                        <p:cTn id="111" dur="770" fill="hold"/>
                                        <p:tgtEl>
                                          <p:spTgt spid="3">
                                            <p:txEl>
                                              <p:pRg st="6" end="6"/>
                                            </p:txEl>
                                          </p:spTgt>
                                        </p:tgtEl>
                                        <p:attrNameLst>
                                          <p:attrName>ppt_y</p:attrName>
                                        </p:attrNameLst>
                                      </p:cBhvr>
                                      <p:to>
                                        <p:strVal val="(#ppt_y+0.4)"/>
                                      </p:to>
                                    </p:set>
                                    <p:anim from="(#ppt_y+0.4)" to="(#ppt_y)" calcmode="lin" valueType="num">
                                      <p:cBhvr>
                                        <p:cTn id="112" dur="1230" accel="100000" fill="hold">
                                          <p:stCondLst>
                                            <p:cond delay="770"/>
                                          </p:stCondLst>
                                        </p:cTn>
                                        <p:tgtEl>
                                          <p:spTgt spid="3">
                                            <p:txEl>
                                              <p:pRg st="6" end="6"/>
                                            </p:txEl>
                                          </p:spTgt>
                                        </p:tgtEl>
                                        <p:attrNameLst>
                                          <p:attrName>ppt_y</p:attrName>
                                        </p:attrNameLst>
                                      </p:cBhvr>
                                    </p:anim>
                                  </p:childTnLst>
                                </p:cTn>
                              </p:par>
                              <p:par>
                                <p:cTn id="113" presetID="51" presetClass="entr" presetSubtype="0" fill="hold" nodeType="withEffect">
                                  <p:stCondLst>
                                    <p:cond delay="0"/>
                                  </p:stCondLst>
                                  <p:childTnLst>
                                    <p:set>
                                      <p:cBhvr>
                                        <p:cTn id="114" dur="1" fill="hold">
                                          <p:stCondLst>
                                            <p:cond delay="0"/>
                                          </p:stCondLst>
                                        </p:cTn>
                                        <p:tgtEl>
                                          <p:spTgt spid="3">
                                            <p:txEl>
                                              <p:pRg st="7" end="7"/>
                                            </p:txEl>
                                          </p:spTgt>
                                        </p:tgtEl>
                                        <p:attrNameLst>
                                          <p:attrName>style.visibility</p:attrName>
                                        </p:attrNameLst>
                                      </p:cBhvr>
                                      <p:to>
                                        <p:strVal val="visible"/>
                                      </p:to>
                                    </p:set>
                                    <p:animEffect transition="in" filter="fade">
                                      <p:cBhvr>
                                        <p:cTn id="115" dur="770" decel="100000"/>
                                        <p:tgtEl>
                                          <p:spTgt spid="3">
                                            <p:txEl>
                                              <p:pRg st="7" end="7"/>
                                            </p:txEl>
                                          </p:spTgt>
                                        </p:tgtEl>
                                      </p:cBhvr>
                                    </p:animEffect>
                                    <p:animScale>
                                      <p:cBhvr>
                                        <p:cTn id="116" dur="770" decel="100000"/>
                                        <p:tgtEl>
                                          <p:spTgt spid="3">
                                            <p:txEl>
                                              <p:pRg st="7" end="7"/>
                                            </p:txEl>
                                          </p:spTgt>
                                        </p:tgtEl>
                                      </p:cBhvr>
                                      <p:from x="10000" y="10000"/>
                                      <p:to x="200000" y="450000"/>
                                    </p:animScale>
                                    <p:animScale>
                                      <p:cBhvr>
                                        <p:cTn id="117" dur="1230" accel="100000" fill="hold">
                                          <p:stCondLst>
                                            <p:cond delay="770"/>
                                          </p:stCondLst>
                                        </p:cTn>
                                        <p:tgtEl>
                                          <p:spTgt spid="3">
                                            <p:txEl>
                                              <p:pRg st="7" end="7"/>
                                            </p:txEl>
                                          </p:spTgt>
                                        </p:tgtEl>
                                      </p:cBhvr>
                                      <p:from x="200000" y="450000"/>
                                      <p:to x="100000" y="100000"/>
                                    </p:animScale>
                                    <p:set>
                                      <p:cBhvr>
                                        <p:cTn id="118" dur="770" fill="hold"/>
                                        <p:tgtEl>
                                          <p:spTgt spid="3">
                                            <p:txEl>
                                              <p:pRg st="7" end="7"/>
                                            </p:txEl>
                                          </p:spTgt>
                                        </p:tgtEl>
                                        <p:attrNameLst>
                                          <p:attrName>ppt_x</p:attrName>
                                        </p:attrNameLst>
                                      </p:cBhvr>
                                      <p:to>
                                        <p:strVal val="(0.5)"/>
                                      </p:to>
                                    </p:set>
                                    <p:anim from="(0.5)" to="(#ppt_x)" calcmode="lin" valueType="num">
                                      <p:cBhvr>
                                        <p:cTn id="119" dur="1230" accel="100000" fill="hold">
                                          <p:stCondLst>
                                            <p:cond delay="770"/>
                                          </p:stCondLst>
                                        </p:cTn>
                                        <p:tgtEl>
                                          <p:spTgt spid="3">
                                            <p:txEl>
                                              <p:pRg st="7" end="7"/>
                                            </p:txEl>
                                          </p:spTgt>
                                        </p:tgtEl>
                                        <p:attrNameLst>
                                          <p:attrName>ppt_x</p:attrName>
                                        </p:attrNameLst>
                                      </p:cBhvr>
                                    </p:anim>
                                    <p:set>
                                      <p:cBhvr>
                                        <p:cTn id="120" dur="770" fill="hold"/>
                                        <p:tgtEl>
                                          <p:spTgt spid="3">
                                            <p:txEl>
                                              <p:pRg st="7" end="7"/>
                                            </p:txEl>
                                          </p:spTgt>
                                        </p:tgtEl>
                                        <p:attrNameLst>
                                          <p:attrName>ppt_y</p:attrName>
                                        </p:attrNameLst>
                                      </p:cBhvr>
                                      <p:to>
                                        <p:strVal val="(#ppt_y+0.4)"/>
                                      </p:to>
                                    </p:set>
                                    <p:anim from="(#ppt_y+0.4)" to="(#ppt_y)" calcmode="lin" valueType="num">
                                      <p:cBhvr>
                                        <p:cTn id="121" dur="1230" accel="100000" fill="hold">
                                          <p:stCondLst>
                                            <p:cond delay="770"/>
                                          </p:stCondLst>
                                        </p:cTn>
                                        <p:tgtEl>
                                          <p:spTgt spid="3">
                                            <p:txEl>
                                              <p:pRg st="7" end="7"/>
                                            </p:txEl>
                                          </p:spTgt>
                                        </p:tgtEl>
                                        <p:attrNameLst>
                                          <p:attrName>ppt_y</p:attrName>
                                        </p:attrNameLst>
                                      </p:cBhvr>
                                    </p:anim>
                                  </p:childTnLst>
                                </p:cTn>
                              </p:par>
                              <p:par>
                                <p:cTn id="122" presetID="51" presetClass="entr" presetSubtype="0" fill="hold" nodeType="withEffect">
                                  <p:stCondLst>
                                    <p:cond delay="0"/>
                                  </p:stCondLst>
                                  <p:childTnLst>
                                    <p:set>
                                      <p:cBhvr>
                                        <p:cTn id="123" dur="1" fill="hold">
                                          <p:stCondLst>
                                            <p:cond delay="0"/>
                                          </p:stCondLst>
                                        </p:cTn>
                                        <p:tgtEl>
                                          <p:spTgt spid="3">
                                            <p:txEl>
                                              <p:pRg st="8" end="8"/>
                                            </p:txEl>
                                          </p:spTgt>
                                        </p:tgtEl>
                                        <p:attrNameLst>
                                          <p:attrName>style.visibility</p:attrName>
                                        </p:attrNameLst>
                                      </p:cBhvr>
                                      <p:to>
                                        <p:strVal val="visible"/>
                                      </p:to>
                                    </p:set>
                                    <p:animEffect transition="in" filter="fade">
                                      <p:cBhvr>
                                        <p:cTn id="124" dur="770" decel="100000"/>
                                        <p:tgtEl>
                                          <p:spTgt spid="3">
                                            <p:txEl>
                                              <p:pRg st="8" end="8"/>
                                            </p:txEl>
                                          </p:spTgt>
                                        </p:tgtEl>
                                      </p:cBhvr>
                                    </p:animEffect>
                                    <p:animScale>
                                      <p:cBhvr>
                                        <p:cTn id="125" dur="770" decel="100000"/>
                                        <p:tgtEl>
                                          <p:spTgt spid="3">
                                            <p:txEl>
                                              <p:pRg st="8" end="8"/>
                                            </p:txEl>
                                          </p:spTgt>
                                        </p:tgtEl>
                                      </p:cBhvr>
                                      <p:from x="10000" y="10000"/>
                                      <p:to x="200000" y="450000"/>
                                    </p:animScale>
                                    <p:animScale>
                                      <p:cBhvr>
                                        <p:cTn id="126" dur="1230" accel="100000" fill="hold">
                                          <p:stCondLst>
                                            <p:cond delay="770"/>
                                          </p:stCondLst>
                                        </p:cTn>
                                        <p:tgtEl>
                                          <p:spTgt spid="3">
                                            <p:txEl>
                                              <p:pRg st="8" end="8"/>
                                            </p:txEl>
                                          </p:spTgt>
                                        </p:tgtEl>
                                      </p:cBhvr>
                                      <p:from x="200000" y="450000"/>
                                      <p:to x="100000" y="100000"/>
                                    </p:animScale>
                                    <p:set>
                                      <p:cBhvr>
                                        <p:cTn id="127" dur="770" fill="hold"/>
                                        <p:tgtEl>
                                          <p:spTgt spid="3">
                                            <p:txEl>
                                              <p:pRg st="8" end="8"/>
                                            </p:txEl>
                                          </p:spTgt>
                                        </p:tgtEl>
                                        <p:attrNameLst>
                                          <p:attrName>ppt_x</p:attrName>
                                        </p:attrNameLst>
                                      </p:cBhvr>
                                      <p:to>
                                        <p:strVal val="(0.5)"/>
                                      </p:to>
                                    </p:set>
                                    <p:anim from="(0.5)" to="(#ppt_x)" calcmode="lin" valueType="num">
                                      <p:cBhvr>
                                        <p:cTn id="128" dur="1230" accel="100000" fill="hold">
                                          <p:stCondLst>
                                            <p:cond delay="770"/>
                                          </p:stCondLst>
                                        </p:cTn>
                                        <p:tgtEl>
                                          <p:spTgt spid="3">
                                            <p:txEl>
                                              <p:pRg st="8" end="8"/>
                                            </p:txEl>
                                          </p:spTgt>
                                        </p:tgtEl>
                                        <p:attrNameLst>
                                          <p:attrName>ppt_x</p:attrName>
                                        </p:attrNameLst>
                                      </p:cBhvr>
                                    </p:anim>
                                    <p:set>
                                      <p:cBhvr>
                                        <p:cTn id="129" dur="770" fill="hold"/>
                                        <p:tgtEl>
                                          <p:spTgt spid="3">
                                            <p:txEl>
                                              <p:pRg st="8" end="8"/>
                                            </p:txEl>
                                          </p:spTgt>
                                        </p:tgtEl>
                                        <p:attrNameLst>
                                          <p:attrName>ppt_y</p:attrName>
                                        </p:attrNameLst>
                                      </p:cBhvr>
                                      <p:to>
                                        <p:strVal val="(#ppt_y+0.4)"/>
                                      </p:to>
                                    </p:set>
                                    <p:anim from="(#ppt_y+0.4)" to="(#ppt_y)" calcmode="lin" valueType="num">
                                      <p:cBhvr>
                                        <p:cTn id="130" dur="1230" accel="100000" fill="hold">
                                          <p:stCondLst>
                                            <p:cond delay="770"/>
                                          </p:stCondLst>
                                        </p:cTn>
                                        <p:tgtEl>
                                          <p:spTgt spid="3">
                                            <p:txEl>
                                              <p:pRg st="8" end="8"/>
                                            </p:txEl>
                                          </p:spTgt>
                                        </p:tgtEl>
                                        <p:attrNameLst>
                                          <p:attrName>ppt_y</p:attrName>
                                        </p:attrNameLst>
                                      </p:cBhvr>
                                    </p:anim>
                                  </p:childTnLst>
                                </p:cTn>
                              </p:par>
                              <p:par>
                                <p:cTn id="131" presetID="53" presetClass="entr" presetSubtype="0" fill="hold" nodeType="withEffect">
                                  <p:stCondLst>
                                    <p:cond delay="0"/>
                                  </p:stCondLst>
                                  <p:childTnLst>
                                    <p:set>
                                      <p:cBhvr>
                                        <p:cTn id="132" dur="1" fill="hold">
                                          <p:stCondLst>
                                            <p:cond delay="0"/>
                                          </p:stCondLst>
                                        </p:cTn>
                                        <p:tgtEl>
                                          <p:spTgt spid="11"/>
                                        </p:tgtEl>
                                        <p:attrNameLst>
                                          <p:attrName>style.visibility</p:attrName>
                                        </p:attrNameLst>
                                      </p:cBhvr>
                                      <p:to>
                                        <p:strVal val="visible"/>
                                      </p:to>
                                    </p:set>
                                    <p:anim calcmode="lin" valueType="num">
                                      <p:cBhvr>
                                        <p:cTn id="133" dur="1000" fill="hold"/>
                                        <p:tgtEl>
                                          <p:spTgt spid="11"/>
                                        </p:tgtEl>
                                        <p:attrNameLst>
                                          <p:attrName>ppt_w</p:attrName>
                                        </p:attrNameLst>
                                      </p:cBhvr>
                                      <p:tavLst>
                                        <p:tav tm="0">
                                          <p:val>
                                            <p:fltVal val="0"/>
                                          </p:val>
                                        </p:tav>
                                        <p:tav tm="100000">
                                          <p:val>
                                            <p:strVal val="#ppt_w"/>
                                          </p:val>
                                        </p:tav>
                                      </p:tavLst>
                                    </p:anim>
                                    <p:anim calcmode="lin" valueType="num">
                                      <p:cBhvr>
                                        <p:cTn id="134" dur="1000" fill="hold"/>
                                        <p:tgtEl>
                                          <p:spTgt spid="11"/>
                                        </p:tgtEl>
                                        <p:attrNameLst>
                                          <p:attrName>ppt_h</p:attrName>
                                        </p:attrNameLst>
                                      </p:cBhvr>
                                      <p:tavLst>
                                        <p:tav tm="0">
                                          <p:val>
                                            <p:fltVal val="0"/>
                                          </p:val>
                                        </p:tav>
                                        <p:tav tm="100000">
                                          <p:val>
                                            <p:strVal val="#ppt_h"/>
                                          </p:val>
                                        </p:tav>
                                      </p:tavLst>
                                    </p:anim>
                                    <p:animEffect transition="in" filter="fade">
                                      <p:cBhvr>
                                        <p:cTn id="135" dur="1000"/>
                                        <p:tgtEl>
                                          <p:spTgt spid="11"/>
                                        </p:tgtEl>
                                      </p:cBhvr>
                                    </p:animEffect>
                                  </p:childTnLst>
                                </p:cTn>
                              </p:par>
                              <p:par>
                                <p:cTn id="136" presetID="20" presetClass="exit" presetSubtype="0" fill="hold" nodeType="withEffect">
                                  <p:stCondLst>
                                    <p:cond delay="0"/>
                                  </p:stCondLst>
                                  <p:childTnLst>
                                    <p:animEffect transition="out" filter="wedge">
                                      <p:cBhvr>
                                        <p:cTn id="137" dur="2000"/>
                                        <p:tgtEl>
                                          <p:spTgt spid="6"/>
                                        </p:tgtEl>
                                      </p:cBhvr>
                                    </p:animEffect>
                                    <p:set>
                                      <p:cBhvr>
                                        <p:cTn id="138" dur="1" fill="hold">
                                          <p:stCondLst>
                                            <p:cond delay="1999"/>
                                          </p:stCondLst>
                                        </p:cTn>
                                        <p:tgtEl>
                                          <p:spTgt spid="6"/>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2000"/>
                                        <p:tgtEl>
                                          <p:spTgt spid="7"/>
                                        </p:tgtEl>
                                      </p:cBhvr>
                                    </p:animEffect>
                                    <p:set>
                                      <p:cBhvr>
                                        <p:cTn id="141" dur="1" fill="hold">
                                          <p:stCondLst>
                                            <p:cond delay="1999"/>
                                          </p:stCondLst>
                                        </p:cTn>
                                        <p:tgtEl>
                                          <p:spTgt spid="7"/>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2000"/>
                                        <p:tgtEl>
                                          <p:spTgt spid="8"/>
                                        </p:tgtEl>
                                      </p:cBhvr>
                                    </p:animEffect>
                                    <p:set>
                                      <p:cBhvr>
                                        <p:cTn id="144" dur="1" fill="hold">
                                          <p:stCondLst>
                                            <p:cond delay="1999"/>
                                          </p:stCondLst>
                                        </p:cTn>
                                        <p:tgtEl>
                                          <p:spTgt spid="8"/>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2000"/>
                                        <p:tgtEl>
                                          <p:spTgt spid="9"/>
                                        </p:tgtEl>
                                      </p:cBhvr>
                                    </p:animEffect>
                                    <p:set>
                                      <p:cBhvr>
                                        <p:cTn id="147" dur="1" fill="hold">
                                          <p:stCondLst>
                                            <p:cond delay="1999"/>
                                          </p:stCondLst>
                                        </p:cTn>
                                        <p:tgtEl>
                                          <p:spTgt spid="9"/>
                                        </p:tgtEl>
                                        <p:attrNameLst>
                                          <p:attrName>style.visibility</p:attrName>
                                        </p:attrNameLst>
                                      </p:cBhvr>
                                      <p:to>
                                        <p:strVal val="hidden"/>
                                      </p:to>
                                    </p:set>
                                  </p:childTnLst>
                                </p:cTn>
                              </p:par>
                              <p:par>
                                <p:cTn id="148" presetID="53" presetClass="entr" presetSubtype="0" fill="hold" grpId="0" nodeType="withEffect">
                                  <p:stCondLst>
                                    <p:cond delay="0"/>
                                  </p:stCondLst>
                                  <p:childTnLst>
                                    <p:set>
                                      <p:cBhvr>
                                        <p:cTn id="149" dur="1" fill="hold">
                                          <p:stCondLst>
                                            <p:cond delay="0"/>
                                          </p:stCondLst>
                                        </p:cTn>
                                        <p:tgtEl>
                                          <p:spTgt spid="12"/>
                                        </p:tgtEl>
                                        <p:attrNameLst>
                                          <p:attrName>style.visibility</p:attrName>
                                        </p:attrNameLst>
                                      </p:cBhvr>
                                      <p:to>
                                        <p:strVal val="visible"/>
                                      </p:to>
                                    </p:set>
                                    <p:anim calcmode="lin" valueType="num">
                                      <p:cBhvr>
                                        <p:cTn id="150" dur="2000" fill="hold"/>
                                        <p:tgtEl>
                                          <p:spTgt spid="12"/>
                                        </p:tgtEl>
                                        <p:attrNameLst>
                                          <p:attrName>ppt_w</p:attrName>
                                        </p:attrNameLst>
                                      </p:cBhvr>
                                      <p:tavLst>
                                        <p:tav tm="0">
                                          <p:val>
                                            <p:fltVal val="0"/>
                                          </p:val>
                                        </p:tav>
                                        <p:tav tm="100000">
                                          <p:val>
                                            <p:strVal val="#ppt_w"/>
                                          </p:val>
                                        </p:tav>
                                      </p:tavLst>
                                    </p:anim>
                                    <p:anim calcmode="lin" valueType="num">
                                      <p:cBhvr>
                                        <p:cTn id="151" dur="2000" fill="hold"/>
                                        <p:tgtEl>
                                          <p:spTgt spid="12"/>
                                        </p:tgtEl>
                                        <p:attrNameLst>
                                          <p:attrName>ppt_h</p:attrName>
                                        </p:attrNameLst>
                                      </p:cBhvr>
                                      <p:tavLst>
                                        <p:tav tm="0">
                                          <p:val>
                                            <p:fltVal val="0"/>
                                          </p:val>
                                        </p:tav>
                                        <p:tav tm="100000">
                                          <p:val>
                                            <p:strVal val="#ppt_h"/>
                                          </p:val>
                                        </p:tav>
                                      </p:tavLst>
                                    </p:anim>
                                    <p:animEffect transition="in" filter="fade">
                                      <p:cBhvr>
                                        <p:cTn id="15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ide-and-prejudice.jpg"/>
          <p:cNvPicPr>
            <a:picLocks noChangeAspect="1"/>
          </p:cNvPicPr>
          <p:nvPr/>
        </p:nvPicPr>
        <p:blipFill>
          <a:blip r:embed="rId3" cstate="print"/>
          <a:stretch>
            <a:fillRect/>
          </a:stretch>
        </p:blipFill>
        <p:spPr>
          <a:xfrm>
            <a:off x="0" y="-1"/>
            <a:ext cx="1406809" cy="2756969"/>
          </a:xfrm>
          <a:prstGeom prst="rect">
            <a:avLst/>
          </a:prstGeom>
        </p:spPr>
      </p:pic>
      <p:sp>
        <p:nvSpPr>
          <p:cNvPr id="2" name="Title 1"/>
          <p:cNvSpPr>
            <a:spLocks noGrp="1"/>
          </p:cNvSpPr>
          <p:nvPr>
            <p:ph type="title"/>
          </p:nvPr>
        </p:nvSpPr>
        <p:spPr/>
        <p:txBody>
          <a:bodyPr/>
          <a:lstStyle/>
          <a:p>
            <a:pPr algn="r"/>
            <a:r>
              <a:rPr lang="en-US" sz="3600" dirty="0" smtClean="0"/>
              <a:t>Charting the interaction </a:t>
            </a:r>
            <a:br>
              <a:rPr lang="en-US" sz="3600" dirty="0" smtClean="0"/>
            </a:br>
            <a:r>
              <a:rPr lang="en-US" sz="3600" dirty="0" smtClean="0"/>
              <a:t>between light-quarks</a:t>
            </a:r>
            <a:endParaRPr lang="en-US" sz="3600" dirty="0"/>
          </a:p>
        </p:txBody>
      </p:sp>
      <p:sp>
        <p:nvSpPr>
          <p:cNvPr id="3" name="Content Placeholder 2"/>
          <p:cNvSpPr>
            <a:spLocks noGrp="1"/>
          </p:cNvSpPr>
          <p:nvPr>
            <p:ph idx="1"/>
          </p:nvPr>
        </p:nvSpPr>
        <p:spPr>
          <a:xfrm>
            <a:off x="457200" y="2057400"/>
            <a:ext cx="8229600" cy="4525963"/>
          </a:xfrm>
        </p:spPr>
        <p:txBody>
          <a:bodyPr/>
          <a:lstStyle/>
          <a:p>
            <a:endParaRPr lang="en-US" sz="2000" b="1" dirty="0" smtClean="0"/>
          </a:p>
          <a:p>
            <a:endParaRPr lang="en-US" sz="2000" b="1" dirty="0"/>
          </a:p>
          <a:p>
            <a:pPr>
              <a:spcBef>
                <a:spcPts val="0"/>
              </a:spcBef>
            </a:pPr>
            <a:r>
              <a:rPr lang="en-US" sz="2400" dirty="0" smtClean="0"/>
              <a:t>Confinement can be related to the analytic properties of QCD's Schwinger functions.</a:t>
            </a:r>
          </a:p>
          <a:p>
            <a:pPr>
              <a:spcBef>
                <a:spcPts val="0"/>
              </a:spcBef>
              <a:spcAft>
                <a:spcPts val="0"/>
              </a:spcAft>
            </a:pPr>
            <a:r>
              <a:rPr lang="en-US" sz="2400" dirty="0" smtClean="0"/>
              <a:t>Question of light-quark confinement can be translated into the challenge of charting the infrared behavior </a:t>
            </a:r>
          </a:p>
          <a:p>
            <a:pPr>
              <a:spcBef>
                <a:spcPts val="0"/>
              </a:spcBef>
              <a:spcAft>
                <a:spcPts val="0"/>
              </a:spcAft>
              <a:buNone/>
            </a:pPr>
            <a:r>
              <a:rPr lang="en-US" sz="2400" dirty="0"/>
              <a:t>	</a:t>
            </a:r>
            <a:r>
              <a:rPr lang="en-US" sz="2400" dirty="0" smtClean="0"/>
              <a:t>of QCD's </a:t>
            </a:r>
            <a:r>
              <a:rPr lang="en-US" sz="2400" dirty="0" smtClean="0">
                <a:solidFill>
                  <a:srgbClr val="FF0000"/>
                </a:solidFill>
              </a:rPr>
              <a:t>universal</a:t>
            </a:r>
            <a:r>
              <a:rPr lang="en-US" sz="2400" dirty="0" smtClean="0"/>
              <a:t> </a:t>
            </a:r>
            <a:r>
              <a:rPr lang="el-GR" sz="2400" i="1" dirty="0" smtClean="0"/>
              <a:t>β</a:t>
            </a:r>
            <a:r>
              <a:rPr lang="en-US" sz="2400" dirty="0" smtClean="0"/>
              <a:t>-function</a:t>
            </a:r>
          </a:p>
          <a:p>
            <a:pPr lvl="1"/>
            <a:r>
              <a:rPr lang="en-US" sz="2200" dirty="0" smtClean="0"/>
              <a:t>This function may depend on the scheme chosen to </a:t>
            </a:r>
            <a:r>
              <a:rPr lang="en-US" sz="2200" dirty="0" err="1" smtClean="0"/>
              <a:t>renormalise</a:t>
            </a:r>
            <a:r>
              <a:rPr lang="en-US" sz="2200" dirty="0" smtClean="0"/>
              <a:t> the quantum field theory but it is unique within a given scheme.</a:t>
            </a:r>
          </a:p>
          <a:p>
            <a:pPr lvl="1"/>
            <a:r>
              <a:rPr lang="en-US" sz="2400" dirty="0" smtClean="0"/>
              <a:t>Of course, the </a:t>
            </a:r>
            <a:r>
              <a:rPr lang="en-US" sz="2400" dirty="0" err="1" smtClean="0"/>
              <a:t>behaviour</a:t>
            </a:r>
            <a:r>
              <a:rPr lang="en-US" sz="2400" dirty="0" smtClean="0"/>
              <a:t> of the </a:t>
            </a:r>
            <a:r>
              <a:rPr lang="el-GR" sz="2400" i="1" dirty="0" smtClean="0"/>
              <a:t>β</a:t>
            </a:r>
            <a:r>
              <a:rPr lang="en-US" sz="2400" dirty="0" smtClean="0"/>
              <a:t>-function on the </a:t>
            </a:r>
            <a:r>
              <a:rPr lang="en-US" sz="2400" dirty="0" err="1" smtClean="0"/>
              <a:t>perturbative</a:t>
            </a:r>
            <a:r>
              <a:rPr lang="en-US" sz="2400" dirty="0" smtClean="0"/>
              <a:t> domain is well known.</a:t>
            </a:r>
          </a:p>
        </p:txBody>
      </p:sp>
      <p:sp>
        <p:nvSpPr>
          <p:cNvPr id="4" name="Footer Placeholder 3"/>
          <p:cNvSpPr>
            <a:spLocks noGrp="1"/>
          </p:cNvSpPr>
          <p:nvPr>
            <p:ph type="ftr" sz="quarter" idx="11"/>
          </p:nvPr>
        </p:nvSpPr>
        <p:spPr/>
        <p:txBody>
          <a:bodyPr/>
          <a:lstStyle/>
          <a:p>
            <a:r>
              <a:rPr lang="en-US" smtClean="0">
                <a:solidFill>
                  <a:srgbClr val="404040"/>
                </a:solidFill>
              </a:rPr>
              <a:t>Craig Roberts: Deconstructing QCD's Goldstone modes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22</a:t>
            </a:fld>
            <a:endParaRPr lang="en-US">
              <a:solidFill>
                <a:srgbClr val="404040"/>
              </a:solidFill>
            </a:endParaRPr>
          </a:p>
        </p:txBody>
      </p:sp>
      <p:sp>
        <p:nvSpPr>
          <p:cNvPr id="7" name="TextBox 6"/>
          <p:cNvSpPr txBox="1"/>
          <p:nvPr/>
        </p:nvSpPr>
        <p:spPr>
          <a:xfrm>
            <a:off x="4114800" y="1600200"/>
            <a:ext cx="5029200" cy="1015663"/>
          </a:xfrm>
          <a:prstGeom prst="rect">
            <a:avLst/>
          </a:prstGeom>
          <a:noFill/>
        </p:spPr>
        <p:txBody>
          <a:bodyPr wrap="square" rtlCol="0">
            <a:spAutoFit/>
          </a:bodyPr>
          <a:lstStyle/>
          <a:p>
            <a:r>
              <a:rPr lang="en-US" sz="2000" i="1" dirty="0" smtClean="0">
                <a:solidFill>
                  <a:srgbClr val="0070C0"/>
                </a:solidFill>
              </a:rPr>
              <a:t>This is a well-posed problem whose solution is an elemental goal of modern </a:t>
            </a:r>
            <a:r>
              <a:rPr lang="en-US" sz="2000" i="1" dirty="0" err="1" smtClean="0">
                <a:solidFill>
                  <a:srgbClr val="0070C0"/>
                </a:solidFill>
              </a:rPr>
              <a:t>hadron</a:t>
            </a:r>
            <a:r>
              <a:rPr lang="en-US" sz="2000" i="1" dirty="0" smtClean="0">
                <a:solidFill>
                  <a:srgbClr val="0070C0"/>
                </a:solidFill>
              </a:rPr>
              <a:t> physics.</a:t>
            </a:r>
          </a:p>
          <a:p>
            <a:r>
              <a:rPr lang="en-US" sz="2000" i="1" dirty="0" smtClean="0">
                <a:solidFill>
                  <a:srgbClr val="0070C0"/>
                </a:solidFill>
              </a:rPr>
              <a:t>The answer provides </a:t>
            </a:r>
            <a:r>
              <a:rPr lang="en-US" sz="2000" i="1" dirty="0" smtClean="0">
                <a:solidFill>
                  <a:srgbClr val="FF0000"/>
                </a:solidFill>
              </a:rPr>
              <a:t>Q</a:t>
            </a:r>
            <a:r>
              <a:rPr lang="en-US" sz="2000" i="1" dirty="0" smtClean="0">
                <a:solidFill>
                  <a:srgbClr val="0070C0"/>
                </a:solidFill>
              </a:rPr>
              <a:t>C</a:t>
            </a:r>
            <a:r>
              <a:rPr lang="en-US" sz="2000" i="1" dirty="0" smtClean="0">
                <a:solidFill>
                  <a:srgbClr val="009900"/>
                </a:solidFill>
              </a:rPr>
              <a:t>D</a:t>
            </a:r>
            <a:r>
              <a:rPr lang="en-US" sz="2000" i="1" dirty="0" smtClean="0">
                <a:solidFill>
                  <a:srgbClr val="0070C0"/>
                </a:solidFill>
              </a:rPr>
              <a:t>’s running coupling.</a:t>
            </a:r>
          </a:p>
        </p:txBody>
      </p:sp>
      <p:sp>
        <p:nvSpPr>
          <p:cNvPr id="9" name="Freeform 8"/>
          <p:cNvSpPr/>
          <p:nvPr/>
        </p:nvSpPr>
        <p:spPr bwMode="auto">
          <a:xfrm>
            <a:off x="4768770" y="2141316"/>
            <a:ext cx="4622157" cy="2245489"/>
          </a:xfrm>
          <a:custGeom>
            <a:avLst/>
            <a:gdLst>
              <a:gd name="connsiteX0" fmla="*/ 4051139 w 4622157"/>
              <a:gd name="connsiteY0" fmla="*/ 0 h 2245489"/>
              <a:gd name="connsiteX1" fmla="*/ 3946967 w 4622157"/>
              <a:gd name="connsiteY1" fmla="*/ 1689904 h 2245489"/>
              <a:gd name="connsiteX2" fmla="*/ 0 w 4622157"/>
              <a:gd name="connsiteY2" fmla="*/ 2245489 h 2245489"/>
            </a:gdLst>
            <a:ahLst/>
            <a:cxnLst>
              <a:cxn ang="0">
                <a:pos x="connsiteX0" y="connsiteY0"/>
              </a:cxn>
              <a:cxn ang="0">
                <a:pos x="connsiteX1" y="connsiteY1"/>
              </a:cxn>
              <a:cxn ang="0">
                <a:pos x="connsiteX2" y="connsiteY2"/>
              </a:cxn>
            </a:cxnLst>
            <a:rect l="l" t="t" r="r" b="b"/>
            <a:pathLst>
              <a:path w="4622157" h="2245489">
                <a:moveTo>
                  <a:pt x="4051139" y="0"/>
                </a:moveTo>
                <a:cubicBezTo>
                  <a:pt x="4336648" y="657828"/>
                  <a:pt x="4622157" y="1315656"/>
                  <a:pt x="3946967" y="1689904"/>
                </a:cubicBezTo>
                <a:cubicBezTo>
                  <a:pt x="3271777" y="2064152"/>
                  <a:pt x="1635888" y="2154820"/>
                  <a:pt x="0" y="2245489"/>
                </a:cubicBezTo>
              </a:path>
            </a:pathLst>
          </a:custGeom>
          <a:noFill/>
          <a:ln w="28575" cap="flat" cmpd="sng" algn="ctr">
            <a:solidFill>
              <a:srgbClr val="0070C0"/>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0" name="Date Placeholder 9"/>
          <p:cNvSpPr>
            <a:spLocks noGrp="1"/>
          </p:cNvSpPr>
          <p:nvPr>
            <p:ph type="dt" sz="half" idx="10"/>
          </p:nvPr>
        </p:nvSpPr>
        <p:spPr/>
        <p:txBody>
          <a:bodyPr/>
          <a:lstStyle/>
          <a:p>
            <a:r>
              <a:rPr lang="en-US" smtClean="0">
                <a:solidFill>
                  <a:srgbClr val="404040"/>
                </a:solidFill>
              </a:rPr>
              <a:t>Drell-Yan and Hadron Structure - 77pgs</a:t>
            </a:r>
            <a:endParaRPr lang="en-US">
              <a:solidFill>
                <a:srgbClr val="40404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70" decel="100000"/>
                                        <p:tgtEl>
                                          <p:spTgt spid="8"/>
                                        </p:tgtEl>
                                      </p:cBhvr>
                                    </p:animEffect>
                                    <p:animScale>
                                      <p:cBhvr>
                                        <p:cTn id="8" dur="770" decel="100000"/>
                                        <p:tgtEl>
                                          <p:spTgt spid="8"/>
                                        </p:tgtEl>
                                      </p:cBhvr>
                                      <p:from x="10000" y="10000"/>
                                      <p:to x="200000" y="450000"/>
                                    </p:animScale>
                                    <p:animScale>
                                      <p:cBhvr>
                                        <p:cTn id="9" dur="1230" accel="100000" fill="hold">
                                          <p:stCondLst>
                                            <p:cond delay="770"/>
                                          </p:stCondLst>
                                        </p:cTn>
                                        <p:tgtEl>
                                          <p:spTgt spid="8"/>
                                        </p:tgtEl>
                                      </p:cBhvr>
                                      <p:from x="200000" y="450000"/>
                                      <p:to x="100000" y="100000"/>
                                    </p:animScale>
                                    <p:set>
                                      <p:cBhvr>
                                        <p:cTn id="10" dur="770" fill="hold"/>
                                        <p:tgtEl>
                                          <p:spTgt spid="8"/>
                                        </p:tgtEl>
                                        <p:attrNameLst>
                                          <p:attrName>ppt_x</p:attrName>
                                        </p:attrNameLst>
                                      </p:cBhvr>
                                      <p:to>
                                        <p:strVal val="(0.5)"/>
                                      </p:to>
                                    </p:set>
                                    <p:anim from="(0.5)" to="(#ppt_x)" calcmode="lin" valueType="num">
                                      <p:cBhvr>
                                        <p:cTn id="11" dur="1230" accel="100000" fill="hold">
                                          <p:stCondLst>
                                            <p:cond delay="770"/>
                                          </p:stCondLst>
                                        </p:cTn>
                                        <p:tgtEl>
                                          <p:spTgt spid="8"/>
                                        </p:tgtEl>
                                        <p:attrNameLst>
                                          <p:attrName>ppt_x</p:attrName>
                                        </p:attrNameLst>
                                      </p:cBhvr>
                                    </p:anim>
                                    <p:set>
                                      <p:cBhvr>
                                        <p:cTn id="12" dur="770" fill="hold"/>
                                        <p:tgtEl>
                                          <p:spTgt spid="8"/>
                                        </p:tgtEl>
                                        <p:attrNameLst>
                                          <p:attrName>ppt_y</p:attrName>
                                        </p:attrNameLst>
                                      </p:cBhvr>
                                      <p:to>
                                        <p:strVal val="(#ppt_y+0.4)"/>
                                      </p:to>
                                    </p:set>
                                    <p:anim from="(#ppt_y+0.4)" to="(#ppt_y)" calcmode="lin" valueType="num">
                                      <p:cBhvr>
                                        <p:cTn id="13" dur="1230" accel="100000" fill="hold">
                                          <p:stCondLst>
                                            <p:cond delay="770"/>
                                          </p:stCondLst>
                                        </p:cTn>
                                        <p:tgtEl>
                                          <p:spTgt spid="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12"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12"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12"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Effect transition="in" filter="fade">
                                      <p:cBhvr>
                                        <p:cTn id="44" dur="1000"/>
                                        <p:tgtEl>
                                          <p:spTgt spid="7"/>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fltVal val="0"/>
                                          </p:val>
                                        </p:tav>
                                        <p:tav tm="100000">
                                          <p:val>
                                            <p:strVal val="#ppt_w"/>
                                          </p:val>
                                        </p:tav>
                                      </p:tavLst>
                                    </p:anim>
                                    <p:anim calcmode="lin" valueType="num">
                                      <p:cBhvr>
                                        <p:cTn id="48" dur="1000" fill="hold"/>
                                        <p:tgtEl>
                                          <p:spTgt spid="9"/>
                                        </p:tgtEl>
                                        <p:attrNameLst>
                                          <p:attrName>ppt_h</p:attrName>
                                        </p:attrNameLst>
                                      </p:cBhvr>
                                      <p:tavLst>
                                        <p:tav tm="0">
                                          <p:val>
                                            <p:fltVal val="0"/>
                                          </p:val>
                                        </p:tav>
                                        <p:tav tm="100000">
                                          <p:val>
                                            <p:strVal val="#ppt_h"/>
                                          </p:val>
                                        </p:tav>
                                      </p:tavLst>
                                    </p:anim>
                                    <p:animEffect transition="in" filter="fade">
                                      <p:cBhvr>
                                        <p:cTn id="4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ide-and-prejudice.jpg"/>
          <p:cNvPicPr>
            <a:picLocks noChangeAspect="1"/>
          </p:cNvPicPr>
          <p:nvPr/>
        </p:nvPicPr>
        <p:blipFill>
          <a:blip r:embed="rId3" cstate="print"/>
          <a:stretch>
            <a:fillRect/>
          </a:stretch>
        </p:blipFill>
        <p:spPr>
          <a:xfrm>
            <a:off x="0" y="-1"/>
            <a:ext cx="1406809" cy="2756969"/>
          </a:xfrm>
          <a:prstGeom prst="rect">
            <a:avLst/>
          </a:prstGeom>
        </p:spPr>
      </p:pic>
      <p:sp>
        <p:nvSpPr>
          <p:cNvPr id="2" name="Title 1"/>
          <p:cNvSpPr>
            <a:spLocks noGrp="1"/>
          </p:cNvSpPr>
          <p:nvPr>
            <p:ph type="title"/>
          </p:nvPr>
        </p:nvSpPr>
        <p:spPr/>
        <p:txBody>
          <a:bodyPr/>
          <a:lstStyle/>
          <a:p>
            <a:pPr algn="r"/>
            <a:r>
              <a:rPr lang="en-US" sz="3600" dirty="0" smtClean="0"/>
              <a:t>Charting the interaction </a:t>
            </a:r>
            <a:br>
              <a:rPr lang="en-US" sz="3600" dirty="0" smtClean="0"/>
            </a:br>
            <a:r>
              <a:rPr lang="en-US" sz="3600" dirty="0" smtClean="0"/>
              <a:t>between light-quarks</a:t>
            </a:r>
            <a:endParaRPr lang="en-US" sz="3600" dirty="0"/>
          </a:p>
        </p:txBody>
      </p:sp>
      <p:sp>
        <p:nvSpPr>
          <p:cNvPr id="3" name="Content Placeholder 2"/>
          <p:cNvSpPr>
            <a:spLocks noGrp="1"/>
          </p:cNvSpPr>
          <p:nvPr>
            <p:ph idx="1"/>
          </p:nvPr>
        </p:nvSpPr>
        <p:spPr>
          <a:xfrm>
            <a:off x="457200" y="2179637"/>
            <a:ext cx="8229600" cy="4525963"/>
          </a:xfrm>
        </p:spPr>
        <p:txBody>
          <a:bodyPr/>
          <a:lstStyle/>
          <a:p>
            <a:endParaRPr lang="en-US" sz="2000" b="1" dirty="0" smtClean="0"/>
          </a:p>
          <a:p>
            <a:r>
              <a:rPr lang="en-US" dirty="0" smtClean="0"/>
              <a:t>Through QCD's DSEs, the </a:t>
            </a:r>
            <a:r>
              <a:rPr lang="en-US" dirty="0" err="1" smtClean="0"/>
              <a:t>pointwise</a:t>
            </a:r>
            <a:r>
              <a:rPr lang="en-US" dirty="0" smtClean="0"/>
              <a:t> </a:t>
            </a:r>
            <a:r>
              <a:rPr lang="en-US" dirty="0" err="1" smtClean="0"/>
              <a:t>behaviour</a:t>
            </a:r>
            <a:r>
              <a:rPr lang="en-US" dirty="0" smtClean="0"/>
              <a:t> of the </a:t>
            </a:r>
            <a:r>
              <a:rPr lang="el-GR" dirty="0" smtClean="0"/>
              <a:t>β</a:t>
            </a:r>
            <a:r>
              <a:rPr lang="en-US" dirty="0" smtClean="0"/>
              <a:t>-function determines the pattern of </a:t>
            </a:r>
            <a:r>
              <a:rPr lang="en-US" dirty="0" err="1" smtClean="0"/>
              <a:t>chiral</a:t>
            </a:r>
            <a:r>
              <a:rPr lang="en-US" dirty="0" smtClean="0"/>
              <a:t> symmetry breaking.</a:t>
            </a:r>
          </a:p>
          <a:p>
            <a:pPr>
              <a:spcBef>
                <a:spcPts val="0"/>
              </a:spcBef>
            </a:pPr>
            <a:r>
              <a:rPr lang="en-US" dirty="0" smtClean="0"/>
              <a:t>DSEs connect </a:t>
            </a:r>
            <a:r>
              <a:rPr lang="el-GR" dirty="0" smtClean="0"/>
              <a:t>β</a:t>
            </a:r>
            <a:r>
              <a:rPr lang="en-US" dirty="0" smtClean="0"/>
              <a:t>-function to experimental observables.  Hence, comparison between computations and observations of</a:t>
            </a:r>
          </a:p>
          <a:p>
            <a:pPr lvl="1">
              <a:buFont typeface="Courier New" pitchFamily="49" charset="0"/>
              <a:buChar char="o"/>
            </a:pPr>
            <a:r>
              <a:rPr lang="en-US" sz="1800" dirty="0" err="1" smtClean="0"/>
              <a:t>Hadron</a:t>
            </a:r>
            <a:r>
              <a:rPr lang="en-US" sz="1800" dirty="0" smtClean="0"/>
              <a:t> mass spectrum</a:t>
            </a:r>
          </a:p>
          <a:p>
            <a:pPr lvl="1">
              <a:buFont typeface="Courier New" pitchFamily="49" charset="0"/>
              <a:buChar char="o"/>
            </a:pPr>
            <a:r>
              <a:rPr lang="en-US" sz="1800" dirty="0" smtClean="0"/>
              <a:t>Elastic and transition form factors</a:t>
            </a:r>
          </a:p>
          <a:p>
            <a:pPr lvl="1">
              <a:buFont typeface="Courier New" pitchFamily="49" charset="0"/>
              <a:buChar char="o"/>
            </a:pPr>
            <a:r>
              <a:rPr lang="en-US" sz="1800" dirty="0" smtClean="0"/>
              <a:t>Parton distribution functions</a:t>
            </a:r>
          </a:p>
          <a:p>
            <a:pPr lvl="1">
              <a:spcBef>
                <a:spcPts val="0"/>
              </a:spcBef>
              <a:buNone/>
            </a:pPr>
            <a:r>
              <a:rPr lang="en-US" sz="2200" dirty="0" smtClean="0"/>
              <a:t>can be used to chart </a:t>
            </a:r>
            <a:r>
              <a:rPr lang="el-GR" sz="2200" dirty="0" smtClean="0"/>
              <a:t>β</a:t>
            </a:r>
            <a:r>
              <a:rPr lang="en-US" sz="2200" dirty="0" smtClean="0"/>
              <a:t>-function’s long-range </a:t>
            </a:r>
            <a:r>
              <a:rPr lang="en-US" sz="2200" dirty="0" err="1" smtClean="0"/>
              <a:t>behaviour</a:t>
            </a:r>
            <a:r>
              <a:rPr lang="en-US" dirty="0" smtClean="0"/>
              <a:t>.</a:t>
            </a:r>
            <a:endParaRPr lang="en-US" sz="2200" dirty="0" smtClean="0"/>
          </a:p>
          <a:p>
            <a:r>
              <a:rPr lang="en-US" dirty="0" smtClean="0"/>
              <a:t>Extant studies show that the properties of </a:t>
            </a:r>
            <a:r>
              <a:rPr lang="en-US" dirty="0" err="1" smtClean="0"/>
              <a:t>hadron</a:t>
            </a:r>
            <a:r>
              <a:rPr lang="en-US" dirty="0" smtClean="0"/>
              <a:t> excited states are a great deal more sensitive to the long-range </a:t>
            </a:r>
            <a:r>
              <a:rPr lang="en-US" dirty="0" err="1" smtClean="0"/>
              <a:t>behaviour</a:t>
            </a:r>
            <a:r>
              <a:rPr lang="en-US" dirty="0" smtClean="0"/>
              <a:t> of the </a:t>
            </a:r>
            <a:r>
              <a:rPr lang="el-GR" dirty="0" smtClean="0"/>
              <a:t>β</a:t>
            </a:r>
            <a:r>
              <a:rPr lang="en-US" dirty="0" smtClean="0"/>
              <a:t>-function than those of the ground states.</a:t>
            </a:r>
          </a:p>
          <a:p>
            <a:endParaRPr lang="en-US" sz="2000" b="1" dirty="0"/>
          </a:p>
        </p:txBody>
      </p:sp>
      <p:sp>
        <p:nvSpPr>
          <p:cNvPr id="4" name="Footer Placeholder 3"/>
          <p:cNvSpPr>
            <a:spLocks noGrp="1"/>
          </p:cNvSpPr>
          <p:nvPr>
            <p:ph type="ftr" sz="quarter" idx="11"/>
          </p:nvPr>
        </p:nvSpPr>
        <p:spPr/>
        <p:txBody>
          <a:bodyPr/>
          <a:lstStyle/>
          <a:p>
            <a:r>
              <a:rPr lang="en-US" smtClean="0">
                <a:solidFill>
                  <a:srgbClr val="404040"/>
                </a:solidFill>
              </a:rPr>
              <a:t>Craig Roberts: Deconstructing QCD's Goldstone modes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23</a:t>
            </a:fld>
            <a:endParaRPr lang="en-US">
              <a:solidFill>
                <a:srgbClr val="404040"/>
              </a:solidFill>
            </a:endParaRPr>
          </a:p>
        </p:txBody>
      </p:sp>
      <p:sp>
        <p:nvSpPr>
          <p:cNvPr id="10" name="Date Placeholder 9"/>
          <p:cNvSpPr>
            <a:spLocks noGrp="1"/>
          </p:cNvSpPr>
          <p:nvPr>
            <p:ph type="dt" sz="half" idx="10"/>
          </p:nvPr>
        </p:nvSpPr>
        <p:spPr/>
        <p:txBody>
          <a:bodyPr/>
          <a:lstStyle/>
          <a:p>
            <a:r>
              <a:rPr lang="en-US" smtClean="0">
                <a:solidFill>
                  <a:srgbClr val="404040"/>
                </a:solidFill>
              </a:rPr>
              <a:t>Drell-Yan and Hadron Structure - 77pgs</a:t>
            </a:r>
            <a:endParaRPr lang="en-US">
              <a:solidFill>
                <a:srgbClr val="40404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luonmassfunction.jpg"/>
          <p:cNvPicPr>
            <a:picLocks noChangeAspect="1"/>
          </p:cNvPicPr>
          <p:nvPr/>
        </p:nvPicPr>
        <p:blipFill>
          <a:blip r:embed="rId2" cstate="print"/>
          <a:stretch>
            <a:fillRect/>
          </a:stretch>
        </p:blipFill>
        <p:spPr>
          <a:xfrm>
            <a:off x="4719460" y="3733800"/>
            <a:ext cx="4424538" cy="2961982"/>
          </a:xfrm>
          <a:prstGeom prst="rect">
            <a:avLst/>
          </a:prstGeom>
        </p:spPr>
      </p:pic>
      <p:pic>
        <p:nvPicPr>
          <p:cNvPr id="9" name="Picture 8" descr="effectivecoupling.jpg"/>
          <p:cNvPicPr>
            <a:picLocks noChangeAspect="1"/>
          </p:cNvPicPr>
          <p:nvPr/>
        </p:nvPicPr>
        <p:blipFill>
          <a:blip r:embed="rId3" cstate="print"/>
          <a:stretch>
            <a:fillRect/>
          </a:stretch>
        </p:blipFill>
        <p:spPr>
          <a:xfrm>
            <a:off x="48432" y="3543300"/>
            <a:ext cx="4475135" cy="2933700"/>
          </a:xfrm>
          <a:prstGeom prst="rect">
            <a:avLst/>
          </a:prstGeom>
        </p:spPr>
      </p:pic>
      <p:sp>
        <p:nvSpPr>
          <p:cNvPr id="2" name="Title 1"/>
          <p:cNvSpPr>
            <a:spLocks noGrp="1"/>
          </p:cNvSpPr>
          <p:nvPr>
            <p:ph type="title"/>
          </p:nvPr>
        </p:nvSpPr>
        <p:spPr/>
        <p:txBody>
          <a:bodyPr/>
          <a:lstStyle/>
          <a:p>
            <a:pPr algn="r"/>
            <a:r>
              <a:rPr lang="en-US" sz="3200" dirty="0" smtClean="0"/>
              <a:t>DSE Studies </a:t>
            </a:r>
            <a:br>
              <a:rPr lang="en-US" sz="3200" dirty="0" smtClean="0"/>
            </a:br>
            <a:r>
              <a:rPr lang="en-US" sz="3200" dirty="0" smtClean="0"/>
              <a:t>– Phenomenology of gluon</a:t>
            </a:r>
            <a:endParaRPr lang="en-US" sz="3200" dirty="0"/>
          </a:p>
        </p:txBody>
      </p:sp>
      <p:sp>
        <p:nvSpPr>
          <p:cNvPr id="3" name="Content Placeholder 2"/>
          <p:cNvSpPr>
            <a:spLocks noGrp="1"/>
          </p:cNvSpPr>
          <p:nvPr>
            <p:ph idx="1"/>
          </p:nvPr>
        </p:nvSpPr>
        <p:spPr>
          <a:xfrm>
            <a:off x="457200" y="1219200"/>
            <a:ext cx="8229600" cy="685800"/>
          </a:xfrm>
        </p:spPr>
        <p:txBody>
          <a:bodyPr/>
          <a:lstStyle/>
          <a:p>
            <a:r>
              <a:rPr lang="en-US" sz="2800" dirty="0" smtClean="0"/>
              <a:t>Wide-ranging study of </a:t>
            </a:r>
            <a:r>
              <a:rPr lang="el-GR" sz="2800" dirty="0" smtClean="0"/>
              <a:t>π</a:t>
            </a:r>
            <a:r>
              <a:rPr lang="en-US" sz="2800" dirty="0" smtClean="0"/>
              <a:t> &amp; </a:t>
            </a:r>
            <a:r>
              <a:rPr lang="el-GR" sz="2800" dirty="0" smtClean="0"/>
              <a:t>ρ</a:t>
            </a:r>
            <a:r>
              <a:rPr lang="en-US" sz="2800" dirty="0" smtClean="0"/>
              <a:t> properties</a:t>
            </a:r>
          </a:p>
          <a:p>
            <a:r>
              <a:rPr lang="en-US" dirty="0" smtClean="0"/>
              <a:t>Effective coupling</a:t>
            </a:r>
          </a:p>
          <a:p>
            <a:pPr lvl="1"/>
            <a:r>
              <a:rPr lang="en-US" dirty="0" smtClean="0"/>
              <a:t>Agrees with </a:t>
            </a:r>
            <a:r>
              <a:rPr lang="en-US" dirty="0" err="1" smtClean="0"/>
              <a:t>p</a:t>
            </a:r>
            <a:r>
              <a:rPr lang="en-US" dirty="0" err="1" smtClean="0">
                <a:solidFill>
                  <a:srgbClr val="FF0000"/>
                </a:solidFill>
              </a:rPr>
              <a:t>Q</a:t>
            </a:r>
            <a:r>
              <a:rPr lang="en-US" dirty="0" err="1" smtClean="0">
                <a:solidFill>
                  <a:srgbClr val="00B050"/>
                </a:solidFill>
              </a:rPr>
              <a:t>C</a:t>
            </a:r>
            <a:r>
              <a:rPr lang="en-US" dirty="0" err="1" smtClean="0">
                <a:solidFill>
                  <a:srgbClr val="0000FF"/>
                </a:solidFill>
              </a:rPr>
              <a:t>D</a:t>
            </a:r>
            <a:r>
              <a:rPr lang="en-US" dirty="0" smtClean="0">
                <a:solidFill>
                  <a:srgbClr val="0000FF"/>
                </a:solidFill>
              </a:rPr>
              <a:t> </a:t>
            </a:r>
            <a:r>
              <a:rPr lang="en-US" dirty="0" smtClean="0"/>
              <a:t>in ultraviolet </a:t>
            </a:r>
          </a:p>
          <a:p>
            <a:pPr lvl="1"/>
            <a:r>
              <a:rPr lang="en-US" dirty="0" smtClean="0"/>
              <a:t>Saturates in infrared</a:t>
            </a:r>
          </a:p>
          <a:p>
            <a:pPr lvl="2"/>
            <a:r>
              <a:rPr lang="en-US" dirty="0" smtClean="0"/>
              <a:t>α(0)/</a:t>
            </a:r>
            <a:r>
              <a:rPr lang="el-GR" dirty="0" smtClean="0"/>
              <a:t>π</a:t>
            </a:r>
            <a:r>
              <a:rPr lang="en-US" dirty="0" smtClean="0"/>
              <a:t> = 8-15 </a:t>
            </a:r>
          </a:p>
          <a:p>
            <a:pPr lvl="2"/>
            <a:r>
              <a:rPr lang="en-US" dirty="0" smtClean="0"/>
              <a:t>α(m</a:t>
            </a:r>
            <a:r>
              <a:rPr lang="en-US" baseline="-25000" dirty="0" smtClean="0"/>
              <a:t>G</a:t>
            </a:r>
            <a:r>
              <a:rPr lang="en-US" baseline="30000" dirty="0" smtClean="0"/>
              <a:t>2</a:t>
            </a:r>
            <a:r>
              <a:rPr lang="en-US" dirty="0" smtClean="0"/>
              <a:t>)/</a:t>
            </a:r>
            <a:r>
              <a:rPr lang="el-GR" dirty="0" smtClean="0"/>
              <a:t>π</a:t>
            </a:r>
            <a:r>
              <a:rPr lang="en-US" dirty="0" smtClean="0"/>
              <a:t> = 2-4</a:t>
            </a:r>
          </a:p>
          <a:p>
            <a:pPr lvl="2"/>
            <a:endParaRPr lang="en-US" dirty="0" smtClean="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24</a:t>
            </a:fld>
            <a:endParaRPr lang="en-US"/>
          </a:p>
        </p:txBody>
      </p:sp>
      <p:sp>
        <p:nvSpPr>
          <p:cNvPr id="8" name="TextBox 7"/>
          <p:cNvSpPr txBox="1"/>
          <p:nvPr/>
        </p:nvSpPr>
        <p:spPr>
          <a:xfrm>
            <a:off x="0" y="0"/>
            <a:ext cx="4746428" cy="584775"/>
          </a:xfrm>
          <a:prstGeom prst="rect">
            <a:avLst/>
          </a:prstGeom>
          <a:noFill/>
        </p:spPr>
        <p:txBody>
          <a:bodyPr wrap="none" rtlCol="0">
            <a:spAutoFit/>
          </a:bodyPr>
          <a:lstStyle/>
          <a:p>
            <a:r>
              <a:rPr lang="en-US" sz="1600" i="1" dirty="0" smtClean="0"/>
              <a:t>Qin </a:t>
            </a:r>
            <a:r>
              <a:rPr lang="en-US" sz="1600" dirty="0" smtClean="0"/>
              <a:t>et al</a:t>
            </a:r>
            <a:r>
              <a:rPr lang="en-US" sz="1600" i="1" dirty="0" smtClean="0"/>
              <a:t>., </a:t>
            </a:r>
            <a:r>
              <a:rPr lang="pt-BR" sz="1600" i="1" dirty="0" smtClean="0">
                <a:hlinkClick r:id="rId4"/>
              </a:rPr>
              <a:t>Phys. Rev. C 84 042202(Rapid Comm.) (2011)</a:t>
            </a:r>
            <a:endParaRPr lang="pt-BR" sz="1600" i="1" dirty="0" smtClean="0"/>
          </a:p>
          <a:p>
            <a:r>
              <a:rPr lang="pt-BR" sz="1600" i="1" dirty="0" smtClean="0"/>
              <a:t>Rainbow-ladder truncation</a:t>
            </a:r>
            <a:endParaRPr lang="en-US" sz="1600" i="1" dirty="0"/>
          </a:p>
        </p:txBody>
      </p:sp>
      <p:sp>
        <p:nvSpPr>
          <p:cNvPr id="12" name="Content Placeholder 2"/>
          <p:cNvSpPr txBox="1">
            <a:spLocks/>
          </p:cNvSpPr>
          <p:nvPr/>
        </p:nvSpPr>
        <p:spPr bwMode="auto">
          <a:xfrm>
            <a:off x="4876800" y="1600200"/>
            <a:ext cx="4267200" cy="228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1F497D"/>
              </a:buClr>
              <a:buSzTx/>
              <a:buFont typeface="Wingdings" pitchFamily="2" charset="2"/>
              <a:buChar char="Ø"/>
              <a:tabLst/>
              <a:defRPr/>
            </a:pPr>
            <a:r>
              <a:rPr kumimoji="0" lang="en-US" sz="2200" b="0" i="0" u="none" strike="noStrike" kern="0" cap="none" spc="0" normalizeH="0" baseline="0" noProof="0" dirty="0" smtClean="0">
                <a:ln>
                  <a:noFill/>
                </a:ln>
                <a:solidFill>
                  <a:schemeClr val="tx2">
                    <a:lumMod val="75000"/>
                  </a:schemeClr>
                </a:solidFill>
                <a:effectLst/>
                <a:uLnTx/>
                <a:uFillTx/>
                <a:latin typeface="+mn-lt"/>
                <a:ea typeface="+mn-ea"/>
                <a:cs typeface="+mn-cs"/>
              </a:rPr>
              <a:t>Running gluon mass</a:t>
            </a:r>
          </a:p>
          <a:p>
            <a:pPr marL="742950" marR="0" lvl="1" indent="-285750" algn="l" defTabSz="914400" rtl="0" eaLnBrk="1" fontAlgn="base" latinLnBrk="0" hangingPunct="1">
              <a:lnSpc>
                <a:spcPct val="100000"/>
              </a:lnSpc>
              <a:spcBef>
                <a:spcPct val="20000"/>
              </a:spcBef>
              <a:spcAft>
                <a:spcPct val="0"/>
              </a:spcAft>
              <a:buClr>
                <a:srgbClr val="1F497D"/>
              </a:buClr>
              <a:buSzTx/>
              <a:buFontTx/>
              <a:buChar char="–"/>
              <a:tabLst/>
              <a:defRPr/>
            </a:pPr>
            <a:r>
              <a:rPr kumimoji="0" lang="en-US" sz="2000" b="0" i="0" u="none" strike="noStrike" kern="0" cap="none" spc="0" normalizeH="0" baseline="0" noProof="0" dirty="0" smtClean="0">
                <a:ln>
                  <a:noFill/>
                </a:ln>
                <a:solidFill>
                  <a:schemeClr val="tx2">
                    <a:lumMod val="75000"/>
                  </a:schemeClr>
                </a:solidFill>
                <a:effectLst/>
                <a:uLnTx/>
                <a:uFillTx/>
                <a:latin typeface="+mn-lt"/>
              </a:rPr>
              <a:t>Gluon is </a:t>
            </a:r>
            <a:r>
              <a:rPr kumimoji="0" lang="en-US" sz="2000" b="0" i="0" u="none" strike="noStrike" kern="0" cap="none" spc="0" normalizeH="0" baseline="0" noProof="0" dirty="0" err="1" smtClean="0">
                <a:ln>
                  <a:noFill/>
                </a:ln>
                <a:solidFill>
                  <a:schemeClr val="tx2">
                    <a:lumMod val="75000"/>
                  </a:schemeClr>
                </a:solidFill>
                <a:effectLst/>
                <a:uLnTx/>
                <a:uFillTx/>
                <a:latin typeface="+mn-lt"/>
              </a:rPr>
              <a:t>massless</a:t>
            </a:r>
            <a:r>
              <a:rPr kumimoji="0" lang="en-US" sz="2000" b="0" i="0" u="none" strike="noStrike" kern="0" cap="none" spc="0" normalizeH="0" baseline="0" noProof="0" dirty="0" smtClean="0">
                <a:ln>
                  <a:noFill/>
                </a:ln>
                <a:solidFill>
                  <a:schemeClr val="tx2">
                    <a:lumMod val="75000"/>
                  </a:schemeClr>
                </a:solidFill>
                <a:effectLst/>
                <a:uLnTx/>
                <a:uFillTx/>
                <a:latin typeface="+mn-lt"/>
              </a:rPr>
              <a:t> in ultraviolet</a:t>
            </a:r>
          </a:p>
          <a:p>
            <a:pPr marL="742950" marR="0" lvl="1" indent="-285750" algn="l" defTabSz="914400" rtl="0" eaLnBrk="1" fontAlgn="base" latinLnBrk="0" hangingPunct="1">
              <a:lnSpc>
                <a:spcPct val="100000"/>
              </a:lnSpc>
              <a:spcBef>
                <a:spcPct val="20000"/>
              </a:spcBef>
              <a:spcAft>
                <a:spcPct val="0"/>
              </a:spcAft>
              <a:buClr>
                <a:srgbClr val="1F497D"/>
              </a:buClr>
              <a:buSzTx/>
              <a:buFontTx/>
              <a:buNone/>
              <a:tabLst/>
              <a:defRPr/>
            </a:pPr>
            <a:r>
              <a:rPr kumimoji="0" lang="en-US" sz="2000" b="0" i="0" u="none" strike="noStrike" kern="0" cap="none" spc="0" normalizeH="0" baseline="0" noProof="0" dirty="0" smtClean="0">
                <a:ln>
                  <a:noFill/>
                </a:ln>
                <a:solidFill>
                  <a:schemeClr val="tx2">
                    <a:lumMod val="75000"/>
                  </a:schemeClr>
                </a:solidFill>
                <a:effectLst/>
                <a:uLnTx/>
                <a:uFillTx/>
                <a:latin typeface="+mn-lt"/>
              </a:rPr>
              <a:t>	in agreement with </a:t>
            </a:r>
            <a:r>
              <a:rPr kumimoji="0" lang="en-US" sz="2000" b="0" i="0" u="none" strike="noStrike" kern="0" cap="none" spc="0" normalizeH="0" baseline="0" noProof="0" dirty="0" err="1" smtClean="0">
                <a:ln>
                  <a:noFill/>
                </a:ln>
                <a:solidFill>
                  <a:schemeClr val="tx2">
                    <a:lumMod val="75000"/>
                  </a:schemeClr>
                </a:solidFill>
                <a:effectLst/>
                <a:uLnTx/>
                <a:uFillTx/>
                <a:latin typeface="+mn-lt"/>
              </a:rPr>
              <a:t>p</a:t>
            </a:r>
            <a:r>
              <a:rPr kumimoji="0" lang="en-US" sz="2000" b="0" i="0" u="none" strike="noStrike" kern="0" cap="none" spc="0" normalizeH="0" baseline="0" noProof="0" dirty="0" err="1" smtClean="0">
                <a:ln>
                  <a:noFill/>
                </a:ln>
                <a:solidFill>
                  <a:srgbClr val="FF0000"/>
                </a:solidFill>
                <a:effectLst/>
                <a:uLnTx/>
                <a:uFillTx/>
                <a:latin typeface="+mn-lt"/>
              </a:rPr>
              <a:t>Q</a:t>
            </a:r>
            <a:r>
              <a:rPr kumimoji="0" lang="en-US" sz="2000" b="0" i="0" u="none" strike="noStrike" kern="0" cap="none" spc="0" normalizeH="0" baseline="0" noProof="0" dirty="0" err="1" smtClean="0">
                <a:ln>
                  <a:noFill/>
                </a:ln>
                <a:solidFill>
                  <a:srgbClr val="00B050"/>
                </a:solidFill>
                <a:effectLst/>
                <a:uLnTx/>
                <a:uFillTx/>
                <a:latin typeface="+mn-lt"/>
              </a:rPr>
              <a:t>C</a:t>
            </a:r>
            <a:r>
              <a:rPr kumimoji="0" lang="en-US" sz="2000" b="0" i="0" u="none" strike="noStrike" kern="0" cap="none" spc="0" normalizeH="0" baseline="0" noProof="0" dirty="0" err="1" smtClean="0">
                <a:ln>
                  <a:noFill/>
                </a:ln>
                <a:solidFill>
                  <a:srgbClr val="0000FF"/>
                </a:solidFill>
                <a:effectLst/>
                <a:uLnTx/>
                <a:uFillTx/>
                <a:latin typeface="+mn-lt"/>
              </a:rPr>
              <a:t>D</a:t>
            </a:r>
            <a:endParaRPr kumimoji="0" lang="en-US" sz="2000" b="0" i="0" u="none" strike="noStrike" kern="0" cap="none" spc="0" normalizeH="0" baseline="0" noProof="0" dirty="0" smtClean="0">
              <a:ln>
                <a:noFill/>
              </a:ln>
              <a:solidFill>
                <a:schemeClr val="tx2">
                  <a:lumMod val="75000"/>
                </a:schemeClr>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rgbClr val="1F497D"/>
              </a:buClr>
              <a:buSzTx/>
              <a:buFontTx/>
              <a:buChar char="–"/>
              <a:tabLst/>
              <a:defRPr/>
            </a:pPr>
            <a:r>
              <a:rPr kumimoji="0" lang="en-US" sz="2000" b="0" i="0" u="none" strike="noStrike" kern="0" cap="none" spc="0" normalizeH="0" baseline="0" noProof="0" dirty="0" smtClean="0">
                <a:ln>
                  <a:noFill/>
                </a:ln>
                <a:solidFill>
                  <a:schemeClr val="tx2">
                    <a:lumMod val="75000"/>
                  </a:schemeClr>
                </a:solidFill>
                <a:effectLst/>
                <a:uLnTx/>
                <a:uFillTx/>
                <a:latin typeface="+mn-lt"/>
              </a:rPr>
              <a:t>Massive in infrared</a:t>
            </a:r>
          </a:p>
          <a:p>
            <a:pPr marL="1143000" marR="0" lvl="2" indent="-228600" algn="l" defTabSz="914400" rtl="0" eaLnBrk="1" fontAlgn="base" latinLnBrk="0" hangingPunct="1">
              <a:lnSpc>
                <a:spcPct val="100000"/>
              </a:lnSpc>
              <a:spcBef>
                <a:spcPct val="20000"/>
              </a:spcBef>
              <a:spcAft>
                <a:spcPct val="0"/>
              </a:spcAft>
              <a:buClr>
                <a:srgbClr val="1F497D"/>
              </a:buClr>
              <a:buSzTx/>
              <a:buFontTx/>
              <a:buChar char="•"/>
              <a:tabLst/>
              <a:defRPr/>
            </a:pPr>
            <a:r>
              <a:rPr kumimoji="0" lang="en-US" sz="1600" b="0" i="0" u="none" strike="noStrike" kern="0" cap="none" spc="0" normalizeH="0" baseline="0" noProof="0" dirty="0" err="1" smtClean="0">
                <a:ln>
                  <a:noFill/>
                </a:ln>
                <a:solidFill>
                  <a:schemeClr val="tx2">
                    <a:lumMod val="75000"/>
                  </a:schemeClr>
                </a:solidFill>
                <a:effectLst/>
                <a:uLnTx/>
                <a:uFillTx/>
                <a:latin typeface="+mn-lt"/>
              </a:rPr>
              <a:t>m</a:t>
            </a:r>
            <a:r>
              <a:rPr kumimoji="0" lang="en-US" sz="1600" b="0" i="0" u="none" strike="noStrike" kern="0" cap="none" spc="0" normalizeH="0" baseline="-25000" noProof="0" dirty="0" err="1" smtClean="0">
                <a:ln>
                  <a:noFill/>
                </a:ln>
                <a:solidFill>
                  <a:schemeClr val="tx2">
                    <a:lumMod val="75000"/>
                  </a:schemeClr>
                </a:solidFill>
                <a:effectLst/>
                <a:uLnTx/>
                <a:uFillTx/>
                <a:latin typeface="+mn-lt"/>
              </a:rPr>
              <a:t>G</a:t>
            </a:r>
            <a:r>
              <a:rPr kumimoji="0" lang="en-US" sz="1600" b="0" i="0" u="none" strike="noStrike" kern="0" cap="none" spc="0" normalizeH="0" baseline="0" noProof="0" dirty="0" smtClean="0">
                <a:ln>
                  <a:noFill/>
                </a:ln>
                <a:solidFill>
                  <a:schemeClr val="tx2">
                    <a:lumMod val="75000"/>
                  </a:schemeClr>
                </a:solidFill>
                <a:effectLst/>
                <a:uLnTx/>
                <a:uFillTx/>
                <a:latin typeface="+mn-lt"/>
              </a:rPr>
              <a:t>(0) = 0.67-0.81 </a:t>
            </a:r>
            <a:r>
              <a:rPr kumimoji="0" lang="en-US" sz="1600" b="0" i="0" u="none" strike="noStrike" kern="0" cap="none" spc="0" normalizeH="0" baseline="0" noProof="0" dirty="0" err="1" smtClean="0">
                <a:ln>
                  <a:noFill/>
                </a:ln>
                <a:solidFill>
                  <a:schemeClr val="tx2">
                    <a:lumMod val="75000"/>
                  </a:schemeClr>
                </a:solidFill>
                <a:effectLst/>
                <a:uLnTx/>
                <a:uFillTx/>
                <a:latin typeface="+mn-lt"/>
              </a:rPr>
              <a:t>GeV</a:t>
            </a:r>
            <a:endParaRPr kumimoji="0" lang="en-US" sz="1600" b="0" i="0" u="none" strike="noStrike" kern="0" cap="none" spc="0" normalizeH="0" baseline="0" noProof="0" dirty="0" smtClean="0">
              <a:ln>
                <a:noFill/>
              </a:ln>
              <a:solidFill>
                <a:schemeClr val="tx2">
                  <a:lumMod val="75000"/>
                </a:schemeClr>
              </a:solidFill>
              <a:effectLst/>
              <a:uLnTx/>
              <a:uFillTx/>
              <a:latin typeface="+mn-lt"/>
            </a:endParaRPr>
          </a:p>
          <a:p>
            <a:pPr marL="1143000" marR="0" lvl="2" indent="-228600" algn="l" defTabSz="914400" rtl="0" eaLnBrk="1" fontAlgn="base" latinLnBrk="0" hangingPunct="1">
              <a:lnSpc>
                <a:spcPct val="100000"/>
              </a:lnSpc>
              <a:spcBef>
                <a:spcPct val="20000"/>
              </a:spcBef>
              <a:spcAft>
                <a:spcPct val="0"/>
              </a:spcAft>
              <a:buClr>
                <a:srgbClr val="1F497D"/>
              </a:buClr>
              <a:buSzTx/>
              <a:buFontTx/>
              <a:buChar char="•"/>
              <a:tabLst/>
              <a:defRPr/>
            </a:pPr>
            <a:r>
              <a:rPr kumimoji="0" lang="en-US" sz="1600" b="0" i="0" u="none" strike="noStrike" kern="0" cap="none" spc="0" normalizeH="0" baseline="0" noProof="0" dirty="0" err="1" smtClean="0">
                <a:ln>
                  <a:noFill/>
                </a:ln>
                <a:solidFill>
                  <a:schemeClr val="tx2">
                    <a:lumMod val="75000"/>
                  </a:schemeClr>
                </a:solidFill>
                <a:effectLst/>
                <a:uLnTx/>
                <a:uFillTx/>
                <a:latin typeface="+mn-lt"/>
              </a:rPr>
              <a:t>m</a:t>
            </a:r>
            <a:r>
              <a:rPr kumimoji="0" lang="en-US" sz="1600" b="0" i="0" u="none" strike="noStrike" kern="0" cap="none" spc="0" normalizeH="0" baseline="-25000" noProof="0" dirty="0" err="1" smtClean="0">
                <a:ln>
                  <a:noFill/>
                </a:ln>
                <a:solidFill>
                  <a:schemeClr val="tx2">
                    <a:lumMod val="75000"/>
                  </a:schemeClr>
                </a:solidFill>
                <a:effectLst/>
                <a:uLnTx/>
                <a:uFillTx/>
                <a:latin typeface="+mn-lt"/>
              </a:rPr>
              <a:t>G</a:t>
            </a:r>
            <a:r>
              <a:rPr kumimoji="0" lang="en-US" sz="1600" b="0" i="0" u="none" strike="noStrike" kern="0" cap="none" spc="0" normalizeH="0" baseline="0" noProof="0" dirty="0" smtClean="0">
                <a:ln>
                  <a:noFill/>
                </a:ln>
                <a:solidFill>
                  <a:schemeClr val="tx2">
                    <a:lumMod val="75000"/>
                  </a:schemeClr>
                </a:solidFill>
                <a:effectLst/>
                <a:uLnTx/>
                <a:uFillTx/>
                <a:latin typeface="+mn-lt"/>
              </a:rPr>
              <a:t>(m</a:t>
            </a:r>
            <a:r>
              <a:rPr kumimoji="0" lang="en-US" sz="1600" b="0" i="0" u="none" strike="noStrike" kern="0" cap="none" spc="0" normalizeH="0" baseline="-25000" noProof="0" dirty="0" smtClean="0">
                <a:ln>
                  <a:noFill/>
                </a:ln>
                <a:solidFill>
                  <a:schemeClr val="tx2">
                    <a:lumMod val="75000"/>
                  </a:schemeClr>
                </a:solidFill>
                <a:effectLst/>
                <a:uLnTx/>
                <a:uFillTx/>
                <a:latin typeface="+mn-lt"/>
              </a:rPr>
              <a:t>G</a:t>
            </a:r>
            <a:r>
              <a:rPr kumimoji="0" lang="en-US" sz="1600" b="0" i="0" u="none" strike="noStrike" kern="0" cap="none" spc="0" normalizeH="0" baseline="30000" noProof="0" dirty="0" smtClean="0">
                <a:ln>
                  <a:noFill/>
                </a:ln>
                <a:solidFill>
                  <a:schemeClr val="tx2">
                    <a:lumMod val="75000"/>
                  </a:schemeClr>
                </a:solidFill>
                <a:effectLst/>
                <a:uLnTx/>
                <a:uFillTx/>
                <a:latin typeface="+mn-lt"/>
              </a:rPr>
              <a:t>2</a:t>
            </a:r>
            <a:r>
              <a:rPr kumimoji="0" lang="en-US" sz="1600" b="0" i="0" u="none" strike="noStrike" kern="0" cap="none" spc="0" normalizeH="0" baseline="0" noProof="0" dirty="0" smtClean="0">
                <a:ln>
                  <a:noFill/>
                </a:ln>
                <a:solidFill>
                  <a:schemeClr val="tx2">
                    <a:lumMod val="75000"/>
                  </a:schemeClr>
                </a:solidFill>
                <a:effectLst/>
                <a:uLnTx/>
                <a:uFillTx/>
                <a:latin typeface="+mn-lt"/>
              </a:rPr>
              <a:t>) = 0.53-0.64 </a:t>
            </a:r>
            <a:r>
              <a:rPr kumimoji="0" lang="en-US" sz="1600" b="0" i="0" u="none" strike="noStrike" kern="0" cap="none" spc="0" normalizeH="0" baseline="0" noProof="0" dirty="0" err="1" smtClean="0">
                <a:ln>
                  <a:noFill/>
                </a:ln>
                <a:solidFill>
                  <a:schemeClr val="tx2">
                    <a:lumMod val="75000"/>
                  </a:schemeClr>
                </a:solidFill>
                <a:effectLst/>
                <a:uLnTx/>
                <a:uFillTx/>
                <a:latin typeface="+mn-lt"/>
              </a:rPr>
              <a:t>GeV</a:t>
            </a:r>
            <a:endParaRPr kumimoji="0" lang="en-US" sz="1600" b="0" i="0" u="none" strike="noStrike" kern="0" cap="none" spc="0" normalizeH="0" baseline="0" noProof="0" dirty="0">
              <a:ln>
                <a:noFill/>
              </a:ln>
              <a:solidFill>
                <a:schemeClr val="tx2">
                  <a:lumMod val="75000"/>
                </a:schemeClr>
              </a:solidFill>
              <a:effectLst/>
              <a:uLnTx/>
              <a:uFillTx/>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55"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strVal val="#ppt_w*0.70"/>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Effect transition="in" filter="fade">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1000" fill="hold"/>
                                        <p:tgtEl>
                                          <p:spTgt spid="12"/>
                                        </p:tgtEl>
                                        <p:attrNameLst>
                                          <p:attrName>ppt_x</p:attrName>
                                        </p:attrNameLst>
                                      </p:cBhvr>
                                      <p:tavLst>
                                        <p:tav tm="0">
                                          <p:val>
                                            <p:strVal val="1+#ppt_w/2"/>
                                          </p:val>
                                        </p:tav>
                                        <p:tav tm="100000">
                                          <p:val>
                                            <p:strVal val="#ppt_x"/>
                                          </p:val>
                                        </p:tav>
                                      </p:tavLst>
                                    </p:anim>
                                    <p:anim calcmode="lin" valueType="num">
                                      <p:cBhvr additive="base">
                                        <p:cTn id="41" dur="1000" fill="hold"/>
                                        <p:tgtEl>
                                          <p:spTgt spid="12"/>
                                        </p:tgtEl>
                                        <p:attrNameLst>
                                          <p:attrName>ppt_y</p:attrName>
                                        </p:attrNameLst>
                                      </p:cBhvr>
                                      <p:tavLst>
                                        <p:tav tm="0">
                                          <p:val>
                                            <p:strVal val="#ppt_y"/>
                                          </p:val>
                                        </p:tav>
                                        <p:tav tm="100000">
                                          <p:val>
                                            <p:strVal val="#ppt_y"/>
                                          </p:val>
                                        </p:tav>
                                      </p:tavLst>
                                    </p:anim>
                                  </p:childTnLst>
                                </p:cTn>
                              </p:par>
                              <p:par>
                                <p:cTn id="42" presetID="55"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strVal val="#ppt_w*0.70"/>
                                          </p:val>
                                        </p:tav>
                                        <p:tav tm="100000">
                                          <p:val>
                                            <p:strVal val="#ppt_w"/>
                                          </p:val>
                                        </p:tav>
                                      </p:tavLst>
                                    </p:anim>
                                    <p:anim calcmode="lin" valueType="num">
                                      <p:cBhvr>
                                        <p:cTn id="45" dur="1000" fill="hold"/>
                                        <p:tgtEl>
                                          <p:spTgt spid="10"/>
                                        </p:tgtEl>
                                        <p:attrNameLst>
                                          <p:attrName>ppt_h</p:attrName>
                                        </p:attrNameLst>
                                      </p:cBhvr>
                                      <p:tavLst>
                                        <p:tav tm="0">
                                          <p:val>
                                            <p:strVal val="#ppt_h"/>
                                          </p:val>
                                        </p:tav>
                                        <p:tav tm="100000">
                                          <p:val>
                                            <p:strVal val="#ppt_h"/>
                                          </p:val>
                                        </p:tav>
                                      </p:tavLst>
                                    </p:anim>
                                    <p:animEffect transition="in" filter="fad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p2.jpg"/>
          <p:cNvPicPr>
            <a:picLocks noChangeAspect="1"/>
          </p:cNvPicPr>
          <p:nvPr/>
        </p:nvPicPr>
        <p:blipFill>
          <a:blip r:embed="rId2" cstate="print"/>
          <a:stretch>
            <a:fillRect/>
          </a:stretch>
        </p:blipFill>
        <p:spPr>
          <a:xfrm>
            <a:off x="3048000" y="381000"/>
            <a:ext cx="2938433" cy="4415904"/>
          </a:xfrm>
          <a:prstGeom prst="rect">
            <a:avLst/>
          </a:prstGeom>
        </p:spPr>
      </p:pic>
      <p:sp>
        <p:nvSpPr>
          <p:cNvPr id="2" name="Title 1"/>
          <p:cNvSpPr>
            <a:spLocks noGrp="1"/>
          </p:cNvSpPr>
          <p:nvPr>
            <p:ph type="title"/>
          </p:nvPr>
        </p:nvSpPr>
        <p:spPr>
          <a:xfrm>
            <a:off x="0" y="4657725"/>
            <a:ext cx="9144000" cy="1362075"/>
          </a:xfrm>
        </p:spPr>
        <p:txBody>
          <a:bodyPr/>
          <a:lstStyle/>
          <a:p>
            <a:pPr algn="ctr"/>
            <a:r>
              <a:rPr lang="en-US" sz="6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Dynamical </a:t>
            </a:r>
            <a:r>
              <a:rPr lang="en-US" sz="6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Chiral</a:t>
            </a:r>
            <a:r>
              <a:rPr lang="en-US" sz="6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 </a:t>
            </a:r>
            <a:br>
              <a:rPr lang="en-US" sz="6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br>
            <a:r>
              <a:rPr lang="en-US" sz="6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Symmetry Breaking</a:t>
            </a:r>
            <a:br>
              <a:rPr lang="en-US" sz="6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br>
            <a:endParaRPr lang="en-US" sz="6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p:txBody>
      </p:sp>
      <p:sp>
        <p:nvSpPr>
          <p:cNvPr id="3" name="Text Placeholder 2"/>
          <p:cNvSpPr>
            <a:spLocks noGrp="1"/>
          </p:cNvSpPr>
          <p:nvPr>
            <p:ph type="body" idx="1"/>
          </p:nvPr>
        </p:nvSpPr>
        <p:spPr>
          <a:xfrm>
            <a:off x="722313" y="2209800"/>
            <a:ext cx="7772400" cy="1500187"/>
          </a:xfrm>
        </p:spPr>
        <p:txBody>
          <a:bodyPr/>
          <a:lstStyle/>
          <a:p>
            <a:endParaRPr lang="en-US" dirty="0"/>
          </a:p>
        </p:txBody>
      </p:sp>
      <p:sp>
        <p:nvSpPr>
          <p:cNvPr id="4" name="Date Placeholder 3"/>
          <p:cNvSpPr>
            <a:spLocks noGrp="1"/>
          </p:cNvSpPr>
          <p:nvPr>
            <p:ph type="dt" sz="half" idx="10"/>
          </p:nvPr>
        </p:nvSpPr>
        <p:spPr>
          <a:xfrm>
            <a:off x="6248400" y="6553200"/>
            <a:ext cx="2438400" cy="228600"/>
          </a:xfrm>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smtClean="0">
                <a:solidFill>
                  <a:schemeClr val="accent1">
                    <a:lumMod val="50000"/>
                  </a:schemeClr>
                </a:solidFill>
              </a:rPr>
              <a:t>Craig Roberts: Deconstructing QCD's Goldstone modes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25</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Dynamical </a:t>
            </a:r>
            <a:r>
              <a:rPr lang="en-US" sz="3200" dirty="0" err="1" smtClean="0"/>
              <a:t>Chiral</a:t>
            </a:r>
            <a:r>
              <a:rPr lang="en-US" sz="3200" dirty="0" smtClean="0"/>
              <a:t> Symmetry Breaking</a:t>
            </a:r>
            <a:endParaRPr lang="en-US" sz="3200" dirty="0"/>
          </a:p>
        </p:txBody>
      </p:sp>
      <p:sp>
        <p:nvSpPr>
          <p:cNvPr id="3" name="Content Placeholder 2"/>
          <p:cNvSpPr>
            <a:spLocks noGrp="1"/>
          </p:cNvSpPr>
          <p:nvPr>
            <p:ph idx="1"/>
          </p:nvPr>
        </p:nvSpPr>
        <p:spPr>
          <a:xfrm>
            <a:off x="457200" y="1143000"/>
            <a:ext cx="8229600" cy="4525963"/>
          </a:xfrm>
        </p:spPr>
        <p:txBody>
          <a:bodyPr/>
          <a:lstStyle/>
          <a:p>
            <a:r>
              <a:rPr lang="en-US" sz="3000" dirty="0" smtClean="0"/>
              <a:t>Strong-interaction: </a:t>
            </a:r>
            <a:r>
              <a:rPr lang="en-US" sz="3000" dirty="0" smtClean="0">
                <a:solidFill>
                  <a:srgbClr val="FF0000"/>
                </a:solidFill>
                <a:latin typeface="Trebuchet MS" pitchFamily="34" charset="0"/>
              </a:rPr>
              <a:t>Q</a:t>
            </a:r>
            <a:r>
              <a:rPr lang="en-US" sz="3000" dirty="0" smtClean="0">
                <a:solidFill>
                  <a:srgbClr val="008000"/>
                </a:solidFill>
                <a:latin typeface="Trebuchet MS" pitchFamily="34" charset="0"/>
              </a:rPr>
              <a:t>C</a:t>
            </a:r>
            <a:r>
              <a:rPr lang="en-US" sz="3000" dirty="0" smtClean="0">
                <a:latin typeface="Trebuchet MS" pitchFamily="34" charset="0"/>
              </a:rPr>
              <a:t>D</a:t>
            </a:r>
            <a:endParaRPr lang="en-US" sz="3000" dirty="0" smtClean="0"/>
          </a:p>
          <a:p>
            <a:r>
              <a:rPr lang="en-US" sz="2800" dirty="0" smtClean="0"/>
              <a:t>Confinement</a:t>
            </a:r>
          </a:p>
          <a:p>
            <a:pPr lvl="1"/>
            <a:r>
              <a:rPr lang="en-US" sz="2200" dirty="0" smtClean="0"/>
              <a:t>Empirical feature</a:t>
            </a:r>
          </a:p>
          <a:p>
            <a:pPr lvl="1"/>
            <a:r>
              <a:rPr lang="en-US" sz="2200" dirty="0" smtClean="0"/>
              <a:t>Modern theory and lattice-QCD support conjecture </a:t>
            </a:r>
          </a:p>
          <a:p>
            <a:pPr lvl="2"/>
            <a:r>
              <a:rPr lang="en-US" sz="1800" dirty="0" smtClean="0"/>
              <a:t>that light-quark confinement is a fact</a:t>
            </a:r>
          </a:p>
          <a:p>
            <a:pPr lvl="2"/>
            <a:r>
              <a:rPr lang="en-US" sz="1800" dirty="0" smtClean="0"/>
              <a:t>associated with violation of reflection positivity; </a:t>
            </a:r>
          </a:p>
          <a:p>
            <a:pPr lvl="2">
              <a:spcBef>
                <a:spcPts val="0"/>
              </a:spcBef>
              <a:buNone/>
            </a:pPr>
            <a:r>
              <a:rPr lang="en-US" sz="1800" dirty="0" smtClean="0"/>
              <a:t>	i.e., novel analytic structure for propagators and vertices</a:t>
            </a:r>
          </a:p>
          <a:p>
            <a:pPr lvl="1"/>
            <a:r>
              <a:rPr lang="en-US" sz="2200" dirty="0" smtClean="0"/>
              <a:t>Still circumstantial, no proof yet of confinement</a:t>
            </a:r>
          </a:p>
          <a:p>
            <a:r>
              <a:rPr lang="en-US" sz="2800" dirty="0" smtClean="0"/>
              <a:t>On the other hand,</a:t>
            </a:r>
            <a:r>
              <a:rPr lang="en-US" sz="2800" i="1" dirty="0" smtClean="0"/>
              <a:t> </a:t>
            </a:r>
            <a:r>
              <a:rPr lang="en-US" sz="2800" i="1" u="sng" dirty="0" smtClean="0"/>
              <a:t>DCSB is a fact in </a:t>
            </a:r>
            <a:r>
              <a:rPr lang="en-US" sz="2800" i="1" u="sng" dirty="0" smtClean="0">
                <a:solidFill>
                  <a:srgbClr val="FF0000"/>
                </a:solidFill>
              </a:rPr>
              <a:t>Q</a:t>
            </a:r>
            <a:r>
              <a:rPr lang="en-US" sz="2800" i="1" u="sng" dirty="0" smtClean="0">
                <a:solidFill>
                  <a:srgbClr val="008000"/>
                </a:solidFill>
              </a:rPr>
              <a:t>C</a:t>
            </a:r>
            <a:r>
              <a:rPr lang="en-US" sz="2800" i="1" u="sng" dirty="0" smtClean="0"/>
              <a:t>D</a:t>
            </a:r>
          </a:p>
          <a:p>
            <a:pPr lvl="1"/>
            <a:r>
              <a:rPr lang="en-US" sz="2200" dirty="0" smtClean="0"/>
              <a:t>It is the most important mass generating mechanism for visible matter in the Universe. </a:t>
            </a:r>
          </a:p>
          <a:p>
            <a:pPr lvl="1">
              <a:buNone/>
            </a:pPr>
            <a:r>
              <a:rPr lang="en-US" sz="2200" dirty="0" smtClean="0">
                <a:solidFill>
                  <a:srgbClr val="00B050"/>
                </a:solidFill>
              </a:rPr>
              <a:t>		Responsible for approximately 98% of the proton’s mass.</a:t>
            </a:r>
            <a:endParaRPr lang="en-US" sz="2200" dirty="0" smtClean="0"/>
          </a:p>
          <a:p>
            <a:pPr lvl="1">
              <a:spcBef>
                <a:spcPts val="0"/>
              </a:spcBef>
              <a:buNone/>
            </a:pPr>
            <a:r>
              <a:rPr lang="en-US" sz="2200" dirty="0" smtClean="0">
                <a:solidFill>
                  <a:srgbClr val="00B050"/>
                </a:solidFill>
              </a:rPr>
              <a:t>		Higgs mechanism is (</a:t>
            </a:r>
            <a:r>
              <a:rPr lang="en-US" sz="2200" i="1" dirty="0" smtClean="0">
                <a:solidFill>
                  <a:srgbClr val="00B050"/>
                </a:solidFill>
                <a:latin typeface="Times New Roman" pitchFamily="18" charset="0"/>
                <a:cs typeface="Times New Roman" pitchFamily="18" charset="0"/>
              </a:rPr>
              <a:t>almost</a:t>
            </a:r>
            <a:r>
              <a:rPr lang="en-US" sz="2200" dirty="0" smtClean="0">
                <a:solidFill>
                  <a:srgbClr val="00B050"/>
                </a:solidFill>
              </a:rPr>
              <a:t>) irrelevant to light-quarks.</a:t>
            </a:r>
          </a:p>
          <a:p>
            <a:endParaRPr lang="en-US" dirty="0"/>
          </a:p>
        </p:txBody>
      </p:sp>
      <p:sp>
        <p:nvSpPr>
          <p:cNvPr id="4" name="Footer Placeholder 3"/>
          <p:cNvSpPr>
            <a:spLocks noGrp="1"/>
          </p:cNvSpPr>
          <p:nvPr>
            <p:ph type="ftr" sz="quarter" idx="11"/>
          </p:nvPr>
        </p:nvSpPr>
        <p:spPr/>
        <p:txBody>
          <a:bodyPr/>
          <a:lstStyle/>
          <a:p>
            <a:r>
              <a:rPr lang="en-US" smtClean="0"/>
              <a:t>Craig Roberts: Deconstructing QCD's Goldstone modes</a:t>
            </a:r>
            <a:endParaRPr lang="en-US" dirty="0"/>
          </a:p>
        </p:txBody>
      </p:sp>
      <p:sp>
        <p:nvSpPr>
          <p:cNvPr id="5" name="Slide Number Placeholder 4"/>
          <p:cNvSpPr>
            <a:spLocks noGrp="1"/>
          </p:cNvSpPr>
          <p:nvPr>
            <p:ph type="sldNum" sz="quarter" idx="12"/>
          </p:nvPr>
        </p:nvSpPr>
        <p:spPr/>
        <p:txBody>
          <a:bodyPr/>
          <a:lstStyle/>
          <a:p>
            <a:fld id="{87034D8C-3CB4-402A-BC46-2AB14C0FE90A}" type="slidenum">
              <a:rPr lang="en-US" smtClean="0"/>
              <a:pPr/>
              <a:t>26</a:t>
            </a:fld>
            <a:endParaRPr lang="en-US"/>
          </a:p>
        </p:txBody>
      </p:sp>
      <p:sp>
        <p:nvSpPr>
          <p:cNvPr id="6" name="Date Placeholder 5"/>
          <p:cNvSpPr>
            <a:spLocks noGrp="1"/>
          </p:cNvSpPr>
          <p:nvPr>
            <p:ph type="dt" sz="half" idx="10"/>
          </p:nvPr>
        </p:nvSpPr>
        <p:spPr/>
        <p:txBody>
          <a:bodyPr/>
          <a:lstStyle/>
          <a:p>
            <a:r>
              <a:rPr lang="en-US" smtClean="0"/>
              <a:t>Drell-Yan and Hadron Structure - 77pgs</a:t>
            </a: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770" decel="100000"/>
                                        <p:tgtEl>
                                          <p:spTgt spid="2"/>
                                        </p:tgtEl>
                                      </p:cBhvr>
                                    </p:animEffect>
                                    <p:animScale>
                                      <p:cBhvr>
                                        <p:cTn id="38" dur="770" decel="100000"/>
                                        <p:tgtEl>
                                          <p:spTgt spid="2"/>
                                        </p:tgtEl>
                                      </p:cBhvr>
                                      <p:from x="10000" y="10000"/>
                                      <p:to x="200000" y="450000"/>
                                    </p:animScale>
                                    <p:animScale>
                                      <p:cBhvr>
                                        <p:cTn id="39" dur="1230" accel="100000" fill="hold">
                                          <p:stCondLst>
                                            <p:cond delay="770"/>
                                          </p:stCondLst>
                                        </p:cTn>
                                        <p:tgtEl>
                                          <p:spTgt spid="2"/>
                                        </p:tgtEl>
                                      </p:cBhvr>
                                      <p:from x="200000" y="450000"/>
                                      <p:to x="100000" y="100000"/>
                                    </p:animScale>
                                    <p:set>
                                      <p:cBhvr>
                                        <p:cTn id="40" dur="770" fill="hold"/>
                                        <p:tgtEl>
                                          <p:spTgt spid="2"/>
                                        </p:tgtEl>
                                        <p:attrNameLst>
                                          <p:attrName>ppt_x</p:attrName>
                                        </p:attrNameLst>
                                      </p:cBhvr>
                                      <p:to>
                                        <p:strVal val="(0.5)"/>
                                      </p:to>
                                    </p:set>
                                    <p:anim from="(0.5)" to="(#ppt_x)" calcmode="lin" valueType="num">
                                      <p:cBhvr>
                                        <p:cTn id="41" dur="1230" accel="100000" fill="hold">
                                          <p:stCondLst>
                                            <p:cond delay="770"/>
                                          </p:stCondLst>
                                        </p:cTn>
                                        <p:tgtEl>
                                          <p:spTgt spid="2"/>
                                        </p:tgtEl>
                                        <p:attrNameLst>
                                          <p:attrName>ppt_x</p:attrName>
                                        </p:attrNameLst>
                                      </p:cBhvr>
                                    </p:anim>
                                    <p:set>
                                      <p:cBhvr>
                                        <p:cTn id="42" dur="770" fill="hold"/>
                                        <p:tgtEl>
                                          <p:spTgt spid="2"/>
                                        </p:tgtEl>
                                        <p:attrNameLst>
                                          <p:attrName>ppt_y</p:attrName>
                                        </p:attrNameLst>
                                      </p:cBhvr>
                                      <p:to>
                                        <p:strVal val="(#ppt_y+0.4)"/>
                                      </p:to>
                                    </p:set>
                                    <p:anim from="(#ppt_y+0.4)" to="(#ppt_y)" calcmode="lin" valueType="num">
                                      <p:cBhvr>
                                        <p:cTn id="43" dur="1230" accel="100000" fill="hold">
                                          <p:stCondLst>
                                            <p:cond delay="770"/>
                                          </p:stCondLst>
                                        </p:cTn>
                                        <p:tgtEl>
                                          <p:spTgt spid="2"/>
                                        </p:tgtEl>
                                        <p:attrNameLst>
                                          <p:attrName>ppt_y</p:attrName>
                                        </p:attrNameLst>
                                      </p:cBhvr>
                                    </p:anim>
                                  </p:childTnLst>
                                </p:cTn>
                              </p:par>
                              <p:par>
                                <p:cTn id="44" presetID="17" presetClass="entr" presetSubtype="1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p:cTn id="46"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8" end="8"/>
                                            </p:txEl>
                                          </p:spTgt>
                                        </p:tgtEl>
                                        <p:attrNameLst>
                                          <p:attrName>ppt_h</p:attrName>
                                        </p:attrNameLst>
                                      </p:cBhvr>
                                      <p:tavLst>
                                        <p:tav tm="0">
                                          <p:val>
                                            <p:strVal val="#ppt_h"/>
                                          </p:val>
                                        </p:tav>
                                        <p:tav tm="100000">
                                          <p:val>
                                            <p:strVal val="#ppt_h"/>
                                          </p:val>
                                        </p:tav>
                                      </p:tavLst>
                                    </p:anim>
                                  </p:childTnLst>
                                </p:cTn>
                              </p:par>
                              <p:par>
                                <p:cTn id="48" presetID="17" presetClass="entr" presetSubtype="10"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p:cTn id="50"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9" end="9"/>
                                            </p:txEl>
                                          </p:spTgt>
                                        </p:tgtEl>
                                        <p:attrNameLst>
                                          <p:attrName>ppt_h</p:attrName>
                                        </p:attrNameLst>
                                      </p:cBhvr>
                                      <p:tavLst>
                                        <p:tav tm="0">
                                          <p:val>
                                            <p:strVal val="#ppt_h"/>
                                          </p:val>
                                        </p:tav>
                                        <p:tav tm="100000">
                                          <p:val>
                                            <p:strVal val="#ppt_h"/>
                                          </p:val>
                                        </p:tav>
                                      </p:tavLst>
                                    </p:anim>
                                  </p:childTnLst>
                                </p:cTn>
                              </p:par>
                              <p:par>
                                <p:cTn id="52" presetID="17" presetClass="entr" presetSubtype="1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 calcmode="lin" valueType="num">
                                      <p:cBhvr>
                                        <p:cTn id="54"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10" end="10"/>
                                            </p:txEl>
                                          </p:spTgt>
                                        </p:tgtEl>
                                        <p:attrNameLst>
                                          <p:attrName>ppt_h</p:attrName>
                                        </p:attrNameLst>
                                      </p:cBhvr>
                                      <p:tavLst>
                                        <p:tav tm="0">
                                          <p:val>
                                            <p:strVal val="#ppt_h"/>
                                          </p:val>
                                        </p:tav>
                                        <p:tav tm="100000">
                                          <p:val>
                                            <p:strVal val="#ppt_h"/>
                                          </p:val>
                                        </p:tav>
                                      </p:tavLst>
                                    </p:anim>
                                  </p:childTnLst>
                                </p:cTn>
                              </p:par>
                              <p:par>
                                <p:cTn id="56" presetID="31" presetClass="entr" presetSubtype="0" fill="hold" nodeType="withEffect">
                                  <p:stCondLst>
                                    <p:cond delay="0"/>
                                  </p:stCondLst>
                                  <p:iterate type="lt">
                                    <p:tmPct val="5000"/>
                                  </p:iterate>
                                  <p:childTnLst>
                                    <p:set>
                                      <p:cBhvr>
                                        <p:cTn id="57" dur="1" fill="hold">
                                          <p:stCondLst>
                                            <p:cond delay="0"/>
                                          </p:stCondLst>
                                        </p:cTn>
                                        <p:tgtEl>
                                          <p:spTgt spid="3">
                                            <p:txEl>
                                              <p:pRg st="11" end="11"/>
                                            </p:txEl>
                                          </p:spTgt>
                                        </p:tgtEl>
                                        <p:attrNameLst>
                                          <p:attrName>style.visibility</p:attrName>
                                        </p:attrNameLst>
                                      </p:cBhvr>
                                      <p:to>
                                        <p:strVal val="visible"/>
                                      </p:to>
                                    </p:set>
                                    <p:anim calcmode="lin" valueType="num">
                                      <p:cBhvr>
                                        <p:cTn id="58"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61"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ide-and-prejudice.jpg"/>
          <p:cNvPicPr>
            <a:picLocks noChangeAspect="1"/>
          </p:cNvPicPr>
          <p:nvPr/>
        </p:nvPicPr>
        <p:blipFill>
          <a:blip r:embed="rId3" cstate="print"/>
          <a:stretch>
            <a:fillRect/>
          </a:stretch>
        </p:blipFill>
        <p:spPr>
          <a:xfrm>
            <a:off x="0" y="0"/>
            <a:ext cx="3404510" cy="1371600"/>
          </a:xfrm>
          <a:prstGeom prst="rect">
            <a:avLst/>
          </a:prstGeom>
        </p:spPr>
      </p:pic>
      <p:sp>
        <p:nvSpPr>
          <p:cNvPr id="2" name="Title 1"/>
          <p:cNvSpPr>
            <a:spLocks noGrp="1"/>
          </p:cNvSpPr>
          <p:nvPr>
            <p:ph type="title"/>
          </p:nvPr>
        </p:nvSpPr>
        <p:spPr>
          <a:xfrm>
            <a:off x="685800" y="274638"/>
            <a:ext cx="8229600" cy="1143000"/>
          </a:xfrm>
        </p:spPr>
        <p:txBody>
          <a:bodyPr>
            <a:noAutofit/>
          </a:bodyPr>
          <a:lstStyle/>
          <a:p>
            <a:pPr algn="r"/>
            <a:r>
              <a:rPr lang="en-US" sz="3200" dirty="0" smtClean="0">
                <a:latin typeface="Trebuchet MS" pitchFamily="34" charset="0"/>
              </a:rPr>
              <a:t>Frontiers of Nuclear Science:</a:t>
            </a:r>
            <a:br>
              <a:rPr lang="en-US" sz="3200" dirty="0" smtClean="0">
                <a:latin typeface="Trebuchet MS" pitchFamily="34" charset="0"/>
              </a:rPr>
            </a:br>
            <a:r>
              <a:rPr lang="en-US" sz="3200" dirty="0" smtClean="0">
                <a:latin typeface="Trebuchet MS" pitchFamily="34" charset="0"/>
              </a:rPr>
              <a:t>Theoretical Advances</a:t>
            </a:r>
            <a:endParaRPr lang="en-US" sz="3200" dirty="0">
              <a:latin typeface="Trebuchet MS" pitchFamily="34" charset="0"/>
            </a:endParaRPr>
          </a:p>
        </p:txBody>
      </p:sp>
      <p:sp>
        <p:nvSpPr>
          <p:cNvPr id="3" name="Content Placeholder 2"/>
          <p:cNvSpPr>
            <a:spLocks noGrp="1"/>
          </p:cNvSpPr>
          <p:nvPr>
            <p:ph idx="1"/>
          </p:nvPr>
        </p:nvSpPr>
        <p:spPr>
          <a:xfrm>
            <a:off x="0" y="1752600"/>
            <a:ext cx="4114800" cy="4525963"/>
          </a:xfrm>
        </p:spPr>
        <p:txBody>
          <a:bodyPr>
            <a:normAutofit fontScale="92500" lnSpcReduction="20000"/>
          </a:bodyPr>
          <a:lstStyle/>
          <a:p>
            <a:pPr>
              <a:buNone/>
            </a:pPr>
            <a:r>
              <a:rPr lang="en-US" b="1" dirty="0" smtClean="0">
                <a:solidFill>
                  <a:schemeClr val="tx1">
                    <a:lumMod val="50000"/>
                  </a:schemeClr>
                </a:solidFill>
              </a:rPr>
              <a:t>	In QCD a quark's effective mass depends on its momentum. The function describing this can be calculated and is depicted here.  </a:t>
            </a:r>
            <a:r>
              <a:rPr lang="en-US" b="1" dirty="0" smtClean="0">
                <a:solidFill>
                  <a:srgbClr val="009900"/>
                </a:solidFill>
              </a:rPr>
              <a:t>Numerical simulations of lattice QCD</a:t>
            </a:r>
            <a:r>
              <a:rPr lang="en-US" b="1" dirty="0" smtClean="0">
                <a:solidFill>
                  <a:schemeClr val="tx1">
                    <a:lumMod val="50000"/>
                  </a:schemeClr>
                </a:solidFill>
              </a:rPr>
              <a:t> (data, at two different bare masses) </a:t>
            </a:r>
            <a:r>
              <a:rPr lang="en-US" b="1" dirty="0" smtClean="0">
                <a:solidFill>
                  <a:srgbClr val="009900"/>
                </a:solidFill>
              </a:rPr>
              <a:t>have confirmed model predictions </a:t>
            </a:r>
            <a:r>
              <a:rPr lang="en-US" b="1" dirty="0" smtClean="0">
                <a:solidFill>
                  <a:schemeClr val="tx1">
                    <a:lumMod val="50000"/>
                  </a:schemeClr>
                </a:solidFill>
              </a:rPr>
              <a:t>(solid curves) </a:t>
            </a:r>
            <a:r>
              <a:rPr lang="en-US" b="1" dirty="0" smtClean="0">
                <a:solidFill>
                  <a:srgbClr val="009900"/>
                </a:solidFill>
              </a:rPr>
              <a:t>that the vast bulk of the constituent mass of a light quark comes from a cloud of gluons that are dragged along by the quark as it propagates</a:t>
            </a:r>
            <a:r>
              <a:rPr lang="en-US" b="1" dirty="0" smtClean="0">
                <a:solidFill>
                  <a:schemeClr val="tx1">
                    <a:lumMod val="50000"/>
                  </a:schemeClr>
                </a:solidFill>
              </a:rPr>
              <a:t>. In this way, a quark that appears to be absolutely </a:t>
            </a:r>
            <a:r>
              <a:rPr lang="en-US" b="1" dirty="0" err="1" smtClean="0">
                <a:solidFill>
                  <a:schemeClr val="tx1">
                    <a:lumMod val="50000"/>
                  </a:schemeClr>
                </a:solidFill>
              </a:rPr>
              <a:t>massless</a:t>
            </a:r>
            <a:r>
              <a:rPr lang="en-US" b="1" dirty="0" smtClean="0">
                <a:solidFill>
                  <a:schemeClr val="tx1">
                    <a:lumMod val="50000"/>
                  </a:schemeClr>
                </a:solidFill>
              </a:rPr>
              <a:t> at high energies (m =0, </a:t>
            </a:r>
            <a:r>
              <a:rPr lang="en-US" b="1" dirty="0" smtClean="0">
                <a:solidFill>
                  <a:srgbClr val="FF0000"/>
                </a:solidFill>
              </a:rPr>
              <a:t>red curve</a:t>
            </a:r>
            <a:r>
              <a:rPr lang="en-US" b="1" dirty="0" smtClean="0">
                <a:solidFill>
                  <a:schemeClr val="tx1">
                    <a:lumMod val="50000"/>
                  </a:schemeClr>
                </a:solidFill>
              </a:rPr>
              <a:t>) acquires a large constituent mass at low energies.</a:t>
            </a:r>
            <a:endParaRPr lang="en-US" b="1" dirty="0">
              <a:solidFill>
                <a:schemeClr val="tx1">
                  <a:lumMod val="50000"/>
                </a:schemeClr>
              </a:solidFill>
            </a:endParaRPr>
          </a:p>
        </p:txBody>
      </p:sp>
      <p:sp>
        <p:nvSpPr>
          <p:cNvPr id="4" name="Footer Placeholder 3"/>
          <p:cNvSpPr>
            <a:spLocks noGrp="1"/>
          </p:cNvSpPr>
          <p:nvPr>
            <p:ph type="ftr" sz="quarter" idx="11"/>
          </p:nvPr>
        </p:nvSpPr>
        <p:spPr/>
        <p:txBody>
          <a:bodyPr/>
          <a:lstStyle/>
          <a:p>
            <a:r>
              <a:rPr lang="en-US" smtClean="0"/>
              <a:t>Craig Roberts: Deconstructing QCD's Goldstone modes</a:t>
            </a:r>
            <a:endParaRPr lang="en-US" dirty="0"/>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27</a:t>
            </a:fld>
            <a:endParaRPr lang="en-US">
              <a:solidFill>
                <a:srgbClr val="404040"/>
              </a:solidFill>
            </a:endParaRPr>
          </a:p>
        </p:txBody>
      </p:sp>
      <p:pic>
        <p:nvPicPr>
          <p:cNvPr id="9" name="Picture 8" descr="InHadronLF.jpg"/>
          <p:cNvPicPr>
            <a:picLocks noChangeAspect="1"/>
          </p:cNvPicPr>
          <p:nvPr/>
        </p:nvPicPr>
        <p:blipFill>
          <a:blip r:embed="rId4" cstate="print"/>
          <a:stretch>
            <a:fillRect/>
          </a:stretch>
        </p:blipFill>
        <p:spPr>
          <a:xfrm>
            <a:off x="4202678" y="2286000"/>
            <a:ext cx="4941322" cy="3834082"/>
          </a:xfrm>
          <a:prstGeom prst="rect">
            <a:avLst/>
          </a:prstGeom>
        </p:spPr>
      </p:pic>
      <p:pic>
        <p:nvPicPr>
          <p:cNvPr id="10" name="Picture 9" descr="Sp.jpg"/>
          <p:cNvPicPr>
            <a:picLocks noChangeAspect="1"/>
          </p:cNvPicPr>
          <p:nvPr/>
        </p:nvPicPr>
        <p:blipFill>
          <a:blip r:embed="rId5" cstate="print"/>
          <a:stretch>
            <a:fillRect/>
          </a:stretch>
        </p:blipFill>
        <p:spPr>
          <a:xfrm>
            <a:off x="5410200" y="1371600"/>
            <a:ext cx="2851150" cy="815768"/>
          </a:xfrm>
          <a:prstGeom prst="rect">
            <a:avLst/>
          </a:prstGeom>
        </p:spPr>
      </p:pic>
      <p:sp>
        <p:nvSpPr>
          <p:cNvPr id="11" name="Date Placeholder 10"/>
          <p:cNvSpPr>
            <a:spLocks noGrp="1"/>
          </p:cNvSpPr>
          <p:nvPr>
            <p:ph type="dt" sz="half" idx="10"/>
          </p:nvPr>
        </p:nvSpPr>
        <p:spPr/>
        <p:txBody>
          <a:bodyPr/>
          <a:lstStyle/>
          <a:p>
            <a:r>
              <a:rPr lang="en-US" smtClean="0"/>
              <a:t>Drell-Yan and Hadron Structure - 77pgs</a:t>
            </a:r>
            <a:endParaRPr lang="en-US" dirty="0"/>
          </a:p>
        </p:txBody>
      </p:sp>
      <p:sp>
        <p:nvSpPr>
          <p:cNvPr id="12" name="TextBox 11"/>
          <p:cNvSpPr txBox="1"/>
          <p:nvPr/>
        </p:nvSpPr>
        <p:spPr>
          <a:xfrm>
            <a:off x="4527865" y="6096000"/>
            <a:ext cx="4616135" cy="523220"/>
          </a:xfrm>
          <a:prstGeom prst="rect">
            <a:avLst/>
          </a:prstGeom>
          <a:noFill/>
        </p:spPr>
        <p:txBody>
          <a:bodyPr wrap="none" rtlCol="0">
            <a:spAutoFit/>
          </a:bodyPr>
          <a:lstStyle/>
          <a:p>
            <a:r>
              <a:rPr lang="en-US" sz="1400" i="1" dirty="0" smtClean="0"/>
              <a:t>C.D. Roberts, </a:t>
            </a:r>
            <a:r>
              <a:rPr lang="en-US" sz="1400" i="1" dirty="0" err="1" smtClean="0">
                <a:hlinkClick r:id="rId6"/>
              </a:rPr>
              <a:t>Prog</a:t>
            </a:r>
            <a:r>
              <a:rPr lang="en-US" sz="1400" i="1" dirty="0" smtClean="0">
                <a:hlinkClick r:id="rId6"/>
              </a:rPr>
              <a:t>. Part. </a:t>
            </a:r>
            <a:r>
              <a:rPr lang="en-US" sz="1400" i="1" dirty="0" err="1" smtClean="0">
                <a:hlinkClick r:id="rId6"/>
              </a:rPr>
              <a:t>Nucl</a:t>
            </a:r>
            <a:r>
              <a:rPr lang="en-US" sz="1400" i="1" dirty="0" smtClean="0">
                <a:hlinkClick r:id="rId6"/>
              </a:rPr>
              <a:t>. Phys. 61 (2008) 50</a:t>
            </a:r>
            <a:endParaRPr lang="en-US" sz="1400" i="1" dirty="0" smtClean="0"/>
          </a:p>
          <a:p>
            <a:r>
              <a:rPr lang="en-US" sz="1400" i="1" dirty="0" smtClean="0"/>
              <a:t>M. </a:t>
            </a:r>
            <a:r>
              <a:rPr lang="en-US" sz="1400" i="1" dirty="0" err="1" smtClean="0"/>
              <a:t>Bhagwat</a:t>
            </a:r>
            <a:r>
              <a:rPr lang="en-US" sz="1400" i="1" dirty="0" smtClean="0"/>
              <a:t> &amp; P.C. Tandy, </a:t>
            </a:r>
            <a:r>
              <a:rPr lang="it-IT" sz="1400" i="1" dirty="0" smtClean="0">
                <a:hlinkClick r:id="rId7"/>
              </a:rPr>
              <a:t>AIP Conf.Proc. 842 (2006) 225-227</a:t>
            </a:r>
            <a:endParaRPr lang="en-US" sz="1400" i="1"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ide-and-prejudice.jpg"/>
          <p:cNvPicPr>
            <a:picLocks noChangeAspect="1"/>
          </p:cNvPicPr>
          <p:nvPr/>
        </p:nvPicPr>
        <p:blipFill>
          <a:blip r:embed="rId2" cstate="print"/>
          <a:stretch>
            <a:fillRect/>
          </a:stretch>
        </p:blipFill>
        <p:spPr>
          <a:xfrm>
            <a:off x="0" y="0"/>
            <a:ext cx="3404510" cy="1371600"/>
          </a:xfrm>
          <a:prstGeom prst="rect">
            <a:avLst/>
          </a:prstGeom>
        </p:spPr>
      </p:pic>
      <p:sp>
        <p:nvSpPr>
          <p:cNvPr id="2" name="Title 1"/>
          <p:cNvSpPr>
            <a:spLocks noGrp="1"/>
          </p:cNvSpPr>
          <p:nvPr>
            <p:ph type="title"/>
          </p:nvPr>
        </p:nvSpPr>
        <p:spPr>
          <a:xfrm>
            <a:off x="685800" y="274638"/>
            <a:ext cx="8229600" cy="1143000"/>
          </a:xfrm>
        </p:spPr>
        <p:txBody>
          <a:bodyPr/>
          <a:lstStyle/>
          <a:p>
            <a:pPr algn="r"/>
            <a:r>
              <a:rPr lang="en-US" sz="3200" dirty="0" smtClean="0">
                <a:latin typeface="Trebuchet MS" pitchFamily="34" charset="0"/>
              </a:rPr>
              <a:t>Frontiers of Nuclear Science:</a:t>
            </a:r>
            <a:br>
              <a:rPr lang="en-US" sz="3200" dirty="0" smtClean="0">
                <a:latin typeface="Trebuchet MS" pitchFamily="34" charset="0"/>
              </a:rPr>
            </a:br>
            <a:r>
              <a:rPr lang="en-US" sz="3200" dirty="0" smtClean="0">
                <a:latin typeface="Trebuchet MS" pitchFamily="34" charset="0"/>
              </a:rPr>
              <a:t>Theoretical Advances</a:t>
            </a:r>
            <a:endParaRPr lang="en-US" sz="3200" dirty="0">
              <a:latin typeface="Trebuchet MS" pitchFamily="34" charset="0"/>
            </a:endParaRPr>
          </a:p>
        </p:txBody>
      </p:sp>
      <p:sp>
        <p:nvSpPr>
          <p:cNvPr id="3" name="Content Placeholder 2"/>
          <p:cNvSpPr>
            <a:spLocks noGrp="1"/>
          </p:cNvSpPr>
          <p:nvPr>
            <p:ph idx="1"/>
          </p:nvPr>
        </p:nvSpPr>
        <p:spPr>
          <a:xfrm>
            <a:off x="0" y="1752600"/>
            <a:ext cx="4114800" cy="4525963"/>
          </a:xfrm>
        </p:spPr>
        <p:txBody>
          <a:bodyPr>
            <a:normAutofit fontScale="92500" lnSpcReduction="20000"/>
          </a:bodyPr>
          <a:lstStyle/>
          <a:p>
            <a:pPr>
              <a:buNone/>
            </a:pPr>
            <a:r>
              <a:rPr lang="en-US" b="1" dirty="0" smtClean="0">
                <a:solidFill>
                  <a:schemeClr val="tx1">
                    <a:lumMod val="50000"/>
                  </a:schemeClr>
                </a:solidFill>
              </a:rPr>
              <a:t>	In QCD a quark's effective mass depends on its momentum. The function describing this can be calculated and is depicted here.  </a:t>
            </a:r>
            <a:r>
              <a:rPr lang="en-US" b="1" dirty="0" smtClean="0">
                <a:solidFill>
                  <a:srgbClr val="009900"/>
                </a:solidFill>
              </a:rPr>
              <a:t>Numerical simulations of lattice QCD</a:t>
            </a:r>
            <a:r>
              <a:rPr lang="en-US" b="1" dirty="0" smtClean="0">
                <a:solidFill>
                  <a:schemeClr val="tx1">
                    <a:lumMod val="50000"/>
                  </a:schemeClr>
                </a:solidFill>
              </a:rPr>
              <a:t> (data, at two different bare masses) </a:t>
            </a:r>
            <a:r>
              <a:rPr lang="en-US" b="1" dirty="0" smtClean="0">
                <a:solidFill>
                  <a:srgbClr val="009900"/>
                </a:solidFill>
              </a:rPr>
              <a:t>have confirmed model predictions </a:t>
            </a:r>
            <a:r>
              <a:rPr lang="en-US" b="1" dirty="0" smtClean="0">
                <a:solidFill>
                  <a:schemeClr val="tx1">
                    <a:lumMod val="50000"/>
                  </a:schemeClr>
                </a:solidFill>
              </a:rPr>
              <a:t>(solid curves) </a:t>
            </a:r>
            <a:r>
              <a:rPr lang="en-US" b="1" dirty="0" smtClean="0">
                <a:solidFill>
                  <a:srgbClr val="009900"/>
                </a:solidFill>
              </a:rPr>
              <a:t>that the vast bulk of the constituent mass of a light quark comes from a cloud of gluons that are dragged along by the quark as it propagates</a:t>
            </a:r>
            <a:r>
              <a:rPr lang="en-US" b="1" dirty="0" smtClean="0">
                <a:solidFill>
                  <a:schemeClr val="tx1">
                    <a:lumMod val="50000"/>
                  </a:schemeClr>
                </a:solidFill>
              </a:rPr>
              <a:t>. In this way, a quark that appears to be absolutely </a:t>
            </a:r>
            <a:r>
              <a:rPr lang="en-US" b="1" dirty="0" err="1" smtClean="0">
                <a:solidFill>
                  <a:schemeClr val="tx1">
                    <a:lumMod val="50000"/>
                  </a:schemeClr>
                </a:solidFill>
              </a:rPr>
              <a:t>massless</a:t>
            </a:r>
            <a:r>
              <a:rPr lang="en-US" b="1" dirty="0" smtClean="0">
                <a:solidFill>
                  <a:schemeClr val="tx1">
                    <a:lumMod val="50000"/>
                  </a:schemeClr>
                </a:solidFill>
              </a:rPr>
              <a:t> at high energies (m =0, </a:t>
            </a:r>
            <a:r>
              <a:rPr lang="en-US" b="1" dirty="0" smtClean="0">
                <a:solidFill>
                  <a:srgbClr val="FF0000"/>
                </a:solidFill>
              </a:rPr>
              <a:t>red curve</a:t>
            </a:r>
            <a:r>
              <a:rPr lang="en-US" b="1" dirty="0" smtClean="0">
                <a:solidFill>
                  <a:schemeClr val="tx1">
                    <a:lumMod val="50000"/>
                  </a:schemeClr>
                </a:solidFill>
              </a:rPr>
              <a:t>) acquires a large constituent mass at low energies.</a:t>
            </a:r>
            <a:endParaRPr lang="en-US" b="1" dirty="0">
              <a:solidFill>
                <a:schemeClr val="tx1">
                  <a:lumMod val="50000"/>
                </a:schemeClr>
              </a:solidFill>
            </a:endParaRPr>
          </a:p>
        </p:txBody>
      </p:sp>
      <p:sp>
        <p:nvSpPr>
          <p:cNvPr id="4" name="Footer Placeholder 3"/>
          <p:cNvSpPr>
            <a:spLocks noGrp="1"/>
          </p:cNvSpPr>
          <p:nvPr>
            <p:ph type="ftr" sz="quarter" idx="11"/>
          </p:nvPr>
        </p:nvSpPr>
        <p:spPr/>
        <p:txBody>
          <a:bodyPr/>
          <a:lstStyle/>
          <a:p>
            <a:r>
              <a:rPr lang="en-US" smtClean="0"/>
              <a:t>Craig Roberts: Deconstructing QCD's Goldstone modes</a:t>
            </a:r>
            <a:endParaRPr lang="en-US" dirty="0"/>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28</a:t>
            </a:fld>
            <a:endParaRPr lang="en-US">
              <a:solidFill>
                <a:srgbClr val="404040"/>
              </a:solidFill>
            </a:endParaRPr>
          </a:p>
        </p:txBody>
      </p:sp>
      <p:pic>
        <p:nvPicPr>
          <p:cNvPr id="9" name="Picture 8" descr="InHadronLF.jpg"/>
          <p:cNvPicPr>
            <a:picLocks noChangeAspect="1"/>
          </p:cNvPicPr>
          <p:nvPr/>
        </p:nvPicPr>
        <p:blipFill>
          <a:blip r:embed="rId3" cstate="print"/>
          <a:stretch>
            <a:fillRect/>
          </a:stretch>
        </p:blipFill>
        <p:spPr>
          <a:xfrm>
            <a:off x="4202678" y="2286000"/>
            <a:ext cx="4941322" cy="3834082"/>
          </a:xfrm>
          <a:prstGeom prst="rect">
            <a:avLst/>
          </a:prstGeom>
        </p:spPr>
      </p:pic>
      <p:pic>
        <p:nvPicPr>
          <p:cNvPr id="10" name="Picture 9" descr="Sp.jpg"/>
          <p:cNvPicPr>
            <a:picLocks noChangeAspect="1"/>
          </p:cNvPicPr>
          <p:nvPr/>
        </p:nvPicPr>
        <p:blipFill>
          <a:blip r:embed="rId4" cstate="print"/>
          <a:stretch>
            <a:fillRect/>
          </a:stretch>
        </p:blipFill>
        <p:spPr>
          <a:xfrm>
            <a:off x="5410200" y="1371600"/>
            <a:ext cx="2851150" cy="815768"/>
          </a:xfrm>
          <a:prstGeom prst="rect">
            <a:avLst/>
          </a:prstGeom>
        </p:spPr>
      </p:pic>
      <p:sp>
        <p:nvSpPr>
          <p:cNvPr id="12" name="Bent Arrow 11"/>
          <p:cNvSpPr/>
          <p:nvPr/>
        </p:nvSpPr>
        <p:spPr bwMode="auto">
          <a:xfrm>
            <a:off x="4953000" y="3962400"/>
            <a:ext cx="685800" cy="1981200"/>
          </a:xfrm>
          <a:prstGeom prst="bentArrow">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B0F0"/>
              </a:solidFill>
              <a:effectLst/>
              <a:latin typeface="Calibri" pitchFamily="34" charset="0"/>
            </a:endParaRPr>
          </a:p>
        </p:txBody>
      </p:sp>
      <p:sp>
        <p:nvSpPr>
          <p:cNvPr id="13" name="TextBox 12"/>
          <p:cNvSpPr txBox="1"/>
          <p:nvPr/>
        </p:nvSpPr>
        <p:spPr>
          <a:xfrm>
            <a:off x="3276600" y="5943600"/>
            <a:ext cx="4506170" cy="461665"/>
          </a:xfrm>
          <a:prstGeom prst="rect">
            <a:avLst/>
          </a:prstGeom>
          <a:noFill/>
        </p:spPr>
        <p:txBody>
          <a:bodyPr wrap="none" rtlCol="0">
            <a:spAutoFit/>
          </a:bodyPr>
          <a:lstStyle/>
          <a:p>
            <a:r>
              <a:rPr lang="en-US" sz="2400" b="1" dirty="0" smtClean="0">
                <a:solidFill>
                  <a:srgbClr val="0070C0"/>
                </a:solidFill>
              </a:rPr>
              <a:t>DSE prediction of DCSB confirmed</a:t>
            </a:r>
            <a:endParaRPr lang="en-US" sz="2400" b="1" dirty="0">
              <a:solidFill>
                <a:srgbClr val="0070C0"/>
              </a:solidFill>
            </a:endParaRPr>
          </a:p>
        </p:txBody>
      </p:sp>
      <p:cxnSp>
        <p:nvCxnSpPr>
          <p:cNvPr id="14" name="Curved Connector 13"/>
          <p:cNvCxnSpPr/>
          <p:nvPr/>
        </p:nvCxnSpPr>
        <p:spPr bwMode="auto">
          <a:xfrm rot="5400000">
            <a:off x="5829300" y="3695700"/>
            <a:ext cx="1676400" cy="1295400"/>
          </a:xfrm>
          <a:prstGeom prst="curvedConnector3">
            <a:avLst>
              <a:gd name="adj1" fmla="val 50000"/>
            </a:avLst>
          </a:prstGeom>
          <a:noFill/>
          <a:ln w="28575" cap="flat" cmpd="sng" algn="ctr">
            <a:solidFill>
              <a:srgbClr val="FF0000"/>
            </a:solidFill>
            <a:prstDash val="dash"/>
            <a:round/>
            <a:headEnd type="arrow"/>
            <a:tailEnd type="arrow"/>
          </a:ln>
          <a:effectLst/>
        </p:spPr>
      </p:cxnSp>
      <p:sp>
        <p:nvSpPr>
          <p:cNvPr id="16" name="TextBox 15"/>
          <p:cNvSpPr txBox="1"/>
          <p:nvPr/>
        </p:nvSpPr>
        <p:spPr>
          <a:xfrm>
            <a:off x="6858000" y="4202668"/>
            <a:ext cx="2066976" cy="369332"/>
          </a:xfrm>
          <a:prstGeom prst="rect">
            <a:avLst/>
          </a:prstGeom>
          <a:noFill/>
        </p:spPr>
        <p:txBody>
          <a:bodyPr wrap="none" rtlCol="0">
            <a:spAutoFit/>
          </a:bodyPr>
          <a:lstStyle/>
          <a:p>
            <a:r>
              <a:rPr lang="en-US" b="1" i="1" dirty="0" smtClean="0">
                <a:solidFill>
                  <a:srgbClr val="FF0000"/>
                </a:solidFill>
              </a:rPr>
              <a:t>Mass from nothing!</a:t>
            </a:r>
            <a:endParaRPr lang="en-US" b="1" i="1" dirty="0">
              <a:solidFill>
                <a:srgbClr val="FF0000"/>
              </a:solidFill>
            </a:endParaRPr>
          </a:p>
        </p:txBody>
      </p:sp>
      <p:sp>
        <p:nvSpPr>
          <p:cNvPr id="15" name="Date Placeholder 14"/>
          <p:cNvSpPr>
            <a:spLocks noGrp="1"/>
          </p:cNvSpPr>
          <p:nvPr>
            <p:ph type="dt" sz="half" idx="10"/>
          </p:nvPr>
        </p:nvSpPr>
        <p:spPr/>
        <p:txBody>
          <a:bodyPr/>
          <a:lstStyle/>
          <a:p>
            <a:r>
              <a:rPr lang="en-US" smtClean="0"/>
              <a:t>Drell-Yan and Hadron Structure - 77pgs</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ide-and-prejudice.jpg"/>
          <p:cNvPicPr>
            <a:picLocks noChangeAspect="1"/>
          </p:cNvPicPr>
          <p:nvPr/>
        </p:nvPicPr>
        <p:blipFill>
          <a:blip r:embed="rId2" cstate="print"/>
          <a:stretch>
            <a:fillRect/>
          </a:stretch>
        </p:blipFill>
        <p:spPr>
          <a:xfrm>
            <a:off x="0" y="0"/>
            <a:ext cx="3404510" cy="1371600"/>
          </a:xfrm>
          <a:prstGeom prst="rect">
            <a:avLst/>
          </a:prstGeom>
        </p:spPr>
      </p:pic>
      <p:sp>
        <p:nvSpPr>
          <p:cNvPr id="2" name="Title 1"/>
          <p:cNvSpPr>
            <a:spLocks noGrp="1"/>
          </p:cNvSpPr>
          <p:nvPr>
            <p:ph type="title"/>
          </p:nvPr>
        </p:nvSpPr>
        <p:spPr>
          <a:xfrm>
            <a:off x="685800" y="274638"/>
            <a:ext cx="8229600" cy="1143000"/>
          </a:xfrm>
        </p:spPr>
        <p:txBody>
          <a:bodyPr/>
          <a:lstStyle/>
          <a:p>
            <a:pPr algn="r"/>
            <a:r>
              <a:rPr lang="en-US" sz="3200" dirty="0" smtClean="0">
                <a:latin typeface="Trebuchet MS" pitchFamily="34" charset="0"/>
              </a:rPr>
              <a:t>Frontiers of Nuclear Science:</a:t>
            </a:r>
            <a:br>
              <a:rPr lang="en-US" sz="3200" dirty="0" smtClean="0">
                <a:latin typeface="Trebuchet MS" pitchFamily="34" charset="0"/>
              </a:rPr>
            </a:br>
            <a:r>
              <a:rPr lang="en-US" sz="3200" dirty="0" smtClean="0">
                <a:latin typeface="Trebuchet MS" pitchFamily="34" charset="0"/>
              </a:rPr>
              <a:t>Theoretical Advances</a:t>
            </a:r>
            <a:endParaRPr lang="en-US" sz="3200" dirty="0">
              <a:latin typeface="Trebuchet MS" pitchFamily="34" charset="0"/>
            </a:endParaRPr>
          </a:p>
        </p:txBody>
      </p:sp>
      <p:sp>
        <p:nvSpPr>
          <p:cNvPr id="3" name="Content Placeholder 2"/>
          <p:cNvSpPr>
            <a:spLocks noGrp="1"/>
          </p:cNvSpPr>
          <p:nvPr>
            <p:ph idx="1"/>
          </p:nvPr>
        </p:nvSpPr>
        <p:spPr>
          <a:xfrm>
            <a:off x="0" y="1752600"/>
            <a:ext cx="4114800" cy="4525963"/>
          </a:xfrm>
        </p:spPr>
        <p:txBody>
          <a:bodyPr>
            <a:normAutofit fontScale="92500" lnSpcReduction="20000"/>
          </a:bodyPr>
          <a:lstStyle/>
          <a:p>
            <a:pPr>
              <a:buNone/>
            </a:pPr>
            <a:r>
              <a:rPr lang="en-US" b="1" dirty="0" smtClean="0">
                <a:solidFill>
                  <a:schemeClr val="tx1">
                    <a:lumMod val="50000"/>
                  </a:schemeClr>
                </a:solidFill>
              </a:rPr>
              <a:t>	In QCD a quark's effective mass depends on its momentum. The function describing this can be calculated and is depicted here.  </a:t>
            </a:r>
            <a:r>
              <a:rPr lang="en-US" b="1" dirty="0" smtClean="0">
                <a:solidFill>
                  <a:srgbClr val="009900"/>
                </a:solidFill>
              </a:rPr>
              <a:t>Numerical simulations of lattice QCD</a:t>
            </a:r>
            <a:r>
              <a:rPr lang="en-US" b="1" dirty="0" smtClean="0">
                <a:solidFill>
                  <a:schemeClr val="tx1">
                    <a:lumMod val="50000"/>
                  </a:schemeClr>
                </a:solidFill>
              </a:rPr>
              <a:t> (data, at two different bare masses) </a:t>
            </a:r>
            <a:r>
              <a:rPr lang="en-US" b="1" dirty="0" smtClean="0">
                <a:solidFill>
                  <a:srgbClr val="009900"/>
                </a:solidFill>
              </a:rPr>
              <a:t>have confirmed model predictions </a:t>
            </a:r>
            <a:r>
              <a:rPr lang="en-US" b="1" dirty="0" smtClean="0">
                <a:solidFill>
                  <a:schemeClr val="tx1">
                    <a:lumMod val="50000"/>
                  </a:schemeClr>
                </a:solidFill>
              </a:rPr>
              <a:t>(solid curves) </a:t>
            </a:r>
            <a:r>
              <a:rPr lang="en-US" b="1" dirty="0" smtClean="0">
                <a:solidFill>
                  <a:srgbClr val="009900"/>
                </a:solidFill>
              </a:rPr>
              <a:t>that the vast bulk of the constituent mass of a light quark comes from a cloud of gluons that are dragged along by the quark as it propagates</a:t>
            </a:r>
            <a:r>
              <a:rPr lang="en-US" b="1" dirty="0" smtClean="0">
                <a:solidFill>
                  <a:schemeClr val="tx1">
                    <a:lumMod val="50000"/>
                  </a:schemeClr>
                </a:solidFill>
              </a:rPr>
              <a:t>. In this way, a quark that appears to be absolutely </a:t>
            </a:r>
            <a:r>
              <a:rPr lang="en-US" b="1" dirty="0" err="1" smtClean="0">
                <a:solidFill>
                  <a:schemeClr val="tx1">
                    <a:lumMod val="50000"/>
                  </a:schemeClr>
                </a:solidFill>
              </a:rPr>
              <a:t>massless</a:t>
            </a:r>
            <a:r>
              <a:rPr lang="en-US" b="1" dirty="0" smtClean="0">
                <a:solidFill>
                  <a:schemeClr val="tx1">
                    <a:lumMod val="50000"/>
                  </a:schemeClr>
                </a:solidFill>
              </a:rPr>
              <a:t> at high energies (m =0, </a:t>
            </a:r>
            <a:r>
              <a:rPr lang="en-US" b="1" dirty="0" smtClean="0">
                <a:solidFill>
                  <a:srgbClr val="FF0000"/>
                </a:solidFill>
              </a:rPr>
              <a:t>red curve</a:t>
            </a:r>
            <a:r>
              <a:rPr lang="en-US" b="1" dirty="0" smtClean="0">
                <a:solidFill>
                  <a:schemeClr val="tx1">
                    <a:lumMod val="50000"/>
                  </a:schemeClr>
                </a:solidFill>
              </a:rPr>
              <a:t>) acquires a large constituent mass at low energies.</a:t>
            </a:r>
            <a:endParaRPr lang="en-US" b="1" dirty="0">
              <a:solidFill>
                <a:schemeClr val="tx1">
                  <a:lumMod val="50000"/>
                </a:schemeClr>
              </a:solidFill>
            </a:endParaRPr>
          </a:p>
        </p:txBody>
      </p:sp>
      <p:sp>
        <p:nvSpPr>
          <p:cNvPr id="4" name="Footer Placeholder 3"/>
          <p:cNvSpPr>
            <a:spLocks noGrp="1"/>
          </p:cNvSpPr>
          <p:nvPr>
            <p:ph type="ftr" sz="quarter" idx="11"/>
          </p:nvPr>
        </p:nvSpPr>
        <p:spPr/>
        <p:txBody>
          <a:bodyPr/>
          <a:lstStyle/>
          <a:p>
            <a:r>
              <a:rPr lang="en-US" smtClean="0"/>
              <a:t>Craig Roberts: Deconstructing QCD's Goldstone modes</a:t>
            </a:r>
            <a:endParaRPr lang="en-US" dirty="0"/>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29</a:t>
            </a:fld>
            <a:endParaRPr lang="en-US">
              <a:solidFill>
                <a:srgbClr val="404040"/>
              </a:solidFill>
            </a:endParaRPr>
          </a:p>
        </p:txBody>
      </p:sp>
      <p:pic>
        <p:nvPicPr>
          <p:cNvPr id="9" name="Picture 8" descr="InHadronLF.jpg"/>
          <p:cNvPicPr>
            <a:picLocks noChangeAspect="1"/>
          </p:cNvPicPr>
          <p:nvPr/>
        </p:nvPicPr>
        <p:blipFill>
          <a:blip r:embed="rId3" cstate="print"/>
          <a:stretch>
            <a:fillRect/>
          </a:stretch>
        </p:blipFill>
        <p:spPr>
          <a:xfrm>
            <a:off x="4202678" y="2286000"/>
            <a:ext cx="4941322" cy="3834082"/>
          </a:xfrm>
          <a:prstGeom prst="rect">
            <a:avLst/>
          </a:prstGeom>
        </p:spPr>
      </p:pic>
      <p:pic>
        <p:nvPicPr>
          <p:cNvPr id="10" name="Picture 9" descr="Sp.jpg"/>
          <p:cNvPicPr>
            <a:picLocks noChangeAspect="1"/>
          </p:cNvPicPr>
          <p:nvPr/>
        </p:nvPicPr>
        <p:blipFill>
          <a:blip r:embed="rId4" cstate="print"/>
          <a:stretch>
            <a:fillRect/>
          </a:stretch>
        </p:blipFill>
        <p:spPr>
          <a:xfrm>
            <a:off x="5410200" y="1371600"/>
            <a:ext cx="2851150" cy="815768"/>
          </a:xfrm>
          <a:prstGeom prst="rect">
            <a:avLst/>
          </a:prstGeom>
        </p:spPr>
      </p:pic>
      <p:sp>
        <p:nvSpPr>
          <p:cNvPr id="15" name="Up Arrow 14"/>
          <p:cNvSpPr/>
          <p:nvPr/>
        </p:nvSpPr>
        <p:spPr bwMode="auto">
          <a:xfrm>
            <a:off x="4876800" y="3352800"/>
            <a:ext cx="350519" cy="2743200"/>
          </a:xfrm>
          <a:prstGeom prst="up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6" name="TextBox 15"/>
          <p:cNvSpPr txBox="1"/>
          <p:nvPr/>
        </p:nvSpPr>
        <p:spPr>
          <a:xfrm>
            <a:off x="3505200" y="5791200"/>
            <a:ext cx="5791200" cy="707886"/>
          </a:xfrm>
          <a:prstGeom prst="rect">
            <a:avLst/>
          </a:prstGeom>
          <a:noFill/>
        </p:spPr>
        <p:txBody>
          <a:bodyPr wrap="square" rtlCol="0">
            <a:spAutoFit/>
          </a:bodyPr>
          <a:lstStyle/>
          <a:p>
            <a:r>
              <a:rPr lang="en-US" sz="2000" b="1" dirty="0" smtClean="0">
                <a:solidFill>
                  <a:srgbClr val="0070C0"/>
                </a:solidFill>
              </a:rPr>
              <a:t>Hint of lattice-QCD support </a:t>
            </a:r>
          </a:p>
          <a:p>
            <a:r>
              <a:rPr lang="en-US" sz="2000" b="1" dirty="0" smtClean="0">
                <a:solidFill>
                  <a:srgbClr val="0070C0"/>
                </a:solidFill>
              </a:rPr>
              <a:t>for DSE prediction of violation of reflection positivity</a:t>
            </a:r>
            <a:r>
              <a:rPr lang="en-US" sz="2000" b="1" dirty="0" smtClean="0"/>
              <a:t> </a:t>
            </a:r>
            <a:endParaRPr lang="en-US" sz="2000" b="1" dirty="0"/>
          </a:p>
        </p:txBody>
      </p:sp>
      <p:sp>
        <p:nvSpPr>
          <p:cNvPr id="11" name="Date Placeholder 10"/>
          <p:cNvSpPr>
            <a:spLocks noGrp="1"/>
          </p:cNvSpPr>
          <p:nvPr>
            <p:ph type="dt" sz="half" idx="10"/>
          </p:nvPr>
        </p:nvSpPr>
        <p:spPr/>
        <p:txBody>
          <a:bodyPr/>
          <a:lstStyle/>
          <a:p>
            <a:r>
              <a:rPr lang="en-US" smtClean="0"/>
              <a:t>Drell-Yan and Hadron Structure - 77pgs</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onDiscovery.jpg"/>
          <p:cNvPicPr>
            <a:picLocks noChangeAspect="1"/>
          </p:cNvPicPr>
          <p:nvPr/>
        </p:nvPicPr>
        <p:blipFill>
          <a:blip r:embed="rId3" cstate="print"/>
          <a:stretch>
            <a:fillRect/>
          </a:stretch>
        </p:blipFill>
        <p:spPr>
          <a:xfrm>
            <a:off x="2895600" y="2438400"/>
            <a:ext cx="6248400" cy="3773154"/>
          </a:xfrm>
          <a:prstGeom prst="rect">
            <a:avLst/>
          </a:prstGeom>
        </p:spPr>
      </p:pic>
      <p:sp>
        <p:nvSpPr>
          <p:cNvPr id="2" name="Title 1"/>
          <p:cNvSpPr>
            <a:spLocks noGrp="1"/>
          </p:cNvSpPr>
          <p:nvPr>
            <p:ph type="title"/>
          </p:nvPr>
        </p:nvSpPr>
        <p:spPr/>
        <p:txBody>
          <a:bodyPr/>
          <a:lstStyle/>
          <a:p>
            <a:pPr algn="r"/>
            <a:r>
              <a:rPr lang="en-US" sz="3600" dirty="0" smtClean="0"/>
              <a:t>Nature’s strong messenger </a:t>
            </a:r>
            <a:br>
              <a:rPr lang="en-US" sz="3600" dirty="0" smtClean="0"/>
            </a:br>
            <a:r>
              <a:rPr lang="en-US" sz="3600" dirty="0" smtClean="0"/>
              <a:t>– </a:t>
            </a:r>
            <a:r>
              <a:rPr lang="en-US" sz="3600" dirty="0" err="1" smtClean="0"/>
              <a:t>Pion</a:t>
            </a:r>
            <a:endParaRPr lang="en-US" sz="3200" i="1" dirty="0">
              <a:solidFill>
                <a:srgbClr val="7030A0"/>
              </a:solidFill>
            </a:endParaRPr>
          </a:p>
        </p:txBody>
      </p:sp>
      <p:sp>
        <p:nvSpPr>
          <p:cNvPr id="4" name="Footer Placeholder 3"/>
          <p:cNvSpPr>
            <a:spLocks noGrp="1"/>
          </p:cNvSpPr>
          <p:nvPr>
            <p:ph type="ftr" sz="quarter" idx="11"/>
          </p:nvPr>
        </p:nvSpPr>
        <p:spPr/>
        <p:txBody>
          <a:bodyPr/>
          <a:lstStyle/>
          <a:p>
            <a:r>
              <a:rPr lang="en-US" smtClean="0">
                <a:solidFill>
                  <a:srgbClr val="404040"/>
                </a:solidFill>
              </a:rPr>
              <a:t>Craig Roberts: Deconstructing QCD's Goldstone modes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3</a:t>
            </a:fld>
            <a:endParaRPr lang="en-US">
              <a:solidFill>
                <a:srgbClr val="404040"/>
              </a:solidFill>
            </a:endParaRPr>
          </a:p>
        </p:txBody>
      </p:sp>
      <p:sp>
        <p:nvSpPr>
          <p:cNvPr id="7" name="Date Placeholder 6"/>
          <p:cNvSpPr>
            <a:spLocks noGrp="1"/>
          </p:cNvSpPr>
          <p:nvPr>
            <p:ph type="dt" sz="half" idx="10"/>
          </p:nvPr>
        </p:nvSpPr>
        <p:spPr/>
        <p:txBody>
          <a:bodyPr/>
          <a:lstStyle/>
          <a:p>
            <a:r>
              <a:rPr lang="en-US" smtClean="0">
                <a:solidFill>
                  <a:srgbClr val="404040"/>
                </a:solidFill>
              </a:rPr>
              <a:t>Drell-Yan and Hadron Structure - 77pgs</a:t>
            </a:r>
            <a:endParaRPr lang="en-US">
              <a:solidFill>
                <a:srgbClr val="404040"/>
              </a:solidFill>
            </a:endParaRPr>
          </a:p>
        </p:txBody>
      </p:sp>
      <p:sp>
        <p:nvSpPr>
          <p:cNvPr id="8" name="Content Placeholder 7"/>
          <p:cNvSpPr>
            <a:spLocks noGrp="1"/>
          </p:cNvSpPr>
          <p:nvPr>
            <p:ph idx="1"/>
          </p:nvPr>
        </p:nvSpPr>
        <p:spPr>
          <a:xfrm>
            <a:off x="0" y="2103437"/>
            <a:ext cx="8229600" cy="4525963"/>
          </a:xfrm>
        </p:spPr>
        <p:txBody>
          <a:bodyPr/>
          <a:lstStyle/>
          <a:p>
            <a:pPr>
              <a:buFont typeface="Wingdings" pitchFamily="2" charset="2"/>
              <a:buChar char="q"/>
            </a:pPr>
            <a:r>
              <a:rPr lang="en-US" sz="2200" dirty="0" smtClean="0">
                <a:solidFill>
                  <a:schemeClr val="tx2"/>
                </a:solidFill>
              </a:rPr>
              <a:t>1947 – </a:t>
            </a:r>
            <a:r>
              <a:rPr lang="en-US" sz="2200" dirty="0" err="1" smtClean="0">
                <a:solidFill>
                  <a:schemeClr val="tx2"/>
                </a:solidFill>
              </a:rPr>
              <a:t>Pion</a:t>
            </a:r>
            <a:r>
              <a:rPr lang="en-US" sz="2200" dirty="0" smtClean="0">
                <a:solidFill>
                  <a:schemeClr val="tx2"/>
                </a:solidFill>
              </a:rPr>
              <a:t> discovered by Cecil Frank Powell </a:t>
            </a:r>
          </a:p>
          <a:p>
            <a:pPr>
              <a:buFont typeface="Wingdings" pitchFamily="2" charset="2"/>
              <a:buChar char="q"/>
            </a:pPr>
            <a:r>
              <a:rPr lang="en-US" sz="2200" dirty="0" smtClean="0">
                <a:solidFill>
                  <a:schemeClr val="tx2"/>
                </a:solidFill>
              </a:rPr>
              <a:t>Studied tracks made by cosmic rays using </a:t>
            </a:r>
          </a:p>
          <a:p>
            <a:pPr>
              <a:buNone/>
            </a:pPr>
            <a:r>
              <a:rPr lang="en-US" sz="2200" dirty="0" smtClean="0">
                <a:solidFill>
                  <a:schemeClr val="tx2"/>
                </a:solidFill>
              </a:rPr>
              <a:t>	photographic emulsion plates</a:t>
            </a:r>
          </a:p>
          <a:p>
            <a:pPr>
              <a:buFont typeface="Wingdings" pitchFamily="2" charset="2"/>
              <a:buChar char="q"/>
            </a:pPr>
            <a:r>
              <a:rPr lang="en-US" sz="2200" dirty="0" smtClean="0">
                <a:solidFill>
                  <a:schemeClr val="tx2"/>
                </a:solidFill>
              </a:rPr>
              <a:t>Despite the fact that </a:t>
            </a:r>
          </a:p>
          <a:p>
            <a:pPr>
              <a:buNone/>
            </a:pPr>
            <a:r>
              <a:rPr lang="en-US" sz="2200" dirty="0" smtClean="0">
                <a:solidFill>
                  <a:schemeClr val="tx2"/>
                </a:solidFill>
              </a:rPr>
              <a:t>	Cavendish Lab said method is</a:t>
            </a:r>
          </a:p>
          <a:p>
            <a:pPr>
              <a:buNone/>
            </a:pPr>
            <a:r>
              <a:rPr lang="en-US" sz="2200" dirty="0" smtClean="0">
                <a:solidFill>
                  <a:schemeClr val="tx2"/>
                </a:solidFill>
              </a:rPr>
              <a:t>	incapable of “</a:t>
            </a:r>
            <a:r>
              <a:rPr lang="en-US" sz="2200" i="1" dirty="0" smtClean="0">
                <a:solidFill>
                  <a:schemeClr val="tx2"/>
                </a:solidFill>
              </a:rPr>
              <a:t>reliable and </a:t>
            </a:r>
          </a:p>
          <a:p>
            <a:pPr>
              <a:buNone/>
            </a:pPr>
            <a:r>
              <a:rPr lang="en-US" sz="2200" i="1" dirty="0" smtClean="0">
                <a:solidFill>
                  <a:schemeClr val="tx2"/>
                </a:solidFill>
              </a:rPr>
              <a:t>	reproducible precision</a:t>
            </a:r>
          </a:p>
          <a:p>
            <a:pPr>
              <a:buNone/>
            </a:pPr>
            <a:r>
              <a:rPr lang="en-US" sz="2200" i="1" dirty="0" smtClean="0">
                <a:solidFill>
                  <a:schemeClr val="tx2"/>
                </a:solidFill>
              </a:rPr>
              <a:t>	measurements</a:t>
            </a:r>
            <a:r>
              <a:rPr lang="en-US" sz="2200" dirty="0" smtClean="0">
                <a:solidFill>
                  <a:schemeClr val="tx2"/>
                </a:solidFill>
              </a:rPr>
              <a:t>.”</a:t>
            </a:r>
          </a:p>
          <a:p>
            <a:pPr>
              <a:buFont typeface="Wingdings" pitchFamily="2" charset="2"/>
              <a:buChar char="q"/>
            </a:pPr>
            <a:r>
              <a:rPr lang="en-US" sz="2200" dirty="0" smtClean="0">
                <a:solidFill>
                  <a:schemeClr val="tx2"/>
                </a:solidFill>
              </a:rPr>
              <a:t>Mass measured in scattering</a:t>
            </a:r>
          </a:p>
          <a:p>
            <a:pPr>
              <a:buNone/>
            </a:pPr>
            <a:r>
              <a:rPr lang="en-US" sz="2200" dirty="0" smtClean="0">
                <a:solidFill>
                  <a:schemeClr val="tx2"/>
                </a:solidFill>
                <a:latin typeface="Calibri"/>
              </a:rPr>
              <a:t>	≈ </a:t>
            </a:r>
            <a:r>
              <a:rPr lang="en-US" sz="2200" i="1" dirty="0" smtClean="0">
                <a:solidFill>
                  <a:schemeClr val="tx2"/>
                </a:solidFill>
                <a:latin typeface="Calibri"/>
              </a:rPr>
              <a:t>250-350 m</a:t>
            </a:r>
            <a:r>
              <a:rPr lang="en-US" sz="2200" i="1" baseline="-25000" dirty="0" smtClean="0">
                <a:solidFill>
                  <a:schemeClr val="tx2"/>
                </a:solidFill>
                <a:latin typeface="Calibri"/>
              </a:rPr>
              <a:t>e</a:t>
            </a:r>
            <a:endParaRPr lang="en-US" sz="2200" i="1" baseline="-25000" dirty="0">
              <a:solidFill>
                <a:schemeClr val="tx2"/>
              </a:solidFill>
            </a:endParaRPr>
          </a:p>
        </p:txBody>
      </p:sp>
      <p:pic>
        <p:nvPicPr>
          <p:cNvPr id="12" name="Picture 11" descr="Cecil_Frank_Powell.jpg"/>
          <p:cNvPicPr>
            <a:picLocks noChangeAspect="1"/>
          </p:cNvPicPr>
          <p:nvPr/>
        </p:nvPicPr>
        <p:blipFill>
          <a:blip r:embed="rId4" cstate="print"/>
          <a:stretch>
            <a:fillRect/>
          </a:stretch>
        </p:blipFill>
        <p:spPr>
          <a:xfrm>
            <a:off x="0" y="0"/>
            <a:ext cx="1828800" cy="2156460"/>
          </a:xfrm>
          <a:prstGeom prst="rect">
            <a:avLst/>
          </a:prstGeom>
        </p:spPr>
      </p:pic>
      <p:sp>
        <p:nvSpPr>
          <p:cNvPr id="11" name="Freeform 10"/>
          <p:cNvSpPr/>
          <p:nvPr/>
        </p:nvSpPr>
        <p:spPr bwMode="auto">
          <a:xfrm>
            <a:off x="3938954" y="4185138"/>
            <a:ext cx="2485292" cy="1471247"/>
          </a:xfrm>
          <a:custGeom>
            <a:avLst/>
            <a:gdLst>
              <a:gd name="connsiteX0" fmla="*/ 2485292 w 2485292"/>
              <a:gd name="connsiteY0" fmla="*/ 0 h 1471247"/>
              <a:gd name="connsiteX1" fmla="*/ 1723292 w 2485292"/>
              <a:gd name="connsiteY1" fmla="*/ 1441939 h 1471247"/>
              <a:gd name="connsiteX2" fmla="*/ 0 w 2485292"/>
              <a:gd name="connsiteY2" fmla="*/ 175847 h 1471247"/>
            </a:gdLst>
            <a:ahLst/>
            <a:cxnLst>
              <a:cxn ang="0">
                <a:pos x="connsiteX0" y="connsiteY0"/>
              </a:cxn>
              <a:cxn ang="0">
                <a:pos x="connsiteX1" y="connsiteY1"/>
              </a:cxn>
              <a:cxn ang="0">
                <a:pos x="connsiteX2" y="connsiteY2"/>
              </a:cxn>
            </a:cxnLst>
            <a:rect l="l" t="t" r="r" b="b"/>
            <a:pathLst>
              <a:path w="2485292" h="1471247">
                <a:moveTo>
                  <a:pt x="2485292" y="0"/>
                </a:moveTo>
                <a:cubicBezTo>
                  <a:pt x="2311399" y="706315"/>
                  <a:pt x="2137507" y="1412631"/>
                  <a:pt x="1723292" y="1441939"/>
                </a:cubicBezTo>
                <a:cubicBezTo>
                  <a:pt x="1309077" y="1471247"/>
                  <a:pt x="654538" y="823547"/>
                  <a:pt x="0" y="175847"/>
                </a:cubicBezTo>
              </a:path>
            </a:pathLst>
          </a:custGeom>
          <a:noFill/>
          <a:ln w="1905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85" decel="100000"/>
                                        <p:tgtEl>
                                          <p:spTgt spid="8">
                                            <p:txEl>
                                              <p:pRg st="0" end="0"/>
                                            </p:txEl>
                                          </p:spTgt>
                                        </p:tgtEl>
                                      </p:cBhvr>
                                    </p:animEffect>
                                    <p:animScale>
                                      <p:cBhvr>
                                        <p:cTn id="8" dur="385" decel="100000"/>
                                        <p:tgtEl>
                                          <p:spTgt spid="8">
                                            <p:txEl>
                                              <p:pRg st="0" end="0"/>
                                            </p:txEl>
                                          </p:spTgt>
                                        </p:tgtEl>
                                      </p:cBhvr>
                                      <p:from x="10000" y="10000"/>
                                      <p:to x="200000" y="450000"/>
                                    </p:animScale>
                                    <p:animScale>
                                      <p:cBhvr>
                                        <p:cTn id="9" dur="615" accel="100000" fill="hold">
                                          <p:stCondLst>
                                            <p:cond delay="385"/>
                                          </p:stCondLst>
                                        </p:cTn>
                                        <p:tgtEl>
                                          <p:spTgt spid="8">
                                            <p:txEl>
                                              <p:pRg st="0" end="0"/>
                                            </p:txEl>
                                          </p:spTgt>
                                        </p:tgtEl>
                                      </p:cBhvr>
                                      <p:from x="200000" y="450000"/>
                                      <p:to x="100000" y="100000"/>
                                    </p:animScale>
                                    <p:set>
                                      <p:cBhvr>
                                        <p:cTn id="10" dur="385" fill="hold"/>
                                        <p:tgtEl>
                                          <p:spTgt spid="8">
                                            <p:txEl>
                                              <p:pRg st="0" end="0"/>
                                            </p:txEl>
                                          </p:spTgt>
                                        </p:tgtEl>
                                        <p:attrNameLst>
                                          <p:attrName>ppt_x</p:attrName>
                                        </p:attrNameLst>
                                      </p:cBhvr>
                                      <p:to>
                                        <p:strVal val="(0.5)"/>
                                      </p:to>
                                    </p:set>
                                    <p:anim from="(0.5)" to="(#ppt_x)" calcmode="lin" valueType="num">
                                      <p:cBhvr>
                                        <p:cTn id="11" dur="615" accel="100000" fill="hold">
                                          <p:stCondLst>
                                            <p:cond delay="385"/>
                                          </p:stCondLst>
                                        </p:cTn>
                                        <p:tgtEl>
                                          <p:spTgt spid="8">
                                            <p:txEl>
                                              <p:pRg st="0" end="0"/>
                                            </p:txEl>
                                          </p:spTgt>
                                        </p:tgtEl>
                                        <p:attrNameLst>
                                          <p:attrName>ppt_x</p:attrName>
                                        </p:attrNameLst>
                                      </p:cBhvr>
                                    </p:anim>
                                    <p:set>
                                      <p:cBhvr>
                                        <p:cTn id="12" dur="385" fill="hold"/>
                                        <p:tgtEl>
                                          <p:spTgt spid="8">
                                            <p:txEl>
                                              <p:pRg st="0" end="0"/>
                                            </p:txEl>
                                          </p:spTgt>
                                        </p:tgtEl>
                                        <p:attrNameLst>
                                          <p:attrName>ppt_y</p:attrName>
                                        </p:attrNameLst>
                                      </p:cBhvr>
                                      <p:to>
                                        <p:strVal val="(#ppt_y+0.4)"/>
                                      </p:to>
                                    </p:set>
                                    <p:anim from="(#ppt_y+0.4)" to="(#ppt_y)" calcmode="lin" valueType="num">
                                      <p:cBhvr>
                                        <p:cTn id="13" dur="615" accel="100000" fill="hold">
                                          <p:stCondLst>
                                            <p:cond delay="385"/>
                                          </p:stCondLst>
                                        </p:cTn>
                                        <p:tgtEl>
                                          <p:spTgt spid="8">
                                            <p:txEl>
                                              <p:pRg st="0" end="0"/>
                                            </p:txEl>
                                          </p:spTgt>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385" decel="100000"/>
                                        <p:tgtEl>
                                          <p:spTgt spid="8">
                                            <p:txEl>
                                              <p:pRg st="1" end="1"/>
                                            </p:txEl>
                                          </p:spTgt>
                                        </p:tgtEl>
                                      </p:cBhvr>
                                    </p:animEffect>
                                    <p:animScale>
                                      <p:cBhvr>
                                        <p:cTn id="17" dur="385" decel="100000"/>
                                        <p:tgtEl>
                                          <p:spTgt spid="8">
                                            <p:txEl>
                                              <p:pRg st="1" end="1"/>
                                            </p:txEl>
                                          </p:spTgt>
                                        </p:tgtEl>
                                      </p:cBhvr>
                                      <p:from x="10000" y="10000"/>
                                      <p:to x="200000" y="450000"/>
                                    </p:animScale>
                                    <p:animScale>
                                      <p:cBhvr>
                                        <p:cTn id="18" dur="615" accel="100000" fill="hold">
                                          <p:stCondLst>
                                            <p:cond delay="385"/>
                                          </p:stCondLst>
                                        </p:cTn>
                                        <p:tgtEl>
                                          <p:spTgt spid="8">
                                            <p:txEl>
                                              <p:pRg st="1" end="1"/>
                                            </p:txEl>
                                          </p:spTgt>
                                        </p:tgtEl>
                                      </p:cBhvr>
                                      <p:from x="200000" y="450000"/>
                                      <p:to x="100000" y="100000"/>
                                    </p:animScale>
                                    <p:set>
                                      <p:cBhvr>
                                        <p:cTn id="19" dur="385" fill="hold"/>
                                        <p:tgtEl>
                                          <p:spTgt spid="8">
                                            <p:txEl>
                                              <p:pRg st="1" end="1"/>
                                            </p:txEl>
                                          </p:spTgt>
                                        </p:tgtEl>
                                        <p:attrNameLst>
                                          <p:attrName>ppt_x</p:attrName>
                                        </p:attrNameLst>
                                      </p:cBhvr>
                                      <p:to>
                                        <p:strVal val="(0.5)"/>
                                      </p:to>
                                    </p:set>
                                    <p:anim from="(0.5)" to="(#ppt_x)" calcmode="lin" valueType="num">
                                      <p:cBhvr>
                                        <p:cTn id="20" dur="615" accel="100000" fill="hold">
                                          <p:stCondLst>
                                            <p:cond delay="385"/>
                                          </p:stCondLst>
                                        </p:cTn>
                                        <p:tgtEl>
                                          <p:spTgt spid="8">
                                            <p:txEl>
                                              <p:pRg st="1" end="1"/>
                                            </p:txEl>
                                          </p:spTgt>
                                        </p:tgtEl>
                                        <p:attrNameLst>
                                          <p:attrName>ppt_x</p:attrName>
                                        </p:attrNameLst>
                                      </p:cBhvr>
                                    </p:anim>
                                    <p:set>
                                      <p:cBhvr>
                                        <p:cTn id="21" dur="385" fill="hold"/>
                                        <p:tgtEl>
                                          <p:spTgt spid="8">
                                            <p:txEl>
                                              <p:pRg st="1" end="1"/>
                                            </p:txEl>
                                          </p:spTgt>
                                        </p:tgtEl>
                                        <p:attrNameLst>
                                          <p:attrName>ppt_y</p:attrName>
                                        </p:attrNameLst>
                                      </p:cBhvr>
                                      <p:to>
                                        <p:strVal val="(#ppt_y+0.4)"/>
                                      </p:to>
                                    </p:set>
                                    <p:anim from="(#ppt_y+0.4)" to="(#ppt_y)" calcmode="lin" valueType="num">
                                      <p:cBhvr>
                                        <p:cTn id="22" dur="615" accel="100000" fill="hold">
                                          <p:stCondLst>
                                            <p:cond delay="385"/>
                                          </p:stCondLst>
                                        </p:cTn>
                                        <p:tgtEl>
                                          <p:spTgt spid="8">
                                            <p:txEl>
                                              <p:pRg st="1" end="1"/>
                                            </p:txEl>
                                          </p:spTgt>
                                        </p:tgtEl>
                                        <p:attrNameLst>
                                          <p:attrName>ppt_y</p:attrName>
                                        </p:attrNameLst>
                                      </p:cBhvr>
                                    </p:anim>
                                  </p:childTnLst>
                                </p:cTn>
                              </p:par>
                              <p:par>
                                <p:cTn id="23" presetID="51"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385" decel="100000"/>
                                        <p:tgtEl>
                                          <p:spTgt spid="8">
                                            <p:txEl>
                                              <p:pRg st="2" end="2"/>
                                            </p:txEl>
                                          </p:spTgt>
                                        </p:tgtEl>
                                      </p:cBhvr>
                                    </p:animEffect>
                                    <p:animScale>
                                      <p:cBhvr>
                                        <p:cTn id="26" dur="385" decel="100000"/>
                                        <p:tgtEl>
                                          <p:spTgt spid="8">
                                            <p:txEl>
                                              <p:pRg st="2" end="2"/>
                                            </p:txEl>
                                          </p:spTgt>
                                        </p:tgtEl>
                                      </p:cBhvr>
                                      <p:from x="10000" y="10000"/>
                                      <p:to x="200000" y="450000"/>
                                    </p:animScale>
                                    <p:animScale>
                                      <p:cBhvr>
                                        <p:cTn id="27" dur="615" accel="100000" fill="hold">
                                          <p:stCondLst>
                                            <p:cond delay="385"/>
                                          </p:stCondLst>
                                        </p:cTn>
                                        <p:tgtEl>
                                          <p:spTgt spid="8">
                                            <p:txEl>
                                              <p:pRg st="2" end="2"/>
                                            </p:txEl>
                                          </p:spTgt>
                                        </p:tgtEl>
                                      </p:cBhvr>
                                      <p:from x="200000" y="450000"/>
                                      <p:to x="100000" y="100000"/>
                                    </p:animScale>
                                    <p:set>
                                      <p:cBhvr>
                                        <p:cTn id="28" dur="385" fill="hold"/>
                                        <p:tgtEl>
                                          <p:spTgt spid="8">
                                            <p:txEl>
                                              <p:pRg st="2" end="2"/>
                                            </p:txEl>
                                          </p:spTgt>
                                        </p:tgtEl>
                                        <p:attrNameLst>
                                          <p:attrName>ppt_x</p:attrName>
                                        </p:attrNameLst>
                                      </p:cBhvr>
                                      <p:to>
                                        <p:strVal val="(0.5)"/>
                                      </p:to>
                                    </p:set>
                                    <p:anim from="(0.5)" to="(#ppt_x)" calcmode="lin" valueType="num">
                                      <p:cBhvr>
                                        <p:cTn id="29" dur="615" accel="100000" fill="hold">
                                          <p:stCondLst>
                                            <p:cond delay="385"/>
                                          </p:stCondLst>
                                        </p:cTn>
                                        <p:tgtEl>
                                          <p:spTgt spid="8">
                                            <p:txEl>
                                              <p:pRg st="2" end="2"/>
                                            </p:txEl>
                                          </p:spTgt>
                                        </p:tgtEl>
                                        <p:attrNameLst>
                                          <p:attrName>ppt_x</p:attrName>
                                        </p:attrNameLst>
                                      </p:cBhvr>
                                    </p:anim>
                                    <p:set>
                                      <p:cBhvr>
                                        <p:cTn id="30" dur="385" fill="hold"/>
                                        <p:tgtEl>
                                          <p:spTgt spid="8">
                                            <p:txEl>
                                              <p:pRg st="2" end="2"/>
                                            </p:txEl>
                                          </p:spTgt>
                                        </p:tgtEl>
                                        <p:attrNameLst>
                                          <p:attrName>ppt_y</p:attrName>
                                        </p:attrNameLst>
                                      </p:cBhvr>
                                      <p:to>
                                        <p:strVal val="(#ppt_y+0.4)"/>
                                      </p:to>
                                    </p:set>
                                    <p:anim from="(#ppt_y+0.4)" to="(#ppt_y)" calcmode="lin" valueType="num">
                                      <p:cBhvr>
                                        <p:cTn id="31" dur="615" accel="100000" fill="hold">
                                          <p:stCondLst>
                                            <p:cond delay="385"/>
                                          </p:stCondLst>
                                        </p:cTn>
                                        <p:tgtEl>
                                          <p:spTgt spid="8">
                                            <p:txEl>
                                              <p:pRg st="2" end="2"/>
                                            </p:txEl>
                                          </p:spTgt>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385" decel="100000"/>
                                        <p:tgtEl>
                                          <p:spTgt spid="11"/>
                                        </p:tgtEl>
                                      </p:cBhvr>
                                    </p:animEffect>
                                    <p:animScale>
                                      <p:cBhvr>
                                        <p:cTn id="35" dur="385" decel="100000"/>
                                        <p:tgtEl>
                                          <p:spTgt spid="11"/>
                                        </p:tgtEl>
                                      </p:cBhvr>
                                      <p:from x="10000" y="10000"/>
                                      <p:to x="200000" y="450000"/>
                                    </p:animScale>
                                    <p:animScale>
                                      <p:cBhvr>
                                        <p:cTn id="36" dur="615" accel="100000" fill="hold">
                                          <p:stCondLst>
                                            <p:cond delay="385"/>
                                          </p:stCondLst>
                                        </p:cTn>
                                        <p:tgtEl>
                                          <p:spTgt spid="11"/>
                                        </p:tgtEl>
                                      </p:cBhvr>
                                      <p:from x="200000" y="450000"/>
                                      <p:to x="100000" y="100000"/>
                                    </p:animScale>
                                    <p:set>
                                      <p:cBhvr>
                                        <p:cTn id="37" dur="385" fill="hold"/>
                                        <p:tgtEl>
                                          <p:spTgt spid="11"/>
                                        </p:tgtEl>
                                        <p:attrNameLst>
                                          <p:attrName>ppt_x</p:attrName>
                                        </p:attrNameLst>
                                      </p:cBhvr>
                                      <p:to>
                                        <p:strVal val="(0.5)"/>
                                      </p:to>
                                    </p:set>
                                    <p:anim from="(0.5)" to="(#ppt_x)" calcmode="lin" valueType="num">
                                      <p:cBhvr>
                                        <p:cTn id="38" dur="615" accel="100000" fill="hold">
                                          <p:stCondLst>
                                            <p:cond delay="385"/>
                                          </p:stCondLst>
                                        </p:cTn>
                                        <p:tgtEl>
                                          <p:spTgt spid="11"/>
                                        </p:tgtEl>
                                        <p:attrNameLst>
                                          <p:attrName>ppt_x</p:attrName>
                                        </p:attrNameLst>
                                      </p:cBhvr>
                                    </p:anim>
                                    <p:set>
                                      <p:cBhvr>
                                        <p:cTn id="39" dur="385" fill="hold"/>
                                        <p:tgtEl>
                                          <p:spTgt spid="11"/>
                                        </p:tgtEl>
                                        <p:attrNameLst>
                                          <p:attrName>ppt_y</p:attrName>
                                        </p:attrNameLst>
                                      </p:cBhvr>
                                      <p:to>
                                        <p:strVal val="(#ppt_y+0.4)"/>
                                      </p:to>
                                    </p:set>
                                    <p:anim from="(#ppt_y+0.4)" to="(#ppt_y)" calcmode="lin" valueType="num">
                                      <p:cBhvr>
                                        <p:cTn id="40" dur="615" accel="100000" fill="hold">
                                          <p:stCondLst>
                                            <p:cond delay="385"/>
                                          </p:stCondLst>
                                        </p:cTn>
                                        <p:tgtEl>
                                          <p:spTgt spid="11"/>
                                        </p:tgtEl>
                                        <p:attrNameLst>
                                          <p:attrName>ppt_y</p:attrName>
                                        </p:attrNameLst>
                                      </p:cBhvr>
                                    </p:anim>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box(in)">
                                      <p:cBhvr>
                                        <p:cTn id="45" dur="500"/>
                                        <p:tgtEl>
                                          <p:spTgt spid="8">
                                            <p:txEl>
                                              <p:pRg st="3" end="3"/>
                                            </p:txEl>
                                          </p:spTgt>
                                        </p:tgtEl>
                                      </p:cBhvr>
                                    </p:animEffect>
                                  </p:childTnLst>
                                </p:cTn>
                              </p:par>
                              <p:par>
                                <p:cTn id="46" presetID="4" presetClass="entr" presetSubtype="16" fill="hold" nodeType="withEffect">
                                  <p:stCondLst>
                                    <p:cond delay="0"/>
                                  </p:stCondLst>
                                  <p:childTnLst>
                                    <p:set>
                                      <p:cBhvr>
                                        <p:cTn id="47" dur="1" fill="hold">
                                          <p:stCondLst>
                                            <p:cond delay="0"/>
                                          </p:stCondLst>
                                        </p:cTn>
                                        <p:tgtEl>
                                          <p:spTgt spid="8">
                                            <p:txEl>
                                              <p:pRg st="4" end="4"/>
                                            </p:txEl>
                                          </p:spTgt>
                                        </p:tgtEl>
                                        <p:attrNameLst>
                                          <p:attrName>style.visibility</p:attrName>
                                        </p:attrNameLst>
                                      </p:cBhvr>
                                      <p:to>
                                        <p:strVal val="visible"/>
                                      </p:to>
                                    </p:set>
                                    <p:animEffect transition="in" filter="box(in)">
                                      <p:cBhvr>
                                        <p:cTn id="48" dur="500"/>
                                        <p:tgtEl>
                                          <p:spTgt spid="8">
                                            <p:txEl>
                                              <p:pRg st="4" end="4"/>
                                            </p:txEl>
                                          </p:spTgt>
                                        </p:tgtEl>
                                      </p:cBhvr>
                                    </p:animEffect>
                                  </p:childTnLst>
                                </p:cTn>
                              </p:par>
                              <p:par>
                                <p:cTn id="49" presetID="4" presetClass="entr" presetSubtype="16" fill="hold" nodeType="with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animEffect transition="in" filter="box(in)">
                                      <p:cBhvr>
                                        <p:cTn id="51" dur="500"/>
                                        <p:tgtEl>
                                          <p:spTgt spid="8">
                                            <p:txEl>
                                              <p:pRg st="5" end="5"/>
                                            </p:txEl>
                                          </p:spTgt>
                                        </p:tgtEl>
                                      </p:cBhvr>
                                    </p:animEffect>
                                  </p:childTnLst>
                                </p:cTn>
                              </p:par>
                              <p:par>
                                <p:cTn id="52" presetID="4" presetClass="entr" presetSubtype="16" fill="hold" nodeType="withEffect">
                                  <p:stCondLst>
                                    <p:cond delay="0"/>
                                  </p:stCondLst>
                                  <p:childTnLst>
                                    <p:set>
                                      <p:cBhvr>
                                        <p:cTn id="53" dur="1" fill="hold">
                                          <p:stCondLst>
                                            <p:cond delay="0"/>
                                          </p:stCondLst>
                                        </p:cTn>
                                        <p:tgtEl>
                                          <p:spTgt spid="8">
                                            <p:txEl>
                                              <p:pRg st="6" end="6"/>
                                            </p:txEl>
                                          </p:spTgt>
                                        </p:tgtEl>
                                        <p:attrNameLst>
                                          <p:attrName>style.visibility</p:attrName>
                                        </p:attrNameLst>
                                      </p:cBhvr>
                                      <p:to>
                                        <p:strVal val="visible"/>
                                      </p:to>
                                    </p:set>
                                    <p:animEffect transition="in" filter="box(in)">
                                      <p:cBhvr>
                                        <p:cTn id="54" dur="500"/>
                                        <p:tgtEl>
                                          <p:spTgt spid="8">
                                            <p:txEl>
                                              <p:pRg st="6" end="6"/>
                                            </p:txEl>
                                          </p:spTgt>
                                        </p:tgtEl>
                                      </p:cBhvr>
                                    </p:animEffect>
                                  </p:childTnLst>
                                </p:cTn>
                              </p:par>
                              <p:par>
                                <p:cTn id="55" presetID="4" presetClass="entr" presetSubtype="16" fill="hold" nodeType="withEffect">
                                  <p:stCondLst>
                                    <p:cond delay="0"/>
                                  </p:stCondLst>
                                  <p:childTnLst>
                                    <p:set>
                                      <p:cBhvr>
                                        <p:cTn id="56" dur="1" fill="hold">
                                          <p:stCondLst>
                                            <p:cond delay="0"/>
                                          </p:stCondLst>
                                        </p:cTn>
                                        <p:tgtEl>
                                          <p:spTgt spid="8">
                                            <p:txEl>
                                              <p:pRg st="7" end="7"/>
                                            </p:txEl>
                                          </p:spTgt>
                                        </p:tgtEl>
                                        <p:attrNameLst>
                                          <p:attrName>style.visibility</p:attrName>
                                        </p:attrNameLst>
                                      </p:cBhvr>
                                      <p:to>
                                        <p:strVal val="visible"/>
                                      </p:to>
                                    </p:set>
                                    <p:animEffect transition="in" filter="box(in)">
                                      <p:cBhvr>
                                        <p:cTn id="57" dur="500"/>
                                        <p:tgtEl>
                                          <p:spTgt spid="8">
                                            <p:txEl>
                                              <p:pRg st="7" end="7"/>
                                            </p:txEl>
                                          </p:spTgt>
                                        </p:tgtEl>
                                      </p:cBhvr>
                                    </p:animEffect>
                                  </p:childTnLst>
                                </p:cTn>
                              </p:par>
                              <p:par>
                                <p:cTn id="58" presetID="4" presetClass="entr" presetSubtype="16" fill="hold" nodeType="withEffect">
                                  <p:stCondLst>
                                    <p:cond delay="0"/>
                                  </p:stCondLst>
                                  <p:childTnLst>
                                    <p:set>
                                      <p:cBhvr>
                                        <p:cTn id="59" dur="1" fill="hold">
                                          <p:stCondLst>
                                            <p:cond delay="0"/>
                                          </p:stCondLst>
                                        </p:cTn>
                                        <p:tgtEl>
                                          <p:spTgt spid="8">
                                            <p:txEl>
                                              <p:pRg st="8" end="8"/>
                                            </p:txEl>
                                          </p:spTgt>
                                        </p:tgtEl>
                                        <p:attrNameLst>
                                          <p:attrName>style.visibility</p:attrName>
                                        </p:attrNameLst>
                                      </p:cBhvr>
                                      <p:to>
                                        <p:strVal val="visible"/>
                                      </p:to>
                                    </p:set>
                                    <p:animEffect transition="in" filter="box(in)">
                                      <p:cBhvr>
                                        <p:cTn id="60" dur="500"/>
                                        <p:tgtEl>
                                          <p:spTgt spid="8">
                                            <p:txEl>
                                              <p:pRg st="8" end="8"/>
                                            </p:txEl>
                                          </p:spTgt>
                                        </p:tgtEl>
                                      </p:cBhvr>
                                    </p:animEffect>
                                  </p:childTnLst>
                                </p:cTn>
                              </p:par>
                              <p:par>
                                <p:cTn id="61" presetID="4" presetClass="entr" presetSubtype="16" fill="hold" nodeType="withEffect">
                                  <p:stCondLst>
                                    <p:cond delay="0"/>
                                  </p:stCondLst>
                                  <p:childTnLst>
                                    <p:set>
                                      <p:cBhvr>
                                        <p:cTn id="62" dur="1" fill="hold">
                                          <p:stCondLst>
                                            <p:cond delay="0"/>
                                          </p:stCondLst>
                                        </p:cTn>
                                        <p:tgtEl>
                                          <p:spTgt spid="8">
                                            <p:txEl>
                                              <p:pRg st="9" end="9"/>
                                            </p:txEl>
                                          </p:spTgt>
                                        </p:tgtEl>
                                        <p:attrNameLst>
                                          <p:attrName>style.visibility</p:attrName>
                                        </p:attrNameLst>
                                      </p:cBhvr>
                                      <p:to>
                                        <p:strVal val="visible"/>
                                      </p:to>
                                    </p:set>
                                    <p:animEffect transition="in" filter="box(in)">
                                      <p:cBhvr>
                                        <p:cTn id="63"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ride-and-prejudice.jpg"/>
          <p:cNvPicPr>
            <a:picLocks noChangeAspect="1"/>
          </p:cNvPicPr>
          <p:nvPr/>
        </p:nvPicPr>
        <p:blipFill>
          <a:blip r:embed="rId2" cstate="print"/>
          <a:stretch>
            <a:fillRect/>
          </a:stretch>
        </p:blipFill>
        <p:spPr>
          <a:xfrm>
            <a:off x="0" y="0"/>
            <a:ext cx="3124200" cy="2895092"/>
          </a:xfrm>
          <a:prstGeom prst="rect">
            <a:avLst/>
          </a:prstGeom>
        </p:spPr>
      </p:pic>
      <p:sp>
        <p:nvSpPr>
          <p:cNvPr id="2" name="Title 1"/>
          <p:cNvSpPr>
            <a:spLocks noGrp="1"/>
          </p:cNvSpPr>
          <p:nvPr>
            <p:ph type="title"/>
          </p:nvPr>
        </p:nvSpPr>
        <p:spPr/>
        <p:txBody>
          <a:bodyPr/>
          <a:lstStyle/>
          <a:p>
            <a:pPr algn="r"/>
            <a:r>
              <a:rPr lang="en-US" sz="3200" dirty="0" smtClean="0">
                <a:latin typeface="Trebuchet MS" pitchFamily="34" charset="0"/>
              </a:rPr>
              <a:t>12GeV</a:t>
            </a:r>
            <a:br>
              <a:rPr lang="en-US" sz="3200" dirty="0" smtClean="0">
                <a:latin typeface="Trebuchet MS" pitchFamily="34" charset="0"/>
              </a:rPr>
            </a:br>
            <a:r>
              <a:rPr lang="en-US" sz="3200" dirty="0" smtClean="0">
                <a:latin typeface="Trebuchet MS" pitchFamily="34" charset="0"/>
              </a:rPr>
              <a:t>The Future of </a:t>
            </a:r>
            <a:r>
              <a:rPr lang="en-US" sz="3200" dirty="0" err="1" smtClean="0">
                <a:latin typeface="Trebuchet MS" pitchFamily="34" charset="0"/>
              </a:rPr>
              <a:t>JLab</a:t>
            </a:r>
            <a:endParaRPr lang="en-US" sz="3200" dirty="0">
              <a:latin typeface="Trebuchet MS" pitchFamily="34" charset="0"/>
            </a:endParaRPr>
          </a:p>
        </p:txBody>
      </p:sp>
      <p:sp>
        <p:nvSpPr>
          <p:cNvPr id="3" name="Content Placeholder 2"/>
          <p:cNvSpPr>
            <a:spLocks noGrp="1"/>
          </p:cNvSpPr>
          <p:nvPr>
            <p:ph idx="1"/>
          </p:nvPr>
        </p:nvSpPr>
        <p:spPr>
          <a:xfrm>
            <a:off x="0" y="1951037"/>
            <a:ext cx="4114800" cy="4525963"/>
          </a:xfrm>
        </p:spPr>
        <p:txBody>
          <a:bodyPr>
            <a:normAutofit fontScale="92500" lnSpcReduction="20000"/>
          </a:bodyPr>
          <a:lstStyle/>
          <a:p>
            <a:pPr>
              <a:buNone/>
            </a:pPr>
            <a:r>
              <a:rPr lang="en-US" b="1" dirty="0" smtClean="0">
                <a:solidFill>
                  <a:schemeClr val="tx1">
                    <a:lumMod val="50000"/>
                  </a:schemeClr>
                </a:solidFill>
              </a:rPr>
              <a:t>	</a:t>
            </a:r>
          </a:p>
          <a:p>
            <a:pPr>
              <a:buNone/>
            </a:pPr>
            <a:r>
              <a:rPr lang="en-US" b="1" dirty="0" smtClean="0">
                <a:solidFill>
                  <a:schemeClr val="tx1">
                    <a:lumMod val="50000"/>
                  </a:schemeClr>
                </a:solidFill>
              </a:rPr>
              <a:t>	</a:t>
            </a:r>
          </a:p>
          <a:p>
            <a:pPr>
              <a:buNone/>
            </a:pPr>
            <a:r>
              <a:rPr lang="en-US" b="1" dirty="0" smtClean="0">
                <a:solidFill>
                  <a:schemeClr val="tx1">
                    <a:lumMod val="50000"/>
                  </a:schemeClr>
                </a:solidFill>
              </a:rPr>
              <a:t>	</a:t>
            </a:r>
          </a:p>
          <a:p>
            <a:pPr>
              <a:buNone/>
            </a:pPr>
            <a:r>
              <a:rPr lang="en-US" b="1" dirty="0" smtClean="0">
                <a:solidFill>
                  <a:schemeClr val="tx1">
                    <a:lumMod val="50000"/>
                  </a:schemeClr>
                </a:solidFill>
              </a:rPr>
              <a:t>	</a:t>
            </a:r>
            <a:r>
              <a:rPr lang="en-US" b="1" dirty="0" smtClean="0">
                <a:solidFill>
                  <a:srgbClr val="009900"/>
                </a:solidFill>
              </a:rPr>
              <a:t>Numerical simulations of lattice QCD</a:t>
            </a:r>
            <a:r>
              <a:rPr lang="en-US" b="1" dirty="0" smtClean="0">
                <a:solidFill>
                  <a:schemeClr val="tx1">
                    <a:lumMod val="50000"/>
                  </a:schemeClr>
                </a:solidFill>
              </a:rPr>
              <a:t> (data, at two different bare masses) </a:t>
            </a:r>
            <a:r>
              <a:rPr lang="en-US" b="1" dirty="0" smtClean="0">
                <a:solidFill>
                  <a:srgbClr val="009900"/>
                </a:solidFill>
              </a:rPr>
              <a:t>have confirmed model predictions </a:t>
            </a:r>
            <a:r>
              <a:rPr lang="en-US" b="1" dirty="0" smtClean="0">
                <a:solidFill>
                  <a:schemeClr val="tx1">
                    <a:lumMod val="50000"/>
                  </a:schemeClr>
                </a:solidFill>
              </a:rPr>
              <a:t>(solid curves) </a:t>
            </a:r>
            <a:r>
              <a:rPr lang="en-US" b="1" dirty="0" smtClean="0">
                <a:solidFill>
                  <a:srgbClr val="009900"/>
                </a:solidFill>
              </a:rPr>
              <a:t>that the vast bulk of the constituent mass of a light quark comes from a cloud of gluons that are dragged along by the quark as it propagates</a:t>
            </a:r>
            <a:r>
              <a:rPr lang="en-US" b="1" dirty="0" smtClean="0">
                <a:solidFill>
                  <a:schemeClr val="tx1">
                    <a:lumMod val="50000"/>
                  </a:schemeClr>
                </a:solidFill>
              </a:rPr>
              <a:t>. In this way, a quark that appears to be absolutely </a:t>
            </a:r>
            <a:r>
              <a:rPr lang="en-US" b="1" dirty="0" err="1" smtClean="0">
                <a:solidFill>
                  <a:schemeClr val="tx1">
                    <a:lumMod val="50000"/>
                  </a:schemeClr>
                </a:solidFill>
              </a:rPr>
              <a:t>massless</a:t>
            </a:r>
            <a:r>
              <a:rPr lang="en-US" b="1" dirty="0" smtClean="0">
                <a:solidFill>
                  <a:schemeClr val="tx1">
                    <a:lumMod val="50000"/>
                  </a:schemeClr>
                </a:solidFill>
              </a:rPr>
              <a:t> at high energies (m =0, </a:t>
            </a:r>
            <a:r>
              <a:rPr lang="en-US" b="1" dirty="0" smtClean="0">
                <a:solidFill>
                  <a:srgbClr val="FF0000"/>
                </a:solidFill>
              </a:rPr>
              <a:t>red curve</a:t>
            </a:r>
            <a:r>
              <a:rPr lang="en-US" b="1" dirty="0" smtClean="0">
                <a:solidFill>
                  <a:schemeClr val="tx1">
                    <a:lumMod val="50000"/>
                  </a:schemeClr>
                </a:solidFill>
              </a:rPr>
              <a:t>) acquires a large constituent mass at low energies.</a:t>
            </a:r>
            <a:endParaRPr lang="en-US" b="1" dirty="0">
              <a:solidFill>
                <a:schemeClr val="tx1">
                  <a:lumMod val="50000"/>
                </a:schemeClr>
              </a:solidFill>
            </a:endParaRPr>
          </a:p>
        </p:txBody>
      </p:sp>
      <p:sp>
        <p:nvSpPr>
          <p:cNvPr id="4" name="Footer Placeholder 3"/>
          <p:cNvSpPr>
            <a:spLocks noGrp="1"/>
          </p:cNvSpPr>
          <p:nvPr>
            <p:ph type="ftr" sz="quarter" idx="11"/>
          </p:nvPr>
        </p:nvSpPr>
        <p:spPr/>
        <p:txBody>
          <a:bodyPr/>
          <a:lstStyle/>
          <a:p>
            <a:r>
              <a:rPr lang="en-US" smtClean="0"/>
              <a:t>Craig Roberts: Deconstructing QCD's Goldstone modes</a:t>
            </a:r>
            <a:endParaRPr lang="en-US" dirty="0"/>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30</a:t>
            </a:fld>
            <a:endParaRPr lang="en-US">
              <a:solidFill>
                <a:srgbClr val="404040"/>
              </a:solidFill>
            </a:endParaRPr>
          </a:p>
        </p:txBody>
      </p:sp>
      <p:pic>
        <p:nvPicPr>
          <p:cNvPr id="9" name="Picture 8" descr="InHadronLF.jpg"/>
          <p:cNvPicPr>
            <a:picLocks noChangeAspect="1"/>
          </p:cNvPicPr>
          <p:nvPr/>
        </p:nvPicPr>
        <p:blipFill>
          <a:blip r:embed="rId3" cstate="print"/>
          <a:stretch>
            <a:fillRect/>
          </a:stretch>
        </p:blipFill>
        <p:spPr>
          <a:xfrm>
            <a:off x="4202678" y="2286000"/>
            <a:ext cx="4941322" cy="3834082"/>
          </a:xfrm>
          <a:prstGeom prst="rect">
            <a:avLst/>
          </a:prstGeom>
        </p:spPr>
      </p:pic>
      <p:pic>
        <p:nvPicPr>
          <p:cNvPr id="10" name="Picture 9" descr="Sp.jpg"/>
          <p:cNvPicPr>
            <a:picLocks noChangeAspect="1"/>
          </p:cNvPicPr>
          <p:nvPr/>
        </p:nvPicPr>
        <p:blipFill>
          <a:blip r:embed="rId4" cstate="print"/>
          <a:stretch>
            <a:fillRect/>
          </a:stretch>
        </p:blipFill>
        <p:spPr>
          <a:xfrm>
            <a:off x="5410200" y="1371600"/>
            <a:ext cx="2851150" cy="815768"/>
          </a:xfrm>
          <a:prstGeom prst="rect">
            <a:avLst/>
          </a:prstGeom>
        </p:spPr>
      </p:pic>
      <p:sp>
        <p:nvSpPr>
          <p:cNvPr id="11" name="TextBox 10"/>
          <p:cNvSpPr txBox="1"/>
          <p:nvPr/>
        </p:nvSpPr>
        <p:spPr>
          <a:xfrm>
            <a:off x="4953000" y="2286000"/>
            <a:ext cx="1219200" cy="3566160"/>
          </a:xfrm>
          <a:prstGeom prst="rect">
            <a:avLst/>
          </a:prstGeom>
          <a:solidFill>
            <a:srgbClr val="FF0000">
              <a:alpha val="25000"/>
            </a:srgbClr>
          </a:solidFill>
        </p:spPr>
        <p:txBody>
          <a:bodyPr wrap="square" rtlCol="0">
            <a:spAutoFit/>
          </a:bodyPr>
          <a:lstStyle/>
          <a:p>
            <a:endParaRPr lang="en-US" dirty="0"/>
          </a:p>
        </p:txBody>
      </p:sp>
      <p:sp>
        <p:nvSpPr>
          <p:cNvPr id="12" name="TextBox 11"/>
          <p:cNvSpPr txBox="1"/>
          <p:nvPr/>
        </p:nvSpPr>
        <p:spPr>
          <a:xfrm>
            <a:off x="2988845" y="6019800"/>
            <a:ext cx="5164555" cy="646331"/>
          </a:xfrm>
          <a:prstGeom prst="rect">
            <a:avLst/>
          </a:prstGeom>
          <a:noFill/>
        </p:spPr>
        <p:txBody>
          <a:bodyPr wrap="none" rtlCol="0">
            <a:spAutoFit/>
          </a:bodyPr>
          <a:lstStyle/>
          <a:p>
            <a:r>
              <a:rPr lang="en-US" b="1" dirty="0" err="1" smtClean="0">
                <a:solidFill>
                  <a:srgbClr val="7030A0"/>
                </a:solidFill>
              </a:rPr>
              <a:t>Jlab</a:t>
            </a:r>
            <a:r>
              <a:rPr lang="en-US" b="1" dirty="0" smtClean="0">
                <a:solidFill>
                  <a:srgbClr val="7030A0"/>
                </a:solidFill>
              </a:rPr>
              <a:t> 12GeV: Scanned by 2&lt;Q</a:t>
            </a:r>
            <a:r>
              <a:rPr lang="en-US" b="1" baseline="30000" dirty="0" smtClean="0">
                <a:solidFill>
                  <a:srgbClr val="7030A0"/>
                </a:solidFill>
              </a:rPr>
              <a:t>2</a:t>
            </a:r>
            <a:r>
              <a:rPr lang="en-US" b="1" dirty="0" smtClean="0">
                <a:solidFill>
                  <a:srgbClr val="7030A0"/>
                </a:solidFill>
              </a:rPr>
              <a:t>&lt;9 GeV</a:t>
            </a:r>
            <a:r>
              <a:rPr lang="en-US" b="1" baseline="30000" dirty="0" smtClean="0">
                <a:solidFill>
                  <a:srgbClr val="7030A0"/>
                </a:solidFill>
              </a:rPr>
              <a:t>2</a:t>
            </a:r>
            <a:r>
              <a:rPr lang="en-US" b="1" dirty="0" smtClean="0">
                <a:solidFill>
                  <a:srgbClr val="7030A0"/>
                </a:solidFill>
              </a:rPr>
              <a:t> </a:t>
            </a:r>
          </a:p>
          <a:p>
            <a:r>
              <a:rPr lang="en-US" b="1" dirty="0">
                <a:solidFill>
                  <a:srgbClr val="7030A0"/>
                </a:solidFill>
              </a:rPr>
              <a:t>	</a:t>
            </a:r>
            <a:r>
              <a:rPr lang="en-US" b="1" dirty="0" smtClean="0">
                <a:solidFill>
                  <a:srgbClr val="7030A0"/>
                </a:solidFill>
              </a:rPr>
              <a:t>	elastic &amp; transition form factors.</a:t>
            </a:r>
            <a:r>
              <a:rPr lang="en-US" dirty="0" smtClean="0">
                <a:solidFill>
                  <a:srgbClr val="7030A0"/>
                </a:solidFill>
              </a:rPr>
              <a:t> </a:t>
            </a:r>
          </a:p>
        </p:txBody>
      </p:sp>
      <p:sp>
        <p:nvSpPr>
          <p:cNvPr id="14" name="Date Placeholder 13"/>
          <p:cNvSpPr>
            <a:spLocks noGrp="1"/>
          </p:cNvSpPr>
          <p:nvPr>
            <p:ph type="dt" sz="half" idx="10"/>
          </p:nvPr>
        </p:nvSpPr>
        <p:spPr/>
        <p:txBody>
          <a:bodyPr/>
          <a:lstStyle/>
          <a:p>
            <a:r>
              <a:rPr lang="en-US" smtClean="0"/>
              <a:t>Drell-Yan and Hadron Structure - 77pgs</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ride-and-prejudice.jpg"/>
          <p:cNvPicPr>
            <a:picLocks noChangeAspect="1"/>
          </p:cNvPicPr>
          <p:nvPr/>
        </p:nvPicPr>
        <p:blipFill>
          <a:blip r:embed="rId2" cstate="print"/>
          <a:stretch>
            <a:fillRect/>
          </a:stretch>
        </p:blipFill>
        <p:spPr>
          <a:xfrm>
            <a:off x="-1" y="0"/>
            <a:ext cx="3540109" cy="2057400"/>
          </a:xfrm>
          <a:prstGeom prst="rect">
            <a:avLst/>
          </a:prstGeom>
        </p:spPr>
      </p:pic>
      <p:sp>
        <p:nvSpPr>
          <p:cNvPr id="2" name="Title 1"/>
          <p:cNvSpPr>
            <a:spLocks noGrp="1"/>
          </p:cNvSpPr>
          <p:nvPr>
            <p:ph type="title"/>
          </p:nvPr>
        </p:nvSpPr>
        <p:spPr/>
        <p:txBody>
          <a:bodyPr/>
          <a:lstStyle/>
          <a:p>
            <a:pPr algn="r"/>
            <a:r>
              <a:rPr lang="en-US" sz="3200" dirty="0" smtClean="0">
                <a:latin typeface="Trebuchet MS" pitchFamily="34" charset="0"/>
              </a:rPr>
              <a:t>The Future of </a:t>
            </a:r>
            <a:br>
              <a:rPr lang="en-US" sz="3200" dirty="0" smtClean="0">
                <a:latin typeface="Trebuchet MS" pitchFamily="34" charset="0"/>
              </a:rPr>
            </a:br>
            <a:r>
              <a:rPr lang="en-US" sz="3200" dirty="0" err="1" smtClean="0">
                <a:latin typeface="Trebuchet MS" pitchFamily="34" charset="0"/>
              </a:rPr>
              <a:t>Drell</a:t>
            </a:r>
            <a:r>
              <a:rPr lang="en-US" sz="3200" dirty="0" smtClean="0">
                <a:latin typeface="Trebuchet MS" pitchFamily="34" charset="0"/>
              </a:rPr>
              <a:t>-Yan</a:t>
            </a:r>
            <a:endParaRPr lang="en-US" sz="3200" dirty="0">
              <a:latin typeface="Trebuchet MS" pitchFamily="34" charset="0"/>
            </a:endParaRPr>
          </a:p>
        </p:txBody>
      </p:sp>
      <p:sp>
        <p:nvSpPr>
          <p:cNvPr id="3" name="Content Placeholder 2"/>
          <p:cNvSpPr>
            <a:spLocks noGrp="1"/>
          </p:cNvSpPr>
          <p:nvPr>
            <p:ph idx="1"/>
          </p:nvPr>
        </p:nvSpPr>
        <p:spPr>
          <a:xfrm>
            <a:off x="0" y="1951037"/>
            <a:ext cx="4114800" cy="4525963"/>
          </a:xfrm>
        </p:spPr>
        <p:txBody>
          <a:bodyPr>
            <a:normAutofit fontScale="92500" lnSpcReduction="20000"/>
          </a:bodyPr>
          <a:lstStyle/>
          <a:p>
            <a:pPr>
              <a:buNone/>
            </a:pPr>
            <a:r>
              <a:rPr lang="en-US" b="1" dirty="0" smtClean="0">
                <a:solidFill>
                  <a:schemeClr val="tx1">
                    <a:lumMod val="50000"/>
                  </a:schemeClr>
                </a:solidFill>
              </a:rPr>
              <a:t>	</a:t>
            </a:r>
          </a:p>
          <a:p>
            <a:pPr>
              <a:buNone/>
            </a:pPr>
            <a:r>
              <a:rPr lang="en-US" b="1" dirty="0" smtClean="0">
                <a:solidFill>
                  <a:schemeClr val="tx1">
                    <a:lumMod val="50000"/>
                  </a:schemeClr>
                </a:solidFill>
              </a:rPr>
              <a:t>	</a:t>
            </a:r>
          </a:p>
          <a:p>
            <a:pPr>
              <a:buNone/>
            </a:pPr>
            <a:r>
              <a:rPr lang="en-US" b="1" dirty="0" smtClean="0">
                <a:solidFill>
                  <a:schemeClr val="tx1">
                    <a:lumMod val="50000"/>
                  </a:schemeClr>
                </a:solidFill>
              </a:rPr>
              <a:t>	</a:t>
            </a:r>
          </a:p>
          <a:p>
            <a:pPr>
              <a:buNone/>
            </a:pPr>
            <a:r>
              <a:rPr lang="en-US" b="1" dirty="0" smtClean="0">
                <a:solidFill>
                  <a:schemeClr val="tx1">
                    <a:lumMod val="50000"/>
                  </a:schemeClr>
                </a:solidFill>
              </a:rPr>
              <a:t>	</a:t>
            </a:r>
            <a:r>
              <a:rPr lang="en-US" b="1" dirty="0" smtClean="0">
                <a:solidFill>
                  <a:srgbClr val="009900"/>
                </a:solidFill>
              </a:rPr>
              <a:t>Numerical simulations of lattice QCD</a:t>
            </a:r>
            <a:r>
              <a:rPr lang="en-US" b="1" dirty="0" smtClean="0">
                <a:solidFill>
                  <a:schemeClr val="tx1">
                    <a:lumMod val="50000"/>
                  </a:schemeClr>
                </a:solidFill>
              </a:rPr>
              <a:t> (data, at two different bare masses) </a:t>
            </a:r>
            <a:r>
              <a:rPr lang="en-US" b="1" dirty="0" smtClean="0">
                <a:solidFill>
                  <a:srgbClr val="009900"/>
                </a:solidFill>
              </a:rPr>
              <a:t>have confirmed model predictions </a:t>
            </a:r>
            <a:r>
              <a:rPr lang="en-US" b="1" dirty="0" smtClean="0">
                <a:solidFill>
                  <a:schemeClr val="tx1">
                    <a:lumMod val="50000"/>
                  </a:schemeClr>
                </a:solidFill>
              </a:rPr>
              <a:t>(solid curves) </a:t>
            </a:r>
            <a:r>
              <a:rPr lang="en-US" b="1" dirty="0" smtClean="0">
                <a:solidFill>
                  <a:srgbClr val="009900"/>
                </a:solidFill>
              </a:rPr>
              <a:t>that the vast bulk of the constituent mass of a light quark comes from a cloud of gluons that are dragged along by the quark as it propagates</a:t>
            </a:r>
            <a:r>
              <a:rPr lang="en-US" b="1" dirty="0" smtClean="0">
                <a:solidFill>
                  <a:schemeClr val="tx1">
                    <a:lumMod val="50000"/>
                  </a:schemeClr>
                </a:solidFill>
              </a:rPr>
              <a:t>. In this way, a quark that appears to be absolutely </a:t>
            </a:r>
            <a:r>
              <a:rPr lang="en-US" b="1" dirty="0" err="1" smtClean="0">
                <a:solidFill>
                  <a:schemeClr val="tx1">
                    <a:lumMod val="50000"/>
                  </a:schemeClr>
                </a:solidFill>
              </a:rPr>
              <a:t>massless</a:t>
            </a:r>
            <a:r>
              <a:rPr lang="en-US" b="1" dirty="0" smtClean="0">
                <a:solidFill>
                  <a:schemeClr val="tx1">
                    <a:lumMod val="50000"/>
                  </a:schemeClr>
                </a:solidFill>
              </a:rPr>
              <a:t> at high energies (m =0, </a:t>
            </a:r>
            <a:r>
              <a:rPr lang="en-US" b="1" dirty="0" smtClean="0">
                <a:solidFill>
                  <a:srgbClr val="FF0000"/>
                </a:solidFill>
              </a:rPr>
              <a:t>red curve</a:t>
            </a:r>
            <a:r>
              <a:rPr lang="en-US" b="1" dirty="0" smtClean="0">
                <a:solidFill>
                  <a:schemeClr val="tx1">
                    <a:lumMod val="50000"/>
                  </a:schemeClr>
                </a:solidFill>
              </a:rPr>
              <a:t>) acquires a large constituent mass at low energies.</a:t>
            </a:r>
            <a:endParaRPr lang="en-US" b="1" dirty="0">
              <a:solidFill>
                <a:schemeClr val="tx1">
                  <a:lumMod val="50000"/>
                </a:schemeClr>
              </a:solidFill>
            </a:endParaRPr>
          </a:p>
        </p:txBody>
      </p:sp>
      <p:sp>
        <p:nvSpPr>
          <p:cNvPr id="4" name="Footer Placeholder 3"/>
          <p:cNvSpPr>
            <a:spLocks noGrp="1"/>
          </p:cNvSpPr>
          <p:nvPr>
            <p:ph type="ftr" sz="quarter" idx="11"/>
          </p:nvPr>
        </p:nvSpPr>
        <p:spPr/>
        <p:txBody>
          <a:bodyPr/>
          <a:lstStyle/>
          <a:p>
            <a:r>
              <a:rPr lang="en-US" smtClean="0"/>
              <a:t>Craig Roberts: Deconstructing QCD's Goldstone modes</a:t>
            </a:r>
            <a:endParaRPr lang="en-US" dirty="0"/>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31</a:t>
            </a:fld>
            <a:endParaRPr lang="en-US">
              <a:solidFill>
                <a:srgbClr val="404040"/>
              </a:solidFill>
            </a:endParaRPr>
          </a:p>
        </p:txBody>
      </p:sp>
      <p:pic>
        <p:nvPicPr>
          <p:cNvPr id="9" name="Picture 8" descr="InHadronLF.jpg"/>
          <p:cNvPicPr>
            <a:picLocks noChangeAspect="1"/>
          </p:cNvPicPr>
          <p:nvPr/>
        </p:nvPicPr>
        <p:blipFill>
          <a:blip r:embed="rId3" cstate="print"/>
          <a:stretch>
            <a:fillRect/>
          </a:stretch>
        </p:blipFill>
        <p:spPr>
          <a:xfrm>
            <a:off x="4202678" y="2286000"/>
            <a:ext cx="4941322" cy="3834082"/>
          </a:xfrm>
          <a:prstGeom prst="rect">
            <a:avLst/>
          </a:prstGeom>
        </p:spPr>
      </p:pic>
      <p:pic>
        <p:nvPicPr>
          <p:cNvPr id="10" name="Picture 9" descr="Sp.jpg"/>
          <p:cNvPicPr>
            <a:picLocks noChangeAspect="1"/>
          </p:cNvPicPr>
          <p:nvPr/>
        </p:nvPicPr>
        <p:blipFill>
          <a:blip r:embed="rId4" cstate="print"/>
          <a:stretch>
            <a:fillRect/>
          </a:stretch>
        </p:blipFill>
        <p:spPr>
          <a:xfrm>
            <a:off x="5410200" y="1371600"/>
            <a:ext cx="2851150" cy="815768"/>
          </a:xfrm>
          <a:prstGeom prst="rect">
            <a:avLst/>
          </a:prstGeom>
        </p:spPr>
      </p:pic>
      <p:sp>
        <p:nvSpPr>
          <p:cNvPr id="11" name="TextBox 10"/>
          <p:cNvSpPr txBox="1"/>
          <p:nvPr/>
        </p:nvSpPr>
        <p:spPr>
          <a:xfrm>
            <a:off x="5562600" y="2286000"/>
            <a:ext cx="1752600" cy="3416320"/>
          </a:xfrm>
          <a:prstGeom prst="rect">
            <a:avLst/>
          </a:prstGeom>
          <a:solidFill>
            <a:srgbClr val="008000">
              <a:alpha val="24706"/>
            </a:srgbClr>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2" name="TextBox 11"/>
          <p:cNvSpPr txBox="1"/>
          <p:nvPr/>
        </p:nvSpPr>
        <p:spPr>
          <a:xfrm>
            <a:off x="1371600" y="6019800"/>
            <a:ext cx="7809125" cy="369332"/>
          </a:xfrm>
          <a:prstGeom prst="rect">
            <a:avLst/>
          </a:prstGeom>
          <a:noFill/>
        </p:spPr>
        <p:txBody>
          <a:bodyPr wrap="none" rtlCol="0">
            <a:spAutoFit/>
          </a:bodyPr>
          <a:lstStyle/>
          <a:p>
            <a:r>
              <a:rPr lang="en-US" b="1" dirty="0" err="1" smtClean="0">
                <a:solidFill>
                  <a:srgbClr val="7030A0"/>
                </a:solidFill>
              </a:rPr>
              <a:t>Pion</a:t>
            </a:r>
            <a:r>
              <a:rPr lang="en-US" b="1" dirty="0" smtClean="0">
                <a:solidFill>
                  <a:srgbClr val="7030A0"/>
                </a:solidFill>
              </a:rPr>
              <a:t> and </a:t>
            </a:r>
            <a:r>
              <a:rPr lang="en-US" b="1" dirty="0" err="1" smtClean="0">
                <a:solidFill>
                  <a:srgbClr val="7030A0"/>
                </a:solidFill>
              </a:rPr>
              <a:t>kaon</a:t>
            </a:r>
            <a:r>
              <a:rPr lang="en-US" b="1" dirty="0" smtClean="0">
                <a:solidFill>
                  <a:srgbClr val="7030A0"/>
                </a:solidFill>
              </a:rPr>
              <a:t> valence-quark PDFs probe this critical and complementary region</a:t>
            </a:r>
            <a:endParaRPr lang="en-US" dirty="0" smtClean="0">
              <a:solidFill>
                <a:srgbClr val="7030A0"/>
              </a:solidFill>
            </a:endParaRPr>
          </a:p>
        </p:txBody>
      </p:sp>
      <p:sp>
        <p:nvSpPr>
          <p:cNvPr id="14" name="Date Placeholder 13"/>
          <p:cNvSpPr>
            <a:spLocks noGrp="1"/>
          </p:cNvSpPr>
          <p:nvPr>
            <p:ph type="dt" sz="half" idx="10"/>
          </p:nvPr>
        </p:nvSpPr>
        <p:spPr/>
        <p:txBody>
          <a:bodyPr/>
          <a:lstStyle/>
          <a:p>
            <a:r>
              <a:rPr lang="en-US" smtClean="0"/>
              <a:t>Drell-Yan and Hadron Structure - 77pgs</a:t>
            </a:r>
            <a:endParaRPr lang="en-US" dirty="0"/>
          </a:p>
        </p:txBody>
      </p:sp>
      <p:sp>
        <p:nvSpPr>
          <p:cNvPr id="15" name="TextBox 14"/>
          <p:cNvSpPr txBox="1"/>
          <p:nvPr/>
        </p:nvSpPr>
        <p:spPr>
          <a:xfrm rot="2867282">
            <a:off x="533400" y="228600"/>
            <a:ext cx="817853" cy="400110"/>
          </a:xfrm>
          <a:prstGeom prst="rect">
            <a:avLst/>
          </a:prstGeom>
          <a:noFill/>
        </p:spPr>
        <p:txBody>
          <a:bodyPr wrap="none" rtlCol="0">
            <a:spAutoFit/>
          </a:bodyPr>
          <a:lstStyle/>
          <a:p>
            <a:r>
              <a:rPr lang="el-GR" sz="2000" dirty="0" smtClean="0">
                <a:solidFill>
                  <a:srgbClr val="C00000"/>
                </a:solidFill>
              </a:rPr>
              <a:t>π</a:t>
            </a:r>
            <a:r>
              <a:rPr lang="en-US" sz="2000" dirty="0" smtClean="0">
                <a:solidFill>
                  <a:srgbClr val="C00000"/>
                </a:solidFill>
              </a:rPr>
              <a:t> or K</a:t>
            </a:r>
            <a:endParaRPr lang="en-US" sz="2000" dirty="0">
              <a:solidFill>
                <a:srgbClr val="C00000"/>
              </a:solidFill>
            </a:endParaRPr>
          </a:p>
        </p:txBody>
      </p:sp>
      <p:sp>
        <p:nvSpPr>
          <p:cNvPr id="16" name="TextBox 15"/>
          <p:cNvSpPr txBox="1"/>
          <p:nvPr/>
        </p:nvSpPr>
        <p:spPr>
          <a:xfrm rot="18949514">
            <a:off x="762355" y="1352701"/>
            <a:ext cx="407484" cy="400110"/>
          </a:xfrm>
          <a:prstGeom prst="rect">
            <a:avLst/>
          </a:prstGeom>
          <a:noFill/>
        </p:spPr>
        <p:txBody>
          <a:bodyPr wrap="none" rtlCol="0">
            <a:spAutoFit/>
          </a:bodyPr>
          <a:lstStyle/>
          <a:p>
            <a:r>
              <a:rPr lang="en-US" sz="2000" dirty="0" smtClean="0">
                <a:solidFill>
                  <a:srgbClr val="C00000"/>
                </a:solidFill>
              </a:rPr>
              <a:t>N </a:t>
            </a:r>
            <a:endParaRPr lang="en-US" sz="2000"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llenniumPrize.gif"/>
          <p:cNvPicPr>
            <a:picLocks noChangeAspect="1"/>
          </p:cNvPicPr>
          <p:nvPr/>
        </p:nvPicPr>
        <p:blipFill>
          <a:blip r:embed="rId2" cstate="print"/>
          <a:stretch>
            <a:fillRect/>
          </a:stretch>
        </p:blipFill>
        <p:spPr>
          <a:xfrm>
            <a:off x="2055373" y="228600"/>
            <a:ext cx="5417301" cy="4267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722313" y="4572000"/>
            <a:ext cx="7772400" cy="1362075"/>
          </a:xfrm>
        </p:spPr>
        <p:txBody>
          <a:bodyPr/>
          <a:lstStyle/>
          <a:p>
            <a:pPr algn="ctr"/>
            <a:r>
              <a:rPr lang="en-US" sz="6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Persistent Challenge</a:t>
            </a:r>
            <a:endParaRPr lang="en-US" sz="5400" dirty="0"/>
          </a:p>
        </p:txBody>
      </p:sp>
      <p:sp>
        <p:nvSpPr>
          <p:cNvPr id="4" name="Date Placeholder 3"/>
          <p:cNvSpPr>
            <a:spLocks noGrp="1"/>
          </p:cNvSpPr>
          <p:nvPr>
            <p:ph type="dt" sz="half" idx="10"/>
          </p:nvPr>
        </p:nvSpPr>
        <p:spPr>
          <a:xfrm>
            <a:off x="5638800" y="6553200"/>
            <a:ext cx="2743200" cy="228600"/>
          </a:xfrm>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smtClean="0">
                <a:solidFill>
                  <a:schemeClr val="accent1">
                    <a:lumMod val="50000"/>
                  </a:schemeClr>
                </a:solidFill>
              </a:rPr>
              <a:t>Craig Roberts: Deconstructing QCD's Goldstone modes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32</a:t>
            </a:fld>
            <a:endParaRPr lang="en-US"/>
          </a:p>
        </p:txBody>
      </p:sp>
      <p:sp>
        <p:nvSpPr>
          <p:cNvPr id="8" name="Text Placeholder 7"/>
          <p:cNvSpPr>
            <a:spLocks noGrp="1"/>
          </p:cNvSpPr>
          <p:nvPr>
            <p:ph type="body" idx="1"/>
          </p:nvPr>
        </p:nvSpPr>
        <p:spPr/>
        <p:txBody>
          <a:bodyPr/>
          <a:lstStyle/>
          <a:p>
            <a:endParaRPr lang="en-US" dirty="0"/>
          </a:p>
        </p:txBody>
      </p:sp>
      <p:sp>
        <p:nvSpPr>
          <p:cNvPr id="9" name="Title 1"/>
          <p:cNvSpPr txBox="1">
            <a:spLocks/>
          </p:cNvSpPr>
          <p:nvPr/>
        </p:nvSpPr>
        <p:spPr bwMode="auto">
          <a:xfrm>
            <a:off x="685800" y="5038725"/>
            <a:ext cx="7772400"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uLnTx/>
                <a:uFillTx/>
                <a:latin typeface="+mj-lt"/>
                <a:ea typeface="+mj-ea"/>
                <a:cs typeface="+mj-cs"/>
              </a:rPr>
              <a:t>Truncation</a:t>
            </a:r>
            <a:endParaRPr kumimoji="0" lang="en-US" sz="80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70" decel="100000"/>
                                        <p:tgtEl>
                                          <p:spTgt spid="9"/>
                                        </p:tgtEl>
                                      </p:cBhvr>
                                    </p:animEffect>
                                    <p:animScale>
                                      <p:cBhvr>
                                        <p:cTn id="19" dur="770" decel="100000"/>
                                        <p:tgtEl>
                                          <p:spTgt spid="9"/>
                                        </p:tgtEl>
                                      </p:cBhvr>
                                      <p:from x="10000" y="10000"/>
                                      <p:to x="200000" y="450000"/>
                                    </p:animScale>
                                    <p:animScale>
                                      <p:cBhvr>
                                        <p:cTn id="20" dur="1230" accel="100000" fill="hold">
                                          <p:stCondLst>
                                            <p:cond delay="770"/>
                                          </p:stCondLst>
                                        </p:cTn>
                                        <p:tgtEl>
                                          <p:spTgt spid="9"/>
                                        </p:tgtEl>
                                      </p:cBhvr>
                                      <p:from x="200000" y="450000"/>
                                      <p:to x="100000" y="100000"/>
                                    </p:animScale>
                                    <p:set>
                                      <p:cBhvr>
                                        <p:cTn id="21" dur="770" fill="hold"/>
                                        <p:tgtEl>
                                          <p:spTgt spid="9"/>
                                        </p:tgtEl>
                                        <p:attrNameLst>
                                          <p:attrName>ppt_x</p:attrName>
                                        </p:attrNameLst>
                                      </p:cBhvr>
                                      <p:to>
                                        <p:strVal val="(0.5)"/>
                                      </p:to>
                                    </p:set>
                                    <p:anim from="(0.5)" to="(#ppt_x)" calcmode="lin" valueType="num">
                                      <p:cBhvr>
                                        <p:cTn id="22" dur="1230" accel="100000" fill="hold">
                                          <p:stCondLst>
                                            <p:cond delay="770"/>
                                          </p:stCondLst>
                                        </p:cTn>
                                        <p:tgtEl>
                                          <p:spTgt spid="9"/>
                                        </p:tgtEl>
                                        <p:attrNameLst>
                                          <p:attrName>ppt_x</p:attrName>
                                        </p:attrNameLst>
                                      </p:cBhvr>
                                    </p:anim>
                                    <p:set>
                                      <p:cBhvr>
                                        <p:cTn id="23" dur="770" fill="hold"/>
                                        <p:tgtEl>
                                          <p:spTgt spid="9"/>
                                        </p:tgtEl>
                                        <p:attrNameLst>
                                          <p:attrName>ppt_y</p:attrName>
                                        </p:attrNameLst>
                                      </p:cBhvr>
                                      <p:to>
                                        <p:strVal val="(#ppt_y+0.4)"/>
                                      </p:to>
                                    </p:set>
                                    <p:anim from="(#ppt_y+0.4)" to="(#ppt_y)" calcmode="lin" valueType="num">
                                      <p:cBhvr>
                                        <p:cTn id="24"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apEqAlgebra.jpg"/>
          <p:cNvPicPr>
            <a:picLocks noChangeAspect="1"/>
          </p:cNvPicPr>
          <p:nvPr/>
        </p:nvPicPr>
        <p:blipFill>
          <a:blip r:embed="rId2" cstate="print"/>
          <a:stretch>
            <a:fillRect/>
          </a:stretch>
        </p:blipFill>
        <p:spPr>
          <a:xfrm>
            <a:off x="838200" y="1447801"/>
            <a:ext cx="7346244" cy="1447800"/>
          </a:xfrm>
          <a:prstGeom prst="rect">
            <a:avLst/>
          </a:prstGeom>
        </p:spPr>
      </p:pic>
      <p:sp>
        <p:nvSpPr>
          <p:cNvPr id="3" name="Content Placeholder 2"/>
          <p:cNvSpPr>
            <a:spLocks noGrp="1"/>
          </p:cNvSpPr>
          <p:nvPr>
            <p:ph idx="1"/>
          </p:nvPr>
        </p:nvSpPr>
        <p:spPr>
          <a:xfrm>
            <a:off x="457200" y="2819400"/>
            <a:ext cx="8229600" cy="3581400"/>
          </a:xfrm>
        </p:spPr>
        <p:txBody>
          <a:bodyPr/>
          <a:lstStyle/>
          <a:p>
            <a:r>
              <a:rPr lang="en-US" dirty="0" smtClean="0"/>
              <a:t>Infinitely many coupled equations:</a:t>
            </a:r>
          </a:p>
          <a:p>
            <a:pPr>
              <a:spcBef>
                <a:spcPts val="0"/>
              </a:spcBef>
              <a:buNone/>
            </a:pPr>
            <a:r>
              <a:rPr lang="en-US" dirty="0" smtClean="0"/>
              <a:t>	Kernel of the equation for the quark self-energy involves:</a:t>
            </a:r>
          </a:p>
          <a:p>
            <a:pPr lvl="1"/>
            <a:r>
              <a:rPr lang="en-US" b="1" i="1" dirty="0" smtClean="0">
                <a:solidFill>
                  <a:srgbClr val="0070C0"/>
                </a:solidFill>
              </a:rPr>
              <a:t>D</a:t>
            </a:r>
            <a:r>
              <a:rPr lang="el-GR" b="1" i="1" baseline="-25000" dirty="0" smtClean="0">
                <a:solidFill>
                  <a:srgbClr val="0070C0"/>
                </a:solidFill>
              </a:rPr>
              <a:t>μν</a:t>
            </a:r>
            <a:r>
              <a:rPr lang="en-US" b="1" i="1" dirty="0" smtClean="0">
                <a:solidFill>
                  <a:srgbClr val="0070C0"/>
                </a:solidFill>
              </a:rPr>
              <a:t>(k) – dressed-gluon propagator</a:t>
            </a:r>
          </a:p>
          <a:p>
            <a:pPr lvl="1"/>
            <a:r>
              <a:rPr lang="en-US" b="1" i="1" dirty="0" smtClean="0">
                <a:solidFill>
                  <a:srgbClr val="FF0000"/>
                </a:solidFill>
              </a:rPr>
              <a:t>Γ</a:t>
            </a:r>
            <a:r>
              <a:rPr lang="el-GR" b="1" i="1" baseline="-25000" dirty="0" smtClean="0">
                <a:solidFill>
                  <a:srgbClr val="FF0000"/>
                </a:solidFill>
              </a:rPr>
              <a:t>ν</a:t>
            </a:r>
            <a:r>
              <a:rPr lang="en-US" b="1" i="1" dirty="0" smtClean="0">
                <a:solidFill>
                  <a:srgbClr val="FF0000"/>
                </a:solidFill>
              </a:rPr>
              <a:t>(</a:t>
            </a:r>
            <a:r>
              <a:rPr lang="en-US" b="1" i="1" dirty="0" err="1" smtClean="0">
                <a:solidFill>
                  <a:srgbClr val="FF0000"/>
                </a:solidFill>
              </a:rPr>
              <a:t>q,p</a:t>
            </a:r>
            <a:r>
              <a:rPr lang="en-US" b="1" i="1" dirty="0" smtClean="0">
                <a:solidFill>
                  <a:srgbClr val="FF0000"/>
                </a:solidFill>
              </a:rPr>
              <a:t>) – dressed-quark-gluon vertex</a:t>
            </a:r>
          </a:p>
          <a:p>
            <a:pPr>
              <a:buNone/>
            </a:pPr>
            <a:r>
              <a:rPr lang="en-US" dirty="0" smtClean="0"/>
              <a:t>	each of which  satisfies its own DSE, etc…</a:t>
            </a:r>
          </a:p>
          <a:p>
            <a:r>
              <a:rPr lang="en-US" dirty="0" smtClean="0"/>
              <a:t>Coupling between equations </a:t>
            </a:r>
            <a:r>
              <a:rPr lang="en-US" i="1" dirty="0" smtClean="0">
                <a:solidFill>
                  <a:srgbClr val="C00000"/>
                </a:solidFill>
              </a:rPr>
              <a:t>necessitates</a:t>
            </a:r>
            <a:r>
              <a:rPr lang="en-US" dirty="0" smtClean="0"/>
              <a:t> a truncation</a:t>
            </a:r>
          </a:p>
          <a:p>
            <a:pPr lvl="1"/>
            <a:r>
              <a:rPr lang="en-US" dirty="0" smtClean="0"/>
              <a:t>Weak coupling expansion </a:t>
            </a:r>
          </a:p>
          <a:p>
            <a:pPr lvl="1">
              <a:spcBef>
                <a:spcPts val="0"/>
              </a:spcBef>
              <a:buNone/>
            </a:pPr>
            <a:r>
              <a:rPr lang="en-US" dirty="0" smtClean="0"/>
              <a:t>	⇒ produces every diagram in perturbation theory</a:t>
            </a:r>
          </a:p>
          <a:p>
            <a:pPr lvl="1"/>
            <a:r>
              <a:rPr lang="en-US" dirty="0" smtClean="0">
                <a:solidFill>
                  <a:schemeClr val="tx2">
                    <a:lumMod val="50000"/>
                  </a:schemeClr>
                </a:solidFill>
              </a:rPr>
              <a:t>Otherwise </a:t>
            </a:r>
            <a:r>
              <a:rPr lang="en-US" b="1" i="1" dirty="0" smtClean="0">
                <a:solidFill>
                  <a:srgbClr val="C00000"/>
                </a:solidFill>
              </a:rPr>
              <a:t>useless</a:t>
            </a:r>
            <a:r>
              <a:rPr lang="en-US" dirty="0" smtClean="0"/>
              <a:t> </a:t>
            </a:r>
          </a:p>
          <a:p>
            <a:pPr lvl="1">
              <a:spcBef>
                <a:spcPts val="0"/>
              </a:spcBef>
              <a:buNone/>
            </a:pPr>
            <a:r>
              <a:rPr lang="en-US" dirty="0" smtClean="0"/>
              <a:t>	for the </a:t>
            </a:r>
            <a:r>
              <a:rPr lang="en-US" dirty="0" err="1" smtClean="0"/>
              <a:t>nonperturbative</a:t>
            </a:r>
            <a:r>
              <a:rPr lang="en-US" dirty="0" smtClean="0"/>
              <a:t> problems in which we’re interested</a:t>
            </a:r>
            <a:endParaRPr lang="en-US" dirty="0"/>
          </a:p>
        </p:txBody>
      </p:sp>
      <p:sp>
        <p:nvSpPr>
          <p:cNvPr id="2" name="Title 1"/>
          <p:cNvSpPr>
            <a:spLocks noGrp="1"/>
          </p:cNvSpPr>
          <p:nvPr>
            <p:ph type="title"/>
          </p:nvPr>
        </p:nvSpPr>
        <p:spPr/>
        <p:txBody>
          <a:bodyPr/>
          <a:lstStyle/>
          <a:p>
            <a:pPr algn="r"/>
            <a:r>
              <a:rPr lang="en-US" sz="3200" dirty="0" smtClean="0"/>
              <a:t>Persistent challenge </a:t>
            </a:r>
            <a:br>
              <a:rPr lang="en-US" sz="3200" dirty="0" smtClean="0"/>
            </a:br>
            <a:r>
              <a:rPr lang="en-US" sz="3200" dirty="0" smtClean="0"/>
              <a:t>in application of DSEs</a:t>
            </a:r>
            <a:endParaRPr lang="en-US" sz="3200"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33</a:t>
            </a:fld>
            <a:endParaRPr lang="en-US"/>
          </a:p>
        </p:txBody>
      </p:sp>
      <p:pic>
        <p:nvPicPr>
          <p:cNvPr id="7" name="Picture 6" descr="pride-and-prejudice.jpg"/>
          <p:cNvPicPr>
            <a:picLocks noChangeAspect="1"/>
          </p:cNvPicPr>
          <p:nvPr/>
        </p:nvPicPr>
        <p:blipFill>
          <a:blip r:embed="rId3" cstate="print"/>
          <a:stretch>
            <a:fillRect/>
          </a:stretch>
        </p:blipFill>
        <p:spPr>
          <a:xfrm>
            <a:off x="-1" y="0"/>
            <a:ext cx="3657601" cy="1473566"/>
          </a:xfrm>
          <a:prstGeom prst="rect">
            <a:avLst/>
          </a:prstGeom>
        </p:spPr>
      </p:pic>
      <p:sp>
        <p:nvSpPr>
          <p:cNvPr id="9" name="TextBox 8"/>
          <p:cNvSpPr txBox="1"/>
          <p:nvPr/>
        </p:nvSpPr>
        <p:spPr>
          <a:xfrm>
            <a:off x="7010400" y="4953000"/>
            <a:ext cx="2133599" cy="923330"/>
          </a:xfrm>
          <a:prstGeom prst="rect">
            <a:avLst/>
          </a:prstGeom>
          <a:noFill/>
        </p:spPr>
        <p:txBody>
          <a:bodyPr wrap="square" rtlCol="0">
            <a:spAutoFit/>
          </a:bodyPr>
          <a:lstStyle/>
          <a:p>
            <a:r>
              <a:rPr lang="en-US" i="1" dirty="0" smtClean="0">
                <a:solidFill>
                  <a:srgbClr val="008000"/>
                </a:solidFill>
              </a:rPr>
              <a:t>Invaluable check on practical truncation schemes</a:t>
            </a:r>
            <a:endParaRPr lang="en-US" i="1" dirty="0">
              <a:solidFill>
                <a:srgbClr val="008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3">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3">
                                            <p:txEl>
                                              <p:pRg st="2" end="2"/>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1000"/>
                                        <p:tgtEl>
                                          <p:spTgt spid="3">
                                            <p:txEl>
                                              <p:pRg st="3" end="3"/>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1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1" dur="1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par>
                                <p:cTn id="39" presetID="53"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 calcmode="lin" valueType="num">
                                      <p:cBhvr>
                                        <p:cTn id="50"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3">
                                            <p:txEl>
                                              <p:pRg st="8" end="8"/>
                                            </p:txEl>
                                          </p:spTgt>
                                        </p:tgtEl>
                                      </p:cBhvr>
                                    </p:animEffect>
                                  </p:childTnLst>
                                </p:cTn>
                              </p:par>
                              <p:par>
                                <p:cTn id="59" presetID="53" presetClass="entr" presetSubtype="0"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Persistent challenge</a:t>
            </a:r>
            <a:br>
              <a:rPr lang="en-US" sz="3200" dirty="0" smtClean="0"/>
            </a:br>
            <a:r>
              <a:rPr lang="en-US" sz="3200" dirty="0" smtClean="0"/>
              <a:t>- truncation scheme</a:t>
            </a:r>
            <a:endParaRPr lang="en-US" sz="3200" dirty="0"/>
          </a:p>
        </p:txBody>
      </p:sp>
      <p:sp>
        <p:nvSpPr>
          <p:cNvPr id="3" name="Content Placeholder 2"/>
          <p:cNvSpPr>
            <a:spLocks noGrp="1"/>
          </p:cNvSpPr>
          <p:nvPr>
            <p:ph idx="1"/>
          </p:nvPr>
        </p:nvSpPr>
        <p:spPr>
          <a:xfrm>
            <a:off x="457200" y="1295400"/>
            <a:ext cx="8229600" cy="4525963"/>
          </a:xfrm>
        </p:spPr>
        <p:txBody>
          <a:bodyPr/>
          <a:lstStyle/>
          <a:p>
            <a:r>
              <a:rPr lang="en-US" dirty="0" smtClean="0"/>
              <a:t>Symmetries associated with conservation of vector and axial-vector currents are critical in arriving at a veracious understanding of </a:t>
            </a:r>
            <a:r>
              <a:rPr lang="en-US" dirty="0" err="1" smtClean="0"/>
              <a:t>hadron</a:t>
            </a:r>
            <a:r>
              <a:rPr lang="en-US" dirty="0" smtClean="0"/>
              <a:t> structure and interactions</a:t>
            </a:r>
          </a:p>
          <a:p>
            <a:r>
              <a:rPr lang="en-US" dirty="0" smtClean="0"/>
              <a:t>Example: axial-vector Ward-Takahashi identity</a:t>
            </a:r>
          </a:p>
          <a:p>
            <a:pPr lvl="1"/>
            <a:r>
              <a:rPr lang="en-US" dirty="0" smtClean="0"/>
              <a:t>Statement of </a:t>
            </a:r>
            <a:r>
              <a:rPr lang="en-US" dirty="0" err="1" smtClean="0"/>
              <a:t>chiral</a:t>
            </a:r>
            <a:r>
              <a:rPr lang="en-US" dirty="0" smtClean="0"/>
              <a:t> symmetry and the pattern by which it’s broken in quantum field theory</a:t>
            </a:r>
          </a:p>
          <a:p>
            <a:endParaRPr lang="en-US"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34</a:t>
            </a:fld>
            <a:endParaRPr lang="en-US"/>
          </a:p>
        </p:txBody>
      </p:sp>
      <p:pic>
        <p:nvPicPr>
          <p:cNvPr id="7" name="Picture 6" descr="avwti.gif"/>
          <p:cNvPicPr>
            <a:picLocks noChangeAspect="1"/>
          </p:cNvPicPr>
          <p:nvPr/>
        </p:nvPicPr>
        <p:blipFill>
          <a:blip r:embed="rId2" cstate="print"/>
          <a:stretch>
            <a:fillRect/>
          </a:stretch>
        </p:blipFill>
        <p:spPr>
          <a:xfrm>
            <a:off x="1162050" y="3451860"/>
            <a:ext cx="6819900" cy="1805940"/>
          </a:xfrm>
          <a:prstGeom prst="rect">
            <a:avLst/>
          </a:prstGeom>
        </p:spPr>
      </p:pic>
      <p:sp>
        <p:nvSpPr>
          <p:cNvPr id="8" name="Oval 7"/>
          <p:cNvSpPr/>
          <p:nvPr/>
        </p:nvSpPr>
        <p:spPr bwMode="auto">
          <a:xfrm>
            <a:off x="6781800" y="3581400"/>
            <a:ext cx="1219200" cy="6858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9" name="Oval 8"/>
          <p:cNvSpPr/>
          <p:nvPr/>
        </p:nvSpPr>
        <p:spPr bwMode="auto">
          <a:xfrm>
            <a:off x="1600200" y="3581400"/>
            <a:ext cx="1219200" cy="6858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0" name="TextBox 9"/>
          <p:cNvSpPr txBox="1"/>
          <p:nvPr/>
        </p:nvSpPr>
        <p:spPr>
          <a:xfrm>
            <a:off x="0" y="4343400"/>
            <a:ext cx="2895600" cy="923330"/>
          </a:xfrm>
          <a:prstGeom prst="rect">
            <a:avLst/>
          </a:prstGeom>
          <a:noFill/>
        </p:spPr>
        <p:txBody>
          <a:bodyPr wrap="square" rtlCol="0">
            <a:spAutoFit/>
          </a:bodyPr>
          <a:lstStyle/>
          <a:p>
            <a:r>
              <a:rPr lang="en-US" dirty="0" smtClean="0">
                <a:solidFill>
                  <a:srgbClr val="008000"/>
                </a:solidFill>
              </a:rPr>
              <a:t>Axial-Vector vertex </a:t>
            </a:r>
          </a:p>
          <a:p>
            <a:r>
              <a:rPr lang="en-US" dirty="0" smtClean="0">
                <a:solidFill>
                  <a:srgbClr val="008000"/>
                </a:solidFill>
              </a:rPr>
              <a:t>Satisfies an inhomogeneous Bethe-</a:t>
            </a:r>
            <a:r>
              <a:rPr lang="en-US" dirty="0" err="1" smtClean="0">
                <a:solidFill>
                  <a:srgbClr val="008000"/>
                </a:solidFill>
              </a:rPr>
              <a:t>Salpeter</a:t>
            </a:r>
            <a:r>
              <a:rPr lang="en-US" dirty="0" smtClean="0">
                <a:solidFill>
                  <a:srgbClr val="008000"/>
                </a:solidFill>
              </a:rPr>
              <a:t> equation</a:t>
            </a:r>
            <a:endParaRPr lang="en-US" dirty="0">
              <a:solidFill>
                <a:srgbClr val="008000"/>
              </a:solidFill>
            </a:endParaRPr>
          </a:p>
        </p:txBody>
      </p:sp>
      <p:sp>
        <p:nvSpPr>
          <p:cNvPr id="11" name="TextBox 10"/>
          <p:cNvSpPr txBox="1"/>
          <p:nvPr/>
        </p:nvSpPr>
        <p:spPr>
          <a:xfrm>
            <a:off x="7772400" y="4114800"/>
            <a:ext cx="1524000" cy="1200329"/>
          </a:xfrm>
          <a:prstGeom prst="rect">
            <a:avLst/>
          </a:prstGeom>
          <a:noFill/>
        </p:spPr>
        <p:txBody>
          <a:bodyPr wrap="square" rtlCol="0">
            <a:spAutoFit/>
          </a:bodyPr>
          <a:lstStyle/>
          <a:p>
            <a:r>
              <a:rPr lang="en-US" dirty="0" smtClean="0">
                <a:solidFill>
                  <a:srgbClr val="008000"/>
                </a:solidFill>
              </a:rPr>
              <a:t>Quark propagator satisfies a </a:t>
            </a:r>
          </a:p>
          <a:p>
            <a:r>
              <a:rPr lang="en-US" dirty="0" smtClean="0">
                <a:solidFill>
                  <a:srgbClr val="008000"/>
                </a:solidFill>
              </a:rPr>
              <a:t>gap equation</a:t>
            </a:r>
            <a:endParaRPr lang="en-US" dirty="0">
              <a:solidFill>
                <a:srgbClr val="008000"/>
              </a:solidFill>
            </a:endParaRPr>
          </a:p>
        </p:txBody>
      </p:sp>
      <p:sp>
        <p:nvSpPr>
          <p:cNvPr id="12" name="Freeform 11"/>
          <p:cNvSpPr/>
          <p:nvPr/>
        </p:nvSpPr>
        <p:spPr bwMode="auto">
          <a:xfrm>
            <a:off x="8030308" y="3784600"/>
            <a:ext cx="799122" cy="506046"/>
          </a:xfrm>
          <a:custGeom>
            <a:avLst/>
            <a:gdLst>
              <a:gd name="connsiteX0" fmla="*/ 574430 w 799122"/>
              <a:gd name="connsiteY0" fmla="*/ 506046 h 506046"/>
              <a:gd name="connsiteX1" fmla="*/ 703384 w 799122"/>
              <a:gd name="connsiteY1" fmla="*/ 72292 h 506046"/>
              <a:gd name="connsiteX2" fmla="*/ 0 w 799122"/>
              <a:gd name="connsiteY2" fmla="*/ 72292 h 506046"/>
            </a:gdLst>
            <a:ahLst/>
            <a:cxnLst>
              <a:cxn ang="0">
                <a:pos x="connsiteX0" y="connsiteY0"/>
              </a:cxn>
              <a:cxn ang="0">
                <a:pos x="connsiteX1" y="connsiteY1"/>
              </a:cxn>
              <a:cxn ang="0">
                <a:pos x="connsiteX2" y="connsiteY2"/>
              </a:cxn>
            </a:cxnLst>
            <a:rect l="l" t="t" r="r" b="b"/>
            <a:pathLst>
              <a:path w="799122" h="506046">
                <a:moveTo>
                  <a:pt x="574430" y="506046"/>
                </a:moveTo>
                <a:cubicBezTo>
                  <a:pt x="686776" y="325315"/>
                  <a:pt x="799122" y="144584"/>
                  <a:pt x="703384" y="72292"/>
                </a:cubicBezTo>
                <a:cubicBezTo>
                  <a:pt x="607646" y="0"/>
                  <a:pt x="303823" y="36146"/>
                  <a:pt x="0" y="72292"/>
                </a:cubicBezTo>
              </a:path>
            </a:pathLst>
          </a:custGeom>
          <a:noFill/>
          <a:ln w="19050" cap="flat" cmpd="sng" algn="ctr">
            <a:solidFill>
              <a:srgbClr val="008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3" name="Freeform 12"/>
          <p:cNvSpPr/>
          <p:nvPr/>
        </p:nvSpPr>
        <p:spPr bwMode="auto">
          <a:xfrm>
            <a:off x="672123" y="3516923"/>
            <a:ext cx="1109785" cy="914400"/>
          </a:xfrm>
          <a:custGeom>
            <a:avLst/>
            <a:gdLst>
              <a:gd name="connsiteX0" fmla="*/ 218831 w 1109785"/>
              <a:gd name="connsiteY0" fmla="*/ 914400 h 914400"/>
              <a:gd name="connsiteX1" fmla="*/ 148492 w 1109785"/>
              <a:gd name="connsiteY1" fmla="*/ 128954 h 914400"/>
              <a:gd name="connsiteX2" fmla="*/ 1109785 w 1109785"/>
              <a:gd name="connsiteY2" fmla="*/ 140677 h 914400"/>
            </a:gdLst>
            <a:ahLst/>
            <a:cxnLst>
              <a:cxn ang="0">
                <a:pos x="connsiteX0" y="connsiteY0"/>
              </a:cxn>
              <a:cxn ang="0">
                <a:pos x="connsiteX1" y="connsiteY1"/>
              </a:cxn>
              <a:cxn ang="0">
                <a:pos x="connsiteX2" y="connsiteY2"/>
              </a:cxn>
            </a:cxnLst>
            <a:rect l="l" t="t" r="r" b="b"/>
            <a:pathLst>
              <a:path w="1109785" h="914400">
                <a:moveTo>
                  <a:pt x="218831" y="914400"/>
                </a:moveTo>
                <a:cubicBezTo>
                  <a:pt x="109415" y="586154"/>
                  <a:pt x="0" y="257908"/>
                  <a:pt x="148492" y="128954"/>
                </a:cubicBezTo>
                <a:cubicBezTo>
                  <a:pt x="296984" y="0"/>
                  <a:pt x="703384" y="70338"/>
                  <a:pt x="1109785" y="140677"/>
                </a:cubicBezTo>
              </a:path>
            </a:pathLst>
          </a:custGeom>
          <a:noFill/>
          <a:ln w="28575" cap="flat" cmpd="sng" algn="ctr">
            <a:solidFill>
              <a:srgbClr val="008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4" name="TextBox 13"/>
          <p:cNvSpPr txBox="1"/>
          <p:nvPr/>
        </p:nvSpPr>
        <p:spPr>
          <a:xfrm>
            <a:off x="2173164" y="5540514"/>
            <a:ext cx="5441041" cy="707886"/>
          </a:xfrm>
          <a:prstGeom prst="rect">
            <a:avLst/>
          </a:prstGeom>
          <a:noFill/>
        </p:spPr>
        <p:txBody>
          <a:bodyPr wrap="none" rtlCol="0">
            <a:spAutoFit/>
          </a:bodyPr>
          <a:lstStyle/>
          <a:p>
            <a:r>
              <a:rPr lang="en-US" sz="2000" i="1" dirty="0" smtClean="0">
                <a:solidFill>
                  <a:srgbClr val="FF0000"/>
                </a:solidFill>
              </a:rPr>
              <a:t>Kernels of these equations are completely different</a:t>
            </a:r>
          </a:p>
          <a:p>
            <a:r>
              <a:rPr lang="en-US" sz="2000" i="1" dirty="0" smtClean="0">
                <a:solidFill>
                  <a:srgbClr val="FF0000"/>
                </a:solidFill>
              </a:rPr>
              <a:t>But they must be intimately related</a:t>
            </a:r>
            <a:endParaRPr lang="en-US" sz="2000" i="1" dirty="0">
              <a:solidFill>
                <a:srgbClr val="FF0000"/>
              </a:solidFill>
            </a:endParaRPr>
          </a:p>
        </p:txBody>
      </p:sp>
      <p:sp>
        <p:nvSpPr>
          <p:cNvPr id="15" name="TextBox 14"/>
          <p:cNvSpPr txBox="1"/>
          <p:nvPr/>
        </p:nvSpPr>
        <p:spPr>
          <a:xfrm>
            <a:off x="0" y="0"/>
            <a:ext cx="5359416" cy="1323439"/>
          </a:xfrm>
          <a:prstGeom prst="rect">
            <a:avLst/>
          </a:prstGeom>
          <a:noFill/>
        </p:spPr>
        <p:txBody>
          <a:bodyPr wrap="none" rtlCol="0">
            <a:spAutoFit/>
          </a:bodyPr>
          <a:lstStyle/>
          <a:p>
            <a:r>
              <a:rPr lang="en-US" sz="2000" dirty="0" smtClean="0">
                <a:solidFill>
                  <a:schemeClr val="tx2">
                    <a:lumMod val="75000"/>
                  </a:schemeClr>
                </a:solidFill>
              </a:rPr>
              <a:t>Relationship must be preserved by any truncation</a:t>
            </a:r>
          </a:p>
          <a:p>
            <a:r>
              <a:rPr lang="en-US" sz="2000" dirty="0" smtClean="0">
                <a:solidFill>
                  <a:schemeClr val="tx2">
                    <a:lumMod val="75000"/>
                  </a:schemeClr>
                </a:solidFill>
              </a:rPr>
              <a:t>Highly nontrivial constraint</a:t>
            </a:r>
          </a:p>
          <a:p>
            <a:r>
              <a:rPr lang="en-US" sz="2000" dirty="0" smtClean="0">
                <a:solidFill>
                  <a:srgbClr val="FF0000"/>
                </a:solidFill>
              </a:rPr>
              <a:t>FAILURE</a:t>
            </a:r>
            <a:r>
              <a:rPr lang="en-US" sz="2000" dirty="0" smtClean="0">
                <a:solidFill>
                  <a:schemeClr val="tx2">
                    <a:lumMod val="75000"/>
                  </a:schemeClr>
                </a:solidFill>
              </a:rPr>
              <a:t> has an extremely high cost </a:t>
            </a:r>
          </a:p>
          <a:p>
            <a:r>
              <a:rPr lang="en-US" sz="2000" dirty="0" smtClean="0">
                <a:solidFill>
                  <a:schemeClr val="tx2">
                    <a:lumMod val="75000"/>
                  </a:schemeClr>
                </a:solidFill>
              </a:rPr>
              <a:t>	– loss of any connection with </a:t>
            </a:r>
            <a:r>
              <a:rPr lang="en-US" sz="2000" dirty="0" smtClean="0">
                <a:solidFill>
                  <a:srgbClr val="FF0000"/>
                </a:solidFill>
              </a:rPr>
              <a:t>Q</a:t>
            </a:r>
            <a:r>
              <a:rPr lang="en-US" sz="2000" dirty="0" smtClean="0">
                <a:solidFill>
                  <a:srgbClr val="008000"/>
                </a:solidFill>
              </a:rPr>
              <a:t>C</a:t>
            </a:r>
            <a:r>
              <a:rPr lang="en-US" sz="2000" dirty="0" smtClean="0">
                <a:solidFill>
                  <a:srgbClr val="0000FF"/>
                </a:solidFill>
              </a:rPr>
              <a:t>D</a:t>
            </a:r>
            <a:endParaRPr lang="en-US" sz="2000" dirty="0">
              <a:solidFill>
                <a:srgbClr val="0000FF"/>
              </a:solidFill>
            </a:endParaRPr>
          </a:p>
        </p:txBody>
      </p:sp>
      <p:sp>
        <p:nvSpPr>
          <p:cNvPr id="16" name="Freeform 15"/>
          <p:cNvSpPr/>
          <p:nvPr/>
        </p:nvSpPr>
        <p:spPr bwMode="auto">
          <a:xfrm>
            <a:off x="1090863" y="5181600"/>
            <a:ext cx="1118937" cy="633663"/>
          </a:xfrm>
          <a:custGeom>
            <a:avLst/>
            <a:gdLst>
              <a:gd name="connsiteX0" fmla="*/ 1118937 w 1118937"/>
              <a:gd name="connsiteY0" fmla="*/ 553452 h 633663"/>
              <a:gd name="connsiteX1" fmla="*/ 192506 w 1118937"/>
              <a:gd name="connsiteY1" fmla="*/ 541421 h 633663"/>
              <a:gd name="connsiteX2" fmla="*/ 0 w 1118937"/>
              <a:gd name="connsiteY2" fmla="*/ 0 h 633663"/>
            </a:gdLst>
            <a:ahLst/>
            <a:cxnLst>
              <a:cxn ang="0">
                <a:pos x="connsiteX0" y="connsiteY0"/>
              </a:cxn>
              <a:cxn ang="0">
                <a:pos x="connsiteX1" y="connsiteY1"/>
              </a:cxn>
              <a:cxn ang="0">
                <a:pos x="connsiteX2" y="connsiteY2"/>
              </a:cxn>
            </a:cxnLst>
            <a:rect l="l" t="t" r="r" b="b"/>
            <a:pathLst>
              <a:path w="1118937" h="633663">
                <a:moveTo>
                  <a:pt x="1118937" y="553452"/>
                </a:moveTo>
                <a:cubicBezTo>
                  <a:pt x="748966" y="593557"/>
                  <a:pt x="378995" y="633663"/>
                  <a:pt x="192506" y="541421"/>
                </a:cubicBezTo>
                <a:cubicBezTo>
                  <a:pt x="6017" y="449179"/>
                  <a:pt x="3008" y="224589"/>
                  <a:pt x="0" y="0"/>
                </a:cubicBezTo>
              </a:path>
            </a:pathLst>
          </a:custGeom>
          <a:noFill/>
          <a:ln w="28575" cap="flat" cmpd="sng" algn="ctr">
            <a:solidFill>
              <a:srgbClr val="7030A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7" name="Freeform 16"/>
          <p:cNvSpPr/>
          <p:nvPr/>
        </p:nvSpPr>
        <p:spPr bwMode="auto">
          <a:xfrm flipH="1">
            <a:off x="7515726" y="5257800"/>
            <a:ext cx="713874" cy="633663"/>
          </a:xfrm>
          <a:custGeom>
            <a:avLst/>
            <a:gdLst>
              <a:gd name="connsiteX0" fmla="*/ 1118937 w 1118937"/>
              <a:gd name="connsiteY0" fmla="*/ 553452 h 633663"/>
              <a:gd name="connsiteX1" fmla="*/ 192506 w 1118937"/>
              <a:gd name="connsiteY1" fmla="*/ 541421 h 633663"/>
              <a:gd name="connsiteX2" fmla="*/ 0 w 1118937"/>
              <a:gd name="connsiteY2" fmla="*/ 0 h 633663"/>
            </a:gdLst>
            <a:ahLst/>
            <a:cxnLst>
              <a:cxn ang="0">
                <a:pos x="connsiteX0" y="connsiteY0"/>
              </a:cxn>
              <a:cxn ang="0">
                <a:pos x="connsiteX1" y="connsiteY1"/>
              </a:cxn>
              <a:cxn ang="0">
                <a:pos x="connsiteX2" y="connsiteY2"/>
              </a:cxn>
            </a:cxnLst>
            <a:rect l="l" t="t" r="r" b="b"/>
            <a:pathLst>
              <a:path w="1118937" h="633663">
                <a:moveTo>
                  <a:pt x="1118937" y="553452"/>
                </a:moveTo>
                <a:cubicBezTo>
                  <a:pt x="748966" y="593557"/>
                  <a:pt x="378995" y="633663"/>
                  <a:pt x="192506" y="541421"/>
                </a:cubicBezTo>
                <a:cubicBezTo>
                  <a:pt x="6017" y="449179"/>
                  <a:pt x="3008" y="224589"/>
                  <a:pt x="0" y="0"/>
                </a:cubicBezTo>
              </a:path>
            </a:pathLst>
          </a:custGeom>
          <a:noFill/>
          <a:ln w="28575" cap="flat" cmpd="sng" algn="ctr">
            <a:solidFill>
              <a:srgbClr val="7030A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pic>
        <p:nvPicPr>
          <p:cNvPr id="18" name="Picture 17" descr="Crime Stopper logo.gif"/>
          <p:cNvPicPr>
            <a:picLocks noChangeAspect="1"/>
          </p:cNvPicPr>
          <p:nvPr/>
        </p:nvPicPr>
        <p:blipFill>
          <a:blip r:embed="rId3" cstate="print"/>
          <a:stretch>
            <a:fillRect/>
          </a:stretch>
        </p:blipFill>
        <p:spPr>
          <a:xfrm>
            <a:off x="2743200" y="2311400"/>
            <a:ext cx="4191000" cy="279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Effect transition="in" filter="fade">
                                      <p:cBhvr>
                                        <p:cTn id="14" dur="1000"/>
                                        <p:tgtEl>
                                          <p:spTgt spid="1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Effect transition="in" filter="fade">
                                      <p:cBhvr>
                                        <p:cTn id="24" dur="1000"/>
                                        <p:tgtEl>
                                          <p:spTgt spid="8"/>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Effect transition="in" filter="fade">
                                      <p:cBhvr>
                                        <p:cTn id="29" dur="1000"/>
                                        <p:tgtEl>
                                          <p:spTgt spid="12"/>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Effect transition="in" filter="fade">
                                      <p:cBhvr>
                                        <p:cTn id="41" dur="1000"/>
                                        <p:tgtEl>
                                          <p:spTgt spid="17"/>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Effect transition="in" filter="fade">
                                      <p:cBhvr>
                                        <p:cTn id="46" dur="1000"/>
                                        <p:tgtEl>
                                          <p:spTgt spid="14"/>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Effect transition="in" filter="fade">
                                      <p:cBhvr>
                                        <p:cTn id="51" dur="10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1"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770" decel="100000"/>
                                        <p:tgtEl>
                                          <p:spTgt spid="15"/>
                                        </p:tgtEl>
                                      </p:cBhvr>
                                    </p:animEffect>
                                    <p:animScale>
                                      <p:cBhvr>
                                        <p:cTn id="57" dur="770" decel="100000"/>
                                        <p:tgtEl>
                                          <p:spTgt spid="15"/>
                                        </p:tgtEl>
                                      </p:cBhvr>
                                      <p:from x="10000" y="10000"/>
                                      <p:to x="200000" y="450000"/>
                                    </p:animScale>
                                    <p:animScale>
                                      <p:cBhvr>
                                        <p:cTn id="58" dur="1230" accel="100000" fill="hold">
                                          <p:stCondLst>
                                            <p:cond delay="770"/>
                                          </p:stCondLst>
                                        </p:cTn>
                                        <p:tgtEl>
                                          <p:spTgt spid="15"/>
                                        </p:tgtEl>
                                      </p:cBhvr>
                                      <p:from x="200000" y="450000"/>
                                      <p:to x="100000" y="100000"/>
                                    </p:animScale>
                                    <p:set>
                                      <p:cBhvr>
                                        <p:cTn id="59" dur="770" fill="hold"/>
                                        <p:tgtEl>
                                          <p:spTgt spid="15"/>
                                        </p:tgtEl>
                                        <p:attrNameLst>
                                          <p:attrName>ppt_x</p:attrName>
                                        </p:attrNameLst>
                                      </p:cBhvr>
                                      <p:to>
                                        <p:strVal val="(0.5)"/>
                                      </p:to>
                                    </p:set>
                                    <p:anim from="(0.5)" to="(#ppt_x)" calcmode="lin" valueType="num">
                                      <p:cBhvr>
                                        <p:cTn id="60" dur="1230" accel="100000" fill="hold">
                                          <p:stCondLst>
                                            <p:cond delay="770"/>
                                          </p:stCondLst>
                                        </p:cTn>
                                        <p:tgtEl>
                                          <p:spTgt spid="15"/>
                                        </p:tgtEl>
                                        <p:attrNameLst>
                                          <p:attrName>ppt_x</p:attrName>
                                        </p:attrNameLst>
                                      </p:cBhvr>
                                    </p:anim>
                                    <p:set>
                                      <p:cBhvr>
                                        <p:cTn id="61" dur="770" fill="hold"/>
                                        <p:tgtEl>
                                          <p:spTgt spid="15"/>
                                        </p:tgtEl>
                                        <p:attrNameLst>
                                          <p:attrName>ppt_y</p:attrName>
                                        </p:attrNameLst>
                                      </p:cBhvr>
                                      <p:to>
                                        <p:strVal val="(#ppt_y+0.4)"/>
                                      </p:to>
                                    </p:set>
                                    <p:anim from="(#ppt_y+0.4)" to="(#ppt_y)" calcmode="lin" valueType="num">
                                      <p:cBhvr>
                                        <p:cTn id="62" dur="1230" accel="100000" fill="hold">
                                          <p:stCondLst>
                                            <p:cond delay="770"/>
                                          </p:stCondLst>
                                        </p:cTn>
                                        <p:tgtEl>
                                          <p:spTgt spid="15"/>
                                        </p:tgtEl>
                                        <p:attrNameLst>
                                          <p:attrName>ppt_y</p:attrName>
                                        </p:attrNameLst>
                                      </p:cBhvr>
                                    </p:anim>
                                  </p:childTnLst>
                                </p:cTn>
                              </p:par>
                            </p:childTnLst>
                          </p:cTn>
                        </p:par>
                      </p:childTnLst>
                    </p:cTn>
                  </p:par>
                  <p:par>
                    <p:cTn id="63" fill="hold">
                      <p:stCondLst>
                        <p:cond delay="indefinite"/>
                      </p:stCondLst>
                      <p:childTnLst>
                        <p:par>
                          <p:cTn id="64" fill="hold">
                            <p:stCondLst>
                              <p:cond delay="0"/>
                            </p:stCondLst>
                            <p:childTnLst>
                              <p:par>
                                <p:cTn id="65" presetID="51"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770" decel="100000"/>
                                        <p:tgtEl>
                                          <p:spTgt spid="18"/>
                                        </p:tgtEl>
                                      </p:cBhvr>
                                    </p:animEffect>
                                    <p:animScale>
                                      <p:cBhvr>
                                        <p:cTn id="68" dur="770" decel="100000"/>
                                        <p:tgtEl>
                                          <p:spTgt spid="18"/>
                                        </p:tgtEl>
                                      </p:cBhvr>
                                      <p:from x="10000" y="10000"/>
                                      <p:to x="200000" y="450000"/>
                                    </p:animScale>
                                    <p:animScale>
                                      <p:cBhvr>
                                        <p:cTn id="69" dur="1230" accel="100000" fill="hold">
                                          <p:stCondLst>
                                            <p:cond delay="770"/>
                                          </p:stCondLst>
                                        </p:cTn>
                                        <p:tgtEl>
                                          <p:spTgt spid="18"/>
                                        </p:tgtEl>
                                      </p:cBhvr>
                                      <p:from x="200000" y="450000"/>
                                      <p:to x="100000" y="100000"/>
                                    </p:animScale>
                                    <p:set>
                                      <p:cBhvr>
                                        <p:cTn id="70" dur="770" fill="hold"/>
                                        <p:tgtEl>
                                          <p:spTgt spid="18"/>
                                        </p:tgtEl>
                                        <p:attrNameLst>
                                          <p:attrName>ppt_x</p:attrName>
                                        </p:attrNameLst>
                                      </p:cBhvr>
                                      <p:to>
                                        <p:strVal val="(0.5)"/>
                                      </p:to>
                                    </p:set>
                                    <p:anim from="(0.5)" to="(#ppt_x)" calcmode="lin" valueType="num">
                                      <p:cBhvr>
                                        <p:cTn id="71" dur="1230" accel="100000" fill="hold">
                                          <p:stCondLst>
                                            <p:cond delay="770"/>
                                          </p:stCondLst>
                                        </p:cTn>
                                        <p:tgtEl>
                                          <p:spTgt spid="18"/>
                                        </p:tgtEl>
                                        <p:attrNameLst>
                                          <p:attrName>ppt_x</p:attrName>
                                        </p:attrNameLst>
                                      </p:cBhvr>
                                    </p:anim>
                                    <p:set>
                                      <p:cBhvr>
                                        <p:cTn id="72" dur="770" fill="hold"/>
                                        <p:tgtEl>
                                          <p:spTgt spid="18"/>
                                        </p:tgtEl>
                                        <p:attrNameLst>
                                          <p:attrName>ppt_y</p:attrName>
                                        </p:attrNameLst>
                                      </p:cBhvr>
                                      <p:to>
                                        <p:strVal val="(#ppt_y+0.4)"/>
                                      </p:to>
                                    </p:set>
                                    <p:anim from="(#ppt_y+0.4)" to="(#ppt_y)" calcmode="lin" valueType="num">
                                      <p:cBhvr>
                                        <p:cTn id="73" dur="1230" accel="100000" fill="hold">
                                          <p:stCondLst>
                                            <p:cond delay="770"/>
                                          </p:stCondLst>
                                        </p:cTn>
                                        <p:tgtEl>
                                          <p:spTgt spid="1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animBg="1"/>
      <p:bldP spid="13" grpId="0" animBg="1"/>
      <p:bldP spid="14" grpId="0"/>
      <p:bldP spid="15" grpId="0"/>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Persistent challenge</a:t>
            </a:r>
            <a:br>
              <a:rPr lang="en-US" sz="3200" dirty="0" smtClean="0"/>
            </a:br>
            <a:r>
              <a:rPr lang="en-US" sz="3200" dirty="0" smtClean="0"/>
              <a:t>- truncation scheme</a:t>
            </a:r>
            <a:endParaRPr lang="en-US" sz="3200" dirty="0"/>
          </a:p>
        </p:txBody>
      </p:sp>
      <p:sp>
        <p:nvSpPr>
          <p:cNvPr id="3" name="Content Placeholder 2"/>
          <p:cNvSpPr>
            <a:spLocks noGrp="1"/>
          </p:cNvSpPr>
          <p:nvPr>
            <p:ph idx="1"/>
          </p:nvPr>
        </p:nvSpPr>
        <p:spPr>
          <a:xfrm>
            <a:off x="457200" y="2103437"/>
            <a:ext cx="8229600" cy="4525963"/>
          </a:xfrm>
        </p:spPr>
        <p:txBody>
          <a:bodyPr/>
          <a:lstStyle/>
          <a:p>
            <a:r>
              <a:rPr lang="en-US" dirty="0" smtClean="0"/>
              <a:t>These observations show that symmetries relate the kernel of the gap equation – nominally a one-body problem, with that of the Bethe-</a:t>
            </a:r>
            <a:r>
              <a:rPr lang="en-US" dirty="0" err="1" smtClean="0"/>
              <a:t>Salpeter</a:t>
            </a:r>
            <a:r>
              <a:rPr lang="en-US" dirty="0" smtClean="0"/>
              <a:t> equation – considered to be a two-body problem</a:t>
            </a:r>
          </a:p>
          <a:p>
            <a:r>
              <a:rPr lang="en-US" dirty="0" smtClean="0"/>
              <a:t>Until 1995/1996 people had </a:t>
            </a:r>
          </a:p>
          <a:p>
            <a:pPr>
              <a:spcBef>
                <a:spcPts val="0"/>
              </a:spcBef>
              <a:buNone/>
            </a:pPr>
            <a:r>
              <a:rPr lang="en-US" dirty="0" smtClean="0"/>
              <a:t>	no idea what to do</a:t>
            </a:r>
          </a:p>
          <a:p>
            <a:r>
              <a:rPr lang="en-US" dirty="0" smtClean="0"/>
              <a:t>Equations were truncated,</a:t>
            </a:r>
          </a:p>
          <a:p>
            <a:pPr>
              <a:spcBef>
                <a:spcPts val="0"/>
              </a:spcBef>
              <a:buNone/>
            </a:pPr>
            <a:r>
              <a:rPr lang="en-US" dirty="0" smtClean="0"/>
              <a:t>	sometimes with good</a:t>
            </a:r>
          </a:p>
          <a:p>
            <a:pPr>
              <a:spcBef>
                <a:spcPts val="0"/>
              </a:spcBef>
              <a:buNone/>
            </a:pPr>
            <a:r>
              <a:rPr lang="en-US" dirty="0" smtClean="0"/>
              <a:t>	phenomenological results,</a:t>
            </a:r>
          </a:p>
          <a:p>
            <a:pPr>
              <a:spcBef>
                <a:spcPts val="0"/>
              </a:spcBef>
              <a:buNone/>
            </a:pPr>
            <a:r>
              <a:rPr lang="en-US" dirty="0" smtClean="0"/>
              <a:t>	sometimes with poor results</a:t>
            </a:r>
          </a:p>
          <a:p>
            <a:r>
              <a:rPr lang="en-US" dirty="0" smtClean="0"/>
              <a:t>Neither good nor bad</a:t>
            </a:r>
          </a:p>
          <a:p>
            <a:pPr>
              <a:spcBef>
                <a:spcPts val="0"/>
              </a:spcBef>
              <a:buNone/>
            </a:pPr>
            <a:r>
              <a:rPr lang="en-US" dirty="0" smtClean="0"/>
              <a:t>	could be explained</a:t>
            </a:r>
            <a:endParaRPr lang="en-US"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35</a:t>
            </a:fld>
            <a:endParaRPr lang="en-US"/>
          </a:p>
        </p:txBody>
      </p:sp>
      <p:pic>
        <p:nvPicPr>
          <p:cNvPr id="7" name="Picture 6" descr="pride-and-prejudice.jpg"/>
          <p:cNvPicPr>
            <a:picLocks noChangeAspect="1"/>
          </p:cNvPicPr>
          <p:nvPr/>
        </p:nvPicPr>
        <p:blipFill>
          <a:blip r:embed="rId2" cstate="print"/>
          <a:stretch>
            <a:fillRect/>
          </a:stretch>
        </p:blipFill>
        <p:spPr>
          <a:xfrm>
            <a:off x="0" y="0"/>
            <a:ext cx="4539342" cy="1828800"/>
          </a:xfrm>
          <a:prstGeom prst="rect">
            <a:avLst/>
          </a:prstGeom>
          <a:ln>
            <a:noFill/>
          </a:ln>
          <a:effectLst>
            <a:outerShdw blurRad="292100" dist="139700" dir="2700000" algn="tl" rotWithShape="0">
              <a:srgbClr val="333333">
                <a:alpha val="65000"/>
              </a:srgbClr>
            </a:outerShdw>
          </a:effectLst>
        </p:spPr>
      </p:pic>
      <p:pic>
        <p:nvPicPr>
          <p:cNvPr id="8" name="Picture 7" descr="pride-and-prejudice.jpg"/>
          <p:cNvPicPr>
            <a:picLocks noChangeAspect="1"/>
          </p:cNvPicPr>
          <p:nvPr/>
        </p:nvPicPr>
        <p:blipFill>
          <a:blip r:embed="rId3" cstate="print"/>
          <a:stretch>
            <a:fillRect/>
          </a:stretch>
        </p:blipFill>
        <p:spPr>
          <a:xfrm>
            <a:off x="4150894" y="4648200"/>
            <a:ext cx="4764506" cy="1676400"/>
          </a:xfrm>
          <a:prstGeom prst="rect">
            <a:avLst/>
          </a:prstGeom>
          <a:ln>
            <a:noFill/>
          </a:ln>
          <a:effectLst>
            <a:outerShdw blurRad="292100" dist="139700" dir="2700000" algn="tl" rotWithShape="0">
              <a:srgbClr val="333333">
                <a:alpha val="65000"/>
              </a:srgbClr>
            </a:outerShdw>
          </a:effectLst>
        </p:spPr>
        <p:style>
          <a:lnRef idx="1">
            <a:schemeClr val="accent3"/>
          </a:lnRef>
          <a:fillRef idx="3">
            <a:schemeClr val="accent3"/>
          </a:fillRef>
          <a:effectRef idx="2">
            <a:schemeClr val="accent3"/>
          </a:effectRef>
          <a:fontRef idx="minor">
            <a:schemeClr val="lt1"/>
          </a:fontRef>
        </p:style>
      </p:pic>
      <p:sp>
        <p:nvSpPr>
          <p:cNvPr id="9" name="TextBox 8"/>
          <p:cNvSpPr txBox="1"/>
          <p:nvPr/>
        </p:nvSpPr>
        <p:spPr>
          <a:xfrm>
            <a:off x="7239000" y="3468469"/>
            <a:ext cx="1904999" cy="646331"/>
          </a:xfrm>
          <a:prstGeom prst="rect">
            <a:avLst/>
          </a:prstGeom>
          <a:noFill/>
        </p:spPr>
        <p:txBody>
          <a:bodyPr wrap="square" rtlCol="0">
            <a:spAutoFit/>
          </a:bodyPr>
          <a:lstStyle/>
          <a:p>
            <a:r>
              <a:rPr lang="en-US" dirty="0" smtClean="0">
                <a:solidFill>
                  <a:schemeClr val="tx2">
                    <a:lumMod val="75000"/>
                  </a:schemeClr>
                </a:solidFill>
              </a:rPr>
              <a:t>quark-</a:t>
            </a:r>
            <a:r>
              <a:rPr lang="en-US" dirty="0" err="1" smtClean="0">
                <a:solidFill>
                  <a:schemeClr val="tx2">
                    <a:lumMod val="75000"/>
                  </a:schemeClr>
                </a:solidFill>
              </a:rPr>
              <a:t>antiquark</a:t>
            </a:r>
            <a:r>
              <a:rPr lang="en-US" dirty="0" smtClean="0">
                <a:solidFill>
                  <a:schemeClr val="tx2">
                    <a:lumMod val="75000"/>
                  </a:schemeClr>
                </a:solidFill>
              </a:rPr>
              <a:t> scattering kernel</a:t>
            </a:r>
            <a:endParaRPr lang="en-US" dirty="0">
              <a:solidFill>
                <a:schemeClr val="tx2">
                  <a:lumMod val="75000"/>
                </a:schemeClr>
              </a:solidFill>
            </a:endParaRPr>
          </a:p>
        </p:txBody>
      </p:sp>
      <p:cxnSp>
        <p:nvCxnSpPr>
          <p:cNvPr id="11" name="Straight Arrow Connector 10"/>
          <p:cNvCxnSpPr/>
          <p:nvPr/>
        </p:nvCxnSpPr>
        <p:spPr bwMode="auto">
          <a:xfrm rot="5400000">
            <a:off x="7467600" y="4648200"/>
            <a:ext cx="1143000" cy="76200"/>
          </a:xfrm>
          <a:prstGeom prst="straightConnector1">
            <a:avLst/>
          </a:prstGeom>
          <a:noFill/>
          <a:ln w="19050" cap="flat" cmpd="sng" algn="ctr">
            <a:solidFill>
              <a:srgbClr val="008000"/>
            </a:solidFill>
            <a:prstDash val="solid"/>
            <a:round/>
            <a:headEnd type="none" w="med" len="med"/>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par>
                                <p:cTn id="15" presetID="53"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Effect transition="in" filter="fade">
                                      <p:cBhvr>
                                        <p:cTn id="19" dur="1000"/>
                                        <p:tgtEl>
                                          <p:spTgt spid="11"/>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1" dur="1000"/>
                                        <p:tgtEl>
                                          <p:spTgt spid="3">
                                            <p:txEl>
                                              <p:pRg st="1" end="1"/>
                                            </p:txEl>
                                          </p:spTgt>
                                        </p:tgtEl>
                                      </p:cBhvr>
                                    </p:animEffect>
                                  </p:childTnLst>
                                </p:cTn>
                              </p:par>
                              <p:par>
                                <p:cTn id="32" presetID="53"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6" dur="1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3" dur="1000"/>
                                        <p:tgtEl>
                                          <p:spTgt spid="3">
                                            <p:txEl>
                                              <p:pRg st="3" end="3"/>
                                            </p:txEl>
                                          </p:spTgt>
                                        </p:tgtEl>
                                      </p:cBhvr>
                                    </p:animEffect>
                                  </p:childTnLst>
                                </p:cTn>
                              </p:par>
                              <p:par>
                                <p:cTn id="44" presetID="53" presetClass="entr" presetSubtype="0" fill="hold" nodeType="with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8" dur="1000"/>
                                        <p:tgtEl>
                                          <p:spTgt spid="3">
                                            <p:txEl>
                                              <p:pRg st="4" end="4"/>
                                            </p:txEl>
                                          </p:spTgt>
                                        </p:tgtEl>
                                      </p:cBhvr>
                                    </p:animEffect>
                                  </p:childTnLst>
                                </p:cTn>
                              </p:par>
                              <p:par>
                                <p:cTn id="49" presetID="53" presetClass="entr" presetSubtype="0" fill="hold"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3" dur="1000"/>
                                        <p:tgtEl>
                                          <p:spTgt spid="3">
                                            <p:txEl>
                                              <p:pRg st="5" end="5"/>
                                            </p:txEl>
                                          </p:spTgt>
                                        </p:tgtEl>
                                      </p:cBhvr>
                                    </p:animEffect>
                                  </p:childTnLst>
                                </p:cTn>
                              </p:par>
                              <p:par>
                                <p:cTn id="54" presetID="53" presetClass="entr" presetSubtype="0" fill="hold" nodeType="with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1000"/>
                                        <p:tgtEl>
                                          <p:spTgt spid="3">
                                            <p:txEl>
                                              <p:pRg st="7" end="7"/>
                                            </p:txEl>
                                          </p:spTgt>
                                        </p:tgtEl>
                                      </p:cBhvr>
                                    </p:animEffect>
                                  </p:childTnLst>
                                </p:cTn>
                              </p:par>
                              <p:par>
                                <p:cTn id="66" presetID="53" presetClass="entr" presetSubtype="0" fill="hold" nodeType="with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9" dur="1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ide-and-prejudice.jpg"/>
          <p:cNvPicPr>
            <a:picLocks noChangeAspect="1"/>
          </p:cNvPicPr>
          <p:nvPr/>
        </p:nvPicPr>
        <p:blipFill>
          <a:blip r:embed="rId2" cstate="print"/>
          <a:stretch>
            <a:fillRect/>
          </a:stretch>
        </p:blipFill>
        <p:spPr>
          <a:xfrm>
            <a:off x="4495800" y="1260122"/>
            <a:ext cx="4648200" cy="1635478"/>
          </a:xfrm>
          <a:prstGeom prst="rect">
            <a:avLst/>
          </a:prstGeom>
          <a:ln>
            <a:noFill/>
          </a:ln>
          <a:effectLst>
            <a:outerShdw blurRad="292100" dist="139700" dir="2700000" algn="tl" rotWithShape="0">
              <a:srgbClr val="333333">
                <a:alpha val="65000"/>
              </a:srgbClr>
            </a:outerShdw>
          </a:effectLst>
        </p:spPr>
        <p:style>
          <a:lnRef idx="1">
            <a:schemeClr val="accent3"/>
          </a:lnRef>
          <a:fillRef idx="3">
            <a:schemeClr val="accent3"/>
          </a:fillRef>
          <a:effectRef idx="2">
            <a:schemeClr val="accent3"/>
          </a:effectRef>
          <a:fontRef idx="minor">
            <a:schemeClr val="lt1"/>
          </a:fontRef>
        </p:style>
      </p:pic>
      <p:sp>
        <p:nvSpPr>
          <p:cNvPr id="2" name="Title 1"/>
          <p:cNvSpPr>
            <a:spLocks noGrp="1"/>
          </p:cNvSpPr>
          <p:nvPr>
            <p:ph type="title"/>
          </p:nvPr>
        </p:nvSpPr>
        <p:spPr>
          <a:xfrm>
            <a:off x="609600" y="152400"/>
            <a:ext cx="8229600" cy="1143000"/>
          </a:xfrm>
        </p:spPr>
        <p:txBody>
          <a:bodyPr/>
          <a:lstStyle/>
          <a:p>
            <a:pPr algn="r"/>
            <a:r>
              <a:rPr lang="en-US" sz="3200" dirty="0" smtClean="0"/>
              <a:t>Persistent challenge</a:t>
            </a:r>
            <a:br>
              <a:rPr lang="en-US" sz="3200" dirty="0" smtClean="0"/>
            </a:br>
            <a:r>
              <a:rPr lang="en-US" sz="3200" dirty="0" smtClean="0"/>
              <a:t>- truncation scheme</a:t>
            </a:r>
            <a:endParaRPr lang="en-US" sz="3200" dirty="0"/>
          </a:p>
        </p:txBody>
      </p:sp>
      <p:sp>
        <p:nvSpPr>
          <p:cNvPr id="3" name="Content Placeholder 2"/>
          <p:cNvSpPr>
            <a:spLocks noGrp="1"/>
          </p:cNvSpPr>
          <p:nvPr>
            <p:ph idx="1"/>
          </p:nvPr>
        </p:nvSpPr>
        <p:spPr>
          <a:xfrm>
            <a:off x="304800" y="2133600"/>
            <a:ext cx="8686800" cy="4525963"/>
          </a:xfrm>
        </p:spPr>
        <p:txBody>
          <a:bodyPr/>
          <a:lstStyle/>
          <a:p>
            <a:r>
              <a:rPr lang="en-US" sz="2400" dirty="0" smtClean="0"/>
              <a:t>Happily, there are now two </a:t>
            </a:r>
          </a:p>
          <a:p>
            <a:pPr>
              <a:spcBef>
                <a:spcPts val="0"/>
              </a:spcBef>
              <a:buNone/>
            </a:pPr>
            <a:r>
              <a:rPr lang="en-US" sz="2400" b="1" i="1" dirty="0" smtClean="0"/>
              <a:t>	</a:t>
            </a:r>
            <a:r>
              <a:rPr lang="en-US" sz="2400" b="1" i="1" dirty="0" err="1" smtClean="0"/>
              <a:t>nonperturbative</a:t>
            </a:r>
            <a:r>
              <a:rPr lang="en-US" sz="2400" dirty="0" smtClean="0"/>
              <a:t> &amp; </a:t>
            </a:r>
            <a:r>
              <a:rPr lang="en-US" sz="2400" b="1" i="1" dirty="0" smtClean="0"/>
              <a:t>symmetry preserving</a:t>
            </a:r>
            <a:r>
              <a:rPr lang="en-US" sz="2400" dirty="0" smtClean="0"/>
              <a:t> </a:t>
            </a:r>
          </a:p>
          <a:p>
            <a:pPr>
              <a:spcBef>
                <a:spcPts val="0"/>
              </a:spcBef>
              <a:buNone/>
            </a:pPr>
            <a:r>
              <a:rPr lang="en-US" sz="2400" dirty="0" smtClean="0"/>
              <a:t>	truncation schemes</a:t>
            </a:r>
          </a:p>
          <a:p>
            <a:pPr marL="914400" lvl="1" indent="-457200">
              <a:buFont typeface="+mj-lt"/>
              <a:buAutoNum type="arabicPeriod"/>
            </a:pPr>
            <a:r>
              <a:rPr lang="en-US" b="1" i="1" dirty="0" smtClean="0">
                <a:solidFill>
                  <a:srgbClr val="FF0000"/>
                </a:solidFill>
              </a:rPr>
              <a:t>1995</a:t>
            </a:r>
            <a:r>
              <a:rPr lang="en-US" dirty="0" smtClean="0"/>
              <a:t> – H.J. </a:t>
            </a:r>
            <a:r>
              <a:rPr lang="en-US" dirty="0" err="1" smtClean="0"/>
              <a:t>Munczek</a:t>
            </a:r>
            <a:r>
              <a:rPr lang="en-US" dirty="0" smtClean="0"/>
              <a:t>, </a:t>
            </a:r>
            <a:r>
              <a:rPr lang="en-US" dirty="0" smtClean="0">
                <a:hlinkClick r:id="rId3"/>
              </a:rPr>
              <a:t>Phys. Rev. D </a:t>
            </a:r>
            <a:r>
              <a:rPr lang="en-US" b="1" dirty="0" smtClean="0">
                <a:hlinkClick r:id="rId3"/>
              </a:rPr>
              <a:t>52 </a:t>
            </a:r>
            <a:r>
              <a:rPr lang="en-US" dirty="0" smtClean="0">
                <a:hlinkClick r:id="rId3"/>
              </a:rPr>
              <a:t>(</a:t>
            </a:r>
            <a:r>
              <a:rPr lang="en-US" dirty="0" smtClean="0">
                <a:solidFill>
                  <a:srgbClr val="FF0000"/>
                </a:solidFill>
                <a:hlinkClick r:id="rId3"/>
              </a:rPr>
              <a:t>1995</a:t>
            </a:r>
            <a:r>
              <a:rPr lang="en-US" dirty="0" smtClean="0">
                <a:hlinkClick r:id="rId3"/>
              </a:rPr>
              <a:t>) 4736</a:t>
            </a:r>
            <a:r>
              <a:rPr lang="en-US" dirty="0" smtClean="0"/>
              <a:t>,</a:t>
            </a:r>
            <a:r>
              <a:rPr lang="en-US" b="1" dirty="0" smtClean="0"/>
              <a:t> </a:t>
            </a:r>
            <a:r>
              <a:rPr lang="en-US" i="1" dirty="0" smtClean="0"/>
              <a:t>Dynamical </a:t>
            </a:r>
            <a:r>
              <a:rPr lang="en-US" i="1" dirty="0" err="1" smtClean="0"/>
              <a:t>chiral</a:t>
            </a:r>
            <a:r>
              <a:rPr lang="en-US" i="1" dirty="0" smtClean="0"/>
              <a:t> symmetry breaking, Goldstone’s theorem and the consistency of the Schwinger-Dyson and Bethe-</a:t>
            </a:r>
            <a:r>
              <a:rPr lang="en-US" i="1" dirty="0" err="1" smtClean="0"/>
              <a:t>Salpeter</a:t>
            </a:r>
            <a:r>
              <a:rPr lang="en-US" i="1" dirty="0" smtClean="0"/>
              <a:t> Equations</a:t>
            </a:r>
          </a:p>
          <a:p>
            <a:pPr marL="914400" lvl="1" indent="-457200">
              <a:buNone/>
            </a:pPr>
            <a:r>
              <a:rPr lang="en-US" dirty="0" smtClean="0"/>
              <a:t>	</a:t>
            </a:r>
            <a:r>
              <a:rPr lang="en-US" b="1" i="1" dirty="0" smtClean="0">
                <a:solidFill>
                  <a:srgbClr val="FF0000"/>
                </a:solidFill>
              </a:rPr>
              <a:t>1996</a:t>
            </a:r>
            <a:r>
              <a:rPr lang="en-US" dirty="0" smtClean="0"/>
              <a:t> – A. Bender, C.D. Roberts and L. von </a:t>
            </a:r>
            <a:r>
              <a:rPr lang="en-US" dirty="0" err="1" smtClean="0"/>
              <a:t>Smekal</a:t>
            </a:r>
            <a:r>
              <a:rPr lang="en-US" dirty="0" smtClean="0"/>
              <a:t>, </a:t>
            </a:r>
            <a:r>
              <a:rPr lang="en-US" dirty="0" smtClean="0">
                <a:hlinkClick r:id="rId4"/>
              </a:rPr>
              <a:t>Phys.</a:t>
            </a:r>
            <a:r>
              <a:rPr lang="nn-NO" dirty="0" smtClean="0">
                <a:hlinkClick r:id="rId4"/>
              </a:rPr>
              <a:t>Lett. B </a:t>
            </a:r>
            <a:r>
              <a:rPr lang="nn-NO" b="1" dirty="0" smtClean="0">
                <a:hlinkClick r:id="rId4"/>
              </a:rPr>
              <a:t>380 </a:t>
            </a:r>
            <a:r>
              <a:rPr lang="nn-NO" dirty="0" smtClean="0">
                <a:hlinkClick r:id="rId4"/>
              </a:rPr>
              <a:t>(1996) 7</a:t>
            </a:r>
            <a:r>
              <a:rPr lang="nn-NO" dirty="0" smtClean="0"/>
              <a:t>, </a:t>
            </a:r>
            <a:r>
              <a:rPr lang="en-US" i="1" dirty="0" smtClean="0"/>
              <a:t>Goldstone Theorem and Diquark Confinement Beyond Rainbow Ladder Approximation</a:t>
            </a:r>
          </a:p>
          <a:p>
            <a:pPr marL="914400" lvl="1" indent="-457200">
              <a:buFont typeface="+mj-lt"/>
              <a:buAutoNum type="arabicPeriod" startAt="2"/>
            </a:pPr>
            <a:r>
              <a:rPr lang="en-US" b="1" i="1" dirty="0" smtClean="0">
                <a:solidFill>
                  <a:srgbClr val="FF0000"/>
                </a:solidFill>
              </a:rPr>
              <a:t>2009</a:t>
            </a:r>
            <a:r>
              <a:rPr lang="en-US" dirty="0" smtClean="0">
                <a:solidFill>
                  <a:schemeClr val="tx2">
                    <a:lumMod val="50000"/>
                  </a:schemeClr>
                </a:solidFill>
              </a:rPr>
              <a:t> – Lei Chang and C.D. Roberts, </a:t>
            </a:r>
            <a:r>
              <a:rPr lang="fr-FR" dirty="0" smtClean="0">
                <a:hlinkClick r:id="rId5"/>
              </a:rPr>
              <a:t>Phys. </a:t>
            </a:r>
            <a:r>
              <a:rPr lang="fr-FR" dirty="0" err="1" smtClean="0">
                <a:hlinkClick r:id="rId5"/>
              </a:rPr>
              <a:t>Rev</a:t>
            </a:r>
            <a:r>
              <a:rPr lang="fr-FR" dirty="0" smtClean="0">
                <a:hlinkClick r:id="rId5"/>
              </a:rPr>
              <a:t>. </a:t>
            </a:r>
            <a:r>
              <a:rPr lang="fr-FR" dirty="0" err="1" smtClean="0">
                <a:hlinkClick r:id="rId5"/>
              </a:rPr>
              <a:t>Lett</a:t>
            </a:r>
            <a:r>
              <a:rPr lang="fr-FR" dirty="0" smtClean="0">
                <a:hlinkClick r:id="rId5"/>
              </a:rPr>
              <a:t>. 103 (2009) 081601</a:t>
            </a:r>
            <a:r>
              <a:rPr lang="fr-FR" dirty="0" smtClean="0"/>
              <a:t>, </a:t>
            </a:r>
            <a:r>
              <a:rPr lang="en-US" dirty="0" smtClean="0">
                <a:solidFill>
                  <a:schemeClr val="tx2">
                    <a:lumMod val="50000"/>
                  </a:schemeClr>
                </a:solidFill>
                <a:hlinkClick r:id="rId6"/>
              </a:rPr>
              <a:t>0903.5461 [</a:t>
            </a:r>
            <a:r>
              <a:rPr lang="en-US" dirty="0" err="1" smtClean="0">
                <a:solidFill>
                  <a:schemeClr val="tx2">
                    <a:lumMod val="50000"/>
                  </a:schemeClr>
                </a:solidFill>
                <a:hlinkClick r:id="rId6"/>
              </a:rPr>
              <a:t>nucl-th</a:t>
            </a:r>
            <a:r>
              <a:rPr lang="en-US" dirty="0" smtClean="0">
                <a:solidFill>
                  <a:schemeClr val="tx2">
                    <a:lumMod val="50000"/>
                  </a:schemeClr>
                </a:solidFill>
                <a:hlinkClick r:id="rId6"/>
              </a:rPr>
              <a:t>]</a:t>
            </a:r>
            <a:r>
              <a:rPr lang="en-US" dirty="0" smtClean="0">
                <a:solidFill>
                  <a:schemeClr val="tx2">
                    <a:lumMod val="50000"/>
                  </a:schemeClr>
                </a:solidFill>
              </a:rPr>
              <a:t>, </a:t>
            </a:r>
            <a:r>
              <a:rPr lang="en-US" i="1" dirty="0" smtClean="0"/>
              <a:t>Sketching the Bethe-</a:t>
            </a:r>
            <a:r>
              <a:rPr lang="en-US" i="1" dirty="0" err="1" smtClean="0"/>
              <a:t>Salpeter</a:t>
            </a:r>
            <a:r>
              <a:rPr lang="en-US" i="1" dirty="0" smtClean="0"/>
              <a:t> kernel</a:t>
            </a:r>
            <a:endParaRPr lang="en-US" dirty="0" smtClean="0">
              <a:solidFill>
                <a:schemeClr val="tx2">
                  <a:lumMod val="50000"/>
                </a:schemeClr>
              </a:solidFill>
            </a:endParaRPr>
          </a:p>
          <a:p>
            <a:pPr marL="514350" indent="-457200"/>
            <a:r>
              <a:rPr lang="en-US" sz="2600" dirty="0" smtClean="0"/>
              <a:t>Enables proof of numerous exact results</a:t>
            </a:r>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36</a:t>
            </a:fld>
            <a:endParaRPr lang="en-US"/>
          </a:p>
        </p:txBody>
      </p:sp>
      <p:pic>
        <p:nvPicPr>
          <p:cNvPr id="7" name="Picture 6" descr="pride-and-prejudice.jpg"/>
          <p:cNvPicPr>
            <a:picLocks noChangeAspect="1"/>
          </p:cNvPicPr>
          <p:nvPr/>
        </p:nvPicPr>
        <p:blipFill>
          <a:blip r:embed="rId7" cstate="print"/>
          <a:stretch>
            <a:fillRect/>
          </a:stretch>
        </p:blipFill>
        <p:spPr>
          <a:xfrm>
            <a:off x="0" y="0"/>
            <a:ext cx="4191000" cy="168846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llenniumPrize.gif"/>
          <p:cNvPicPr>
            <a:picLocks noChangeAspect="1"/>
          </p:cNvPicPr>
          <p:nvPr/>
        </p:nvPicPr>
        <p:blipFill>
          <a:blip r:embed="rId2" cstate="print"/>
          <a:stretch>
            <a:fillRect/>
          </a:stretch>
        </p:blipFill>
        <p:spPr>
          <a:xfrm>
            <a:off x="228600" y="533401"/>
            <a:ext cx="8653599" cy="3200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609600" y="4038600"/>
            <a:ext cx="7772400" cy="1362075"/>
          </a:xfrm>
        </p:spPr>
        <p:txBody>
          <a:bodyPr/>
          <a:lstStyle/>
          <a:p>
            <a:pPr lvl="0" algn="ctr"/>
            <a:r>
              <a:rPr lang="en-US" sz="8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Some </a:t>
            </a:r>
            <a:r>
              <a:rPr lang="en-US" sz="6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of many</a:t>
            </a:r>
            <a:endParaRPr lang="en-US" sz="6600" dirty="0"/>
          </a:p>
        </p:txBody>
      </p:sp>
      <p:sp>
        <p:nvSpPr>
          <p:cNvPr id="4" name="Date Placeholder 3"/>
          <p:cNvSpPr>
            <a:spLocks noGrp="1"/>
          </p:cNvSpPr>
          <p:nvPr>
            <p:ph type="dt" sz="half" idx="10"/>
          </p:nvPr>
        </p:nvSpPr>
        <p:spPr>
          <a:xfrm>
            <a:off x="5638800" y="6553200"/>
            <a:ext cx="2743200" cy="228600"/>
          </a:xfrm>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smtClean="0">
                <a:solidFill>
                  <a:schemeClr val="accent1">
                    <a:lumMod val="50000"/>
                  </a:schemeClr>
                </a:solidFill>
              </a:rPr>
              <a:t>Craig Roberts: Deconstructing QCD's Goldstone modes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37</a:t>
            </a:fld>
            <a:endParaRPr lang="en-US"/>
          </a:p>
        </p:txBody>
      </p:sp>
      <p:sp>
        <p:nvSpPr>
          <p:cNvPr id="8" name="Text Placeholder 7"/>
          <p:cNvSpPr>
            <a:spLocks noGrp="1"/>
          </p:cNvSpPr>
          <p:nvPr>
            <p:ph type="body" idx="1"/>
          </p:nvPr>
        </p:nvSpPr>
        <p:spPr/>
        <p:txBody>
          <a:bodyPr/>
          <a:lstStyle/>
          <a:p>
            <a:endParaRPr lang="en-US" dirty="0"/>
          </a:p>
        </p:txBody>
      </p:sp>
      <p:sp>
        <p:nvSpPr>
          <p:cNvPr id="10" name="Title 1"/>
          <p:cNvSpPr txBox="1">
            <a:spLocks/>
          </p:cNvSpPr>
          <p:nvPr/>
        </p:nvSpPr>
        <p:spPr bwMode="auto">
          <a:xfrm>
            <a:off x="685800" y="4810125"/>
            <a:ext cx="7772400"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uLnTx/>
                <a:uFillTx/>
                <a:latin typeface="+mj-lt"/>
                <a:ea typeface="+mj-ea"/>
                <a:cs typeface="+mj-cs"/>
              </a:rPr>
              <a:t>Exact Results</a:t>
            </a:r>
            <a:r>
              <a:rPr kumimoji="0" lang="en-US" sz="8000" b="1" i="0" u="none" strike="noStrike" kern="0" cap="none" spc="0" normalizeH="0" baseline="0" noProof="0" dirty="0" smtClean="0">
                <a:ln>
                  <a:noFill/>
                </a:ln>
                <a:solidFill>
                  <a:schemeClr val="tx2"/>
                </a:solidFill>
                <a:effectLst/>
                <a:uLnTx/>
                <a:uFillTx/>
                <a:latin typeface="+mj-lt"/>
                <a:ea typeface="+mj-ea"/>
                <a:cs typeface="+mj-cs"/>
              </a:rPr>
              <a:t/>
            </a:r>
            <a:br>
              <a:rPr kumimoji="0" lang="en-US" sz="8000" b="1" i="0" u="none" strike="noStrike" kern="0" cap="none" spc="0" normalizeH="0" baseline="0" noProof="0" dirty="0" smtClean="0">
                <a:ln>
                  <a:noFill/>
                </a:ln>
                <a:solidFill>
                  <a:schemeClr val="tx2"/>
                </a:solidFill>
                <a:effectLst/>
                <a:uLnTx/>
                <a:uFillTx/>
                <a:latin typeface="+mj-lt"/>
                <a:ea typeface="+mj-ea"/>
                <a:cs typeface="+mj-cs"/>
              </a:rPr>
            </a:br>
            <a:endParaRPr kumimoji="0" lang="en-US" sz="88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70" decel="100000"/>
                                        <p:tgtEl>
                                          <p:spTgt spid="10"/>
                                        </p:tgtEl>
                                      </p:cBhvr>
                                    </p:animEffect>
                                    <p:animScale>
                                      <p:cBhvr>
                                        <p:cTn id="17" dur="770" decel="100000"/>
                                        <p:tgtEl>
                                          <p:spTgt spid="10"/>
                                        </p:tgtEl>
                                      </p:cBhvr>
                                      <p:from x="10000" y="10000"/>
                                      <p:to x="200000" y="450000"/>
                                    </p:animScale>
                                    <p:animScale>
                                      <p:cBhvr>
                                        <p:cTn id="18" dur="1230" accel="100000" fill="hold">
                                          <p:stCondLst>
                                            <p:cond delay="770"/>
                                          </p:stCondLst>
                                        </p:cTn>
                                        <p:tgtEl>
                                          <p:spTgt spid="10"/>
                                        </p:tgtEl>
                                      </p:cBhvr>
                                      <p:from x="200000" y="450000"/>
                                      <p:to x="100000" y="100000"/>
                                    </p:animScale>
                                    <p:set>
                                      <p:cBhvr>
                                        <p:cTn id="19" dur="770" fill="hold"/>
                                        <p:tgtEl>
                                          <p:spTgt spid="10"/>
                                        </p:tgtEl>
                                        <p:attrNameLst>
                                          <p:attrName>ppt_x</p:attrName>
                                        </p:attrNameLst>
                                      </p:cBhvr>
                                      <p:to>
                                        <p:strVal val="(0.5)"/>
                                      </p:to>
                                    </p:set>
                                    <p:anim from="(0.5)" to="(#ppt_x)" calcmode="lin" valueType="num">
                                      <p:cBhvr>
                                        <p:cTn id="20" dur="1230" accel="100000" fill="hold">
                                          <p:stCondLst>
                                            <p:cond delay="770"/>
                                          </p:stCondLst>
                                        </p:cTn>
                                        <p:tgtEl>
                                          <p:spTgt spid="10"/>
                                        </p:tgtEl>
                                        <p:attrNameLst>
                                          <p:attrName>ppt_x</p:attrName>
                                        </p:attrNameLst>
                                      </p:cBhvr>
                                    </p:anim>
                                    <p:set>
                                      <p:cBhvr>
                                        <p:cTn id="21" dur="770" fill="hold"/>
                                        <p:tgtEl>
                                          <p:spTgt spid="10"/>
                                        </p:tgtEl>
                                        <p:attrNameLst>
                                          <p:attrName>ppt_y</p:attrName>
                                        </p:attrNameLst>
                                      </p:cBhvr>
                                      <p:to>
                                        <p:strVal val="(#ppt_y+0.4)"/>
                                      </p:to>
                                    </p:set>
                                    <p:anim from="(#ppt_y+0.4)" to="(#ppt_y)" calcmode="lin" valueType="num">
                                      <p:cBhvr>
                                        <p:cTn id="22"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Tpion.jpg"/>
          <p:cNvPicPr>
            <a:picLocks noChangeAspect="1"/>
          </p:cNvPicPr>
          <p:nvPr/>
        </p:nvPicPr>
        <p:blipFill>
          <a:blip r:embed="rId2" cstate="print"/>
          <a:stretch>
            <a:fillRect/>
          </a:stretch>
        </p:blipFill>
        <p:spPr>
          <a:xfrm>
            <a:off x="3276600" y="4419600"/>
            <a:ext cx="4902200" cy="2054090"/>
          </a:xfrm>
          <a:prstGeom prst="rect">
            <a:avLst/>
          </a:prstGeom>
        </p:spPr>
      </p:pic>
      <p:sp>
        <p:nvSpPr>
          <p:cNvPr id="2" name="Title 1"/>
          <p:cNvSpPr>
            <a:spLocks noGrp="1"/>
          </p:cNvSpPr>
          <p:nvPr>
            <p:ph type="title"/>
          </p:nvPr>
        </p:nvSpPr>
        <p:spPr/>
        <p:txBody>
          <a:bodyPr/>
          <a:lstStyle/>
          <a:p>
            <a:pPr algn="r"/>
            <a:r>
              <a:rPr lang="en-US" sz="3200" dirty="0" err="1" smtClean="0"/>
              <a:t>Pion’s</a:t>
            </a:r>
            <a:r>
              <a:rPr lang="en-US" sz="3200" dirty="0" smtClean="0"/>
              <a:t> Goldberger</a:t>
            </a:r>
            <a:br>
              <a:rPr lang="en-US" sz="3200" dirty="0" smtClean="0"/>
            </a:br>
            <a:r>
              <a:rPr lang="en-US" sz="3200" dirty="0" smtClean="0"/>
              <a:t>-</a:t>
            </a:r>
            <a:r>
              <a:rPr lang="en-US" sz="3200" dirty="0" err="1" smtClean="0"/>
              <a:t>Treiman</a:t>
            </a:r>
            <a:r>
              <a:rPr lang="en-US" sz="3200" dirty="0" smtClean="0"/>
              <a:t> relation</a:t>
            </a:r>
            <a:endParaRPr lang="en-US" sz="3200" dirty="0"/>
          </a:p>
        </p:txBody>
      </p:sp>
      <p:sp>
        <p:nvSpPr>
          <p:cNvPr id="4" name="Footer Placeholder 3"/>
          <p:cNvSpPr>
            <a:spLocks noGrp="1"/>
          </p:cNvSpPr>
          <p:nvPr>
            <p:ph type="ftr" sz="quarter" idx="11"/>
          </p:nvPr>
        </p:nvSpPr>
        <p:spPr/>
        <p:txBody>
          <a:bodyPr/>
          <a:lstStyle/>
          <a:p>
            <a:r>
              <a:rPr lang="en-US" smtClean="0">
                <a:solidFill>
                  <a:srgbClr val="404040"/>
                </a:solidFill>
              </a:rPr>
              <a:t>Craig Roberts: Deconstructing QCD's Goldstone modes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38</a:t>
            </a:fld>
            <a:endParaRPr lang="en-US">
              <a:solidFill>
                <a:srgbClr val="404040"/>
              </a:solidFill>
            </a:endParaRPr>
          </a:p>
        </p:txBody>
      </p:sp>
      <p:sp>
        <p:nvSpPr>
          <p:cNvPr id="9" name="Content Placeholder 8"/>
          <p:cNvSpPr>
            <a:spLocks noGrp="1"/>
          </p:cNvSpPr>
          <p:nvPr>
            <p:ph idx="1"/>
          </p:nvPr>
        </p:nvSpPr>
        <p:spPr>
          <a:xfrm>
            <a:off x="457200" y="914400"/>
            <a:ext cx="8229600" cy="4525963"/>
          </a:xfrm>
        </p:spPr>
        <p:txBody>
          <a:bodyPr/>
          <a:lstStyle/>
          <a:p>
            <a:pPr>
              <a:buFont typeface="Wingdings" pitchFamily="2" charset="2"/>
              <a:buChar char="Ø"/>
            </a:pPr>
            <a:r>
              <a:rPr lang="en-US" sz="2400" dirty="0" err="1" smtClean="0"/>
              <a:t>Pion’s</a:t>
            </a:r>
            <a:r>
              <a:rPr lang="en-US" sz="2400" dirty="0" smtClean="0"/>
              <a:t> Bethe-</a:t>
            </a:r>
            <a:r>
              <a:rPr lang="en-US" sz="2400" dirty="0" err="1" smtClean="0"/>
              <a:t>Salpeter</a:t>
            </a:r>
            <a:r>
              <a:rPr lang="en-US" sz="2400" dirty="0" smtClean="0"/>
              <a:t> amplitude</a:t>
            </a:r>
          </a:p>
          <a:p>
            <a:pPr>
              <a:buNone/>
            </a:pPr>
            <a:r>
              <a:rPr lang="en-US" sz="2400" dirty="0" smtClean="0"/>
              <a:t>	Solution of the Bethe-</a:t>
            </a:r>
            <a:r>
              <a:rPr lang="en-US" sz="2400" dirty="0" err="1" smtClean="0"/>
              <a:t>Salpeter</a:t>
            </a:r>
            <a:r>
              <a:rPr lang="en-US" sz="2400" dirty="0" smtClean="0"/>
              <a:t> equation</a:t>
            </a:r>
          </a:p>
          <a:p>
            <a:pPr>
              <a:buNone/>
            </a:pPr>
            <a:endParaRPr lang="en-US" sz="2400" dirty="0" smtClean="0"/>
          </a:p>
          <a:p>
            <a:pPr>
              <a:buNone/>
            </a:pPr>
            <a:endParaRPr lang="en-US" sz="2400" dirty="0" smtClean="0"/>
          </a:p>
          <a:p>
            <a:pPr>
              <a:buNone/>
            </a:pPr>
            <a:endParaRPr lang="en-US" sz="2400" dirty="0" smtClean="0"/>
          </a:p>
          <a:p>
            <a:pPr>
              <a:buFont typeface="Wingdings" pitchFamily="2" charset="2"/>
              <a:buChar char="Ø"/>
            </a:pPr>
            <a:r>
              <a:rPr lang="en-US" sz="2400" dirty="0" smtClean="0"/>
              <a:t>Dressed-quark propagator</a:t>
            </a:r>
          </a:p>
          <a:p>
            <a:pPr>
              <a:buFont typeface="Wingdings" pitchFamily="2" charset="2"/>
              <a:buChar char="Ø"/>
            </a:pPr>
            <a:endParaRPr lang="en-US" sz="2400" dirty="0" smtClean="0"/>
          </a:p>
          <a:p>
            <a:pPr>
              <a:buFont typeface="Wingdings" pitchFamily="2" charset="2"/>
              <a:buChar char="Ø"/>
            </a:pPr>
            <a:r>
              <a:rPr lang="en-US" sz="2400" dirty="0" smtClean="0">
                <a:solidFill>
                  <a:schemeClr val="tx1">
                    <a:lumMod val="50000"/>
                  </a:schemeClr>
                </a:solidFill>
              </a:rPr>
              <a:t>Axial-vector</a:t>
            </a:r>
            <a:r>
              <a:rPr lang="en-US" sz="2400" dirty="0" smtClean="0"/>
              <a:t> Ward-Takahashi identity entails</a:t>
            </a:r>
          </a:p>
          <a:p>
            <a:pPr>
              <a:buFont typeface="Wingdings" pitchFamily="2" charset="2"/>
              <a:buChar char="Ø"/>
            </a:pPr>
            <a:endParaRPr lang="en-US" sz="2400" dirty="0" smtClean="0"/>
          </a:p>
          <a:p>
            <a:pPr>
              <a:buFont typeface="Wingdings" pitchFamily="2" charset="2"/>
              <a:buChar char="Ø"/>
            </a:pPr>
            <a:endParaRPr lang="en-US" sz="2400" dirty="0"/>
          </a:p>
        </p:txBody>
      </p:sp>
      <p:pic>
        <p:nvPicPr>
          <p:cNvPr id="10" name="Picture 9" descr="Gammapi.jpg"/>
          <p:cNvPicPr>
            <a:picLocks noChangeAspect="1"/>
          </p:cNvPicPr>
          <p:nvPr/>
        </p:nvPicPr>
        <p:blipFill>
          <a:blip r:embed="rId3" cstate="print"/>
          <a:stretch>
            <a:fillRect/>
          </a:stretch>
        </p:blipFill>
        <p:spPr>
          <a:xfrm>
            <a:off x="838200" y="1828800"/>
            <a:ext cx="6324600" cy="1166294"/>
          </a:xfrm>
          <a:prstGeom prst="rect">
            <a:avLst/>
          </a:prstGeom>
        </p:spPr>
      </p:pic>
      <p:pic>
        <p:nvPicPr>
          <p:cNvPr id="11" name="Picture 10" descr="SpAB.jpg"/>
          <p:cNvPicPr>
            <a:picLocks noChangeAspect="1"/>
          </p:cNvPicPr>
          <p:nvPr/>
        </p:nvPicPr>
        <p:blipFill>
          <a:blip r:embed="rId4" cstate="print"/>
          <a:stretch>
            <a:fillRect/>
          </a:stretch>
        </p:blipFill>
        <p:spPr>
          <a:xfrm>
            <a:off x="4343400" y="2983960"/>
            <a:ext cx="3524250" cy="749840"/>
          </a:xfrm>
          <a:prstGeom prst="rect">
            <a:avLst/>
          </a:prstGeom>
        </p:spPr>
      </p:pic>
      <p:sp>
        <p:nvSpPr>
          <p:cNvPr id="14" name="TextBox 13"/>
          <p:cNvSpPr txBox="1"/>
          <p:nvPr/>
        </p:nvSpPr>
        <p:spPr>
          <a:xfrm>
            <a:off x="6363226" y="1295400"/>
            <a:ext cx="2721001" cy="923330"/>
          </a:xfrm>
          <a:prstGeom prst="rect">
            <a:avLst/>
          </a:prstGeom>
          <a:noFill/>
        </p:spPr>
        <p:txBody>
          <a:bodyPr wrap="none" rtlCol="0">
            <a:spAutoFit/>
          </a:bodyPr>
          <a:lstStyle/>
          <a:p>
            <a:pPr algn="r"/>
            <a:r>
              <a:rPr lang="en-US" b="1" i="1" dirty="0" err="1" smtClean="0">
                <a:solidFill>
                  <a:srgbClr val="FF0000"/>
                </a:solidFill>
              </a:rPr>
              <a:t>Pseudovector</a:t>
            </a:r>
            <a:r>
              <a:rPr lang="en-US" b="1" i="1" dirty="0" smtClean="0">
                <a:solidFill>
                  <a:srgbClr val="FF0000"/>
                </a:solidFill>
              </a:rPr>
              <a:t> components</a:t>
            </a:r>
          </a:p>
          <a:p>
            <a:pPr algn="r"/>
            <a:r>
              <a:rPr lang="en-US" b="1" i="1" dirty="0" smtClean="0">
                <a:solidFill>
                  <a:srgbClr val="FF0000"/>
                </a:solidFill>
              </a:rPr>
              <a:t>necessarily nonzero. </a:t>
            </a:r>
          </a:p>
          <a:p>
            <a:pPr algn="r"/>
            <a:r>
              <a:rPr lang="en-US" b="1" i="1" dirty="0" smtClean="0">
                <a:solidFill>
                  <a:srgbClr val="FF0000"/>
                </a:solidFill>
              </a:rPr>
              <a:t>Cannot be ignored!</a:t>
            </a:r>
            <a:endParaRPr lang="en-US" b="1" i="1" dirty="0">
              <a:solidFill>
                <a:srgbClr val="FF0000"/>
              </a:solidFill>
            </a:endParaRPr>
          </a:p>
        </p:txBody>
      </p:sp>
      <p:sp>
        <p:nvSpPr>
          <p:cNvPr id="20" name="Freeform 19"/>
          <p:cNvSpPr/>
          <p:nvPr/>
        </p:nvSpPr>
        <p:spPr bwMode="auto">
          <a:xfrm>
            <a:off x="7696200" y="3621505"/>
            <a:ext cx="435142" cy="1179095"/>
          </a:xfrm>
          <a:custGeom>
            <a:avLst/>
            <a:gdLst>
              <a:gd name="connsiteX0" fmla="*/ 192506 w 435142"/>
              <a:gd name="connsiteY0" fmla="*/ 1179095 h 1179095"/>
              <a:gd name="connsiteX1" fmla="*/ 409074 w 435142"/>
              <a:gd name="connsiteY1" fmla="*/ 637674 h 1179095"/>
              <a:gd name="connsiteX2" fmla="*/ 36095 w 435142"/>
              <a:gd name="connsiteY2" fmla="*/ 36095 h 1179095"/>
              <a:gd name="connsiteX3" fmla="*/ 36095 w 435142"/>
              <a:gd name="connsiteY3" fmla="*/ 36095 h 1179095"/>
              <a:gd name="connsiteX4" fmla="*/ 0 w 435142"/>
              <a:gd name="connsiteY4" fmla="*/ 0 h 1179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42" h="1179095">
                <a:moveTo>
                  <a:pt x="192506" y="1179095"/>
                </a:moveTo>
                <a:cubicBezTo>
                  <a:pt x="313824" y="1003634"/>
                  <a:pt x="435142" y="828174"/>
                  <a:pt x="409074" y="637674"/>
                </a:cubicBezTo>
                <a:cubicBezTo>
                  <a:pt x="383006" y="447174"/>
                  <a:pt x="36095" y="36095"/>
                  <a:pt x="36095" y="36095"/>
                </a:cubicBezTo>
                <a:lnTo>
                  <a:pt x="36095" y="36095"/>
                </a:lnTo>
                <a:lnTo>
                  <a:pt x="0" y="0"/>
                </a:lnTo>
              </a:path>
            </a:pathLst>
          </a:custGeom>
          <a:noFill/>
          <a:ln w="28575" cap="flat" cmpd="sng" algn="ctr">
            <a:solidFill>
              <a:srgbClr val="7030A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1" name="Freeform 20"/>
          <p:cNvSpPr/>
          <p:nvPr/>
        </p:nvSpPr>
        <p:spPr bwMode="auto">
          <a:xfrm>
            <a:off x="8077200" y="2209800"/>
            <a:ext cx="565484" cy="2923674"/>
          </a:xfrm>
          <a:custGeom>
            <a:avLst/>
            <a:gdLst>
              <a:gd name="connsiteX0" fmla="*/ 0 w 565484"/>
              <a:gd name="connsiteY0" fmla="*/ 2923674 h 2923674"/>
              <a:gd name="connsiteX1" fmla="*/ 541421 w 565484"/>
              <a:gd name="connsiteY1" fmla="*/ 998622 h 2923674"/>
              <a:gd name="connsiteX2" fmla="*/ 144379 w 565484"/>
              <a:gd name="connsiteY2" fmla="*/ 48127 h 2923674"/>
              <a:gd name="connsiteX3" fmla="*/ 144379 w 565484"/>
              <a:gd name="connsiteY3" fmla="*/ 48127 h 2923674"/>
              <a:gd name="connsiteX4" fmla="*/ 120315 w 565484"/>
              <a:gd name="connsiteY4" fmla="*/ 0 h 2923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484" h="2923674">
                <a:moveTo>
                  <a:pt x="0" y="2923674"/>
                </a:moveTo>
                <a:cubicBezTo>
                  <a:pt x="258679" y="2200777"/>
                  <a:pt x="517358" y="1477880"/>
                  <a:pt x="541421" y="998622"/>
                </a:cubicBezTo>
                <a:cubicBezTo>
                  <a:pt x="565484" y="519364"/>
                  <a:pt x="144379" y="48127"/>
                  <a:pt x="144379" y="48127"/>
                </a:cubicBezTo>
                <a:lnTo>
                  <a:pt x="144379" y="48127"/>
                </a:lnTo>
                <a:lnTo>
                  <a:pt x="120315" y="0"/>
                </a:lnTo>
              </a:path>
            </a:pathLst>
          </a:custGeom>
          <a:noFill/>
          <a:ln w="28575" cap="flat" cmpd="sng" algn="ctr">
            <a:solidFill>
              <a:srgbClr val="FF00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3" name="Freeform 22"/>
          <p:cNvSpPr/>
          <p:nvPr/>
        </p:nvSpPr>
        <p:spPr bwMode="auto">
          <a:xfrm>
            <a:off x="8245642" y="2221832"/>
            <a:ext cx="627647" cy="3416968"/>
          </a:xfrm>
          <a:custGeom>
            <a:avLst/>
            <a:gdLst>
              <a:gd name="connsiteX0" fmla="*/ 12031 w 627647"/>
              <a:gd name="connsiteY0" fmla="*/ 3416968 h 3416968"/>
              <a:gd name="connsiteX1" fmla="*/ 625642 w 627647"/>
              <a:gd name="connsiteY1" fmla="*/ 914400 h 3416968"/>
              <a:gd name="connsiteX2" fmla="*/ 0 w 627647"/>
              <a:gd name="connsiteY2" fmla="*/ 0 h 3416968"/>
            </a:gdLst>
            <a:ahLst/>
            <a:cxnLst>
              <a:cxn ang="0">
                <a:pos x="connsiteX0" y="connsiteY0"/>
              </a:cxn>
              <a:cxn ang="0">
                <a:pos x="connsiteX1" y="connsiteY1"/>
              </a:cxn>
              <a:cxn ang="0">
                <a:pos x="connsiteX2" y="connsiteY2"/>
              </a:cxn>
            </a:cxnLst>
            <a:rect l="l" t="t" r="r" b="b"/>
            <a:pathLst>
              <a:path w="627647" h="3416968">
                <a:moveTo>
                  <a:pt x="12031" y="3416968"/>
                </a:moveTo>
                <a:cubicBezTo>
                  <a:pt x="319839" y="2450431"/>
                  <a:pt x="627647" y="1483895"/>
                  <a:pt x="625642" y="914400"/>
                </a:cubicBezTo>
                <a:cubicBezTo>
                  <a:pt x="623637" y="344905"/>
                  <a:pt x="311818" y="172452"/>
                  <a:pt x="0" y="0"/>
                </a:cubicBezTo>
              </a:path>
            </a:pathLst>
          </a:custGeom>
          <a:noFill/>
          <a:ln w="28575" cap="flat" cmpd="sng" algn="ctr">
            <a:solidFill>
              <a:srgbClr val="FF00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5" name="TextBox 14"/>
          <p:cNvSpPr txBox="1"/>
          <p:nvPr/>
        </p:nvSpPr>
        <p:spPr>
          <a:xfrm>
            <a:off x="838200" y="5083314"/>
            <a:ext cx="1328377" cy="707886"/>
          </a:xfrm>
          <a:prstGeom prst="rect">
            <a:avLst/>
          </a:prstGeom>
          <a:noFill/>
        </p:spPr>
        <p:txBody>
          <a:bodyPr wrap="none" rtlCol="0">
            <a:spAutoFit/>
          </a:bodyPr>
          <a:lstStyle/>
          <a:p>
            <a:r>
              <a:rPr lang="en-US" sz="2000" b="1" i="1" dirty="0" smtClean="0">
                <a:solidFill>
                  <a:srgbClr val="7030A0"/>
                </a:solidFill>
              </a:rPr>
              <a:t>Exact in</a:t>
            </a:r>
          </a:p>
          <a:p>
            <a:r>
              <a:rPr lang="en-US" sz="2000" b="1" i="1" dirty="0" err="1" smtClean="0">
                <a:solidFill>
                  <a:srgbClr val="7030A0"/>
                </a:solidFill>
              </a:rPr>
              <a:t>Chiral</a:t>
            </a:r>
            <a:r>
              <a:rPr lang="en-US" sz="2000" b="1" i="1" dirty="0" smtClean="0">
                <a:solidFill>
                  <a:srgbClr val="7030A0"/>
                </a:solidFill>
              </a:rPr>
              <a:t> QCD</a:t>
            </a:r>
            <a:endParaRPr lang="en-US" sz="2000" b="1" i="1" dirty="0">
              <a:solidFill>
                <a:srgbClr val="7030A0"/>
              </a:solidFill>
            </a:endParaRPr>
          </a:p>
        </p:txBody>
      </p:sp>
      <p:cxnSp>
        <p:nvCxnSpPr>
          <p:cNvPr id="19" name="Straight Arrow Connector 18"/>
          <p:cNvCxnSpPr/>
          <p:nvPr/>
        </p:nvCxnSpPr>
        <p:spPr bwMode="auto">
          <a:xfrm>
            <a:off x="6477000" y="1371600"/>
            <a:ext cx="914400" cy="914400"/>
          </a:xfrm>
          <a:prstGeom prst="straightConnector1">
            <a:avLst/>
          </a:prstGeom>
          <a:noFill/>
          <a:ln w="9525" cap="flat" cmpd="sng" algn="ctr">
            <a:noFill/>
            <a:prstDash val="solid"/>
            <a:round/>
            <a:headEnd type="none" w="med" len="med"/>
            <a:tailEnd type="arrow"/>
          </a:ln>
          <a:effectLst/>
        </p:spPr>
      </p:cxnSp>
      <p:cxnSp>
        <p:nvCxnSpPr>
          <p:cNvPr id="24" name="Straight Arrow Connector 23"/>
          <p:cNvCxnSpPr/>
          <p:nvPr/>
        </p:nvCxnSpPr>
        <p:spPr bwMode="auto">
          <a:xfrm>
            <a:off x="9753600" y="457200"/>
            <a:ext cx="914400" cy="914400"/>
          </a:xfrm>
          <a:prstGeom prst="straightConnector1">
            <a:avLst/>
          </a:prstGeom>
          <a:noFill/>
          <a:ln w="9525" cap="flat" cmpd="sng" algn="ctr">
            <a:noFill/>
            <a:prstDash val="solid"/>
            <a:round/>
            <a:headEnd type="none" w="med" len="med"/>
            <a:tailEnd type="arrow"/>
          </a:ln>
          <a:effectLst/>
        </p:spPr>
      </p:cxnSp>
      <p:sp>
        <p:nvSpPr>
          <p:cNvPr id="25" name="Freeform 24"/>
          <p:cNvSpPr/>
          <p:nvPr/>
        </p:nvSpPr>
        <p:spPr bwMode="auto">
          <a:xfrm>
            <a:off x="5867400" y="1676400"/>
            <a:ext cx="529389" cy="228600"/>
          </a:xfrm>
          <a:custGeom>
            <a:avLst/>
            <a:gdLst>
              <a:gd name="connsiteX0" fmla="*/ 529389 w 529389"/>
              <a:gd name="connsiteY0" fmla="*/ 0 h 228600"/>
              <a:gd name="connsiteX1" fmla="*/ 0 w 529389"/>
              <a:gd name="connsiteY1" fmla="*/ 228600 h 228600"/>
            </a:gdLst>
            <a:ahLst/>
            <a:cxnLst>
              <a:cxn ang="0">
                <a:pos x="connsiteX0" y="connsiteY0"/>
              </a:cxn>
              <a:cxn ang="0">
                <a:pos x="connsiteX1" y="connsiteY1"/>
              </a:cxn>
            </a:cxnLst>
            <a:rect l="l" t="t" r="r" b="b"/>
            <a:pathLst>
              <a:path w="529389" h="228600">
                <a:moveTo>
                  <a:pt x="529389" y="0"/>
                </a:moveTo>
                <a:lnTo>
                  <a:pt x="0" y="228600"/>
                </a:lnTo>
              </a:path>
            </a:pathLst>
          </a:custGeom>
          <a:noFill/>
          <a:ln w="28575" cap="flat" cmpd="sng" algn="ctr">
            <a:solidFill>
              <a:srgbClr val="0099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6" name="Oval 25"/>
          <p:cNvSpPr/>
          <p:nvPr/>
        </p:nvSpPr>
        <p:spPr bwMode="auto">
          <a:xfrm>
            <a:off x="609600" y="5029200"/>
            <a:ext cx="1676400" cy="914400"/>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7" name="Left Brace 26"/>
          <p:cNvSpPr/>
          <p:nvPr/>
        </p:nvSpPr>
        <p:spPr bwMode="auto">
          <a:xfrm>
            <a:off x="3124200" y="4572000"/>
            <a:ext cx="198119" cy="1828800"/>
          </a:xfrm>
          <a:prstGeom prst="leftBrac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cxnSp>
        <p:nvCxnSpPr>
          <p:cNvPr id="29" name="Straight Arrow Connector 28"/>
          <p:cNvCxnSpPr/>
          <p:nvPr/>
        </p:nvCxnSpPr>
        <p:spPr bwMode="auto">
          <a:xfrm>
            <a:off x="2286000" y="5486400"/>
            <a:ext cx="838200" cy="1588"/>
          </a:xfrm>
          <a:prstGeom prst="straightConnector1">
            <a:avLst/>
          </a:prstGeom>
          <a:noFill/>
          <a:ln w="28575" cap="flat" cmpd="sng" algn="ctr">
            <a:solidFill>
              <a:srgbClr val="FFC000"/>
            </a:solidFill>
            <a:prstDash val="solid"/>
            <a:round/>
            <a:headEnd type="none" w="med" len="med"/>
            <a:tailEnd type="arrow"/>
          </a:ln>
          <a:effectLst/>
        </p:spPr>
      </p:cxnSp>
      <p:cxnSp>
        <p:nvCxnSpPr>
          <p:cNvPr id="31" name="Straight Arrow Connector 30"/>
          <p:cNvCxnSpPr/>
          <p:nvPr/>
        </p:nvCxnSpPr>
        <p:spPr bwMode="auto">
          <a:xfrm>
            <a:off x="304800" y="4724400"/>
            <a:ext cx="914400" cy="914400"/>
          </a:xfrm>
          <a:prstGeom prst="straightConnector1">
            <a:avLst/>
          </a:prstGeom>
          <a:noFill/>
          <a:ln w="9525" cap="flat" cmpd="sng" algn="ctr">
            <a:noFill/>
            <a:prstDash val="solid"/>
            <a:round/>
            <a:headEnd type="none" w="med" len="med"/>
            <a:tailEnd type="arrow"/>
          </a:ln>
          <a:effectLst/>
        </p:spPr>
      </p:cxnSp>
      <p:sp>
        <p:nvSpPr>
          <p:cNvPr id="28" name="Freeform 27"/>
          <p:cNvSpPr/>
          <p:nvPr/>
        </p:nvSpPr>
        <p:spPr bwMode="auto">
          <a:xfrm>
            <a:off x="4038600" y="1524000"/>
            <a:ext cx="2382252" cy="1048753"/>
          </a:xfrm>
          <a:custGeom>
            <a:avLst/>
            <a:gdLst>
              <a:gd name="connsiteX0" fmla="*/ 2382252 w 2382252"/>
              <a:gd name="connsiteY0" fmla="*/ 170448 h 1048753"/>
              <a:gd name="connsiteX1" fmla="*/ 1684421 w 2382252"/>
              <a:gd name="connsiteY1" fmla="*/ 146384 h 1048753"/>
              <a:gd name="connsiteX2" fmla="*/ 0 w 2382252"/>
              <a:gd name="connsiteY2" fmla="*/ 1048753 h 1048753"/>
            </a:gdLst>
            <a:ahLst/>
            <a:cxnLst>
              <a:cxn ang="0">
                <a:pos x="connsiteX0" y="connsiteY0"/>
              </a:cxn>
              <a:cxn ang="0">
                <a:pos x="connsiteX1" y="connsiteY1"/>
              </a:cxn>
              <a:cxn ang="0">
                <a:pos x="connsiteX2" y="connsiteY2"/>
              </a:cxn>
            </a:cxnLst>
            <a:rect l="l" t="t" r="r" b="b"/>
            <a:pathLst>
              <a:path w="2382252" h="1048753">
                <a:moveTo>
                  <a:pt x="2382252" y="170448"/>
                </a:moveTo>
                <a:cubicBezTo>
                  <a:pt x="2231857" y="85224"/>
                  <a:pt x="2081463" y="0"/>
                  <a:pt x="1684421" y="146384"/>
                </a:cubicBezTo>
                <a:cubicBezTo>
                  <a:pt x="1287379" y="292768"/>
                  <a:pt x="643689" y="670760"/>
                  <a:pt x="0" y="1048753"/>
                </a:cubicBezTo>
              </a:path>
            </a:pathLst>
          </a:custGeom>
          <a:noFill/>
          <a:ln w="28575" cap="flat" cmpd="sng" algn="ctr">
            <a:solidFill>
              <a:srgbClr val="0099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30" name="Date Placeholder 29"/>
          <p:cNvSpPr>
            <a:spLocks noGrp="1"/>
          </p:cNvSpPr>
          <p:nvPr>
            <p:ph type="dt" sz="half" idx="10"/>
          </p:nvPr>
        </p:nvSpPr>
        <p:spPr/>
        <p:txBody>
          <a:bodyPr/>
          <a:lstStyle/>
          <a:p>
            <a:r>
              <a:rPr lang="en-US" smtClean="0">
                <a:solidFill>
                  <a:srgbClr val="404040"/>
                </a:solidFill>
              </a:rPr>
              <a:t>Drell-Yan and Hadron Structure - 77pgs</a:t>
            </a:r>
            <a:endParaRPr lang="en-US">
              <a:solidFill>
                <a:srgbClr val="404040"/>
              </a:solidFill>
            </a:endParaRPr>
          </a:p>
        </p:txBody>
      </p:sp>
      <p:sp>
        <p:nvSpPr>
          <p:cNvPr id="32" name="TextBox 31"/>
          <p:cNvSpPr txBox="1"/>
          <p:nvPr/>
        </p:nvSpPr>
        <p:spPr>
          <a:xfrm>
            <a:off x="3276600" y="4953000"/>
            <a:ext cx="5943600" cy="1384995"/>
          </a:xfrm>
          <a:prstGeom prst="rect">
            <a:avLst/>
          </a:prstGeom>
          <a:solidFill>
            <a:schemeClr val="bg1"/>
          </a:solidFill>
        </p:spPr>
        <p:txBody>
          <a:bodyPr wrap="square" rtlCol="0">
            <a:spAutoFit/>
          </a:bodyPr>
          <a:lstStyle/>
          <a:p>
            <a:r>
              <a:rPr lang="en-US" sz="2800" b="1" i="1" dirty="0" smtClean="0">
                <a:solidFill>
                  <a:srgbClr val="7030A0"/>
                </a:solidFill>
              </a:rPr>
              <a:t>Miracle</a:t>
            </a:r>
            <a:r>
              <a:rPr lang="en-US" sz="2800" b="1" dirty="0" smtClean="0">
                <a:solidFill>
                  <a:srgbClr val="7030A0"/>
                </a:solidFill>
              </a:rPr>
              <a:t>: </a:t>
            </a:r>
            <a:r>
              <a:rPr lang="en-US" sz="2800" b="1" dirty="0" smtClean="0">
                <a:solidFill>
                  <a:srgbClr val="800080"/>
                </a:solidFill>
              </a:rPr>
              <a:t>two body problem solved, almost completely, once solution of one body problem is known</a:t>
            </a:r>
            <a:endParaRPr lang="en-US" sz="2000" b="1" dirty="0" smtClean="0">
              <a:solidFill>
                <a:srgbClr val="800080"/>
              </a:solidFill>
            </a:endParaRPr>
          </a:p>
        </p:txBody>
      </p:sp>
      <p:sp>
        <p:nvSpPr>
          <p:cNvPr id="33" name="TextBox 32"/>
          <p:cNvSpPr txBox="1"/>
          <p:nvPr/>
        </p:nvSpPr>
        <p:spPr>
          <a:xfrm>
            <a:off x="0" y="0"/>
            <a:ext cx="4313873" cy="584775"/>
          </a:xfrm>
          <a:prstGeom prst="rect">
            <a:avLst/>
          </a:prstGeom>
          <a:noFill/>
        </p:spPr>
        <p:txBody>
          <a:bodyPr wrap="none" rtlCol="0">
            <a:spAutoFit/>
          </a:bodyPr>
          <a:lstStyle/>
          <a:p>
            <a:r>
              <a:rPr lang="en-US" sz="1600" i="1" dirty="0" smtClean="0"/>
              <a:t>Maris, Roberts and Tandy</a:t>
            </a:r>
          </a:p>
          <a:p>
            <a:r>
              <a:rPr lang="en-US" sz="1600" i="1" dirty="0" err="1" smtClean="0">
                <a:hlinkClick r:id="rId5"/>
              </a:rPr>
              <a:t>nucl-th</a:t>
            </a:r>
            <a:r>
              <a:rPr lang="en-US" sz="1600" i="1" dirty="0" smtClean="0">
                <a:hlinkClick r:id="rId5"/>
              </a:rPr>
              <a:t>/9707003</a:t>
            </a:r>
            <a:r>
              <a:rPr lang="en-US" sz="1600" i="1" dirty="0" smtClean="0"/>
              <a:t>, </a:t>
            </a:r>
            <a:r>
              <a:rPr lang="en-US" sz="1600" i="1" dirty="0" err="1" smtClean="0"/>
              <a:t>Phys.Lett</a:t>
            </a:r>
            <a:r>
              <a:rPr lang="en-US" sz="1600" i="1" dirty="0" smtClean="0"/>
              <a:t>. B</a:t>
            </a:r>
            <a:r>
              <a:rPr lang="en-US" sz="1600" b="1" i="1" dirty="0" smtClean="0"/>
              <a:t>420</a:t>
            </a:r>
            <a:r>
              <a:rPr lang="en-US" sz="1600" i="1" dirty="0" smtClean="0"/>
              <a:t> (1998) 267-273 </a:t>
            </a:r>
            <a:endParaRPr lang="en-US" sz="16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anim calcmode="lin" valueType="num">
                                      <p:cBhvr additive="base">
                                        <p:cTn id="7" dur="1000" fill="hold"/>
                                        <p:tgtEl>
                                          <p:spTgt spid="9">
                                            <p:txEl>
                                              <p:pRg st="7" end="7"/>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
                                            <p:txEl>
                                              <p:pRg st="7" end="7"/>
                                            </p:txEl>
                                          </p:spTgt>
                                        </p:tgtEl>
                                        <p:attrNameLst>
                                          <p:attrName>ppt_y</p:attrName>
                                        </p:attrNameLst>
                                      </p:cBhvr>
                                      <p:tavLst>
                                        <p:tav tm="0">
                                          <p:val>
                                            <p:strVal val="#ppt_y"/>
                                          </p:val>
                                        </p:tav>
                                        <p:tav tm="100000">
                                          <p:val>
                                            <p:strVal val="#ppt_y"/>
                                          </p:val>
                                        </p:tav>
                                      </p:tavLst>
                                    </p:anim>
                                  </p:childTnLst>
                                </p:cTn>
                              </p:par>
                              <p:par>
                                <p:cTn id="9" presetID="53"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Effect transition="in" filter="fade">
                                      <p:cBhvr>
                                        <p:cTn id="18" dur="1000"/>
                                        <p:tgtEl>
                                          <p:spTgt spid="15"/>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fltVal val="0"/>
                                          </p:val>
                                        </p:tav>
                                        <p:tav tm="100000">
                                          <p:val>
                                            <p:strVal val="#ppt_w"/>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Effect transition="in" filter="fade">
                                      <p:cBhvr>
                                        <p:cTn id="23" dur="1000"/>
                                        <p:tgtEl>
                                          <p:spTgt spid="26"/>
                                        </p:tgtEl>
                                      </p:cBhvr>
                                    </p:animEffect>
                                  </p:childTnLst>
                                </p:cTn>
                              </p:par>
                              <p:par>
                                <p:cTn id="24" presetID="53"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1000" fill="hold"/>
                                        <p:tgtEl>
                                          <p:spTgt spid="29"/>
                                        </p:tgtEl>
                                        <p:attrNameLst>
                                          <p:attrName>ppt_w</p:attrName>
                                        </p:attrNameLst>
                                      </p:cBhvr>
                                      <p:tavLst>
                                        <p:tav tm="0">
                                          <p:val>
                                            <p:fltVal val="0"/>
                                          </p:val>
                                        </p:tav>
                                        <p:tav tm="100000">
                                          <p:val>
                                            <p:strVal val="#ppt_w"/>
                                          </p:val>
                                        </p:tav>
                                      </p:tavLst>
                                    </p:anim>
                                    <p:anim calcmode="lin" valueType="num">
                                      <p:cBhvr>
                                        <p:cTn id="27" dur="1000" fill="hold"/>
                                        <p:tgtEl>
                                          <p:spTgt spid="29"/>
                                        </p:tgtEl>
                                        <p:attrNameLst>
                                          <p:attrName>ppt_h</p:attrName>
                                        </p:attrNameLst>
                                      </p:cBhvr>
                                      <p:tavLst>
                                        <p:tav tm="0">
                                          <p:val>
                                            <p:fltVal val="0"/>
                                          </p:val>
                                        </p:tav>
                                        <p:tav tm="100000">
                                          <p:val>
                                            <p:strVal val="#ppt_h"/>
                                          </p:val>
                                        </p:tav>
                                      </p:tavLst>
                                    </p:anim>
                                    <p:animEffect transition="in" filter="fade">
                                      <p:cBhvr>
                                        <p:cTn id="28" dur="1000"/>
                                        <p:tgtEl>
                                          <p:spTgt spid="29"/>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000" fill="hold"/>
                                        <p:tgtEl>
                                          <p:spTgt spid="27"/>
                                        </p:tgtEl>
                                        <p:attrNameLst>
                                          <p:attrName>ppt_w</p:attrName>
                                        </p:attrNameLst>
                                      </p:cBhvr>
                                      <p:tavLst>
                                        <p:tav tm="0">
                                          <p:val>
                                            <p:fltVal val="0"/>
                                          </p:val>
                                        </p:tav>
                                        <p:tav tm="100000">
                                          <p:val>
                                            <p:strVal val="#ppt_w"/>
                                          </p:val>
                                        </p:tav>
                                      </p:tavLst>
                                    </p:anim>
                                    <p:anim calcmode="lin" valueType="num">
                                      <p:cBhvr>
                                        <p:cTn id="32" dur="1000" fill="hold"/>
                                        <p:tgtEl>
                                          <p:spTgt spid="27"/>
                                        </p:tgtEl>
                                        <p:attrNameLst>
                                          <p:attrName>ppt_h</p:attrName>
                                        </p:attrNameLst>
                                      </p:cBhvr>
                                      <p:tavLst>
                                        <p:tav tm="0">
                                          <p:val>
                                            <p:fltVal val="0"/>
                                          </p:val>
                                        </p:tav>
                                        <p:tav tm="100000">
                                          <p:val>
                                            <p:strVal val="#ppt_h"/>
                                          </p:val>
                                        </p:tav>
                                      </p:tavLst>
                                    </p:anim>
                                    <p:animEffect transition="in" filter="fade">
                                      <p:cBhvr>
                                        <p:cTn id="33" dur="10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770" decel="100000"/>
                                        <p:tgtEl>
                                          <p:spTgt spid="20"/>
                                        </p:tgtEl>
                                      </p:cBhvr>
                                    </p:animEffect>
                                    <p:animScale>
                                      <p:cBhvr>
                                        <p:cTn id="39" dur="770" decel="100000"/>
                                        <p:tgtEl>
                                          <p:spTgt spid="20"/>
                                        </p:tgtEl>
                                      </p:cBhvr>
                                      <p:from x="10000" y="10000"/>
                                      <p:to x="200000" y="450000"/>
                                    </p:animScale>
                                    <p:animScale>
                                      <p:cBhvr>
                                        <p:cTn id="40" dur="1230" accel="100000" fill="hold">
                                          <p:stCondLst>
                                            <p:cond delay="770"/>
                                          </p:stCondLst>
                                        </p:cTn>
                                        <p:tgtEl>
                                          <p:spTgt spid="20"/>
                                        </p:tgtEl>
                                      </p:cBhvr>
                                      <p:from x="200000" y="450000"/>
                                      <p:to x="100000" y="100000"/>
                                    </p:animScale>
                                    <p:set>
                                      <p:cBhvr>
                                        <p:cTn id="41" dur="770" fill="hold"/>
                                        <p:tgtEl>
                                          <p:spTgt spid="20"/>
                                        </p:tgtEl>
                                        <p:attrNameLst>
                                          <p:attrName>ppt_x</p:attrName>
                                        </p:attrNameLst>
                                      </p:cBhvr>
                                      <p:to>
                                        <p:strVal val="(0.5)"/>
                                      </p:to>
                                    </p:set>
                                    <p:anim from="(0.5)" to="(#ppt_x)" calcmode="lin" valueType="num">
                                      <p:cBhvr>
                                        <p:cTn id="42" dur="1230" accel="100000" fill="hold">
                                          <p:stCondLst>
                                            <p:cond delay="770"/>
                                          </p:stCondLst>
                                        </p:cTn>
                                        <p:tgtEl>
                                          <p:spTgt spid="20"/>
                                        </p:tgtEl>
                                        <p:attrNameLst>
                                          <p:attrName>ppt_x</p:attrName>
                                        </p:attrNameLst>
                                      </p:cBhvr>
                                    </p:anim>
                                    <p:set>
                                      <p:cBhvr>
                                        <p:cTn id="43" dur="770" fill="hold"/>
                                        <p:tgtEl>
                                          <p:spTgt spid="20"/>
                                        </p:tgtEl>
                                        <p:attrNameLst>
                                          <p:attrName>ppt_y</p:attrName>
                                        </p:attrNameLst>
                                      </p:cBhvr>
                                      <p:to>
                                        <p:strVal val="(#ppt_y+0.4)"/>
                                      </p:to>
                                    </p:set>
                                    <p:anim from="(#ppt_y+0.4)" to="(#ppt_y)" calcmode="lin" valueType="num">
                                      <p:cBhvr>
                                        <p:cTn id="44" dur="1230" accel="100000" fill="hold">
                                          <p:stCondLst>
                                            <p:cond delay="770"/>
                                          </p:stCondLst>
                                        </p:cTn>
                                        <p:tgtEl>
                                          <p:spTgt spid="20"/>
                                        </p:tgtEl>
                                        <p:attrNameLst>
                                          <p:attrName>ppt_y</p:attrName>
                                        </p:attrNameLst>
                                      </p:cBhvr>
                                    </p:anim>
                                  </p:childTnLst>
                                </p:cTn>
                              </p:par>
                              <p:par>
                                <p:cTn id="45" presetID="53"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xit" presetSubtype="16" fill="hold" grpId="1" nodeType="clickEffect">
                                  <p:stCondLst>
                                    <p:cond delay="0"/>
                                  </p:stCondLst>
                                  <p:childTnLst>
                                    <p:animEffect transition="out" filter="diamond(in)">
                                      <p:cBhvr>
                                        <p:cTn id="53" dur="1000"/>
                                        <p:tgtEl>
                                          <p:spTgt spid="32"/>
                                        </p:tgtEl>
                                      </p:cBhvr>
                                    </p:animEffect>
                                    <p:set>
                                      <p:cBhvr>
                                        <p:cTn id="54" dur="1" fill="hold">
                                          <p:stCondLst>
                                            <p:cond delay="999"/>
                                          </p:stCondLst>
                                        </p:cTn>
                                        <p:tgtEl>
                                          <p:spTgt spid="32"/>
                                        </p:tgtEl>
                                        <p:attrNameLst>
                                          <p:attrName>style.visibility</p:attrName>
                                        </p:attrNameLst>
                                      </p:cBhvr>
                                      <p:to>
                                        <p:strVal val="hidden"/>
                                      </p:to>
                                    </p:set>
                                  </p:childTnLst>
                                </p:cTn>
                              </p:par>
                              <p:par>
                                <p:cTn id="55" presetID="53"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1000" fill="hold"/>
                                        <p:tgtEl>
                                          <p:spTgt spid="25"/>
                                        </p:tgtEl>
                                        <p:attrNameLst>
                                          <p:attrName>ppt_w</p:attrName>
                                        </p:attrNameLst>
                                      </p:cBhvr>
                                      <p:tavLst>
                                        <p:tav tm="0">
                                          <p:val>
                                            <p:fltVal val="0"/>
                                          </p:val>
                                        </p:tav>
                                        <p:tav tm="100000">
                                          <p:val>
                                            <p:strVal val="#ppt_w"/>
                                          </p:val>
                                        </p:tav>
                                      </p:tavLst>
                                    </p:anim>
                                    <p:anim calcmode="lin" valueType="num">
                                      <p:cBhvr>
                                        <p:cTn id="58" dur="1000" fill="hold"/>
                                        <p:tgtEl>
                                          <p:spTgt spid="25"/>
                                        </p:tgtEl>
                                        <p:attrNameLst>
                                          <p:attrName>ppt_h</p:attrName>
                                        </p:attrNameLst>
                                      </p:cBhvr>
                                      <p:tavLst>
                                        <p:tav tm="0">
                                          <p:val>
                                            <p:fltVal val="0"/>
                                          </p:val>
                                        </p:tav>
                                        <p:tav tm="100000">
                                          <p:val>
                                            <p:strVal val="#ppt_h"/>
                                          </p:val>
                                        </p:tav>
                                      </p:tavLst>
                                    </p:anim>
                                    <p:animEffect transition="in" filter="fade">
                                      <p:cBhvr>
                                        <p:cTn id="59" dur="1000"/>
                                        <p:tgtEl>
                                          <p:spTgt spid="25"/>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1000" fill="hold"/>
                                        <p:tgtEl>
                                          <p:spTgt spid="28"/>
                                        </p:tgtEl>
                                        <p:attrNameLst>
                                          <p:attrName>ppt_w</p:attrName>
                                        </p:attrNameLst>
                                      </p:cBhvr>
                                      <p:tavLst>
                                        <p:tav tm="0">
                                          <p:val>
                                            <p:fltVal val="0"/>
                                          </p:val>
                                        </p:tav>
                                        <p:tav tm="100000">
                                          <p:val>
                                            <p:strVal val="#ppt_w"/>
                                          </p:val>
                                        </p:tav>
                                      </p:tavLst>
                                    </p:anim>
                                    <p:anim calcmode="lin" valueType="num">
                                      <p:cBhvr>
                                        <p:cTn id="63" dur="1000" fill="hold"/>
                                        <p:tgtEl>
                                          <p:spTgt spid="28"/>
                                        </p:tgtEl>
                                        <p:attrNameLst>
                                          <p:attrName>ppt_h</p:attrName>
                                        </p:attrNameLst>
                                      </p:cBhvr>
                                      <p:tavLst>
                                        <p:tav tm="0">
                                          <p:val>
                                            <p:fltVal val="0"/>
                                          </p:val>
                                        </p:tav>
                                        <p:tav tm="100000">
                                          <p:val>
                                            <p:strVal val="#ppt_h"/>
                                          </p:val>
                                        </p:tav>
                                      </p:tavLst>
                                    </p:anim>
                                    <p:animEffect transition="in" filter="fade">
                                      <p:cBhvr>
                                        <p:cTn id="64" dur="1000"/>
                                        <p:tgtEl>
                                          <p:spTgt spid="28"/>
                                        </p:tgtEl>
                                      </p:cBhvr>
                                    </p:animEffect>
                                  </p:childTnLst>
                                </p:cTn>
                              </p:par>
                              <p:par>
                                <p:cTn id="65" presetID="53"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1000" fill="hold"/>
                                        <p:tgtEl>
                                          <p:spTgt spid="19"/>
                                        </p:tgtEl>
                                        <p:attrNameLst>
                                          <p:attrName>ppt_w</p:attrName>
                                        </p:attrNameLst>
                                      </p:cBhvr>
                                      <p:tavLst>
                                        <p:tav tm="0">
                                          <p:val>
                                            <p:fltVal val="0"/>
                                          </p:val>
                                        </p:tav>
                                        <p:tav tm="100000">
                                          <p:val>
                                            <p:strVal val="#ppt_w"/>
                                          </p:val>
                                        </p:tav>
                                      </p:tavLst>
                                    </p:anim>
                                    <p:anim calcmode="lin" valueType="num">
                                      <p:cBhvr>
                                        <p:cTn id="68" dur="1000" fill="hold"/>
                                        <p:tgtEl>
                                          <p:spTgt spid="19"/>
                                        </p:tgtEl>
                                        <p:attrNameLst>
                                          <p:attrName>ppt_h</p:attrName>
                                        </p:attrNameLst>
                                      </p:cBhvr>
                                      <p:tavLst>
                                        <p:tav tm="0">
                                          <p:val>
                                            <p:fltVal val="0"/>
                                          </p:val>
                                        </p:tav>
                                        <p:tav tm="100000">
                                          <p:val>
                                            <p:strVal val="#ppt_h"/>
                                          </p:val>
                                        </p:tav>
                                      </p:tavLst>
                                    </p:anim>
                                    <p:animEffect transition="in" filter="fade">
                                      <p:cBhvr>
                                        <p:cTn id="69" dur="1000"/>
                                        <p:tgtEl>
                                          <p:spTgt spid="19"/>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1000" fill="hold"/>
                                        <p:tgtEl>
                                          <p:spTgt spid="14"/>
                                        </p:tgtEl>
                                        <p:attrNameLst>
                                          <p:attrName>ppt_w</p:attrName>
                                        </p:attrNameLst>
                                      </p:cBhvr>
                                      <p:tavLst>
                                        <p:tav tm="0">
                                          <p:val>
                                            <p:fltVal val="0"/>
                                          </p:val>
                                        </p:tav>
                                        <p:tav tm="100000">
                                          <p:val>
                                            <p:strVal val="#ppt_w"/>
                                          </p:val>
                                        </p:tav>
                                      </p:tavLst>
                                    </p:anim>
                                    <p:anim calcmode="lin" valueType="num">
                                      <p:cBhvr>
                                        <p:cTn id="73" dur="1000" fill="hold"/>
                                        <p:tgtEl>
                                          <p:spTgt spid="14"/>
                                        </p:tgtEl>
                                        <p:attrNameLst>
                                          <p:attrName>ppt_h</p:attrName>
                                        </p:attrNameLst>
                                      </p:cBhvr>
                                      <p:tavLst>
                                        <p:tav tm="0">
                                          <p:val>
                                            <p:fltVal val="0"/>
                                          </p:val>
                                        </p:tav>
                                        <p:tav tm="100000">
                                          <p:val>
                                            <p:strVal val="#ppt_h"/>
                                          </p:val>
                                        </p:tav>
                                      </p:tavLst>
                                    </p:anim>
                                    <p:animEffect transition="in" filter="fade">
                                      <p:cBhvr>
                                        <p:cTn id="74" dur="1000"/>
                                        <p:tgtEl>
                                          <p:spTgt spid="14"/>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1000" fill="hold"/>
                                        <p:tgtEl>
                                          <p:spTgt spid="21"/>
                                        </p:tgtEl>
                                        <p:attrNameLst>
                                          <p:attrName>ppt_w</p:attrName>
                                        </p:attrNameLst>
                                      </p:cBhvr>
                                      <p:tavLst>
                                        <p:tav tm="0">
                                          <p:val>
                                            <p:fltVal val="0"/>
                                          </p:val>
                                        </p:tav>
                                        <p:tav tm="100000">
                                          <p:val>
                                            <p:strVal val="#ppt_w"/>
                                          </p:val>
                                        </p:tav>
                                      </p:tavLst>
                                    </p:anim>
                                    <p:anim calcmode="lin" valueType="num">
                                      <p:cBhvr>
                                        <p:cTn id="78" dur="1000" fill="hold"/>
                                        <p:tgtEl>
                                          <p:spTgt spid="21"/>
                                        </p:tgtEl>
                                        <p:attrNameLst>
                                          <p:attrName>ppt_h</p:attrName>
                                        </p:attrNameLst>
                                      </p:cBhvr>
                                      <p:tavLst>
                                        <p:tav tm="0">
                                          <p:val>
                                            <p:fltVal val="0"/>
                                          </p:val>
                                        </p:tav>
                                        <p:tav tm="100000">
                                          <p:val>
                                            <p:strVal val="#ppt_h"/>
                                          </p:val>
                                        </p:tav>
                                      </p:tavLst>
                                    </p:anim>
                                    <p:animEffect transition="in" filter="fade">
                                      <p:cBhvr>
                                        <p:cTn id="79" dur="1000"/>
                                        <p:tgtEl>
                                          <p:spTgt spid="21"/>
                                        </p:tgtEl>
                                      </p:cBhvr>
                                    </p:animEffect>
                                  </p:childTnLst>
                                </p:cTn>
                              </p:par>
                              <p:par>
                                <p:cTn id="80" presetID="53"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1000" fill="hold"/>
                                        <p:tgtEl>
                                          <p:spTgt spid="23"/>
                                        </p:tgtEl>
                                        <p:attrNameLst>
                                          <p:attrName>ppt_w</p:attrName>
                                        </p:attrNameLst>
                                      </p:cBhvr>
                                      <p:tavLst>
                                        <p:tav tm="0">
                                          <p:val>
                                            <p:fltVal val="0"/>
                                          </p:val>
                                        </p:tav>
                                        <p:tav tm="100000">
                                          <p:val>
                                            <p:strVal val="#ppt_w"/>
                                          </p:val>
                                        </p:tav>
                                      </p:tavLst>
                                    </p:anim>
                                    <p:anim calcmode="lin" valueType="num">
                                      <p:cBhvr>
                                        <p:cTn id="83" dur="1000" fill="hold"/>
                                        <p:tgtEl>
                                          <p:spTgt spid="23"/>
                                        </p:tgtEl>
                                        <p:attrNameLst>
                                          <p:attrName>ppt_h</p:attrName>
                                        </p:attrNameLst>
                                      </p:cBhvr>
                                      <p:tavLst>
                                        <p:tav tm="0">
                                          <p:val>
                                            <p:fltVal val="0"/>
                                          </p:val>
                                        </p:tav>
                                        <p:tav tm="100000">
                                          <p:val>
                                            <p:strVal val="#ppt_h"/>
                                          </p:val>
                                        </p:tav>
                                      </p:tavLst>
                                    </p:anim>
                                    <p:animEffect transition="in" filter="fade">
                                      <p:cBhvr>
                                        <p:cTn id="8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animBg="1"/>
      <p:bldP spid="21" grpId="0" animBg="1"/>
      <p:bldP spid="23" grpId="0" animBg="1"/>
      <p:bldP spid="15" grpId="0"/>
      <p:bldP spid="25" grpId="0" animBg="1"/>
      <p:bldP spid="26" grpId="0" animBg="1"/>
      <p:bldP spid="27" grpId="0" animBg="1"/>
      <p:bldP spid="28" grpId="0" animBg="1"/>
      <p:bldP spid="32" grpId="0" animBg="1"/>
      <p:bldP spid="3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Dichotomy of the </a:t>
            </a:r>
            <a:r>
              <a:rPr lang="en-US" sz="3200" dirty="0" err="1" smtClean="0"/>
              <a:t>pion</a:t>
            </a:r>
            <a:r>
              <a:rPr lang="en-US" sz="3200" dirty="0" smtClean="0"/>
              <a:t/>
            </a:r>
            <a:br>
              <a:rPr lang="en-US" sz="3200" dirty="0" smtClean="0"/>
            </a:br>
            <a:r>
              <a:rPr lang="en-US" sz="3200" dirty="0" smtClean="0"/>
              <a:t>Goldstone mode and bound-state</a:t>
            </a:r>
            <a:endParaRPr lang="en-US" sz="3200" dirty="0"/>
          </a:p>
        </p:txBody>
      </p:sp>
      <p:sp>
        <p:nvSpPr>
          <p:cNvPr id="3" name="Content Placeholder 2"/>
          <p:cNvSpPr>
            <a:spLocks noGrp="1"/>
          </p:cNvSpPr>
          <p:nvPr>
            <p:ph idx="1"/>
          </p:nvPr>
        </p:nvSpPr>
        <p:spPr>
          <a:xfrm>
            <a:off x="457200" y="2286000"/>
            <a:ext cx="8229600" cy="4114800"/>
          </a:xfrm>
        </p:spPr>
        <p:txBody>
          <a:bodyPr/>
          <a:lstStyle/>
          <a:p>
            <a:r>
              <a:rPr lang="en-US" sz="2800" dirty="0" smtClean="0"/>
              <a:t>Goldstone’s theorem </a:t>
            </a:r>
          </a:p>
          <a:p>
            <a:pPr>
              <a:spcBef>
                <a:spcPts val="0"/>
              </a:spcBef>
              <a:buNone/>
            </a:pPr>
            <a:r>
              <a:rPr lang="en-US" sz="2800" dirty="0" smtClean="0"/>
              <a:t>	has a </a:t>
            </a:r>
            <a:r>
              <a:rPr lang="en-US" sz="2800" dirty="0" err="1" smtClean="0"/>
              <a:t>pointwise</a:t>
            </a:r>
            <a:r>
              <a:rPr lang="en-US" sz="2800" dirty="0" smtClean="0"/>
              <a:t> expression in </a:t>
            </a:r>
            <a:r>
              <a:rPr lang="en-US" sz="2800" dirty="0" smtClean="0">
                <a:solidFill>
                  <a:srgbClr val="FF0000"/>
                </a:solidFill>
              </a:rPr>
              <a:t>Q</a:t>
            </a:r>
            <a:r>
              <a:rPr lang="en-US" sz="2800" dirty="0" smtClean="0">
                <a:solidFill>
                  <a:srgbClr val="008000"/>
                </a:solidFill>
              </a:rPr>
              <a:t>C</a:t>
            </a:r>
            <a:r>
              <a:rPr lang="en-US" sz="2800" dirty="0" smtClean="0">
                <a:solidFill>
                  <a:srgbClr val="0000FF"/>
                </a:solidFill>
              </a:rPr>
              <a:t>D</a:t>
            </a:r>
            <a:r>
              <a:rPr lang="en-US" sz="2800" dirty="0" smtClean="0"/>
              <a:t>;</a:t>
            </a:r>
          </a:p>
          <a:p>
            <a:pPr lvl="1">
              <a:buNone/>
            </a:pPr>
            <a:r>
              <a:rPr lang="en-US" dirty="0" smtClean="0"/>
              <a:t>	</a:t>
            </a:r>
            <a:r>
              <a:rPr lang="en-US" sz="2400" dirty="0" smtClean="0"/>
              <a:t>Namely, in the </a:t>
            </a:r>
            <a:r>
              <a:rPr lang="en-US" sz="2400" dirty="0" err="1" smtClean="0"/>
              <a:t>chiral</a:t>
            </a:r>
            <a:r>
              <a:rPr lang="en-US" sz="2400" dirty="0" smtClean="0"/>
              <a:t> limit the wave-function for the two-body bound-state Goldstone mode is intimately connected with, and almost completely specified by, the fully-dressed one-body propagator of its characteristic constituent </a:t>
            </a:r>
            <a:endParaRPr lang="en-US" dirty="0" smtClean="0"/>
          </a:p>
          <a:p>
            <a:pPr lvl="2"/>
            <a:r>
              <a:rPr lang="en-US" sz="2400" dirty="0" smtClean="0"/>
              <a:t>The one-body momentum is equated with the relative momentum of the two-body system</a:t>
            </a:r>
            <a:endParaRPr lang="en-US" sz="2400"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39</a:t>
            </a:fld>
            <a:endParaRPr lang="en-US"/>
          </a:p>
        </p:txBody>
      </p:sp>
      <p:pic>
        <p:nvPicPr>
          <p:cNvPr id="7" name="Picture 6" descr="goldstone_jeffrey.jpg"/>
          <p:cNvPicPr>
            <a:picLocks noChangeAspect="1"/>
          </p:cNvPicPr>
          <p:nvPr/>
        </p:nvPicPr>
        <p:blipFill>
          <a:blip r:embed="rId2" cstate="print"/>
          <a:stretch>
            <a:fillRect/>
          </a:stretch>
        </p:blipFill>
        <p:spPr>
          <a:xfrm>
            <a:off x="0" y="0"/>
            <a:ext cx="1447800" cy="2118360"/>
          </a:xfrm>
          <a:prstGeom prst="rect">
            <a:avLst/>
          </a:prstGeom>
        </p:spPr>
      </p:pic>
      <p:sp>
        <p:nvSpPr>
          <p:cNvPr id="11" name="TextBox 10"/>
          <p:cNvSpPr txBox="1"/>
          <p:nvPr/>
        </p:nvSpPr>
        <p:spPr>
          <a:xfrm>
            <a:off x="4597563" y="1524000"/>
            <a:ext cx="4546437" cy="923330"/>
          </a:xfrm>
          <a:prstGeom prst="rect">
            <a:avLst/>
          </a:prstGeom>
          <a:noFill/>
          <a:effectLst>
            <a:outerShdw blurRad="50800" dist="38100" algn="l" rotWithShape="0">
              <a:prstClr val="black">
                <a:alpha val="40000"/>
              </a:prstClr>
            </a:outerShdw>
          </a:effectLst>
        </p:spPr>
        <p:txBody>
          <a:bodyPr wrap="none" rtlCol="0">
            <a:spAutoFit/>
          </a:bodyPr>
          <a:lstStyle/>
          <a:p>
            <a:r>
              <a:rPr lang="en-US" sz="54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a:t>
            </a:r>
            <a:r>
              <a:rPr lang="el-GR" sz="5400" b="1" i="1" baseline="-25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π</a:t>
            </a:r>
            <a:r>
              <a:rPr lang="en-US" sz="54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E</a:t>
            </a:r>
            <a:r>
              <a:rPr lang="el-GR" sz="5400" b="1" i="1" baseline="-25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π</a:t>
            </a:r>
            <a:r>
              <a:rPr lang="en-US" sz="54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a:t>
            </a:r>
            <a:r>
              <a:rPr lang="en-US" sz="5400" b="1" i="1" baseline="30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a:t>
            </a:r>
            <a:r>
              <a:rPr lang="en-US" sz="54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 B(p</a:t>
            </a:r>
            <a:r>
              <a:rPr lang="en-US" sz="5400" b="1" i="1" baseline="30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a:t>
            </a:r>
            <a:r>
              <a:rPr lang="en-US" sz="54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sz="54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t>Nature’s strong messenger </a:t>
            </a:r>
            <a:br>
              <a:rPr lang="en-US" sz="3600" dirty="0" smtClean="0"/>
            </a:br>
            <a:r>
              <a:rPr lang="en-US" sz="3600" dirty="0" smtClean="0"/>
              <a:t>– </a:t>
            </a:r>
            <a:r>
              <a:rPr lang="en-US" sz="3600" dirty="0" err="1" smtClean="0"/>
              <a:t>Pion</a:t>
            </a:r>
            <a:endParaRPr lang="en-US" sz="3200" i="1" dirty="0">
              <a:solidFill>
                <a:srgbClr val="7030A0"/>
              </a:solidFill>
            </a:endParaRPr>
          </a:p>
        </p:txBody>
      </p:sp>
      <p:sp>
        <p:nvSpPr>
          <p:cNvPr id="4" name="Footer Placeholder 3"/>
          <p:cNvSpPr>
            <a:spLocks noGrp="1"/>
          </p:cNvSpPr>
          <p:nvPr>
            <p:ph type="ftr" sz="quarter" idx="11"/>
          </p:nvPr>
        </p:nvSpPr>
        <p:spPr/>
        <p:txBody>
          <a:bodyPr/>
          <a:lstStyle/>
          <a:p>
            <a:r>
              <a:rPr lang="en-US" smtClean="0">
                <a:solidFill>
                  <a:srgbClr val="404040"/>
                </a:solidFill>
              </a:rPr>
              <a:t>Craig Roberts: Deconstructing QCD's Goldstone modes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4</a:t>
            </a:fld>
            <a:endParaRPr lang="en-US">
              <a:solidFill>
                <a:srgbClr val="404040"/>
              </a:solidFill>
            </a:endParaRPr>
          </a:p>
        </p:txBody>
      </p:sp>
      <p:sp>
        <p:nvSpPr>
          <p:cNvPr id="7" name="Date Placeholder 6"/>
          <p:cNvSpPr>
            <a:spLocks noGrp="1"/>
          </p:cNvSpPr>
          <p:nvPr>
            <p:ph type="dt" sz="half" idx="10"/>
          </p:nvPr>
        </p:nvSpPr>
        <p:spPr/>
        <p:txBody>
          <a:bodyPr/>
          <a:lstStyle/>
          <a:p>
            <a:r>
              <a:rPr lang="en-US" smtClean="0">
                <a:solidFill>
                  <a:srgbClr val="404040"/>
                </a:solidFill>
              </a:rPr>
              <a:t>Drell-Yan and Hadron Structure - 77pgs</a:t>
            </a:r>
            <a:endParaRPr lang="en-US">
              <a:solidFill>
                <a:srgbClr val="404040"/>
              </a:solidFill>
            </a:endParaRPr>
          </a:p>
        </p:txBody>
      </p:sp>
      <p:sp>
        <p:nvSpPr>
          <p:cNvPr id="8" name="Content Placeholder 7"/>
          <p:cNvSpPr>
            <a:spLocks noGrp="1"/>
          </p:cNvSpPr>
          <p:nvPr>
            <p:ph idx="1"/>
          </p:nvPr>
        </p:nvSpPr>
        <p:spPr>
          <a:xfrm>
            <a:off x="381000" y="1066800"/>
            <a:ext cx="8534400" cy="5257800"/>
          </a:xfrm>
        </p:spPr>
        <p:txBody>
          <a:bodyPr/>
          <a:lstStyle/>
          <a:p>
            <a:pPr>
              <a:buFont typeface="Wingdings" pitchFamily="2" charset="2"/>
              <a:buChar char="q"/>
            </a:pPr>
            <a:r>
              <a:rPr lang="en-US" sz="2400" dirty="0" smtClean="0">
                <a:solidFill>
                  <a:schemeClr val="tx2"/>
                </a:solidFill>
              </a:rPr>
              <a:t>The beginning of Particle Physics</a:t>
            </a:r>
          </a:p>
          <a:p>
            <a:pPr>
              <a:buFont typeface="Wingdings" pitchFamily="2" charset="2"/>
              <a:buChar char="q"/>
            </a:pPr>
            <a:r>
              <a:rPr lang="en-US" sz="2400" dirty="0" smtClean="0">
                <a:solidFill>
                  <a:schemeClr val="tx2"/>
                </a:solidFill>
              </a:rPr>
              <a:t>Then came </a:t>
            </a:r>
          </a:p>
          <a:p>
            <a:pPr lvl="1">
              <a:buFont typeface="Wingdings" pitchFamily="2" charset="2"/>
              <a:buChar char="§"/>
            </a:pPr>
            <a:r>
              <a:rPr lang="en-US" sz="2400" dirty="0" smtClean="0">
                <a:solidFill>
                  <a:schemeClr val="tx2"/>
                </a:solidFill>
              </a:rPr>
              <a:t>Disentanglement of confusion </a:t>
            </a:r>
          </a:p>
          <a:p>
            <a:pPr lvl="1">
              <a:buNone/>
            </a:pPr>
            <a:r>
              <a:rPr lang="en-US" sz="2400" dirty="0" smtClean="0">
                <a:solidFill>
                  <a:schemeClr val="tx2"/>
                </a:solidFill>
              </a:rPr>
              <a:t>	between </a:t>
            </a:r>
            <a:r>
              <a:rPr lang="en-US" sz="2400" baseline="-25000" dirty="0" smtClean="0">
                <a:solidFill>
                  <a:schemeClr val="tx2"/>
                </a:solidFill>
              </a:rPr>
              <a:t>(1937) </a:t>
            </a:r>
            <a:r>
              <a:rPr lang="en-US" sz="2400" dirty="0" err="1" smtClean="0">
                <a:solidFill>
                  <a:schemeClr val="tx2"/>
                </a:solidFill>
              </a:rPr>
              <a:t>muon</a:t>
            </a:r>
            <a:r>
              <a:rPr lang="en-US" sz="2400" dirty="0" smtClean="0">
                <a:solidFill>
                  <a:schemeClr val="tx2"/>
                </a:solidFill>
              </a:rPr>
              <a:t> and </a:t>
            </a:r>
            <a:r>
              <a:rPr lang="en-US" sz="2400" dirty="0" err="1" smtClean="0">
                <a:solidFill>
                  <a:schemeClr val="tx2"/>
                </a:solidFill>
              </a:rPr>
              <a:t>pion</a:t>
            </a:r>
            <a:r>
              <a:rPr lang="en-US" sz="2400" dirty="0" smtClean="0">
                <a:solidFill>
                  <a:schemeClr val="tx2"/>
                </a:solidFill>
              </a:rPr>
              <a:t> – similar masses</a:t>
            </a:r>
          </a:p>
          <a:p>
            <a:pPr lvl="1">
              <a:buFont typeface="Wingdings" pitchFamily="2" charset="2"/>
              <a:buChar char="§"/>
            </a:pPr>
            <a:r>
              <a:rPr lang="en-US" sz="2400" dirty="0" smtClean="0">
                <a:solidFill>
                  <a:schemeClr val="tx2"/>
                </a:solidFill>
              </a:rPr>
              <a:t>Discovery of particles with “strangeness” (e.g., kaon</a:t>
            </a:r>
            <a:r>
              <a:rPr lang="en-US" sz="2400" baseline="-25000" dirty="0" smtClean="0">
                <a:solidFill>
                  <a:schemeClr val="tx2"/>
                </a:solidFill>
              </a:rPr>
              <a:t>1947-1953</a:t>
            </a:r>
            <a:r>
              <a:rPr lang="en-US" sz="2400" dirty="0" smtClean="0">
                <a:solidFill>
                  <a:schemeClr val="tx2"/>
                </a:solidFill>
              </a:rPr>
              <a:t>)</a:t>
            </a:r>
          </a:p>
          <a:p>
            <a:pPr>
              <a:buFont typeface="Wingdings" pitchFamily="2" charset="2"/>
              <a:buChar char="q"/>
            </a:pPr>
            <a:r>
              <a:rPr lang="en-US" sz="2400" dirty="0" smtClean="0">
                <a:solidFill>
                  <a:schemeClr val="tx2"/>
                </a:solidFill>
              </a:rPr>
              <a:t>Subsequently, a complete spectrum of mesons and baryons</a:t>
            </a:r>
          </a:p>
          <a:p>
            <a:pPr>
              <a:buNone/>
            </a:pPr>
            <a:r>
              <a:rPr lang="en-US" sz="2400" dirty="0" smtClean="0">
                <a:solidFill>
                  <a:schemeClr val="tx2"/>
                </a:solidFill>
              </a:rPr>
              <a:t>	with mass below </a:t>
            </a:r>
            <a:r>
              <a:rPr lang="en-US" sz="2400" dirty="0" smtClean="0">
                <a:solidFill>
                  <a:schemeClr val="tx2"/>
                </a:solidFill>
                <a:latin typeface="Calibri"/>
              </a:rPr>
              <a:t>≈</a:t>
            </a:r>
            <a:r>
              <a:rPr lang="en-US" sz="2400" dirty="0" smtClean="0">
                <a:solidFill>
                  <a:schemeClr val="tx2"/>
                </a:solidFill>
              </a:rPr>
              <a:t>1 </a:t>
            </a:r>
            <a:r>
              <a:rPr lang="en-US" sz="2400" dirty="0" err="1" smtClean="0">
                <a:solidFill>
                  <a:schemeClr val="tx2"/>
                </a:solidFill>
              </a:rPr>
              <a:t>GeV</a:t>
            </a:r>
            <a:endParaRPr lang="en-US" sz="2400" dirty="0" smtClean="0">
              <a:solidFill>
                <a:schemeClr val="tx2"/>
              </a:solidFill>
            </a:endParaRPr>
          </a:p>
          <a:p>
            <a:pPr lvl="1">
              <a:buFont typeface="Wingdings" pitchFamily="2" charset="2"/>
              <a:buChar char="§"/>
            </a:pPr>
            <a:r>
              <a:rPr lang="en-US" sz="2400" dirty="0" smtClean="0">
                <a:solidFill>
                  <a:schemeClr val="tx2"/>
                </a:solidFill>
              </a:rPr>
              <a:t>28 states</a:t>
            </a:r>
          </a:p>
          <a:p>
            <a:pPr>
              <a:buNone/>
            </a:pPr>
            <a:endParaRPr lang="en-US" sz="2400" dirty="0" smtClean="0">
              <a:solidFill>
                <a:schemeClr val="tx2"/>
              </a:solidFill>
            </a:endParaRPr>
          </a:p>
          <a:p>
            <a:pPr>
              <a:buFont typeface="Wingdings" pitchFamily="2" charset="2"/>
              <a:buChar char="q"/>
            </a:pPr>
            <a:r>
              <a:rPr lang="en-US" sz="2400" dirty="0" smtClean="0">
                <a:solidFill>
                  <a:schemeClr val="tx2"/>
                </a:solidFill>
              </a:rPr>
              <a:t>Became clear that </a:t>
            </a:r>
          </a:p>
          <a:p>
            <a:pPr>
              <a:buNone/>
            </a:pPr>
            <a:r>
              <a:rPr lang="en-US" sz="2400" dirty="0" smtClean="0">
                <a:solidFill>
                  <a:schemeClr val="tx2"/>
                </a:solidFill>
              </a:rPr>
              <a:t>	</a:t>
            </a:r>
            <a:r>
              <a:rPr lang="en-US" sz="2400" dirty="0" err="1" smtClean="0">
                <a:solidFill>
                  <a:schemeClr val="tx2"/>
                </a:solidFill>
              </a:rPr>
              <a:t>pion</a:t>
            </a:r>
            <a:r>
              <a:rPr lang="en-US" sz="2400" dirty="0" smtClean="0">
                <a:solidFill>
                  <a:schemeClr val="tx2"/>
                </a:solidFill>
              </a:rPr>
              <a:t> is “too light”</a:t>
            </a:r>
          </a:p>
          <a:p>
            <a:pPr>
              <a:buNone/>
            </a:pPr>
            <a:r>
              <a:rPr lang="en-US" sz="2400" dirty="0" smtClean="0">
                <a:solidFill>
                  <a:schemeClr val="tx2"/>
                </a:solidFill>
              </a:rPr>
              <a:t>   - </a:t>
            </a:r>
            <a:r>
              <a:rPr lang="en-US" sz="2400" i="1" dirty="0" smtClean="0">
                <a:solidFill>
                  <a:schemeClr val="tx2"/>
                </a:solidFill>
              </a:rPr>
              <a:t>hadrons</a:t>
            </a:r>
            <a:r>
              <a:rPr lang="en-US" sz="2400" dirty="0" smtClean="0">
                <a:solidFill>
                  <a:schemeClr val="tx2"/>
                </a:solidFill>
              </a:rPr>
              <a:t> supposed to be heavy, yet …</a:t>
            </a:r>
          </a:p>
        </p:txBody>
      </p:sp>
      <p:graphicFrame>
        <p:nvGraphicFramePr>
          <p:cNvPr id="11" name="Table 10"/>
          <p:cNvGraphicFramePr>
            <a:graphicFrameLocks noGrp="1"/>
          </p:cNvGraphicFramePr>
          <p:nvPr/>
        </p:nvGraphicFramePr>
        <p:xfrm>
          <a:off x="3429000" y="4419600"/>
          <a:ext cx="3352800" cy="1447800"/>
        </p:xfrm>
        <a:graphic>
          <a:graphicData uri="http://schemas.openxmlformats.org/drawingml/2006/table">
            <a:tbl>
              <a:tblPr firstCol="1">
                <a:tableStyleId>{93296810-A885-4BE3-A3E7-6D5BEEA58F35}</a:tableStyleId>
              </a:tblPr>
              <a:tblGrid>
                <a:gridCol w="1676400"/>
                <a:gridCol w="1676400"/>
              </a:tblGrid>
              <a:tr h="482600">
                <a:tc>
                  <a:txBody>
                    <a:bodyPr/>
                    <a:lstStyle/>
                    <a:p>
                      <a:pPr algn="ctr"/>
                      <a:r>
                        <a:rPr lang="el-GR" sz="2400" i="1" dirty="0" smtClean="0"/>
                        <a:t>π</a:t>
                      </a:r>
                      <a:endParaRPr lang="en-US" sz="24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r>
                        <a:rPr lang="en-US" sz="2400" dirty="0" smtClean="0">
                          <a:solidFill>
                            <a:schemeClr val="bg2">
                              <a:lumMod val="10000"/>
                            </a:schemeClr>
                          </a:solidFill>
                        </a:rPr>
                        <a:t>140 </a:t>
                      </a:r>
                      <a:r>
                        <a:rPr lang="en-US" sz="2400" dirty="0" err="1" smtClean="0">
                          <a:solidFill>
                            <a:schemeClr val="bg2">
                              <a:lumMod val="10000"/>
                            </a:schemeClr>
                          </a:solidFill>
                        </a:rPr>
                        <a:t>MeV</a:t>
                      </a:r>
                      <a:endParaRPr lang="en-US" sz="2400"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482600">
                <a:tc>
                  <a:txBody>
                    <a:bodyPr/>
                    <a:lstStyle/>
                    <a:p>
                      <a:pPr algn="ctr"/>
                      <a:r>
                        <a:rPr lang="el-GR" sz="2400" i="1" dirty="0" smtClean="0"/>
                        <a:t>ρ</a:t>
                      </a:r>
                      <a:endParaRPr lang="en-US" sz="24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r>
                        <a:rPr lang="en-US" sz="2400" dirty="0" smtClean="0">
                          <a:solidFill>
                            <a:schemeClr val="bg2">
                              <a:lumMod val="10000"/>
                            </a:schemeClr>
                          </a:solidFill>
                        </a:rPr>
                        <a:t>780 </a:t>
                      </a:r>
                      <a:r>
                        <a:rPr lang="en-US" sz="2400" dirty="0" err="1" smtClean="0">
                          <a:solidFill>
                            <a:schemeClr val="bg2">
                              <a:lumMod val="10000"/>
                            </a:schemeClr>
                          </a:solidFill>
                        </a:rPr>
                        <a:t>MeV</a:t>
                      </a:r>
                      <a:endParaRPr lang="en-US" sz="2400"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482600">
                <a:tc>
                  <a:txBody>
                    <a:bodyPr/>
                    <a:lstStyle/>
                    <a:p>
                      <a:pPr algn="ctr"/>
                      <a:r>
                        <a:rPr lang="en-US" sz="2400" i="1" dirty="0" smtClean="0"/>
                        <a:t>P</a:t>
                      </a:r>
                      <a:endParaRPr lang="en-US" sz="24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r>
                        <a:rPr lang="en-US" sz="2400" dirty="0" smtClean="0">
                          <a:solidFill>
                            <a:schemeClr val="bg2">
                              <a:lumMod val="10000"/>
                            </a:schemeClr>
                          </a:solidFill>
                        </a:rPr>
                        <a:t>940 </a:t>
                      </a:r>
                      <a:r>
                        <a:rPr lang="en-US" sz="2400" dirty="0" err="1" smtClean="0">
                          <a:solidFill>
                            <a:schemeClr val="bg2">
                              <a:lumMod val="10000"/>
                            </a:schemeClr>
                          </a:solidFill>
                        </a:rPr>
                        <a:t>MeV</a:t>
                      </a:r>
                      <a:endParaRPr lang="en-US" sz="2400"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bl>
          </a:graphicData>
        </a:graphic>
      </p:graphicFrame>
      <p:sp>
        <p:nvSpPr>
          <p:cNvPr id="9" name="Rectangle 8"/>
          <p:cNvSpPr/>
          <p:nvPr/>
        </p:nvSpPr>
        <p:spPr bwMode="auto">
          <a:xfrm>
            <a:off x="2438400" y="2438400"/>
            <a:ext cx="4724400" cy="381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diamond(in)">
                                      <p:cBhvr>
                                        <p:cTn id="7" dur="1000"/>
                                        <p:tgtEl>
                                          <p:spTgt spid="8">
                                            <p:txEl>
                                              <p:pRg st="5" end="5"/>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8">
                                            <p:txEl>
                                              <p:pRg st="6" end="6"/>
                                            </p:txEl>
                                          </p:spTgt>
                                        </p:tgtEl>
                                        <p:attrNameLst>
                                          <p:attrName>style.visibility</p:attrName>
                                        </p:attrNameLst>
                                      </p:cBhvr>
                                      <p:to>
                                        <p:strVal val="visible"/>
                                      </p:to>
                                    </p:set>
                                    <p:animEffect transition="in" filter="diamond(in)">
                                      <p:cBhvr>
                                        <p:cTn id="10" dur="2000"/>
                                        <p:tgtEl>
                                          <p:spTgt spid="8">
                                            <p:txEl>
                                              <p:pRg st="6" end="6"/>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animEffect transition="in" filter="diamond(in)">
                                      <p:cBhvr>
                                        <p:cTn id="13" dur="2000"/>
                                        <p:tgtEl>
                                          <p:spTgt spid="8">
                                            <p:txEl>
                                              <p:pRg st="7" end="7"/>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8">
                                            <p:txEl>
                                              <p:pRg st="9" end="9"/>
                                            </p:txEl>
                                          </p:spTgt>
                                        </p:tgtEl>
                                        <p:attrNameLst>
                                          <p:attrName>style.visibility</p:attrName>
                                        </p:attrNameLst>
                                      </p:cBhvr>
                                      <p:to>
                                        <p:strVal val="visible"/>
                                      </p:to>
                                    </p:set>
                                    <p:animEffect transition="in" filter="diamond(in)">
                                      <p:cBhvr>
                                        <p:cTn id="16" dur="2000"/>
                                        <p:tgtEl>
                                          <p:spTgt spid="8">
                                            <p:txEl>
                                              <p:pRg st="9" end="9"/>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animEffect transition="in" filter="diamond(in)">
                                      <p:cBhvr>
                                        <p:cTn id="19" dur="2000"/>
                                        <p:tgtEl>
                                          <p:spTgt spid="8">
                                            <p:txEl>
                                              <p:pRg st="10" end="10"/>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8">
                                            <p:txEl>
                                              <p:pRg st="11" end="11"/>
                                            </p:txEl>
                                          </p:spTgt>
                                        </p:tgtEl>
                                        <p:attrNameLst>
                                          <p:attrName>style.visibility</p:attrName>
                                        </p:attrNameLst>
                                      </p:cBhvr>
                                      <p:to>
                                        <p:strVal val="visible"/>
                                      </p:to>
                                    </p:set>
                                    <p:anim calcmode="lin" valueType="num">
                                      <p:cBhvr>
                                        <p:cTn id="27" dur="500" fill="hold"/>
                                        <p:tgtEl>
                                          <p:spTgt spid="8">
                                            <p:txEl>
                                              <p:pRg st="11" end="11"/>
                                            </p:txEl>
                                          </p:spTgt>
                                        </p:tgtEl>
                                        <p:attrNameLst>
                                          <p:attrName>ppt_w</p:attrName>
                                        </p:attrNameLst>
                                      </p:cBhvr>
                                      <p:tavLst>
                                        <p:tav tm="0">
                                          <p:val>
                                            <p:strVal val="#ppt_w*0.70"/>
                                          </p:val>
                                        </p:tav>
                                        <p:tav tm="100000">
                                          <p:val>
                                            <p:strVal val="#ppt_w"/>
                                          </p:val>
                                        </p:tav>
                                      </p:tavLst>
                                    </p:anim>
                                    <p:anim calcmode="lin" valueType="num">
                                      <p:cBhvr>
                                        <p:cTn id="28" dur="500" fill="hold"/>
                                        <p:tgtEl>
                                          <p:spTgt spid="8">
                                            <p:txEl>
                                              <p:pRg st="11" end="11"/>
                                            </p:txEl>
                                          </p:spTgt>
                                        </p:tgtEl>
                                        <p:attrNameLst>
                                          <p:attrName>ppt_h</p:attrName>
                                        </p:attrNameLst>
                                      </p:cBhvr>
                                      <p:tavLst>
                                        <p:tav tm="0">
                                          <p:val>
                                            <p:strVal val="#ppt_h"/>
                                          </p:val>
                                        </p:tav>
                                        <p:tav tm="100000">
                                          <p:val>
                                            <p:strVal val="#ppt_h"/>
                                          </p:val>
                                        </p:tav>
                                      </p:tavLst>
                                    </p:anim>
                                    <p:animEffect transition="in" filter="fade">
                                      <p:cBhvr>
                                        <p:cTn id="29" dur="500"/>
                                        <p:tgtEl>
                                          <p:spTgt spid="8">
                                            <p:txEl>
                                              <p:pRg st="11" end="1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par>
                                <p:cTn id="33" presetID="5" presetClass="emph" presetSubtype="3" nodeType="withEffect">
                                  <p:stCondLst>
                                    <p:cond delay="0"/>
                                  </p:stCondLst>
                                  <p:childTnLst>
                                    <p:set>
                                      <p:cBhvr override="childStyle">
                                        <p:cTn id="34" dur="indefinite"/>
                                        <p:tgtEl>
                                          <p:spTgt spid="8">
                                            <p:txEl>
                                              <p:pRg st="3" end="3"/>
                                            </p:txEl>
                                          </p:spTgt>
                                        </p:tgtEl>
                                        <p:attrNameLst>
                                          <p:attrName>style.fontStyle</p:attrName>
                                        </p:attrNameLst>
                                      </p:cBhvr>
                                      <p:to>
                                        <p:strVal val="italic"/>
                                      </p:to>
                                    </p:set>
                                    <p:set>
                                      <p:cBhvr override="childStyle">
                                        <p:cTn id="35" dur="indefinite"/>
                                        <p:tgtEl>
                                          <p:spTgt spid="8">
                                            <p:txEl>
                                              <p:pRg st="3" end="3"/>
                                            </p:txEl>
                                          </p:spTgt>
                                        </p:tgtEl>
                                        <p:attrNameLst>
                                          <p:attrName>style.fontWeight</p:attrName>
                                        </p:attrNameLst>
                                      </p:cBhvr>
                                      <p:to>
                                        <p:strVal val="bold"/>
                                      </p:to>
                                    </p:set>
                                    <p:set>
                                      <p:cBhvr override="childStyle">
                                        <p:cTn id="36" dur="indefinite"/>
                                        <p:tgtEl>
                                          <p:spTgt spid="8">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Form Factors</a:t>
            </a:r>
            <a:br>
              <a:rPr lang="en-US" sz="3200" dirty="0" smtClean="0"/>
            </a:br>
            <a:r>
              <a:rPr lang="en-US" sz="3200" dirty="0" smtClean="0"/>
              <a:t>Elastic Scattering</a:t>
            </a:r>
            <a:endParaRPr lang="en-US" sz="3200" dirty="0"/>
          </a:p>
        </p:txBody>
      </p:sp>
      <p:pic>
        <p:nvPicPr>
          <p:cNvPr id="7" name="Content Placeholder 6" descr="e-parton.gif"/>
          <p:cNvPicPr>
            <a:picLocks noGrp="1" noChangeAspect="1"/>
          </p:cNvPicPr>
          <p:nvPr>
            <p:ph idx="1"/>
          </p:nvPr>
        </p:nvPicPr>
        <p:blipFill>
          <a:blip r:embed="rId2" cstate="print"/>
          <a:stretch>
            <a:fillRect/>
          </a:stretch>
        </p:blipFill>
        <p:spPr>
          <a:xfrm>
            <a:off x="0" y="0"/>
            <a:ext cx="3657600" cy="1828800"/>
          </a:xfrm>
        </p:spPr>
      </p:pic>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40</a:t>
            </a:fld>
            <a:endParaRPr lang="en-US"/>
          </a:p>
        </p:txBody>
      </p:sp>
      <p:sp>
        <p:nvSpPr>
          <p:cNvPr id="9" name="Content Placeholder 2"/>
          <p:cNvSpPr txBox="1">
            <a:spLocks/>
          </p:cNvSpPr>
          <p:nvPr/>
        </p:nvSpPr>
        <p:spPr bwMode="auto">
          <a:xfrm>
            <a:off x="457200" y="12192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1F497D"/>
              </a:buClr>
              <a:buSzTx/>
              <a:buFont typeface="Wingdings" pitchFamily="2" charset="2"/>
              <a:buChar char="Ø"/>
              <a:tabLst/>
              <a:defRPr/>
            </a:pPr>
            <a:r>
              <a:rPr kumimoji="0" lang="en-US" sz="2200" b="0" i="0" u="none" strike="noStrike" kern="0" cap="none" spc="0" normalizeH="0" baseline="0" noProof="0" dirty="0" smtClean="0">
                <a:ln>
                  <a:noFill/>
                </a:ln>
                <a:solidFill>
                  <a:schemeClr val="tx2">
                    <a:lumMod val="75000"/>
                  </a:schemeClr>
                </a:solidFill>
                <a:effectLst/>
                <a:uLnTx/>
                <a:uFillTx/>
                <a:latin typeface="+mn-lt"/>
                <a:ea typeface="+mn-ea"/>
                <a:cs typeface="+mn-cs"/>
              </a:rPr>
              <a:t>Form factors have long</a:t>
            </a:r>
            <a:r>
              <a:rPr kumimoji="0" lang="en-US" sz="2200" b="0" i="0" u="none" strike="noStrike" kern="0" cap="none" spc="0" normalizeH="0" noProof="0" dirty="0" smtClean="0">
                <a:ln>
                  <a:noFill/>
                </a:ln>
                <a:solidFill>
                  <a:schemeClr val="tx2">
                    <a:lumMod val="75000"/>
                  </a:schemeClr>
                </a:solidFill>
                <a:effectLst/>
                <a:uLnTx/>
                <a:uFillTx/>
                <a:latin typeface="+mn-lt"/>
                <a:ea typeface="+mn-ea"/>
                <a:cs typeface="+mn-cs"/>
              </a:rPr>
              <a:t> </a:t>
            </a:r>
            <a:r>
              <a:rPr kumimoji="0" lang="en-US" sz="2200" b="0" i="0" u="none" strike="noStrike" kern="0" cap="none" spc="0" normalizeH="0" baseline="0" noProof="0" dirty="0" smtClean="0">
                <a:ln>
                  <a:noFill/>
                </a:ln>
                <a:solidFill>
                  <a:schemeClr val="tx2">
                    <a:lumMod val="75000"/>
                  </a:schemeClr>
                </a:solidFill>
                <a:effectLst/>
                <a:uLnTx/>
                <a:uFillTx/>
                <a:latin typeface="+mn-lt"/>
                <a:ea typeface="+mn-ea"/>
                <a:cs typeface="+mn-cs"/>
              </a:rPr>
              <a:t> been </a:t>
            </a:r>
            <a:r>
              <a:rPr kumimoji="0" lang="en-US" sz="2200" b="0" i="0" u="none" strike="noStrike" kern="0" cap="none" spc="0" normalizeH="0" baseline="0" noProof="0" dirty="0" err="1" smtClean="0">
                <a:ln>
                  <a:noFill/>
                </a:ln>
                <a:solidFill>
                  <a:schemeClr val="tx2">
                    <a:lumMod val="75000"/>
                  </a:schemeClr>
                </a:solidFill>
                <a:effectLst/>
                <a:uLnTx/>
                <a:uFillTx/>
                <a:latin typeface="+mn-lt"/>
                <a:ea typeface="+mn-ea"/>
                <a:cs typeface="+mn-cs"/>
              </a:rPr>
              <a:t>recognised</a:t>
            </a:r>
            <a:r>
              <a:rPr kumimoji="0" lang="en-US" sz="2200" b="0" i="0" u="none" strike="noStrike" kern="0" cap="none" spc="0" normalizeH="0" noProof="0" dirty="0" smtClean="0">
                <a:ln>
                  <a:noFill/>
                </a:ln>
                <a:solidFill>
                  <a:schemeClr val="tx2">
                    <a:lumMod val="75000"/>
                  </a:schemeClr>
                </a:solidFill>
                <a:effectLst/>
                <a:uLnTx/>
                <a:uFillTx/>
                <a:latin typeface="+mn-lt"/>
                <a:ea typeface="+mn-ea"/>
                <a:cs typeface="+mn-cs"/>
              </a:rPr>
              <a:t> as a basic tool for elucidating bound-state properties.  </a:t>
            </a:r>
          </a:p>
          <a:p>
            <a:pPr marL="342900" lvl="0" indent="-342900" fontAlgn="base">
              <a:spcBef>
                <a:spcPct val="20000"/>
              </a:spcBef>
              <a:spcAft>
                <a:spcPct val="0"/>
              </a:spcAft>
              <a:buClr>
                <a:srgbClr val="1F497D"/>
              </a:buClr>
              <a:buFont typeface="Wingdings" pitchFamily="2" charset="2"/>
              <a:buChar char="Ø"/>
            </a:pPr>
            <a:r>
              <a:rPr kumimoji="0" lang="en-US" sz="2200" b="0" i="0" u="none" strike="noStrike" kern="0" cap="none" spc="0" normalizeH="0" noProof="0" dirty="0" smtClean="0">
                <a:ln>
                  <a:noFill/>
                </a:ln>
                <a:solidFill>
                  <a:schemeClr val="tx2">
                    <a:lumMod val="75000"/>
                  </a:schemeClr>
                </a:solidFill>
                <a:effectLst/>
                <a:uLnTx/>
                <a:uFillTx/>
                <a:latin typeface="+mn-lt"/>
                <a:ea typeface="+mn-ea"/>
                <a:cs typeface="+mn-cs"/>
              </a:rPr>
              <a:t>They are of particular </a:t>
            </a:r>
            <a:r>
              <a:rPr lang="en-US" sz="2200" kern="0" dirty="0" smtClean="0">
                <a:solidFill>
                  <a:schemeClr val="tx2">
                    <a:lumMod val="75000"/>
                  </a:schemeClr>
                </a:solidFill>
              </a:rPr>
              <a:t>value in </a:t>
            </a:r>
            <a:r>
              <a:rPr lang="en-US" sz="2200" kern="0" dirty="0" err="1" smtClean="0">
                <a:solidFill>
                  <a:schemeClr val="tx2">
                    <a:lumMod val="75000"/>
                  </a:schemeClr>
                </a:solidFill>
              </a:rPr>
              <a:t>hadron</a:t>
            </a:r>
            <a:r>
              <a:rPr lang="en-US" sz="2200" kern="0" dirty="0" smtClean="0">
                <a:solidFill>
                  <a:schemeClr val="tx2">
                    <a:lumMod val="75000"/>
                  </a:schemeClr>
                </a:solidFill>
              </a:rPr>
              <a:t> physics because they provide information on  structure as a function of </a:t>
            </a:r>
            <a:r>
              <a:rPr lang="en-US" sz="2200" i="1" kern="0" dirty="0" smtClean="0">
                <a:solidFill>
                  <a:schemeClr val="tx2">
                    <a:lumMod val="75000"/>
                  </a:schemeClr>
                </a:solidFill>
              </a:rPr>
              <a:t>Q</a:t>
            </a:r>
            <a:r>
              <a:rPr lang="en-US" sz="2200" i="1" kern="0" baseline="30000" dirty="0" smtClean="0">
                <a:solidFill>
                  <a:schemeClr val="tx2">
                    <a:lumMod val="75000"/>
                  </a:schemeClr>
                </a:solidFill>
              </a:rPr>
              <a:t>2</a:t>
            </a:r>
            <a:r>
              <a:rPr lang="en-US" sz="2200" kern="0" dirty="0" smtClean="0">
                <a:solidFill>
                  <a:schemeClr val="tx2">
                    <a:lumMod val="75000"/>
                  </a:schemeClr>
                </a:solidFill>
              </a:rPr>
              <a:t>, the squared momentum-transfer:</a:t>
            </a:r>
          </a:p>
          <a:p>
            <a:pPr marL="800100" lvl="1" indent="-342900" fontAlgn="base">
              <a:spcBef>
                <a:spcPct val="20000"/>
              </a:spcBef>
              <a:spcAft>
                <a:spcPct val="0"/>
              </a:spcAft>
              <a:buClr>
                <a:srgbClr val="1F497D"/>
              </a:buClr>
              <a:buFont typeface="Calibri" pitchFamily="34" charset="0"/>
              <a:buChar char="–"/>
            </a:pPr>
            <a:r>
              <a:rPr kumimoji="0" lang="en-US" sz="2000" b="0" i="0" u="none" strike="noStrike" kern="0" cap="none" spc="0" normalizeH="0" baseline="0" noProof="0" dirty="0" smtClean="0">
                <a:ln>
                  <a:noFill/>
                </a:ln>
                <a:solidFill>
                  <a:schemeClr val="tx2">
                    <a:lumMod val="75000"/>
                  </a:schemeClr>
                </a:solidFill>
                <a:effectLst/>
                <a:uLnTx/>
                <a:uFillTx/>
                <a:latin typeface="+mn-lt"/>
                <a:ea typeface="+mn-ea"/>
                <a:cs typeface="+mn-cs"/>
              </a:rPr>
              <a:t>Small-</a:t>
            </a:r>
            <a:r>
              <a:rPr kumimoji="0" lang="en-US" sz="2000" b="0" i="1" u="none" strike="noStrike" kern="0" cap="none" spc="0" normalizeH="0" baseline="0" noProof="0" dirty="0" smtClean="0">
                <a:ln>
                  <a:noFill/>
                </a:ln>
                <a:solidFill>
                  <a:schemeClr val="tx2">
                    <a:lumMod val="75000"/>
                  </a:schemeClr>
                </a:solidFill>
                <a:effectLst/>
                <a:uLnTx/>
                <a:uFillTx/>
                <a:latin typeface="+mn-lt"/>
                <a:ea typeface="+mn-ea"/>
                <a:cs typeface="+mn-cs"/>
              </a:rPr>
              <a:t>Q</a:t>
            </a:r>
            <a:r>
              <a:rPr kumimoji="0" lang="en-US" sz="2000" b="0" i="1" u="none" strike="noStrike" kern="0" cap="none" spc="0" normalizeH="0" baseline="30000" noProof="0" dirty="0" smtClean="0">
                <a:ln>
                  <a:noFill/>
                </a:ln>
                <a:solidFill>
                  <a:schemeClr val="tx2">
                    <a:lumMod val="75000"/>
                  </a:schemeClr>
                </a:solidFill>
                <a:effectLst/>
                <a:uLnTx/>
                <a:uFillTx/>
                <a:latin typeface="+mn-lt"/>
                <a:ea typeface="+mn-ea"/>
                <a:cs typeface="+mn-cs"/>
              </a:rPr>
              <a:t>2</a:t>
            </a:r>
            <a:r>
              <a:rPr kumimoji="0" lang="en-US" sz="2000" b="0" i="0" u="none" strike="noStrike" kern="0" cap="none" spc="0" normalizeH="0" noProof="0" dirty="0" smtClean="0">
                <a:ln>
                  <a:noFill/>
                </a:ln>
                <a:solidFill>
                  <a:schemeClr val="tx2">
                    <a:lumMod val="75000"/>
                  </a:schemeClr>
                </a:solidFill>
                <a:effectLst/>
                <a:uLnTx/>
                <a:uFillTx/>
                <a:latin typeface="+mn-lt"/>
                <a:ea typeface="+mn-ea"/>
                <a:cs typeface="+mn-cs"/>
              </a:rPr>
              <a:t> is the </a:t>
            </a:r>
            <a:r>
              <a:rPr kumimoji="0" lang="en-US" sz="2000" b="0" i="0" u="none" strike="noStrike" kern="0" cap="none" spc="0" normalizeH="0" noProof="0" dirty="0" err="1" smtClean="0">
                <a:ln>
                  <a:noFill/>
                </a:ln>
                <a:solidFill>
                  <a:schemeClr val="tx2">
                    <a:lumMod val="75000"/>
                  </a:schemeClr>
                </a:solidFill>
                <a:effectLst/>
                <a:uLnTx/>
                <a:uFillTx/>
                <a:latin typeface="+mn-lt"/>
                <a:ea typeface="+mn-ea"/>
                <a:cs typeface="+mn-cs"/>
              </a:rPr>
              <a:t>nonperturbative</a:t>
            </a:r>
            <a:r>
              <a:rPr kumimoji="0" lang="en-US" sz="2000" b="0" i="0" u="none" strike="noStrike" kern="0" cap="none" spc="0" normalizeH="0" noProof="0" dirty="0" smtClean="0">
                <a:ln>
                  <a:noFill/>
                </a:ln>
                <a:solidFill>
                  <a:schemeClr val="tx2">
                    <a:lumMod val="75000"/>
                  </a:schemeClr>
                </a:solidFill>
                <a:effectLst/>
                <a:uLnTx/>
                <a:uFillTx/>
                <a:latin typeface="+mn-lt"/>
                <a:ea typeface="+mn-ea"/>
                <a:cs typeface="+mn-cs"/>
              </a:rPr>
              <a:t> domain</a:t>
            </a:r>
          </a:p>
          <a:p>
            <a:pPr marL="800100" lvl="1" indent="-342900" fontAlgn="base">
              <a:spcBef>
                <a:spcPct val="20000"/>
              </a:spcBef>
              <a:spcAft>
                <a:spcPct val="0"/>
              </a:spcAft>
              <a:buClr>
                <a:srgbClr val="1F497D"/>
              </a:buClr>
              <a:buFont typeface="Calibri" pitchFamily="34" charset="0"/>
              <a:buChar char="–"/>
            </a:pPr>
            <a:r>
              <a:rPr lang="en-US" sz="2000" kern="0" baseline="0" dirty="0" smtClean="0">
                <a:solidFill>
                  <a:schemeClr val="tx2">
                    <a:lumMod val="75000"/>
                  </a:schemeClr>
                </a:solidFill>
              </a:rPr>
              <a:t>Large-</a:t>
            </a:r>
            <a:r>
              <a:rPr lang="en-US" sz="2000" i="1" kern="0" baseline="0" dirty="0" smtClean="0">
                <a:solidFill>
                  <a:schemeClr val="tx2">
                    <a:lumMod val="75000"/>
                  </a:schemeClr>
                </a:solidFill>
              </a:rPr>
              <a:t>Q</a:t>
            </a:r>
            <a:r>
              <a:rPr lang="en-US" sz="2000" i="1" kern="0" baseline="30000" dirty="0" smtClean="0">
                <a:solidFill>
                  <a:schemeClr val="tx2">
                    <a:lumMod val="75000"/>
                  </a:schemeClr>
                </a:solidFill>
              </a:rPr>
              <a:t>2</a:t>
            </a:r>
            <a:r>
              <a:rPr lang="en-US" sz="2000" kern="0" dirty="0" smtClean="0">
                <a:solidFill>
                  <a:schemeClr val="tx2">
                    <a:lumMod val="75000"/>
                  </a:schemeClr>
                </a:solidFill>
              </a:rPr>
              <a:t> is the </a:t>
            </a:r>
            <a:r>
              <a:rPr lang="en-US" sz="2000" kern="0" dirty="0" err="1" smtClean="0">
                <a:solidFill>
                  <a:schemeClr val="tx2">
                    <a:lumMod val="75000"/>
                  </a:schemeClr>
                </a:solidFill>
              </a:rPr>
              <a:t>perturbative</a:t>
            </a:r>
            <a:r>
              <a:rPr lang="en-US" sz="2000" kern="0" dirty="0" smtClean="0">
                <a:solidFill>
                  <a:schemeClr val="tx2">
                    <a:lumMod val="75000"/>
                  </a:schemeClr>
                </a:solidFill>
              </a:rPr>
              <a:t> domain</a:t>
            </a:r>
          </a:p>
          <a:p>
            <a:pPr marL="800100" lvl="1" indent="-342900" fontAlgn="base">
              <a:spcBef>
                <a:spcPct val="20000"/>
              </a:spcBef>
              <a:spcAft>
                <a:spcPct val="0"/>
              </a:spcAft>
              <a:buClr>
                <a:srgbClr val="1F497D"/>
              </a:buClr>
              <a:buFont typeface="Calibri" pitchFamily="34" charset="0"/>
              <a:buChar char="–"/>
            </a:pPr>
            <a:r>
              <a:rPr kumimoji="0" lang="en-US" sz="2000" b="0" i="0" u="none" strike="noStrike" kern="0" cap="none" spc="0" normalizeH="0" baseline="0" noProof="0" dirty="0" err="1" smtClean="0">
                <a:ln>
                  <a:noFill/>
                </a:ln>
                <a:solidFill>
                  <a:schemeClr val="tx2">
                    <a:lumMod val="75000"/>
                  </a:schemeClr>
                </a:solidFill>
                <a:effectLst/>
                <a:uLnTx/>
                <a:uFillTx/>
                <a:latin typeface="+mn-lt"/>
                <a:ea typeface="+mn-ea"/>
                <a:cs typeface="+mn-cs"/>
              </a:rPr>
              <a:t>Nonperturbative</a:t>
            </a:r>
            <a:r>
              <a:rPr kumimoji="0" lang="en-US" sz="2000" b="0" i="0" u="none" strike="noStrike" kern="0" cap="none" spc="0" normalizeH="0" noProof="0" dirty="0" smtClean="0">
                <a:ln>
                  <a:noFill/>
                </a:ln>
                <a:solidFill>
                  <a:schemeClr val="tx2">
                    <a:lumMod val="75000"/>
                  </a:schemeClr>
                </a:solidFill>
                <a:effectLst/>
                <a:uLnTx/>
                <a:uFillTx/>
                <a:latin typeface="+mn-lt"/>
                <a:ea typeface="+mn-ea"/>
                <a:cs typeface="+mn-cs"/>
              </a:rPr>
              <a:t> methods in </a:t>
            </a:r>
            <a:r>
              <a:rPr kumimoji="0" lang="en-US" sz="2000" b="0" i="0" u="none" strike="noStrike" kern="0" cap="none" spc="0" normalizeH="0" baseline="0" noProof="0" dirty="0" err="1" smtClean="0">
                <a:ln>
                  <a:noFill/>
                </a:ln>
                <a:solidFill>
                  <a:schemeClr val="tx2">
                    <a:lumMod val="75000"/>
                  </a:schemeClr>
                </a:solidFill>
                <a:effectLst/>
                <a:uLnTx/>
                <a:uFillTx/>
                <a:latin typeface="+mn-lt"/>
                <a:ea typeface="+mn-ea"/>
                <a:cs typeface="+mn-cs"/>
              </a:rPr>
              <a:t>hadron</a:t>
            </a:r>
            <a:r>
              <a:rPr kumimoji="0" lang="en-US" sz="2000" b="0" i="0" u="none" strike="noStrike" kern="0" cap="none" spc="0" normalizeH="0" noProof="0" dirty="0" smtClean="0">
                <a:ln>
                  <a:noFill/>
                </a:ln>
                <a:solidFill>
                  <a:schemeClr val="tx2">
                    <a:lumMod val="75000"/>
                  </a:schemeClr>
                </a:solidFill>
                <a:effectLst/>
                <a:uLnTx/>
                <a:uFillTx/>
                <a:latin typeface="+mn-lt"/>
                <a:ea typeface="+mn-ea"/>
                <a:cs typeface="+mn-cs"/>
              </a:rPr>
              <a:t> physics must explain the </a:t>
            </a:r>
            <a:r>
              <a:rPr kumimoji="0" lang="en-US" sz="2000" b="0" i="0" u="none" strike="noStrike" kern="0" cap="none" spc="0" normalizeH="0" noProof="0" dirty="0" err="1" smtClean="0">
                <a:ln>
                  <a:noFill/>
                </a:ln>
                <a:solidFill>
                  <a:schemeClr val="tx2">
                    <a:lumMod val="75000"/>
                  </a:schemeClr>
                </a:solidFill>
                <a:effectLst/>
                <a:uLnTx/>
                <a:uFillTx/>
                <a:latin typeface="+mn-lt"/>
                <a:ea typeface="+mn-ea"/>
                <a:cs typeface="+mn-cs"/>
              </a:rPr>
              <a:t>behaviour</a:t>
            </a:r>
            <a:r>
              <a:rPr kumimoji="0" lang="en-US" sz="2000" b="0" i="0" u="none" strike="noStrike" kern="0" cap="none" spc="0" normalizeH="0" noProof="0" dirty="0" smtClean="0">
                <a:ln>
                  <a:noFill/>
                </a:ln>
                <a:solidFill>
                  <a:schemeClr val="tx2">
                    <a:lumMod val="75000"/>
                  </a:schemeClr>
                </a:solidFill>
                <a:effectLst/>
                <a:uLnTx/>
                <a:uFillTx/>
                <a:latin typeface="+mn-lt"/>
                <a:ea typeface="+mn-ea"/>
                <a:cs typeface="+mn-cs"/>
              </a:rPr>
              <a:t> from </a:t>
            </a:r>
            <a:r>
              <a:rPr kumimoji="0" lang="en-US" sz="2000" b="0" i="1" u="none" strike="noStrike" kern="0" cap="none" spc="0" normalizeH="0" noProof="0" dirty="0" smtClean="0">
                <a:ln>
                  <a:noFill/>
                </a:ln>
                <a:solidFill>
                  <a:schemeClr val="tx2">
                    <a:lumMod val="75000"/>
                  </a:schemeClr>
                </a:solidFill>
                <a:effectLst/>
                <a:uLnTx/>
                <a:uFillTx/>
                <a:latin typeface="+mn-lt"/>
                <a:ea typeface="+mn-ea"/>
                <a:cs typeface="+mn-cs"/>
              </a:rPr>
              <a:t>Q</a:t>
            </a:r>
            <a:r>
              <a:rPr kumimoji="0" lang="en-US" sz="2000" b="0" i="1" u="none" strike="noStrike" kern="0" cap="none" spc="0" normalizeH="0" baseline="30000" noProof="0" dirty="0" smtClean="0">
                <a:ln>
                  <a:noFill/>
                </a:ln>
                <a:solidFill>
                  <a:schemeClr val="tx2">
                    <a:lumMod val="75000"/>
                  </a:schemeClr>
                </a:solidFill>
                <a:effectLst/>
                <a:uLnTx/>
                <a:uFillTx/>
                <a:latin typeface="+mn-lt"/>
                <a:ea typeface="+mn-ea"/>
                <a:cs typeface="+mn-cs"/>
              </a:rPr>
              <a:t>2</a:t>
            </a:r>
            <a:r>
              <a:rPr kumimoji="0" lang="en-US" sz="2000" b="0" i="1" u="none" strike="noStrike" kern="0" cap="none" spc="0" normalizeH="0" noProof="0" dirty="0" smtClean="0">
                <a:ln>
                  <a:noFill/>
                </a:ln>
                <a:solidFill>
                  <a:schemeClr val="tx2">
                    <a:lumMod val="75000"/>
                  </a:schemeClr>
                </a:solidFill>
                <a:effectLst/>
                <a:uLnTx/>
                <a:uFillTx/>
                <a:latin typeface="+mn-lt"/>
                <a:ea typeface="+mn-ea"/>
                <a:cs typeface="+mn-cs"/>
              </a:rPr>
              <a:t>=0</a:t>
            </a:r>
            <a:r>
              <a:rPr kumimoji="0" lang="en-US" sz="2000" b="0" i="0" u="none" strike="noStrike" kern="0" cap="none" spc="0" normalizeH="0" noProof="0" dirty="0" smtClean="0">
                <a:ln>
                  <a:noFill/>
                </a:ln>
                <a:solidFill>
                  <a:schemeClr val="tx2">
                    <a:lumMod val="75000"/>
                  </a:schemeClr>
                </a:solidFill>
                <a:effectLst/>
                <a:uLnTx/>
                <a:uFillTx/>
                <a:latin typeface="+mn-lt"/>
                <a:ea typeface="+mn-ea"/>
                <a:cs typeface="+mn-cs"/>
              </a:rPr>
              <a:t> through the transition domain, whereupon the </a:t>
            </a:r>
            <a:r>
              <a:rPr kumimoji="0" lang="en-US" sz="2000" b="0" i="0" u="none" strike="noStrike" kern="0" cap="none" spc="0" normalizeH="0" noProof="0" dirty="0" err="1" smtClean="0">
                <a:ln>
                  <a:noFill/>
                </a:ln>
                <a:solidFill>
                  <a:schemeClr val="tx2">
                    <a:lumMod val="75000"/>
                  </a:schemeClr>
                </a:solidFill>
                <a:effectLst/>
                <a:uLnTx/>
                <a:uFillTx/>
                <a:latin typeface="+mn-lt"/>
                <a:ea typeface="+mn-ea"/>
                <a:cs typeface="+mn-cs"/>
              </a:rPr>
              <a:t>behaviour</a:t>
            </a:r>
            <a:r>
              <a:rPr kumimoji="0" lang="en-US" sz="2000" b="0" i="0" u="none" strike="noStrike" kern="0" cap="none" spc="0" normalizeH="0" noProof="0" dirty="0" smtClean="0">
                <a:ln>
                  <a:noFill/>
                </a:ln>
                <a:solidFill>
                  <a:schemeClr val="tx2">
                    <a:lumMod val="75000"/>
                  </a:schemeClr>
                </a:solidFill>
                <a:effectLst/>
                <a:uLnTx/>
                <a:uFillTx/>
                <a:latin typeface="+mn-lt"/>
                <a:ea typeface="+mn-ea"/>
                <a:cs typeface="+mn-cs"/>
              </a:rPr>
              <a:t> is currently </a:t>
            </a:r>
            <a:r>
              <a:rPr lang="en-US" sz="2000" kern="0" noProof="0" dirty="0" smtClean="0">
                <a:solidFill>
                  <a:schemeClr val="tx2">
                    <a:lumMod val="75000"/>
                  </a:schemeClr>
                </a:solidFill>
              </a:rPr>
              <a:t>b</a:t>
            </a:r>
            <a:r>
              <a:rPr kumimoji="0" lang="en-US" sz="2000" b="0" i="0" u="none" strike="noStrike" kern="0" cap="none" spc="0" normalizeH="0" noProof="0" dirty="0" smtClean="0">
                <a:ln>
                  <a:noFill/>
                </a:ln>
                <a:solidFill>
                  <a:schemeClr val="tx2">
                    <a:lumMod val="75000"/>
                  </a:schemeClr>
                </a:solidFill>
                <a:effectLst/>
                <a:uLnTx/>
                <a:uFillTx/>
                <a:latin typeface="+mn-lt"/>
                <a:ea typeface="+mn-ea"/>
                <a:cs typeface="+mn-cs"/>
              </a:rPr>
              <a:t>eing measured</a:t>
            </a:r>
          </a:p>
          <a:p>
            <a:pPr marL="342900" indent="-342900" fontAlgn="base">
              <a:spcBef>
                <a:spcPct val="20000"/>
              </a:spcBef>
              <a:spcAft>
                <a:spcPct val="0"/>
              </a:spcAft>
              <a:buClr>
                <a:srgbClr val="1F497D"/>
              </a:buClr>
              <a:buFont typeface="Wingdings" pitchFamily="2" charset="2"/>
              <a:buChar char="Ø"/>
            </a:pPr>
            <a:r>
              <a:rPr lang="en-US" sz="2000" kern="0" dirty="0" smtClean="0">
                <a:solidFill>
                  <a:schemeClr val="tx2">
                    <a:lumMod val="75000"/>
                  </a:schemeClr>
                </a:solidFill>
              </a:rPr>
              <a:t>Experimental and theoretical studies of </a:t>
            </a:r>
            <a:r>
              <a:rPr lang="en-US" sz="2000" kern="0" dirty="0" err="1" smtClean="0">
                <a:solidFill>
                  <a:schemeClr val="tx2">
                    <a:lumMod val="75000"/>
                  </a:schemeClr>
                </a:solidFill>
              </a:rPr>
              <a:t>hadron</a:t>
            </a:r>
            <a:r>
              <a:rPr lang="en-US" sz="2000" kern="0" dirty="0" smtClean="0">
                <a:solidFill>
                  <a:schemeClr val="tx2">
                    <a:lumMod val="75000"/>
                  </a:schemeClr>
                </a:solidFill>
              </a:rPr>
              <a:t> electromagnetic form factors have made rapid and significant progress during the last several years, including new data in the time like region, and material gains have been made in studying the </a:t>
            </a:r>
            <a:r>
              <a:rPr lang="en-US" sz="2000" kern="0" dirty="0" err="1" smtClean="0">
                <a:solidFill>
                  <a:schemeClr val="tx2">
                    <a:lumMod val="75000"/>
                  </a:schemeClr>
                </a:solidFill>
              </a:rPr>
              <a:t>pion</a:t>
            </a:r>
            <a:r>
              <a:rPr lang="en-US" sz="2000" kern="0" dirty="0" smtClean="0">
                <a:solidFill>
                  <a:schemeClr val="tx2">
                    <a:lumMod val="75000"/>
                  </a:schemeClr>
                </a:solidFill>
              </a:rPr>
              <a:t> form factor.</a:t>
            </a:r>
          </a:p>
          <a:p>
            <a:pPr marL="342900" indent="-342900" fontAlgn="base">
              <a:spcAft>
                <a:spcPct val="0"/>
              </a:spcAft>
              <a:buClr>
                <a:srgbClr val="1F497D"/>
              </a:buClr>
              <a:buFont typeface="Wingdings" pitchFamily="2" charset="2"/>
              <a:buChar char="Ø"/>
            </a:pPr>
            <a:r>
              <a:rPr lang="en-US" sz="2400" i="1" kern="0" dirty="0" smtClean="0">
                <a:solidFill>
                  <a:srgbClr val="C00000"/>
                </a:solidFill>
              </a:rPr>
              <a:t>Despite this, many urgent questions remain unanswered</a:t>
            </a:r>
            <a:endParaRPr kumimoji="0" lang="en-US" sz="2400" b="0" i="1" u="none" strike="noStrike" kern="0" cap="none" spc="0" normalizeH="0" baseline="0" noProof="0" dirty="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10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10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10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10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1000" fill="hold"/>
                                        <p:tgtEl>
                                          <p:spTgt spid="9">
                                            <p:txEl>
                                              <p:pRg st="5" end="5"/>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wipe(down)">
                                      <p:cBhvr>
                                        <p:cTn id="31" dur="580">
                                          <p:stCondLst>
                                            <p:cond delay="0"/>
                                          </p:stCondLst>
                                        </p:cTn>
                                        <p:tgtEl>
                                          <p:spTgt spid="9">
                                            <p:txEl>
                                              <p:pRg st="6" end="6"/>
                                            </p:txEl>
                                          </p:spTgt>
                                        </p:tgtEl>
                                      </p:cBhvr>
                                    </p:animEffect>
                                    <p:anim calcmode="lin" valueType="num">
                                      <p:cBhvr>
                                        <p:cTn id="32" dur="1822" tmFilter="0,0; 0.14,0.36; 0.43,0.73; 0.71,0.91; 1.0,1.0">
                                          <p:stCondLst>
                                            <p:cond delay="0"/>
                                          </p:stCondLst>
                                        </p:cTn>
                                        <p:tgtEl>
                                          <p:spTgt spid="9">
                                            <p:txEl>
                                              <p:pRg st="6" end="6"/>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xEl>
                                              <p:pRg st="6" end="6"/>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xEl>
                                              <p:pRg st="6" end="6"/>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xEl>
                                              <p:pRg st="6" end="6"/>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xEl>
                                              <p:pRg st="6" end="6"/>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xEl>
                                              <p:pRg st="6" end="6"/>
                                            </p:txEl>
                                          </p:spTgt>
                                        </p:tgtEl>
                                      </p:cBhvr>
                                      <p:to x="100000" y="60000"/>
                                    </p:animScale>
                                    <p:animScale>
                                      <p:cBhvr>
                                        <p:cTn id="38" dur="166" decel="50000">
                                          <p:stCondLst>
                                            <p:cond delay="676"/>
                                          </p:stCondLst>
                                        </p:cTn>
                                        <p:tgtEl>
                                          <p:spTgt spid="9">
                                            <p:txEl>
                                              <p:pRg st="6" end="6"/>
                                            </p:txEl>
                                          </p:spTgt>
                                        </p:tgtEl>
                                      </p:cBhvr>
                                      <p:to x="100000" y="100000"/>
                                    </p:animScale>
                                    <p:animScale>
                                      <p:cBhvr>
                                        <p:cTn id="39" dur="26">
                                          <p:stCondLst>
                                            <p:cond delay="1312"/>
                                          </p:stCondLst>
                                        </p:cTn>
                                        <p:tgtEl>
                                          <p:spTgt spid="9">
                                            <p:txEl>
                                              <p:pRg st="6" end="6"/>
                                            </p:txEl>
                                          </p:spTgt>
                                        </p:tgtEl>
                                      </p:cBhvr>
                                      <p:to x="100000" y="80000"/>
                                    </p:animScale>
                                    <p:animScale>
                                      <p:cBhvr>
                                        <p:cTn id="40" dur="166" decel="50000">
                                          <p:stCondLst>
                                            <p:cond delay="1338"/>
                                          </p:stCondLst>
                                        </p:cTn>
                                        <p:tgtEl>
                                          <p:spTgt spid="9">
                                            <p:txEl>
                                              <p:pRg st="6" end="6"/>
                                            </p:txEl>
                                          </p:spTgt>
                                        </p:tgtEl>
                                      </p:cBhvr>
                                      <p:to x="100000" y="100000"/>
                                    </p:animScale>
                                    <p:animScale>
                                      <p:cBhvr>
                                        <p:cTn id="41" dur="26">
                                          <p:stCondLst>
                                            <p:cond delay="1642"/>
                                          </p:stCondLst>
                                        </p:cTn>
                                        <p:tgtEl>
                                          <p:spTgt spid="9">
                                            <p:txEl>
                                              <p:pRg st="6" end="6"/>
                                            </p:txEl>
                                          </p:spTgt>
                                        </p:tgtEl>
                                      </p:cBhvr>
                                      <p:to x="100000" y="90000"/>
                                    </p:animScale>
                                    <p:animScale>
                                      <p:cBhvr>
                                        <p:cTn id="42" dur="166" decel="50000">
                                          <p:stCondLst>
                                            <p:cond delay="1668"/>
                                          </p:stCondLst>
                                        </p:cTn>
                                        <p:tgtEl>
                                          <p:spTgt spid="9">
                                            <p:txEl>
                                              <p:pRg st="6" end="6"/>
                                            </p:txEl>
                                          </p:spTgt>
                                        </p:tgtEl>
                                      </p:cBhvr>
                                      <p:to x="100000" y="100000"/>
                                    </p:animScale>
                                    <p:animScale>
                                      <p:cBhvr>
                                        <p:cTn id="43" dur="26">
                                          <p:stCondLst>
                                            <p:cond delay="1808"/>
                                          </p:stCondLst>
                                        </p:cTn>
                                        <p:tgtEl>
                                          <p:spTgt spid="9">
                                            <p:txEl>
                                              <p:pRg st="6" end="6"/>
                                            </p:txEl>
                                          </p:spTgt>
                                        </p:tgtEl>
                                      </p:cBhvr>
                                      <p:to x="100000" y="95000"/>
                                    </p:animScale>
                                    <p:animScale>
                                      <p:cBhvr>
                                        <p:cTn id="44" dur="166" decel="50000">
                                          <p:stCondLst>
                                            <p:cond delay="1834"/>
                                          </p:stCondLst>
                                        </p:cTn>
                                        <p:tgtEl>
                                          <p:spTgt spid="9">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estion_mark.jpg"/>
          <p:cNvPicPr>
            <a:picLocks noChangeAspect="1"/>
          </p:cNvPicPr>
          <p:nvPr/>
        </p:nvPicPr>
        <p:blipFill>
          <a:blip r:embed="rId2" cstate="print"/>
          <a:stretch>
            <a:fillRect/>
          </a:stretch>
        </p:blipFill>
        <p:spPr>
          <a:xfrm>
            <a:off x="0" y="0"/>
            <a:ext cx="1881864" cy="2362200"/>
          </a:xfrm>
          <a:prstGeom prst="rect">
            <a:avLst/>
          </a:prstGeom>
        </p:spPr>
      </p:pic>
      <p:sp>
        <p:nvSpPr>
          <p:cNvPr id="2" name="Title 1"/>
          <p:cNvSpPr>
            <a:spLocks noGrp="1"/>
          </p:cNvSpPr>
          <p:nvPr>
            <p:ph type="title"/>
          </p:nvPr>
        </p:nvSpPr>
        <p:spPr/>
        <p:txBody>
          <a:bodyPr/>
          <a:lstStyle/>
          <a:p>
            <a:pPr algn="r"/>
            <a:r>
              <a:rPr lang="en-US" sz="3600" dirty="0" smtClean="0"/>
              <a:t>Some questions</a:t>
            </a:r>
            <a:endParaRPr lang="en-US" sz="3600" dirty="0"/>
          </a:p>
        </p:txBody>
      </p:sp>
      <p:sp>
        <p:nvSpPr>
          <p:cNvPr id="3" name="Content Placeholder 2"/>
          <p:cNvSpPr>
            <a:spLocks noGrp="1"/>
          </p:cNvSpPr>
          <p:nvPr>
            <p:ph idx="1"/>
          </p:nvPr>
        </p:nvSpPr>
        <p:spPr>
          <a:xfrm>
            <a:off x="457200" y="2133600"/>
            <a:ext cx="8229600" cy="4525963"/>
          </a:xfrm>
        </p:spPr>
        <p:txBody>
          <a:bodyPr/>
          <a:lstStyle/>
          <a:p>
            <a:r>
              <a:rPr lang="en-US" sz="2800" dirty="0" smtClean="0"/>
              <a:t>How can we use experiment to chart the long-range </a:t>
            </a:r>
            <a:r>
              <a:rPr lang="en-US" sz="2800" dirty="0" err="1" smtClean="0"/>
              <a:t>behaviour</a:t>
            </a:r>
            <a:r>
              <a:rPr lang="en-US" sz="2800" dirty="0" smtClean="0"/>
              <a:t> of the </a:t>
            </a:r>
            <a:r>
              <a:rPr lang="el-GR" sz="2800" i="1" dirty="0" smtClean="0">
                <a:latin typeface="Arial" pitchFamily="34" charset="0"/>
                <a:cs typeface="Arial" pitchFamily="34" charset="0"/>
              </a:rPr>
              <a:t>β</a:t>
            </a:r>
            <a:r>
              <a:rPr lang="en-US" sz="2800" dirty="0" smtClean="0"/>
              <a:t>-function in </a:t>
            </a:r>
            <a:r>
              <a:rPr lang="en-US" sz="2800" dirty="0" smtClean="0">
                <a:solidFill>
                  <a:srgbClr val="FF0000"/>
                </a:solidFill>
              </a:rPr>
              <a:t>Q</a:t>
            </a:r>
            <a:r>
              <a:rPr lang="en-US" sz="2800" dirty="0" smtClean="0">
                <a:solidFill>
                  <a:srgbClr val="008000"/>
                </a:solidFill>
              </a:rPr>
              <a:t>C</a:t>
            </a:r>
            <a:r>
              <a:rPr lang="en-US" sz="2800" dirty="0" smtClean="0">
                <a:solidFill>
                  <a:srgbClr val="0000FF"/>
                </a:solidFill>
              </a:rPr>
              <a:t>D</a:t>
            </a:r>
            <a:r>
              <a:rPr lang="en-US" sz="2800" dirty="0" smtClean="0"/>
              <a:t>?</a:t>
            </a:r>
          </a:p>
          <a:p>
            <a:pPr lvl="1"/>
            <a:r>
              <a:rPr lang="en-US" sz="2200" dirty="0" smtClean="0"/>
              <a:t>Given the low mass of the </a:t>
            </a:r>
            <a:r>
              <a:rPr lang="en-US" sz="2200" dirty="0" err="1" smtClean="0"/>
              <a:t>pion</a:t>
            </a:r>
            <a:r>
              <a:rPr lang="en-US" sz="2200" dirty="0" smtClean="0"/>
              <a:t> and its </a:t>
            </a:r>
          </a:p>
          <a:p>
            <a:pPr lvl="1">
              <a:spcBef>
                <a:spcPts val="0"/>
              </a:spcBef>
              <a:buNone/>
            </a:pPr>
            <a:r>
              <a:rPr lang="en-US" sz="2200" dirty="0" smtClean="0"/>
              <a:t>	strong coupling to protons and neutrons, </a:t>
            </a:r>
          </a:p>
          <a:p>
            <a:pPr lvl="1">
              <a:spcBef>
                <a:spcPts val="0"/>
              </a:spcBef>
              <a:buNone/>
            </a:pPr>
            <a:r>
              <a:rPr lang="en-US" sz="2200" dirty="0" smtClean="0"/>
              <a:t>	how can we disentangle spectral features </a:t>
            </a:r>
          </a:p>
          <a:p>
            <a:pPr lvl="1">
              <a:spcBef>
                <a:spcPts val="0"/>
              </a:spcBef>
              <a:buNone/>
            </a:pPr>
            <a:r>
              <a:rPr lang="en-US" sz="2200" dirty="0" smtClean="0"/>
              <a:t>	produced by final-state interactions from </a:t>
            </a:r>
          </a:p>
          <a:p>
            <a:pPr lvl="1">
              <a:spcBef>
                <a:spcPts val="0"/>
              </a:spcBef>
              <a:buNone/>
            </a:pPr>
            <a:r>
              <a:rPr lang="en-US" sz="2200" dirty="0" smtClean="0"/>
              <a:t>	the intrinsic properties of hadrons?</a:t>
            </a:r>
          </a:p>
          <a:p>
            <a:pPr lvl="1">
              <a:spcBef>
                <a:spcPts val="1800"/>
              </a:spcBef>
            </a:pPr>
            <a:r>
              <a:rPr lang="en-US" sz="2200" dirty="0" smtClean="0"/>
              <a:t>At which momentum-transfer does the transition from </a:t>
            </a:r>
            <a:r>
              <a:rPr lang="en-US" sz="2200" dirty="0" err="1" smtClean="0">
                <a:solidFill>
                  <a:srgbClr val="C00000"/>
                </a:solidFill>
              </a:rPr>
              <a:t>nonperturbative</a:t>
            </a:r>
            <a:r>
              <a:rPr lang="en-US" sz="2200" dirty="0" smtClean="0"/>
              <a:t> -</a:t>
            </a:r>
            <a:r>
              <a:rPr lang="en-US" sz="2200" dirty="0" smtClean="0">
                <a:solidFill>
                  <a:srgbClr val="FF0000"/>
                </a:solidFill>
              </a:rPr>
              <a:t>Q</a:t>
            </a:r>
            <a:r>
              <a:rPr lang="en-US" sz="2200" dirty="0" smtClean="0">
                <a:solidFill>
                  <a:srgbClr val="008000"/>
                </a:solidFill>
              </a:rPr>
              <a:t>C</a:t>
            </a:r>
            <a:r>
              <a:rPr lang="en-US" sz="2200" dirty="0" smtClean="0">
                <a:solidFill>
                  <a:srgbClr val="0000FF"/>
                </a:solidFill>
              </a:rPr>
              <a:t>D</a:t>
            </a:r>
            <a:r>
              <a:rPr lang="en-US" sz="2200" dirty="0" smtClean="0"/>
              <a:t> to </a:t>
            </a:r>
            <a:r>
              <a:rPr lang="en-US" sz="2200" dirty="0" err="1" smtClean="0">
                <a:solidFill>
                  <a:srgbClr val="008000"/>
                </a:solidFill>
              </a:rPr>
              <a:t>perturbative</a:t>
            </a:r>
            <a:r>
              <a:rPr lang="en-US" sz="2200" dirty="0" smtClean="0"/>
              <a:t>-</a:t>
            </a:r>
            <a:r>
              <a:rPr lang="en-US" sz="2200" dirty="0" smtClean="0">
                <a:solidFill>
                  <a:srgbClr val="FF0000"/>
                </a:solidFill>
              </a:rPr>
              <a:t> Q</a:t>
            </a:r>
            <a:r>
              <a:rPr lang="en-US" sz="2200" dirty="0" smtClean="0">
                <a:solidFill>
                  <a:srgbClr val="008000"/>
                </a:solidFill>
              </a:rPr>
              <a:t>C</a:t>
            </a:r>
            <a:r>
              <a:rPr lang="en-US" sz="2200" dirty="0" smtClean="0">
                <a:solidFill>
                  <a:srgbClr val="0000FF"/>
                </a:solidFill>
              </a:rPr>
              <a:t>D</a:t>
            </a:r>
            <a:r>
              <a:rPr lang="en-US" sz="2200" dirty="0" smtClean="0"/>
              <a:t> take place?</a:t>
            </a:r>
          </a:p>
          <a:p>
            <a:pPr lvl="1">
              <a:spcBef>
                <a:spcPts val="600"/>
              </a:spcBef>
            </a:pPr>
            <a:r>
              <a:rPr lang="en-US" sz="2200" dirty="0" smtClean="0"/>
              <a:t>…</a:t>
            </a:r>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41</a:t>
            </a:fld>
            <a:endParaRPr lang="en-US"/>
          </a:p>
        </p:txBody>
      </p:sp>
      <p:pic>
        <p:nvPicPr>
          <p:cNvPr id="7" name="Picture 6" descr="pion_cloud.jpg"/>
          <p:cNvPicPr>
            <a:picLocks noChangeAspect="1"/>
          </p:cNvPicPr>
          <p:nvPr/>
        </p:nvPicPr>
        <p:blipFill>
          <a:blip r:embed="rId3" cstate="print"/>
          <a:stretch>
            <a:fillRect/>
          </a:stretch>
        </p:blipFill>
        <p:spPr>
          <a:xfrm>
            <a:off x="6085712" y="2819400"/>
            <a:ext cx="3058288" cy="2209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2000" fill="hold"/>
                                        <p:tgtEl>
                                          <p:spTgt spid="7"/>
                                        </p:tgtEl>
                                        <p:attrNameLst>
                                          <p:attrName>ppt_w</p:attrName>
                                        </p:attrNameLst>
                                      </p:cBhvr>
                                      <p:tavLst>
                                        <p:tav tm="0">
                                          <p:val>
                                            <p:fltVal val="0"/>
                                          </p:val>
                                        </p:tav>
                                        <p:tav tm="100000">
                                          <p:val>
                                            <p:strVal val="#ppt_w"/>
                                          </p:val>
                                        </p:tav>
                                      </p:tavLst>
                                    </p:anim>
                                    <p:anim calcmode="lin" valueType="num">
                                      <p:cBhvr>
                                        <p:cTn id="28" dur="2000" fill="hold"/>
                                        <p:tgtEl>
                                          <p:spTgt spid="7"/>
                                        </p:tgtEl>
                                        <p:attrNameLst>
                                          <p:attrName>ppt_h</p:attrName>
                                        </p:attrNameLst>
                                      </p:cBhvr>
                                      <p:tavLst>
                                        <p:tav tm="0">
                                          <p:val>
                                            <p:fltVal val="0"/>
                                          </p:val>
                                        </p:tav>
                                        <p:tav tm="100000">
                                          <p:val>
                                            <p:strVal val="#ppt_h"/>
                                          </p:val>
                                        </p:tav>
                                      </p:tavLst>
                                    </p:anim>
                                    <p:animEffect transition="in" filter="fade">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5"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6"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9"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pi_showplot_6gev.gif"/>
          <p:cNvPicPr>
            <a:picLocks noChangeAspect="1"/>
          </p:cNvPicPr>
          <p:nvPr/>
        </p:nvPicPr>
        <p:blipFill>
          <a:blip r:embed="rId2" cstate="print"/>
          <a:stretch>
            <a:fillRect/>
          </a:stretch>
        </p:blipFill>
        <p:spPr>
          <a:xfrm>
            <a:off x="0" y="0"/>
            <a:ext cx="2438400" cy="2101457"/>
          </a:xfrm>
          <a:prstGeom prst="rect">
            <a:avLst/>
          </a:prstGeom>
        </p:spPr>
      </p:pic>
      <p:sp>
        <p:nvSpPr>
          <p:cNvPr id="2" name="Title 1"/>
          <p:cNvSpPr>
            <a:spLocks noGrp="1"/>
          </p:cNvSpPr>
          <p:nvPr>
            <p:ph type="title"/>
          </p:nvPr>
        </p:nvSpPr>
        <p:spPr/>
        <p:txBody>
          <a:bodyPr/>
          <a:lstStyle/>
          <a:p>
            <a:pPr algn="r"/>
            <a:r>
              <a:rPr lang="en-US" sz="3600" dirty="0" smtClean="0"/>
              <a:t>Illustration: </a:t>
            </a:r>
            <a:br>
              <a:rPr lang="en-US" sz="3600" dirty="0" smtClean="0"/>
            </a:br>
            <a:r>
              <a:rPr lang="en-US" sz="3600" dirty="0" err="1" smtClean="0"/>
              <a:t>Pion</a:t>
            </a:r>
            <a:r>
              <a:rPr lang="en-US" sz="3600" dirty="0" smtClean="0"/>
              <a:t> form factor</a:t>
            </a:r>
            <a:endParaRPr lang="en-US" sz="3600"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42</a:t>
            </a:fld>
            <a:endParaRPr lang="en-US"/>
          </a:p>
        </p:txBody>
      </p:sp>
      <p:sp>
        <p:nvSpPr>
          <p:cNvPr id="8" name="Content Placeholder 7"/>
          <p:cNvSpPr>
            <a:spLocks noGrp="1"/>
          </p:cNvSpPr>
          <p:nvPr>
            <p:ph idx="1"/>
          </p:nvPr>
        </p:nvSpPr>
        <p:spPr>
          <a:xfrm>
            <a:off x="457200" y="1981200"/>
            <a:ext cx="8229600" cy="3916363"/>
          </a:xfrm>
        </p:spPr>
        <p:txBody>
          <a:bodyPr/>
          <a:lstStyle/>
          <a:p>
            <a:r>
              <a:rPr lang="en-US" dirty="0" smtClean="0"/>
              <a:t>Many theorists have pretended that computing the </a:t>
            </a:r>
            <a:r>
              <a:rPr lang="en-US" dirty="0" err="1" smtClean="0"/>
              <a:t>pion</a:t>
            </a:r>
            <a:r>
              <a:rPr lang="en-US" dirty="0" smtClean="0"/>
              <a:t> form factor is easy</a:t>
            </a:r>
          </a:p>
          <a:p>
            <a:r>
              <a:rPr lang="en-US" dirty="0" smtClean="0"/>
              <a:t>Problems:</a:t>
            </a:r>
          </a:p>
          <a:p>
            <a:pPr lvl="1"/>
            <a:r>
              <a:rPr lang="en-US" i="1" dirty="0" smtClean="0">
                <a:solidFill>
                  <a:srgbClr val="FF0000"/>
                </a:solidFill>
              </a:rPr>
              <a:t>Those theorists have no understanding of DCSB</a:t>
            </a:r>
          </a:p>
          <a:p>
            <a:pPr lvl="1"/>
            <a:r>
              <a:rPr lang="en-US" dirty="0" smtClean="0"/>
              <a:t>There are no </a:t>
            </a:r>
            <a:r>
              <a:rPr lang="en-US" dirty="0" err="1" smtClean="0"/>
              <a:t>pion</a:t>
            </a:r>
            <a:r>
              <a:rPr lang="en-US" dirty="0" smtClean="0"/>
              <a:t> targets and hence it is difficult to obtain an unambiguous measurement of the </a:t>
            </a:r>
            <a:r>
              <a:rPr lang="en-US" dirty="0" err="1" smtClean="0"/>
              <a:t>pion</a:t>
            </a:r>
            <a:r>
              <a:rPr lang="en-US" dirty="0" smtClean="0"/>
              <a:t> form factor </a:t>
            </a:r>
          </a:p>
          <a:p>
            <a:r>
              <a:rPr lang="en-US" dirty="0" smtClean="0"/>
              <a:t>Notwithstanding these difficulties, the DSEs provide an excellent tool, because so many exact results are proved for the </a:t>
            </a:r>
            <a:r>
              <a:rPr lang="en-US" dirty="0" err="1" smtClean="0"/>
              <a:t>pion</a:t>
            </a:r>
            <a:endParaRPr lang="en-US" dirty="0" smtClean="0"/>
          </a:p>
          <a:p>
            <a:r>
              <a:rPr lang="en-US" dirty="0" smtClean="0"/>
              <a:t>A quantitative </a:t>
            </a:r>
            <a:r>
              <a:rPr lang="en-US" i="1" dirty="0" smtClean="0">
                <a:solidFill>
                  <a:srgbClr val="009900"/>
                </a:solidFill>
              </a:rPr>
              <a:t>prediction</a:t>
            </a:r>
            <a:r>
              <a:rPr lang="en-US" dirty="0" smtClean="0"/>
              <a:t> was obtained by combining</a:t>
            </a:r>
          </a:p>
          <a:p>
            <a:pPr lvl="1"/>
            <a:r>
              <a:rPr lang="en-US" dirty="0" smtClean="0"/>
              <a:t>Dressed-rainbow gap equation</a:t>
            </a:r>
          </a:p>
          <a:p>
            <a:pPr lvl="1"/>
            <a:r>
              <a:rPr lang="en-US" dirty="0" smtClean="0"/>
              <a:t>Dressed-ladder Bethe-</a:t>
            </a:r>
            <a:r>
              <a:rPr lang="en-US" dirty="0" err="1" smtClean="0"/>
              <a:t>Salpeter</a:t>
            </a:r>
            <a:r>
              <a:rPr lang="en-US" dirty="0" smtClean="0"/>
              <a:t> equation</a:t>
            </a:r>
          </a:p>
          <a:p>
            <a:pPr lvl="1"/>
            <a:r>
              <a:rPr lang="en-US" dirty="0" smtClean="0"/>
              <a:t>Dressed impulse approximation for the form factor</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1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1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 calcmode="lin" valueType="num">
                                      <p:cBhvr additive="base">
                                        <p:cTn id="15" dur="10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additive="base">
                                        <p:cTn id="21" dur="10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10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8">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10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8">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 calcmode="lin" valueType="num">
                                      <p:cBhvr additive="base">
                                        <p:cTn id="35" dur="10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8">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 calcmode="lin" valueType="num">
                                      <p:cBhvr additive="base">
                                        <p:cTn id="39" dur="1000" fill="hold"/>
                                        <p:tgtEl>
                                          <p:spTgt spid="8">
                                            <p:txEl>
                                              <p:pRg st="8" end="8"/>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Electromagnetic </a:t>
            </a:r>
            <a:br>
              <a:rPr lang="en-US" sz="3200" dirty="0" smtClean="0"/>
            </a:br>
            <a:r>
              <a:rPr lang="en-US" sz="3200" dirty="0" err="1" smtClean="0"/>
              <a:t>pion</a:t>
            </a:r>
            <a:r>
              <a:rPr lang="en-US" sz="3200" dirty="0" smtClean="0"/>
              <a:t> form factor</a:t>
            </a:r>
            <a:endParaRPr lang="en-US" sz="3200" dirty="0"/>
          </a:p>
        </p:txBody>
      </p:sp>
      <p:pic>
        <p:nvPicPr>
          <p:cNvPr id="7" name="Content Placeholder 6" descr="test.jpg"/>
          <p:cNvPicPr>
            <a:picLocks noGrp="1" noChangeAspect="1"/>
          </p:cNvPicPr>
          <p:nvPr>
            <p:ph idx="1"/>
          </p:nvPr>
        </p:nvPicPr>
        <p:blipFill>
          <a:blip r:embed="rId2" cstate="print"/>
          <a:stretch>
            <a:fillRect/>
          </a:stretch>
        </p:blipFill>
        <p:spPr>
          <a:xfrm>
            <a:off x="1954530" y="2198211"/>
            <a:ext cx="5234940" cy="3329940"/>
          </a:xfrm>
        </p:spPr>
      </p:pic>
      <p:sp>
        <p:nvSpPr>
          <p:cNvPr id="4" name="Date Placeholder 3"/>
          <p:cNvSpPr>
            <a:spLocks noGrp="1"/>
          </p:cNvSpPr>
          <p:nvPr>
            <p:ph type="dt" sz="half" idx="10"/>
          </p:nvPr>
        </p:nvSpPr>
        <p:spPr/>
        <p:txBody>
          <a:bodyPr/>
          <a:lstStyle/>
          <a:p>
            <a:r>
              <a:rPr lang="en-US" smtClean="0">
                <a:solidFill>
                  <a:srgbClr val="404040"/>
                </a:solidFill>
              </a:rPr>
              <a:t>Drell-Yan and Hadron Structure - 77pgs</a:t>
            </a:r>
            <a:endParaRPr lang="en-US" dirty="0">
              <a:solidFill>
                <a:srgbClr val="404040"/>
              </a:solidFill>
            </a:endParaRPr>
          </a:p>
        </p:txBody>
      </p:sp>
      <p:sp>
        <p:nvSpPr>
          <p:cNvPr id="5" name="Footer Placeholder 4"/>
          <p:cNvSpPr>
            <a:spLocks noGrp="1"/>
          </p:cNvSpPr>
          <p:nvPr>
            <p:ph type="ftr" sz="quarter" idx="11"/>
          </p:nvPr>
        </p:nvSpPr>
        <p:spPr/>
        <p:txBody>
          <a:bodyPr/>
          <a:lstStyle/>
          <a:p>
            <a:r>
              <a:rPr lang="en-US" smtClean="0">
                <a:solidFill>
                  <a:srgbClr val="404040"/>
                </a:solidFill>
              </a:rPr>
              <a:t>Craig Roberts: Deconstructing QCD's Goldstone modes</a:t>
            </a:r>
            <a:endParaRPr lang="en-US" i="1" dirty="0">
              <a:solidFill>
                <a:srgbClr val="FF0000"/>
              </a:solidFill>
            </a:endParaRPr>
          </a:p>
        </p:txBody>
      </p:sp>
      <p:sp>
        <p:nvSpPr>
          <p:cNvPr id="6" name="Slide Number Placeholder 5"/>
          <p:cNvSpPr>
            <a:spLocks noGrp="1"/>
          </p:cNvSpPr>
          <p:nvPr>
            <p:ph type="sldNum" sz="quarter" idx="12"/>
          </p:nvPr>
        </p:nvSpPr>
        <p:spPr/>
        <p:txBody>
          <a:bodyPr/>
          <a:lstStyle/>
          <a:p>
            <a:fld id="{F8FC1C35-9060-4508-99D4-470906349AF2}" type="slidenum">
              <a:rPr lang="en-US" smtClean="0">
                <a:solidFill>
                  <a:srgbClr val="404040"/>
                </a:solidFill>
              </a:rPr>
              <a:pPr/>
              <a:t>43</a:t>
            </a:fld>
            <a:endParaRPr lang="en-US">
              <a:solidFill>
                <a:srgbClr val="404040"/>
              </a:solidFill>
            </a:endParaRPr>
          </a:p>
        </p:txBody>
      </p:sp>
      <p:sp>
        <p:nvSpPr>
          <p:cNvPr id="8" name="TextBox 7"/>
          <p:cNvSpPr txBox="1"/>
          <p:nvPr/>
        </p:nvSpPr>
        <p:spPr>
          <a:xfrm>
            <a:off x="5833227" y="3516868"/>
            <a:ext cx="3310773" cy="646331"/>
          </a:xfrm>
          <a:prstGeom prst="rect">
            <a:avLst/>
          </a:prstGeom>
          <a:noFill/>
        </p:spPr>
        <p:txBody>
          <a:bodyPr wrap="square" rtlCol="0">
            <a:spAutoFit/>
          </a:bodyPr>
          <a:lstStyle/>
          <a:p>
            <a:r>
              <a:rPr lang="en-US" i="1" dirty="0" smtClean="0">
                <a:solidFill>
                  <a:schemeClr val="tx2">
                    <a:lumMod val="50000"/>
                  </a:schemeClr>
                </a:solidFill>
              </a:rPr>
              <a:t>S(p) </a:t>
            </a:r>
            <a:r>
              <a:rPr lang="en-US" dirty="0" smtClean="0">
                <a:solidFill>
                  <a:schemeClr val="tx2">
                    <a:lumMod val="50000"/>
                  </a:schemeClr>
                </a:solidFill>
              </a:rPr>
              <a:t>– dressed-quark  propagator: </a:t>
            </a:r>
          </a:p>
          <a:p>
            <a:r>
              <a:rPr lang="en-US" dirty="0" smtClean="0">
                <a:solidFill>
                  <a:schemeClr val="tx2">
                    <a:lumMod val="50000"/>
                  </a:schemeClr>
                </a:solidFill>
              </a:rPr>
              <a:t>computed via the Gap Equation</a:t>
            </a:r>
            <a:endParaRPr lang="en-US" dirty="0">
              <a:solidFill>
                <a:schemeClr val="tx2">
                  <a:lumMod val="50000"/>
                </a:schemeClr>
              </a:solidFill>
            </a:endParaRPr>
          </a:p>
        </p:txBody>
      </p:sp>
      <p:sp>
        <p:nvSpPr>
          <p:cNvPr id="11" name="TextBox 10"/>
          <p:cNvSpPr txBox="1"/>
          <p:nvPr/>
        </p:nvSpPr>
        <p:spPr>
          <a:xfrm>
            <a:off x="0" y="382012"/>
            <a:ext cx="3962400" cy="3046988"/>
          </a:xfrm>
          <a:prstGeom prst="rect">
            <a:avLst/>
          </a:prstGeom>
          <a:noFill/>
        </p:spPr>
        <p:txBody>
          <a:bodyPr wrap="square" rtlCol="0">
            <a:spAutoFit/>
          </a:bodyPr>
          <a:lstStyle/>
          <a:p>
            <a:pPr>
              <a:spcAft>
                <a:spcPts val="1200"/>
              </a:spcAft>
            </a:pPr>
            <a:r>
              <a:rPr lang="en-US" dirty="0" smtClean="0">
                <a:solidFill>
                  <a:srgbClr val="008000"/>
                </a:solidFill>
              </a:rPr>
              <a:t>Leading-order in a </a:t>
            </a:r>
            <a:r>
              <a:rPr lang="en-US" dirty="0" err="1" smtClean="0">
                <a:solidFill>
                  <a:srgbClr val="008000"/>
                </a:solidFill>
              </a:rPr>
              <a:t>nonperturbative</a:t>
            </a:r>
            <a:r>
              <a:rPr lang="en-US" dirty="0" smtClean="0">
                <a:solidFill>
                  <a:srgbClr val="008000"/>
                </a:solidFill>
              </a:rPr>
              <a:t>, symmetry-preserving truncation scheme</a:t>
            </a:r>
          </a:p>
          <a:p>
            <a:pPr>
              <a:spcAft>
                <a:spcPts val="1200"/>
              </a:spcAft>
            </a:pPr>
            <a:r>
              <a:rPr lang="en-US" dirty="0" smtClean="0">
                <a:solidFill>
                  <a:srgbClr val="008000"/>
                </a:solidFill>
              </a:rPr>
              <a:t>Valid formulation of the DSEs preserves all symmetry relations between the elements</a:t>
            </a:r>
          </a:p>
          <a:p>
            <a:pPr>
              <a:spcAft>
                <a:spcPts val="1200"/>
              </a:spcAft>
            </a:pPr>
            <a:r>
              <a:rPr lang="en-US" dirty="0" smtClean="0">
                <a:solidFill>
                  <a:srgbClr val="008000"/>
                </a:solidFill>
              </a:rPr>
              <a:t>All elements determined ONCE Gap Equation’s kernel is specified</a:t>
            </a:r>
          </a:p>
          <a:p>
            <a:pPr>
              <a:spcAft>
                <a:spcPts val="1200"/>
              </a:spcAft>
            </a:pPr>
            <a:r>
              <a:rPr lang="en-US" dirty="0" smtClean="0">
                <a:solidFill>
                  <a:srgbClr val="008000"/>
                </a:solidFill>
              </a:rPr>
              <a:t>Enormous power to predict and correlate observables</a:t>
            </a:r>
          </a:p>
        </p:txBody>
      </p:sp>
      <p:sp>
        <p:nvSpPr>
          <p:cNvPr id="12" name="TextBox 11"/>
          <p:cNvSpPr txBox="1"/>
          <p:nvPr/>
        </p:nvSpPr>
        <p:spPr>
          <a:xfrm>
            <a:off x="5079735" y="2209800"/>
            <a:ext cx="3835665" cy="923330"/>
          </a:xfrm>
          <a:prstGeom prst="rect">
            <a:avLst/>
          </a:prstGeom>
          <a:noFill/>
        </p:spPr>
        <p:txBody>
          <a:bodyPr wrap="none" rtlCol="0">
            <a:spAutoFit/>
          </a:bodyPr>
          <a:lstStyle/>
          <a:p>
            <a:r>
              <a:rPr lang="el-GR" i="1" dirty="0" smtClean="0">
                <a:solidFill>
                  <a:schemeClr val="tx2">
                    <a:lumMod val="50000"/>
                  </a:schemeClr>
                </a:solidFill>
              </a:rPr>
              <a:t>Γ</a:t>
            </a:r>
            <a:r>
              <a:rPr lang="el-GR" i="1" baseline="-25000" dirty="0" smtClean="0">
                <a:solidFill>
                  <a:schemeClr val="tx2">
                    <a:lumMod val="50000"/>
                  </a:schemeClr>
                </a:solidFill>
              </a:rPr>
              <a:t>μ</a:t>
            </a:r>
            <a:r>
              <a:rPr lang="en-US" i="1" dirty="0" smtClean="0">
                <a:solidFill>
                  <a:schemeClr val="tx2">
                    <a:lumMod val="50000"/>
                  </a:schemeClr>
                </a:solidFill>
              </a:rPr>
              <a:t>(</a:t>
            </a:r>
            <a:r>
              <a:rPr lang="en-US" i="1" dirty="0" err="1" smtClean="0">
                <a:solidFill>
                  <a:schemeClr val="tx2">
                    <a:lumMod val="50000"/>
                  </a:schemeClr>
                </a:solidFill>
              </a:rPr>
              <a:t>p,q</a:t>
            </a:r>
            <a:r>
              <a:rPr lang="en-US" i="1" dirty="0" smtClean="0">
                <a:solidFill>
                  <a:schemeClr val="tx2">
                    <a:lumMod val="50000"/>
                  </a:schemeClr>
                </a:solidFill>
              </a:rPr>
              <a:t>)</a:t>
            </a:r>
            <a:r>
              <a:rPr lang="en-US" dirty="0" smtClean="0">
                <a:solidFill>
                  <a:schemeClr val="tx2">
                    <a:lumMod val="50000"/>
                  </a:schemeClr>
                </a:solidFill>
              </a:rPr>
              <a:t> – Dressed-quark-photon vertex:</a:t>
            </a:r>
          </a:p>
          <a:p>
            <a:r>
              <a:rPr lang="en-US" dirty="0" smtClean="0">
                <a:solidFill>
                  <a:schemeClr val="tx2">
                    <a:lumMod val="50000"/>
                  </a:schemeClr>
                </a:solidFill>
              </a:rPr>
              <a:t>Computed via inhomogeneous</a:t>
            </a:r>
          </a:p>
          <a:p>
            <a:r>
              <a:rPr lang="en-US" dirty="0" smtClean="0">
                <a:solidFill>
                  <a:schemeClr val="tx2">
                    <a:lumMod val="50000"/>
                  </a:schemeClr>
                </a:solidFill>
              </a:rPr>
              <a:t>Bethe-</a:t>
            </a:r>
            <a:r>
              <a:rPr lang="en-US" dirty="0" err="1" smtClean="0">
                <a:solidFill>
                  <a:schemeClr val="tx2">
                    <a:lumMod val="50000"/>
                  </a:schemeClr>
                </a:solidFill>
              </a:rPr>
              <a:t>Salpeter</a:t>
            </a:r>
            <a:r>
              <a:rPr lang="en-US" dirty="0" smtClean="0">
                <a:solidFill>
                  <a:schemeClr val="tx2">
                    <a:lumMod val="50000"/>
                  </a:schemeClr>
                </a:solidFill>
              </a:rPr>
              <a:t> equation</a:t>
            </a:r>
            <a:endParaRPr lang="en-US" dirty="0">
              <a:solidFill>
                <a:schemeClr val="tx2">
                  <a:lumMod val="50000"/>
                </a:schemeClr>
              </a:solidFill>
            </a:endParaRPr>
          </a:p>
        </p:txBody>
      </p:sp>
      <p:sp>
        <p:nvSpPr>
          <p:cNvPr id="13" name="TextBox 12"/>
          <p:cNvSpPr txBox="1"/>
          <p:nvPr/>
        </p:nvSpPr>
        <p:spPr>
          <a:xfrm>
            <a:off x="0" y="5602069"/>
            <a:ext cx="4175887" cy="646331"/>
          </a:xfrm>
          <a:prstGeom prst="rect">
            <a:avLst/>
          </a:prstGeom>
          <a:noFill/>
        </p:spPr>
        <p:txBody>
          <a:bodyPr wrap="none" rtlCol="0">
            <a:spAutoFit/>
          </a:bodyPr>
          <a:lstStyle/>
          <a:p>
            <a:r>
              <a:rPr lang="el-GR" i="1" dirty="0" smtClean="0">
                <a:solidFill>
                  <a:schemeClr val="tx2">
                    <a:lumMod val="50000"/>
                  </a:schemeClr>
                </a:solidFill>
              </a:rPr>
              <a:t>Γ</a:t>
            </a:r>
            <a:r>
              <a:rPr lang="el-GR" i="1" baseline="-25000" dirty="0" smtClean="0">
                <a:solidFill>
                  <a:schemeClr val="tx2">
                    <a:lumMod val="50000"/>
                  </a:schemeClr>
                </a:solidFill>
              </a:rPr>
              <a:t>π</a:t>
            </a:r>
            <a:r>
              <a:rPr lang="en-US" i="1" dirty="0" smtClean="0">
                <a:solidFill>
                  <a:schemeClr val="tx2">
                    <a:lumMod val="50000"/>
                  </a:schemeClr>
                </a:solidFill>
              </a:rPr>
              <a:t>(</a:t>
            </a:r>
            <a:r>
              <a:rPr lang="en-US" i="1" dirty="0" err="1" smtClean="0">
                <a:solidFill>
                  <a:schemeClr val="tx2">
                    <a:lumMod val="50000"/>
                  </a:schemeClr>
                </a:solidFill>
              </a:rPr>
              <a:t>k;P</a:t>
            </a:r>
            <a:r>
              <a:rPr lang="en-US" i="1" dirty="0" smtClean="0">
                <a:solidFill>
                  <a:schemeClr val="tx2">
                    <a:lumMod val="50000"/>
                  </a:schemeClr>
                </a:solidFill>
              </a:rPr>
              <a:t>) </a:t>
            </a:r>
            <a:r>
              <a:rPr lang="en-US" dirty="0" smtClean="0">
                <a:solidFill>
                  <a:schemeClr val="tx2">
                    <a:lumMod val="50000"/>
                  </a:schemeClr>
                </a:solidFill>
              </a:rPr>
              <a:t>– </a:t>
            </a:r>
            <a:r>
              <a:rPr lang="en-US" dirty="0" err="1" smtClean="0">
                <a:solidFill>
                  <a:schemeClr val="tx2">
                    <a:lumMod val="50000"/>
                  </a:schemeClr>
                </a:solidFill>
              </a:rPr>
              <a:t>Pion</a:t>
            </a:r>
            <a:r>
              <a:rPr lang="en-US" dirty="0" smtClean="0">
                <a:solidFill>
                  <a:schemeClr val="tx2">
                    <a:lumMod val="50000"/>
                  </a:schemeClr>
                </a:solidFill>
              </a:rPr>
              <a:t> Bethe-</a:t>
            </a:r>
            <a:r>
              <a:rPr lang="en-US" dirty="0" err="1" smtClean="0">
                <a:solidFill>
                  <a:schemeClr val="tx2">
                    <a:lumMod val="50000"/>
                  </a:schemeClr>
                </a:solidFill>
              </a:rPr>
              <a:t>Salpeter</a:t>
            </a:r>
            <a:r>
              <a:rPr lang="en-US" dirty="0" smtClean="0">
                <a:solidFill>
                  <a:schemeClr val="tx2">
                    <a:lumMod val="50000"/>
                  </a:schemeClr>
                </a:solidFill>
              </a:rPr>
              <a:t> amplitude:</a:t>
            </a:r>
          </a:p>
          <a:p>
            <a:r>
              <a:rPr lang="en-US" dirty="0" smtClean="0">
                <a:solidFill>
                  <a:schemeClr val="tx2">
                    <a:lumMod val="50000"/>
                  </a:schemeClr>
                </a:solidFill>
              </a:rPr>
              <a:t>computed via the Bethe-</a:t>
            </a:r>
            <a:r>
              <a:rPr lang="en-US" dirty="0" err="1" smtClean="0">
                <a:solidFill>
                  <a:schemeClr val="tx2">
                    <a:lumMod val="50000"/>
                  </a:schemeClr>
                </a:solidFill>
              </a:rPr>
              <a:t>Salpeter</a:t>
            </a:r>
            <a:r>
              <a:rPr lang="en-US" dirty="0" smtClean="0">
                <a:solidFill>
                  <a:schemeClr val="tx2">
                    <a:lumMod val="50000"/>
                  </a:schemeClr>
                </a:solidFill>
              </a:rPr>
              <a:t> equation</a:t>
            </a:r>
            <a:endParaRPr lang="en-US" dirty="0">
              <a:solidFill>
                <a:schemeClr val="tx2">
                  <a:lumMod val="50000"/>
                </a:schemeClr>
              </a:solidFill>
            </a:endParaRPr>
          </a:p>
        </p:txBody>
      </p:sp>
      <p:sp>
        <p:nvSpPr>
          <p:cNvPr id="16" name="Freeform 15"/>
          <p:cNvSpPr/>
          <p:nvPr/>
        </p:nvSpPr>
        <p:spPr bwMode="auto">
          <a:xfrm>
            <a:off x="941754" y="4958862"/>
            <a:ext cx="1449754" cy="679938"/>
          </a:xfrm>
          <a:custGeom>
            <a:avLst/>
            <a:gdLst>
              <a:gd name="connsiteX0" fmla="*/ 136769 w 1449754"/>
              <a:gd name="connsiteY0" fmla="*/ 679938 h 679938"/>
              <a:gd name="connsiteX1" fmla="*/ 218831 w 1449754"/>
              <a:gd name="connsiteY1" fmla="*/ 211015 h 679938"/>
              <a:gd name="connsiteX2" fmla="*/ 1449754 w 1449754"/>
              <a:gd name="connsiteY2" fmla="*/ 0 h 679938"/>
            </a:gdLst>
            <a:ahLst/>
            <a:cxnLst>
              <a:cxn ang="0">
                <a:pos x="connsiteX0" y="connsiteY0"/>
              </a:cxn>
              <a:cxn ang="0">
                <a:pos x="connsiteX1" y="connsiteY1"/>
              </a:cxn>
              <a:cxn ang="0">
                <a:pos x="connsiteX2" y="connsiteY2"/>
              </a:cxn>
            </a:cxnLst>
            <a:rect l="l" t="t" r="r" b="b"/>
            <a:pathLst>
              <a:path w="1449754" h="679938">
                <a:moveTo>
                  <a:pt x="136769" y="679938"/>
                </a:moveTo>
                <a:cubicBezTo>
                  <a:pt x="68384" y="502138"/>
                  <a:pt x="0" y="324338"/>
                  <a:pt x="218831" y="211015"/>
                </a:cubicBezTo>
                <a:cubicBezTo>
                  <a:pt x="437662" y="97692"/>
                  <a:pt x="943708" y="48846"/>
                  <a:pt x="1449754" y="0"/>
                </a:cubicBezTo>
              </a:path>
            </a:pathLst>
          </a:custGeom>
          <a:noFill/>
          <a:ln w="19050" cap="flat" cmpd="sng" algn="ctr">
            <a:solidFill>
              <a:srgbClr val="008000"/>
            </a:solidFill>
            <a:prstDash val="sysDash"/>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7" name="Freeform 16"/>
          <p:cNvSpPr/>
          <p:nvPr/>
        </p:nvSpPr>
        <p:spPr bwMode="auto">
          <a:xfrm>
            <a:off x="1406769" y="5205046"/>
            <a:ext cx="4970585" cy="490416"/>
          </a:xfrm>
          <a:custGeom>
            <a:avLst/>
            <a:gdLst>
              <a:gd name="connsiteX0" fmla="*/ 0 w 4970585"/>
              <a:gd name="connsiteY0" fmla="*/ 480646 h 490416"/>
              <a:gd name="connsiteX1" fmla="*/ 3727939 w 4970585"/>
              <a:gd name="connsiteY1" fmla="*/ 410308 h 490416"/>
              <a:gd name="connsiteX2" fmla="*/ 4970585 w 4970585"/>
              <a:gd name="connsiteY2" fmla="*/ 0 h 490416"/>
            </a:gdLst>
            <a:ahLst/>
            <a:cxnLst>
              <a:cxn ang="0">
                <a:pos x="connsiteX0" y="connsiteY0"/>
              </a:cxn>
              <a:cxn ang="0">
                <a:pos x="connsiteX1" y="connsiteY1"/>
              </a:cxn>
              <a:cxn ang="0">
                <a:pos x="connsiteX2" y="connsiteY2"/>
              </a:cxn>
            </a:cxnLst>
            <a:rect l="l" t="t" r="r" b="b"/>
            <a:pathLst>
              <a:path w="4970585" h="490416">
                <a:moveTo>
                  <a:pt x="0" y="480646"/>
                </a:moveTo>
                <a:cubicBezTo>
                  <a:pt x="1449754" y="485531"/>
                  <a:pt x="2899508" y="490416"/>
                  <a:pt x="3727939" y="410308"/>
                </a:cubicBezTo>
                <a:cubicBezTo>
                  <a:pt x="4556370" y="330200"/>
                  <a:pt x="4763477" y="165100"/>
                  <a:pt x="4970585" y="0"/>
                </a:cubicBezTo>
              </a:path>
            </a:pathLst>
          </a:custGeom>
          <a:noFill/>
          <a:ln w="19050" cap="flat" cmpd="sng" algn="ctr">
            <a:solidFill>
              <a:srgbClr val="008000"/>
            </a:solidFill>
            <a:prstDash val="sysDash"/>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8" name="Freeform 17"/>
          <p:cNvSpPr/>
          <p:nvPr/>
        </p:nvSpPr>
        <p:spPr bwMode="auto">
          <a:xfrm>
            <a:off x="5416062" y="3376246"/>
            <a:ext cx="504092" cy="316523"/>
          </a:xfrm>
          <a:custGeom>
            <a:avLst/>
            <a:gdLst>
              <a:gd name="connsiteX0" fmla="*/ 504092 w 504092"/>
              <a:gd name="connsiteY0" fmla="*/ 316523 h 316523"/>
              <a:gd name="connsiteX1" fmla="*/ 304800 w 504092"/>
              <a:gd name="connsiteY1" fmla="*/ 35169 h 316523"/>
              <a:gd name="connsiteX2" fmla="*/ 0 w 504092"/>
              <a:gd name="connsiteY2" fmla="*/ 105508 h 316523"/>
            </a:gdLst>
            <a:ahLst/>
            <a:cxnLst>
              <a:cxn ang="0">
                <a:pos x="connsiteX0" y="connsiteY0"/>
              </a:cxn>
              <a:cxn ang="0">
                <a:pos x="connsiteX1" y="connsiteY1"/>
              </a:cxn>
              <a:cxn ang="0">
                <a:pos x="connsiteX2" y="connsiteY2"/>
              </a:cxn>
            </a:cxnLst>
            <a:rect l="l" t="t" r="r" b="b"/>
            <a:pathLst>
              <a:path w="504092" h="316523">
                <a:moveTo>
                  <a:pt x="504092" y="316523"/>
                </a:moveTo>
                <a:cubicBezTo>
                  <a:pt x="446453" y="193430"/>
                  <a:pt x="388815" y="70338"/>
                  <a:pt x="304800" y="35169"/>
                </a:cubicBezTo>
                <a:cubicBezTo>
                  <a:pt x="220785" y="0"/>
                  <a:pt x="110392" y="52754"/>
                  <a:pt x="0" y="105508"/>
                </a:cubicBezTo>
              </a:path>
            </a:pathLst>
          </a:custGeom>
          <a:noFill/>
          <a:ln w="19050" cap="flat" cmpd="sng" algn="ctr">
            <a:solidFill>
              <a:srgbClr val="0070C0"/>
            </a:solidFill>
            <a:prstDash val="sysDash"/>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9" name="Freeform 18"/>
          <p:cNvSpPr/>
          <p:nvPr/>
        </p:nvSpPr>
        <p:spPr bwMode="auto">
          <a:xfrm>
            <a:off x="4419600" y="3810000"/>
            <a:ext cx="1498600" cy="1090246"/>
          </a:xfrm>
          <a:custGeom>
            <a:avLst/>
            <a:gdLst>
              <a:gd name="connsiteX0" fmla="*/ 1498600 w 1498600"/>
              <a:gd name="connsiteY0" fmla="*/ 0 h 1090246"/>
              <a:gd name="connsiteX1" fmla="*/ 244231 w 1498600"/>
              <a:gd name="connsiteY1" fmla="*/ 304800 h 1090246"/>
              <a:gd name="connsiteX2" fmla="*/ 33215 w 1498600"/>
              <a:gd name="connsiteY2" fmla="*/ 1090246 h 1090246"/>
            </a:gdLst>
            <a:ahLst/>
            <a:cxnLst>
              <a:cxn ang="0">
                <a:pos x="connsiteX0" y="connsiteY0"/>
              </a:cxn>
              <a:cxn ang="0">
                <a:pos x="connsiteX1" y="connsiteY1"/>
              </a:cxn>
              <a:cxn ang="0">
                <a:pos x="connsiteX2" y="connsiteY2"/>
              </a:cxn>
            </a:cxnLst>
            <a:rect l="l" t="t" r="r" b="b"/>
            <a:pathLst>
              <a:path w="1498600" h="1090246">
                <a:moveTo>
                  <a:pt x="1498600" y="0"/>
                </a:moveTo>
                <a:cubicBezTo>
                  <a:pt x="993531" y="61546"/>
                  <a:pt x="488462" y="123092"/>
                  <a:pt x="244231" y="304800"/>
                </a:cubicBezTo>
                <a:cubicBezTo>
                  <a:pt x="0" y="486508"/>
                  <a:pt x="16607" y="788377"/>
                  <a:pt x="33215" y="1090246"/>
                </a:cubicBezTo>
              </a:path>
            </a:pathLst>
          </a:custGeom>
          <a:noFill/>
          <a:ln w="19050" cap="flat" cmpd="sng" algn="ctr">
            <a:solidFill>
              <a:srgbClr val="0070C0"/>
            </a:solidFill>
            <a:prstDash val="sysDash"/>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cxnSp>
        <p:nvCxnSpPr>
          <p:cNvPr id="22" name="Straight Arrow Connector 21"/>
          <p:cNvCxnSpPr/>
          <p:nvPr/>
        </p:nvCxnSpPr>
        <p:spPr bwMode="auto">
          <a:xfrm rot="10800000" flipV="1">
            <a:off x="3810001" y="3733799"/>
            <a:ext cx="1981200" cy="152400"/>
          </a:xfrm>
          <a:prstGeom prst="straightConnector1">
            <a:avLst/>
          </a:prstGeom>
          <a:noFill/>
          <a:ln w="19050" cap="flat" cmpd="sng" algn="ctr">
            <a:solidFill>
              <a:srgbClr val="0070C0"/>
            </a:solidFill>
            <a:prstDash val="sysDash"/>
            <a:round/>
            <a:headEnd type="none" w="med" len="med"/>
            <a:tailEnd type="arrow"/>
          </a:ln>
          <a:effectLst/>
        </p:spPr>
      </p:cxn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Electromagnetic </a:t>
            </a:r>
            <a:br>
              <a:rPr lang="en-US" sz="3200" dirty="0" smtClean="0"/>
            </a:br>
            <a:r>
              <a:rPr lang="en-US" sz="3200" dirty="0" err="1" smtClean="0"/>
              <a:t>pion</a:t>
            </a:r>
            <a:r>
              <a:rPr lang="en-US" sz="3200" dirty="0" smtClean="0"/>
              <a:t> form factor</a:t>
            </a:r>
            <a:endParaRPr lang="en-US" sz="3200" dirty="0"/>
          </a:p>
        </p:txBody>
      </p:sp>
      <p:pic>
        <p:nvPicPr>
          <p:cNvPr id="7" name="Content Placeholder 6" descr="test.jpg"/>
          <p:cNvPicPr>
            <a:picLocks noGrp="1" noChangeAspect="1"/>
          </p:cNvPicPr>
          <p:nvPr>
            <p:ph idx="1"/>
          </p:nvPr>
        </p:nvPicPr>
        <p:blipFill>
          <a:blip r:embed="rId2" cstate="print"/>
          <a:stretch>
            <a:fillRect/>
          </a:stretch>
        </p:blipFill>
        <p:spPr>
          <a:xfrm>
            <a:off x="0" y="3429000"/>
            <a:ext cx="9164320" cy="812800"/>
          </a:xfrm>
        </p:spPr>
      </p:pic>
      <p:sp>
        <p:nvSpPr>
          <p:cNvPr id="4" name="Date Placeholder 3"/>
          <p:cNvSpPr>
            <a:spLocks noGrp="1"/>
          </p:cNvSpPr>
          <p:nvPr>
            <p:ph type="dt" sz="half" idx="10"/>
          </p:nvPr>
        </p:nvSpPr>
        <p:spPr/>
        <p:txBody>
          <a:bodyPr/>
          <a:lstStyle/>
          <a:p>
            <a:r>
              <a:rPr lang="en-US" smtClean="0">
                <a:solidFill>
                  <a:srgbClr val="404040"/>
                </a:solidFill>
              </a:rPr>
              <a:t>Drell-Yan and Hadron Structure - 77pgs</a:t>
            </a:r>
            <a:endParaRPr lang="en-US" dirty="0">
              <a:solidFill>
                <a:srgbClr val="404040"/>
              </a:solidFill>
            </a:endParaRPr>
          </a:p>
        </p:txBody>
      </p:sp>
      <p:sp>
        <p:nvSpPr>
          <p:cNvPr id="5" name="Footer Placeholder 4"/>
          <p:cNvSpPr>
            <a:spLocks noGrp="1"/>
          </p:cNvSpPr>
          <p:nvPr>
            <p:ph type="ftr" sz="quarter" idx="11"/>
          </p:nvPr>
        </p:nvSpPr>
        <p:spPr/>
        <p:txBody>
          <a:bodyPr/>
          <a:lstStyle/>
          <a:p>
            <a:r>
              <a:rPr lang="en-US" smtClean="0">
                <a:solidFill>
                  <a:srgbClr val="404040"/>
                </a:solidFill>
              </a:rPr>
              <a:t>Craig Roberts: Deconstructing QCD's Goldstone modes</a:t>
            </a:r>
            <a:endParaRPr lang="en-US" i="1" dirty="0">
              <a:solidFill>
                <a:srgbClr val="FF0000"/>
              </a:solidFill>
            </a:endParaRPr>
          </a:p>
        </p:txBody>
      </p:sp>
      <p:sp>
        <p:nvSpPr>
          <p:cNvPr id="6" name="Slide Number Placeholder 5"/>
          <p:cNvSpPr>
            <a:spLocks noGrp="1"/>
          </p:cNvSpPr>
          <p:nvPr>
            <p:ph type="sldNum" sz="quarter" idx="12"/>
          </p:nvPr>
        </p:nvSpPr>
        <p:spPr/>
        <p:txBody>
          <a:bodyPr/>
          <a:lstStyle/>
          <a:p>
            <a:fld id="{F8FC1C35-9060-4508-99D4-470906349AF2}" type="slidenum">
              <a:rPr lang="en-US" smtClean="0">
                <a:solidFill>
                  <a:srgbClr val="404040"/>
                </a:solidFill>
              </a:rPr>
              <a:pPr/>
              <a:t>44</a:t>
            </a:fld>
            <a:endParaRPr lang="en-US">
              <a:solidFill>
                <a:srgbClr val="404040"/>
              </a:solidFill>
            </a:endParaRPr>
          </a:p>
        </p:txBody>
      </p:sp>
      <p:sp>
        <p:nvSpPr>
          <p:cNvPr id="8" name="TextBox 7"/>
          <p:cNvSpPr txBox="1"/>
          <p:nvPr/>
        </p:nvSpPr>
        <p:spPr>
          <a:xfrm>
            <a:off x="5791200" y="4306669"/>
            <a:ext cx="3310773" cy="646331"/>
          </a:xfrm>
          <a:prstGeom prst="rect">
            <a:avLst/>
          </a:prstGeom>
          <a:noFill/>
        </p:spPr>
        <p:txBody>
          <a:bodyPr wrap="square" rtlCol="0">
            <a:spAutoFit/>
          </a:bodyPr>
          <a:lstStyle/>
          <a:p>
            <a:r>
              <a:rPr lang="en-US" i="1" dirty="0" smtClean="0">
                <a:solidFill>
                  <a:schemeClr val="tx2">
                    <a:lumMod val="50000"/>
                  </a:schemeClr>
                </a:solidFill>
              </a:rPr>
              <a:t>S(p) </a:t>
            </a:r>
            <a:r>
              <a:rPr lang="en-US" dirty="0" smtClean="0">
                <a:solidFill>
                  <a:schemeClr val="tx2">
                    <a:lumMod val="50000"/>
                  </a:schemeClr>
                </a:solidFill>
              </a:rPr>
              <a:t>– dressed-quark  propagator: </a:t>
            </a:r>
          </a:p>
          <a:p>
            <a:r>
              <a:rPr lang="en-US" dirty="0" smtClean="0">
                <a:solidFill>
                  <a:schemeClr val="tx2">
                    <a:lumMod val="50000"/>
                  </a:schemeClr>
                </a:solidFill>
              </a:rPr>
              <a:t>computed via the Gap Equation</a:t>
            </a:r>
            <a:endParaRPr lang="en-US" dirty="0">
              <a:solidFill>
                <a:schemeClr val="tx2">
                  <a:lumMod val="50000"/>
                </a:schemeClr>
              </a:solidFill>
            </a:endParaRPr>
          </a:p>
        </p:txBody>
      </p:sp>
      <p:sp>
        <p:nvSpPr>
          <p:cNvPr id="11" name="TextBox 10"/>
          <p:cNvSpPr txBox="1"/>
          <p:nvPr/>
        </p:nvSpPr>
        <p:spPr>
          <a:xfrm>
            <a:off x="0" y="386477"/>
            <a:ext cx="3962400" cy="5755422"/>
          </a:xfrm>
          <a:prstGeom prst="rect">
            <a:avLst/>
          </a:prstGeom>
          <a:noFill/>
        </p:spPr>
        <p:txBody>
          <a:bodyPr wrap="square" rtlCol="0">
            <a:spAutoFit/>
          </a:bodyPr>
          <a:lstStyle/>
          <a:p>
            <a:pPr>
              <a:spcAft>
                <a:spcPts val="1200"/>
              </a:spcAft>
            </a:pPr>
            <a:r>
              <a:rPr lang="en-US" dirty="0" smtClean="0">
                <a:solidFill>
                  <a:srgbClr val="008000"/>
                </a:solidFill>
              </a:rPr>
              <a:t>Leading-order in a </a:t>
            </a:r>
            <a:r>
              <a:rPr lang="en-US" dirty="0" err="1" smtClean="0">
                <a:solidFill>
                  <a:srgbClr val="008000"/>
                </a:solidFill>
              </a:rPr>
              <a:t>nonperturbative</a:t>
            </a:r>
            <a:r>
              <a:rPr lang="en-US" dirty="0" smtClean="0">
                <a:solidFill>
                  <a:srgbClr val="008000"/>
                </a:solidFill>
              </a:rPr>
              <a:t>, symmetry-preserving truncation scheme</a:t>
            </a:r>
          </a:p>
          <a:p>
            <a:pPr>
              <a:spcAft>
                <a:spcPts val="1200"/>
              </a:spcAft>
            </a:pPr>
            <a:r>
              <a:rPr lang="en-US" dirty="0" smtClean="0">
                <a:solidFill>
                  <a:srgbClr val="008000"/>
                </a:solidFill>
              </a:rPr>
              <a:t>Valid formulation of the DSEs preserves all symmetry relations between the elements</a:t>
            </a:r>
          </a:p>
          <a:p>
            <a:pPr>
              <a:spcAft>
                <a:spcPts val="1200"/>
              </a:spcAft>
            </a:pPr>
            <a:r>
              <a:rPr lang="en-US" dirty="0" smtClean="0">
                <a:solidFill>
                  <a:srgbClr val="008000"/>
                </a:solidFill>
              </a:rPr>
              <a:t>All elements determined ONCE Gap Equation’s kernel is specified</a:t>
            </a:r>
          </a:p>
          <a:p>
            <a:pPr>
              <a:spcAft>
                <a:spcPts val="1200"/>
              </a:spcAft>
            </a:pPr>
            <a:r>
              <a:rPr lang="en-US" dirty="0" smtClean="0">
                <a:solidFill>
                  <a:srgbClr val="008000"/>
                </a:solidFill>
              </a:rPr>
              <a:t>Enormous power to predict and correlate observables</a:t>
            </a:r>
          </a:p>
          <a:p>
            <a:pPr>
              <a:spcAft>
                <a:spcPts val="1200"/>
              </a:spcAft>
            </a:pPr>
            <a:endParaRPr lang="en-US" dirty="0" smtClean="0">
              <a:solidFill>
                <a:srgbClr val="008000"/>
              </a:solidFill>
            </a:endParaRPr>
          </a:p>
          <a:p>
            <a:pPr>
              <a:spcAft>
                <a:spcPts val="1200"/>
              </a:spcAft>
            </a:pPr>
            <a:endParaRPr lang="en-US" dirty="0" smtClean="0">
              <a:solidFill>
                <a:srgbClr val="008000"/>
              </a:solidFill>
            </a:endParaRPr>
          </a:p>
          <a:p>
            <a:pPr>
              <a:spcAft>
                <a:spcPts val="1200"/>
              </a:spcAft>
            </a:pPr>
            <a:endParaRPr lang="en-US" dirty="0" smtClean="0">
              <a:solidFill>
                <a:srgbClr val="008000"/>
              </a:solidFill>
            </a:endParaRPr>
          </a:p>
          <a:p>
            <a:pPr>
              <a:spcAft>
                <a:spcPts val="1200"/>
              </a:spcAft>
            </a:pPr>
            <a:endParaRPr lang="en-US" dirty="0" smtClean="0">
              <a:solidFill>
                <a:srgbClr val="008000"/>
              </a:solidFill>
            </a:endParaRPr>
          </a:p>
          <a:p>
            <a:pPr>
              <a:spcAft>
                <a:spcPts val="1200"/>
              </a:spcAft>
            </a:pPr>
            <a:r>
              <a:rPr lang="en-US" dirty="0" smtClean="0">
                <a:solidFill>
                  <a:srgbClr val="008000"/>
                </a:solidFill>
              </a:rPr>
              <a:t>After solving gap and Bethe-</a:t>
            </a:r>
            <a:r>
              <a:rPr lang="en-US" dirty="0" err="1" smtClean="0">
                <a:solidFill>
                  <a:srgbClr val="008000"/>
                </a:solidFill>
              </a:rPr>
              <a:t>Salpeter</a:t>
            </a:r>
            <a:r>
              <a:rPr lang="en-US" dirty="0" smtClean="0">
                <a:solidFill>
                  <a:srgbClr val="008000"/>
                </a:solidFill>
              </a:rPr>
              <a:t> equations, one  four-dimensional integral remains to be done.</a:t>
            </a:r>
          </a:p>
        </p:txBody>
      </p:sp>
      <p:sp>
        <p:nvSpPr>
          <p:cNvPr id="12" name="TextBox 11"/>
          <p:cNvSpPr txBox="1"/>
          <p:nvPr/>
        </p:nvSpPr>
        <p:spPr>
          <a:xfrm>
            <a:off x="5257800" y="2401669"/>
            <a:ext cx="3843681" cy="646331"/>
          </a:xfrm>
          <a:prstGeom prst="rect">
            <a:avLst/>
          </a:prstGeom>
          <a:noFill/>
        </p:spPr>
        <p:txBody>
          <a:bodyPr wrap="none" rtlCol="0">
            <a:spAutoFit/>
          </a:bodyPr>
          <a:lstStyle/>
          <a:p>
            <a:r>
              <a:rPr lang="el-GR" i="1" dirty="0" smtClean="0">
                <a:solidFill>
                  <a:schemeClr val="tx2">
                    <a:lumMod val="50000"/>
                  </a:schemeClr>
                </a:solidFill>
              </a:rPr>
              <a:t>Γ</a:t>
            </a:r>
            <a:r>
              <a:rPr lang="el-GR" i="1" baseline="-25000" dirty="0" smtClean="0">
                <a:solidFill>
                  <a:schemeClr val="tx2">
                    <a:lumMod val="50000"/>
                  </a:schemeClr>
                </a:solidFill>
              </a:rPr>
              <a:t>μ</a:t>
            </a:r>
            <a:r>
              <a:rPr lang="en-US" i="1" dirty="0" smtClean="0">
                <a:solidFill>
                  <a:schemeClr val="tx2">
                    <a:lumMod val="50000"/>
                  </a:schemeClr>
                </a:solidFill>
              </a:rPr>
              <a:t>(</a:t>
            </a:r>
            <a:r>
              <a:rPr lang="en-US" i="1" dirty="0" err="1" smtClean="0">
                <a:solidFill>
                  <a:schemeClr val="tx2">
                    <a:lumMod val="50000"/>
                  </a:schemeClr>
                </a:solidFill>
              </a:rPr>
              <a:t>p,q</a:t>
            </a:r>
            <a:r>
              <a:rPr lang="en-US" i="1" dirty="0" smtClean="0">
                <a:solidFill>
                  <a:schemeClr val="tx2">
                    <a:lumMod val="50000"/>
                  </a:schemeClr>
                </a:solidFill>
              </a:rPr>
              <a:t>)</a:t>
            </a:r>
            <a:r>
              <a:rPr lang="en-US" dirty="0" smtClean="0">
                <a:solidFill>
                  <a:schemeClr val="tx2">
                    <a:lumMod val="50000"/>
                  </a:schemeClr>
                </a:solidFill>
              </a:rPr>
              <a:t> – Dressed-quark-photon vertex:</a:t>
            </a:r>
          </a:p>
          <a:p>
            <a:r>
              <a:rPr lang="en-US" dirty="0" smtClean="0">
                <a:solidFill>
                  <a:schemeClr val="tx2">
                    <a:lumMod val="50000"/>
                  </a:schemeClr>
                </a:solidFill>
              </a:rPr>
              <a:t>Computed via Bethe-</a:t>
            </a:r>
            <a:r>
              <a:rPr lang="en-US" dirty="0" err="1" smtClean="0">
                <a:solidFill>
                  <a:schemeClr val="tx2">
                    <a:lumMod val="50000"/>
                  </a:schemeClr>
                </a:solidFill>
              </a:rPr>
              <a:t>Salpeter</a:t>
            </a:r>
            <a:r>
              <a:rPr lang="en-US" dirty="0" smtClean="0">
                <a:solidFill>
                  <a:schemeClr val="tx2">
                    <a:lumMod val="50000"/>
                  </a:schemeClr>
                </a:solidFill>
              </a:rPr>
              <a:t> equation</a:t>
            </a:r>
            <a:endParaRPr lang="en-US" dirty="0">
              <a:solidFill>
                <a:schemeClr val="tx2">
                  <a:lumMod val="50000"/>
                </a:schemeClr>
              </a:solidFill>
            </a:endParaRPr>
          </a:p>
        </p:txBody>
      </p:sp>
      <p:sp>
        <p:nvSpPr>
          <p:cNvPr id="13" name="TextBox 12"/>
          <p:cNvSpPr txBox="1"/>
          <p:nvPr/>
        </p:nvSpPr>
        <p:spPr>
          <a:xfrm>
            <a:off x="0" y="4343400"/>
            <a:ext cx="4175887" cy="646331"/>
          </a:xfrm>
          <a:prstGeom prst="rect">
            <a:avLst/>
          </a:prstGeom>
          <a:noFill/>
        </p:spPr>
        <p:txBody>
          <a:bodyPr wrap="none" rtlCol="0">
            <a:spAutoFit/>
          </a:bodyPr>
          <a:lstStyle/>
          <a:p>
            <a:r>
              <a:rPr lang="el-GR" i="1" dirty="0" smtClean="0">
                <a:solidFill>
                  <a:schemeClr val="tx2">
                    <a:lumMod val="50000"/>
                  </a:schemeClr>
                </a:solidFill>
              </a:rPr>
              <a:t>Γ</a:t>
            </a:r>
            <a:r>
              <a:rPr lang="el-GR" i="1" baseline="-25000" dirty="0" smtClean="0">
                <a:solidFill>
                  <a:schemeClr val="tx2">
                    <a:lumMod val="50000"/>
                  </a:schemeClr>
                </a:solidFill>
              </a:rPr>
              <a:t>π</a:t>
            </a:r>
            <a:r>
              <a:rPr lang="en-US" i="1" dirty="0" smtClean="0">
                <a:solidFill>
                  <a:schemeClr val="tx2">
                    <a:lumMod val="50000"/>
                  </a:schemeClr>
                </a:solidFill>
              </a:rPr>
              <a:t>(</a:t>
            </a:r>
            <a:r>
              <a:rPr lang="en-US" i="1" dirty="0" err="1" smtClean="0">
                <a:solidFill>
                  <a:schemeClr val="tx2">
                    <a:lumMod val="50000"/>
                  </a:schemeClr>
                </a:solidFill>
              </a:rPr>
              <a:t>k;P</a:t>
            </a:r>
            <a:r>
              <a:rPr lang="en-US" i="1" dirty="0" smtClean="0">
                <a:solidFill>
                  <a:schemeClr val="tx2">
                    <a:lumMod val="50000"/>
                  </a:schemeClr>
                </a:solidFill>
              </a:rPr>
              <a:t>) </a:t>
            </a:r>
            <a:r>
              <a:rPr lang="en-US" dirty="0" smtClean="0">
                <a:solidFill>
                  <a:schemeClr val="tx2">
                    <a:lumMod val="50000"/>
                  </a:schemeClr>
                </a:solidFill>
              </a:rPr>
              <a:t>– </a:t>
            </a:r>
            <a:r>
              <a:rPr lang="en-US" dirty="0" err="1" smtClean="0">
                <a:solidFill>
                  <a:schemeClr val="tx2">
                    <a:lumMod val="50000"/>
                  </a:schemeClr>
                </a:solidFill>
              </a:rPr>
              <a:t>Pion</a:t>
            </a:r>
            <a:r>
              <a:rPr lang="en-US" dirty="0" smtClean="0">
                <a:solidFill>
                  <a:schemeClr val="tx2">
                    <a:lumMod val="50000"/>
                  </a:schemeClr>
                </a:solidFill>
              </a:rPr>
              <a:t> Bethe-</a:t>
            </a:r>
            <a:r>
              <a:rPr lang="en-US" dirty="0" err="1" smtClean="0">
                <a:solidFill>
                  <a:schemeClr val="tx2">
                    <a:lumMod val="50000"/>
                  </a:schemeClr>
                </a:solidFill>
              </a:rPr>
              <a:t>Salpeter</a:t>
            </a:r>
            <a:r>
              <a:rPr lang="en-US" dirty="0" smtClean="0">
                <a:solidFill>
                  <a:schemeClr val="tx2">
                    <a:lumMod val="50000"/>
                  </a:schemeClr>
                </a:solidFill>
              </a:rPr>
              <a:t> amplitude:</a:t>
            </a:r>
          </a:p>
          <a:p>
            <a:r>
              <a:rPr lang="en-US" dirty="0" smtClean="0">
                <a:solidFill>
                  <a:schemeClr val="tx2">
                    <a:lumMod val="50000"/>
                  </a:schemeClr>
                </a:solidFill>
              </a:rPr>
              <a:t>computed via the Bethe-</a:t>
            </a:r>
            <a:r>
              <a:rPr lang="en-US" dirty="0" err="1" smtClean="0">
                <a:solidFill>
                  <a:schemeClr val="tx2">
                    <a:lumMod val="50000"/>
                  </a:schemeClr>
                </a:solidFill>
              </a:rPr>
              <a:t>Salpeter</a:t>
            </a:r>
            <a:r>
              <a:rPr lang="en-US" dirty="0" smtClean="0">
                <a:solidFill>
                  <a:schemeClr val="tx2">
                    <a:lumMod val="50000"/>
                  </a:schemeClr>
                </a:solidFill>
              </a:rPr>
              <a:t> equation</a:t>
            </a:r>
            <a:endParaRPr lang="en-US" dirty="0">
              <a:solidFill>
                <a:schemeClr val="tx2">
                  <a:lumMod val="50000"/>
                </a:schemeClr>
              </a:solidFill>
            </a:endParaRPr>
          </a:p>
        </p:txBody>
      </p:sp>
      <p:sp>
        <p:nvSpPr>
          <p:cNvPr id="20" name="TextBox 19"/>
          <p:cNvSpPr txBox="1"/>
          <p:nvPr/>
        </p:nvSpPr>
        <p:spPr>
          <a:xfrm>
            <a:off x="5257800" y="5338227"/>
            <a:ext cx="3886200" cy="923330"/>
          </a:xfrm>
          <a:prstGeom prst="rect">
            <a:avLst/>
          </a:prstGeom>
          <a:noFill/>
        </p:spPr>
        <p:txBody>
          <a:bodyPr wrap="square" rtlCol="0">
            <a:spAutoFit/>
          </a:bodyPr>
          <a:lstStyle/>
          <a:p>
            <a:r>
              <a:rPr lang="en-US" dirty="0" smtClean="0">
                <a:solidFill>
                  <a:schemeClr val="tx2">
                    <a:lumMod val="50000"/>
                  </a:schemeClr>
                </a:solidFill>
              </a:rPr>
              <a:t>Result is successful</a:t>
            </a:r>
            <a:r>
              <a:rPr lang="en-US" dirty="0" smtClean="0"/>
              <a:t> </a:t>
            </a:r>
            <a:r>
              <a:rPr lang="en-US" i="1" dirty="0" smtClean="0">
                <a:solidFill>
                  <a:srgbClr val="008000"/>
                </a:solidFill>
              </a:rPr>
              <a:t>prediction</a:t>
            </a:r>
            <a:r>
              <a:rPr lang="en-US" dirty="0" smtClean="0"/>
              <a:t> </a:t>
            </a:r>
            <a:r>
              <a:rPr lang="en-US" dirty="0" smtClean="0">
                <a:solidFill>
                  <a:schemeClr val="tx2">
                    <a:lumMod val="50000"/>
                  </a:schemeClr>
                </a:solidFill>
              </a:rPr>
              <a:t>of </a:t>
            </a:r>
            <a:r>
              <a:rPr lang="en-US" i="1" dirty="0" smtClean="0">
                <a:solidFill>
                  <a:schemeClr val="tx2">
                    <a:lumMod val="50000"/>
                  </a:schemeClr>
                </a:solidFill>
              </a:rPr>
              <a:t>F</a:t>
            </a:r>
            <a:r>
              <a:rPr lang="el-GR" i="1" baseline="-25000" dirty="0" smtClean="0">
                <a:solidFill>
                  <a:schemeClr val="tx2">
                    <a:lumMod val="50000"/>
                  </a:schemeClr>
                </a:solidFill>
              </a:rPr>
              <a:t>π</a:t>
            </a:r>
            <a:r>
              <a:rPr lang="en-US" i="1" dirty="0" smtClean="0">
                <a:solidFill>
                  <a:schemeClr val="tx2">
                    <a:lumMod val="50000"/>
                  </a:schemeClr>
                </a:solidFill>
              </a:rPr>
              <a:t>(Q</a:t>
            </a:r>
            <a:r>
              <a:rPr lang="en-US" i="1" baseline="30000" dirty="0" smtClean="0">
                <a:solidFill>
                  <a:schemeClr val="tx2">
                    <a:lumMod val="50000"/>
                  </a:schemeClr>
                </a:solidFill>
              </a:rPr>
              <a:t>2</a:t>
            </a:r>
            <a:r>
              <a:rPr lang="en-US" i="1" dirty="0" smtClean="0">
                <a:solidFill>
                  <a:schemeClr val="tx2">
                    <a:lumMod val="50000"/>
                  </a:schemeClr>
                </a:solidFill>
              </a:rPr>
              <a:t>)</a:t>
            </a:r>
            <a:r>
              <a:rPr lang="en-US" dirty="0" smtClean="0">
                <a:solidFill>
                  <a:schemeClr val="tx2">
                    <a:lumMod val="50000"/>
                  </a:schemeClr>
                </a:solidFill>
              </a:rPr>
              <a:t>  by Maris and Tandy, </a:t>
            </a:r>
            <a:r>
              <a:rPr lang="en-US" dirty="0" err="1" smtClean="0">
                <a:solidFill>
                  <a:schemeClr val="tx2">
                    <a:lumMod val="50000"/>
                  </a:schemeClr>
                </a:solidFill>
              </a:rPr>
              <a:t>Phys.Rev</a:t>
            </a:r>
            <a:r>
              <a:rPr lang="en-US" dirty="0" smtClean="0">
                <a:solidFill>
                  <a:schemeClr val="tx2">
                    <a:lumMod val="50000"/>
                  </a:schemeClr>
                </a:solidFill>
              </a:rPr>
              <a:t>. C </a:t>
            </a:r>
            <a:r>
              <a:rPr lang="en-US" b="1" dirty="0" smtClean="0">
                <a:solidFill>
                  <a:schemeClr val="tx2">
                    <a:lumMod val="50000"/>
                  </a:schemeClr>
                </a:solidFill>
              </a:rPr>
              <a:t>62</a:t>
            </a:r>
            <a:r>
              <a:rPr lang="en-US" dirty="0" smtClean="0">
                <a:solidFill>
                  <a:schemeClr val="tx2">
                    <a:lumMod val="50000"/>
                  </a:schemeClr>
                </a:solidFill>
              </a:rPr>
              <a:t> (2000) 055204, </a:t>
            </a:r>
            <a:r>
              <a:rPr lang="en-US" dirty="0" err="1" smtClean="0">
                <a:solidFill>
                  <a:schemeClr val="tx2">
                    <a:lumMod val="50000"/>
                  </a:schemeClr>
                </a:solidFill>
                <a:hlinkClick r:id="rId3"/>
              </a:rPr>
              <a:t>nucl</a:t>
            </a:r>
            <a:r>
              <a:rPr lang="en-US" dirty="0" smtClean="0">
                <a:solidFill>
                  <a:schemeClr val="tx2">
                    <a:lumMod val="50000"/>
                  </a:schemeClr>
                </a:solidFill>
                <a:hlinkClick r:id="rId3"/>
              </a:rPr>
              <a:t>-</a:t>
            </a:r>
            <a:r>
              <a:rPr lang="en-US" dirty="0" err="1" smtClean="0">
                <a:solidFill>
                  <a:schemeClr val="tx2">
                    <a:lumMod val="50000"/>
                  </a:schemeClr>
                </a:solidFill>
                <a:hlinkClick r:id="rId3"/>
              </a:rPr>
              <a:t>th</a:t>
            </a:r>
            <a:r>
              <a:rPr lang="en-US" dirty="0" smtClean="0">
                <a:solidFill>
                  <a:schemeClr val="tx2">
                    <a:lumMod val="50000"/>
                  </a:schemeClr>
                </a:solidFill>
                <a:hlinkClick r:id="rId3"/>
              </a:rPr>
              <a:t>/0005015</a:t>
            </a:r>
            <a:endParaRPr lang="en-US" sz="1600" dirty="0">
              <a:solidFill>
                <a:schemeClr val="tx2">
                  <a:lumMod val="50000"/>
                </a:schemeClr>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TFpiQ2.jpg"/>
          <p:cNvPicPr>
            <a:picLocks noChangeAspect="1"/>
          </p:cNvPicPr>
          <p:nvPr/>
        </p:nvPicPr>
        <p:blipFill>
          <a:blip r:embed="rId2" cstate="print"/>
          <a:stretch>
            <a:fillRect/>
          </a:stretch>
        </p:blipFill>
        <p:spPr>
          <a:xfrm>
            <a:off x="3053060" y="1676400"/>
            <a:ext cx="6090939" cy="4343400"/>
          </a:xfrm>
          <a:prstGeom prst="rect">
            <a:avLst/>
          </a:prstGeom>
        </p:spPr>
      </p:pic>
      <p:sp>
        <p:nvSpPr>
          <p:cNvPr id="2" name="Title 1"/>
          <p:cNvSpPr>
            <a:spLocks noGrp="1"/>
          </p:cNvSpPr>
          <p:nvPr>
            <p:ph type="title"/>
          </p:nvPr>
        </p:nvSpPr>
        <p:spPr/>
        <p:txBody>
          <a:bodyPr/>
          <a:lstStyle/>
          <a:p>
            <a:pPr algn="r"/>
            <a:r>
              <a:rPr lang="en-US" sz="3200" dirty="0" smtClean="0"/>
              <a:t>Electromagnetic </a:t>
            </a:r>
            <a:br>
              <a:rPr lang="en-US" sz="3200" dirty="0" smtClean="0"/>
            </a:br>
            <a:r>
              <a:rPr lang="en-US" sz="3200" dirty="0" err="1" smtClean="0"/>
              <a:t>pion</a:t>
            </a:r>
            <a:r>
              <a:rPr lang="en-US" sz="3200" dirty="0" smtClean="0"/>
              <a:t> form factor</a:t>
            </a:r>
            <a:endParaRPr lang="en-US" sz="2800" dirty="0"/>
          </a:p>
        </p:txBody>
      </p:sp>
      <p:sp>
        <p:nvSpPr>
          <p:cNvPr id="3" name="Content Placeholder 2"/>
          <p:cNvSpPr>
            <a:spLocks noGrp="1"/>
          </p:cNvSpPr>
          <p:nvPr>
            <p:ph idx="1"/>
          </p:nvPr>
        </p:nvSpPr>
        <p:spPr>
          <a:xfrm>
            <a:off x="0" y="1524000"/>
            <a:ext cx="3200400" cy="4525963"/>
          </a:xfrm>
        </p:spPr>
        <p:txBody>
          <a:bodyPr/>
          <a:lstStyle/>
          <a:p>
            <a:r>
              <a:rPr lang="en-US" dirty="0" smtClean="0"/>
              <a:t>Prediction published in 1999.  Numerical technique improved subsequently, producing no material changes </a:t>
            </a:r>
          </a:p>
          <a:p>
            <a:r>
              <a:rPr lang="en-US" dirty="0" smtClean="0"/>
              <a:t>Data from </a:t>
            </a:r>
            <a:r>
              <a:rPr lang="en-US" dirty="0" err="1" smtClean="0"/>
              <a:t>Jlab</a:t>
            </a:r>
            <a:r>
              <a:rPr lang="en-US" dirty="0" smtClean="0"/>
              <a:t> published in 2001</a:t>
            </a:r>
          </a:p>
          <a:p>
            <a:r>
              <a:rPr lang="en-US" dirty="0" smtClean="0"/>
              <a:t>DSE Computation has one parameter, </a:t>
            </a:r>
            <a:r>
              <a:rPr lang="en-US" i="1" dirty="0" smtClean="0">
                <a:solidFill>
                  <a:srgbClr val="009900"/>
                </a:solidFill>
              </a:rPr>
              <a:t>m</a:t>
            </a:r>
            <a:r>
              <a:rPr lang="en-US" i="1" baseline="-25000" dirty="0" smtClean="0">
                <a:solidFill>
                  <a:srgbClr val="009900"/>
                </a:solidFill>
              </a:rPr>
              <a:t>G</a:t>
            </a:r>
            <a:r>
              <a:rPr lang="en-US" i="1" dirty="0" smtClean="0">
                <a:solidFill>
                  <a:srgbClr val="009900"/>
                </a:solidFill>
              </a:rPr>
              <a:t>≈0.6</a:t>
            </a:r>
            <a:r>
              <a:rPr lang="en-US" dirty="0" smtClean="0">
                <a:solidFill>
                  <a:srgbClr val="009900"/>
                </a:solidFill>
              </a:rPr>
              <a:t>GeV</a:t>
            </a:r>
            <a:r>
              <a:rPr lang="en-US" dirty="0" smtClean="0"/>
              <a:t>, and unifies F</a:t>
            </a:r>
            <a:r>
              <a:rPr lang="el-GR" baseline="-25000" dirty="0" smtClean="0"/>
              <a:t>π</a:t>
            </a:r>
            <a:r>
              <a:rPr lang="en-US" dirty="0" smtClean="0"/>
              <a:t>(Q</a:t>
            </a:r>
            <a:r>
              <a:rPr lang="en-US" baseline="30000" dirty="0" smtClean="0"/>
              <a:t>2</a:t>
            </a:r>
            <a:r>
              <a:rPr lang="en-US" dirty="0" smtClean="0"/>
              <a:t>) with </a:t>
            </a:r>
            <a:r>
              <a:rPr lang="en-US" i="1" dirty="0" smtClean="0">
                <a:solidFill>
                  <a:srgbClr val="FF0000"/>
                </a:solidFill>
              </a:rPr>
              <a:t>numerous</a:t>
            </a:r>
            <a:r>
              <a:rPr lang="en-US" dirty="0" smtClean="0"/>
              <a:t> other observables</a:t>
            </a:r>
            <a:endParaRPr lang="en-US"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45</a:t>
            </a:fld>
            <a:endParaRPr lang="en-US"/>
          </a:p>
        </p:txBody>
      </p:sp>
      <p:sp>
        <p:nvSpPr>
          <p:cNvPr id="8" name="Oval 7"/>
          <p:cNvSpPr/>
          <p:nvPr/>
        </p:nvSpPr>
        <p:spPr bwMode="auto">
          <a:xfrm>
            <a:off x="4724400" y="3276600"/>
            <a:ext cx="228600" cy="228600"/>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9" name="Oval 8"/>
          <p:cNvSpPr/>
          <p:nvPr/>
        </p:nvSpPr>
        <p:spPr bwMode="auto">
          <a:xfrm>
            <a:off x="5410200" y="2819400"/>
            <a:ext cx="228600" cy="228600"/>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0" name="Oval 9"/>
          <p:cNvSpPr/>
          <p:nvPr/>
        </p:nvSpPr>
        <p:spPr bwMode="auto">
          <a:xfrm>
            <a:off x="4419600" y="3657600"/>
            <a:ext cx="228600" cy="228600"/>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1" name="Oval 10"/>
          <p:cNvSpPr/>
          <p:nvPr/>
        </p:nvSpPr>
        <p:spPr bwMode="auto">
          <a:xfrm>
            <a:off x="4267200" y="3581400"/>
            <a:ext cx="228600" cy="228600"/>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2" name="Freeform 11"/>
          <p:cNvSpPr/>
          <p:nvPr/>
        </p:nvSpPr>
        <p:spPr bwMode="auto">
          <a:xfrm>
            <a:off x="1582615" y="877277"/>
            <a:ext cx="4419600" cy="1619738"/>
          </a:xfrm>
          <a:custGeom>
            <a:avLst/>
            <a:gdLst>
              <a:gd name="connsiteX0" fmla="*/ 0 w 4419600"/>
              <a:gd name="connsiteY0" fmla="*/ 834292 h 1619738"/>
              <a:gd name="connsiteX1" fmla="*/ 2286000 w 4419600"/>
              <a:gd name="connsiteY1" fmla="*/ 130908 h 1619738"/>
              <a:gd name="connsiteX2" fmla="*/ 4419600 w 4419600"/>
              <a:gd name="connsiteY2" fmla="*/ 1619738 h 1619738"/>
            </a:gdLst>
            <a:ahLst/>
            <a:cxnLst>
              <a:cxn ang="0">
                <a:pos x="connsiteX0" y="connsiteY0"/>
              </a:cxn>
              <a:cxn ang="0">
                <a:pos x="connsiteX1" y="connsiteY1"/>
              </a:cxn>
              <a:cxn ang="0">
                <a:pos x="connsiteX2" y="connsiteY2"/>
              </a:cxn>
            </a:cxnLst>
            <a:rect l="l" t="t" r="r" b="b"/>
            <a:pathLst>
              <a:path w="4419600" h="1619738">
                <a:moveTo>
                  <a:pt x="0" y="834292"/>
                </a:moveTo>
                <a:cubicBezTo>
                  <a:pt x="774700" y="417146"/>
                  <a:pt x="1549400" y="0"/>
                  <a:pt x="2286000" y="130908"/>
                </a:cubicBezTo>
                <a:cubicBezTo>
                  <a:pt x="3022600" y="261816"/>
                  <a:pt x="3721100" y="940777"/>
                  <a:pt x="4419600" y="1619738"/>
                </a:cubicBezTo>
              </a:path>
            </a:pathLst>
          </a:custGeom>
          <a:noFill/>
          <a:ln w="28575" cap="flat" cmpd="sng" algn="ctr">
            <a:solidFill>
              <a:srgbClr val="0099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3" name="TextBox 12"/>
          <p:cNvSpPr txBox="1"/>
          <p:nvPr/>
        </p:nvSpPr>
        <p:spPr>
          <a:xfrm>
            <a:off x="0" y="0"/>
            <a:ext cx="3886200" cy="830997"/>
          </a:xfrm>
          <a:prstGeom prst="rect">
            <a:avLst/>
          </a:prstGeom>
          <a:noFill/>
        </p:spPr>
        <p:txBody>
          <a:bodyPr wrap="square" rtlCol="0">
            <a:spAutoFit/>
          </a:bodyPr>
          <a:lstStyle/>
          <a:p>
            <a:r>
              <a:rPr lang="en-US" sz="1600" dirty="0" smtClean="0"/>
              <a:t>Result is successful </a:t>
            </a:r>
            <a:r>
              <a:rPr lang="en-US" sz="1600" i="1" dirty="0" smtClean="0">
                <a:solidFill>
                  <a:srgbClr val="008000"/>
                </a:solidFill>
              </a:rPr>
              <a:t>prediction</a:t>
            </a:r>
            <a:r>
              <a:rPr lang="en-US" sz="1600" dirty="0" smtClean="0"/>
              <a:t> of F</a:t>
            </a:r>
            <a:r>
              <a:rPr lang="el-GR" sz="1600" baseline="-25000" dirty="0" smtClean="0"/>
              <a:t>π</a:t>
            </a:r>
            <a:r>
              <a:rPr lang="en-US" sz="1600" dirty="0" smtClean="0"/>
              <a:t>(Q</a:t>
            </a:r>
            <a:r>
              <a:rPr lang="en-US" sz="1600" baseline="30000" dirty="0" smtClean="0"/>
              <a:t>2</a:t>
            </a:r>
            <a:r>
              <a:rPr lang="en-US" sz="1600" dirty="0" smtClean="0"/>
              <a:t>)  by Maris and Tandy, </a:t>
            </a:r>
            <a:r>
              <a:rPr lang="en-US" sz="1600" dirty="0" err="1" smtClean="0"/>
              <a:t>Phys.Rev</a:t>
            </a:r>
            <a:r>
              <a:rPr lang="en-US" sz="1600" dirty="0" smtClean="0"/>
              <a:t>. C </a:t>
            </a:r>
            <a:r>
              <a:rPr lang="en-US" sz="1600" b="1" dirty="0" smtClean="0"/>
              <a:t>62</a:t>
            </a:r>
            <a:r>
              <a:rPr lang="en-US" sz="1600" dirty="0" smtClean="0"/>
              <a:t> (2000) 055204, </a:t>
            </a:r>
            <a:r>
              <a:rPr lang="en-US" sz="1600" dirty="0" err="1" smtClean="0">
                <a:hlinkClick r:id="rId3"/>
              </a:rPr>
              <a:t>nucl</a:t>
            </a:r>
            <a:r>
              <a:rPr lang="en-US" sz="1600" dirty="0" smtClean="0">
                <a:hlinkClick r:id="rId3"/>
              </a:rPr>
              <a:t>-</a:t>
            </a:r>
            <a:r>
              <a:rPr lang="en-US" sz="1600" dirty="0" err="1" smtClean="0">
                <a:hlinkClick r:id="rId3"/>
              </a:rPr>
              <a:t>th</a:t>
            </a:r>
            <a:r>
              <a:rPr lang="en-US" sz="1600" dirty="0" smtClean="0">
                <a:hlinkClick r:id="rId3"/>
              </a:rPr>
              <a:t>/0005015</a:t>
            </a:r>
            <a:endParaRPr lang="en-US" sz="1400" dirty="0"/>
          </a:p>
        </p:txBody>
      </p:sp>
      <p:sp>
        <p:nvSpPr>
          <p:cNvPr id="14" name="TextBox 13"/>
          <p:cNvSpPr txBox="1"/>
          <p:nvPr/>
        </p:nvSpPr>
        <p:spPr>
          <a:xfrm>
            <a:off x="4952999" y="3505200"/>
            <a:ext cx="2667001" cy="2031325"/>
          </a:xfrm>
          <a:prstGeom prst="rect">
            <a:avLst/>
          </a:prstGeom>
          <a:noFill/>
        </p:spPr>
        <p:txBody>
          <a:bodyPr wrap="square" rtlCol="0">
            <a:spAutoFit/>
          </a:bodyPr>
          <a:lstStyle/>
          <a:p>
            <a:r>
              <a:rPr lang="en-US" dirty="0" smtClean="0">
                <a:solidFill>
                  <a:srgbClr val="0033CC"/>
                </a:solidFill>
              </a:rPr>
              <a:t>One-parameter RGI-improved interaction unifies 40+ mesons and nucleon observables with </a:t>
            </a:r>
            <a:r>
              <a:rPr lang="en-US" dirty="0" err="1" smtClean="0">
                <a:solidFill>
                  <a:srgbClr val="0033CC"/>
                </a:solidFill>
              </a:rPr>
              <a:t>rms</a:t>
            </a:r>
            <a:r>
              <a:rPr lang="en-US" dirty="0" smtClean="0">
                <a:solidFill>
                  <a:srgbClr val="0033CC"/>
                </a:solidFill>
              </a:rPr>
              <a:t> relative-error of 15%.</a:t>
            </a:r>
          </a:p>
          <a:p>
            <a:r>
              <a:rPr lang="en-US" dirty="0" smtClean="0">
                <a:solidFill>
                  <a:srgbClr val="0033CC"/>
                </a:solidFill>
              </a:rPr>
              <a:t>Efficacious extant tool for </a:t>
            </a:r>
            <a:r>
              <a:rPr lang="en-US" dirty="0" err="1" smtClean="0">
                <a:solidFill>
                  <a:srgbClr val="0033CC"/>
                </a:solidFill>
              </a:rPr>
              <a:t>JLab</a:t>
            </a:r>
            <a:r>
              <a:rPr lang="en-US" dirty="0" smtClean="0">
                <a:solidFill>
                  <a:srgbClr val="0033CC"/>
                </a:solidFill>
              </a:rPr>
              <a:t> physics</a:t>
            </a:r>
            <a:endParaRPr lang="en-US" dirty="0">
              <a:solidFill>
                <a:srgbClr val="0033CC"/>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70" decel="100000"/>
                                        <p:tgtEl>
                                          <p:spTgt spid="11"/>
                                        </p:tgtEl>
                                      </p:cBhvr>
                                    </p:animEffect>
                                    <p:animScale>
                                      <p:cBhvr>
                                        <p:cTn id="15" dur="770" decel="100000"/>
                                        <p:tgtEl>
                                          <p:spTgt spid="11"/>
                                        </p:tgtEl>
                                      </p:cBhvr>
                                      <p:from x="10000" y="10000"/>
                                      <p:to x="200000" y="450000"/>
                                    </p:animScale>
                                    <p:animScale>
                                      <p:cBhvr>
                                        <p:cTn id="16" dur="1230" accel="100000" fill="hold">
                                          <p:stCondLst>
                                            <p:cond delay="770"/>
                                          </p:stCondLst>
                                        </p:cTn>
                                        <p:tgtEl>
                                          <p:spTgt spid="11"/>
                                        </p:tgtEl>
                                      </p:cBhvr>
                                      <p:from x="200000" y="450000"/>
                                      <p:to x="100000" y="100000"/>
                                    </p:animScale>
                                    <p:set>
                                      <p:cBhvr>
                                        <p:cTn id="17" dur="770" fill="hold"/>
                                        <p:tgtEl>
                                          <p:spTgt spid="11"/>
                                        </p:tgtEl>
                                        <p:attrNameLst>
                                          <p:attrName>ppt_x</p:attrName>
                                        </p:attrNameLst>
                                      </p:cBhvr>
                                      <p:to>
                                        <p:strVal val="(0.5)"/>
                                      </p:to>
                                    </p:set>
                                    <p:anim from="(0.5)" to="(#ppt_x)" calcmode="lin" valueType="num">
                                      <p:cBhvr>
                                        <p:cTn id="18" dur="1230" accel="100000" fill="hold">
                                          <p:stCondLst>
                                            <p:cond delay="770"/>
                                          </p:stCondLst>
                                        </p:cTn>
                                        <p:tgtEl>
                                          <p:spTgt spid="11"/>
                                        </p:tgtEl>
                                        <p:attrNameLst>
                                          <p:attrName>ppt_x</p:attrName>
                                        </p:attrNameLst>
                                      </p:cBhvr>
                                    </p:anim>
                                    <p:set>
                                      <p:cBhvr>
                                        <p:cTn id="19" dur="770" fill="hold"/>
                                        <p:tgtEl>
                                          <p:spTgt spid="11"/>
                                        </p:tgtEl>
                                        <p:attrNameLst>
                                          <p:attrName>ppt_y</p:attrName>
                                        </p:attrNameLst>
                                      </p:cBhvr>
                                      <p:to>
                                        <p:strVal val="(#ppt_y+0.4)"/>
                                      </p:to>
                                    </p:set>
                                    <p:anim from="(#ppt_y+0.4)" to="(#ppt_y)" calcmode="lin" valueType="num">
                                      <p:cBhvr>
                                        <p:cTn id="20" dur="1230" accel="100000" fill="hold">
                                          <p:stCondLst>
                                            <p:cond delay="770"/>
                                          </p:stCondLst>
                                        </p:cTn>
                                        <p:tgtEl>
                                          <p:spTgt spid="11"/>
                                        </p:tgtEl>
                                        <p:attrNameLst>
                                          <p:attrName>ppt_y</p:attrName>
                                        </p:attrNameLst>
                                      </p:cBhvr>
                                    </p:anim>
                                  </p:childTnLst>
                                </p:cTn>
                              </p:par>
                              <p:par>
                                <p:cTn id="21" presetID="5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770" decel="100000"/>
                                        <p:tgtEl>
                                          <p:spTgt spid="10"/>
                                        </p:tgtEl>
                                      </p:cBhvr>
                                    </p:animEffect>
                                    <p:animScale>
                                      <p:cBhvr>
                                        <p:cTn id="24" dur="770" decel="100000"/>
                                        <p:tgtEl>
                                          <p:spTgt spid="10"/>
                                        </p:tgtEl>
                                      </p:cBhvr>
                                      <p:from x="10000" y="10000"/>
                                      <p:to x="200000" y="450000"/>
                                    </p:animScale>
                                    <p:animScale>
                                      <p:cBhvr>
                                        <p:cTn id="25" dur="1230" accel="100000" fill="hold">
                                          <p:stCondLst>
                                            <p:cond delay="770"/>
                                          </p:stCondLst>
                                        </p:cTn>
                                        <p:tgtEl>
                                          <p:spTgt spid="10"/>
                                        </p:tgtEl>
                                      </p:cBhvr>
                                      <p:from x="200000" y="450000"/>
                                      <p:to x="100000" y="100000"/>
                                    </p:animScale>
                                    <p:set>
                                      <p:cBhvr>
                                        <p:cTn id="26" dur="770" fill="hold"/>
                                        <p:tgtEl>
                                          <p:spTgt spid="10"/>
                                        </p:tgtEl>
                                        <p:attrNameLst>
                                          <p:attrName>ppt_x</p:attrName>
                                        </p:attrNameLst>
                                      </p:cBhvr>
                                      <p:to>
                                        <p:strVal val="(0.5)"/>
                                      </p:to>
                                    </p:set>
                                    <p:anim from="(0.5)" to="(#ppt_x)" calcmode="lin" valueType="num">
                                      <p:cBhvr>
                                        <p:cTn id="27" dur="1230" accel="100000" fill="hold">
                                          <p:stCondLst>
                                            <p:cond delay="770"/>
                                          </p:stCondLst>
                                        </p:cTn>
                                        <p:tgtEl>
                                          <p:spTgt spid="10"/>
                                        </p:tgtEl>
                                        <p:attrNameLst>
                                          <p:attrName>ppt_x</p:attrName>
                                        </p:attrNameLst>
                                      </p:cBhvr>
                                    </p:anim>
                                    <p:set>
                                      <p:cBhvr>
                                        <p:cTn id="28" dur="770" fill="hold"/>
                                        <p:tgtEl>
                                          <p:spTgt spid="10"/>
                                        </p:tgtEl>
                                        <p:attrNameLst>
                                          <p:attrName>ppt_y</p:attrName>
                                        </p:attrNameLst>
                                      </p:cBhvr>
                                      <p:to>
                                        <p:strVal val="(#ppt_y+0.4)"/>
                                      </p:to>
                                    </p:set>
                                    <p:anim from="(#ppt_y+0.4)" to="(#ppt_y)" calcmode="lin" valueType="num">
                                      <p:cBhvr>
                                        <p:cTn id="29" dur="1230" accel="100000" fill="hold">
                                          <p:stCondLst>
                                            <p:cond delay="770"/>
                                          </p:stCondLst>
                                        </p:cTn>
                                        <p:tgtEl>
                                          <p:spTgt spid="10"/>
                                        </p:tgtEl>
                                        <p:attrNameLst>
                                          <p:attrName>ppt_y</p:attrName>
                                        </p:attrNameLst>
                                      </p:cBhvr>
                                    </p:anim>
                                  </p:childTnLst>
                                </p:cTn>
                              </p:par>
                              <p:par>
                                <p:cTn id="30" presetID="51"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770" decel="100000"/>
                                        <p:tgtEl>
                                          <p:spTgt spid="8"/>
                                        </p:tgtEl>
                                      </p:cBhvr>
                                    </p:animEffect>
                                    <p:animScale>
                                      <p:cBhvr>
                                        <p:cTn id="33" dur="770" decel="100000"/>
                                        <p:tgtEl>
                                          <p:spTgt spid="8"/>
                                        </p:tgtEl>
                                      </p:cBhvr>
                                      <p:from x="10000" y="10000"/>
                                      <p:to x="200000" y="450000"/>
                                    </p:animScale>
                                    <p:animScale>
                                      <p:cBhvr>
                                        <p:cTn id="34" dur="1230" accel="100000" fill="hold">
                                          <p:stCondLst>
                                            <p:cond delay="770"/>
                                          </p:stCondLst>
                                        </p:cTn>
                                        <p:tgtEl>
                                          <p:spTgt spid="8"/>
                                        </p:tgtEl>
                                      </p:cBhvr>
                                      <p:from x="200000" y="450000"/>
                                      <p:to x="100000" y="100000"/>
                                    </p:animScale>
                                    <p:set>
                                      <p:cBhvr>
                                        <p:cTn id="35" dur="770" fill="hold"/>
                                        <p:tgtEl>
                                          <p:spTgt spid="8"/>
                                        </p:tgtEl>
                                        <p:attrNameLst>
                                          <p:attrName>ppt_x</p:attrName>
                                        </p:attrNameLst>
                                      </p:cBhvr>
                                      <p:to>
                                        <p:strVal val="(0.5)"/>
                                      </p:to>
                                    </p:set>
                                    <p:anim from="(0.5)" to="(#ppt_x)" calcmode="lin" valueType="num">
                                      <p:cBhvr>
                                        <p:cTn id="36" dur="1230" accel="100000" fill="hold">
                                          <p:stCondLst>
                                            <p:cond delay="770"/>
                                          </p:stCondLst>
                                        </p:cTn>
                                        <p:tgtEl>
                                          <p:spTgt spid="8"/>
                                        </p:tgtEl>
                                        <p:attrNameLst>
                                          <p:attrName>ppt_x</p:attrName>
                                        </p:attrNameLst>
                                      </p:cBhvr>
                                    </p:anim>
                                    <p:set>
                                      <p:cBhvr>
                                        <p:cTn id="37" dur="770" fill="hold"/>
                                        <p:tgtEl>
                                          <p:spTgt spid="8"/>
                                        </p:tgtEl>
                                        <p:attrNameLst>
                                          <p:attrName>ppt_y</p:attrName>
                                        </p:attrNameLst>
                                      </p:cBhvr>
                                      <p:to>
                                        <p:strVal val="(#ppt_y+0.4)"/>
                                      </p:to>
                                    </p:set>
                                    <p:anim from="(#ppt_y+0.4)" to="(#ppt_y)" calcmode="lin" valueType="num">
                                      <p:cBhvr>
                                        <p:cTn id="38" dur="1230" accel="100000" fill="hold">
                                          <p:stCondLst>
                                            <p:cond delay="770"/>
                                          </p:stCondLst>
                                        </p:cTn>
                                        <p:tgtEl>
                                          <p:spTgt spid="8"/>
                                        </p:tgtEl>
                                        <p:attrNameLst>
                                          <p:attrName>ppt_y</p:attrName>
                                        </p:attrNameLst>
                                      </p:cBhvr>
                                    </p:anim>
                                  </p:childTnLst>
                                </p:cTn>
                              </p:par>
                              <p:par>
                                <p:cTn id="39" presetID="5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770" decel="100000"/>
                                        <p:tgtEl>
                                          <p:spTgt spid="9"/>
                                        </p:tgtEl>
                                      </p:cBhvr>
                                    </p:animEffect>
                                    <p:animScale>
                                      <p:cBhvr>
                                        <p:cTn id="42" dur="770" decel="100000"/>
                                        <p:tgtEl>
                                          <p:spTgt spid="9"/>
                                        </p:tgtEl>
                                      </p:cBhvr>
                                      <p:from x="10000" y="10000"/>
                                      <p:to x="200000" y="450000"/>
                                    </p:animScale>
                                    <p:animScale>
                                      <p:cBhvr>
                                        <p:cTn id="43" dur="1230" accel="100000" fill="hold">
                                          <p:stCondLst>
                                            <p:cond delay="770"/>
                                          </p:stCondLst>
                                        </p:cTn>
                                        <p:tgtEl>
                                          <p:spTgt spid="9"/>
                                        </p:tgtEl>
                                      </p:cBhvr>
                                      <p:from x="200000" y="450000"/>
                                      <p:to x="100000" y="100000"/>
                                    </p:animScale>
                                    <p:set>
                                      <p:cBhvr>
                                        <p:cTn id="44" dur="770" fill="hold"/>
                                        <p:tgtEl>
                                          <p:spTgt spid="9"/>
                                        </p:tgtEl>
                                        <p:attrNameLst>
                                          <p:attrName>ppt_x</p:attrName>
                                        </p:attrNameLst>
                                      </p:cBhvr>
                                      <p:to>
                                        <p:strVal val="(0.5)"/>
                                      </p:to>
                                    </p:set>
                                    <p:anim from="(0.5)" to="(#ppt_x)" calcmode="lin" valueType="num">
                                      <p:cBhvr>
                                        <p:cTn id="45" dur="1230" accel="100000" fill="hold">
                                          <p:stCondLst>
                                            <p:cond delay="770"/>
                                          </p:stCondLst>
                                        </p:cTn>
                                        <p:tgtEl>
                                          <p:spTgt spid="9"/>
                                        </p:tgtEl>
                                        <p:attrNameLst>
                                          <p:attrName>ppt_x</p:attrName>
                                        </p:attrNameLst>
                                      </p:cBhvr>
                                    </p:anim>
                                    <p:set>
                                      <p:cBhvr>
                                        <p:cTn id="46" dur="770" fill="hold"/>
                                        <p:tgtEl>
                                          <p:spTgt spid="9"/>
                                        </p:tgtEl>
                                        <p:attrNameLst>
                                          <p:attrName>ppt_y</p:attrName>
                                        </p:attrNameLst>
                                      </p:cBhvr>
                                      <p:to>
                                        <p:strVal val="(#ppt_y+0.4)"/>
                                      </p:to>
                                    </p:set>
                                    <p:anim from="(#ppt_y+0.4)" to="(#ppt_y)" calcmode="lin" valueType="num">
                                      <p:cBhvr>
                                        <p:cTn id="47" dur="1230" accel="100000" fill="hold">
                                          <p:stCondLst>
                                            <p:cond delay="770"/>
                                          </p:stCondLst>
                                        </p:cTn>
                                        <p:tgtEl>
                                          <p:spTgt spid="9"/>
                                        </p:tgtEl>
                                        <p:attrNameLst>
                                          <p:attrName>ppt_y</p:attrName>
                                        </p:attrNameLst>
                                      </p:cBhvr>
                                    </p:anim>
                                  </p:childTnLst>
                                </p:cTn>
                              </p:par>
                              <p:par>
                                <p:cTn id="48" presetID="53" presetClass="entr" presetSubtype="0" fill="hold" nodeType="with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anim calcmode="lin" valueType="num">
                                      <p:cBhvr>
                                        <p:cTn id="5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52" dur="1000"/>
                                        <p:tgtEl>
                                          <p:spTgt spid="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 calcmode="lin" valueType="num">
                                      <p:cBhvr>
                                        <p:cTn id="5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59" dur="1000"/>
                                        <p:tgtEl>
                                          <p:spTgt spid="3">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1"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770" decel="100000"/>
                                        <p:tgtEl>
                                          <p:spTgt spid="14"/>
                                        </p:tgtEl>
                                      </p:cBhvr>
                                    </p:animEffect>
                                    <p:animScale>
                                      <p:cBhvr>
                                        <p:cTn id="65" dur="770" decel="100000"/>
                                        <p:tgtEl>
                                          <p:spTgt spid="14"/>
                                        </p:tgtEl>
                                      </p:cBhvr>
                                      <p:from x="10000" y="10000"/>
                                      <p:to x="200000" y="450000"/>
                                    </p:animScale>
                                    <p:animScale>
                                      <p:cBhvr>
                                        <p:cTn id="66" dur="1230" accel="100000" fill="hold">
                                          <p:stCondLst>
                                            <p:cond delay="770"/>
                                          </p:stCondLst>
                                        </p:cTn>
                                        <p:tgtEl>
                                          <p:spTgt spid="14"/>
                                        </p:tgtEl>
                                      </p:cBhvr>
                                      <p:from x="200000" y="450000"/>
                                      <p:to x="100000" y="100000"/>
                                    </p:animScale>
                                    <p:set>
                                      <p:cBhvr>
                                        <p:cTn id="67" dur="770" fill="hold"/>
                                        <p:tgtEl>
                                          <p:spTgt spid="14"/>
                                        </p:tgtEl>
                                        <p:attrNameLst>
                                          <p:attrName>ppt_x</p:attrName>
                                        </p:attrNameLst>
                                      </p:cBhvr>
                                      <p:to>
                                        <p:strVal val="(0.5)"/>
                                      </p:to>
                                    </p:set>
                                    <p:anim from="(0.5)" to="(#ppt_x)" calcmode="lin" valueType="num">
                                      <p:cBhvr>
                                        <p:cTn id="68" dur="1230" accel="100000" fill="hold">
                                          <p:stCondLst>
                                            <p:cond delay="770"/>
                                          </p:stCondLst>
                                        </p:cTn>
                                        <p:tgtEl>
                                          <p:spTgt spid="14"/>
                                        </p:tgtEl>
                                        <p:attrNameLst>
                                          <p:attrName>ppt_x</p:attrName>
                                        </p:attrNameLst>
                                      </p:cBhvr>
                                    </p:anim>
                                    <p:set>
                                      <p:cBhvr>
                                        <p:cTn id="69" dur="770" fill="hold"/>
                                        <p:tgtEl>
                                          <p:spTgt spid="14"/>
                                        </p:tgtEl>
                                        <p:attrNameLst>
                                          <p:attrName>ppt_y</p:attrName>
                                        </p:attrNameLst>
                                      </p:cBhvr>
                                      <p:to>
                                        <p:strVal val="(#ppt_y+0.4)"/>
                                      </p:to>
                                    </p:set>
                                    <p:anim from="(#ppt_y+0.4)" to="(#ppt_y)" calcmode="lin" valueType="num">
                                      <p:cBhvr>
                                        <p:cTn id="70" dur="1230" accel="100000" fill="hold">
                                          <p:stCondLst>
                                            <p:cond delay="770"/>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Tpion.jpg"/>
          <p:cNvPicPr>
            <a:picLocks noChangeAspect="1"/>
          </p:cNvPicPr>
          <p:nvPr/>
        </p:nvPicPr>
        <p:blipFill>
          <a:blip r:embed="rId2" cstate="print"/>
          <a:stretch>
            <a:fillRect/>
          </a:stretch>
        </p:blipFill>
        <p:spPr>
          <a:xfrm>
            <a:off x="3276600" y="4419600"/>
            <a:ext cx="4902200" cy="2054090"/>
          </a:xfrm>
          <a:prstGeom prst="rect">
            <a:avLst/>
          </a:prstGeom>
        </p:spPr>
      </p:pic>
      <p:sp>
        <p:nvSpPr>
          <p:cNvPr id="2" name="Title 1"/>
          <p:cNvSpPr>
            <a:spLocks noGrp="1"/>
          </p:cNvSpPr>
          <p:nvPr>
            <p:ph type="title"/>
          </p:nvPr>
        </p:nvSpPr>
        <p:spPr/>
        <p:txBody>
          <a:bodyPr/>
          <a:lstStyle/>
          <a:p>
            <a:pPr algn="r"/>
            <a:r>
              <a:rPr lang="en-US" sz="3200" dirty="0" err="1" smtClean="0"/>
              <a:t>Pion’s</a:t>
            </a:r>
            <a:r>
              <a:rPr lang="en-US" sz="3200" dirty="0" smtClean="0"/>
              <a:t> Goldberger</a:t>
            </a:r>
            <a:br>
              <a:rPr lang="en-US" sz="3200" dirty="0" smtClean="0"/>
            </a:br>
            <a:r>
              <a:rPr lang="en-US" sz="3200" dirty="0" smtClean="0"/>
              <a:t>-</a:t>
            </a:r>
            <a:r>
              <a:rPr lang="en-US" sz="3200" dirty="0" err="1" smtClean="0"/>
              <a:t>Treiman</a:t>
            </a:r>
            <a:r>
              <a:rPr lang="en-US" sz="3200" dirty="0" smtClean="0"/>
              <a:t> relation</a:t>
            </a:r>
            <a:endParaRPr lang="en-US" sz="3200" dirty="0"/>
          </a:p>
        </p:txBody>
      </p:sp>
      <p:sp>
        <p:nvSpPr>
          <p:cNvPr id="4" name="Footer Placeholder 3"/>
          <p:cNvSpPr>
            <a:spLocks noGrp="1"/>
          </p:cNvSpPr>
          <p:nvPr>
            <p:ph type="ftr" sz="quarter" idx="11"/>
          </p:nvPr>
        </p:nvSpPr>
        <p:spPr/>
        <p:txBody>
          <a:bodyPr/>
          <a:lstStyle/>
          <a:p>
            <a:r>
              <a:rPr lang="en-US" smtClean="0">
                <a:solidFill>
                  <a:srgbClr val="404040"/>
                </a:solidFill>
              </a:rPr>
              <a:t>Craig Roberts: Deconstructing QCD's Goldstone modes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46</a:t>
            </a:fld>
            <a:endParaRPr lang="en-US">
              <a:solidFill>
                <a:srgbClr val="404040"/>
              </a:solidFill>
            </a:endParaRPr>
          </a:p>
        </p:txBody>
      </p:sp>
      <p:sp>
        <p:nvSpPr>
          <p:cNvPr id="9" name="Content Placeholder 8"/>
          <p:cNvSpPr>
            <a:spLocks noGrp="1"/>
          </p:cNvSpPr>
          <p:nvPr>
            <p:ph idx="1"/>
          </p:nvPr>
        </p:nvSpPr>
        <p:spPr>
          <a:xfrm>
            <a:off x="457200" y="914400"/>
            <a:ext cx="8229600" cy="4525963"/>
          </a:xfrm>
        </p:spPr>
        <p:txBody>
          <a:bodyPr/>
          <a:lstStyle/>
          <a:p>
            <a:pPr>
              <a:buFont typeface="Wingdings" pitchFamily="2" charset="2"/>
              <a:buChar char="Ø"/>
            </a:pPr>
            <a:r>
              <a:rPr lang="en-US" sz="2400" dirty="0" err="1" smtClean="0"/>
              <a:t>Pion’s</a:t>
            </a:r>
            <a:r>
              <a:rPr lang="en-US" sz="2400" dirty="0" smtClean="0"/>
              <a:t> Bethe-</a:t>
            </a:r>
            <a:r>
              <a:rPr lang="en-US" sz="2400" dirty="0" err="1" smtClean="0"/>
              <a:t>Salpeter</a:t>
            </a:r>
            <a:r>
              <a:rPr lang="en-US" sz="2400" dirty="0" smtClean="0"/>
              <a:t> amplitude</a:t>
            </a:r>
          </a:p>
          <a:p>
            <a:pPr>
              <a:buNone/>
            </a:pPr>
            <a:r>
              <a:rPr lang="en-US" sz="2400" dirty="0" smtClean="0"/>
              <a:t>	Solution of the Bethe-</a:t>
            </a:r>
            <a:r>
              <a:rPr lang="en-US" sz="2400" dirty="0" err="1" smtClean="0"/>
              <a:t>Salpeter</a:t>
            </a:r>
            <a:r>
              <a:rPr lang="en-US" sz="2400" dirty="0" smtClean="0"/>
              <a:t> equation</a:t>
            </a:r>
          </a:p>
          <a:p>
            <a:pPr>
              <a:buNone/>
            </a:pPr>
            <a:endParaRPr lang="en-US" sz="2400" dirty="0" smtClean="0"/>
          </a:p>
          <a:p>
            <a:pPr>
              <a:buNone/>
            </a:pPr>
            <a:endParaRPr lang="en-US" sz="2400" dirty="0" smtClean="0"/>
          </a:p>
          <a:p>
            <a:pPr>
              <a:buNone/>
            </a:pPr>
            <a:endParaRPr lang="en-US" sz="2400" dirty="0" smtClean="0"/>
          </a:p>
          <a:p>
            <a:pPr>
              <a:buFont typeface="Wingdings" pitchFamily="2" charset="2"/>
              <a:buChar char="Ø"/>
            </a:pPr>
            <a:r>
              <a:rPr lang="en-US" sz="2400" dirty="0" smtClean="0"/>
              <a:t>Dressed-quark propagator</a:t>
            </a:r>
          </a:p>
          <a:p>
            <a:pPr>
              <a:buFont typeface="Wingdings" pitchFamily="2" charset="2"/>
              <a:buChar char="Ø"/>
            </a:pPr>
            <a:endParaRPr lang="en-US" sz="2400" dirty="0" smtClean="0"/>
          </a:p>
          <a:p>
            <a:pPr>
              <a:buFont typeface="Wingdings" pitchFamily="2" charset="2"/>
              <a:buChar char="Ø"/>
            </a:pPr>
            <a:r>
              <a:rPr lang="en-US" sz="2400" dirty="0" smtClean="0">
                <a:solidFill>
                  <a:schemeClr val="tx1">
                    <a:lumMod val="50000"/>
                  </a:schemeClr>
                </a:solidFill>
              </a:rPr>
              <a:t>Axial-vector</a:t>
            </a:r>
            <a:r>
              <a:rPr lang="en-US" sz="2400" dirty="0" smtClean="0"/>
              <a:t> Ward-Takahashi identity entails</a:t>
            </a:r>
          </a:p>
          <a:p>
            <a:pPr>
              <a:buFont typeface="Wingdings" pitchFamily="2" charset="2"/>
              <a:buChar char="Ø"/>
            </a:pPr>
            <a:endParaRPr lang="en-US" sz="2400" dirty="0" smtClean="0"/>
          </a:p>
          <a:p>
            <a:pPr>
              <a:buFont typeface="Wingdings" pitchFamily="2" charset="2"/>
              <a:buChar char="Ø"/>
            </a:pPr>
            <a:endParaRPr lang="en-US" sz="2400" dirty="0"/>
          </a:p>
        </p:txBody>
      </p:sp>
      <p:pic>
        <p:nvPicPr>
          <p:cNvPr id="10" name="Picture 9" descr="Gammapi.jpg"/>
          <p:cNvPicPr>
            <a:picLocks noChangeAspect="1"/>
          </p:cNvPicPr>
          <p:nvPr/>
        </p:nvPicPr>
        <p:blipFill>
          <a:blip r:embed="rId3" cstate="print"/>
          <a:stretch>
            <a:fillRect/>
          </a:stretch>
        </p:blipFill>
        <p:spPr>
          <a:xfrm>
            <a:off x="838200" y="1828800"/>
            <a:ext cx="6324600" cy="1166294"/>
          </a:xfrm>
          <a:prstGeom prst="rect">
            <a:avLst/>
          </a:prstGeom>
        </p:spPr>
      </p:pic>
      <p:pic>
        <p:nvPicPr>
          <p:cNvPr id="11" name="Picture 10" descr="SpAB.jpg"/>
          <p:cNvPicPr>
            <a:picLocks noChangeAspect="1"/>
          </p:cNvPicPr>
          <p:nvPr/>
        </p:nvPicPr>
        <p:blipFill>
          <a:blip r:embed="rId4" cstate="print"/>
          <a:stretch>
            <a:fillRect/>
          </a:stretch>
        </p:blipFill>
        <p:spPr>
          <a:xfrm>
            <a:off x="4343400" y="2983960"/>
            <a:ext cx="3524250" cy="749840"/>
          </a:xfrm>
          <a:prstGeom prst="rect">
            <a:avLst/>
          </a:prstGeom>
        </p:spPr>
      </p:pic>
      <p:sp>
        <p:nvSpPr>
          <p:cNvPr id="14" name="TextBox 13"/>
          <p:cNvSpPr txBox="1"/>
          <p:nvPr/>
        </p:nvSpPr>
        <p:spPr>
          <a:xfrm>
            <a:off x="6363226" y="1295400"/>
            <a:ext cx="2721001" cy="923330"/>
          </a:xfrm>
          <a:prstGeom prst="rect">
            <a:avLst/>
          </a:prstGeom>
          <a:noFill/>
        </p:spPr>
        <p:txBody>
          <a:bodyPr wrap="none" rtlCol="0">
            <a:spAutoFit/>
          </a:bodyPr>
          <a:lstStyle/>
          <a:p>
            <a:pPr algn="r"/>
            <a:r>
              <a:rPr lang="en-US" b="1" i="1" dirty="0" err="1" smtClean="0">
                <a:solidFill>
                  <a:srgbClr val="FF0000"/>
                </a:solidFill>
              </a:rPr>
              <a:t>Pseudovector</a:t>
            </a:r>
            <a:r>
              <a:rPr lang="en-US" b="1" i="1" dirty="0" smtClean="0">
                <a:solidFill>
                  <a:srgbClr val="FF0000"/>
                </a:solidFill>
              </a:rPr>
              <a:t> components</a:t>
            </a:r>
          </a:p>
          <a:p>
            <a:pPr algn="r"/>
            <a:r>
              <a:rPr lang="en-US" b="1" i="1" dirty="0" smtClean="0">
                <a:solidFill>
                  <a:srgbClr val="FF0000"/>
                </a:solidFill>
              </a:rPr>
              <a:t>necessarily nonzero. </a:t>
            </a:r>
          </a:p>
          <a:p>
            <a:pPr algn="r"/>
            <a:r>
              <a:rPr lang="en-US" b="1" i="1" dirty="0" smtClean="0">
                <a:solidFill>
                  <a:srgbClr val="FF0000"/>
                </a:solidFill>
              </a:rPr>
              <a:t>Cannot be ignored!</a:t>
            </a:r>
            <a:endParaRPr lang="en-US" b="1" i="1" dirty="0">
              <a:solidFill>
                <a:srgbClr val="FF0000"/>
              </a:solidFill>
            </a:endParaRPr>
          </a:p>
        </p:txBody>
      </p:sp>
      <p:sp>
        <p:nvSpPr>
          <p:cNvPr id="21" name="Freeform 20"/>
          <p:cNvSpPr/>
          <p:nvPr/>
        </p:nvSpPr>
        <p:spPr bwMode="auto">
          <a:xfrm>
            <a:off x="8077200" y="2209800"/>
            <a:ext cx="565484" cy="2923674"/>
          </a:xfrm>
          <a:custGeom>
            <a:avLst/>
            <a:gdLst>
              <a:gd name="connsiteX0" fmla="*/ 0 w 565484"/>
              <a:gd name="connsiteY0" fmla="*/ 2923674 h 2923674"/>
              <a:gd name="connsiteX1" fmla="*/ 541421 w 565484"/>
              <a:gd name="connsiteY1" fmla="*/ 998622 h 2923674"/>
              <a:gd name="connsiteX2" fmla="*/ 144379 w 565484"/>
              <a:gd name="connsiteY2" fmla="*/ 48127 h 2923674"/>
              <a:gd name="connsiteX3" fmla="*/ 144379 w 565484"/>
              <a:gd name="connsiteY3" fmla="*/ 48127 h 2923674"/>
              <a:gd name="connsiteX4" fmla="*/ 120315 w 565484"/>
              <a:gd name="connsiteY4" fmla="*/ 0 h 2923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484" h="2923674">
                <a:moveTo>
                  <a:pt x="0" y="2923674"/>
                </a:moveTo>
                <a:cubicBezTo>
                  <a:pt x="258679" y="2200777"/>
                  <a:pt x="517358" y="1477880"/>
                  <a:pt x="541421" y="998622"/>
                </a:cubicBezTo>
                <a:cubicBezTo>
                  <a:pt x="565484" y="519364"/>
                  <a:pt x="144379" y="48127"/>
                  <a:pt x="144379" y="48127"/>
                </a:cubicBezTo>
                <a:lnTo>
                  <a:pt x="144379" y="48127"/>
                </a:lnTo>
                <a:lnTo>
                  <a:pt x="120315" y="0"/>
                </a:lnTo>
              </a:path>
            </a:pathLst>
          </a:custGeom>
          <a:noFill/>
          <a:ln w="28575" cap="flat" cmpd="sng" algn="ctr">
            <a:solidFill>
              <a:srgbClr val="FF00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3" name="Freeform 22"/>
          <p:cNvSpPr/>
          <p:nvPr/>
        </p:nvSpPr>
        <p:spPr bwMode="auto">
          <a:xfrm>
            <a:off x="8245642" y="2221832"/>
            <a:ext cx="627647" cy="3416968"/>
          </a:xfrm>
          <a:custGeom>
            <a:avLst/>
            <a:gdLst>
              <a:gd name="connsiteX0" fmla="*/ 12031 w 627647"/>
              <a:gd name="connsiteY0" fmla="*/ 3416968 h 3416968"/>
              <a:gd name="connsiteX1" fmla="*/ 625642 w 627647"/>
              <a:gd name="connsiteY1" fmla="*/ 914400 h 3416968"/>
              <a:gd name="connsiteX2" fmla="*/ 0 w 627647"/>
              <a:gd name="connsiteY2" fmla="*/ 0 h 3416968"/>
            </a:gdLst>
            <a:ahLst/>
            <a:cxnLst>
              <a:cxn ang="0">
                <a:pos x="connsiteX0" y="connsiteY0"/>
              </a:cxn>
              <a:cxn ang="0">
                <a:pos x="connsiteX1" y="connsiteY1"/>
              </a:cxn>
              <a:cxn ang="0">
                <a:pos x="connsiteX2" y="connsiteY2"/>
              </a:cxn>
            </a:cxnLst>
            <a:rect l="l" t="t" r="r" b="b"/>
            <a:pathLst>
              <a:path w="627647" h="3416968">
                <a:moveTo>
                  <a:pt x="12031" y="3416968"/>
                </a:moveTo>
                <a:cubicBezTo>
                  <a:pt x="319839" y="2450431"/>
                  <a:pt x="627647" y="1483895"/>
                  <a:pt x="625642" y="914400"/>
                </a:cubicBezTo>
                <a:cubicBezTo>
                  <a:pt x="623637" y="344905"/>
                  <a:pt x="311818" y="172452"/>
                  <a:pt x="0" y="0"/>
                </a:cubicBezTo>
              </a:path>
            </a:pathLst>
          </a:custGeom>
          <a:noFill/>
          <a:ln w="28575" cap="flat" cmpd="sng" algn="ctr">
            <a:solidFill>
              <a:srgbClr val="FF00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5" name="TextBox 14"/>
          <p:cNvSpPr txBox="1"/>
          <p:nvPr/>
        </p:nvSpPr>
        <p:spPr>
          <a:xfrm>
            <a:off x="838200" y="5083314"/>
            <a:ext cx="1328377" cy="707886"/>
          </a:xfrm>
          <a:prstGeom prst="rect">
            <a:avLst/>
          </a:prstGeom>
          <a:noFill/>
        </p:spPr>
        <p:txBody>
          <a:bodyPr wrap="none" rtlCol="0">
            <a:spAutoFit/>
          </a:bodyPr>
          <a:lstStyle/>
          <a:p>
            <a:r>
              <a:rPr lang="en-US" sz="2000" b="1" i="1" dirty="0" smtClean="0">
                <a:solidFill>
                  <a:srgbClr val="7030A0"/>
                </a:solidFill>
              </a:rPr>
              <a:t>Exact in</a:t>
            </a:r>
          </a:p>
          <a:p>
            <a:r>
              <a:rPr lang="en-US" sz="2000" b="1" i="1" dirty="0" err="1" smtClean="0">
                <a:solidFill>
                  <a:srgbClr val="7030A0"/>
                </a:solidFill>
              </a:rPr>
              <a:t>Chiral</a:t>
            </a:r>
            <a:r>
              <a:rPr lang="en-US" sz="2000" b="1" i="1" dirty="0" smtClean="0">
                <a:solidFill>
                  <a:srgbClr val="7030A0"/>
                </a:solidFill>
              </a:rPr>
              <a:t> QCD</a:t>
            </a:r>
            <a:endParaRPr lang="en-US" sz="2000" b="1" i="1" dirty="0">
              <a:solidFill>
                <a:srgbClr val="7030A0"/>
              </a:solidFill>
            </a:endParaRPr>
          </a:p>
        </p:txBody>
      </p:sp>
      <p:cxnSp>
        <p:nvCxnSpPr>
          <p:cNvPr id="19" name="Straight Arrow Connector 18"/>
          <p:cNvCxnSpPr/>
          <p:nvPr/>
        </p:nvCxnSpPr>
        <p:spPr bwMode="auto">
          <a:xfrm>
            <a:off x="6477000" y="1371600"/>
            <a:ext cx="914400" cy="914400"/>
          </a:xfrm>
          <a:prstGeom prst="straightConnector1">
            <a:avLst/>
          </a:prstGeom>
          <a:noFill/>
          <a:ln w="9525" cap="flat" cmpd="sng" algn="ctr">
            <a:noFill/>
            <a:prstDash val="solid"/>
            <a:round/>
            <a:headEnd type="none" w="med" len="med"/>
            <a:tailEnd type="arrow"/>
          </a:ln>
          <a:effectLst/>
        </p:spPr>
      </p:cxnSp>
      <p:cxnSp>
        <p:nvCxnSpPr>
          <p:cNvPr id="24" name="Straight Arrow Connector 23"/>
          <p:cNvCxnSpPr/>
          <p:nvPr/>
        </p:nvCxnSpPr>
        <p:spPr bwMode="auto">
          <a:xfrm>
            <a:off x="9753600" y="457200"/>
            <a:ext cx="914400" cy="914400"/>
          </a:xfrm>
          <a:prstGeom prst="straightConnector1">
            <a:avLst/>
          </a:prstGeom>
          <a:noFill/>
          <a:ln w="9525" cap="flat" cmpd="sng" algn="ctr">
            <a:noFill/>
            <a:prstDash val="solid"/>
            <a:round/>
            <a:headEnd type="none" w="med" len="med"/>
            <a:tailEnd type="arrow"/>
          </a:ln>
          <a:effectLst/>
        </p:spPr>
      </p:cxnSp>
      <p:sp>
        <p:nvSpPr>
          <p:cNvPr id="25" name="Freeform 24"/>
          <p:cNvSpPr/>
          <p:nvPr/>
        </p:nvSpPr>
        <p:spPr bwMode="auto">
          <a:xfrm>
            <a:off x="5867400" y="1676400"/>
            <a:ext cx="529389" cy="228600"/>
          </a:xfrm>
          <a:custGeom>
            <a:avLst/>
            <a:gdLst>
              <a:gd name="connsiteX0" fmla="*/ 529389 w 529389"/>
              <a:gd name="connsiteY0" fmla="*/ 0 h 228600"/>
              <a:gd name="connsiteX1" fmla="*/ 0 w 529389"/>
              <a:gd name="connsiteY1" fmla="*/ 228600 h 228600"/>
            </a:gdLst>
            <a:ahLst/>
            <a:cxnLst>
              <a:cxn ang="0">
                <a:pos x="connsiteX0" y="connsiteY0"/>
              </a:cxn>
              <a:cxn ang="0">
                <a:pos x="connsiteX1" y="connsiteY1"/>
              </a:cxn>
            </a:cxnLst>
            <a:rect l="l" t="t" r="r" b="b"/>
            <a:pathLst>
              <a:path w="529389" h="228600">
                <a:moveTo>
                  <a:pt x="529389" y="0"/>
                </a:moveTo>
                <a:lnTo>
                  <a:pt x="0" y="228600"/>
                </a:lnTo>
              </a:path>
            </a:pathLst>
          </a:custGeom>
          <a:noFill/>
          <a:ln w="28575" cap="flat" cmpd="sng" algn="ctr">
            <a:solidFill>
              <a:srgbClr val="0099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6" name="Oval 25"/>
          <p:cNvSpPr/>
          <p:nvPr/>
        </p:nvSpPr>
        <p:spPr bwMode="auto">
          <a:xfrm>
            <a:off x="609600" y="5029200"/>
            <a:ext cx="1676400" cy="914400"/>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7" name="Left Brace 26"/>
          <p:cNvSpPr/>
          <p:nvPr/>
        </p:nvSpPr>
        <p:spPr bwMode="auto">
          <a:xfrm>
            <a:off x="3124200" y="4572000"/>
            <a:ext cx="198119" cy="1828800"/>
          </a:xfrm>
          <a:prstGeom prst="leftBrac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cxnSp>
        <p:nvCxnSpPr>
          <p:cNvPr id="29" name="Straight Arrow Connector 28"/>
          <p:cNvCxnSpPr/>
          <p:nvPr/>
        </p:nvCxnSpPr>
        <p:spPr bwMode="auto">
          <a:xfrm>
            <a:off x="2286000" y="5486400"/>
            <a:ext cx="838200" cy="1588"/>
          </a:xfrm>
          <a:prstGeom prst="straightConnector1">
            <a:avLst/>
          </a:prstGeom>
          <a:noFill/>
          <a:ln w="28575" cap="flat" cmpd="sng" algn="ctr">
            <a:solidFill>
              <a:srgbClr val="FFC000"/>
            </a:solidFill>
            <a:prstDash val="solid"/>
            <a:round/>
            <a:headEnd type="none" w="med" len="med"/>
            <a:tailEnd type="arrow"/>
          </a:ln>
          <a:effectLst/>
        </p:spPr>
      </p:cxnSp>
      <p:cxnSp>
        <p:nvCxnSpPr>
          <p:cNvPr id="31" name="Straight Arrow Connector 30"/>
          <p:cNvCxnSpPr/>
          <p:nvPr/>
        </p:nvCxnSpPr>
        <p:spPr bwMode="auto">
          <a:xfrm>
            <a:off x="304800" y="4724400"/>
            <a:ext cx="914400" cy="914400"/>
          </a:xfrm>
          <a:prstGeom prst="straightConnector1">
            <a:avLst/>
          </a:prstGeom>
          <a:noFill/>
          <a:ln w="9525" cap="flat" cmpd="sng" algn="ctr">
            <a:noFill/>
            <a:prstDash val="solid"/>
            <a:round/>
            <a:headEnd type="none" w="med" len="med"/>
            <a:tailEnd type="arrow"/>
          </a:ln>
          <a:effectLst/>
        </p:spPr>
      </p:cxnSp>
      <p:sp>
        <p:nvSpPr>
          <p:cNvPr id="28" name="Freeform 27"/>
          <p:cNvSpPr/>
          <p:nvPr/>
        </p:nvSpPr>
        <p:spPr bwMode="auto">
          <a:xfrm>
            <a:off x="4038600" y="1524000"/>
            <a:ext cx="2382252" cy="1048753"/>
          </a:xfrm>
          <a:custGeom>
            <a:avLst/>
            <a:gdLst>
              <a:gd name="connsiteX0" fmla="*/ 2382252 w 2382252"/>
              <a:gd name="connsiteY0" fmla="*/ 170448 h 1048753"/>
              <a:gd name="connsiteX1" fmla="*/ 1684421 w 2382252"/>
              <a:gd name="connsiteY1" fmla="*/ 146384 h 1048753"/>
              <a:gd name="connsiteX2" fmla="*/ 0 w 2382252"/>
              <a:gd name="connsiteY2" fmla="*/ 1048753 h 1048753"/>
            </a:gdLst>
            <a:ahLst/>
            <a:cxnLst>
              <a:cxn ang="0">
                <a:pos x="connsiteX0" y="connsiteY0"/>
              </a:cxn>
              <a:cxn ang="0">
                <a:pos x="connsiteX1" y="connsiteY1"/>
              </a:cxn>
              <a:cxn ang="0">
                <a:pos x="connsiteX2" y="connsiteY2"/>
              </a:cxn>
            </a:cxnLst>
            <a:rect l="l" t="t" r="r" b="b"/>
            <a:pathLst>
              <a:path w="2382252" h="1048753">
                <a:moveTo>
                  <a:pt x="2382252" y="170448"/>
                </a:moveTo>
                <a:cubicBezTo>
                  <a:pt x="2231857" y="85224"/>
                  <a:pt x="2081463" y="0"/>
                  <a:pt x="1684421" y="146384"/>
                </a:cubicBezTo>
                <a:cubicBezTo>
                  <a:pt x="1287379" y="292768"/>
                  <a:pt x="643689" y="670760"/>
                  <a:pt x="0" y="1048753"/>
                </a:cubicBezTo>
              </a:path>
            </a:pathLst>
          </a:custGeom>
          <a:noFill/>
          <a:ln w="28575" cap="flat" cmpd="sng" algn="ctr">
            <a:solidFill>
              <a:srgbClr val="0099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30" name="Date Placeholder 29"/>
          <p:cNvSpPr>
            <a:spLocks noGrp="1"/>
          </p:cNvSpPr>
          <p:nvPr>
            <p:ph type="dt" sz="half" idx="10"/>
          </p:nvPr>
        </p:nvSpPr>
        <p:spPr/>
        <p:txBody>
          <a:bodyPr/>
          <a:lstStyle/>
          <a:p>
            <a:r>
              <a:rPr lang="en-US" smtClean="0">
                <a:solidFill>
                  <a:srgbClr val="404040"/>
                </a:solidFill>
              </a:rPr>
              <a:t>Drell-Yan and Hadron Structure - 77pgs</a:t>
            </a:r>
            <a:endParaRPr lang="en-US">
              <a:solidFill>
                <a:srgbClr val="404040"/>
              </a:solidFill>
            </a:endParaRPr>
          </a:p>
        </p:txBody>
      </p:sp>
      <p:sp>
        <p:nvSpPr>
          <p:cNvPr id="33" name="TextBox 32"/>
          <p:cNvSpPr txBox="1"/>
          <p:nvPr/>
        </p:nvSpPr>
        <p:spPr>
          <a:xfrm>
            <a:off x="0" y="0"/>
            <a:ext cx="3871637" cy="584775"/>
          </a:xfrm>
          <a:prstGeom prst="rect">
            <a:avLst/>
          </a:prstGeom>
          <a:noFill/>
        </p:spPr>
        <p:txBody>
          <a:bodyPr wrap="none" rtlCol="0">
            <a:spAutoFit/>
          </a:bodyPr>
          <a:lstStyle/>
          <a:p>
            <a:r>
              <a:rPr lang="en-US" sz="1600" i="1" dirty="0" smtClean="0"/>
              <a:t>Maris, Roberts and Tandy, </a:t>
            </a:r>
            <a:r>
              <a:rPr lang="en-US" sz="1600" i="1" dirty="0" err="1" smtClean="0">
                <a:hlinkClick r:id="rId5"/>
              </a:rPr>
              <a:t>nucl-th</a:t>
            </a:r>
            <a:r>
              <a:rPr lang="en-US" sz="1600" i="1" dirty="0" smtClean="0">
                <a:hlinkClick r:id="rId5"/>
              </a:rPr>
              <a:t>/9707003</a:t>
            </a:r>
            <a:r>
              <a:rPr lang="en-US" sz="1600" i="1" dirty="0" smtClean="0"/>
              <a:t>, </a:t>
            </a:r>
          </a:p>
          <a:p>
            <a:r>
              <a:rPr lang="en-US" sz="1600" i="1" dirty="0" err="1" smtClean="0"/>
              <a:t>Phys.Lett</a:t>
            </a:r>
            <a:r>
              <a:rPr lang="en-US" sz="1600" i="1" dirty="0" smtClean="0"/>
              <a:t>. B</a:t>
            </a:r>
            <a:r>
              <a:rPr lang="en-US" sz="1600" b="1" i="1" dirty="0" smtClean="0"/>
              <a:t>420</a:t>
            </a:r>
            <a:r>
              <a:rPr lang="en-US" sz="1600" i="1" dirty="0" smtClean="0"/>
              <a:t> (1998) 267-273 </a:t>
            </a:r>
            <a:endParaRPr lang="en-US" sz="1600" i="1" dirty="0"/>
          </a:p>
        </p:txBody>
      </p:sp>
      <p:sp>
        <p:nvSpPr>
          <p:cNvPr id="34" name="TextBox 33"/>
          <p:cNvSpPr txBox="1"/>
          <p:nvPr/>
        </p:nvSpPr>
        <p:spPr>
          <a:xfrm>
            <a:off x="2057400" y="457200"/>
            <a:ext cx="3200400" cy="646331"/>
          </a:xfrm>
          <a:prstGeom prst="rect">
            <a:avLst/>
          </a:prstGeom>
          <a:noFill/>
        </p:spPr>
        <p:txBody>
          <a:bodyPr wrap="square" rtlCol="0">
            <a:spAutoFit/>
          </a:bodyPr>
          <a:lstStyle/>
          <a:p>
            <a:r>
              <a:rPr lang="en-US" b="1" i="1" dirty="0" smtClean="0">
                <a:solidFill>
                  <a:srgbClr val="FF0000"/>
                </a:solidFill>
              </a:rPr>
              <a:t>Corrected an error, which had prevented progress for 18years </a:t>
            </a:r>
            <a:endParaRPr lang="en-US" b="1" i="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70" decel="100000"/>
                                        <p:tgtEl>
                                          <p:spTgt spid="23"/>
                                        </p:tgtEl>
                                      </p:cBhvr>
                                    </p:animEffect>
                                    <p:animScale>
                                      <p:cBhvr>
                                        <p:cTn id="8" dur="770" decel="100000"/>
                                        <p:tgtEl>
                                          <p:spTgt spid="23"/>
                                        </p:tgtEl>
                                      </p:cBhvr>
                                      <p:from x="10000" y="10000"/>
                                      <p:to x="200000" y="450000"/>
                                    </p:animScale>
                                    <p:animScale>
                                      <p:cBhvr>
                                        <p:cTn id="9" dur="1230" accel="100000" fill="hold">
                                          <p:stCondLst>
                                            <p:cond delay="770"/>
                                          </p:stCondLst>
                                        </p:cTn>
                                        <p:tgtEl>
                                          <p:spTgt spid="23"/>
                                        </p:tgtEl>
                                      </p:cBhvr>
                                      <p:from x="200000" y="450000"/>
                                      <p:to x="100000" y="100000"/>
                                    </p:animScale>
                                    <p:set>
                                      <p:cBhvr>
                                        <p:cTn id="10" dur="770" fill="hold"/>
                                        <p:tgtEl>
                                          <p:spTgt spid="23"/>
                                        </p:tgtEl>
                                        <p:attrNameLst>
                                          <p:attrName>ppt_x</p:attrName>
                                        </p:attrNameLst>
                                      </p:cBhvr>
                                      <p:to>
                                        <p:strVal val="(0.5)"/>
                                      </p:to>
                                    </p:set>
                                    <p:anim from="(0.5)" to="(#ppt_x)" calcmode="lin" valueType="num">
                                      <p:cBhvr>
                                        <p:cTn id="11" dur="1230" accel="100000" fill="hold">
                                          <p:stCondLst>
                                            <p:cond delay="770"/>
                                          </p:stCondLst>
                                        </p:cTn>
                                        <p:tgtEl>
                                          <p:spTgt spid="23"/>
                                        </p:tgtEl>
                                        <p:attrNameLst>
                                          <p:attrName>ppt_x</p:attrName>
                                        </p:attrNameLst>
                                      </p:cBhvr>
                                    </p:anim>
                                    <p:set>
                                      <p:cBhvr>
                                        <p:cTn id="12" dur="770" fill="hold"/>
                                        <p:tgtEl>
                                          <p:spTgt spid="23"/>
                                        </p:tgtEl>
                                        <p:attrNameLst>
                                          <p:attrName>ppt_y</p:attrName>
                                        </p:attrNameLst>
                                      </p:cBhvr>
                                      <p:to>
                                        <p:strVal val="(#ppt_y+0.4)"/>
                                      </p:to>
                                    </p:set>
                                    <p:anim from="(#ppt_y+0.4)" to="(#ppt_y)" calcmode="lin" valueType="num">
                                      <p:cBhvr>
                                        <p:cTn id="13" dur="1230" accel="100000" fill="hold">
                                          <p:stCondLst>
                                            <p:cond delay="770"/>
                                          </p:stCondLst>
                                        </p:cTn>
                                        <p:tgtEl>
                                          <p:spTgt spid="23"/>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770" decel="100000"/>
                                        <p:tgtEl>
                                          <p:spTgt spid="21"/>
                                        </p:tgtEl>
                                      </p:cBhvr>
                                    </p:animEffect>
                                    <p:animScale>
                                      <p:cBhvr>
                                        <p:cTn id="17" dur="770" decel="100000"/>
                                        <p:tgtEl>
                                          <p:spTgt spid="21"/>
                                        </p:tgtEl>
                                      </p:cBhvr>
                                      <p:from x="10000" y="10000"/>
                                      <p:to x="200000" y="450000"/>
                                    </p:animScale>
                                    <p:animScale>
                                      <p:cBhvr>
                                        <p:cTn id="18" dur="1230" accel="100000" fill="hold">
                                          <p:stCondLst>
                                            <p:cond delay="770"/>
                                          </p:stCondLst>
                                        </p:cTn>
                                        <p:tgtEl>
                                          <p:spTgt spid="21"/>
                                        </p:tgtEl>
                                      </p:cBhvr>
                                      <p:from x="200000" y="450000"/>
                                      <p:to x="100000" y="100000"/>
                                    </p:animScale>
                                    <p:set>
                                      <p:cBhvr>
                                        <p:cTn id="19" dur="770" fill="hold"/>
                                        <p:tgtEl>
                                          <p:spTgt spid="21"/>
                                        </p:tgtEl>
                                        <p:attrNameLst>
                                          <p:attrName>ppt_x</p:attrName>
                                        </p:attrNameLst>
                                      </p:cBhvr>
                                      <p:to>
                                        <p:strVal val="(0.5)"/>
                                      </p:to>
                                    </p:set>
                                    <p:anim from="(0.5)" to="(#ppt_x)" calcmode="lin" valueType="num">
                                      <p:cBhvr>
                                        <p:cTn id="20" dur="1230" accel="100000" fill="hold">
                                          <p:stCondLst>
                                            <p:cond delay="770"/>
                                          </p:stCondLst>
                                        </p:cTn>
                                        <p:tgtEl>
                                          <p:spTgt spid="21"/>
                                        </p:tgtEl>
                                        <p:attrNameLst>
                                          <p:attrName>ppt_x</p:attrName>
                                        </p:attrNameLst>
                                      </p:cBhvr>
                                    </p:anim>
                                    <p:set>
                                      <p:cBhvr>
                                        <p:cTn id="21" dur="770" fill="hold"/>
                                        <p:tgtEl>
                                          <p:spTgt spid="21"/>
                                        </p:tgtEl>
                                        <p:attrNameLst>
                                          <p:attrName>ppt_y</p:attrName>
                                        </p:attrNameLst>
                                      </p:cBhvr>
                                      <p:to>
                                        <p:strVal val="(#ppt_y+0.4)"/>
                                      </p:to>
                                    </p:set>
                                    <p:anim from="(#ppt_y+0.4)" to="(#ppt_y)" calcmode="lin" valueType="num">
                                      <p:cBhvr>
                                        <p:cTn id="22" dur="1230" accel="100000" fill="hold">
                                          <p:stCondLst>
                                            <p:cond delay="770"/>
                                          </p:stCondLst>
                                        </p:cTn>
                                        <p:tgtEl>
                                          <p:spTgt spid="21"/>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70" decel="100000"/>
                                        <p:tgtEl>
                                          <p:spTgt spid="14"/>
                                        </p:tgtEl>
                                      </p:cBhvr>
                                    </p:animEffect>
                                    <p:animScale>
                                      <p:cBhvr>
                                        <p:cTn id="26" dur="770" decel="100000"/>
                                        <p:tgtEl>
                                          <p:spTgt spid="14"/>
                                        </p:tgtEl>
                                      </p:cBhvr>
                                      <p:from x="10000" y="10000"/>
                                      <p:to x="200000" y="450000"/>
                                    </p:animScale>
                                    <p:animScale>
                                      <p:cBhvr>
                                        <p:cTn id="27" dur="1230" accel="100000" fill="hold">
                                          <p:stCondLst>
                                            <p:cond delay="770"/>
                                          </p:stCondLst>
                                        </p:cTn>
                                        <p:tgtEl>
                                          <p:spTgt spid="14"/>
                                        </p:tgtEl>
                                      </p:cBhvr>
                                      <p:from x="200000" y="450000"/>
                                      <p:to x="100000" y="100000"/>
                                    </p:animScale>
                                    <p:set>
                                      <p:cBhvr>
                                        <p:cTn id="28" dur="770" fill="hold"/>
                                        <p:tgtEl>
                                          <p:spTgt spid="14"/>
                                        </p:tgtEl>
                                        <p:attrNameLst>
                                          <p:attrName>ppt_x</p:attrName>
                                        </p:attrNameLst>
                                      </p:cBhvr>
                                      <p:to>
                                        <p:strVal val="(0.5)"/>
                                      </p:to>
                                    </p:set>
                                    <p:anim from="(0.5)" to="(#ppt_x)" calcmode="lin" valueType="num">
                                      <p:cBhvr>
                                        <p:cTn id="29" dur="1230" accel="100000" fill="hold">
                                          <p:stCondLst>
                                            <p:cond delay="770"/>
                                          </p:stCondLst>
                                        </p:cTn>
                                        <p:tgtEl>
                                          <p:spTgt spid="14"/>
                                        </p:tgtEl>
                                        <p:attrNameLst>
                                          <p:attrName>ppt_x</p:attrName>
                                        </p:attrNameLst>
                                      </p:cBhvr>
                                    </p:anim>
                                    <p:set>
                                      <p:cBhvr>
                                        <p:cTn id="30" dur="770" fill="hold"/>
                                        <p:tgtEl>
                                          <p:spTgt spid="14"/>
                                        </p:tgtEl>
                                        <p:attrNameLst>
                                          <p:attrName>ppt_y</p:attrName>
                                        </p:attrNameLst>
                                      </p:cBhvr>
                                      <p:to>
                                        <p:strVal val="(#ppt_y+0.4)"/>
                                      </p:to>
                                    </p:set>
                                    <p:anim from="(#ppt_y+0.4)" to="(#ppt_y)" calcmode="lin" valueType="num">
                                      <p:cBhvr>
                                        <p:cTn id="31" dur="1230" accel="100000" fill="hold">
                                          <p:stCondLst>
                                            <p:cond delay="770"/>
                                          </p:stCondLst>
                                        </p:cTn>
                                        <p:tgtEl>
                                          <p:spTgt spid="14"/>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770" decel="100000"/>
                                        <p:tgtEl>
                                          <p:spTgt spid="25"/>
                                        </p:tgtEl>
                                      </p:cBhvr>
                                    </p:animEffect>
                                    <p:animScale>
                                      <p:cBhvr>
                                        <p:cTn id="35" dur="770" decel="100000"/>
                                        <p:tgtEl>
                                          <p:spTgt spid="25"/>
                                        </p:tgtEl>
                                      </p:cBhvr>
                                      <p:from x="10000" y="10000"/>
                                      <p:to x="200000" y="450000"/>
                                    </p:animScale>
                                    <p:animScale>
                                      <p:cBhvr>
                                        <p:cTn id="36" dur="1230" accel="100000" fill="hold">
                                          <p:stCondLst>
                                            <p:cond delay="770"/>
                                          </p:stCondLst>
                                        </p:cTn>
                                        <p:tgtEl>
                                          <p:spTgt spid="25"/>
                                        </p:tgtEl>
                                      </p:cBhvr>
                                      <p:from x="200000" y="450000"/>
                                      <p:to x="100000" y="100000"/>
                                    </p:animScale>
                                    <p:set>
                                      <p:cBhvr>
                                        <p:cTn id="37" dur="770" fill="hold"/>
                                        <p:tgtEl>
                                          <p:spTgt spid="25"/>
                                        </p:tgtEl>
                                        <p:attrNameLst>
                                          <p:attrName>ppt_x</p:attrName>
                                        </p:attrNameLst>
                                      </p:cBhvr>
                                      <p:to>
                                        <p:strVal val="(0.5)"/>
                                      </p:to>
                                    </p:set>
                                    <p:anim from="(0.5)" to="(#ppt_x)" calcmode="lin" valueType="num">
                                      <p:cBhvr>
                                        <p:cTn id="38" dur="1230" accel="100000" fill="hold">
                                          <p:stCondLst>
                                            <p:cond delay="770"/>
                                          </p:stCondLst>
                                        </p:cTn>
                                        <p:tgtEl>
                                          <p:spTgt spid="25"/>
                                        </p:tgtEl>
                                        <p:attrNameLst>
                                          <p:attrName>ppt_x</p:attrName>
                                        </p:attrNameLst>
                                      </p:cBhvr>
                                    </p:anim>
                                    <p:set>
                                      <p:cBhvr>
                                        <p:cTn id="39" dur="770" fill="hold"/>
                                        <p:tgtEl>
                                          <p:spTgt spid="25"/>
                                        </p:tgtEl>
                                        <p:attrNameLst>
                                          <p:attrName>ppt_y</p:attrName>
                                        </p:attrNameLst>
                                      </p:cBhvr>
                                      <p:to>
                                        <p:strVal val="(#ppt_y+0.4)"/>
                                      </p:to>
                                    </p:set>
                                    <p:anim from="(#ppt_y+0.4)" to="(#ppt_y)" calcmode="lin" valueType="num">
                                      <p:cBhvr>
                                        <p:cTn id="40" dur="1230" accel="100000" fill="hold">
                                          <p:stCondLst>
                                            <p:cond delay="770"/>
                                          </p:stCondLst>
                                        </p:cTn>
                                        <p:tgtEl>
                                          <p:spTgt spid="25"/>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770" decel="100000"/>
                                        <p:tgtEl>
                                          <p:spTgt spid="28"/>
                                        </p:tgtEl>
                                      </p:cBhvr>
                                    </p:animEffect>
                                    <p:animScale>
                                      <p:cBhvr>
                                        <p:cTn id="44" dur="770" decel="100000"/>
                                        <p:tgtEl>
                                          <p:spTgt spid="28"/>
                                        </p:tgtEl>
                                      </p:cBhvr>
                                      <p:from x="10000" y="10000"/>
                                      <p:to x="200000" y="450000"/>
                                    </p:animScale>
                                    <p:animScale>
                                      <p:cBhvr>
                                        <p:cTn id="45" dur="1230" accel="100000" fill="hold">
                                          <p:stCondLst>
                                            <p:cond delay="770"/>
                                          </p:stCondLst>
                                        </p:cTn>
                                        <p:tgtEl>
                                          <p:spTgt spid="28"/>
                                        </p:tgtEl>
                                      </p:cBhvr>
                                      <p:from x="200000" y="450000"/>
                                      <p:to x="100000" y="100000"/>
                                    </p:animScale>
                                    <p:set>
                                      <p:cBhvr>
                                        <p:cTn id="46" dur="770" fill="hold"/>
                                        <p:tgtEl>
                                          <p:spTgt spid="28"/>
                                        </p:tgtEl>
                                        <p:attrNameLst>
                                          <p:attrName>ppt_x</p:attrName>
                                        </p:attrNameLst>
                                      </p:cBhvr>
                                      <p:to>
                                        <p:strVal val="(0.5)"/>
                                      </p:to>
                                    </p:set>
                                    <p:anim from="(0.5)" to="(#ppt_x)" calcmode="lin" valueType="num">
                                      <p:cBhvr>
                                        <p:cTn id="47" dur="1230" accel="100000" fill="hold">
                                          <p:stCondLst>
                                            <p:cond delay="770"/>
                                          </p:stCondLst>
                                        </p:cTn>
                                        <p:tgtEl>
                                          <p:spTgt spid="28"/>
                                        </p:tgtEl>
                                        <p:attrNameLst>
                                          <p:attrName>ppt_x</p:attrName>
                                        </p:attrNameLst>
                                      </p:cBhvr>
                                    </p:anim>
                                    <p:set>
                                      <p:cBhvr>
                                        <p:cTn id="48" dur="770" fill="hold"/>
                                        <p:tgtEl>
                                          <p:spTgt spid="28"/>
                                        </p:tgtEl>
                                        <p:attrNameLst>
                                          <p:attrName>ppt_y</p:attrName>
                                        </p:attrNameLst>
                                      </p:cBhvr>
                                      <p:to>
                                        <p:strVal val="(#ppt_y+0.4)"/>
                                      </p:to>
                                    </p:set>
                                    <p:anim from="(#ppt_y+0.4)" to="(#ppt_y)" calcmode="lin" valueType="num">
                                      <p:cBhvr>
                                        <p:cTn id="49" dur="1230" accel="100000" fill="hold">
                                          <p:stCondLst>
                                            <p:cond delay="770"/>
                                          </p:stCondLst>
                                        </p:cTn>
                                        <p:tgtEl>
                                          <p:spTgt spid="28"/>
                                        </p:tgtEl>
                                        <p:attrNameLst>
                                          <p:attrName>ppt_y</p:attrName>
                                        </p:attrNameLst>
                                      </p:cBhvr>
                                    </p:anim>
                                  </p:childTnLst>
                                </p:cTn>
                              </p:par>
                              <p:par>
                                <p:cTn id="50" presetID="51"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770" decel="100000"/>
                                        <p:tgtEl>
                                          <p:spTgt spid="34"/>
                                        </p:tgtEl>
                                      </p:cBhvr>
                                    </p:animEffect>
                                    <p:animScale>
                                      <p:cBhvr>
                                        <p:cTn id="53" dur="770" decel="100000"/>
                                        <p:tgtEl>
                                          <p:spTgt spid="34"/>
                                        </p:tgtEl>
                                      </p:cBhvr>
                                      <p:from x="10000" y="10000"/>
                                      <p:to x="200000" y="450000"/>
                                    </p:animScale>
                                    <p:animScale>
                                      <p:cBhvr>
                                        <p:cTn id="54" dur="1230" accel="100000" fill="hold">
                                          <p:stCondLst>
                                            <p:cond delay="770"/>
                                          </p:stCondLst>
                                        </p:cTn>
                                        <p:tgtEl>
                                          <p:spTgt spid="34"/>
                                        </p:tgtEl>
                                      </p:cBhvr>
                                      <p:from x="200000" y="450000"/>
                                      <p:to x="100000" y="100000"/>
                                    </p:animScale>
                                    <p:set>
                                      <p:cBhvr>
                                        <p:cTn id="55" dur="770" fill="hold"/>
                                        <p:tgtEl>
                                          <p:spTgt spid="34"/>
                                        </p:tgtEl>
                                        <p:attrNameLst>
                                          <p:attrName>ppt_x</p:attrName>
                                        </p:attrNameLst>
                                      </p:cBhvr>
                                      <p:to>
                                        <p:strVal val="(0.5)"/>
                                      </p:to>
                                    </p:set>
                                    <p:anim from="(0.5)" to="(#ppt_x)" calcmode="lin" valueType="num">
                                      <p:cBhvr>
                                        <p:cTn id="56" dur="1230" accel="100000" fill="hold">
                                          <p:stCondLst>
                                            <p:cond delay="770"/>
                                          </p:stCondLst>
                                        </p:cTn>
                                        <p:tgtEl>
                                          <p:spTgt spid="34"/>
                                        </p:tgtEl>
                                        <p:attrNameLst>
                                          <p:attrName>ppt_x</p:attrName>
                                        </p:attrNameLst>
                                      </p:cBhvr>
                                    </p:anim>
                                    <p:set>
                                      <p:cBhvr>
                                        <p:cTn id="57" dur="770" fill="hold"/>
                                        <p:tgtEl>
                                          <p:spTgt spid="34"/>
                                        </p:tgtEl>
                                        <p:attrNameLst>
                                          <p:attrName>ppt_y</p:attrName>
                                        </p:attrNameLst>
                                      </p:cBhvr>
                                      <p:to>
                                        <p:strVal val="(#ppt_y+0.4)"/>
                                      </p:to>
                                    </p:set>
                                    <p:anim from="(#ppt_y+0.4)" to="(#ppt_y)" calcmode="lin" valueType="num">
                                      <p:cBhvr>
                                        <p:cTn id="58" dur="1230" accel="100000" fill="hold">
                                          <p:stCondLst>
                                            <p:cond delay="770"/>
                                          </p:stCondLst>
                                        </p:cTn>
                                        <p:tgtEl>
                                          <p:spTgt spid="3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nimBg="1"/>
      <p:bldP spid="23" grpId="0" animBg="1"/>
      <p:bldP spid="25" grpId="0" animBg="1"/>
      <p:bldP spid="28" grpId="0" animBg="1"/>
      <p:bldP spid="3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err="1" smtClean="0"/>
              <a:t>Pion’s</a:t>
            </a:r>
            <a:r>
              <a:rPr lang="en-US" sz="3200" dirty="0" smtClean="0"/>
              <a:t> GT relation</a:t>
            </a:r>
            <a:br>
              <a:rPr lang="en-US" sz="3200" dirty="0" smtClean="0"/>
            </a:br>
            <a:r>
              <a:rPr lang="en-US" sz="3200" dirty="0" smtClean="0"/>
              <a:t>Implications for observables?</a:t>
            </a:r>
            <a:endParaRPr lang="en-US" sz="3200" dirty="0"/>
          </a:p>
        </p:txBody>
      </p:sp>
      <p:sp>
        <p:nvSpPr>
          <p:cNvPr id="4" name="Footer Placeholder 3"/>
          <p:cNvSpPr>
            <a:spLocks noGrp="1"/>
          </p:cNvSpPr>
          <p:nvPr>
            <p:ph type="ftr" sz="quarter" idx="11"/>
          </p:nvPr>
        </p:nvSpPr>
        <p:spPr/>
        <p:txBody>
          <a:bodyPr/>
          <a:lstStyle/>
          <a:p>
            <a:r>
              <a:rPr lang="en-US" smtClean="0">
                <a:solidFill>
                  <a:srgbClr val="404040"/>
                </a:solidFill>
              </a:rPr>
              <a:t>Craig Roberts: Deconstructing QCD's Goldstone modes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47</a:t>
            </a:fld>
            <a:endParaRPr lang="en-US">
              <a:solidFill>
                <a:srgbClr val="404040"/>
              </a:solidFill>
            </a:endParaRPr>
          </a:p>
        </p:txBody>
      </p:sp>
      <p:sp>
        <p:nvSpPr>
          <p:cNvPr id="9" name="Content Placeholder 8"/>
          <p:cNvSpPr>
            <a:spLocks noGrp="1"/>
          </p:cNvSpPr>
          <p:nvPr>
            <p:ph idx="1"/>
          </p:nvPr>
        </p:nvSpPr>
        <p:spPr>
          <a:xfrm>
            <a:off x="457200" y="1143000"/>
            <a:ext cx="8229600" cy="4525963"/>
          </a:xfrm>
        </p:spPr>
        <p:txBody>
          <a:bodyPr/>
          <a:lstStyle/>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Font typeface="Wingdings" pitchFamily="2" charset="2"/>
              <a:buChar char="Ø"/>
            </a:pPr>
            <a:endParaRPr lang="en-US" sz="2400" dirty="0"/>
          </a:p>
        </p:txBody>
      </p:sp>
      <p:cxnSp>
        <p:nvCxnSpPr>
          <p:cNvPr id="19" name="Straight Arrow Connector 18"/>
          <p:cNvCxnSpPr/>
          <p:nvPr/>
        </p:nvCxnSpPr>
        <p:spPr bwMode="auto">
          <a:xfrm>
            <a:off x="6477000" y="1371600"/>
            <a:ext cx="914400" cy="914400"/>
          </a:xfrm>
          <a:prstGeom prst="straightConnector1">
            <a:avLst/>
          </a:prstGeom>
          <a:noFill/>
          <a:ln w="9525" cap="flat" cmpd="sng" algn="ctr">
            <a:noFill/>
            <a:prstDash val="solid"/>
            <a:round/>
            <a:headEnd type="none" w="med" len="med"/>
            <a:tailEnd type="arrow"/>
          </a:ln>
          <a:effectLst/>
        </p:spPr>
      </p:cxnSp>
      <p:cxnSp>
        <p:nvCxnSpPr>
          <p:cNvPr id="24" name="Straight Arrow Connector 23"/>
          <p:cNvCxnSpPr/>
          <p:nvPr/>
        </p:nvCxnSpPr>
        <p:spPr bwMode="auto">
          <a:xfrm>
            <a:off x="9753600" y="457200"/>
            <a:ext cx="914400" cy="914400"/>
          </a:xfrm>
          <a:prstGeom prst="straightConnector1">
            <a:avLst/>
          </a:prstGeom>
          <a:noFill/>
          <a:ln w="9525" cap="flat" cmpd="sng" algn="ctr">
            <a:noFill/>
            <a:prstDash val="solid"/>
            <a:round/>
            <a:headEnd type="none" w="med" len="med"/>
            <a:tailEnd type="arrow"/>
          </a:ln>
          <a:effectLst/>
        </p:spPr>
      </p:cxnSp>
      <p:cxnSp>
        <p:nvCxnSpPr>
          <p:cNvPr id="31" name="Straight Arrow Connector 30"/>
          <p:cNvCxnSpPr/>
          <p:nvPr/>
        </p:nvCxnSpPr>
        <p:spPr bwMode="auto">
          <a:xfrm>
            <a:off x="304800" y="4724400"/>
            <a:ext cx="914400" cy="914400"/>
          </a:xfrm>
          <a:prstGeom prst="straightConnector1">
            <a:avLst/>
          </a:prstGeom>
          <a:noFill/>
          <a:ln w="9525" cap="flat" cmpd="sng" algn="ctr">
            <a:noFill/>
            <a:prstDash val="solid"/>
            <a:round/>
            <a:headEnd type="none" w="med" len="med"/>
            <a:tailEnd type="arrow"/>
          </a:ln>
          <a:effectLst/>
        </p:spPr>
      </p:cxnSp>
      <p:pic>
        <p:nvPicPr>
          <p:cNvPr id="15" name="Picture 14" descr="MRFpiQ2.jpg"/>
          <p:cNvPicPr>
            <a:picLocks noChangeAspect="1"/>
          </p:cNvPicPr>
          <p:nvPr/>
        </p:nvPicPr>
        <p:blipFill>
          <a:blip r:embed="rId2" cstate="print"/>
          <a:stretch>
            <a:fillRect/>
          </a:stretch>
        </p:blipFill>
        <p:spPr>
          <a:xfrm>
            <a:off x="304800" y="1447800"/>
            <a:ext cx="6029306" cy="4191000"/>
          </a:xfrm>
          <a:prstGeom prst="rect">
            <a:avLst/>
          </a:prstGeom>
        </p:spPr>
      </p:pic>
      <p:sp>
        <p:nvSpPr>
          <p:cNvPr id="16" name="TextBox 15"/>
          <p:cNvSpPr txBox="1"/>
          <p:nvPr/>
        </p:nvSpPr>
        <p:spPr>
          <a:xfrm>
            <a:off x="5910551" y="1554540"/>
            <a:ext cx="3233449" cy="1969770"/>
          </a:xfrm>
          <a:prstGeom prst="rect">
            <a:avLst/>
          </a:prstGeom>
          <a:noFill/>
        </p:spPr>
        <p:txBody>
          <a:bodyPr wrap="none" rtlCol="0">
            <a:spAutoFit/>
          </a:bodyPr>
          <a:lstStyle/>
          <a:p>
            <a:r>
              <a:rPr lang="en-US" sz="2200" dirty="0" err="1" smtClean="0">
                <a:solidFill>
                  <a:srgbClr val="7030A0"/>
                </a:solidFill>
              </a:rPr>
              <a:t>Pseudovector</a:t>
            </a:r>
            <a:r>
              <a:rPr lang="en-US" sz="2200" dirty="0" smtClean="0">
                <a:solidFill>
                  <a:srgbClr val="7030A0"/>
                </a:solidFill>
              </a:rPr>
              <a:t> components</a:t>
            </a:r>
          </a:p>
          <a:p>
            <a:pPr>
              <a:spcAft>
                <a:spcPts val="600"/>
              </a:spcAft>
            </a:pPr>
            <a:r>
              <a:rPr lang="en-US" sz="2200" dirty="0" smtClean="0">
                <a:solidFill>
                  <a:srgbClr val="7030A0"/>
                </a:solidFill>
              </a:rPr>
              <a:t>dominate in ultraviolet:</a:t>
            </a:r>
          </a:p>
          <a:p>
            <a:pPr algn="ctr"/>
            <a:r>
              <a:rPr lang="en-US" sz="2200" i="1" dirty="0" smtClean="0">
                <a:solidFill>
                  <a:srgbClr val="7030A0"/>
                </a:solidFill>
              </a:rPr>
              <a:t>(½Q)</a:t>
            </a:r>
            <a:r>
              <a:rPr lang="en-US" sz="2200" i="1" baseline="30000" dirty="0" smtClean="0">
                <a:solidFill>
                  <a:srgbClr val="7030A0"/>
                </a:solidFill>
              </a:rPr>
              <a:t>2</a:t>
            </a:r>
            <a:r>
              <a:rPr lang="en-US" sz="2200" i="1" dirty="0" smtClean="0">
                <a:solidFill>
                  <a:srgbClr val="7030A0"/>
                </a:solidFill>
              </a:rPr>
              <a:t> = 2 </a:t>
            </a:r>
            <a:r>
              <a:rPr lang="en-US" sz="2200" dirty="0" smtClean="0">
                <a:solidFill>
                  <a:srgbClr val="7030A0"/>
                </a:solidFill>
              </a:rPr>
              <a:t>GeV</a:t>
            </a:r>
            <a:r>
              <a:rPr lang="en-US" sz="2200" i="1" baseline="30000" dirty="0" smtClean="0">
                <a:solidFill>
                  <a:srgbClr val="7030A0"/>
                </a:solidFill>
              </a:rPr>
              <a:t>2</a:t>
            </a:r>
          </a:p>
          <a:p>
            <a:pPr>
              <a:spcAft>
                <a:spcPts val="600"/>
              </a:spcAft>
            </a:pPr>
            <a:r>
              <a:rPr lang="en-US" sz="2200" dirty="0" err="1" smtClean="0">
                <a:solidFill>
                  <a:srgbClr val="7030A0"/>
                </a:solidFill>
              </a:rPr>
              <a:t>p</a:t>
            </a:r>
            <a:r>
              <a:rPr lang="en-US" sz="2200" dirty="0" err="1" smtClean="0">
                <a:solidFill>
                  <a:srgbClr val="FF0000"/>
                </a:solidFill>
              </a:rPr>
              <a:t>Q</a:t>
            </a:r>
            <a:r>
              <a:rPr lang="en-US" sz="2200" dirty="0" err="1" smtClean="0">
                <a:solidFill>
                  <a:srgbClr val="008000"/>
                </a:solidFill>
              </a:rPr>
              <a:t>C</a:t>
            </a:r>
            <a:r>
              <a:rPr lang="en-US" sz="2200" dirty="0" err="1" smtClean="0">
                <a:solidFill>
                  <a:srgbClr val="0000FF"/>
                </a:solidFill>
              </a:rPr>
              <a:t>D</a:t>
            </a:r>
            <a:r>
              <a:rPr lang="en-US" sz="2200" dirty="0" smtClean="0">
                <a:solidFill>
                  <a:srgbClr val="7030A0"/>
                </a:solidFill>
              </a:rPr>
              <a:t> point for </a:t>
            </a:r>
            <a:r>
              <a:rPr lang="en-US" sz="2200" i="1" dirty="0" smtClean="0">
                <a:solidFill>
                  <a:srgbClr val="7030A0"/>
                </a:solidFill>
              </a:rPr>
              <a:t>M(p</a:t>
            </a:r>
            <a:r>
              <a:rPr lang="en-US" sz="2200" i="1" baseline="30000" dirty="0" smtClean="0">
                <a:solidFill>
                  <a:srgbClr val="7030A0"/>
                </a:solidFill>
              </a:rPr>
              <a:t>2</a:t>
            </a:r>
            <a:r>
              <a:rPr lang="en-US" sz="2200" i="1" dirty="0" smtClean="0">
                <a:solidFill>
                  <a:srgbClr val="7030A0"/>
                </a:solidFill>
              </a:rPr>
              <a:t>)</a:t>
            </a:r>
          </a:p>
          <a:p>
            <a:r>
              <a:rPr lang="en-US" sz="2400" dirty="0" smtClean="0">
                <a:solidFill>
                  <a:srgbClr val="800080"/>
                </a:solidFill>
              </a:rPr>
              <a:t>⇒</a:t>
            </a:r>
            <a:r>
              <a:rPr lang="en-US" sz="2200" dirty="0" smtClean="0">
                <a:solidFill>
                  <a:srgbClr val="7030A0"/>
                </a:solidFill>
              </a:rPr>
              <a:t> </a:t>
            </a:r>
            <a:r>
              <a:rPr lang="en-US" sz="2200" dirty="0" err="1" smtClean="0">
                <a:solidFill>
                  <a:srgbClr val="7030A0"/>
                </a:solidFill>
              </a:rPr>
              <a:t>p</a:t>
            </a:r>
            <a:r>
              <a:rPr lang="en-US" sz="2200" dirty="0" err="1" smtClean="0">
                <a:solidFill>
                  <a:srgbClr val="FF0000"/>
                </a:solidFill>
              </a:rPr>
              <a:t>Q</a:t>
            </a:r>
            <a:r>
              <a:rPr lang="en-US" sz="2200" dirty="0" err="1" smtClean="0">
                <a:solidFill>
                  <a:srgbClr val="008000"/>
                </a:solidFill>
              </a:rPr>
              <a:t>C</a:t>
            </a:r>
            <a:r>
              <a:rPr lang="en-US" sz="2200" dirty="0" err="1" smtClean="0">
                <a:solidFill>
                  <a:srgbClr val="0000FF"/>
                </a:solidFill>
              </a:rPr>
              <a:t>D</a:t>
            </a:r>
            <a:r>
              <a:rPr lang="en-US" sz="2200" dirty="0" smtClean="0">
                <a:solidFill>
                  <a:srgbClr val="7030A0"/>
                </a:solidFill>
              </a:rPr>
              <a:t> at </a:t>
            </a:r>
            <a:r>
              <a:rPr lang="en-US" sz="2200" i="1" dirty="0" smtClean="0">
                <a:solidFill>
                  <a:srgbClr val="7030A0"/>
                </a:solidFill>
              </a:rPr>
              <a:t>Q</a:t>
            </a:r>
            <a:r>
              <a:rPr lang="en-US" sz="2200" i="1" baseline="30000" dirty="0" smtClean="0">
                <a:solidFill>
                  <a:srgbClr val="7030A0"/>
                </a:solidFill>
              </a:rPr>
              <a:t>2 </a:t>
            </a:r>
            <a:r>
              <a:rPr lang="en-US" sz="2200" i="1" dirty="0" smtClean="0">
                <a:solidFill>
                  <a:srgbClr val="7030A0"/>
                </a:solidFill>
              </a:rPr>
              <a:t>= 8 </a:t>
            </a:r>
            <a:r>
              <a:rPr lang="en-US" sz="2200" dirty="0" smtClean="0">
                <a:solidFill>
                  <a:srgbClr val="7030A0"/>
                </a:solidFill>
              </a:rPr>
              <a:t>GeV</a:t>
            </a:r>
            <a:r>
              <a:rPr lang="en-US" sz="2200" i="1" baseline="30000" dirty="0" smtClean="0">
                <a:solidFill>
                  <a:srgbClr val="7030A0"/>
                </a:solidFill>
              </a:rPr>
              <a:t>2</a:t>
            </a:r>
            <a:endParaRPr lang="en-US" sz="2200" i="1" baseline="30000" dirty="0">
              <a:solidFill>
                <a:srgbClr val="7030A0"/>
              </a:solidFill>
            </a:endParaRPr>
          </a:p>
        </p:txBody>
      </p:sp>
      <p:sp>
        <p:nvSpPr>
          <p:cNvPr id="17" name="Freeform 16"/>
          <p:cNvSpPr/>
          <p:nvPr/>
        </p:nvSpPr>
        <p:spPr bwMode="auto">
          <a:xfrm>
            <a:off x="2364205" y="3380874"/>
            <a:ext cx="6460958" cy="3222457"/>
          </a:xfrm>
          <a:custGeom>
            <a:avLst/>
            <a:gdLst>
              <a:gd name="connsiteX0" fmla="*/ 5648827 w 6460958"/>
              <a:gd name="connsiteY0" fmla="*/ 0 h 3222457"/>
              <a:gd name="connsiteX1" fmla="*/ 6009774 w 6460958"/>
              <a:gd name="connsiteY1" fmla="*/ 974558 h 3222457"/>
              <a:gd name="connsiteX2" fmla="*/ 2941721 w 6460958"/>
              <a:gd name="connsiteY2" fmla="*/ 2923673 h 3222457"/>
              <a:gd name="connsiteX3" fmla="*/ 378995 w 6460958"/>
              <a:gd name="connsiteY3" fmla="*/ 2767263 h 3222457"/>
              <a:gd name="connsiteX4" fmla="*/ 667753 w 6460958"/>
              <a:gd name="connsiteY4" fmla="*/ 685800 h 3222457"/>
              <a:gd name="connsiteX5" fmla="*/ 667753 w 6460958"/>
              <a:gd name="connsiteY5" fmla="*/ 685800 h 3222457"/>
              <a:gd name="connsiteX6" fmla="*/ 643690 w 6460958"/>
              <a:gd name="connsiteY6" fmla="*/ 673768 h 3222457"/>
              <a:gd name="connsiteX7" fmla="*/ 667753 w 6460958"/>
              <a:gd name="connsiteY7" fmla="*/ 697831 h 322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0958" h="3222457">
                <a:moveTo>
                  <a:pt x="5648827" y="0"/>
                </a:moveTo>
                <a:cubicBezTo>
                  <a:pt x="6054892" y="243639"/>
                  <a:pt x="6460958" y="487279"/>
                  <a:pt x="6009774" y="974558"/>
                </a:cubicBezTo>
                <a:cubicBezTo>
                  <a:pt x="5558590" y="1461837"/>
                  <a:pt x="3880184" y="2624889"/>
                  <a:pt x="2941721" y="2923673"/>
                </a:cubicBezTo>
                <a:cubicBezTo>
                  <a:pt x="2003258" y="3222457"/>
                  <a:pt x="757990" y="3140242"/>
                  <a:pt x="378995" y="2767263"/>
                </a:cubicBezTo>
                <a:cubicBezTo>
                  <a:pt x="0" y="2394284"/>
                  <a:pt x="667753" y="685800"/>
                  <a:pt x="667753" y="685800"/>
                </a:cubicBezTo>
                <a:lnTo>
                  <a:pt x="667753" y="685800"/>
                </a:lnTo>
                <a:cubicBezTo>
                  <a:pt x="663743" y="683795"/>
                  <a:pt x="643690" y="671763"/>
                  <a:pt x="643690" y="673768"/>
                </a:cubicBezTo>
                <a:cubicBezTo>
                  <a:pt x="643690" y="675773"/>
                  <a:pt x="655721" y="686802"/>
                  <a:pt x="667753" y="697831"/>
                </a:cubicBezTo>
              </a:path>
            </a:pathLst>
          </a:custGeom>
          <a:noFill/>
          <a:ln w="28575" cap="flat" cmpd="sng" algn="ctr">
            <a:solidFill>
              <a:srgbClr val="7030A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3" name="Date Placeholder 12"/>
          <p:cNvSpPr>
            <a:spLocks noGrp="1"/>
          </p:cNvSpPr>
          <p:nvPr>
            <p:ph type="dt" sz="half" idx="10"/>
          </p:nvPr>
        </p:nvSpPr>
        <p:spPr/>
        <p:txBody>
          <a:bodyPr/>
          <a:lstStyle/>
          <a:p>
            <a:r>
              <a:rPr lang="en-US" smtClean="0"/>
              <a:t>Drell-Yan and Hadron Structure - 77pgs</a:t>
            </a:r>
            <a:endParaRPr lang="en-US" dirty="0"/>
          </a:p>
        </p:txBody>
      </p:sp>
      <p:sp>
        <p:nvSpPr>
          <p:cNvPr id="18" name="TextBox 17"/>
          <p:cNvSpPr txBox="1"/>
          <p:nvPr/>
        </p:nvSpPr>
        <p:spPr>
          <a:xfrm>
            <a:off x="0" y="0"/>
            <a:ext cx="3295069" cy="584775"/>
          </a:xfrm>
          <a:prstGeom prst="rect">
            <a:avLst/>
          </a:prstGeom>
          <a:noFill/>
        </p:spPr>
        <p:txBody>
          <a:bodyPr wrap="none" rtlCol="0">
            <a:spAutoFit/>
          </a:bodyPr>
          <a:lstStyle/>
          <a:p>
            <a:r>
              <a:rPr lang="en-US" sz="1600" i="1" dirty="0" smtClean="0"/>
              <a:t>Maris and Roberts, </a:t>
            </a:r>
            <a:r>
              <a:rPr lang="en-US" sz="1600" i="1" dirty="0" err="1" smtClean="0">
                <a:hlinkClick r:id="rId3"/>
              </a:rPr>
              <a:t>nucl-th</a:t>
            </a:r>
            <a:r>
              <a:rPr lang="en-US" sz="1600" i="1" dirty="0" smtClean="0">
                <a:hlinkClick r:id="rId3"/>
              </a:rPr>
              <a:t>/9804062</a:t>
            </a:r>
            <a:r>
              <a:rPr lang="en-US" sz="1600" i="1" dirty="0" smtClean="0"/>
              <a:t>, </a:t>
            </a:r>
          </a:p>
          <a:p>
            <a:r>
              <a:rPr lang="en-US" sz="1600" i="1" dirty="0" err="1" smtClean="0"/>
              <a:t>Phys.Rev</a:t>
            </a:r>
            <a:r>
              <a:rPr lang="en-US" sz="1600" i="1" dirty="0" smtClean="0"/>
              <a:t>. C </a:t>
            </a:r>
            <a:r>
              <a:rPr lang="en-US" sz="1600" b="1" i="1" dirty="0" smtClean="0"/>
              <a:t>58</a:t>
            </a:r>
            <a:r>
              <a:rPr lang="en-US" sz="1600" i="1" dirty="0" smtClean="0"/>
              <a:t> (1998) 3659-3665 </a:t>
            </a:r>
            <a:endParaRPr lang="en-US" sz="16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70" decel="100000"/>
                                        <p:tgtEl>
                                          <p:spTgt spid="16"/>
                                        </p:tgtEl>
                                      </p:cBhvr>
                                    </p:animEffect>
                                    <p:animScale>
                                      <p:cBhvr>
                                        <p:cTn id="8" dur="770" decel="100000"/>
                                        <p:tgtEl>
                                          <p:spTgt spid="16"/>
                                        </p:tgtEl>
                                      </p:cBhvr>
                                      <p:from x="10000" y="10000"/>
                                      <p:to x="200000" y="450000"/>
                                    </p:animScale>
                                    <p:animScale>
                                      <p:cBhvr>
                                        <p:cTn id="9" dur="1230" accel="100000" fill="hold">
                                          <p:stCondLst>
                                            <p:cond delay="770"/>
                                          </p:stCondLst>
                                        </p:cTn>
                                        <p:tgtEl>
                                          <p:spTgt spid="16"/>
                                        </p:tgtEl>
                                      </p:cBhvr>
                                      <p:from x="200000" y="450000"/>
                                      <p:to x="100000" y="100000"/>
                                    </p:animScale>
                                    <p:set>
                                      <p:cBhvr>
                                        <p:cTn id="10" dur="770" fill="hold"/>
                                        <p:tgtEl>
                                          <p:spTgt spid="16"/>
                                        </p:tgtEl>
                                        <p:attrNameLst>
                                          <p:attrName>ppt_x</p:attrName>
                                        </p:attrNameLst>
                                      </p:cBhvr>
                                      <p:to>
                                        <p:strVal val="(0.5)"/>
                                      </p:to>
                                    </p:set>
                                    <p:anim from="(0.5)" to="(#ppt_x)" calcmode="lin" valueType="num">
                                      <p:cBhvr>
                                        <p:cTn id="11" dur="1230" accel="100000" fill="hold">
                                          <p:stCondLst>
                                            <p:cond delay="770"/>
                                          </p:stCondLst>
                                        </p:cTn>
                                        <p:tgtEl>
                                          <p:spTgt spid="16"/>
                                        </p:tgtEl>
                                        <p:attrNameLst>
                                          <p:attrName>ppt_x</p:attrName>
                                        </p:attrNameLst>
                                      </p:cBhvr>
                                    </p:anim>
                                    <p:set>
                                      <p:cBhvr>
                                        <p:cTn id="12" dur="770" fill="hold"/>
                                        <p:tgtEl>
                                          <p:spTgt spid="16"/>
                                        </p:tgtEl>
                                        <p:attrNameLst>
                                          <p:attrName>ppt_y</p:attrName>
                                        </p:attrNameLst>
                                      </p:cBhvr>
                                      <p:to>
                                        <p:strVal val="(#ppt_y+0.4)"/>
                                      </p:to>
                                    </p:set>
                                    <p:anim from="(#ppt_y+0.4)" to="(#ppt_y)" calcmode="lin" valueType="num">
                                      <p:cBhvr>
                                        <p:cTn id="13" dur="1230" accel="100000" fill="hold">
                                          <p:stCondLst>
                                            <p:cond delay="770"/>
                                          </p:stCondLst>
                                        </p:cTn>
                                        <p:tgtEl>
                                          <p:spTgt spid="16"/>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770" decel="100000"/>
                                        <p:tgtEl>
                                          <p:spTgt spid="17"/>
                                        </p:tgtEl>
                                      </p:cBhvr>
                                    </p:animEffect>
                                    <p:animScale>
                                      <p:cBhvr>
                                        <p:cTn id="17" dur="770" decel="100000"/>
                                        <p:tgtEl>
                                          <p:spTgt spid="17"/>
                                        </p:tgtEl>
                                      </p:cBhvr>
                                      <p:from x="10000" y="10000"/>
                                      <p:to x="200000" y="450000"/>
                                    </p:animScale>
                                    <p:animScale>
                                      <p:cBhvr>
                                        <p:cTn id="18" dur="1230" accel="100000" fill="hold">
                                          <p:stCondLst>
                                            <p:cond delay="770"/>
                                          </p:stCondLst>
                                        </p:cTn>
                                        <p:tgtEl>
                                          <p:spTgt spid="17"/>
                                        </p:tgtEl>
                                      </p:cBhvr>
                                      <p:from x="200000" y="450000"/>
                                      <p:to x="100000" y="100000"/>
                                    </p:animScale>
                                    <p:set>
                                      <p:cBhvr>
                                        <p:cTn id="19" dur="770" fill="hold"/>
                                        <p:tgtEl>
                                          <p:spTgt spid="17"/>
                                        </p:tgtEl>
                                        <p:attrNameLst>
                                          <p:attrName>ppt_x</p:attrName>
                                        </p:attrNameLst>
                                      </p:cBhvr>
                                      <p:to>
                                        <p:strVal val="(0.5)"/>
                                      </p:to>
                                    </p:set>
                                    <p:anim from="(0.5)" to="(#ppt_x)" calcmode="lin" valueType="num">
                                      <p:cBhvr>
                                        <p:cTn id="20" dur="1230" accel="100000" fill="hold">
                                          <p:stCondLst>
                                            <p:cond delay="770"/>
                                          </p:stCondLst>
                                        </p:cTn>
                                        <p:tgtEl>
                                          <p:spTgt spid="17"/>
                                        </p:tgtEl>
                                        <p:attrNameLst>
                                          <p:attrName>ppt_x</p:attrName>
                                        </p:attrNameLst>
                                      </p:cBhvr>
                                    </p:anim>
                                    <p:set>
                                      <p:cBhvr>
                                        <p:cTn id="21" dur="770" fill="hold"/>
                                        <p:tgtEl>
                                          <p:spTgt spid="17"/>
                                        </p:tgtEl>
                                        <p:attrNameLst>
                                          <p:attrName>ppt_y</p:attrName>
                                        </p:attrNameLst>
                                      </p:cBhvr>
                                      <p:to>
                                        <p:strVal val="(#ppt_y+0.4)"/>
                                      </p:to>
                                    </p:set>
                                    <p:anim from="(#ppt_y+0.4)" to="(#ppt_y)" calcmode="lin" valueType="num">
                                      <p:cBhvr>
                                        <p:cTn id="22" dur="1230" accel="100000" fill="hold">
                                          <p:stCondLst>
                                            <p:cond delay="770"/>
                                          </p:stCondLst>
                                        </p:cTn>
                                        <p:tgtEl>
                                          <p:spTgt spid="1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udacity.jpg"/>
          <p:cNvPicPr>
            <a:picLocks noChangeAspect="1"/>
          </p:cNvPicPr>
          <p:nvPr/>
        </p:nvPicPr>
        <p:blipFill>
          <a:blip r:embed="rId2" cstate="print"/>
          <a:stretch>
            <a:fillRect/>
          </a:stretch>
        </p:blipFill>
        <p:spPr>
          <a:xfrm>
            <a:off x="1371600" y="508540"/>
            <a:ext cx="6553200" cy="46476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smtClean="0">
                <a:solidFill>
                  <a:schemeClr val="accent1">
                    <a:lumMod val="50000"/>
                  </a:schemeClr>
                </a:solidFill>
              </a:rPr>
              <a:t>Craig Roberts: Deconstructing QCD's Goldstone modes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48</a:t>
            </a:fld>
            <a:endParaRPr lang="en-US"/>
          </a:p>
        </p:txBody>
      </p:sp>
      <p:pic>
        <p:nvPicPr>
          <p:cNvPr id="8" name="Picture 7" descr="hopelast.gif"/>
          <p:cNvPicPr>
            <a:picLocks noChangeAspect="1"/>
          </p:cNvPicPr>
          <p:nvPr/>
        </p:nvPicPr>
        <p:blipFill>
          <a:blip r:embed="rId3" cstate="print"/>
          <a:stretch>
            <a:fillRect/>
          </a:stretch>
        </p:blipFill>
        <p:spPr>
          <a:xfrm>
            <a:off x="3886200" y="1676400"/>
            <a:ext cx="1863372" cy="2895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722313" y="4886325"/>
            <a:ext cx="7772400" cy="1362075"/>
          </a:xfrm>
        </p:spPr>
        <p:txBody>
          <a:bodyPr/>
          <a:lstStyle/>
          <a:p>
            <a:pPr algn="ctr"/>
            <a:r>
              <a:rPr lang="en-US" sz="8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Looking deeper</a:t>
            </a:r>
            <a:endParaRPr lang="en-US" sz="7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70" decel="100000"/>
                                        <p:tgtEl>
                                          <p:spTgt spid="8"/>
                                        </p:tgtEl>
                                      </p:cBhvr>
                                    </p:animEffect>
                                    <p:animScale>
                                      <p:cBhvr>
                                        <p:cTn id="17" dur="770" decel="100000"/>
                                        <p:tgtEl>
                                          <p:spTgt spid="8"/>
                                        </p:tgtEl>
                                      </p:cBhvr>
                                      <p:from x="10000" y="10000"/>
                                      <p:to x="200000" y="450000"/>
                                    </p:animScale>
                                    <p:animScale>
                                      <p:cBhvr>
                                        <p:cTn id="18" dur="1230" accel="100000" fill="hold">
                                          <p:stCondLst>
                                            <p:cond delay="770"/>
                                          </p:stCondLst>
                                        </p:cTn>
                                        <p:tgtEl>
                                          <p:spTgt spid="8"/>
                                        </p:tgtEl>
                                      </p:cBhvr>
                                      <p:from x="200000" y="450000"/>
                                      <p:to x="100000" y="100000"/>
                                    </p:animScale>
                                    <p:set>
                                      <p:cBhvr>
                                        <p:cTn id="19" dur="770" fill="hold"/>
                                        <p:tgtEl>
                                          <p:spTgt spid="8"/>
                                        </p:tgtEl>
                                        <p:attrNameLst>
                                          <p:attrName>ppt_x</p:attrName>
                                        </p:attrNameLst>
                                      </p:cBhvr>
                                      <p:to>
                                        <p:strVal val="(0.5)"/>
                                      </p:to>
                                    </p:set>
                                    <p:anim from="(0.5)" to="(#ppt_x)" calcmode="lin" valueType="num">
                                      <p:cBhvr>
                                        <p:cTn id="20" dur="1230" accel="100000" fill="hold">
                                          <p:stCondLst>
                                            <p:cond delay="770"/>
                                          </p:stCondLst>
                                        </p:cTn>
                                        <p:tgtEl>
                                          <p:spTgt spid="8"/>
                                        </p:tgtEl>
                                        <p:attrNameLst>
                                          <p:attrName>ppt_x</p:attrName>
                                        </p:attrNameLst>
                                      </p:cBhvr>
                                    </p:anim>
                                    <p:set>
                                      <p:cBhvr>
                                        <p:cTn id="21" dur="770" fill="hold"/>
                                        <p:tgtEl>
                                          <p:spTgt spid="8"/>
                                        </p:tgtEl>
                                        <p:attrNameLst>
                                          <p:attrName>ppt_y</p:attrName>
                                        </p:attrNameLst>
                                      </p:cBhvr>
                                      <p:to>
                                        <p:strVal val="(#ppt_y+0.4)"/>
                                      </p:to>
                                    </p:set>
                                    <p:anim from="(#ppt_y+0.4)" to="(#ppt_y)" calcmode="lin" valueType="num">
                                      <p:cBhvr>
                                        <p:cTn id="22"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s.jpg"/>
          <p:cNvPicPr>
            <a:picLocks noChangeAspect="1"/>
          </p:cNvPicPr>
          <p:nvPr/>
        </p:nvPicPr>
        <p:blipFill>
          <a:blip r:embed="rId2" cstate="print"/>
          <a:stretch>
            <a:fillRect/>
          </a:stretch>
        </p:blipFill>
        <p:spPr>
          <a:xfrm>
            <a:off x="0" y="0"/>
            <a:ext cx="3513002" cy="1676400"/>
          </a:xfrm>
          <a:prstGeom prst="rect">
            <a:avLst/>
          </a:prstGeom>
        </p:spPr>
      </p:pic>
      <p:sp>
        <p:nvSpPr>
          <p:cNvPr id="2" name="Title 1"/>
          <p:cNvSpPr>
            <a:spLocks noGrp="1"/>
          </p:cNvSpPr>
          <p:nvPr>
            <p:ph type="title"/>
          </p:nvPr>
        </p:nvSpPr>
        <p:spPr/>
        <p:txBody>
          <a:bodyPr/>
          <a:lstStyle/>
          <a:p>
            <a:pPr algn="r"/>
            <a:r>
              <a:rPr lang="en-US" sz="3200" dirty="0" smtClean="0"/>
              <a:t>Deep inelastic scattering</a:t>
            </a:r>
            <a:br>
              <a:rPr lang="en-US" sz="3200" dirty="0" smtClean="0"/>
            </a:br>
            <a:endParaRPr lang="en-US" sz="3200" dirty="0"/>
          </a:p>
        </p:txBody>
      </p:sp>
      <p:sp>
        <p:nvSpPr>
          <p:cNvPr id="3" name="Content Placeholder 2"/>
          <p:cNvSpPr>
            <a:spLocks noGrp="1"/>
          </p:cNvSpPr>
          <p:nvPr>
            <p:ph idx="1"/>
          </p:nvPr>
        </p:nvSpPr>
        <p:spPr>
          <a:xfrm>
            <a:off x="457200" y="1600200"/>
            <a:ext cx="6096000" cy="4525963"/>
          </a:xfrm>
        </p:spPr>
        <p:txBody>
          <a:bodyPr/>
          <a:lstStyle/>
          <a:p>
            <a:r>
              <a:rPr lang="en-US" sz="2400" dirty="0" smtClean="0"/>
              <a:t>Quark discovery experiment at SLAC </a:t>
            </a:r>
          </a:p>
          <a:p>
            <a:pPr>
              <a:spcBef>
                <a:spcPts val="0"/>
              </a:spcBef>
              <a:buNone/>
            </a:pPr>
            <a:r>
              <a:rPr lang="en-US" sz="2400" dirty="0" smtClean="0"/>
              <a:t>	</a:t>
            </a:r>
            <a:r>
              <a:rPr lang="en-US" sz="2000" dirty="0" smtClean="0"/>
              <a:t>(1966-1978, Nobel Prize in 1990)</a:t>
            </a:r>
          </a:p>
          <a:p>
            <a:r>
              <a:rPr lang="en-US" sz="2400" dirty="0" smtClean="0"/>
              <a:t>Completely different to elastic scattering</a:t>
            </a:r>
          </a:p>
          <a:p>
            <a:pPr lvl="1"/>
            <a:r>
              <a:rPr lang="en-US" i="1" dirty="0" smtClean="0">
                <a:solidFill>
                  <a:srgbClr val="C00000"/>
                </a:solidFill>
              </a:rPr>
              <a:t>Blow the target to pieces instead of keeping only those events where it remains intact.</a:t>
            </a:r>
          </a:p>
          <a:p>
            <a:r>
              <a:rPr lang="en-US" dirty="0" smtClean="0"/>
              <a:t>Cross-section is interpreted as a measurement of the </a:t>
            </a:r>
            <a:r>
              <a:rPr lang="fr-FR" dirty="0" err="1" smtClean="0"/>
              <a:t>momentum</a:t>
            </a:r>
            <a:r>
              <a:rPr lang="fr-FR" dirty="0" smtClean="0"/>
              <a:t>-fraction </a:t>
            </a:r>
            <a:r>
              <a:rPr lang="fr-FR" dirty="0" err="1" smtClean="0"/>
              <a:t>probability</a:t>
            </a:r>
            <a:r>
              <a:rPr lang="fr-FR" dirty="0" smtClean="0"/>
              <a:t>  distribution for quarks and gluons </a:t>
            </a:r>
            <a:r>
              <a:rPr lang="fr-FR" dirty="0" err="1" smtClean="0"/>
              <a:t>within</a:t>
            </a:r>
            <a:r>
              <a:rPr lang="fr-FR" dirty="0" smtClean="0"/>
              <a:t> the </a:t>
            </a:r>
            <a:r>
              <a:rPr lang="fr-FR" dirty="0" err="1" smtClean="0"/>
              <a:t>target</a:t>
            </a:r>
            <a:r>
              <a:rPr lang="fr-FR" dirty="0" smtClean="0"/>
              <a:t> hadron: </a:t>
            </a:r>
            <a:r>
              <a:rPr lang="fr-FR" i="1" dirty="0" smtClean="0"/>
              <a:t>q(x)</a:t>
            </a:r>
            <a:r>
              <a:rPr lang="fr-FR" dirty="0" smtClean="0"/>
              <a:t>, </a:t>
            </a:r>
            <a:r>
              <a:rPr lang="fr-FR" i="1" dirty="0" smtClean="0"/>
              <a:t>g(x)</a:t>
            </a:r>
            <a:endParaRPr lang="en-US" i="1"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pic>
        <p:nvPicPr>
          <p:cNvPr id="7" name="Picture 6" descr="elmer.jpg"/>
          <p:cNvPicPr>
            <a:picLocks noChangeAspect="1"/>
          </p:cNvPicPr>
          <p:nvPr/>
        </p:nvPicPr>
        <p:blipFill>
          <a:blip r:embed="rId3" cstate="print"/>
          <a:stretch>
            <a:fillRect/>
          </a:stretch>
        </p:blipFill>
        <p:spPr>
          <a:xfrm>
            <a:off x="6324600" y="1371600"/>
            <a:ext cx="2819400" cy="2317315"/>
          </a:xfrm>
          <a:prstGeom prst="rect">
            <a:avLst/>
          </a:prstGeom>
        </p:spPr>
      </p:pic>
      <p:sp>
        <p:nvSpPr>
          <p:cNvPr id="9" name="TextBox 8"/>
          <p:cNvSpPr txBox="1"/>
          <p:nvPr/>
        </p:nvSpPr>
        <p:spPr>
          <a:xfrm>
            <a:off x="4876800" y="4572000"/>
            <a:ext cx="4267200" cy="1015663"/>
          </a:xfrm>
          <a:prstGeom prst="rect">
            <a:avLst/>
          </a:prstGeom>
          <a:noFill/>
        </p:spPr>
        <p:txBody>
          <a:bodyPr wrap="square" rtlCol="0">
            <a:spAutoFit/>
          </a:bodyPr>
          <a:lstStyle/>
          <a:p>
            <a:r>
              <a:rPr lang="en-US" sz="2000" i="1" dirty="0" smtClean="0">
                <a:solidFill>
                  <a:srgbClr val="009900"/>
                </a:solidFill>
              </a:rPr>
              <a:t>Probability that a quark/gluon within the target will carry a fraction </a:t>
            </a:r>
            <a:r>
              <a:rPr lang="en-US" sz="2000" dirty="0" smtClean="0">
                <a:solidFill>
                  <a:srgbClr val="009900"/>
                </a:solidFill>
              </a:rPr>
              <a:t>x</a:t>
            </a:r>
            <a:r>
              <a:rPr lang="en-US" sz="2000" i="1" dirty="0" smtClean="0">
                <a:solidFill>
                  <a:srgbClr val="009900"/>
                </a:solidFill>
              </a:rPr>
              <a:t> of the bound-state’s light-front momentum</a:t>
            </a:r>
            <a:endParaRPr lang="en-US" sz="2000" i="1" dirty="0">
              <a:solidFill>
                <a:srgbClr val="009900"/>
              </a:solidFill>
            </a:endParaRPr>
          </a:p>
        </p:txBody>
      </p:sp>
      <p:sp>
        <p:nvSpPr>
          <p:cNvPr id="10" name="TextBox 9"/>
          <p:cNvSpPr txBox="1"/>
          <p:nvPr/>
        </p:nvSpPr>
        <p:spPr>
          <a:xfrm>
            <a:off x="0" y="5257800"/>
            <a:ext cx="4572000" cy="1077218"/>
          </a:xfrm>
          <a:prstGeom prst="rect">
            <a:avLst/>
          </a:prstGeom>
          <a:noFill/>
        </p:spPr>
        <p:txBody>
          <a:bodyPr wrap="square" rtlCol="0">
            <a:spAutoFit/>
          </a:bodyPr>
          <a:lstStyle/>
          <a:p>
            <a:r>
              <a:rPr lang="en-US" sz="1600" i="1" dirty="0" smtClean="0"/>
              <a:t>Distribution Functions of the Nucleon and </a:t>
            </a:r>
            <a:r>
              <a:rPr lang="en-US" sz="1600" i="1" dirty="0" err="1" smtClean="0"/>
              <a:t>Pion</a:t>
            </a:r>
            <a:r>
              <a:rPr lang="en-US" sz="1600" i="1" dirty="0" smtClean="0"/>
              <a:t> in the Valence Region</a:t>
            </a:r>
            <a:r>
              <a:rPr lang="en-US" sz="1600" dirty="0" smtClean="0"/>
              <a:t>, Roy J. Holt and Craig D. Roberts, </a:t>
            </a:r>
            <a:r>
              <a:rPr lang="en-US" sz="1600" dirty="0" smtClean="0">
                <a:hlinkClick r:id="rId4"/>
              </a:rPr>
              <a:t>arXiv:1002.4666 [</a:t>
            </a:r>
            <a:r>
              <a:rPr lang="en-US" sz="1600" dirty="0" err="1" smtClean="0">
                <a:hlinkClick r:id="rId4"/>
              </a:rPr>
              <a:t>nucl-th</a:t>
            </a:r>
            <a:r>
              <a:rPr lang="en-US" sz="1600" dirty="0" smtClean="0">
                <a:hlinkClick r:id="rId4"/>
              </a:rPr>
              <a:t>]</a:t>
            </a:r>
            <a:r>
              <a:rPr lang="en-US" sz="1600" dirty="0" smtClean="0"/>
              <a:t>, </a:t>
            </a:r>
            <a:r>
              <a:rPr lang="en-US" sz="1600" dirty="0" smtClean="0">
                <a:hlinkClick r:id="rId5"/>
              </a:rPr>
              <a:t>Rev. Mod. Phys. </a:t>
            </a:r>
            <a:r>
              <a:rPr lang="en-US" sz="1600" b="1" dirty="0" smtClean="0">
                <a:hlinkClick r:id="rId5"/>
              </a:rPr>
              <a:t>82</a:t>
            </a:r>
            <a:r>
              <a:rPr lang="en-US" sz="1600" dirty="0" smtClean="0">
                <a:hlinkClick r:id="rId5"/>
              </a:rPr>
              <a:t> (2010) pp. 2991-3044</a:t>
            </a:r>
            <a:endParaRPr lang="en-US" sz="1600" dirty="0"/>
          </a:p>
        </p:txBody>
      </p:sp>
      <p:sp>
        <p:nvSpPr>
          <p:cNvPr id="11" name="Oval 10"/>
          <p:cNvSpPr/>
          <p:nvPr/>
        </p:nvSpPr>
        <p:spPr bwMode="auto">
          <a:xfrm>
            <a:off x="2514600" y="4572000"/>
            <a:ext cx="1143000" cy="381000"/>
          </a:xfrm>
          <a:prstGeom prst="ellipse">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cxnSp>
        <p:nvCxnSpPr>
          <p:cNvPr id="13" name="Straight Arrow Connector 12"/>
          <p:cNvCxnSpPr/>
          <p:nvPr/>
        </p:nvCxnSpPr>
        <p:spPr bwMode="auto">
          <a:xfrm rot="10800000">
            <a:off x="3733800" y="4800600"/>
            <a:ext cx="1143000" cy="1588"/>
          </a:xfrm>
          <a:prstGeom prst="straightConnector1">
            <a:avLst/>
          </a:prstGeom>
          <a:noFill/>
          <a:ln w="19050" cap="flat" cmpd="sng" algn="ctr">
            <a:solidFill>
              <a:srgbClr val="009900"/>
            </a:solidFill>
            <a:prstDash val="solid"/>
            <a:round/>
            <a:headEnd type="none" w="med" len="med"/>
            <a:tailEnd type="arrow"/>
          </a:ln>
          <a:effectLst/>
        </p:spPr>
      </p:cxnSp>
      <p:sp>
        <p:nvSpPr>
          <p:cNvPr id="14" name="Slide Number Placeholder 13"/>
          <p:cNvSpPr>
            <a:spLocks noGrp="1"/>
          </p:cNvSpPr>
          <p:nvPr>
            <p:ph type="sldNum" sz="quarter" idx="12"/>
          </p:nvPr>
        </p:nvSpPr>
        <p:spPr/>
        <p:txBody>
          <a:bodyPr/>
          <a:lstStyle/>
          <a:p>
            <a:fld id="{87034D8C-3CB4-402A-BC46-2AB14C0FE90A}" type="slidenum">
              <a:rPr lang="en-US" smtClean="0"/>
              <a:pPr/>
              <a:t>49</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3">
                                            <p:txEl>
                                              <p:pRg st="0" end="0"/>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1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80">
                                          <p:stCondLst>
                                            <p:cond delay="0"/>
                                          </p:stCondLst>
                                        </p:cTn>
                                        <p:tgtEl>
                                          <p:spTgt spid="3">
                                            <p:txEl>
                                              <p:pRg st="2" end="2"/>
                                            </p:txEl>
                                          </p:spTgt>
                                        </p:tgtEl>
                                      </p:cBhvr>
                                    </p:animEffect>
                                    <p:anim calcmode="lin" valueType="num">
                                      <p:cBhvr>
                                        <p:cTn id="2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2" end="2"/>
                                            </p:txEl>
                                          </p:spTgt>
                                        </p:tgtEl>
                                      </p:cBhvr>
                                      <p:to x="100000" y="60000"/>
                                    </p:animScale>
                                    <p:animScale>
                                      <p:cBhvr>
                                        <p:cTn id="31" dur="166" decel="50000">
                                          <p:stCondLst>
                                            <p:cond delay="676"/>
                                          </p:stCondLst>
                                        </p:cTn>
                                        <p:tgtEl>
                                          <p:spTgt spid="3">
                                            <p:txEl>
                                              <p:pRg st="2" end="2"/>
                                            </p:txEl>
                                          </p:spTgt>
                                        </p:tgtEl>
                                      </p:cBhvr>
                                      <p:to x="100000" y="100000"/>
                                    </p:animScale>
                                    <p:animScale>
                                      <p:cBhvr>
                                        <p:cTn id="32" dur="26">
                                          <p:stCondLst>
                                            <p:cond delay="1312"/>
                                          </p:stCondLst>
                                        </p:cTn>
                                        <p:tgtEl>
                                          <p:spTgt spid="3">
                                            <p:txEl>
                                              <p:pRg st="2" end="2"/>
                                            </p:txEl>
                                          </p:spTgt>
                                        </p:tgtEl>
                                      </p:cBhvr>
                                      <p:to x="100000" y="80000"/>
                                    </p:animScale>
                                    <p:animScale>
                                      <p:cBhvr>
                                        <p:cTn id="33" dur="166" decel="50000">
                                          <p:stCondLst>
                                            <p:cond delay="1338"/>
                                          </p:stCondLst>
                                        </p:cTn>
                                        <p:tgtEl>
                                          <p:spTgt spid="3">
                                            <p:txEl>
                                              <p:pRg st="2" end="2"/>
                                            </p:txEl>
                                          </p:spTgt>
                                        </p:tgtEl>
                                      </p:cBhvr>
                                      <p:to x="100000" y="100000"/>
                                    </p:animScale>
                                    <p:animScale>
                                      <p:cBhvr>
                                        <p:cTn id="34" dur="26">
                                          <p:stCondLst>
                                            <p:cond delay="1642"/>
                                          </p:stCondLst>
                                        </p:cTn>
                                        <p:tgtEl>
                                          <p:spTgt spid="3">
                                            <p:txEl>
                                              <p:pRg st="2" end="2"/>
                                            </p:txEl>
                                          </p:spTgt>
                                        </p:tgtEl>
                                      </p:cBhvr>
                                      <p:to x="100000" y="90000"/>
                                    </p:animScale>
                                    <p:animScale>
                                      <p:cBhvr>
                                        <p:cTn id="35" dur="166" decel="50000">
                                          <p:stCondLst>
                                            <p:cond delay="1668"/>
                                          </p:stCondLst>
                                        </p:cTn>
                                        <p:tgtEl>
                                          <p:spTgt spid="3">
                                            <p:txEl>
                                              <p:pRg st="2" end="2"/>
                                            </p:txEl>
                                          </p:spTgt>
                                        </p:tgtEl>
                                      </p:cBhvr>
                                      <p:to x="100000" y="100000"/>
                                    </p:animScale>
                                    <p:animScale>
                                      <p:cBhvr>
                                        <p:cTn id="36" dur="26">
                                          <p:stCondLst>
                                            <p:cond delay="1808"/>
                                          </p:stCondLst>
                                        </p:cTn>
                                        <p:tgtEl>
                                          <p:spTgt spid="3">
                                            <p:txEl>
                                              <p:pRg st="2" end="2"/>
                                            </p:txEl>
                                          </p:spTgt>
                                        </p:tgtEl>
                                      </p:cBhvr>
                                      <p:to x="100000" y="95000"/>
                                    </p:animScale>
                                    <p:animScale>
                                      <p:cBhvr>
                                        <p:cTn id="37" dur="166" decel="50000">
                                          <p:stCondLst>
                                            <p:cond delay="1834"/>
                                          </p:stCondLst>
                                        </p:cTn>
                                        <p:tgtEl>
                                          <p:spTgt spid="3">
                                            <p:txEl>
                                              <p:pRg st="2" end="2"/>
                                            </p:txEl>
                                          </p:spTgt>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80">
                                          <p:stCondLst>
                                            <p:cond delay="0"/>
                                          </p:stCondLst>
                                        </p:cTn>
                                        <p:tgtEl>
                                          <p:spTgt spid="3">
                                            <p:txEl>
                                              <p:pRg st="3" end="3"/>
                                            </p:txEl>
                                          </p:spTgt>
                                        </p:tgtEl>
                                      </p:cBhvr>
                                    </p:animEffect>
                                    <p:anim calcmode="lin" valueType="num">
                                      <p:cBhvr>
                                        <p:cTn id="4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3" end="3"/>
                                            </p:txEl>
                                          </p:spTgt>
                                        </p:tgtEl>
                                      </p:cBhvr>
                                      <p:to x="100000" y="60000"/>
                                    </p:animScale>
                                    <p:animScale>
                                      <p:cBhvr>
                                        <p:cTn id="47" dur="166" decel="50000">
                                          <p:stCondLst>
                                            <p:cond delay="676"/>
                                          </p:stCondLst>
                                        </p:cTn>
                                        <p:tgtEl>
                                          <p:spTgt spid="3">
                                            <p:txEl>
                                              <p:pRg st="3" end="3"/>
                                            </p:txEl>
                                          </p:spTgt>
                                        </p:tgtEl>
                                      </p:cBhvr>
                                      <p:to x="100000" y="100000"/>
                                    </p:animScale>
                                    <p:animScale>
                                      <p:cBhvr>
                                        <p:cTn id="48" dur="26">
                                          <p:stCondLst>
                                            <p:cond delay="1312"/>
                                          </p:stCondLst>
                                        </p:cTn>
                                        <p:tgtEl>
                                          <p:spTgt spid="3">
                                            <p:txEl>
                                              <p:pRg st="3" end="3"/>
                                            </p:txEl>
                                          </p:spTgt>
                                        </p:tgtEl>
                                      </p:cBhvr>
                                      <p:to x="100000" y="80000"/>
                                    </p:animScale>
                                    <p:animScale>
                                      <p:cBhvr>
                                        <p:cTn id="49" dur="166" decel="50000">
                                          <p:stCondLst>
                                            <p:cond delay="1338"/>
                                          </p:stCondLst>
                                        </p:cTn>
                                        <p:tgtEl>
                                          <p:spTgt spid="3">
                                            <p:txEl>
                                              <p:pRg st="3" end="3"/>
                                            </p:txEl>
                                          </p:spTgt>
                                        </p:tgtEl>
                                      </p:cBhvr>
                                      <p:to x="100000" y="100000"/>
                                    </p:animScale>
                                    <p:animScale>
                                      <p:cBhvr>
                                        <p:cTn id="50" dur="26">
                                          <p:stCondLst>
                                            <p:cond delay="1642"/>
                                          </p:stCondLst>
                                        </p:cTn>
                                        <p:tgtEl>
                                          <p:spTgt spid="3">
                                            <p:txEl>
                                              <p:pRg st="3" end="3"/>
                                            </p:txEl>
                                          </p:spTgt>
                                        </p:tgtEl>
                                      </p:cBhvr>
                                      <p:to x="100000" y="90000"/>
                                    </p:animScale>
                                    <p:animScale>
                                      <p:cBhvr>
                                        <p:cTn id="51" dur="166" decel="50000">
                                          <p:stCondLst>
                                            <p:cond delay="1668"/>
                                          </p:stCondLst>
                                        </p:cTn>
                                        <p:tgtEl>
                                          <p:spTgt spid="3">
                                            <p:txEl>
                                              <p:pRg st="3" end="3"/>
                                            </p:txEl>
                                          </p:spTgt>
                                        </p:tgtEl>
                                      </p:cBhvr>
                                      <p:to x="100000" y="100000"/>
                                    </p:animScale>
                                    <p:animScale>
                                      <p:cBhvr>
                                        <p:cTn id="52" dur="26">
                                          <p:stCondLst>
                                            <p:cond delay="1808"/>
                                          </p:stCondLst>
                                        </p:cTn>
                                        <p:tgtEl>
                                          <p:spTgt spid="3">
                                            <p:txEl>
                                              <p:pRg st="3" end="3"/>
                                            </p:txEl>
                                          </p:spTgt>
                                        </p:tgtEl>
                                      </p:cBhvr>
                                      <p:to x="100000" y="95000"/>
                                    </p:animScale>
                                    <p:animScale>
                                      <p:cBhvr>
                                        <p:cTn id="53" dur="166" decel="50000">
                                          <p:stCondLst>
                                            <p:cond delay="1834"/>
                                          </p:stCondLst>
                                        </p:cTn>
                                        <p:tgtEl>
                                          <p:spTgt spid="3">
                                            <p:txEl>
                                              <p:pRg st="3" end="3"/>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 presetClass="entr" presetSubtype="12"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 calcmode="lin" valueType="num">
                                      <p:cBhvr additive="base">
                                        <p:cTn id="58"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59"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60" presetID="53"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51"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770" decel="100000"/>
                                        <p:tgtEl>
                                          <p:spTgt spid="11"/>
                                        </p:tgtEl>
                                      </p:cBhvr>
                                    </p:animEffect>
                                    <p:animScale>
                                      <p:cBhvr>
                                        <p:cTn id="70" dur="770" decel="100000"/>
                                        <p:tgtEl>
                                          <p:spTgt spid="11"/>
                                        </p:tgtEl>
                                      </p:cBhvr>
                                      <p:from x="10000" y="10000"/>
                                      <p:to x="200000" y="450000"/>
                                    </p:animScale>
                                    <p:animScale>
                                      <p:cBhvr>
                                        <p:cTn id="71" dur="1230" accel="100000" fill="hold">
                                          <p:stCondLst>
                                            <p:cond delay="770"/>
                                          </p:stCondLst>
                                        </p:cTn>
                                        <p:tgtEl>
                                          <p:spTgt spid="11"/>
                                        </p:tgtEl>
                                      </p:cBhvr>
                                      <p:from x="200000" y="450000"/>
                                      <p:to x="100000" y="100000"/>
                                    </p:animScale>
                                    <p:set>
                                      <p:cBhvr>
                                        <p:cTn id="72" dur="770" fill="hold"/>
                                        <p:tgtEl>
                                          <p:spTgt spid="11"/>
                                        </p:tgtEl>
                                        <p:attrNameLst>
                                          <p:attrName>ppt_x</p:attrName>
                                        </p:attrNameLst>
                                      </p:cBhvr>
                                      <p:to>
                                        <p:strVal val="(0.5)"/>
                                      </p:to>
                                    </p:set>
                                    <p:anim from="(0.5)" to="(#ppt_x)" calcmode="lin" valueType="num">
                                      <p:cBhvr>
                                        <p:cTn id="73" dur="1230" accel="100000" fill="hold">
                                          <p:stCondLst>
                                            <p:cond delay="770"/>
                                          </p:stCondLst>
                                        </p:cTn>
                                        <p:tgtEl>
                                          <p:spTgt spid="11"/>
                                        </p:tgtEl>
                                        <p:attrNameLst>
                                          <p:attrName>ppt_x</p:attrName>
                                        </p:attrNameLst>
                                      </p:cBhvr>
                                    </p:anim>
                                    <p:set>
                                      <p:cBhvr>
                                        <p:cTn id="74" dur="770" fill="hold"/>
                                        <p:tgtEl>
                                          <p:spTgt spid="11"/>
                                        </p:tgtEl>
                                        <p:attrNameLst>
                                          <p:attrName>ppt_y</p:attrName>
                                        </p:attrNameLst>
                                      </p:cBhvr>
                                      <p:to>
                                        <p:strVal val="(#ppt_y+0.4)"/>
                                      </p:to>
                                    </p:set>
                                    <p:anim from="(#ppt_y+0.4)" to="(#ppt_y)" calcmode="lin" valueType="num">
                                      <p:cBhvr>
                                        <p:cTn id="75" dur="1230" accel="100000" fill="hold">
                                          <p:stCondLst>
                                            <p:cond delay="770"/>
                                          </p:stCondLst>
                                        </p:cTn>
                                        <p:tgtEl>
                                          <p:spTgt spid="11"/>
                                        </p:tgtEl>
                                        <p:attrNameLst>
                                          <p:attrName>ppt_y</p:attrName>
                                        </p:attrNameLst>
                                      </p:cBhvr>
                                    </p:anim>
                                  </p:childTnLst>
                                </p:cTn>
                              </p:par>
                              <p:par>
                                <p:cTn id="76" presetID="51" presetClass="entr" presetSubtype="0"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770" decel="100000"/>
                                        <p:tgtEl>
                                          <p:spTgt spid="13"/>
                                        </p:tgtEl>
                                      </p:cBhvr>
                                    </p:animEffect>
                                    <p:animScale>
                                      <p:cBhvr>
                                        <p:cTn id="79" dur="770" decel="100000"/>
                                        <p:tgtEl>
                                          <p:spTgt spid="13"/>
                                        </p:tgtEl>
                                      </p:cBhvr>
                                      <p:from x="10000" y="10000"/>
                                      <p:to x="200000" y="450000"/>
                                    </p:animScale>
                                    <p:animScale>
                                      <p:cBhvr>
                                        <p:cTn id="80" dur="1230" accel="100000" fill="hold">
                                          <p:stCondLst>
                                            <p:cond delay="770"/>
                                          </p:stCondLst>
                                        </p:cTn>
                                        <p:tgtEl>
                                          <p:spTgt spid="13"/>
                                        </p:tgtEl>
                                      </p:cBhvr>
                                      <p:from x="200000" y="450000"/>
                                      <p:to x="100000" y="100000"/>
                                    </p:animScale>
                                    <p:set>
                                      <p:cBhvr>
                                        <p:cTn id="81" dur="770" fill="hold"/>
                                        <p:tgtEl>
                                          <p:spTgt spid="13"/>
                                        </p:tgtEl>
                                        <p:attrNameLst>
                                          <p:attrName>ppt_x</p:attrName>
                                        </p:attrNameLst>
                                      </p:cBhvr>
                                      <p:to>
                                        <p:strVal val="(0.5)"/>
                                      </p:to>
                                    </p:set>
                                    <p:anim from="(0.5)" to="(#ppt_x)" calcmode="lin" valueType="num">
                                      <p:cBhvr>
                                        <p:cTn id="82" dur="1230" accel="100000" fill="hold">
                                          <p:stCondLst>
                                            <p:cond delay="770"/>
                                          </p:stCondLst>
                                        </p:cTn>
                                        <p:tgtEl>
                                          <p:spTgt spid="13"/>
                                        </p:tgtEl>
                                        <p:attrNameLst>
                                          <p:attrName>ppt_x</p:attrName>
                                        </p:attrNameLst>
                                      </p:cBhvr>
                                    </p:anim>
                                    <p:set>
                                      <p:cBhvr>
                                        <p:cTn id="83" dur="770" fill="hold"/>
                                        <p:tgtEl>
                                          <p:spTgt spid="13"/>
                                        </p:tgtEl>
                                        <p:attrNameLst>
                                          <p:attrName>ppt_y</p:attrName>
                                        </p:attrNameLst>
                                      </p:cBhvr>
                                      <p:to>
                                        <p:strVal val="(#ppt_y+0.4)"/>
                                      </p:to>
                                    </p:set>
                                    <p:anim from="(#ppt_y+0.4)" to="(#ppt_y)" calcmode="lin" valueType="num">
                                      <p:cBhvr>
                                        <p:cTn id="84" dur="1230" accel="100000" fill="hold">
                                          <p:stCondLst>
                                            <p:cond delay="770"/>
                                          </p:stCondLst>
                                        </p:cTn>
                                        <p:tgtEl>
                                          <p:spTgt spid="13"/>
                                        </p:tgtEl>
                                        <p:attrNameLst>
                                          <p:attrName>ppt_y</p:attrName>
                                        </p:attrNameLst>
                                      </p:cBhvr>
                                    </p:anim>
                                  </p:childTnLst>
                                </p:cTn>
                              </p:par>
                              <p:par>
                                <p:cTn id="85" presetID="51" presetClass="entr" presetSubtype="0" fill="hold" grpId="0" nodeType="with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770" decel="100000"/>
                                        <p:tgtEl>
                                          <p:spTgt spid="9"/>
                                        </p:tgtEl>
                                      </p:cBhvr>
                                    </p:animEffect>
                                    <p:animScale>
                                      <p:cBhvr>
                                        <p:cTn id="88" dur="770" decel="100000"/>
                                        <p:tgtEl>
                                          <p:spTgt spid="9"/>
                                        </p:tgtEl>
                                      </p:cBhvr>
                                      <p:from x="10000" y="10000"/>
                                      <p:to x="200000" y="450000"/>
                                    </p:animScale>
                                    <p:animScale>
                                      <p:cBhvr>
                                        <p:cTn id="89" dur="1230" accel="100000" fill="hold">
                                          <p:stCondLst>
                                            <p:cond delay="770"/>
                                          </p:stCondLst>
                                        </p:cTn>
                                        <p:tgtEl>
                                          <p:spTgt spid="9"/>
                                        </p:tgtEl>
                                      </p:cBhvr>
                                      <p:from x="200000" y="450000"/>
                                      <p:to x="100000" y="100000"/>
                                    </p:animScale>
                                    <p:set>
                                      <p:cBhvr>
                                        <p:cTn id="90" dur="770" fill="hold"/>
                                        <p:tgtEl>
                                          <p:spTgt spid="9"/>
                                        </p:tgtEl>
                                        <p:attrNameLst>
                                          <p:attrName>ppt_x</p:attrName>
                                        </p:attrNameLst>
                                      </p:cBhvr>
                                      <p:to>
                                        <p:strVal val="(0.5)"/>
                                      </p:to>
                                    </p:set>
                                    <p:anim from="(0.5)" to="(#ppt_x)" calcmode="lin" valueType="num">
                                      <p:cBhvr>
                                        <p:cTn id="91" dur="1230" accel="100000" fill="hold">
                                          <p:stCondLst>
                                            <p:cond delay="770"/>
                                          </p:stCondLst>
                                        </p:cTn>
                                        <p:tgtEl>
                                          <p:spTgt spid="9"/>
                                        </p:tgtEl>
                                        <p:attrNameLst>
                                          <p:attrName>ppt_x</p:attrName>
                                        </p:attrNameLst>
                                      </p:cBhvr>
                                    </p:anim>
                                    <p:set>
                                      <p:cBhvr>
                                        <p:cTn id="92" dur="770" fill="hold"/>
                                        <p:tgtEl>
                                          <p:spTgt spid="9"/>
                                        </p:tgtEl>
                                        <p:attrNameLst>
                                          <p:attrName>ppt_y</p:attrName>
                                        </p:attrNameLst>
                                      </p:cBhvr>
                                      <p:to>
                                        <p:strVal val="(#ppt_y+0.4)"/>
                                      </p:to>
                                    </p:set>
                                    <p:anim from="(#ppt_y+0.4)" to="(#ppt_y)" calcmode="lin" valueType="num">
                                      <p:cBhvr>
                                        <p:cTn id="93"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CQMProton.jpg"/>
          <p:cNvPicPr>
            <a:picLocks noGrp="1" noChangeAspect="1"/>
          </p:cNvPicPr>
          <p:nvPr>
            <p:ph idx="1"/>
          </p:nvPr>
        </p:nvPicPr>
        <p:blipFill>
          <a:blip r:embed="rId3" cstate="print"/>
          <a:stretch>
            <a:fillRect/>
          </a:stretch>
        </p:blipFill>
        <p:spPr>
          <a:xfrm>
            <a:off x="3505200" y="990600"/>
            <a:ext cx="6400800" cy="6400800"/>
          </a:xfrm>
        </p:spPr>
      </p:pic>
      <p:sp>
        <p:nvSpPr>
          <p:cNvPr id="2" name="Title 1"/>
          <p:cNvSpPr>
            <a:spLocks noGrp="1"/>
          </p:cNvSpPr>
          <p:nvPr>
            <p:ph type="title"/>
          </p:nvPr>
        </p:nvSpPr>
        <p:spPr/>
        <p:txBody>
          <a:bodyPr/>
          <a:lstStyle/>
          <a:p>
            <a:pPr algn="r"/>
            <a:r>
              <a:rPr lang="en-US" sz="3600" dirty="0" smtClean="0"/>
              <a:t>Simple picture</a:t>
            </a:r>
            <a:br>
              <a:rPr lang="en-US" sz="3600" dirty="0" smtClean="0"/>
            </a:br>
            <a:r>
              <a:rPr lang="en-US" sz="3600" dirty="0" smtClean="0"/>
              <a:t>- </a:t>
            </a:r>
            <a:r>
              <a:rPr lang="en-US" sz="3600" dirty="0" err="1" smtClean="0"/>
              <a:t>Pion</a:t>
            </a:r>
            <a:endParaRPr lang="en-US" sz="3200" i="1" dirty="0">
              <a:solidFill>
                <a:srgbClr val="7030A0"/>
              </a:solidFill>
            </a:endParaRPr>
          </a:p>
        </p:txBody>
      </p:sp>
      <p:sp>
        <p:nvSpPr>
          <p:cNvPr id="4" name="Footer Placeholder 3"/>
          <p:cNvSpPr>
            <a:spLocks noGrp="1"/>
          </p:cNvSpPr>
          <p:nvPr>
            <p:ph type="ftr" sz="quarter" idx="11"/>
          </p:nvPr>
        </p:nvSpPr>
        <p:spPr/>
        <p:txBody>
          <a:bodyPr/>
          <a:lstStyle/>
          <a:p>
            <a:r>
              <a:rPr lang="en-US" smtClean="0">
                <a:solidFill>
                  <a:srgbClr val="404040"/>
                </a:solidFill>
              </a:rPr>
              <a:t>Craig Roberts: Deconstructing QCD's Goldstone modes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5</a:t>
            </a:fld>
            <a:endParaRPr lang="en-US">
              <a:solidFill>
                <a:srgbClr val="404040"/>
              </a:solidFill>
            </a:endParaRPr>
          </a:p>
        </p:txBody>
      </p:sp>
      <p:sp>
        <p:nvSpPr>
          <p:cNvPr id="11" name="TextBox 10"/>
          <p:cNvSpPr txBox="1"/>
          <p:nvPr/>
        </p:nvSpPr>
        <p:spPr>
          <a:xfrm>
            <a:off x="0" y="533400"/>
            <a:ext cx="5257800" cy="4893647"/>
          </a:xfrm>
          <a:prstGeom prst="rect">
            <a:avLst/>
          </a:prstGeom>
          <a:noFill/>
        </p:spPr>
        <p:txBody>
          <a:bodyPr wrap="square" rtlCol="0">
            <a:spAutoFit/>
          </a:bodyPr>
          <a:lstStyle/>
          <a:p>
            <a:pPr>
              <a:buFont typeface="Wingdings" pitchFamily="2" charset="2"/>
              <a:buChar char="q"/>
            </a:pPr>
            <a:r>
              <a:rPr lang="en-US" sz="2400" dirty="0" smtClean="0"/>
              <a:t> Gell-Mann and </a:t>
            </a:r>
            <a:r>
              <a:rPr lang="en-US" sz="2400" dirty="0" err="1" smtClean="0"/>
              <a:t>Ne’eman</a:t>
            </a:r>
            <a:r>
              <a:rPr lang="en-US" sz="2400" dirty="0" smtClean="0"/>
              <a:t>:</a:t>
            </a:r>
          </a:p>
          <a:p>
            <a:pPr lvl="1">
              <a:buFont typeface="Wingdings" pitchFamily="2" charset="2"/>
              <a:buChar char="§"/>
            </a:pPr>
            <a:r>
              <a:rPr lang="en-US" sz="2400" dirty="0" smtClean="0"/>
              <a:t> Eightfold way</a:t>
            </a:r>
            <a:r>
              <a:rPr lang="en-US" sz="2400" baseline="-25000" dirty="0" smtClean="0"/>
              <a:t>(1961)</a:t>
            </a:r>
            <a:r>
              <a:rPr lang="en-US" sz="2400" dirty="0" smtClean="0"/>
              <a:t> – a picture based</a:t>
            </a:r>
          </a:p>
          <a:p>
            <a:pPr lvl="1"/>
            <a:r>
              <a:rPr lang="en-US" sz="2400" dirty="0" smtClean="0"/>
              <a:t>   on group theory: </a:t>
            </a:r>
            <a:r>
              <a:rPr lang="en-US" sz="2400" i="1" dirty="0" smtClean="0"/>
              <a:t>SU(3)</a:t>
            </a:r>
          </a:p>
          <a:p>
            <a:pPr lvl="1">
              <a:buFont typeface="Wingdings" pitchFamily="2" charset="2"/>
              <a:buChar char="§"/>
            </a:pPr>
            <a:r>
              <a:rPr lang="en-US" sz="2400" dirty="0" smtClean="0"/>
              <a:t> Subsequently, quark model –</a:t>
            </a:r>
          </a:p>
          <a:p>
            <a:pPr lvl="1"/>
            <a:r>
              <a:rPr lang="en-US" sz="2400" dirty="0" smtClean="0"/>
              <a:t>   where the </a:t>
            </a:r>
            <a:r>
              <a:rPr lang="en-US" sz="2400" i="1" dirty="0" smtClean="0"/>
              <a:t>u</a:t>
            </a:r>
            <a:r>
              <a:rPr lang="en-US" sz="2400" dirty="0" smtClean="0"/>
              <a:t>-, </a:t>
            </a:r>
            <a:r>
              <a:rPr lang="en-US" sz="2400" i="1" dirty="0" smtClean="0"/>
              <a:t>d</a:t>
            </a:r>
            <a:r>
              <a:rPr lang="en-US" sz="2400" dirty="0" smtClean="0"/>
              <a:t>-, </a:t>
            </a:r>
            <a:r>
              <a:rPr lang="en-US" sz="2400" i="1" dirty="0" smtClean="0"/>
              <a:t>s</a:t>
            </a:r>
            <a:r>
              <a:rPr lang="en-US" sz="2400" dirty="0" smtClean="0"/>
              <a:t>-quarks</a:t>
            </a:r>
          </a:p>
          <a:p>
            <a:pPr lvl="1"/>
            <a:r>
              <a:rPr lang="en-US" sz="2400" dirty="0" smtClean="0"/>
              <a:t>   became the basis vectors in the</a:t>
            </a:r>
          </a:p>
          <a:p>
            <a:pPr lvl="1"/>
            <a:r>
              <a:rPr lang="en-US" sz="2400" dirty="0" smtClean="0"/>
              <a:t>   fundamental representation </a:t>
            </a:r>
          </a:p>
          <a:p>
            <a:pPr lvl="1"/>
            <a:r>
              <a:rPr lang="en-US" sz="2400" dirty="0" smtClean="0"/>
              <a:t>   of </a:t>
            </a:r>
            <a:r>
              <a:rPr lang="en-US" sz="2400" i="1" dirty="0" smtClean="0"/>
              <a:t>SU(3)</a:t>
            </a:r>
          </a:p>
          <a:p>
            <a:pPr>
              <a:buFont typeface="Wingdings" pitchFamily="2" charset="2"/>
              <a:buChar char="q"/>
            </a:pPr>
            <a:r>
              <a:rPr lang="en-US" sz="2400" dirty="0" smtClean="0"/>
              <a:t> </a:t>
            </a:r>
            <a:r>
              <a:rPr lang="en-US" sz="2400" dirty="0" err="1" smtClean="0"/>
              <a:t>Pion</a:t>
            </a:r>
            <a:r>
              <a:rPr lang="en-US" sz="2400" dirty="0" smtClean="0"/>
              <a:t> = </a:t>
            </a:r>
          </a:p>
          <a:p>
            <a:r>
              <a:rPr lang="en-US" sz="2400" dirty="0" smtClean="0"/>
              <a:t>     Two </a:t>
            </a:r>
            <a:r>
              <a:rPr lang="en-US" sz="2400" i="1" dirty="0" smtClean="0"/>
              <a:t>quantum-mechanical 	</a:t>
            </a:r>
            <a:r>
              <a:rPr lang="en-US" sz="2400" dirty="0" smtClean="0">
                <a:solidFill>
                  <a:srgbClr val="FF0000"/>
                </a:solidFill>
              </a:rPr>
              <a:t>constituent-quarks</a:t>
            </a:r>
            <a:r>
              <a:rPr lang="en-US" sz="2400" dirty="0" smtClean="0"/>
              <a:t>  -  	</a:t>
            </a:r>
            <a:r>
              <a:rPr lang="en-US" sz="2400" dirty="0" err="1" smtClean="0"/>
              <a:t>particle+antiparticle</a:t>
            </a:r>
            <a:r>
              <a:rPr lang="en-US" sz="2400" dirty="0" smtClean="0"/>
              <a:t> -    </a:t>
            </a:r>
          </a:p>
          <a:p>
            <a:r>
              <a:rPr lang="en-US" sz="2400" dirty="0" smtClean="0"/>
              <a:t>     interacting via a </a:t>
            </a:r>
            <a:r>
              <a:rPr lang="en-US" sz="2400" i="1" dirty="0" smtClean="0"/>
              <a:t>potential</a:t>
            </a:r>
            <a:endParaRPr lang="en-US" sz="2400" dirty="0"/>
          </a:p>
        </p:txBody>
      </p:sp>
      <p:sp>
        <p:nvSpPr>
          <p:cNvPr id="7" name="Date Placeholder 6"/>
          <p:cNvSpPr>
            <a:spLocks noGrp="1"/>
          </p:cNvSpPr>
          <p:nvPr>
            <p:ph type="dt" sz="half" idx="10"/>
          </p:nvPr>
        </p:nvSpPr>
        <p:spPr/>
        <p:txBody>
          <a:bodyPr/>
          <a:lstStyle/>
          <a:p>
            <a:r>
              <a:rPr lang="en-US" smtClean="0">
                <a:solidFill>
                  <a:srgbClr val="404040"/>
                </a:solidFill>
              </a:rPr>
              <a:t>Drell-Yan and Hadron Structure - 77pgs</a:t>
            </a:r>
            <a:endParaRPr lang="en-US">
              <a:solidFill>
                <a:srgbClr val="404040"/>
              </a:solidFill>
            </a:endParaRPr>
          </a:p>
        </p:txBody>
      </p:sp>
      <p:sp>
        <p:nvSpPr>
          <p:cNvPr id="8" name="Right Brace 7"/>
          <p:cNvSpPr/>
          <p:nvPr/>
        </p:nvSpPr>
        <p:spPr bwMode="auto">
          <a:xfrm>
            <a:off x="3657600" y="3962400"/>
            <a:ext cx="304800" cy="1295400"/>
          </a:xfrm>
          <a:prstGeom prst="rightBrace">
            <a:avLst/>
          </a:pr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7" name="Freeform 16"/>
          <p:cNvSpPr/>
          <p:nvPr/>
        </p:nvSpPr>
        <p:spPr bwMode="auto">
          <a:xfrm rot="593805">
            <a:off x="4183411" y="1927057"/>
            <a:ext cx="490953" cy="2705893"/>
          </a:xfrm>
          <a:custGeom>
            <a:avLst/>
            <a:gdLst>
              <a:gd name="connsiteX0" fmla="*/ 0 w 673261"/>
              <a:gd name="connsiteY0" fmla="*/ 0 h 1041721"/>
              <a:gd name="connsiteX1" fmla="*/ 671332 w 673261"/>
              <a:gd name="connsiteY1" fmla="*/ 219919 h 1041721"/>
              <a:gd name="connsiteX2" fmla="*/ 11575 w 673261"/>
              <a:gd name="connsiteY2" fmla="*/ 1041721 h 1041721"/>
            </a:gdLst>
            <a:ahLst/>
            <a:cxnLst>
              <a:cxn ang="0">
                <a:pos x="connsiteX0" y="connsiteY0"/>
              </a:cxn>
              <a:cxn ang="0">
                <a:pos x="connsiteX1" y="connsiteY1"/>
              </a:cxn>
              <a:cxn ang="0">
                <a:pos x="connsiteX2" y="connsiteY2"/>
              </a:cxn>
            </a:cxnLst>
            <a:rect l="l" t="t" r="r" b="b"/>
            <a:pathLst>
              <a:path w="673261" h="1041721">
                <a:moveTo>
                  <a:pt x="0" y="0"/>
                </a:moveTo>
                <a:cubicBezTo>
                  <a:pt x="334701" y="23149"/>
                  <a:pt x="669403" y="46299"/>
                  <a:pt x="671332" y="219919"/>
                </a:cubicBezTo>
                <a:cubicBezTo>
                  <a:pt x="673261" y="393539"/>
                  <a:pt x="342418" y="717630"/>
                  <a:pt x="11575" y="1041721"/>
                </a:cubicBezTo>
              </a:path>
            </a:pathLst>
          </a:custGeom>
          <a:noFill/>
          <a:ln w="28575" cap="flat" cmpd="sng" algn="ctr">
            <a:solidFill>
              <a:srgbClr val="FF33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xEl>
                                              <p:pRg st="8" end="8"/>
                                            </p:txEl>
                                          </p:spTgt>
                                        </p:tgtEl>
                                        <p:attrNameLst>
                                          <p:attrName>style.visibility</p:attrName>
                                        </p:attrNameLst>
                                      </p:cBhvr>
                                      <p:to>
                                        <p:strVal val="visible"/>
                                      </p:to>
                                    </p:set>
                                    <p:anim calcmode="lin" valueType="num">
                                      <p:cBhvr>
                                        <p:cTn id="12" dur="1000" fill="hold"/>
                                        <p:tgtEl>
                                          <p:spTgt spid="11">
                                            <p:txEl>
                                              <p:pRg st="8" end="8"/>
                                            </p:txEl>
                                          </p:spTgt>
                                        </p:tgtEl>
                                        <p:attrNameLst>
                                          <p:attrName>ppt_w</p:attrName>
                                        </p:attrNameLst>
                                      </p:cBhvr>
                                      <p:tavLst>
                                        <p:tav tm="0">
                                          <p:val>
                                            <p:strVal val="#ppt_w*0.70"/>
                                          </p:val>
                                        </p:tav>
                                        <p:tav tm="100000">
                                          <p:val>
                                            <p:strVal val="#ppt_w"/>
                                          </p:val>
                                        </p:tav>
                                      </p:tavLst>
                                    </p:anim>
                                    <p:anim calcmode="lin" valueType="num">
                                      <p:cBhvr>
                                        <p:cTn id="13" dur="1000" fill="hold"/>
                                        <p:tgtEl>
                                          <p:spTgt spid="11">
                                            <p:txEl>
                                              <p:pRg st="8" end="8"/>
                                            </p:txEl>
                                          </p:spTgt>
                                        </p:tgtEl>
                                        <p:attrNameLst>
                                          <p:attrName>ppt_h</p:attrName>
                                        </p:attrNameLst>
                                      </p:cBhvr>
                                      <p:tavLst>
                                        <p:tav tm="0">
                                          <p:val>
                                            <p:strVal val="#ppt_h"/>
                                          </p:val>
                                        </p:tav>
                                        <p:tav tm="100000">
                                          <p:val>
                                            <p:strVal val="#ppt_h"/>
                                          </p:val>
                                        </p:tav>
                                      </p:tavLst>
                                    </p:anim>
                                    <p:animEffect transition="in" filter="fade">
                                      <p:cBhvr>
                                        <p:cTn id="14" dur="1000"/>
                                        <p:tgtEl>
                                          <p:spTgt spid="11">
                                            <p:txEl>
                                              <p:pRg st="8" end="8"/>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11">
                                            <p:txEl>
                                              <p:pRg st="9" end="9"/>
                                            </p:txEl>
                                          </p:spTgt>
                                        </p:tgtEl>
                                        <p:attrNameLst>
                                          <p:attrName>style.visibility</p:attrName>
                                        </p:attrNameLst>
                                      </p:cBhvr>
                                      <p:to>
                                        <p:strVal val="visible"/>
                                      </p:to>
                                    </p:set>
                                    <p:anim calcmode="lin" valueType="num">
                                      <p:cBhvr>
                                        <p:cTn id="17" dur="1000" fill="hold"/>
                                        <p:tgtEl>
                                          <p:spTgt spid="11">
                                            <p:txEl>
                                              <p:pRg st="9" end="9"/>
                                            </p:txEl>
                                          </p:spTgt>
                                        </p:tgtEl>
                                        <p:attrNameLst>
                                          <p:attrName>ppt_w</p:attrName>
                                        </p:attrNameLst>
                                      </p:cBhvr>
                                      <p:tavLst>
                                        <p:tav tm="0">
                                          <p:val>
                                            <p:strVal val="#ppt_w*0.70"/>
                                          </p:val>
                                        </p:tav>
                                        <p:tav tm="100000">
                                          <p:val>
                                            <p:strVal val="#ppt_w"/>
                                          </p:val>
                                        </p:tav>
                                      </p:tavLst>
                                    </p:anim>
                                    <p:anim calcmode="lin" valueType="num">
                                      <p:cBhvr>
                                        <p:cTn id="18" dur="1000" fill="hold"/>
                                        <p:tgtEl>
                                          <p:spTgt spid="11">
                                            <p:txEl>
                                              <p:pRg st="9" end="9"/>
                                            </p:txEl>
                                          </p:spTgt>
                                        </p:tgtEl>
                                        <p:attrNameLst>
                                          <p:attrName>ppt_h</p:attrName>
                                        </p:attrNameLst>
                                      </p:cBhvr>
                                      <p:tavLst>
                                        <p:tav tm="0">
                                          <p:val>
                                            <p:strVal val="#ppt_h"/>
                                          </p:val>
                                        </p:tav>
                                        <p:tav tm="100000">
                                          <p:val>
                                            <p:strVal val="#ppt_h"/>
                                          </p:val>
                                        </p:tav>
                                      </p:tavLst>
                                    </p:anim>
                                    <p:animEffect transition="in" filter="fade">
                                      <p:cBhvr>
                                        <p:cTn id="19" dur="1000"/>
                                        <p:tgtEl>
                                          <p:spTgt spid="11">
                                            <p:txEl>
                                              <p:pRg st="9" end="9"/>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11">
                                            <p:txEl>
                                              <p:pRg st="10" end="10"/>
                                            </p:txEl>
                                          </p:spTgt>
                                        </p:tgtEl>
                                        <p:attrNameLst>
                                          <p:attrName>style.visibility</p:attrName>
                                        </p:attrNameLst>
                                      </p:cBhvr>
                                      <p:to>
                                        <p:strVal val="visible"/>
                                      </p:to>
                                    </p:set>
                                    <p:anim calcmode="lin" valueType="num">
                                      <p:cBhvr>
                                        <p:cTn id="22" dur="1000" fill="hold"/>
                                        <p:tgtEl>
                                          <p:spTgt spid="11">
                                            <p:txEl>
                                              <p:pRg st="10" end="10"/>
                                            </p:txEl>
                                          </p:spTgt>
                                        </p:tgtEl>
                                        <p:attrNameLst>
                                          <p:attrName>ppt_w</p:attrName>
                                        </p:attrNameLst>
                                      </p:cBhvr>
                                      <p:tavLst>
                                        <p:tav tm="0">
                                          <p:val>
                                            <p:strVal val="#ppt_w*0.70"/>
                                          </p:val>
                                        </p:tav>
                                        <p:tav tm="100000">
                                          <p:val>
                                            <p:strVal val="#ppt_w"/>
                                          </p:val>
                                        </p:tav>
                                      </p:tavLst>
                                    </p:anim>
                                    <p:anim calcmode="lin" valueType="num">
                                      <p:cBhvr>
                                        <p:cTn id="23" dur="1000" fill="hold"/>
                                        <p:tgtEl>
                                          <p:spTgt spid="11">
                                            <p:txEl>
                                              <p:pRg st="10" end="10"/>
                                            </p:txEl>
                                          </p:spTgt>
                                        </p:tgtEl>
                                        <p:attrNameLst>
                                          <p:attrName>ppt_h</p:attrName>
                                        </p:attrNameLst>
                                      </p:cBhvr>
                                      <p:tavLst>
                                        <p:tav tm="0">
                                          <p:val>
                                            <p:strVal val="#ppt_h"/>
                                          </p:val>
                                        </p:tav>
                                        <p:tav tm="100000">
                                          <p:val>
                                            <p:strVal val="#ppt_h"/>
                                          </p:val>
                                        </p:tav>
                                      </p:tavLst>
                                    </p:anim>
                                    <p:animEffect transition="in" filter="fade">
                                      <p:cBhvr>
                                        <p:cTn id="24" dur="1000"/>
                                        <p:tgtEl>
                                          <p:spTgt spid="11">
                                            <p:txEl>
                                              <p:pRg st="10" end="10"/>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Models of the </a:t>
            </a:r>
            <a:r>
              <a:rPr lang="en-US" sz="3200" dirty="0" err="1" smtClean="0"/>
              <a:t>Pion’s</a:t>
            </a:r>
            <a:r>
              <a:rPr lang="en-US" sz="3200" dirty="0" smtClean="0"/>
              <a:t> </a:t>
            </a:r>
            <a:br>
              <a:rPr lang="en-US" sz="3200" dirty="0" smtClean="0"/>
            </a:br>
            <a:r>
              <a:rPr lang="en-US" sz="3200" dirty="0" smtClean="0"/>
              <a:t>valence-quark distributions</a:t>
            </a:r>
            <a:endParaRPr lang="en-US" sz="2800" dirty="0"/>
          </a:p>
        </p:txBody>
      </p:sp>
      <p:sp>
        <p:nvSpPr>
          <p:cNvPr id="3" name="Content Placeholder 2"/>
          <p:cNvSpPr>
            <a:spLocks noGrp="1"/>
          </p:cNvSpPr>
          <p:nvPr>
            <p:ph idx="1"/>
          </p:nvPr>
        </p:nvSpPr>
        <p:spPr>
          <a:xfrm>
            <a:off x="457200" y="1722437"/>
            <a:ext cx="8229600" cy="4525963"/>
          </a:xfrm>
        </p:spPr>
        <p:txBody>
          <a:bodyPr/>
          <a:lstStyle/>
          <a:p>
            <a:r>
              <a:rPr lang="en-US" i="1" dirty="0" smtClean="0">
                <a:solidFill>
                  <a:srgbClr val="C00000"/>
                </a:solidFill>
              </a:rPr>
              <a:t>(1−x)</a:t>
            </a:r>
            <a:r>
              <a:rPr lang="el-GR" baseline="30000" dirty="0" smtClean="0">
                <a:solidFill>
                  <a:srgbClr val="C00000"/>
                </a:solidFill>
              </a:rPr>
              <a:t>β</a:t>
            </a:r>
            <a:r>
              <a:rPr lang="en-US" i="1" dirty="0" smtClean="0">
                <a:solidFill>
                  <a:srgbClr val="C00000"/>
                </a:solidFill>
              </a:rPr>
              <a:t> with </a:t>
            </a:r>
            <a:r>
              <a:rPr lang="el-GR" dirty="0" smtClean="0">
                <a:solidFill>
                  <a:srgbClr val="C00000"/>
                </a:solidFill>
              </a:rPr>
              <a:t>β</a:t>
            </a:r>
            <a:r>
              <a:rPr lang="en-US" i="1" dirty="0" smtClean="0">
                <a:solidFill>
                  <a:srgbClr val="C00000"/>
                </a:solidFill>
              </a:rPr>
              <a:t>=0  (i.e., a </a:t>
            </a:r>
            <a:r>
              <a:rPr lang="en-US" dirty="0" smtClean="0">
                <a:solidFill>
                  <a:srgbClr val="C00000"/>
                </a:solidFill>
              </a:rPr>
              <a:t>constant – any fraction is equally probable! )</a:t>
            </a:r>
          </a:p>
          <a:p>
            <a:pPr lvl="1"/>
            <a:r>
              <a:rPr lang="en-US" dirty="0" err="1" smtClean="0"/>
              <a:t>AdS</a:t>
            </a:r>
            <a:r>
              <a:rPr lang="en-US" dirty="0" smtClean="0"/>
              <a:t>/QCD models using light-front holography </a:t>
            </a:r>
          </a:p>
          <a:p>
            <a:pPr lvl="1"/>
            <a:r>
              <a:rPr lang="en-US" dirty="0" err="1" smtClean="0"/>
              <a:t>Nambu–Jona-Lasinio</a:t>
            </a:r>
            <a:r>
              <a:rPr lang="en-US" dirty="0" smtClean="0"/>
              <a:t> models, when a </a:t>
            </a:r>
            <a:r>
              <a:rPr lang="en-US" dirty="0" err="1" smtClean="0"/>
              <a:t>translationally</a:t>
            </a:r>
            <a:r>
              <a:rPr lang="en-US" dirty="0" smtClean="0"/>
              <a:t> invariant regularization is used</a:t>
            </a:r>
          </a:p>
          <a:p>
            <a:r>
              <a:rPr lang="en-US" i="1" dirty="0" smtClean="0">
                <a:solidFill>
                  <a:srgbClr val="C00000"/>
                </a:solidFill>
              </a:rPr>
              <a:t>(1−x)</a:t>
            </a:r>
            <a:r>
              <a:rPr lang="el-GR" baseline="30000" dirty="0" smtClean="0">
                <a:solidFill>
                  <a:srgbClr val="C00000"/>
                </a:solidFill>
              </a:rPr>
              <a:t>β</a:t>
            </a:r>
            <a:r>
              <a:rPr lang="en-US" i="1" dirty="0" smtClean="0">
                <a:solidFill>
                  <a:srgbClr val="C00000"/>
                </a:solidFill>
              </a:rPr>
              <a:t> with </a:t>
            </a:r>
            <a:r>
              <a:rPr lang="el-GR" dirty="0" smtClean="0">
                <a:solidFill>
                  <a:srgbClr val="C00000"/>
                </a:solidFill>
              </a:rPr>
              <a:t>β</a:t>
            </a:r>
            <a:r>
              <a:rPr lang="en-US" i="1" dirty="0" smtClean="0">
                <a:solidFill>
                  <a:srgbClr val="C00000"/>
                </a:solidFill>
              </a:rPr>
              <a:t>=1</a:t>
            </a:r>
          </a:p>
          <a:p>
            <a:pPr lvl="1"/>
            <a:r>
              <a:rPr lang="en-US" i="1" dirty="0" err="1" smtClean="0"/>
              <a:t>Nambu–</a:t>
            </a:r>
            <a:r>
              <a:rPr lang="en-US" dirty="0" err="1" smtClean="0"/>
              <a:t>Jona-Lasinio</a:t>
            </a:r>
            <a:r>
              <a:rPr lang="en-US" dirty="0" smtClean="0"/>
              <a:t> NJL models with a hard cutoff</a:t>
            </a:r>
          </a:p>
          <a:p>
            <a:pPr lvl="1"/>
            <a:r>
              <a:rPr lang="pt-BR" dirty="0" smtClean="0"/>
              <a:t>Duality arguments produced by some theorists</a:t>
            </a:r>
          </a:p>
          <a:p>
            <a:r>
              <a:rPr lang="en-US" i="1" dirty="0" smtClean="0">
                <a:solidFill>
                  <a:srgbClr val="C00000"/>
                </a:solidFill>
              </a:rPr>
              <a:t>(1−x)</a:t>
            </a:r>
            <a:r>
              <a:rPr lang="el-GR" baseline="30000" dirty="0" smtClean="0">
                <a:solidFill>
                  <a:srgbClr val="C00000"/>
                </a:solidFill>
              </a:rPr>
              <a:t>β</a:t>
            </a:r>
            <a:r>
              <a:rPr lang="en-US" i="1" dirty="0" smtClean="0">
                <a:solidFill>
                  <a:srgbClr val="C00000"/>
                </a:solidFill>
              </a:rPr>
              <a:t> with 0&lt;</a:t>
            </a:r>
            <a:r>
              <a:rPr lang="el-GR" dirty="0" smtClean="0">
                <a:solidFill>
                  <a:srgbClr val="C00000"/>
                </a:solidFill>
              </a:rPr>
              <a:t>β</a:t>
            </a:r>
            <a:r>
              <a:rPr lang="en-US" i="1" dirty="0" smtClean="0">
                <a:solidFill>
                  <a:srgbClr val="C00000"/>
                </a:solidFill>
              </a:rPr>
              <a:t>&lt;2</a:t>
            </a:r>
          </a:p>
          <a:p>
            <a:pPr lvl="1"/>
            <a:r>
              <a:rPr lang="en-US" i="1" dirty="0" smtClean="0"/>
              <a:t> </a:t>
            </a:r>
            <a:r>
              <a:rPr lang="en-US" dirty="0" smtClean="0"/>
              <a:t>Relativistic constituent-quark models, with power-law depending on the form of model wave function</a:t>
            </a:r>
          </a:p>
          <a:p>
            <a:r>
              <a:rPr lang="en-US" i="1" dirty="0" smtClean="0">
                <a:solidFill>
                  <a:srgbClr val="C00000"/>
                </a:solidFill>
              </a:rPr>
              <a:t>(1−x)</a:t>
            </a:r>
            <a:r>
              <a:rPr lang="el-GR" baseline="30000" dirty="0" smtClean="0">
                <a:solidFill>
                  <a:srgbClr val="C00000"/>
                </a:solidFill>
              </a:rPr>
              <a:t>β</a:t>
            </a:r>
            <a:r>
              <a:rPr lang="en-US" i="1" dirty="0" smtClean="0">
                <a:solidFill>
                  <a:srgbClr val="C00000"/>
                </a:solidFill>
              </a:rPr>
              <a:t> with 1&lt;</a:t>
            </a:r>
            <a:r>
              <a:rPr lang="el-GR" dirty="0" smtClean="0">
                <a:solidFill>
                  <a:srgbClr val="C00000"/>
                </a:solidFill>
              </a:rPr>
              <a:t>β</a:t>
            </a:r>
            <a:r>
              <a:rPr lang="en-US" i="1" dirty="0" smtClean="0">
                <a:solidFill>
                  <a:srgbClr val="C00000"/>
                </a:solidFill>
              </a:rPr>
              <a:t>&lt;2</a:t>
            </a:r>
          </a:p>
          <a:p>
            <a:pPr lvl="1"/>
            <a:r>
              <a:rPr lang="en-US" dirty="0" err="1" smtClean="0"/>
              <a:t>Instanton</a:t>
            </a:r>
            <a:r>
              <a:rPr lang="en-US" dirty="0" smtClean="0"/>
              <a:t>-based models, all of which have incorrect large-</a:t>
            </a:r>
            <a:r>
              <a:rPr lang="en-US" i="1" dirty="0" smtClean="0"/>
              <a:t>k</a:t>
            </a:r>
            <a:r>
              <a:rPr lang="en-US" i="1" baseline="30000" dirty="0" smtClean="0"/>
              <a:t>2</a:t>
            </a:r>
            <a:r>
              <a:rPr lang="en-US" dirty="0" smtClean="0"/>
              <a:t> </a:t>
            </a:r>
            <a:r>
              <a:rPr lang="en-US" dirty="0" err="1" smtClean="0"/>
              <a:t>behaviour</a:t>
            </a:r>
            <a:endParaRPr lang="en-US"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50</a:t>
            </a:fld>
            <a:endParaRPr lang="en-US"/>
          </a:p>
        </p:txBody>
      </p:sp>
      <p:pic>
        <p:nvPicPr>
          <p:cNvPr id="7" name="Picture 6" descr="drell-yan-prozess.gif"/>
          <p:cNvPicPr>
            <a:picLocks noChangeAspect="1"/>
          </p:cNvPicPr>
          <p:nvPr/>
        </p:nvPicPr>
        <p:blipFill>
          <a:blip r:embed="rId2" cstate="print"/>
          <a:stretch>
            <a:fillRect/>
          </a:stretch>
        </p:blipFill>
        <p:spPr>
          <a:xfrm>
            <a:off x="-1" y="0"/>
            <a:ext cx="2820865" cy="1600200"/>
          </a:xfrm>
          <a:prstGeom prst="rect">
            <a:avLst/>
          </a:prstGeom>
        </p:spPr>
      </p:pic>
      <p:sp>
        <p:nvSpPr>
          <p:cNvPr id="8" name="Rectangle 7"/>
          <p:cNvSpPr/>
          <p:nvPr/>
        </p:nvSpPr>
        <p:spPr bwMode="auto">
          <a:xfrm>
            <a:off x="0" y="1371600"/>
            <a:ext cx="6096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2">
                    <a:lumMod val="10000"/>
                  </a:schemeClr>
                </a:solidFill>
                <a:effectLst/>
                <a:latin typeface="Calibri" pitchFamily="34" charset="0"/>
              </a:rPr>
              <a:t>Pion</a:t>
            </a:r>
            <a:endParaRPr kumimoji="0" lang="en-US" sz="1600" b="1" i="0" u="none" strike="noStrike" cap="none" normalizeH="0" baseline="0" dirty="0" smtClean="0">
              <a:ln>
                <a:noFill/>
              </a:ln>
              <a:solidFill>
                <a:schemeClr val="bg2">
                  <a:lumMod val="10000"/>
                </a:schemeClr>
              </a:solidFill>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Models of the </a:t>
            </a:r>
            <a:r>
              <a:rPr lang="en-US" sz="3200" dirty="0" err="1" smtClean="0"/>
              <a:t>Pion’s</a:t>
            </a:r>
            <a:r>
              <a:rPr lang="en-US" sz="3200" dirty="0" smtClean="0"/>
              <a:t> </a:t>
            </a:r>
            <a:br>
              <a:rPr lang="en-US" sz="3200" dirty="0" smtClean="0"/>
            </a:br>
            <a:r>
              <a:rPr lang="en-US" sz="3200" dirty="0" smtClean="0"/>
              <a:t>valence-quark distributions</a:t>
            </a:r>
            <a:endParaRPr lang="en-US" sz="2800" dirty="0"/>
          </a:p>
        </p:txBody>
      </p:sp>
      <p:sp>
        <p:nvSpPr>
          <p:cNvPr id="3" name="Content Placeholder 2"/>
          <p:cNvSpPr>
            <a:spLocks noGrp="1"/>
          </p:cNvSpPr>
          <p:nvPr>
            <p:ph idx="1"/>
          </p:nvPr>
        </p:nvSpPr>
        <p:spPr>
          <a:xfrm>
            <a:off x="457200" y="1722437"/>
            <a:ext cx="8229600" cy="4525963"/>
          </a:xfrm>
        </p:spPr>
        <p:txBody>
          <a:bodyPr/>
          <a:lstStyle/>
          <a:p>
            <a:r>
              <a:rPr lang="en-US" i="1" dirty="0" smtClean="0">
                <a:solidFill>
                  <a:srgbClr val="C00000"/>
                </a:solidFill>
              </a:rPr>
              <a:t>(1−x)</a:t>
            </a:r>
            <a:r>
              <a:rPr lang="el-GR" baseline="30000" dirty="0" smtClean="0">
                <a:solidFill>
                  <a:srgbClr val="C00000"/>
                </a:solidFill>
              </a:rPr>
              <a:t>β</a:t>
            </a:r>
            <a:r>
              <a:rPr lang="en-US" i="1" dirty="0" smtClean="0">
                <a:solidFill>
                  <a:srgbClr val="C00000"/>
                </a:solidFill>
              </a:rPr>
              <a:t> with </a:t>
            </a:r>
            <a:r>
              <a:rPr lang="el-GR" dirty="0" smtClean="0">
                <a:solidFill>
                  <a:srgbClr val="C00000"/>
                </a:solidFill>
              </a:rPr>
              <a:t>β</a:t>
            </a:r>
            <a:r>
              <a:rPr lang="en-US" i="1" dirty="0" smtClean="0">
                <a:solidFill>
                  <a:srgbClr val="C00000"/>
                </a:solidFill>
              </a:rPr>
              <a:t>=0  (i.e., a </a:t>
            </a:r>
            <a:r>
              <a:rPr lang="en-US" dirty="0" smtClean="0">
                <a:solidFill>
                  <a:srgbClr val="C00000"/>
                </a:solidFill>
              </a:rPr>
              <a:t>constant – any fraction is equally probable! )</a:t>
            </a:r>
          </a:p>
          <a:p>
            <a:pPr lvl="1"/>
            <a:r>
              <a:rPr lang="en-US" dirty="0" err="1" smtClean="0"/>
              <a:t>AdS</a:t>
            </a:r>
            <a:r>
              <a:rPr lang="en-US" dirty="0" smtClean="0"/>
              <a:t>/QCD models using light-front holography </a:t>
            </a:r>
          </a:p>
          <a:p>
            <a:pPr lvl="1"/>
            <a:r>
              <a:rPr lang="en-US" dirty="0" err="1" smtClean="0"/>
              <a:t>Nambu–Jona-Lasinio</a:t>
            </a:r>
            <a:r>
              <a:rPr lang="en-US" dirty="0" smtClean="0"/>
              <a:t> models, when a </a:t>
            </a:r>
            <a:r>
              <a:rPr lang="en-US" dirty="0" err="1" smtClean="0"/>
              <a:t>translationally</a:t>
            </a:r>
            <a:r>
              <a:rPr lang="en-US" dirty="0" smtClean="0"/>
              <a:t> invariant regularization is used</a:t>
            </a:r>
          </a:p>
          <a:p>
            <a:r>
              <a:rPr lang="en-US" i="1" dirty="0" smtClean="0">
                <a:solidFill>
                  <a:srgbClr val="C00000"/>
                </a:solidFill>
              </a:rPr>
              <a:t>(1−x)</a:t>
            </a:r>
            <a:r>
              <a:rPr lang="el-GR" baseline="30000" dirty="0" smtClean="0">
                <a:solidFill>
                  <a:srgbClr val="C00000"/>
                </a:solidFill>
              </a:rPr>
              <a:t>β</a:t>
            </a:r>
            <a:r>
              <a:rPr lang="en-US" i="1" dirty="0" smtClean="0">
                <a:solidFill>
                  <a:srgbClr val="C00000"/>
                </a:solidFill>
              </a:rPr>
              <a:t> with </a:t>
            </a:r>
            <a:r>
              <a:rPr lang="el-GR" dirty="0" smtClean="0">
                <a:solidFill>
                  <a:srgbClr val="C00000"/>
                </a:solidFill>
              </a:rPr>
              <a:t>β</a:t>
            </a:r>
            <a:r>
              <a:rPr lang="en-US" i="1" dirty="0" smtClean="0">
                <a:solidFill>
                  <a:srgbClr val="C00000"/>
                </a:solidFill>
              </a:rPr>
              <a:t>=1</a:t>
            </a:r>
          </a:p>
          <a:p>
            <a:pPr lvl="1"/>
            <a:r>
              <a:rPr lang="en-US" i="1" dirty="0" err="1" smtClean="0"/>
              <a:t>Nambu–</a:t>
            </a:r>
            <a:r>
              <a:rPr lang="en-US" dirty="0" err="1" smtClean="0"/>
              <a:t>Jona-Lasinio</a:t>
            </a:r>
            <a:r>
              <a:rPr lang="en-US" dirty="0" smtClean="0"/>
              <a:t> NJL models with a hard cutoff</a:t>
            </a:r>
          </a:p>
          <a:p>
            <a:pPr lvl="1"/>
            <a:r>
              <a:rPr lang="pt-BR" dirty="0" smtClean="0"/>
              <a:t>Duality arguments produced by some theorists</a:t>
            </a:r>
          </a:p>
          <a:p>
            <a:r>
              <a:rPr lang="en-US" i="1" dirty="0" smtClean="0">
                <a:solidFill>
                  <a:srgbClr val="C00000"/>
                </a:solidFill>
              </a:rPr>
              <a:t>(1−x)</a:t>
            </a:r>
            <a:r>
              <a:rPr lang="el-GR" baseline="30000" dirty="0" smtClean="0">
                <a:solidFill>
                  <a:srgbClr val="C00000"/>
                </a:solidFill>
              </a:rPr>
              <a:t>β</a:t>
            </a:r>
            <a:r>
              <a:rPr lang="en-US" i="1" dirty="0" smtClean="0">
                <a:solidFill>
                  <a:srgbClr val="C00000"/>
                </a:solidFill>
              </a:rPr>
              <a:t> with 0&lt;</a:t>
            </a:r>
            <a:r>
              <a:rPr lang="el-GR" dirty="0" smtClean="0">
                <a:solidFill>
                  <a:srgbClr val="C00000"/>
                </a:solidFill>
              </a:rPr>
              <a:t>β</a:t>
            </a:r>
            <a:r>
              <a:rPr lang="en-US" i="1" dirty="0" smtClean="0">
                <a:solidFill>
                  <a:srgbClr val="C00000"/>
                </a:solidFill>
              </a:rPr>
              <a:t>&lt;2</a:t>
            </a:r>
          </a:p>
          <a:p>
            <a:pPr lvl="1"/>
            <a:r>
              <a:rPr lang="en-US" i="1" dirty="0" smtClean="0"/>
              <a:t> </a:t>
            </a:r>
            <a:r>
              <a:rPr lang="en-US" dirty="0" smtClean="0"/>
              <a:t>Relativistic constituent-quark models, depending on the form of model wave function</a:t>
            </a:r>
          </a:p>
          <a:p>
            <a:r>
              <a:rPr lang="en-US" i="1" dirty="0" smtClean="0">
                <a:solidFill>
                  <a:srgbClr val="C00000"/>
                </a:solidFill>
              </a:rPr>
              <a:t>(1−x)</a:t>
            </a:r>
            <a:r>
              <a:rPr lang="el-GR" baseline="30000" dirty="0" smtClean="0">
                <a:solidFill>
                  <a:srgbClr val="C00000"/>
                </a:solidFill>
              </a:rPr>
              <a:t>β</a:t>
            </a:r>
            <a:r>
              <a:rPr lang="en-US" i="1" dirty="0" smtClean="0">
                <a:solidFill>
                  <a:srgbClr val="C00000"/>
                </a:solidFill>
              </a:rPr>
              <a:t> with 1&lt;</a:t>
            </a:r>
            <a:r>
              <a:rPr lang="el-GR" dirty="0" smtClean="0">
                <a:solidFill>
                  <a:srgbClr val="C00000"/>
                </a:solidFill>
              </a:rPr>
              <a:t>β</a:t>
            </a:r>
            <a:r>
              <a:rPr lang="en-US" i="1" dirty="0" smtClean="0">
                <a:solidFill>
                  <a:srgbClr val="C00000"/>
                </a:solidFill>
              </a:rPr>
              <a:t>&lt;2</a:t>
            </a:r>
          </a:p>
          <a:p>
            <a:pPr lvl="1"/>
            <a:r>
              <a:rPr lang="en-US" dirty="0" err="1" smtClean="0"/>
              <a:t>Instanton</a:t>
            </a:r>
            <a:r>
              <a:rPr lang="en-US" dirty="0" smtClean="0"/>
              <a:t>-based models</a:t>
            </a:r>
            <a:endParaRPr lang="en-US"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51</a:t>
            </a:fld>
            <a:endParaRPr lang="en-US"/>
          </a:p>
        </p:txBody>
      </p:sp>
      <p:pic>
        <p:nvPicPr>
          <p:cNvPr id="7" name="Picture 6" descr="drell-yan-prozess.gif"/>
          <p:cNvPicPr>
            <a:picLocks noChangeAspect="1"/>
          </p:cNvPicPr>
          <p:nvPr/>
        </p:nvPicPr>
        <p:blipFill>
          <a:blip r:embed="rId2" cstate="print"/>
          <a:stretch>
            <a:fillRect/>
          </a:stretch>
        </p:blipFill>
        <p:spPr>
          <a:xfrm>
            <a:off x="-1" y="0"/>
            <a:ext cx="2820865" cy="1600200"/>
          </a:xfrm>
          <a:prstGeom prst="rect">
            <a:avLst/>
          </a:prstGeom>
        </p:spPr>
      </p:pic>
      <p:sp>
        <p:nvSpPr>
          <p:cNvPr id="8" name="Rectangle 7"/>
          <p:cNvSpPr/>
          <p:nvPr/>
        </p:nvSpPr>
        <p:spPr bwMode="auto">
          <a:xfrm>
            <a:off x="0" y="1371600"/>
            <a:ext cx="6096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2">
                    <a:lumMod val="10000"/>
                  </a:schemeClr>
                </a:solidFill>
                <a:effectLst/>
                <a:latin typeface="Calibri" pitchFamily="34" charset="0"/>
              </a:rPr>
              <a:t>Pion</a:t>
            </a:r>
            <a:endParaRPr kumimoji="0" lang="en-US" sz="1600" b="1" i="0" u="none" strike="noStrike" cap="none" normalizeH="0" baseline="0" dirty="0" smtClean="0">
              <a:ln>
                <a:noFill/>
              </a:ln>
              <a:solidFill>
                <a:schemeClr val="bg2">
                  <a:lumMod val="10000"/>
                </a:schemeClr>
              </a:solidFill>
              <a:effectLst/>
              <a:latin typeface="Calibri" pitchFamily="34" charset="0"/>
            </a:endParaRPr>
          </a:p>
        </p:txBody>
      </p:sp>
      <p:sp>
        <p:nvSpPr>
          <p:cNvPr id="9" name="TextBox 8"/>
          <p:cNvSpPr txBox="1"/>
          <p:nvPr/>
        </p:nvSpPr>
        <p:spPr>
          <a:xfrm>
            <a:off x="762000" y="2057400"/>
            <a:ext cx="7924800" cy="3416320"/>
          </a:xfrm>
          <a:prstGeom prst="rect">
            <a:avLst/>
          </a:prstGeom>
          <a:solidFill>
            <a:srgbClr val="FF0000">
              <a:alpha val="5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threePt" dir="t"/>
            </a:scene3d>
            <a:sp3d extrusionH="57150">
              <a:bevelT w="38100" h="38100"/>
            </a:sp3d>
          </a:bodyPr>
          <a:lstStyle/>
          <a:p>
            <a:r>
              <a:rPr lang="en-US" sz="5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Completely unsatisfactory. </a:t>
            </a:r>
          </a:p>
          <a:p>
            <a:r>
              <a:rPr lang="en-US" sz="5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Impossible to suggest that there’s even qualitative agreement!</a:t>
            </a:r>
            <a:endParaRPr lang="en-US" sz="54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DSE </a:t>
            </a:r>
            <a:r>
              <a:rPr lang="en-US" sz="3200" dirty="0" err="1" smtClean="0"/>
              <a:t>prediciton</a:t>
            </a:r>
            <a:r>
              <a:rPr lang="en-US" sz="3200" dirty="0" smtClean="0"/>
              <a:t> of the </a:t>
            </a:r>
            <a:r>
              <a:rPr lang="en-US" sz="3200" dirty="0" err="1" smtClean="0"/>
              <a:t>Pion’s</a:t>
            </a:r>
            <a:r>
              <a:rPr lang="en-US" sz="3200" dirty="0" smtClean="0"/>
              <a:t> </a:t>
            </a:r>
            <a:br>
              <a:rPr lang="en-US" sz="3200" dirty="0" smtClean="0"/>
            </a:br>
            <a:r>
              <a:rPr lang="en-US" sz="3200" dirty="0" smtClean="0"/>
              <a:t>valence-quark distributions</a:t>
            </a:r>
            <a:endParaRPr lang="en-US" sz="2800" dirty="0"/>
          </a:p>
        </p:txBody>
      </p:sp>
      <p:sp>
        <p:nvSpPr>
          <p:cNvPr id="3" name="Content Placeholder 2"/>
          <p:cNvSpPr>
            <a:spLocks noGrp="1"/>
          </p:cNvSpPr>
          <p:nvPr>
            <p:ph idx="1"/>
          </p:nvPr>
        </p:nvSpPr>
        <p:spPr>
          <a:xfrm>
            <a:off x="457200" y="2179637"/>
            <a:ext cx="8229600" cy="4525963"/>
          </a:xfrm>
        </p:spPr>
        <p:txBody>
          <a:bodyPr/>
          <a:lstStyle/>
          <a:p>
            <a:r>
              <a:rPr lang="en-US" sz="2400" dirty="0" smtClean="0"/>
              <a:t>Consider a theory in which quarks scatter via a vector-boson exchange interaction whose</a:t>
            </a:r>
            <a:r>
              <a:rPr lang="en-US" sz="2400" i="1" dirty="0" smtClean="0"/>
              <a:t>  </a:t>
            </a:r>
            <a:r>
              <a:rPr lang="en-US" sz="2400" i="1" dirty="0" smtClean="0">
                <a:solidFill>
                  <a:srgbClr val="C00000"/>
                </a:solidFill>
              </a:rPr>
              <a:t>k</a:t>
            </a:r>
            <a:r>
              <a:rPr lang="en-US" sz="2400" i="1" baseline="30000" dirty="0" smtClean="0">
                <a:solidFill>
                  <a:srgbClr val="C00000"/>
                </a:solidFill>
              </a:rPr>
              <a:t>2</a:t>
            </a:r>
            <a:r>
              <a:rPr lang="en-US" sz="2400" i="1" dirty="0" smtClean="0">
                <a:solidFill>
                  <a:srgbClr val="C00000"/>
                </a:solidFill>
              </a:rPr>
              <a:t>&gt;&gt;m</a:t>
            </a:r>
            <a:r>
              <a:rPr lang="en-US" sz="2400" i="1" baseline="-25000" dirty="0" smtClean="0">
                <a:solidFill>
                  <a:srgbClr val="C00000"/>
                </a:solidFill>
              </a:rPr>
              <a:t>G</a:t>
            </a:r>
            <a:r>
              <a:rPr lang="en-US" sz="2400" i="1" baseline="30000" dirty="0" smtClean="0">
                <a:solidFill>
                  <a:srgbClr val="C00000"/>
                </a:solidFill>
              </a:rPr>
              <a:t>2</a:t>
            </a:r>
            <a:r>
              <a:rPr lang="en-US" sz="2400" i="1" dirty="0" smtClean="0"/>
              <a:t>  </a:t>
            </a:r>
            <a:r>
              <a:rPr lang="en-US" sz="2400" dirty="0" err="1" smtClean="0"/>
              <a:t>behaviour</a:t>
            </a:r>
            <a:r>
              <a:rPr lang="en-US" sz="2400" dirty="0" smtClean="0"/>
              <a:t> is</a:t>
            </a:r>
            <a:r>
              <a:rPr lang="en-US" sz="2400" i="1" dirty="0" smtClean="0"/>
              <a:t>  </a:t>
            </a:r>
            <a:r>
              <a:rPr lang="en-US" sz="2400" i="1" dirty="0" smtClean="0">
                <a:solidFill>
                  <a:srgbClr val="C00000"/>
                </a:solidFill>
              </a:rPr>
              <a:t>(1/k</a:t>
            </a:r>
            <a:r>
              <a:rPr lang="en-US" sz="2400" i="1" baseline="30000" dirty="0" smtClean="0">
                <a:solidFill>
                  <a:srgbClr val="C00000"/>
                </a:solidFill>
              </a:rPr>
              <a:t>2</a:t>
            </a:r>
            <a:r>
              <a:rPr lang="en-US" sz="2400" i="1" dirty="0" smtClean="0">
                <a:solidFill>
                  <a:srgbClr val="C00000"/>
                </a:solidFill>
              </a:rPr>
              <a:t>)</a:t>
            </a:r>
            <a:r>
              <a:rPr lang="el-GR" sz="2400" baseline="30000" dirty="0" smtClean="0">
                <a:solidFill>
                  <a:srgbClr val="C00000"/>
                </a:solidFill>
              </a:rPr>
              <a:t>β</a:t>
            </a:r>
            <a:r>
              <a:rPr lang="en-US" sz="2400" i="1" dirty="0" smtClean="0"/>
              <a:t>, </a:t>
            </a:r>
          </a:p>
          <a:p>
            <a:r>
              <a:rPr lang="en-US" sz="2400" dirty="0" smtClean="0"/>
              <a:t>Then at a resolving scale</a:t>
            </a:r>
            <a:r>
              <a:rPr lang="en-US" sz="2400" i="1" dirty="0" smtClean="0"/>
              <a:t> Q</a:t>
            </a:r>
            <a:r>
              <a:rPr lang="en-US" sz="2400" i="1" baseline="-25000" dirty="0" smtClean="0"/>
              <a:t>0</a:t>
            </a:r>
            <a:endParaRPr lang="en-US" sz="2400" i="1" dirty="0" smtClean="0"/>
          </a:p>
          <a:p>
            <a:pPr algn="ctr">
              <a:buNone/>
            </a:pPr>
            <a:r>
              <a:rPr lang="en-US" i="1" dirty="0" smtClean="0"/>
              <a:t>	</a:t>
            </a:r>
            <a:r>
              <a:rPr lang="en-US" sz="2800" i="1" dirty="0" smtClean="0">
                <a:solidFill>
                  <a:srgbClr val="C00000"/>
                </a:solidFill>
              </a:rPr>
              <a:t>u</a:t>
            </a:r>
            <a:r>
              <a:rPr lang="el-GR" sz="2800" i="1" baseline="-25000" dirty="0" smtClean="0">
                <a:solidFill>
                  <a:srgbClr val="C00000"/>
                </a:solidFill>
              </a:rPr>
              <a:t>π</a:t>
            </a:r>
            <a:r>
              <a:rPr lang="en-US" sz="2800" i="1" dirty="0" smtClean="0">
                <a:solidFill>
                  <a:srgbClr val="C00000"/>
                </a:solidFill>
              </a:rPr>
              <a:t>(x;Q</a:t>
            </a:r>
            <a:r>
              <a:rPr lang="en-US" sz="2800" i="1" baseline="-25000" dirty="0" smtClean="0">
                <a:solidFill>
                  <a:srgbClr val="C00000"/>
                </a:solidFill>
              </a:rPr>
              <a:t>0</a:t>
            </a:r>
            <a:r>
              <a:rPr lang="en-US" sz="2800" i="1" dirty="0" smtClean="0">
                <a:solidFill>
                  <a:srgbClr val="C00000"/>
                </a:solidFill>
              </a:rPr>
              <a:t>) ~ (1-x)</a:t>
            </a:r>
            <a:r>
              <a:rPr lang="en-US" sz="2800" i="1" baseline="30000" dirty="0" smtClean="0">
                <a:solidFill>
                  <a:srgbClr val="C00000"/>
                </a:solidFill>
              </a:rPr>
              <a:t>2</a:t>
            </a:r>
            <a:r>
              <a:rPr lang="el-GR" sz="2800" baseline="30000" dirty="0" smtClean="0">
                <a:solidFill>
                  <a:srgbClr val="C00000"/>
                </a:solidFill>
              </a:rPr>
              <a:t>β</a:t>
            </a:r>
            <a:endParaRPr lang="en-US" sz="2800" i="1" baseline="30000" dirty="0" smtClean="0">
              <a:solidFill>
                <a:srgbClr val="C00000"/>
              </a:solidFill>
            </a:endParaRPr>
          </a:p>
          <a:p>
            <a:pPr>
              <a:buNone/>
            </a:pPr>
            <a:r>
              <a:rPr lang="en-US" sz="2400" i="1" dirty="0" smtClean="0"/>
              <a:t>	</a:t>
            </a:r>
            <a:r>
              <a:rPr lang="en-US" sz="2400" dirty="0" smtClean="0"/>
              <a:t>namely, the large-x </a:t>
            </a:r>
            <a:r>
              <a:rPr lang="en-US" sz="2400" dirty="0" err="1" smtClean="0"/>
              <a:t>behaviour</a:t>
            </a:r>
            <a:r>
              <a:rPr lang="en-US" sz="2400" dirty="0" smtClean="0"/>
              <a:t> of the quark distribution function is a direct measure of the momentum-dependence of the underlying interaction.</a:t>
            </a:r>
          </a:p>
          <a:p>
            <a:r>
              <a:rPr lang="en-US" sz="2400" dirty="0" smtClean="0"/>
              <a:t>In </a:t>
            </a:r>
            <a:r>
              <a:rPr lang="en-US" sz="2400" dirty="0" smtClean="0">
                <a:solidFill>
                  <a:srgbClr val="C00000"/>
                </a:solidFill>
              </a:rPr>
              <a:t>Q</a:t>
            </a:r>
            <a:r>
              <a:rPr lang="en-US" sz="2400" dirty="0" smtClean="0">
                <a:solidFill>
                  <a:srgbClr val="008000"/>
                </a:solidFill>
              </a:rPr>
              <a:t>C</a:t>
            </a:r>
            <a:r>
              <a:rPr lang="en-US" sz="2400" dirty="0" smtClean="0">
                <a:solidFill>
                  <a:srgbClr val="6600FF"/>
                </a:solidFill>
              </a:rPr>
              <a:t>D</a:t>
            </a:r>
            <a:r>
              <a:rPr lang="en-US" sz="2400" dirty="0" smtClean="0"/>
              <a:t>, </a:t>
            </a:r>
            <a:r>
              <a:rPr lang="el-GR" sz="2400" dirty="0" smtClean="0"/>
              <a:t>β</a:t>
            </a:r>
            <a:r>
              <a:rPr lang="en-US" sz="2400" dirty="0" smtClean="0"/>
              <a:t>=1 and hence </a:t>
            </a:r>
          </a:p>
          <a:p>
            <a:pPr algn="ctr">
              <a:buNone/>
            </a:pPr>
            <a:r>
              <a:rPr lang="en-US" sz="2400" i="1" dirty="0" smtClean="0">
                <a:solidFill>
                  <a:srgbClr val="C00000"/>
                </a:solidFill>
              </a:rPr>
              <a:t>	</a:t>
            </a:r>
            <a:r>
              <a:rPr lang="en-US" sz="2800" i="1" baseline="30000" dirty="0" smtClean="0">
                <a:solidFill>
                  <a:srgbClr val="C00000"/>
                </a:solidFill>
              </a:rPr>
              <a:t> Q</a:t>
            </a:r>
            <a:r>
              <a:rPr lang="en-US" sz="2800" i="1" baseline="30000" dirty="0" smtClean="0">
                <a:solidFill>
                  <a:srgbClr val="008000"/>
                </a:solidFill>
              </a:rPr>
              <a:t>C</a:t>
            </a:r>
            <a:r>
              <a:rPr lang="en-US" sz="2800" i="1" baseline="30000" dirty="0" smtClean="0">
                <a:solidFill>
                  <a:srgbClr val="6600FF"/>
                </a:solidFill>
              </a:rPr>
              <a:t>D</a:t>
            </a:r>
            <a:r>
              <a:rPr lang="en-US" sz="2800" i="1" baseline="30000" dirty="0" smtClean="0">
                <a:solidFill>
                  <a:srgbClr val="C00000"/>
                </a:solidFill>
              </a:rPr>
              <a:t> </a:t>
            </a:r>
            <a:r>
              <a:rPr lang="en-US" sz="2800" i="1" dirty="0" smtClean="0">
                <a:solidFill>
                  <a:srgbClr val="C00000"/>
                </a:solidFill>
              </a:rPr>
              <a:t>u</a:t>
            </a:r>
            <a:r>
              <a:rPr lang="el-GR" sz="2800" i="1" baseline="-25000" dirty="0" smtClean="0">
                <a:solidFill>
                  <a:srgbClr val="C00000"/>
                </a:solidFill>
              </a:rPr>
              <a:t>π</a:t>
            </a:r>
            <a:r>
              <a:rPr lang="en-US" sz="2800" i="1" dirty="0" smtClean="0">
                <a:solidFill>
                  <a:srgbClr val="C00000"/>
                </a:solidFill>
              </a:rPr>
              <a:t>(x;Q</a:t>
            </a:r>
            <a:r>
              <a:rPr lang="en-US" sz="2800" i="1" baseline="-25000" dirty="0" smtClean="0">
                <a:solidFill>
                  <a:srgbClr val="C00000"/>
                </a:solidFill>
              </a:rPr>
              <a:t>0</a:t>
            </a:r>
            <a:r>
              <a:rPr lang="en-US" sz="2800" i="1" dirty="0" smtClean="0">
                <a:solidFill>
                  <a:srgbClr val="C00000"/>
                </a:solidFill>
              </a:rPr>
              <a:t>) ~ (1-x)</a:t>
            </a:r>
            <a:r>
              <a:rPr lang="en-US" sz="2800" i="1" baseline="30000" dirty="0" smtClean="0">
                <a:solidFill>
                  <a:srgbClr val="C00000"/>
                </a:solidFill>
              </a:rPr>
              <a:t>2</a:t>
            </a:r>
          </a:p>
          <a:p>
            <a:endParaRPr lang="en-US" sz="2400" dirty="0" smtClean="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52</a:t>
            </a:fld>
            <a:endParaRPr lang="en-US"/>
          </a:p>
        </p:txBody>
      </p:sp>
      <p:pic>
        <p:nvPicPr>
          <p:cNvPr id="7" name="Picture 6" descr="drell-yan-prozess.gif"/>
          <p:cNvPicPr>
            <a:picLocks noChangeAspect="1"/>
          </p:cNvPicPr>
          <p:nvPr/>
        </p:nvPicPr>
        <p:blipFill>
          <a:blip r:embed="rId2" cstate="print"/>
          <a:stretch>
            <a:fillRect/>
          </a:stretch>
        </p:blipFill>
        <p:spPr>
          <a:xfrm>
            <a:off x="-1" y="0"/>
            <a:ext cx="2820865" cy="1600200"/>
          </a:xfrm>
          <a:prstGeom prst="rect">
            <a:avLst/>
          </a:prstGeom>
        </p:spPr>
      </p:pic>
      <p:sp>
        <p:nvSpPr>
          <p:cNvPr id="8" name="Rectangle 7"/>
          <p:cNvSpPr/>
          <p:nvPr/>
        </p:nvSpPr>
        <p:spPr bwMode="auto">
          <a:xfrm>
            <a:off x="0" y="1371600"/>
            <a:ext cx="6096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2">
                    <a:lumMod val="10000"/>
                  </a:schemeClr>
                </a:solidFill>
                <a:effectLst/>
                <a:latin typeface="Calibri" pitchFamily="34" charset="0"/>
              </a:rPr>
              <a:t>Pion</a:t>
            </a:r>
            <a:endParaRPr kumimoji="0" lang="en-US" sz="1600" b="1" i="0" u="none" strike="noStrike" cap="none" normalizeH="0" baseline="0" dirty="0" smtClean="0">
              <a:ln>
                <a:noFill/>
              </a:ln>
              <a:solidFill>
                <a:schemeClr val="bg2">
                  <a:lumMod val="10000"/>
                </a:schemeClr>
              </a:solidFill>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79637"/>
            <a:ext cx="8229600" cy="4525963"/>
          </a:xfrm>
        </p:spPr>
        <p:txBody>
          <a:bodyPr/>
          <a:lstStyle/>
          <a:p>
            <a:r>
              <a:rPr lang="en-US" sz="2400" dirty="0" smtClean="0"/>
              <a:t>Consider a theory in which quarks scatter via a vector-boson exchange interaction whose</a:t>
            </a:r>
            <a:r>
              <a:rPr lang="en-US" sz="2400" i="1" dirty="0" smtClean="0"/>
              <a:t>  </a:t>
            </a:r>
            <a:r>
              <a:rPr lang="en-US" sz="2400" i="1" dirty="0" smtClean="0">
                <a:solidFill>
                  <a:srgbClr val="C00000"/>
                </a:solidFill>
              </a:rPr>
              <a:t>k</a:t>
            </a:r>
            <a:r>
              <a:rPr lang="en-US" sz="2400" i="1" baseline="30000" dirty="0" smtClean="0">
                <a:solidFill>
                  <a:srgbClr val="C00000"/>
                </a:solidFill>
              </a:rPr>
              <a:t>2</a:t>
            </a:r>
            <a:r>
              <a:rPr lang="en-US" sz="2400" i="1" dirty="0" smtClean="0">
                <a:solidFill>
                  <a:srgbClr val="C00000"/>
                </a:solidFill>
              </a:rPr>
              <a:t>&gt;m</a:t>
            </a:r>
            <a:r>
              <a:rPr lang="en-US" sz="2400" i="1" baseline="-25000" dirty="0" smtClean="0">
                <a:solidFill>
                  <a:srgbClr val="C00000"/>
                </a:solidFill>
              </a:rPr>
              <a:t>G</a:t>
            </a:r>
            <a:r>
              <a:rPr lang="en-US" sz="2400" i="1" baseline="30000" dirty="0" smtClean="0">
                <a:solidFill>
                  <a:srgbClr val="C00000"/>
                </a:solidFill>
              </a:rPr>
              <a:t>2</a:t>
            </a:r>
            <a:r>
              <a:rPr lang="en-US" sz="2400" i="1" dirty="0" smtClean="0"/>
              <a:t>  </a:t>
            </a:r>
            <a:r>
              <a:rPr lang="en-US" sz="2400" dirty="0" err="1" smtClean="0"/>
              <a:t>behaviour</a:t>
            </a:r>
            <a:r>
              <a:rPr lang="en-US" sz="2400" dirty="0" smtClean="0"/>
              <a:t> is</a:t>
            </a:r>
            <a:r>
              <a:rPr lang="en-US" sz="2400" i="1" dirty="0" smtClean="0"/>
              <a:t>  </a:t>
            </a:r>
            <a:r>
              <a:rPr lang="en-US" sz="2400" i="1" dirty="0" smtClean="0">
                <a:solidFill>
                  <a:srgbClr val="C00000"/>
                </a:solidFill>
              </a:rPr>
              <a:t>(1/k</a:t>
            </a:r>
            <a:r>
              <a:rPr lang="en-US" sz="2400" i="1" baseline="30000" dirty="0" smtClean="0">
                <a:solidFill>
                  <a:srgbClr val="C00000"/>
                </a:solidFill>
              </a:rPr>
              <a:t>2</a:t>
            </a:r>
            <a:r>
              <a:rPr lang="en-US" sz="2400" i="1" dirty="0" smtClean="0">
                <a:solidFill>
                  <a:srgbClr val="C00000"/>
                </a:solidFill>
              </a:rPr>
              <a:t>)</a:t>
            </a:r>
            <a:r>
              <a:rPr lang="el-GR" sz="2400" baseline="30000" dirty="0" smtClean="0">
                <a:solidFill>
                  <a:srgbClr val="C00000"/>
                </a:solidFill>
              </a:rPr>
              <a:t>β</a:t>
            </a:r>
            <a:r>
              <a:rPr lang="en-US" sz="2400" i="1" dirty="0" smtClean="0"/>
              <a:t>, </a:t>
            </a:r>
          </a:p>
          <a:p>
            <a:r>
              <a:rPr lang="en-US" sz="2400" dirty="0" smtClean="0"/>
              <a:t>Then at a resolving scale</a:t>
            </a:r>
            <a:r>
              <a:rPr lang="en-US" sz="2400" i="1" dirty="0" smtClean="0"/>
              <a:t> Q</a:t>
            </a:r>
            <a:r>
              <a:rPr lang="en-US" sz="2400" i="1" baseline="-25000" dirty="0" smtClean="0"/>
              <a:t>0</a:t>
            </a:r>
            <a:endParaRPr lang="en-US" sz="2400" i="1" dirty="0" smtClean="0"/>
          </a:p>
          <a:p>
            <a:pPr algn="ctr">
              <a:buNone/>
            </a:pPr>
            <a:r>
              <a:rPr lang="en-US" i="1" dirty="0" smtClean="0"/>
              <a:t>	</a:t>
            </a:r>
            <a:r>
              <a:rPr lang="en-US" sz="2800" i="1" dirty="0" smtClean="0">
                <a:solidFill>
                  <a:srgbClr val="C00000"/>
                </a:solidFill>
              </a:rPr>
              <a:t>u</a:t>
            </a:r>
            <a:r>
              <a:rPr lang="el-GR" sz="2800" i="1" baseline="-25000" dirty="0" smtClean="0">
                <a:solidFill>
                  <a:srgbClr val="C00000"/>
                </a:solidFill>
              </a:rPr>
              <a:t>π</a:t>
            </a:r>
            <a:r>
              <a:rPr lang="en-US" sz="2800" i="1" dirty="0" smtClean="0">
                <a:solidFill>
                  <a:srgbClr val="C00000"/>
                </a:solidFill>
              </a:rPr>
              <a:t>(x;Q</a:t>
            </a:r>
            <a:r>
              <a:rPr lang="en-US" sz="2800" i="1" baseline="-25000" dirty="0" smtClean="0">
                <a:solidFill>
                  <a:srgbClr val="C00000"/>
                </a:solidFill>
              </a:rPr>
              <a:t>0</a:t>
            </a:r>
            <a:r>
              <a:rPr lang="en-US" sz="2800" i="1" dirty="0" smtClean="0">
                <a:solidFill>
                  <a:srgbClr val="C00000"/>
                </a:solidFill>
              </a:rPr>
              <a:t>) ~ (1-x)</a:t>
            </a:r>
            <a:r>
              <a:rPr lang="en-US" sz="2800" i="1" baseline="30000" dirty="0" smtClean="0">
                <a:solidFill>
                  <a:srgbClr val="C00000"/>
                </a:solidFill>
              </a:rPr>
              <a:t>2</a:t>
            </a:r>
            <a:r>
              <a:rPr lang="el-GR" sz="2800" baseline="30000" dirty="0" smtClean="0">
                <a:solidFill>
                  <a:srgbClr val="C00000"/>
                </a:solidFill>
              </a:rPr>
              <a:t>β</a:t>
            </a:r>
            <a:endParaRPr lang="en-US" sz="2800" i="1" baseline="30000" dirty="0" smtClean="0">
              <a:solidFill>
                <a:srgbClr val="C00000"/>
              </a:solidFill>
            </a:endParaRPr>
          </a:p>
          <a:p>
            <a:pPr>
              <a:buNone/>
            </a:pPr>
            <a:r>
              <a:rPr lang="en-US" sz="2400" i="1" dirty="0" smtClean="0"/>
              <a:t>	</a:t>
            </a:r>
            <a:r>
              <a:rPr lang="en-US" sz="2400" dirty="0" smtClean="0"/>
              <a:t>namely, the large-x </a:t>
            </a:r>
            <a:r>
              <a:rPr lang="en-US" sz="2400" dirty="0" err="1" smtClean="0"/>
              <a:t>behaviour</a:t>
            </a:r>
            <a:r>
              <a:rPr lang="en-US" sz="2400" dirty="0" smtClean="0"/>
              <a:t> of the quark distribution function is a direct measure of the momentum-dependence of the underlying interaction.</a:t>
            </a:r>
          </a:p>
          <a:p>
            <a:r>
              <a:rPr lang="en-US" sz="2400" dirty="0" smtClean="0"/>
              <a:t>In </a:t>
            </a:r>
            <a:r>
              <a:rPr lang="en-US" sz="2400" dirty="0" smtClean="0">
                <a:solidFill>
                  <a:srgbClr val="C00000"/>
                </a:solidFill>
              </a:rPr>
              <a:t>Q</a:t>
            </a:r>
            <a:r>
              <a:rPr lang="en-US" sz="2400" dirty="0" smtClean="0">
                <a:solidFill>
                  <a:srgbClr val="008000"/>
                </a:solidFill>
              </a:rPr>
              <a:t>C</a:t>
            </a:r>
            <a:r>
              <a:rPr lang="en-US" sz="2400" dirty="0" smtClean="0">
                <a:solidFill>
                  <a:srgbClr val="6600FF"/>
                </a:solidFill>
              </a:rPr>
              <a:t>D</a:t>
            </a:r>
            <a:r>
              <a:rPr lang="en-US" sz="2400" dirty="0" smtClean="0"/>
              <a:t>, </a:t>
            </a:r>
            <a:r>
              <a:rPr lang="el-GR" sz="2400" dirty="0" smtClean="0"/>
              <a:t>β</a:t>
            </a:r>
            <a:r>
              <a:rPr lang="en-US" sz="2400" dirty="0" smtClean="0"/>
              <a:t>=1 and hence </a:t>
            </a:r>
          </a:p>
          <a:p>
            <a:pPr algn="ctr">
              <a:buNone/>
            </a:pPr>
            <a:r>
              <a:rPr lang="en-US" sz="2400" i="1" dirty="0" smtClean="0">
                <a:solidFill>
                  <a:srgbClr val="C00000"/>
                </a:solidFill>
              </a:rPr>
              <a:t>	</a:t>
            </a:r>
            <a:r>
              <a:rPr lang="en-US" sz="2800" i="1" baseline="30000" dirty="0" smtClean="0">
                <a:solidFill>
                  <a:srgbClr val="C00000"/>
                </a:solidFill>
              </a:rPr>
              <a:t> Q</a:t>
            </a:r>
            <a:r>
              <a:rPr lang="en-US" sz="2800" i="1" baseline="30000" dirty="0" smtClean="0">
                <a:solidFill>
                  <a:srgbClr val="008000"/>
                </a:solidFill>
              </a:rPr>
              <a:t>C</a:t>
            </a:r>
            <a:r>
              <a:rPr lang="en-US" sz="2800" i="1" baseline="30000" dirty="0" smtClean="0">
                <a:solidFill>
                  <a:srgbClr val="6600FF"/>
                </a:solidFill>
              </a:rPr>
              <a:t>D</a:t>
            </a:r>
            <a:r>
              <a:rPr lang="en-US" sz="2800" i="1" baseline="30000" dirty="0" smtClean="0">
                <a:solidFill>
                  <a:srgbClr val="C00000"/>
                </a:solidFill>
              </a:rPr>
              <a:t> </a:t>
            </a:r>
            <a:r>
              <a:rPr lang="en-US" sz="2800" i="1" dirty="0" smtClean="0">
                <a:solidFill>
                  <a:srgbClr val="C00000"/>
                </a:solidFill>
              </a:rPr>
              <a:t>u</a:t>
            </a:r>
            <a:r>
              <a:rPr lang="el-GR" sz="2800" i="1" baseline="-25000" dirty="0" smtClean="0">
                <a:solidFill>
                  <a:srgbClr val="C00000"/>
                </a:solidFill>
              </a:rPr>
              <a:t>π</a:t>
            </a:r>
            <a:r>
              <a:rPr lang="en-US" sz="2800" i="1" dirty="0" smtClean="0">
                <a:solidFill>
                  <a:srgbClr val="C00000"/>
                </a:solidFill>
              </a:rPr>
              <a:t>(x;Q</a:t>
            </a:r>
            <a:r>
              <a:rPr lang="en-US" sz="2800" i="1" baseline="-25000" dirty="0" smtClean="0">
                <a:solidFill>
                  <a:srgbClr val="C00000"/>
                </a:solidFill>
              </a:rPr>
              <a:t>0</a:t>
            </a:r>
            <a:r>
              <a:rPr lang="en-US" sz="2800" i="1" dirty="0" smtClean="0">
                <a:solidFill>
                  <a:srgbClr val="C00000"/>
                </a:solidFill>
              </a:rPr>
              <a:t>) ~ (1-x)</a:t>
            </a:r>
            <a:r>
              <a:rPr lang="en-US" sz="2800" i="1" baseline="30000" dirty="0" smtClean="0">
                <a:solidFill>
                  <a:srgbClr val="C00000"/>
                </a:solidFill>
              </a:rPr>
              <a:t>2</a:t>
            </a:r>
          </a:p>
          <a:p>
            <a:endParaRPr lang="en-US" sz="2400" dirty="0" smtClean="0"/>
          </a:p>
        </p:txBody>
      </p:sp>
      <p:sp>
        <p:nvSpPr>
          <p:cNvPr id="9" name="TextBox 8"/>
          <p:cNvSpPr txBox="1"/>
          <p:nvPr/>
        </p:nvSpPr>
        <p:spPr>
          <a:xfrm>
            <a:off x="762000" y="2057400"/>
            <a:ext cx="7924800" cy="4247317"/>
          </a:xfrm>
          <a:prstGeom prst="rect">
            <a:avLst/>
          </a:prstGeom>
          <a:solidFill>
            <a:srgbClr val="008000">
              <a:alpha val="5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threePt" dir="t"/>
            </a:scene3d>
            <a:sp3d extrusionH="57150">
              <a:bevelT w="38100" h="38100"/>
            </a:sp3d>
          </a:bodyPr>
          <a:lstStyle/>
          <a:p>
            <a:r>
              <a:rPr lang="en-US" sz="5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Completely </a:t>
            </a:r>
            <a:r>
              <a:rPr lang="en-US" sz="5400" b="1" i="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unambigous</a:t>
            </a:r>
            <a:r>
              <a:rPr lang="en-US" sz="5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p>
          <a:p>
            <a:r>
              <a:rPr lang="en-US" sz="5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Direct connection between experiment and theory, empowering both as tools of discovery.</a:t>
            </a:r>
            <a:endParaRPr lang="en-US" sz="54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 name="Title 1"/>
          <p:cNvSpPr>
            <a:spLocks noGrp="1"/>
          </p:cNvSpPr>
          <p:nvPr>
            <p:ph type="title"/>
          </p:nvPr>
        </p:nvSpPr>
        <p:spPr/>
        <p:txBody>
          <a:bodyPr/>
          <a:lstStyle/>
          <a:p>
            <a:pPr algn="r"/>
            <a:r>
              <a:rPr lang="en-US" sz="3200" dirty="0" smtClean="0"/>
              <a:t>DSE </a:t>
            </a:r>
            <a:r>
              <a:rPr lang="en-US" sz="3200" dirty="0" err="1" smtClean="0"/>
              <a:t>prediciton</a:t>
            </a:r>
            <a:r>
              <a:rPr lang="en-US" sz="3200" dirty="0" smtClean="0"/>
              <a:t> of the </a:t>
            </a:r>
            <a:r>
              <a:rPr lang="en-US" sz="3200" dirty="0" err="1" smtClean="0"/>
              <a:t>Pion’s</a:t>
            </a:r>
            <a:r>
              <a:rPr lang="en-US" sz="3200" dirty="0" smtClean="0"/>
              <a:t> </a:t>
            </a:r>
            <a:br>
              <a:rPr lang="en-US" sz="3200" dirty="0" smtClean="0"/>
            </a:br>
            <a:r>
              <a:rPr lang="en-US" sz="3200" dirty="0" smtClean="0"/>
              <a:t>valence-quark distributions</a:t>
            </a:r>
            <a:endParaRPr lang="en-US" sz="2800"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53</a:t>
            </a:fld>
            <a:endParaRPr lang="en-US"/>
          </a:p>
        </p:txBody>
      </p:sp>
      <p:pic>
        <p:nvPicPr>
          <p:cNvPr id="7" name="Picture 6" descr="drell-yan-prozess.gif"/>
          <p:cNvPicPr>
            <a:picLocks noChangeAspect="1"/>
          </p:cNvPicPr>
          <p:nvPr/>
        </p:nvPicPr>
        <p:blipFill>
          <a:blip r:embed="rId2" cstate="print"/>
          <a:stretch>
            <a:fillRect/>
          </a:stretch>
        </p:blipFill>
        <p:spPr>
          <a:xfrm>
            <a:off x="-1" y="0"/>
            <a:ext cx="2820865" cy="1600200"/>
          </a:xfrm>
          <a:prstGeom prst="rect">
            <a:avLst/>
          </a:prstGeom>
        </p:spPr>
      </p:pic>
      <p:sp>
        <p:nvSpPr>
          <p:cNvPr id="8" name="Rectangle 7"/>
          <p:cNvSpPr/>
          <p:nvPr/>
        </p:nvSpPr>
        <p:spPr bwMode="auto">
          <a:xfrm>
            <a:off x="0" y="1371600"/>
            <a:ext cx="6096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2">
                    <a:lumMod val="10000"/>
                  </a:schemeClr>
                </a:solidFill>
                <a:effectLst/>
                <a:latin typeface="Calibri" pitchFamily="34" charset="0"/>
              </a:rPr>
              <a:t>Pion</a:t>
            </a:r>
            <a:endParaRPr kumimoji="0" lang="en-US" sz="1600" b="1" i="0" u="none" strike="noStrike" cap="none" normalizeH="0" baseline="0" dirty="0" smtClean="0">
              <a:ln>
                <a:noFill/>
              </a:ln>
              <a:solidFill>
                <a:schemeClr val="bg2">
                  <a:lumMod val="10000"/>
                </a:schemeClr>
              </a:solidFill>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“Model Scale”</a:t>
            </a:r>
            <a:endParaRPr lang="en-US" sz="2800" dirty="0"/>
          </a:p>
        </p:txBody>
      </p:sp>
      <p:sp>
        <p:nvSpPr>
          <p:cNvPr id="3" name="Content Placeholder 2"/>
          <p:cNvSpPr>
            <a:spLocks noGrp="1"/>
          </p:cNvSpPr>
          <p:nvPr>
            <p:ph idx="1"/>
          </p:nvPr>
        </p:nvSpPr>
        <p:spPr>
          <a:xfrm>
            <a:off x="4343400" y="838200"/>
            <a:ext cx="4495800" cy="2209800"/>
          </a:xfrm>
        </p:spPr>
        <p:txBody>
          <a:bodyPr/>
          <a:lstStyle/>
          <a:p>
            <a:r>
              <a:rPr lang="en-US" sz="2400" dirty="0" smtClean="0"/>
              <a:t>At what scale </a:t>
            </a:r>
            <a:r>
              <a:rPr lang="en-US" sz="2400" i="1" dirty="0" smtClean="0"/>
              <a:t>Q</a:t>
            </a:r>
            <a:r>
              <a:rPr lang="en-US" sz="2400" i="1" baseline="-25000" dirty="0" smtClean="0"/>
              <a:t>0  </a:t>
            </a:r>
            <a:r>
              <a:rPr lang="en-US" sz="2400" dirty="0" smtClean="0"/>
              <a:t>should the prediction be valid?</a:t>
            </a:r>
          </a:p>
          <a:p>
            <a:pPr lvl="0"/>
            <a:r>
              <a:rPr lang="en-US" sz="2400" dirty="0" smtClean="0"/>
              <a:t>Hitherto, PDF analyses within models have used the resolving scale </a:t>
            </a:r>
            <a:r>
              <a:rPr lang="en-US" sz="2400" i="1" dirty="0" smtClean="0"/>
              <a:t>Q</a:t>
            </a:r>
            <a:r>
              <a:rPr lang="en-US" sz="2400" i="1" baseline="-25000" dirty="0" smtClean="0"/>
              <a:t>0</a:t>
            </a:r>
            <a:r>
              <a:rPr lang="en-US" sz="2400" dirty="0" smtClean="0"/>
              <a:t> as a parameter, to be chosen by requiring agreement between the model and low-moments of the PDF that are determined empirically. </a:t>
            </a:r>
          </a:p>
          <a:p>
            <a:endParaRPr lang="en-US" sz="2400" dirty="0" smtClean="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54</a:t>
            </a:fld>
            <a:endParaRPr lang="en-US"/>
          </a:p>
        </p:txBody>
      </p:sp>
      <p:pic>
        <p:nvPicPr>
          <p:cNvPr id="7" name="Picture 6" descr="drell-yan-prozess.gif"/>
          <p:cNvPicPr>
            <a:picLocks noChangeAspect="1"/>
          </p:cNvPicPr>
          <p:nvPr/>
        </p:nvPicPr>
        <p:blipFill>
          <a:blip r:embed="rId2" cstate="print"/>
          <a:stretch>
            <a:fillRect/>
          </a:stretch>
        </p:blipFill>
        <p:spPr>
          <a:xfrm>
            <a:off x="-1" y="0"/>
            <a:ext cx="2820865" cy="1600200"/>
          </a:xfrm>
          <a:prstGeom prst="rect">
            <a:avLst/>
          </a:prstGeom>
        </p:spPr>
      </p:pic>
      <p:sp>
        <p:nvSpPr>
          <p:cNvPr id="8" name="Rectangle 7"/>
          <p:cNvSpPr/>
          <p:nvPr/>
        </p:nvSpPr>
        <p:spPr bwMode="auto">
          <a:xfrm>
            <a:off x="0" y="1371600"/>
            <a:ext cx="6096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2">
                    <a:lumMod val="10000"/>
                  </a:schemeClr>
                </a:solidFill>
                <a:effectLst/>
                <a:latin typeface="Calibri" pitchFamily="34" charset="0"/>
              </a:rPr>
              <a:t>Pion</a:t>
            </a:r>
            <a:endParaRPr kumimoji="0" lang="en-US" sz="1600" b="1" i="0" u="none" strike="noStrike" cap="none" normalizeH="0" baseline="0" dirty="0" smtClean="0">
              <a:ln>
                <a:noFill/>
              </a:ln>
              <a:solidFill>
                <a:schemeClr val="bg2">
                  <a:lumMod val="10000"/>
                </a:schemeClr>
              </a:solidFill>
              <a:effectLst/>
              <a:latin typeface="Calibri" pitchFamily="34" charset="0"/>
            </a:endParaRPr>
          </a:p>
        </p:txBody>
      </p:sp>
      <p:pic>
        <p:nvPicPr>
          <p:cNvPr id="9" name="Picture 8" descr="InHadronLF.jpg"/>
          <p:cNvPicPr>
            <a:picLocks noChangeAspect="1"/>
          </p:cNvPicPr>
          <p:nvPr/>
        </p:nvPicPr>
        <p:blipFill>
          <a:blip r:embed="rId3" cstate="print"/>
          <a:stretch>
            <a:fillRect/>
          </a:stretch>
        </p:blipFill>
        <p:spPr>
          <a:xfrm>
            <a:off x="-1" y="0"/>
            <a:ext cx="4419257" cy="3429000"/>
          </a:xfrm>
          <a:prstGeom prst="rect">
            <a:avLst/>
          </a:prstGeom>
        </p:spPr>
      </p:pic>
      <p:sp>
        <p:nvSpPr>
          <p:cNvPr id="10" name="Content Placeholder 2"/>
          <p:cNvSpPr txBox="1">
            <a:spLocks/>
          </p:cNvSpPr>
          <p:nvPr/>
        </p:nvSpPr>
        <p:spPr bwMode="auto">
          <a:xfrm>
            <a:off x="609600" y="4267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1F497D"/>
              </a:buClr>
              <a:buSzTx/>
              <a:buFont typeface="Wingdings" pitchFamily="2" charset="2"/>
              <a:buChar char="Ø"/>
              <a:tabLst/>
              <a:defRPr/>
            </a:pPr>
            <a:r>
              <a:rPr kumimoji="0" lang="en-US" sz="2400" b="0" i="0" u="none" strike="noStrike" kern="0" cap="none" spc="0" normalizeH="0" baseline="0" noProof="0" dirty="0" smtClean="0">
                <a:ln>
                  <a:noFill/>
                </a:ln>
                <a:solidFill>
                  <a:schemeClr val="tx2">
                    <a:lumMod val="75000"/>
                  </a:schemeClr>
                </a:solidFill>
                <a:effectLst/>
                <a:uLnTx/>
                <a:uFillTx/>
                <a:latin typeface="+mn-lt"/>
                <a:ea typeface="+mn-ea"/>
                <a:cs typeface="+mn-cs"/>
              </a:rPr>
              <a:t>Modern DSE studies have exposed a natural value for the model scale; viz.,</a:t>
            </a:r>
          </a:p>
          <a:p>
            <a:pPr marL="342900" marR="0" lvl="0" indent="-342900" algn="ctr" defTabSz="914400" rtl="0" eaLnBrk="1" fontAlgn="base" latinLnBrk="0" hangingPunct="1">
              <a:lnSpc>
                <a:spcPct val="100000"/>
              </a:lnSpc>
              <a:spcBef>
                <a:spcPct val="20000"/>
              </a:spcBef>
              <a:spcAft>
                <a:spcPct val="0"/>
              </a:spcAft>
              <a:buClr>
                <a:srgbClr val="1F497D"/>
              </a:buClr>
              <a:buSzTx/>
              <a:buFont typeface="Wingdings" pitchFamily="2" charset="2"/>
              <a:buNone/>
              <a:tabLst/>
              <a:defRPr/>
            </a:pPr>
            <a:r>
              <a:rPr kumimoji="0" lang="en-US" sz="2400" b="0" i="0" u="none" strike="noStrike" kern="0" cap="none" spc="0" normalizeH="0" baseline="0" noProof="0" dirty="0" smtClean="0">
                <a:ln>
                  <a:noFill/>
                </a:ln>
                <a:solidFill>
                  <a:schemeClr val="tx2">
                    <a:lumMod val="75000"/>
                  </a:schemeClr>
                </a:solidFill>
                <a:effectLst/>
                <a:uLnTx/>
                <a:uFillTx/>
                <a:latin typeface="+mn-lt"/>
                <a:ea typeface="+mn-ea"/>
                <a:cs typeface="+mn-cs"/>
              </a:rPr>
              <a:t>	</a:t>
            </a:r>
            <a:r>
              <a:rPr kumimoji="0" lang="en-US" sz="2800" b="0" i="1" u="none" strike="noStrike" kern="0" cap="none" spc="0" normalizeH="0" baseline="0" noProof="0" dirty="0" smtClean="0">
                <a:ln>
                  <a:noFill/>
                </a:ln>
                <a:solidFill>
                  <a:srgbClr val="C00000"/>
                </a:solidFill>
                <a:effectLst/>
                <a:uLnTx/>
                <a:uFillTx/>
                <a:latin typeface="+mn-lt"/>
                <a:ea typeface="+mn-ea"/>
                <a:cs typeface="+mn-cs"/>
              </a:rPr>
              <a:t>Q</a:t>
            </a:r>
            <a:r>
              <a:rPr kumimoji="0" lang="en-US" sz="2800" b="0" i="1" u="none" strike="noStrike" kern="0" cap="none" spc="0" normalizeH="0" baseline="-25000" noProof="0" dirty="0" smtClean="0">
                <a:ln>
                  <a:noFill/>
                </a:ln>
                <a:solidFill>
                  <a:srgbClr val="C00000"/>
                </a:solidFill>
                <a:effectLst/>
                <a:uLnTx/>
                <a:uFillTx/>
                <a:latin typeface="+mn-lt"/>
                <a:ea typeface="+mn-ea"/>
                <a:cs typeface="+mn-cs"/>
              </a:rPr>
              <a:t>0</a:t>
            </a:r>
            <a:r>
              <a:rPr kumimoji="0" lang="en-US" sz="2800" b="0" i="0" u="none" strike="noStrike" kern="0" cap="none" spc="0" normalizeH="0" baseline="-25000" noProof="0" dirty="0" smtClean="0">
                <a:ln>
                  <a:noFill/>
                </a:ln>
                <a:solidFill>
                  <a:srgbClr val="C00000"/>
                </a:solidFill>
                <a:effectLst/>
                <a:uLnTx/>
                <a:uFillTx/>
                <a:latin typeface="+mn-lt"/>
                <a:ea typeface="+mn-ea"/>
                <a:cs typeface="+mn-cs"/>
              </a:rPr>
              <a:t> </a:t>
            </a:r>
            <a:r>
              <a:rPr kumimoji="0" lang="en-US" sz="2800" b="0" i="0" u="none" strike="noStrike" kern="0" cap="none" spc="0" normalizeH="0" baseline="0" noProof="0" dirty="0" smtClean="0">
                <a:ln>
                  <a:noFill/>
                </a:ln>
                <a:solidFill>
                  <a:srgbClr val="C00000"/>
                </a:solidFill>
                <a:effectLst/>
                <a:uLnTx/>
                <a:uFillTx/>
                <a:latin typeface="+mn-lt"/>
                <a:ea typeface="+mn-ea"/>
                <a:cs typeface="+mn-cs"/>
              </a:rPr>
              <a:t>≈ </a:t>
            </a:r>
            <a:r>
              <a:rPr kumimoji="0" lang="en-US" sz="2800" b="0" i="1" u="none" strike="noStrike" kern="0" cap="none" spc="0" normalizeH="0" baseline="0" noProof="0" dirty="0" err="1" smtClean="0">
                <a:ln>
                  <a:noFill/>
                </a:ln>
                <a:solidFill>
                  <a:srgbClr val="C00000"/>
                </a:solidFill>
                <a:effectLst/>
                <a:uLnTx/>
                <a:uFillTx/>
                <a:latin typeface="+mn-lt"/>
                <a:ea typeface="+mn-ea"/>
                <a:cs typeface="+mn-cs"/>
              </a:rPr>
              <a:t>m</a:t>
            </a:r>
            <a:r>
              <a:rPr kumimoji="0" lang="en-US" sz="2800" b="0" i="1" u="none" strike="noStrike" kern="0" cap="none" spc="0" normalizeH="0" baseline="-25000" noProof="0" dirty="0" err="1" smtClean="0">
                <a:ln>
                  <a:noFill/>
                </a:ln>
                <a:solidFill>
                  <a:srgbClr val="C00000"/>
                </a:solidFill>
                <a:effectLst/>
                <a:uLnTx/>
                <a:uFillTx/>
                <a:latin typeface="+mn-lt"/>
                <a:ea typeface="+mn-ea"/>
                <a:cs typeface="+mn-cs"/>
              </a:rPr>
              <a:t>G</a:t>
            </a:r>
            <a:r>
              <a:rPr kumimoji="0" lang="en-US" sz="2800" b="0" i="0" u="none" strike="noStrike" kern="0" cap="none" spc="0" normalizeH="0" baseline="0" noProof="0" dirty="0" smtClean="0">
                <a:ln>
                  <a:noFill/>
                </a:ln>
                <a:solidFill>
                  <a:srgbClr val="C00000"/>
                </a:solidFill>
                <a:effectLst/>
                <a:uLnTx/>
                <a:uFillTx/>
                <a:latin typeface="+mn-lt"/>
                <a:ea typeface="+mn-ea"/>
                <a:cs typeface="+mn-cs"/>
              </a:rPr>
              <a:t> ≈ </a:t>
            </a:r>
            <a:r>
              <a:rPr kumimoji="0" lang="en-US" sz="2800" b="0" i="1" u="none" strike="noStrike" kern="0" cap="none" spc="0" normalizeH="0" baseline="0" noProof="0" dirty="0" smtClean="0">
                <a:ln>
                  <a:noFill/>
                </a:ln>
                <a:solidFill>
                  <a:srgbClr val="C00000"/>
                </a:solidFill>
                <a:effectLst/>
                <a:uLnTx/>
                <a:uFillTx/>
                <a:latin typeface="+mn-lt"/>
                <a:ea typeface="+mn-ea"/>
                <a:cs typeface="+mn-cs"/>
              </a:rPr>
              <a:t>0.6</a:t>
            </a:r>
            <a:r>
              <a:rPr kumimoji="0" lang="en-US" sz="2800" b="0" i="0" u="none" strike="noStrike" kern="0" cap="none" spc="0" normalizeH="0" baseline="0" noProof="0" dirty="0" smtClean="0">
                <a:ln>
                  <a:noFill/>
                </a:ln>
                <a:solidFill>
                  <a:srgbClr val="C00000"/>
                </a:solidFill>
                <a:effectLst/>
                <a:uLnTx/>
                <a:uFillTx/>
                <a:latin typeface="+mn-lt"/>
                <a:ea typeface="+mn-ea"/>
                <a:cs typeface="+mn-cs"/>
              </a:rPr>
              <a:t> </a:t>
            </a:r>
            <a:r>
              <a:rPr kumimoji="0" lang="en-US" sz="2800" b="0" i="0" u="none" strike="noStrike" kern="0" cap="none" spc="0" normalizeH="0" baseline="0" noProof="0" dirty="0" err="1" smtClean="0">
                <a:ln>
                  <a:noFill/>
                </a:ln>
                <a:solidFill>
                  <a:srgbClr val="C00000"/>
                </a:solidFill>
                <a:effectLst/>
                <a:uLnTx/>
                <a:uFillTx/>
                <a:latin typeface="+mn-lt"/>
                <a:ea typeface="+mn-ea"/>
                <a:cs typeface="+mn-cs"/>
              </a:rPr>
              <a:t>GeV</a:t>
            </a:r>
            <a:endParaRPr kumimoji="0" lang="en-US" sz="2800" b="0" i="0" u="none" strike="noStrike" kern="0" cap="none" spc="0" normalizeH="0" baseline="0" noProof="0" dirty="0" smtClean="0">
              <a:ln>
                <a:noFill/>
              </a:ln>
              <a:solidFill>
                <a:srgbClr val="C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1F497D"/>
              </a:buClr>
              <a:buSzTx/>
              <a:buFont typeface="Wingdings" pitchFamily="2" charset="2"/>
              <a:buNone/>
              <a:tabLst/>
              <a:defRPr/>
            </a:pPr>
            <a:r>
              <a:rPr kumimoji="0" lang="en-US" sz="2400" b="0" i="0" u="none" strike="noStrike" kern="0" cap="none" spc="0" normalizeH="0" baseline="0" noProof="0" dirty="0" smtClean="0">
                <a:ln>
                  <a:noFill/>
                </a:ln>
                <a:solidFill>
                  <a:schemeClr val="tx2">
                    <a:lumMod val="75000"/>
                  </a:schemeClr>
                </a:solidFill>
                <a:effectLst/>
                <a:uLnTx/>
                <a:uFillTx/>
                <a:latin typeface="+mn-lt"/>
                <a:ea typeface="+mn-ea"/>
                <a:cs typeface="+mn-cs"/>
              </a:rPr>
              <a:t>	which is the location of the inflexion point in the </a:t>
            </a:r>
            <a:r>
              <a:rPr kumimoji="0" lang="en-US" sz="2400" b="0" i="0" u="none" strike="noStrike" kern="0" cap="none" spc="0" normalizeH="0" baseline="0" noProof="0" dirty="0" err="1" smtClean="0">
                <a:ln>
                  <a:noFill/>
                </a:ln>
                <a:solidFill>
                  <a:schemeClr val="tx2">
                    <a:lumMod val="75000"/>
                  </a:schemeClr>
                </a:solidFill>
                <a:effectLst/>
                <a:uLnTx/>
                <a:uFillTx/>
                <a:latin typeface="+mn-lt"/>
                <a:ea typeface="+mn-ea"/>
                <a:cs typeface="+mn-cs"/>
              </a:rPr>
              <a:t>chiral</a:t>
            </a:r>
            <a:r>
              <a:rPr kumimoji="0" lang="en-US" sz="2400" b="0" i="0" u="none" strike="noStrike" kern="0" cap="none" spc="0" normalizeH="0" baseline="0" noProof="0" dirty="0" smtClean="0">
                <a:ln>
                  <a:noFill/>
                </a:ln>
                <a:solidFill>
                  <a:schemeClr val="tx2">
                    <a:lumMod val="75000"/>
                  </a:schemeClr>
                </a:solidFill>
                <a:effectLst/>
                <a:uLnTx/>
                <a:uFillTx/>
                <a:latin typeface="+mn-lt"/>
                <a:ea typeface="+mn-ea"/>
                <a:cs typeface="+mn-cs"/>
              </a:rPr>
              <a:t>-limit dressed-quark mass function</a:t>
            </a:r>
          </a:p>
        </p:txBody>
      </p:sp>
      <p:sp>
        <p:nvSpPr>
          <p:cNvPr id="12" name="Rectangle 11"/>
          <p:cNvSpPr/>
          <p:nvPr/>
        </p:nvSpPr>
        <p:spPr bwMode="auto">
          <a:xfrm>
            <a:off x="381000" y="0"/>
            <a:ext cx="762000" cy="2971800"/>
          </a:xfrm>
          <a:prstGeom prst="rect">
            <a:avLst/>
          </a:prstGeom>
          <a:blipFill dpi="0" rotWithShape="1">
            <a:blip r:embed="rId4" cstate="print">
              <a:alphaModFix amt="50000"/>
            </a:blip>
            <a:srcRect/>
            <a:tile tx="0" ty="0" sx="100000" sy="100000" flip="none" algn="tl"/>
          </a:blipFill>
          <a:ln w="9525" cap="flat" cmpd="sng" algn="ctr">
            <a:noFill/>
            <a:prstDash val="solid"/>
            <a:round/>
            <a:headEnd type="none" w="med" len="med"/>
            <a:tailEnd type="none" w="med" len="med"/>
          </a:ln>
          <a:effectLst>
            <a:outerShdw blurRad="50800" dist="50800" dir="5400000" sx="200000" sy="200000" algn="ctr" rotWithShape="0">
              <a:srgbClr val="FFC000">
                <a:alpha val="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
        <p:nvSpPr>
          <p:cNvPr id="13" name="TextBox 12"/>
          <p:cNvSpPr txBox="1"/>
          <p:nvPr/>
        </p:nvSpPr>
        <p:spPr>
          <a:xfrm rot="16200000">
            <a:off x="-786031" y="1319433"/>
            <a:ext cx="2962029" cy="323165"/>
          </a:xfrm>
          <a:prstGeom prst="rect">
            <a:avLst/>
          </a:prstGeom>
          <a:noFill/>
        </p:spPr>
        <p:txBody>
          <a:bodyPr wrap="none" rtlCol="0">
            <a:spAutoFit/>
          </a:bodyPr>
          <a:lstStyle/>
          <a:p>
            <a:r>
              <a:rPr lang="en-US" sz="1500" dirty="0" smtClean="0">
                <a:solidFill>
                  <a:schemeClr val="bg1"/>
                </a:solidFill>
              </a:rPr>
              <a:t>Essentially </a:t>
            </a:r>
            <a:r>
              <a:rPr lang="en-US" sz="1500" dirty="0" err="1" smtClean="0">
                <a:solidFill>
                  <a:schemeClr val="bg1"/>
                </a:solidFill>
              </a:rPr>
              <a:t>nonperturbative</a:t>
            </a:r>
            <a:r>
              <a:rPr lang="en-US" sz="1500" dirty="0" smtClean="0">
                <a:solidFill>
                  <a:schemeClr val="bg1"/>
                </a:solidFill>
              </a:rPr>
              <a:t> domain</a:t>
            </a:r>
            <a:endParaRPr lang="en-US" sz="15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 calcmode="lin" valueType="num">
                                      <p:cBhvr additive="base">
                                        <p:cTn id="2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0">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additive="base">
                                        <p:cTn id="27"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0">
                                            <p:txEl>
                                              <p:pRg st="2" end="2"/>
                                            </p:txEl>
                                          </p:spTgt>
                                        </p:tgtEl>
                                        <p:attrNameLst>
                                          <p:attrName>ppt_y</p:attrName>
                                        </p:attrNameLst>
                                      </p:cBhvr>
                                      <p:tavLst>
                                        <p:tav tm="0">
                                          <p:val>
                                            <p:strVal val="1+#ppt_h/2"/>
                                          </p:val>
                                        </p:tav>
                                        <p:tav tm="100000">
                                          <p:val>
                                            <p:strVal val="#ppt_y"/>
                                          </p:val>
                                        </p:tav>
                                      </p:tavLst>
                                    </p:anim>
                                  </p:childTnLst>
                                </p:cTn>
                              </p:par>
                              <p:par>
                                <p:cTn id="29" presetID="53"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Effect transition="in" filter="fade">
                                      <p:cBhvr>
                                        <p:cTn id="33" dur="1000"/>
                                        <p:tgtEl>
                                          <p:spTgt spid="9"/>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Effect transition="in" filter="fade">
                                      <p:cBhvr>
                                        <p:cTn id="38" dur="1000"/>
                                        <p:tgtEl>
                                          <p:spTgt spid="13"/>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fltVal val="0"/>
                                          </p:val>
                                        </p:tav>
                                        <p:tav tm="100000">
                                          <p:val>
                                            <p:strVal val="#ppt_w"/>
                                          </p:val>
                                        </p:tav>
                                      </p:tavLst>
                                    </p:anim>
                                    <p:anim calcmode="lin" valueType="num">
                                      <p:cBhvr>
                                        <p:cTn id="42" dur="1000" fill="hold"/>
                                        <p:tgtEl>
                                          <p:spTgt spid="12"/>
                                        </p:tgtEl>
                                        <p:attrNameLst>
                                          <p:attrName>ppt_h</p:attrName>
                                        </p:attrNameLst>
                                      </p:cBhvr>
                                      <p:tavLst>
                                        <p:tav tm="0">
                                          <p:val>
                                            <p:fltVal val="0"/>
                                          </p:val>
                                        </p:tav>
                                        <p:tav tm="100000">
                                          <p:val>
                                            <p:strVal val="#ppt_h"/>
                                          </p:val>
                                        </p:tav>
                                      </p:tavLst>
                                    </p:anim>
                                    <p:animEffect transition="in" filter="fade">
                                      <p:cBhvr>
                                        <p:cTn id="4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nwayReimber.gif"/>
          <p:cNvPicPr>
            <a:picLocks noChangeAspect="1"/>
          </p:cNvPicPr>
          <p:nvPr/>
        </p:nvPicPr>
        <p:blipFill>
          <a:blip r:embed="rId2" cstate="print"/>
          <a:stretch>
            <a:fillRect/>
          </a:stretch>
        </p:blipFill>
        <p:spPr>
          <a:xfrm>
            <a:off x="5486400" y="2370328"/>
            <a:ext cx="3657600" cy="4259072"/>
          </a:xfrm>
          <a:prstGeom prst="rect">
            <a:avLst/>
          </a:prstGeom>
        </p:spPr>
      </p:pic>
      <p:pic>
        <p:nvPicPr>
          <p:cNvPr id="7" name="Picture 6" descr="drell-yan-prozess.gif"/>
          <p:cNvPicPr>
            <a:picLocks noChangeAspect="1"/>
          </p:cNvPicPr>
          <p:nvPr/>
        </p:nvPicPr>
        <p:blipFill>
          <a:blip r:embed="rId3" cstate="print"/>
          <a:stretch>
            <a:fillRect/>
          </a:stretch>
        </p:blipFill>
        <p:spPr>
          <a:xfrm>
            <a:off x="-1" y="0"/>
            <a:ext cx="2820865" cy="1600200"/>
          </a:xfrm>
          <a:prstGeom prst="rect">
            <a:avLst/>
          </a:prstGeom>
        </p:spPr>
      </p:pic>
      <p:sp>
        <p:nvSpPr>
          <p:cNvPr id="2" name="Title 1"/>
          <p:cNvSpPr>
            <a:spLocks noGrp="1"/>
          </p:cNvSpPr>
          <p:nvPr>
            <p:ph type="title"/>
          </p:nvPr>
        </p:nvSpPr>
        <p:spPr/>
        <p:txBody>
          <a:bodyPr/>
          <a:lstStyle/>
          <a:p>
            <a:pPr algn="r"/>
            <a:r>
              <a:rPr lang="en-US" sz="3200" dirty="0" smtClean="0"/>
              <a:t>Empirical status of the </a:t>
            </a:r>
            <a:r>
              <a:rPr lang="en-US" sz="3200" dirty="0" err="1" smtClean="0"/>
              <a:t>Pion’s</a:t>
            </a:r>
            <a:r>
              <a:rPr lang="en-US" sz="3200" dirty="0" smtClean="0"/>
              <a:t> </a:t>
            </a:r>
            <a:br>
              <a:rPr lang="en-US" sz="3200" dirty="0" smtClean="0"/>
            </a:br>
            <a:r>
              <a:rPr lang="en-US" sz="3200" dirty="0" smtClean="0"/>
              <a:t>valence-quark distributions</a:t>
            </a:r>
            <a:endParaRPr lang="en-US" sz="3200" dirty="0"/>
          </a:p>
        </p:txBody>
      </p:sp>
      <p:sp>
        <p:nvSpPr>
          <p:cNvPr id="3" name="Content Placeholder 2"/>
          <p:cNvSpPr>
            <a:spLocks noGrp="1"/>
          </p:cNvSpPr>
          <p:nvPr>
            <p:ph idx="1"/>
          </p:nvPr>
        </p:nvSpPr>
        <p:spPr>
          <a:xfrm>
            <a:off x="457200" y="1646237"/>
            <a:ext cx="8229600" cy="4525963"/>
          </a:xfrm>
        </p:spPr>
        <p:txBody>
          <a:bodyPr/>
          <a:lstStyle/>
          <a:p>
            <a:r>
              <a:rPr lang="en-US" dirty="0" smtClean="0"/>
              <a:t>Owing to absence of </a:t>
            </a:r>
            <a:r>
              <a:rPr lang="en-US" dirty="0" err="1" smtClean="0"/>
              <a:t>pion</a:t>
            </a:r>
            <a:r>
              <a:rPr lang="en-US" dirty="0" smtClean="0"/>
              <a:t> targets, the </a:t>
            </a:r>
            <a:r>
              <a:rPr lang="en-US" dirty="0" err="1" smtClean="0"/>
              <a:t>pion’s</a:t>
            </a:r>
            <a:r>
              <a:rPr lang="en-US" dirty="0" smtClean="0"/>
              <a:t> valence-quark distribution functions are measured via the </a:t>
            </a:r>
            <a:r>
              <a:rPr lang="en-US" dirty="0" err="1" smtClean="0"/>
              <a:t>Drell</a:t>
            </a:r>
            <a:r>
              <a:rPr lang="en-US" dirty="0" smtClean="0"/>
              <a:t>-Yan process:</a:t>
            </a:r>
          </a:p>
          <a:p>
            <a:pPr>
              <a:spcBef>
                <a:spcPts val="0"/>
              </a:spcBef>
              <a:buNone/>
            </a:pPr>
            <a:r>
              <a:rPr lang="en-US" dirty="0" smtClean="0"/>
              <a:t>	</a:t>
            </a:r>
            <a:r>
              <a:rPr lang="el-GR" dirty="0" smtClean="0"/>
              <a:t> </a:t>
            </a:r>
            <a:r>
              <a:rPr lang="en-US" dirty="0" smtClean="0"/>
              <a:t>	</a:t>
            </a:r>
            <a:r>
              <a:rPr lang="el-GR" i="1" dirty="0" smtClean="0"/>
              <a:t>π </a:t>
            </a:r>
            <a:r>
              <a:rPr lang="en-US" i="1" dirty="0" smtClean="0"/>
              <a:t>p → </a:t>
            </a:r>
            <a:r>
              <a:rPr lang="el-GR" i="1" dirty="0" smtClean="0"/>
              <a:t>μ</a:t>
            </a:r>
            <a:r>
              <a:rPr lang="el-GR" i="1" baseline="30000" dirty="0" smtClean="0"/>
              <a:t>+</a:t>
            </a:r>
            <a:r>
              <a:rPr lang="en-US" i="1" dirty="0" smtClean="0"/>
              <a:t> </a:t>
            </a:r>
            <a:r>
              <a:rPr lang="el-GR" i="1" dirty="0" smtClean="0"/>
              <a:t>μ</a:t>
            </a:r>
            <a:r>
              <a:rPr lang="el-GR" i="1" baseline="30000" dirty="0" smtClean="0"/>
              <a:t>−</a:t>
            </a:r>
            <a:r>
              <a:rPr lang="en-US" i="1" dirty="0" smtClean="0"/>
              <a:t> X</a:t>
            </a:r>
          </a:p>
          <a:p>
            <a:pPr>
              <a:spcBef>
                <a:spcPts val="600"/>
              </a:spcBef>
            </a:pPr>
            <a:r>
              <a:rPr lang="en-US" dirty="0" smtClean="0"/>
              <a:t>Three experiments: CERN (1983 &amp; 1985)</a:t>
            </a:r>
          </a:p>
          <a:p>
            <a:pPr>
              <a:spcBef>
                <a:spcPts val="0"/>
              </a:spcBef>
              <a:buNone/>
            </a:pPr>
            <a:r>
              <a:rPr lang="en-US" dirty="0" smtClean="0"/>
              <a:t>	and FNAL (1989).  No more recent </a:t>
            </a:r>
          </a:p>
          <a:p>
            <a:pPr>
              <a:spcBef>
                <a:spcPts val="0"/>
              </a:spcBef>
              <a:buNone/>
            </a:pPr>
            <a:r>
              <a:rPr lang="en-US" dirty="0" smtClean="0"/>
              <a:t>	experiments because theory couldn’t </a:t>
            </a:r>
          </a:p>
          <a:p>
            <a:pPr>
              <a:spcBef>
                <a:spcPts val="0"/>
              </a:spcBef>
              <a:buNone/>
            </a:pPr>
            <a:r>
              <a:rPr lang="en-US" dirty="0" smtClean="0"/>
              <a:t>	even explain these!</a:t>
            </a:r>
          </a:p>
          <a:p>
            <a:pPr>
              <a:spcBef>
                <a:spcPts val="0"/>
              </a:spcBef>
            </a:pPr>
            <a:r>
              <a:rPr lang="en-US" sz="2000" dirty="0" smtClean="0"/>
              <a:t>Problem</a:t>
            </a:r>
          </a:p>
          <a:p>
            <a:pPr lvl="1">
              <a:spcBef>
                <a:spcPts val="0"/>
              </a:spcBef>
              <a:buNone/>
            </a:pPr>
            <a:r>
              <a:rPr lang="en-US" sz="1600" dirty="0" smtClean="0"/>
              <a:t>	Conway </a:t>
            </a:r>
            <a:r>
              <a:rPr lang="en-US" sz="1600" i="1" dirty="0" smtClean="0"/>
              <a:t>et al</a:t>
            </a:r>
            <a:r>
              <a:rPr lang="en-US" sz="1600" dirty="0" smtClean="0"/>
              <a:t>. </a:t>
            </a:r>
            <a:r>
              <a:rPr lang="en-US" sz="1600" dirty="0" smtClean="0">
                <a:hlinkClick r:id="rId4"/>
              </a:rPr>
              <a:t>Phys. Rev. D </a:t>
            </a:r>
            <a:r>
              <a:rPr lang="en-US" sz="1600" b="1" dirty="0" smtClean="0">
                <a:hlinkClick r:id="rId4"/>
              </a:rPr>
              <a:t>39</a:t>
            </a:r>
            <a:r>
              <a:rPr lang="en-US" sz="1600" dirty="0" smtClean="0">
                <a:hlinkClick r:id="rId4"/>
              </a:rPr>
              <a:t>, 92 (1989)</a:t>
            </a:r>
            <a:endParaRPr lang="en-US" sz="1600" dirty="0" smtClean="0"/>
          </a:p>
          <a:p>
            <a:pPr lvl="1">
              <a:spcBef>
                <a:spcPts val="0"/>
              </a:spcBef>
              <a:buNone/>
            </a:pPr>
            <a:r>
              <a:rPr lang="en-US" sz="1600" dirty="0" smtClean="0"/>
              <a:t>	</a:t>
            </a:r>
            <a:r>
              <a:rPr lang="en-US" sz="1600" dirty="0" err="1" smtClean="0"/>
              <a:t>Wijesooriya</a:t>
            </a:r>
            <a:r>
              <a:rPr lang="en-US" sz="1600" dirty="0" smtClean="0"/>
              <a:t> </a:t>
            </a:r>
            <a:r>
              <a:rPr lang="en-US" sz="1600" i="1" dirty="0" smtClean="0"/>
              <a:t>et al</a:t>
            </a:r>
            <a:r>
              <a:rPr lang="en-US" sz="1600" dirty="0" smtClean="0"/>
              <a:t>. </a:t>
            </a:r>
            <a:r>
              <a:rPr lang="en-US" sz="1600" dirty="0" err="1" smtClean="0">
                <a:hlinkClick r:id="rId5"/>
              </a:rPr>
              <a:t>Phys.Rev</a:t>
            </a:r>
            <a:r>
              <a:rPr lang="en-US" sz="1600" dirty="0" smtClean="0">
                <a:hlinkClick r:id="rId5"/>
              </a:rPr>
              <a:t>. C </a:t>
            </a:r>
            <a:r>
              <a:rPr lang="en-US" sz="1600" b="1" dirty="0" smtClean="0">
                <a:hlinkClick r:id="rId5"/>
              </a:rPr>
              <a:t>72</a:t>
            </a:r>
            <a:r>
              <a:rPr lang="en-US" sz="1600" dirty="0" smtClean="0">
                <a:hlinkClick r:id="rId5"/>
              </a:rPr>
              <a:t> (2005) 065203</a:t>
            </a:r>
            <a:endParaRPr lang="en-US" sz="1600" dirty="0" smtClean="0"/>
          </a:p>
          <a:p>
            <a:pPr>
              <a:spcBef>
                <a:spcPts val="0"/>
              </a:spcBef>
              <a:buNone/>
            </a:pPr>
            <a:r>
              <a:rPr lang="en-US" sz="2000" dirty="0" smtClean="0"/>
              <a:t>	</a:t>
            </a:r>
            <a:r>
              <a:rPr lang="en-US" sz="2400" dirty="0" err="1" smtClean="0"/>
              <a:t>Behaviour</a:t>
            </a:r>
            <a:r>
              <a:rPr lang="en-US" sz="2400" dirty="0" smtClean="0"/>
              <a:t> at large-</a:t>
            </a:r>
            <a:r>
              <a:rPr lang="en-US" sz="2400" i="1" dirty="0" smtClean="0"/>
              <a:t>x </a:t>
            </a:r>
            <a:r>
              <a:rPr lang="en-US" sz="2400" dirty="0" smtClean="0"/>
              <a:t>inconsistent with </a:t>
            </a:r>
          </a:p>
          <a:p>
            <a:pPr>
              <a:spcBef>
                <a:spcPts val="0"/>
              </a:spcBef>
              <a:buNone/>
            </a:pPr>
            <a:r>
              <a:rPr lang="en-US" sz="2400" dirty="0" smtClean="0"/>
              <a:t>	</a:t>
            </a:r>
            <a:r>
              <a:rPr lang="en-US" sz="2400" dirty="0" err="1" smtClean="0"/>
              <a:t>p</a:t>
            </a:r>
            <a:r>
              <a:rPr lang="en-US" sz="2400" dirty="0" err="1" smtClean="0">
                <a:solidFill>
                  <a:srgbClr val="FF0000"/>
                </a:solidFill>
              </a:rPr>
              <a:t>Q</a:t>
            </a:r>
            <a:r>
              <a:rPr lang="en-US" sz="2400" dirty="0" err="1" smtClean="0">
                <a:solidFill>
                  <a:srgbClr val="008000"/>
                </a:solidFill>
              </a:rPr>
              <a:t>C</a:t>
            </a:r>
            <a:r>
              <a:rPr lang="en-US" sz="2400" dirty="0" err="1" smtClean="0">
                <a:solidFill>
                  <a:srgbClr val="0000FF"/>
                </a:solidFill>
              </a:rPr>
              <a:t>D</a:t>
            </a:r>
            <a:r>
              <a:rPr lang="en-US" sz="2400" dirty="0" smtClean="0"/>
              <a:t>; </a:t>
            </a:r>
            <a:r>
              <a:rPr lang="en-US" sz="2400" dirty="0" err="1" smtClean="0"/>
              <a:t>viz</a:t>
            </a:r>
            <a:r>
              <a:rPr lang="en-US" sz="2400" dirty="0" smtClean="0"/>
              <a:t>, </a:t>
            </a:r>
          </a:p>
          <a:p>
            <a:pPr>
              <a:spcBef>
                <a:spcPts val="0"/>
              </a:spcBef>
              <a:buNone/>
            </a:pPr>
            <a:r>
              <a:rPr lang="en-US" sz="2400" dirty="0" smtClean="0"/>
              <a:t>	                   expt. (1-x)</a:t>
            </a:r>
            <a:r>
              <a:rPr lang="en-US" sz="2400" baseline="30000" dirty="0" smtClean="0"/>
              <a:t>1+</a:t>
            </a:r>
            <a:r>
              <a:rPr lang="el-GR" sz="2400" baseline="30000" dirty="0" smtClean="0"/>
              <a:t>ε</a:t>
            </a:r>
            <a:r>
              <a:rPr lang="en-US" sz="2400" dirty="0" smtClean="0"/>
              <a:t>  </a:t>
            </a:r>
          </a:p>
          <a:p>
            <a:pPr>
              <a:spcBef>
                <a:spcPts val="0"/>
              </a:spcBef>
              <a:buNone/>
            </a:pPr>
            <a:r>
              <a:rPr lang="en-US" sz="2400" dirty="0" smtClean="0"/>
              <a:t>	               cf. </a:t>
            </a:r>
            <a:r>
              <a:rPr lang="en-US" sz="2400" dirty="0" smtClean="0">
                <a:solidFill>
                  <a:srgbClr val="FF0000"/>
                </a:solidFill>
              </a:rPr>
              <a:t>Q</a:t>
            </a:r>
            <a:r>
              <a:rPr lang="en-US" sz="2400" dirty="0" smtClean="0">
                <a:solidFill>
                  <a:srgbClr val="008000"/>
                </a:solidFill>
              </a:rPr>
              <a:t>C</a:t>
            </a:r>
            <a:r>
              <a:rPr lang="en-US" sz="2400" dirty="0" smtClean="0">
                <a:solidFill>
                  <a:srgbClr val="0000FF"/>
                </a:solidFill>
              </a:rPr>
              <a:t>D </a:t>
            </a:r>
            <a:r>
              <a:rPr lang="en-US" sz="2400" dirty="0" smtClean="0"/>
              <a:t>(1-x)</a:t>
            </a:r>
            <a:r>
              <a:rPr lang="en-US" sz="2400" baseline="30000" dirty="0" smtClean="0"/>
              <a:t>2+</a:t>
            </a:r>
            <a:r>
              <a:rPr lang="el-GR" sz="2400" baseline="30000" dirty="0" smtClean="0"/>
              <a:t>γ</a:t>
            </a:r>
            <a:endParaRPr lang="en-US" sz="2400" baseline="30000" dirty="0">
              <a:solidFill>
                <a:srgbClr val="0000FF"/>
              </a:solidFill>
            </a:endParaRPr>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55</a:t>
            </a:fld>
            <a:endParaRPr lang="en-US"/>
          </a:p>
        </p:txBody>
      </p:sp>
      <p:sp>
        <p:nvSpPr>
          <p:cNvPr id="8" name="Rectangle 7"/>
          <p:cNvSpPr/>
          <p:nvPr/>
        </p:nvSpPr>
        <p:spPr bwMode="auto">
          <a:xfrm>
            <a:off x="0" y="1371600"/>
            <a:ext cx="6096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2">
                    <a:lumMod val="10000"/>
                  </a:schemeClr>
                </a:solidFill>
                <a:effectLst/>
                <a:latin typeface="Calibri" pitchFamily="34" charset="0"/>
              </a:rPr>
              <a:t>Pion</a:t>
            </a:r>
            <a:endParaRPr kumimoji="0" lang="en-US" sz="1600" b="1" i="0" u="none" strike="noStrike" cap="none" normalizeH="0" baseline="0" dirty="0" smtClean="0">
              <a:ln>
                <a:noFill/>
              </a:ln>
              <a:solidFill>
                <a:schemeClr val="bg2">
                  <a:lumMod val="10000"/>
                </a:schemeClr>
              </a:solidFill>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80">
                                          <p:stCondLst>
                                            <p:cond delay="0"/>
                                          </p:stCondLst>
                                        </p:cTn>
                                        <p:tgtEl>
                                          <p:spTgt spid="3">
                                            <p:txEl>
                                              <p:pRg st="3" end="3"/>
                                            </p:txEl>
                                          </p:spTgt>
                                        </p:tgtEl>
                                      </p:cBhvr>
                                    </p:animEffect>
                                    <p:anim calcmode="lin" valueType="num">
                                      <p:cBhvr>
                                        <p:cTn id="2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3" end="3"/>
                                            </p:txEl>
                                          </p:spTgt>
                                        </p:tgtEl>
                                      </p:cBhvr>
                                      <p:to x="100000" y="60000"/>
                                    </p:animScale>
                                    <p:animScale>
                                      <p:cBhvr>
                                        <p:cTn id="30" dur="166" decel="50000">
                                          <p:stCondLst>
                                            <p:cond delay="676"/>
                                          </p:stCondLst>
                                        </p:cTn>
                                        <p:tgtEl>
                                          <p:spTgt spid="3">
                                            <p:txEl>
                                              <p:pRg st="3" end="3"/>
                                            </p:txEl>
                                          </p:spTgt>
                                        </p:tgtEl>
                                      </p:cBhvr>
                                      <p:to x="100000" y="100000"/>
                                    </p:animScale>
                                    <p:animScale>
                                      <p:cBhvr>
                                        <p:cTn id="31" dur="26">
                                          <p:stCondLst>
                                            <p:cond delay="1312"/>
                                          </p:stCondLst>
                                        </p:cTn>
                                        <p:tgtEl>
                                          <p:spTgt spid="3">
                                            <p:txEl>
                                              <p:pRg st="3" end="3"/>
                                            </p:txEl>
                                          </p:spTgt>
                                        </p:tgtEl>
                                      </p:cBhvr>
                                      <p:to x="100000" y="80000"/>
                                    </p:animScale>
                                    <p:animScale>
                                      <p:cBhvr>
                                        <p:cTn id="32" dur="166" decel="50000">
                                          <p:stCondLst>
                                            <p:cond delay="1338"/>
                                          </p:stCondLst>
                                        </p:cTn>
                                        <p:tgtEl>
                                          <p:spTgt spid="3">
                                            <p:txEl>
                                              <p:pRg st="3" end="3"/>
                                            </p:txEl>
                                          </p:spTgt>
                                        </p:tgtEl>
                                      </p:cBhvr>
                                      <p:to x="100000" y="100000"/>
                                    </p:animScale>
                                    <p:animScale>
                                      <p:cBhvr>
                                        <p:cTn id="33" dur="26">
                                          <p:stCondLst>
                                            <p:cond delay="1642"/>
                                          </p:stCondLst>
                                        </p:cTn>
                                        <p:tgtEl>
                                          <p:spTgt spid="3">
                                            <p:txEl>
                                              <p:pRg st="3" end="3"/>
                                            </p:txEl>
                                          </p:spTgt>
                                        </p:tgtEl>
                                      </p:cBhvr>
                                      <p:to x="100000" y="90000"/>
                                    </p:animScale>
                                    <p:animScale>
                                      <p:cBhvr>
                                        <p:cTn id="34" dur="166" decel="50000">
                                          <p:stCondLst>
                                            <p:cond delay="1668"/>
                                          </p:stCondLst>
                                        </p:cTn>
                                        <p:tgtEl>
                                          <p:spTgt spid="3">
                                            <p:txEl>
                                              <p:pRg st="3" end="3"/>
                                            </p:txEl>
                                          </p:spTgt>
                                        </p:tgtEl>
                                      </p:cBhvr>
                                      <p:to x="100000" y="100000"/>
                                    </p:animScale>
                                    <p:animScale>
                                      <p:cBhvr>
                                        <p:cTn id="35" dur="26">
                                          <p:stCondLst>
                                            <p:cond delay="1808"/>
                                          </p:stCondLst>
                                        </p:cTn>
                                        <p:tgtEl>
                                          <p:spTgt spid="3">
                                            <p:txEl>
                                              <p:pRg st="3" end="3"/>
                                            </p:txEl>
                                          </p:spTgt>
                                        </p:tgtEl>
                                      </p:cBhvr>
                                      <p:to x="100000" y="95000"/>
                                    </p:animScale>
                                    <p:animScale>
                                      <p:cBhvr>
                                        <p:cTn id="36" dur="166" decel="50000">
                                          <p:stCondLst>
                                            <p:cond delay="1834"/>
                                          </p:stCondLst>
                                        </p:cTn>
                                        <p:tgtEl>
                                          <p:spTgt spid="3">
                                            <p:txEl>
                                              <p:pRg st="3" end="3"/>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80">
                                          <p:stCondLst>
                                            <p:cond delay="0"/>
                                          </p:stCondLst>
                                        </p:cTn>
                                        <p:tgtEl>
                                          <p:spTgt spid="3">
                                            <p:txEl>
                                              <p:pRg st="4" end="4"/>
                                            </p:txEl>
                                          </p:spTgt>
                                        </p:tgtEl>
                                      </p:cBhvr>
                                    </p:animEffect>
                                    <p:anim calcmode="lin" valueType="num">
                                      <p:cBhvr>
                                        <p:cTn id="4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4" end="4"/>
                                            </p:txEl>
                                          </p:spTgt>
                                        </p:tgtEl>
                                      </p:cBhvr>
                                      <p:to x="100000" y="60000"/>
                                    </p:animScale>
                                    <p:animScale>
                                      <p:cBhvr>
                                        <p:cTn id="46" dur="166" decel="50000">
                                          <p:stCondLst>
                                            <p:cond delay="676"/>
                                          </p:stCondLst>
                                        </p:cTn>
                                        <p:tgtEl>
                                          <p:spTgt spid="3">
                                            <p:txEl>
                                              <p:pRg st="4" end="4"/>
                                            </p:txEl>
                                          </p:spTgt>
                                        </p:tgtEl>
                                      </p:cBhvr>
                                      <p:to x="100000" y="100000"/>
                                    </p:animScale>
                                    <p:animScale>
                                      <p:cBhvr>
                                        <p:cTn id="47" dur="26">
                                          <p:stCondLst>
                                            <p:cond delay="1312"/>
                                          </p:stCondLst>
                                        </p:cTn>
                                        <p:tgtEl>
                                          <p:spTgt spid="3">
                                            <p:txEl>
                                              <p:pRg st="4" end="4"/>
                                            </p:txEl>
                                          </p:spTgt>
                                        </p:tgtEl>
                                      </p:cBhvr>
                                      <p:to x="100000" y="80000"/>
                                    </p:animScale>
                                    <p:animScale>
                                      <p:cBhvr>
                                        <p:cTn id="48" dur="166" decel="50000">
                                          <p:stCondLst>
                                            <p:cond delay="1338"/>
                                          </p:stCondLst>
                                        </p:cTn>
                                        <p:tgtEl>
                                          <p:spTgt spid="3">
                                            <p:txEl>
                                              <p:pRg st="4" end="4"/>
                                            </p:txEl>
                                          </p:spTgt>
                                        </p:tgtEl>
                                      </p:cBhvr>
                                      <p:to x="100000" y="100000"/>
                                    </p:animScale>
                                    <p:animScale>
                                      <p:cBhvr>
                                        <p:cTn id="49" dur="26">
                                          <p:stCondLst>
                                            <p:cond delay="1642"/>
                                          </p:stCondLst>
                                        </p:cTn>
                                        <p:tgtEl>
                                          <p:spTgt spid="3">
                                            <p:txEl>
                                              <p:pRg st="4" end="4"/>
                                            </p:txEl>
                                          </p:spTgt>
                                        </p:tgtEl>
                                      </p:cBhvr>
                                      <p:to x="100000" y="90000"/>
                                    </p:animScale>
                                    <p:animScale>
                                      <p:cBhvr>
                                        <p:cTn id="50" dur="166" decel="50000">
                                          <p:stCondLst>
                                            <p:cond delay="1668"/>
                                          </p:stCondLst>
                                        </p:cTn>
                                        <p:tgtEl>
                                          <p:spTgt spid="3">
                                            <p:txEl>
                                              <p:pRg st="4" end="4"/>
                                            </p:txEl>
                                          </p:spTgt>
                                        </p:tgtEl>
                                      </p:cBhvr>
                                      <p:to x="100000" y="100000"/>
                                    </p:animScale>
                                    <p:animScale>
                                      <p:cBhvr>
                                        <p:cTn id="51" dur="26">
                                          <p:stCondLst>
                                            <p:cond delay="1808"/>
                                          </p:stCondLst>
                                        </p:cTn>
                                        <p:tgtEl>
                                          <p:spTgt spid="3">
                                            <p:txEl>
                                              <p:pRg st="4" end="4"/>
                                            </p:txEl>
                                          </p:spTgt>
                                        </p:tgtEl>
                                      </p:cBhvr>
                                      <p:to x="100000" y="95000"/>
                                    </p:animScale>
                                    <p:animScale>
                                      <p:cBhvr>
                                        <p:cTn id="52" dur="166" decel="50000">
                                          <p:stCondLst>
                                            <p:cond delay="1834"/>
                                          </p:stCondLst>
                                        </p:cTn>
                                        <p:tgtEl>
                                          <p:spTgt spid="3">
                                            <p:txEl>
                                              <p:pRg st="4" end="4"/>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wipe(down)">
                                      <p:cBhvr>
                                        <p:cTn id="55" dur="580">
                                          <p:stCondLst>
                                            <p:cond delay="0"/>
                                          </p:stCondLst>
                                        </p:cTn>
                                        <p:tgtEl>
                                          <p:spTgt spid="3">
                                            <p:txEl>
                                              <p:pRg st="5" end="5"/>
                                            </p:txEl>
                                          </p:spTgt>
                                        </p:tgtEl>
                                      </p:cBhvr>
                                    </p:animEffect>
                                    <p:anim calcmode="lin" valueType="num">
                                      <p:cBhvr>
                                        <p:cTn id="5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5" end="5"/>
                                            </p:txEl>
                                          </p:spTgt>
                                        </p:tgtEl>
                                      </p:cBhvr>
                                      <p:to x="100000" y="60000"/>
                                    </p:animScale>
                                    <p:animScale>
                                      <p:cBhvr>
                                        <p:cTn id="62" dur="166" decel="50000">
                                          <p:stCondLst>
                                            <p:cond delay="676"/>
                                          </p:stCondLst>
                                        </p:cTn>
                                        <p:tgtEl>
                                          <p:spTgt spid="3">
                                            <p:txEl>
                                              <p:pRg st="5" end="5"/>
                                            </p:txEl>
                                          </p:spTgt>
                                        </p:tgtEl>
                                      </p:cBhvr>
                                      <p:to x="100000" y="100000"/>
                                    </p:animScale>
                                    <p:animScale>
                                      <p:cBhvr>
                                        <p:cTn id="63" dur="26">
                                          <p:stCondLst>
                                            <p:cond delay="1312"/>
                                          </p:stCondLst>
                                        </p:cTn>
                                        <p:tgtEl>
                                          <p:spTgt spid="3">
                                            <p:txEl>
                                              <p:pRg st="5" end="5"/>
                                            </p:txEl>
                                          </p:spTgt>
                                        </p:tgtEl>
                                      </p:cBhvr>
                                      <p:to x="100000" y="80000"/>
                                    </p:animScale>
                                    <p:animScale>
                                      <p:cBhvr>
                                        <p:cTn id="64" dur="166" decel="50000">
                                          <p:stCondLst>
                                            <p:cond delay="1338"/>
                                          </p:stCondLst>
                                        </p:cTn>
                                        <p:tgtEl>
                                          <p:spTgt spid="3">
                                            <p:txEl>
                                              <p:pRg st="5" end="5"/>
                                            </p:txEl>
                                          </p:spTgt>
                                        </p:tgtEl>
                                      </p:cBhvr>
                                      <p:to x="100000" y="100000"/>
                                    </p:animScale>
                                    <p:animScale>
                                      <p:cBhvr>
                                        <p:cTn id="65" dur="26">
                                          <p:stCondLst>
                                            <p:cond delay="1642"/>
                                          </p:stCondLst>
                                        </p:cTn>
                                        <p:tgtEl>
                                          <p:spTgt spid="3">
                                            <p:txEl>
                                              <p:pRg st="5" end="5"/>
                                            </p:txEl>
                                          </p:spTgt>
                                        </p:tgtEl>
                                      </p:cBhvr>
                                      <p:to x="100000" y="90000"/>
                                    </p:animScale>
                                    <p:animScale>
                                      <p:cBhvr>
                                        <p:cTn id="66" dur="166" decel="50000">
                                          <p:stCondLst>
                                            <p:cond delay="1668"/>
                                          </p:stCondLst>
                                        </p:cTn>
                                        <p:tgtEl>
                                          <p:spTgt spid="3">
                                            <p:txEl>
                                              <p:pRg st="5" end="5"/>
                                            </p:txEl>
                                          </p:spTgt>
                                        </p:tgtEl>
                                      </p:cBhvr>
                                      <p:to x="100000" y="100000"/>
                                    </p:animScale>
                                    <p:animScale>
                                      <p:cBhvr>
                                        <p:cTn id="67" dur="26">
                                          <p:stCondLst>
                                            <p:cond delay="1808"/>
                                          </p:stCondLst>
                                        </p:cTn>
                                        <p:tgtEl>
                                          <p:spTgt spid="3">
                                            <p:txEl>
                                              <p:pRg st="5" end="5"/>
                                            </p:txEl>
                                          </p:spTgt>
                                        </p:tgtEl>
                                      </p:cBhvr>
                                      <p:to x="100000" y="95000"/>
                                    </p:animScale>
                                    <p:animScale>
                                      <p:cBhvr>
                                        <p:cTn id="68" dur="166" decel="50000">
                                          <p:stCondLst>
                                            <p:cond delay="1834"/>
                                          </p:stCondLst>
                                        </p:cTn>
                                        <p:tgtEl>
                                          <p:spTgt spid="3">
                                            <p:txEl>
                                              <p:pRg st="5" end="5"/>
                                            </p:txEl>
                                          </p:spTgt>
                                        </p:tgtEl>
                                      </p:cBhvr>
                                      <p:to x="100000" y="100000"/>
                                    </p:animScale>
                                  </p:childTnLst>
                                </p:cTn>
                              </p:par>
                              <p:par>
                                <p:cTn id="69" presetID="51" presetClass="entr" presetSubtype="0"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770" decel="100000"/>
                                        <p:tgtEl>
                                          <p:spTgt spid="9"/>
                                        </p:tgtEl>
                                      </p:cBhvr>
                                    </p:animEffect>
                                    <p:animScale>
                                      <p:cBhvr>
                                        <p:cTn id="72" dur="770" decel="100000"/>
                                        <p:tgtEl>
                                          <p:spTgt spid="9"/>
                                        </p:tgtEl>
                                      </p:cBhvr>
                                      <p:from x="10000" y="10000"/>
                                      <p:to x="200000" y="450000"/>
                                    </p:animScale>
                                    <p:animScale>
                                      <p:cBhvr>
                                        <p:cTn id="73" dur="1230" accel="100000" fill="hold">
                                          <p:stCondLst>
                                            <p:cond delay="770"/>
                                          </p:stCondLst>
                                        </p:cTn>
                                        <p:tgtEl>
                                          <p:spTgt spid="9"/>
                                        </p:tgtEl>
                                      </p:cBhvr>
                                      <p:from x="200000" y="450000"/>
                                      <p:to x="100000" y="100000"/>
                                    </p:animScale>
                                    <p:set>
                                      <p:cBhvr>
                                        <p:cTn id="74" dur="770" fill="hold"/>
                                        <p:tgtEl>
                                          <p:spTgt spid="9"/>
                                        </p:tgtEl>
                                        <p:attrNameLst>
                                          <p:attrName>ppt_x</p:attrName>
                                        </p:attrNameLst>
                                      </p:cBhvr>
                                      <p:to>
                                        <p:strVal val="(0.5)"/>
                                      </p:to>
                                    </p:set>
                                    <p:anim from="(0.5)" to="(#ppt_x)" calcmode="lin" valueType="num">
                                      <p:cBhvr>
                                        <p:cTn id="75" dur="1230" accel="100000" fill="hold">
                                          <p:stCondLst>
                                            <p:cond delay="770"/>
                                          </p:stCondLst>
                                        </p:cTn>
                                        <p:tgtEl>
                                          <p:spTgt spid="9"/>
                                        </p:tgtEl>
                                        <p:attrNameLst>
                                          <p:attrName>ppt_x</p:attrName>
                                        </p:attrNameLst>
                                      </p:cBhvr>
                                    </p:anim>
                                    <p:set>
                                      <p:cBhvr>
                                        <p:cTn id="76" dur="770" fill="hold"/>
                                        <p:tgtEl>
                                          <p:spTgt spid="9"/>
                                        </p:tgtEl>
                                        <p:attrNameLst>
                                          <p:attrName>ppt_y</p:attrName>
                                        </p:attrNameLst>
                                      </p:cBhvr>
                                      <p:to>
                                        <p:strVal val="(#ppt_y+0.4)"/>
                                      </p:to>
                                    </p:set>
                                    <p:anim from="(#ppt_y+0.4)" to="(#ppt_y)" calcmode="lin" valueType="num">
                                      <p:cBhvr>
                                        <p:cTn id="77" dur="1230" accel="100000" fill="hold">
                                          <p:stCondLst>
                                            <p:cond delay="770"/>
                                          </p:stCondLst>
                                        </p:cTn>
                                        <p:tgtEl>
                                          <p:spTgt spid="9"/>
                                        </p:tgtEl>
                                        <p:attrNameLst>
                                          <p:attrName>ppt_y</p:attrName>
                                        </p:attrNameLst>
                                      </p:cBhvr>
                                    </p:anim>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nodeType="clickEffect">
                                  <p:stCondLst>
                                    <p:cond delay="0"/>
                                  </p:stCondLst>
                                  <p:childTnLst>
                                    <p:set>
                                      <p:cBhvr>
                                        <p:cTn id="81" dur="1" fill="hold">
                                          <p:stCondLst>
                                            <p:cond delay="0"/>
                                          </p:stCondLst>
                                        </p:cTn>
                                        <p:tgtEl>
                                          <p:spTgt spid="3">
                                            <p:txEl>
                                              <p:pRg st="6" end="6"/>
                                            </p:txEl>
                                          </p:spTgt>
                                        </p:tgtEl>
                                        <p:attrNameLst>
                                          <p:attrName>style.visibility</p:attrName>
                                        </p:attrNameLst>
                                      </p:cBhvr>
                                      <p:to>
                                        <p:strVal val="visible"/>
                                      </p:to>
                                    </p:set>
                                    <p:animEffect transition="in" filter="wipe(down)">
                                      <p:cBhvr>
                                        <p:cTn id="82" dur="580">
                                          <p:stCondLst>
                                            <p:cond delay="0"/>
                                          </p:stCondLst>
                                        </p:cTn>
                                        <p:tgtEl>
                                          <p:spTgt spid="3">
                                            <p:txEl>
                                              <p:pRg st="6" end="6"/>
                                            </p:txEl>
                                          </p:spTgt>
                                        </p:tgtEl>
                                      </p:cBhvr>
                                    </p:animEffect>
                                    <p:anim calcmode="lin" valueType="num">
                                      <p:cBhvr>
                                        <p:cTn id="8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8" dur="26">
                                          <p:stCondLst>
                                            <p:cond delay="650"/>
                                          </p:stCondLst>
                                        </p:cTn>
                                        <p:tgtEl>
                                          <p:spTgt spid="3">
                                            <p:txEl>
                                              <p:pRg st="6" end="6"/>
                                            </p:txEl>
                                          </p:spTgt>
                                        </p:tgtEl>
                                      </p:cBhvr>
                                      <p:to x="100000" y="60000"/>
                                    </p:animScale>
                                    <p:animScale>
                                      <p:cBhvr>
                                        <p:cTn id="89" dur="166" decel="50000">
                                          <p:stCondLst>
                                            <p:cond delay="676"/>
                                          </p:stCondLst>
                                        </p:cTn>
                                        <p:tgtEl>
                                          <p:spTgt spid="3">
                                            <p:txEl>
                                              <p:pRg st="6" end="6"/>
                                            </p:txEl>
                                          </p:spTgt>
                                        </p:tgtEl>
                                      </p:cBhvr>
                                      <p:to x="100000" y="100000"/>
                                    </p:animScale>
                                    <p:animScale>
                                      <p:cBhvr>
                                        <p:cTn id="90" dur="26">
                                          <p:stCondLst>
                                            <p:cond delay="1312"/>
                                          </p:stCondLst>
                                        </p:cTn>
                                        <p:tgtEl>
                                          <p:spTgt spid="3">
                                            <p:txEl>
                                              <p:pRg st="6" end="6"/>
                                            </p:txEl>
                                          </p:spTgt>
                                        </p:tgtEl>
                                      </p:cBhvr>
                                      <p:to x="100000" y="80000"/>
                                    </p:animScale>
                                    <p:animScale>
                                      <p:cBhvr>
                                        <p:cTn id="91" dur="166" decel="50000">
                                          <p:stCondLst>
                                            <p:cond delay="1338"/>
                                          </p:stCondLst>
                                        </p:cTn>
                                        <p:tgtEl>
                                          <p:spTgt spid="3">
                                            <p:txEl>
                                              <p:pRg st="6" end="6"/>
                                            </p:txEl>
                                          </p:spTgt>
                                        </p:tgtEl>
                                      </p:cBhvr>
                                      <p:to x="100000" y="100000"/>
                                    </p:animScale>
                                    <p:animScale>
                                      <p:cBhvr>
                                        <p:cTn id="92" dur="26">
                                          <p:stCondLst>
                                            <p:cond delay="1642"/>
                                          </p:stCondLst>
                                        </p:cTn>
                                        <p:tgtEl>
                                          <p:spTgt spid="3">
                                            <p:txEl>
                                              <p:pRg st="6" end="6"/>
                                            </p:txEl>
                                          </p:spTgt>
                                        </p:tgtEl>
                                      </p:cBhvr>
                                      <p:to x="100000" y="90000"/>
                                    </p:animScale>
                                    <p:animScale>
                                      <p:cBhvr>
                                        <p:cTn id="93" dur="166" decel="50000">
                                          <p:stCondLst>
                                            <p:cond delay="1668"/>
                                          </p:stCondLst>
                                        </p:cTn>
                                        <p:tgtEl>
                                          <p:spTgt spid="3">
                                            <p:txEl>
                                              <p:pRg st="6" end="6"/>
                                            </p:txEl>
                                          </p:spTgt>
                                        </p:tgtEl>
                                      </p:cBhvr>
                                      <p:to x="100000" y="100000"/>
                                    </p:animScale>
                                    <p:animScale>
                                      <p:cBhvr>
                                        <p:cTn id="94" dur="26">
                                          <p:stCondLst>
                                            <p:cond delay="1808"/>
                                          </p:stCondLst>
                                        </p:cTn>
                                        <p:tgtEl>
                                          <p:spTgt spid="3">
                                            <p:txEl>
                                              <p:pRg st="6" end="6"/>
                                            </p:txEl>
                                          </p:spTgt>
                                        </p:tgtEl>
                                      </p:cBhvr>
                                      <p:to x="100000" y="95000"/>
                                    </p:animScale>
                                    <p:animScale>
                                      <p:cBhvr>
                                        <p:cTn id="95" dur="166" decel="50000">
                                          <p:stCondLst>
                                            <p:cond delay="1834"/>
                                          </p:stCondLst>
                                        </p:cTn>
                                        <p:tgtEl>
                                          <p:spTgt spid="3">
                                            <p:txEl>
                                              <p:pRg st="6" end="6"/>
                                            </p:txEl>
                                          </p:spTgt>
                                        </p:tgtEl>
                                      </p:cBhvr>
                                      <p:to x="100000" y="100000"/>
                                    </p:animScale>
                                  </p:childTnLst>
                                </p:cTn>
                              </p:par>
                              <p:par>
                                <p:cTn id="96" presetID="26" presetClass="entr" presetSubtype="0" fill="hold" nodeType="withEffect">
                                  <p:stCondLst>
                                    <p:cond delay="0"/>
                                  </p:stCondLst>
                                  <p:childTnLst>
                                    <p:set>
                                      <p:cBhvr>
                                        <p:cTn id="97" dur="1" fill="hold">
                                          <p:stCondLst>
                                            <p:cond delay="0"/>
                                          </p:stCondLst>
                                        </p:cTn>
                                        <p:tgtEl>
                                          <p:spTgt spid="3">
                                            <p:txEl>
                                              <p:pRg st="7" end="7"/>
                                            </p:txEl>
                                          </p:spTgt>
                                        </p:tgtEl>
                                        <p:attrNameLst>
                                          <p:attrName>style.visibility</p:attrName>
                                        </p:attrNameLst>
                                      </p:cBhvr>
                                      <p:to>
                                        <p:strVal val="visible"/>
                                      </p:to>
                                    </p:set>
                                    <p:animEffect transition="in" filter="wipe(down)">
                                      <p:cBhvr>
                                        <p:cTn id="98" dur="580">
                                          <p:stCondLst>
                                            <p:cond delay="0"/>
                                          </p:stCondLst>
                                        </p:cTn>
                                        <p:tgtEl>
                                          <p:spTgt spid="3">
                                            <p:txEl>
                                              <p:pRg st="7" end="7"/>
                                            </p:txEl>
                                          </p:spTgt>
                                        </p:tgtEl>
                                      </p:cBhvr>
                                    </p:animEffect>
                                    <p:anim calcmode="lin" valueType="num">
                                      <p:cBhvr>
                                        <p:cTn id="99"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04" dur="26">
                                          <p:stCondLst>
                                            <p:cond delay="650"/>
                                          </p:stCondLst>
                                        </p:cTn>
                                        <p:tgtEl>
                                          <p:spTgt spid="3">
                                            <p:txEl>
                                              <p:pRg st="7" end="7"/>
                                            </p:txEl>
                                          </p:spTgt>
                                        </p:tgtEl>
                                      </p:cBhvr>
                                      <p:to x="100000" y="60000"/>
                                    </p:animScale>
                                    <p:animScale>
                                      <p:cBhvr>
                                        <p:cTn id="105" dur="166" decel="50000">
                                          <p:stCondLst>
                                            <p:cond delay="676"/>
                                          </p:stCondLst>
                                        </p:cTn>
                                        <p:tgtEl>
                                          <p:spTgt spid="3">
                                            <p:txEl>
                                              <p:pRg st="7" end="7"/>
                                            </p:txEl>
                                          </p:spTgt>
                                        </p:tgtEl>
                                      </p:cBhvr>
                                      <p:to x="100000" y="100000"/>
                                    </p:animScale>
                                    <p:animScale>
                                      <p:cBhvr>
                                        <p:cTn id="106" dur="26">
                                          <p:stCondLst>
                                            <p:cond delay="1312"/>
                                          </p:stCondLst>
                                        </p:cTn>
                                        <p:tgtEl>
                                          <p:spTgt spid="3">
                                            <p:txEl>
                                              <p:pRg st="7" end="7"/>
                                            </p:txEl>
                                          </p:spTgt>
                                        </p:tgtEl>
                                      </p:cBhvr>
                                      <p:to x="100000" y="80000"/>
                                    </p:animScale>
                                    <p:animScale>
                                      <p:cBhvr>
                                        <p:cTn id="107" dur="166" decel="50000">
                                          <p:stCondLst>
                                            <p:cond delay="1338"/>
                                          </p:stCondLst>
                                        </p:cTn>
                                        <p:tgtEl>
                                          <p:spTgt spid="3">
                                            <p:txEl>
                                              <p:pRg st="7" end="7"/>
                                            </p:txEl>
                                          </p:spTgt>
                                        </p:tgtEl>
                                      </p:cBhvr>
                                      <p:to x="100000" y="100000"/>
                                    </p:animScale>
                                    <p:animScale>
                                      <p:cBhvr>
                                        <p:cTn id="108" dur="26">
                                          <p:stCondLst>
                                            <p:cond delay="1642"/>
                                          </p:stCondLst>
                                        </p:cTn>
                                        <p:tgtEl>
                                          <p:spTgt spid="3">
                                            <p:txEl>
                                              <p:pRg st="7" end="7"/>
                                            </p:txEl>
                                          </p:spTgt>
                                        </p:tgtEl>
                                      </p:cBhvr>
                                      <p:to x="100000" y="90000"/>
                                    </p:animScale>
                                    <p:animScale>
                                      <p:cBhvr>
                                        <p:cTn id="109" dur="166" decel="50000">
                                          <p:stCondLst>
                                            <p:cond delay="1668"/>
                                          </p:stCondLst>
                                        </p:cTn>
                                        <p:tgtEl>
                                          <p:spTgt spid="3">
                                            <p:txEl>
                                              <p:pRg st="7" end="7"/>
                                            </p:txEl>
                                          </p:spTgt>
                                        </p:tgtEl>
                                      </p:cBhvr>
                                      <p:to x="100000" y="100000"/>
                                    </p:animScale>
                                    <p:animScale>
                                      <p:cBhvr>
                                        <p:cTn id="110" dur="26">
                                          <p:stCondLst>
                                            <p:cond delay="1808"/>
                                          </p:stCondLst>
                                        </p:cTn>
                                        <p:tgtEl>
                                          <p:spTgt spid="3">
                                            <p:txEl>
                                              <p:pRg st="7" end="7"/>
                                            </p:txEl>
                                          </p:spTgt>
                                        </p:tgtEl>
                                      </p:cBhvr>
                                      <p:to x="100000" y="95000"/>
                                    </p:animScale>
                                    <p:animScale>
                                      <p:cBhvr>
                                        <p:cTn id="111" dur="166" decel="50000">
                                          <p:stCondLst>
                                            <p:cond delay="1834"/>
                                          </p:stCondLst>
                                        </p:cTn>
                                        <p:tgtEl>
                                          <p:spTgt spid="3">
                                            <p:txEl>
                                              <p:pRg st="7" end="7"/>
                                            </p:txEl>
                                          </p:spTgt>
                                        </p:tgtEl>
                                      </p:cBhvr>
                                      <p:to x="100000" y="100000"/>
                                    </p:animScale>
                                  </p:childTnLst>
                                </p:cTn>
                              </p:par>
                              <p:par>
                                <p:cTn id="112" presetID="26" presetClass="entr" presetSubtype="0" fill="hold" nodeType="withEffect">
                                  <p:stCondLst>
                                    <p:cond delay="0"/>
                                  </p:stCondLst>
                                  <p:childTnLst>
                                    <p:set>
                                      <p:cBhvr>
                                        <p:cTn id="113" dur="1" fill="hold">
                                          <p:stCondLst>
                                            <p:cond delay="0"/>
                                          </p:stCondLst>
                                        </p:cTn>
                                        <p:tgtEl>
                                          <p:spTgt spid="3">
                                            <p:txEl>
                                              <p:pRg st="8" end="8"/>
                                            </p:txEl>
                                          </p:spTgt>
                                        </p:tgtEl>
                                        <p:attrNameLst>
                                          <p:attrName>style.visibility</p:attrName>
                                        </p:attrNameLst>
                                      </p:cBhvr>
                                      <p:to>
                                        <p:strVal val="visible"/>
                                      </p:to>
                                    </p:set>
                                    <p:animEffect transition="in" filter="wipe(down)">
                                      <p:cBhvr>
                                        <p:cTn id="114" dur="580">
                                          <p:stCondLst>
                                            <p:cond delay="0"/>
                                          </p:stCondLst>
                                        </p:cTn>
                                        <p:tgtEl>
                                          <p:spTgt spid="3">
                                            <p:txEl>
                                              <p:pRg st="8" end="8"/>
                                            </p:txEl>
                                          </p:spTgt>
                                        </p:tgtEl>
                                      </p:cBhvr>
                                    </p:animEffect>
                                    <p:anim calcmode="lin" valueType="num">
                                      <p:cBhvr>
                                        <p:cTn id="115"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20" dur="26">
                                          <p:stCondLst>
                                            <p:cond delay="650"/>
                                          </p:stCondLst>
                                        </p:cTn>
                                        <p:tgtEl>
                                          <p:spTgt spid="3">
                                            <p:txEl>
                                              <p:pRg st="8" end="8"/>
                                            </p:txEl>
                                          </p:spTgt>
                                        </p:tgtEl>
                                      </p:cBhvr>
                                      <p:to x="100000" y="60000"/>
                                    </p:animScale>
                                    <p:animScale>
                                      <p:cBhvr>
                                        <p:cTn id="121" dur="166" decel="50000">
                                          <p:stCondLst>
                                            <p:cond delay="676"/>
                                          </p:stCondLst>
                                        </p:cTn>
                                        <p:tgtEl>
                                          <p:spTgt spid="3">
                                            <p:txEl>
                                              <p:pRg st="8" end="8"/>
                                            </p:txEl>
                                          </p:spTgt>
                                        </p:tgtEl>
                                      </p:cBhvr>
                                      <p:to x="100000" y="100000"/>
                                    </p:animScale>
                                    <p:animScale>
                                      <p:cBhvr>
                                        <p:cTn id="122" dur="26">
                                          <p:stCondLst>
                                            <p:cond delay="1312"/>
                                          </p:stCondLst>
                                        </p:cTn>
                                        <p:tgtEl>
                                          <p:spTgt spid="3">
                                            <p:txEl>
                                              <p:pRg st="8" end="8"/>
                                            </p:txEl>
                                          </p:spTgt>
                                        </p:tgtEl>
                                      </p:cBhvr>
                                      <p:to x="100000" y="80000"/>
                                    </p:animScale>
                                    <p:animScale>
                                      <p:cBhvr>
                                        <p:cTn id="123" dur="166" decel="50000">
                                          <p:stCondLst>
                                            <p:cond delay="1338"/>
                                          </p:stCondLst>
                                        </p:cTn>
                                        <p:tgtEl>
                                          <p:spTgt spid="3">
                                            <p:txEl>
                                              <p:pRg st="8" end="8"/>
                                            </p:txEl>
                                          </p:spTgt>
                                        </p:tgtEl>
                                      </p:cBhvr>
                                      <p:to x="100000" y="100000"/>
                                    </p:animScale>
                                    <p:animScale>
                                      <p:cBhvr>
                                        <p:cTn id="124" dur="26">
                                          <p:stCondLst>
                                            <p:cond delay="1642"/>
                                          </p:stCondLst>
                                        </p:cTn>
                                        <p:tgtEl>
                                          <p:spTgt spid="3">
                                            <p:txEl>
                                              <p:pRg st="8" end="8"/>
                                            </p:txEl>
                                          </p:spTgt>
                                        </p:tgtEl>
                                      </p:cBhvr>
                                      <p:to x="100000" y="90000"/>
                                    </p:animScale>
                                    <p:animScale>
                                      <p:cBhvr>
                                        <p:cTn id="125" dur="166" decel="50000">
                                          <p:stCondLst>
                                            <p:cond delay="1668"/>
                                          </p:stCondLst>
                                        </p:cTn>
                                        <p:tgtEl>
                                          <p:spTgt spid="3">
                                            <p:txEl>
                                              <p:pRg st="8" end="8"/>
                                            </p:txEl>
                                          </p:spTgt>
                                        </p:tgtEl>
                                      </p:cBhvr>
                                      <p:to x="100000" y="100000"/>
                                    </p:animScale>
                                    <p:animScale>
                                      <p:cBhvr>
                                        <p:cTn id="126" dur="26">
                                          <p:stCondLst>
                                            <p:cond delay="1808"/>
                                          </p:stCondLst>
                                        </p:cTn>
                                        <p:tgtEl>
                                          <p:spTgt spid="3">
                                            <p:txEl>
                                              <p:pRg st="8" end="8"/>
                                            </p:txEl>
                                          </p:spTgt>
                                        </p:tgtEl>
                                      </p:cBhvr>
                                      <p:to x="100000" y="95000"/>
                                    </p:animScale>
                                    <p:animScale>
                                      <p:cBhvr>
                                        <p:cTn id="127" dur="166" decel="50000">
                                          <p:stCondLst>
                                            <p:cond delay="1834"/>
                                          </p:stCondLst>
                                        </p:cTn>
                                        <p:tgtEl>
                                          <p:spTgt spid="3">
                                            <p:txEl>
                                              <p:pRg st="8" end="8"/>
                                            </p:txEl>
                                          </p:spTgt>
                                        </p:tgtEl>
                                      </p:cBhvr>
                                      <p:to x="100000" y="100000"/>
                                    </p:animScale>
                                  </p:childTnLst>
                                </p:cTn>
                              </p:par>
                              <p:par>
                                <p:cTn id="128" presetID="26" presetClass="entr" presetSubtype="0" fill="hold" nodeType="withEffect">
                                  <p:stCondLst>
                                    <p:cond delay="0"/>
                                  </p:stCondLst>
                                  <p:childTnLst>
                                    <p:set>
                                      <p:cBhvr>
                                        <p:cTn id="129" dur="1" fill="hold">
                                          <p:stCondLst>
                                            <p:cond delay="0"/>
                                          </p:stCondLst>
                                        </p:cTn>
                                        <p:tgtEl>
                                          <p:spTgt spid="3">
                                            <p:txEl>
                                              <p:pRg st="9" end="9"/>
                                            </p:txEl>
                                          </p:spTgt>
                                        </p:tgtEl>
                                        <p:attrNameLst>
                                          <p:attrName>style.visibility</p:attrName>
                                        </p:attrNameLst>
                                      </p:cBhvr>
                                      <p:to>
                                        <p:strVal val="visible"/>
                                      </p:to>
                                    </p:set>
                                    <p:animEffect transition="in" filter="wipe(down)">
                                      <p:cBhvr>
                                        <p:cTn id="130" dur="580">
                                          <p:stCondLst>
                                            <p:cond delay="0"/>
                                          </p:stCondLst>
                                        </p:cTn>
                                        <p:tgtEl>
                                          <p:spTgt spid="3">
                                            <p:txEl>
                                              <p:pRg st="9" end="9"/>
                                            </p:txEl>
                                          </p:spTgt>
                                        </p:tgtEl>
                                      </p:cBhvr>
                                    </p:animEffect>
                                    <p:anim calcmode="lin" valueType="num">
                                      <p:cBhvr>
                                        <p:cTn id="131"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36" dur="26">
                                          <p:stCondLst>
                                            <p:cond delay="650"/>
                                          </p:stCondLst>
                                        </p:cTn>
                                        <p:tgtEl>
                                          <p:spTgt spid="3">
                                            <p:txEl>
                                              <p:pRg st="9" end="9"/>
                                            </p:txEl>
                                          </p:spTgt>
                                        </p:tgtEl>
                                      </p:cBhvr>
                                      <p:to x="100000" y="60000"/>
                                    </p:animScale>
                                    <p:animScale>
                                      <p:cBhvr>
                                        <p:cTn id="137" dur="166" decel="50000">
                                          <p:stCondLst>
                                            <p:cond delay="676"/>
                                          </p:stCondLst>
                                        </p:cTn>
                                        <p:tgtEl>
                                          <p:spTgt spid="3">
                                            <p:txEl>
                                              <p:pRg st="9" end="9"/>
                                            </p:txEl>
                                          </p:spTgt>
                                        </p:tgtEl>
                                      </p:cBhvr>
                                      <p:to x="100000" y="100000"/>
                                    </p:animScale>
                                    <p:animScale>
                                      <p:cBhvr>
                                        <p:cTn id="138" dur="26">
                                          <p:stCondLst>
                                            <p:cond delay="1312"/>
                                          </p:stCondLst>
                                        </p:cTn>
                                        <p:tgtEl>
                                          <p:spTgt spid="3">
                                            <p:txEl>
                                              <p:pRg st="9" end="9"/>
                                            </p:txEl>
                                          </p:spTgt>
                                        </p:tgtEl>
                                      </p:cBhvr>
                                      <p:to x="100000" y="80000"/>
                                    </p:animScale>
                                    <p:animScale>
                                      <p:cBhvr>
                                        <p:cTn id="139" dur="166" decel="50000">
                                          <p:stCondLst>
                                            <p:cond delay="1338"/>
                                          </p:stCondLst>
                                        </p:cTn>
                                        <p:tgtEl>
                                          <p:spTgt spid="3">
                                            <p:txEl>
                                              <p:pRg st="9" end="9"/>
                                            </p:txEl>
                                          </p:spTgt>
                                        </p:tgtEl>
                                      </p:cBhvr>
                                      <p:to x="100000" y="100000"/>
                                    </p:animScale>
                                    <p:animScale>
                                      <p:cBhvr>
                                        <p:cTn id="140" dur="26">
                                          <p:stCondLst>
                                            <p:cond delay="1642"/>
                                          </p:stCondLst>
                                        </p:cTn>
                                        <p:tgtEl>
                                          <p:spTgt spid="3">
                                            <p:txEl>
                                              <p:pRg st="9" end="9"/>
                                            </p:txEl>
                                          </p:spTgt>
                                        </p:tgtEl>
                                      </p:cBhvr>
                                      <p:to x="100000" y="90000"/>
                                    </p:animScale>
                                    <p:animScale>
                                      <p:cBhvr>
                                        <p:cTn id="141" dur="166" decel="50000">
                                          <p:stCondLst>
                                            <p:cond delay="1668"/>
                                          </p:stCondLst>
                                        </p:cTn>
                                        <p:tgtEl>
                                          <p:spTgt spid="3">
                                            <p:txEl>
                                              <p:pRg st="9" end="9"/>
                                            </p:txEl>
                                          </p:spTgt>
                                        </p:tgtEl>
                                      </p:cBhvr>
                                      <p:to x="100000" y="100000"/>
                                    </p:animScale>
                                    <p:animScale>
                                      <p:cBhvr>
                                        <p:cTn id="142" dur="26">
                                          <p:stCondLst>
                                            <p:cond delay="1808"/>
                                          </p:stCondLst>
                                        </p:cTn>
                                        <p:tgtEl>
                                          <p:spTgt spid="3">
                                            <p:txEl>
                                              <p:pRg st="9" end="9"/>
                                            </p:txEl>
                                          </p:spTgt>
                                        </p:tgtEl>
                                      </p:cBhvr>
                                      <p:to x="100000" y="95000"/>
                                    </p:animScale>
                                    <p:animScale>
                                      <p:cBhvr>
                                        <p:cTn id="143" dur="166" decel="50000">
                                          <p:stCondLst>
                                            <p:cond delay="1834"/>
                                          </p:stCondLst>
                                        </p:cTn>
                                        <p:tgtEl>
                                          <p:spTgt spid="3">
                                            <p:txEl>
                                              <p:pRg st="9" end="9"/>
                                            </p:txEl>
                                          </p:spTgt>
                                        </p:tgtEl>
                                      </p:cBhvr>
                                      <p:to x="100000" y="100000"/>
                                    </p:animScale>
                                  </p:childTnLst>
                                </p:cTn>
                              </p:par>
                              <p:par>
                                <p:cTn id="144" presetID="26" presetClass="entr" presetSubtype="0" fill="hold" nodeType="withEffect">
                                  <p:stCondLst>
                                    <p:cond delay="0"/>
                                  </p:stCondLst>
                                  <p:childTnLst>
                                    <p:set>
                                      <p:cBhvr>
                                        <p:cTn id="145" dur="1" fill="hold">
                                          <p:stCondLst>
                                            <p:cond delay="0"/>
                                          </p:stCondLst>
                                        </p:cTn>
                                        <p:tgtEl>
                                          <p:spTgt spid="3">
                                            <p:txEl>
                                              <p:pRg st="10" end="10"/>
                                            </p:txEl>
                                          </p:spTgt>
                                        </p:tgtEl>
                                        <p:attrNameLst>
                                          <p:attrName>style.visibility</p:attrName>
                                        </p:attrNameLst>
                                      </p:cBhvr>
                                      <p:to>
                                        <p:strVal val="visible"/>
                                      </p:to>
                                    </p:set>
                                    <p:animEffect transition="in" filter="wipe(down)">
                                      <p:cBhvr>
                                        <p:cTn id="146" dur="580">
                                          <p:stCondLst>
                                            <p:cond delay="0"/>
                                          </p:stCondLst>
                                        </p:cTn>
                                        <p:tgtEl>
                                          <p:spTgt spid="3">
                                            <p:txEl>
                                              <p:pRg st="10" end="10"/>
                                            </p:txEl>
                                          </p:spTgt>
                                        </p:tgtEl>
                                      </p:cBhvr>
                                    </p:animEffect>
                                    <p:anim calcmode="lin" valueType="num">
                                      <p:cBhvr>
                                        <p:cTn id="147"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52" dur="26">
                                          <p:stCondLst>
                                            <p:cond delay="650"/>
                                          </p:stCondLst>
                                        </p:cTn>
                                        <p:tgtEl>
                                          <p:spTgt spid="3">
                                            <p:txEl>
                                              <p:pRg st="10" end="10"/>
                                            </p:txEl>
                                          </p:spTgt>
                                        </p:tgtEl>
                                      </p:cBhvr>
                                      <p:to x="100000" y="60000"/>
                                    </p:animScale>
                                    <p:animScale>
                                      <p:cBhvr>
                                        <p:cTn id="153" dur="166" decel="50000">
                                          <p:stCondLst>
                                            <p:cond delay="676"/>
                                          </p:stCondLst>
                                        </p:cTn>
                                        <p:tgtEl>
                                          <p:spTgt spid="3">
                                            <p:txEl>
                                              <p:pRg st="10" end="10"/>
                                            </p:txEl>
                                          </p:spTgt>
                                        </p:tgtEl>
                                      </p:cBhvr>
                                      <p:to x="100000" y="100000"/>
                                    </p:animScale>
                                    <p:animScale>
                                      <p:cBhvr>
                                        <p:cTn id="154" dur="26">
                                          <p:stCondLst>
                                            <p:cond delay="1312"/>
                                          </p:stCondLst>
                                        </p:cTn>
                                        <p:tgtEl>
                                          <p:spTgt spid="3">
                                            <p:txEl>
                                              <p:pRg st="10" end="10"/>
                                            </p:txEl>
                                          </p:spTgt>
                                        </p:tgtEl>
                                      </p:cBhvr>
                                      <p:to x="100000" y="80000"/>
                                    </p:animScale>
                                    <p:animScale>
                                      <p:cBhvr>
                                        <p:cTn id="155" dur="166" decel="50000">
                                          <p:stCondLst>
                                            <p:cond delay="1338"/>
                                          </p:stCondLst>
                                        </p:cTn>
                                        <p:tgtEl>
                                          <p:spTgt spid="3">
                                            <p:txEl>
                                              <p:pRg st="10" end="10"/>
                                            </p:txEl>
                                          </p:spTgt>
                                        </p:tgtEl>
                                      </p:cBhvr>
                                      <p:to x="100000" y="100000"/>
                                    </p:animScale>
                                    <p:animScale>
                                      <p:cBhvr>
                                        <p:cTn id="156" dur="26">
                                          <p:stCondLst>
                                            <p:cond delay="1642"/>
                                          </p:stCondLst>
                                        </p:cTn>
                                        <p:tgtEl>
                                          <p:spTgt spid="3">
                                            <p:txEl>
                                              <p:pRg st="10" end="10"/>
                                            </p:txEl>
                                          </p:spTgt>
                                        </p:tgtEl>
                                      </p:cBhvr>
                                      <p:to x="100000" y="90000"/>
                                    </p:animScale>
                                    <p:animScale>
                                      <p:cBhvr>
                                        <p:cTn id="157" dur="166" decel="50000">
                                          <p:stCondLst>
                                            <p:cond delay="1668"/>
                                          </p:stCondLst>
                                        </p:cTn>
                                        <p:tgtEl>
                                          <p:spTgt spid="3">
                                            <p:txEl>
                                              <p:pRg st="10" end="10"/>
                                            </p:txEl>
                                          </p:spTgt>
                                        </p:tgtEl>
                                      </p:cBhvr>
                                      <p:to x="100000" y="100000"/>
                                    </p:animScale>
                                    <p:animScale>
                                      <p:cBhvr>
                                        <p:cTn id="158" dur="26">
                                          <p:stCondLst>
                                            <p:cond delay="1808"/>
                                          </p:stCondLst>
                                        </p:cTn>
                                        <p:tgtEl>
                                          <p:spTgt spid="3">
                                            <p:txEl>
                                              <p:pRg st="10" end="10"/>
                                            </p:txEl>
                                          </p:spTgt>
                                        </p:tgtEl>
                                      </p:cBhvr>
                                      <p:to x="100000" y="95000"/>
                                    </p:animScale>
                                    <p:animScale>
                                      <p:cBhvr>
                                        <p:cTn id="159" dur="166" decel="50000">
                                          <p:stCondLst>
                                            <p:cond delay="1834"/>
                                          </p:stCondLst>
                                        </p:cTn>
                                        <p:tgtEl>
                                          <p:spTgt spid="3">
                                            <p:txEl>
                                              <p:pRg st="10" end="10"/>
                                            </p:txEl>
                                          </p:spTgt>
                                        </p:tgtEl>
                                      </p:cBhvr>
                                      <p:to x="100000" y="100000"/>
                                    </p:animScale>
                                  </p:childTnLst>
                                </p:cTn>
                              </p:par>
                              <p:par>
                                <p:cTn id="160" presetID="26" presetClass="entr" presetSubtype="0" fill="hold" nodeType="withEffect">
                                  <p:stCondLst>
                                    <p:cond delay="0"/>
                                  </p:stCondLst>
                                  <p:childTnLst>
                                    <p:set>
                                      <p:cBhvr>
                                        <p:cTn id="161" dur="1" fill="hold">
                                          <p:stCondLst>
                                            <p:cond delay="0"/>
                                          </p:stCondLst>
                                        </p:cTn>
                                        <p:tgtEl>
                                          <p:spTgt spid="3">
                                            <p:txEl>
                                              <p:pRg st="11" end="11"/>
                                            </p:txEl>
                                          </p:spTgt>
                                        </p:tgtEl>
                                        <p:attrNameLst>
                                          <p:attrName>style.visibility</p:attrName>
                                        </p:attrNameLst>
                                      </p:cBhvr>
                                      <p:to>
                                        <p:strVal val="visible"/>
                                      </p:to>
                                    </p:set>
                                    <p:animEffect transition="in" filter="wipe(down)">
                                      <p:cBhvr>
                                        <p:cTn id="162" dur="580">
                                          <p:stCondLst>
                                            <p:cond delay="0"/>
                                          </p:stCondLst>
                                        </p:cTn>
                                        <p:tgtEl>
                                          <p:spTgt spid="3">
                                            <p:txEl>
                                              <p:pRg st="11" end="11"/>
                                            </p:txEl>
                                          </p:spTgt>
                                        </p:tgtEl>
                                      </p:cBhvr>
                                    </p:animEffect>
                                    <p:anim calcmode="lin" valueType="num">
                                      <p:cBhvr>
                                        <p:cTn id="163"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68" dur="26">
                                          <p:stCondLst>
                                            <p:cond delay="650"/>
                                          </p:stCondLst>
                                        </p:cTn>
                                        <p:tgtEl>
                                          <p:spTgt spid="3">
                                            <p:txEl>
                                              <p:pRg st="11" end="11"/>
                                            </p:txEl>
                                          </p:spTgt>
                                        </p:tgtEl>
                                      </p:cBhvr>
                                      <p:to x="100000" y="60000"/>
                                    </p:animScale>
                                    <p:animScale>
                                      <p:cBhvr>
                                        <p:cTn id="169" dur="166" decel="50000">
                                          <p:stCondLst>
                                            <p:cond delay="676"/>
                                          </p:stCondLst>
                                        </p:cTn>
                                        <p:tgtEl>
                                          <p:spTgt spid="3">
                                            <p:txEl>
                                              <p:pRg st="11" end="11"/>
                                            </p:txEl>
                                          </p:spTgt>
                                        </p:tgtEl>
                                      </p:cBhvr>
                                      <p:to x="100000" y="100000"/>
                                    </p:animScale>
                                    <p:animScale>
                                      <p:cBhvr>
                                        <p:cTn id="170" dur="26">
                                          <p:stCondLst>
                                            <p:cond delay="1312"/>
                                          </p:stCondLst>
                                        </p:cTn>
                                        <p:tgtEl>
                                          <p:spTgt spid="3">
                                            <p:txEl>
                                              <p:pRg st="11" end="11"/>
                                            </p:txEl>
                                          </p:spTgt>
                                        </p:tgtEl>
                                      </p:cBhvr>
                                      <p:to x="100000" y="80000"/>
                                    </p:animScale>
                                    <p:animScale>
                                      <p:cBhvr>
                                        <p:cTn id="171" dur="166" decel="50000">
                                          <p:stCondLst>
                                            <p:cond delay="1338"/>
                                          </p:stCondLst>
                                        </p:cTn>
                                        <p:tgtEl>
                                          <p:spTgt spid="3">
                                            <p:txEl>
                                              <p:pRg st="11" end="11"/>
                                            </p:txEl>
                                          </p:spTgt>
                                        </p:tgtEl>
                                      </p:cBhvr>
                                      <p:to x="100000" y="100000"/>
                                    </p:animScale>
                                    <p:animScale>
                                      <p:cBhvr>
                                        <p:cTn id="172" dur="26">
                                          <p:stCondLst>
                                            <p:cond delay="1642"/>
                                          </p:stCondLst>
                                        </p:cTn>
                                        <p:tgtEl>
                                          <p:spTgt spid="3">
                                            <p:txEl>
                                              <p:pRg st="11" end="11"/>
                                            </p:txEl>
                                          </p:spTgt>
                                        </p:tgtEl>
                                      </p:cBhvr>
                                      <p:to x="100000" y="90000"/>
                                    </p:animScale>
                                    <p:animScale>
                                      <p:cBhvr>
                                        <p:cTn id="173" dur="166" decel="50000">
                                          <p:stCondLst>
                                            <p:cond delay="1668"/>
                                          </p:stCondLst>
                                        </p:cTn>
                                        <p:tgtEl>
                                          <p:spTgt spid="3">
                                            <p:txEl>
                                              <p:pRg st="11" end="11"/>
                                            </p:txEl>
                                          </p:spTgt>
                                        </p:tgtEl>
                                      </p:cBhvr>
                                      <p:to x="100000" y="100000"/>
                                    </p:animScale>
                                    <p:animScale>
                                      <p:cBhvr>
                                        <p:cTn id="174" dur="26">
                                          <p:stCondLst>
                                            <p:cond delay="1808"/>
                                          </p:stCondLst>
                                        </p:cTn>
                                        <p:tgtEl>
                                          <p:spTgt spid="3">
                                            <p:txEl>
                                              <p:pRg st="11" end="11"/>
                                            </p:txEl>
                                          </p:spTgt>
                                        </p:tgtEl>
                                      </p:cBhvr>
                                      <p:to x="100000" y="95000"/>
                                    </p:animScale>
                                    <p:animScale>
                                      <p:cBhvr>
                                        <p:cTn id="175" dur="166" decel="50000">
                                          <p:stCondLst>
                                            <p:cond delay="1834"/>
                                          </p:stCondLst>
                                        </p:cTn>
                                        <p:tgtEl>
                                          <p:spTgt spid="3">
                                            <p:txEl>
                                              <p:pRg st="11" end="11"/>
                                            </p:txEl>
                                          </p:spTgt>
                                        </p:tgtEl>
                                      </p:cBhvr>
                                      <p:to x="100000" y="100000"/>
                                    </p:animScale>
                                  </p:childTnLst>
                                </p:cTn>
                              </p:par>
                              <p:par>
                                <p:cTn id="176" presetID="26" presetClass="entr" presetSubtype="0" fill="hold" nodeType="withEffect">
                                  <p:stCondLst>
                                    <p:cond delay="0"/>
                                  </p:stCondLst>
                                  <p:childTnLst>
                                    <p:set>
                                      <p:cBhvr>
                                        <p:cTn id="177" dur="1" fill="hold">
                                          <p:stCondLst>
                                            <p:cond delay="0"/>
                                          </p:stCondLst>
                                        </p:cTn>
                                        <p:tgtEl>
                                          <p:spTgt spid="3">
                                            <p:txEl>
                                              <p:pRg st="12" end="12"/>
                                            </p:txEl>
                                          </p:spTgt>
                                        </p:tgtEl>
                                        <p:attrNameLst>
                                          <p:attrName>style.visibility</p:attrName>
                                        </p:attrNameLst>
                                      </p:cBhvr>
                                      <p:to>
                                        <p:strVal val="visible"/>
                                      </p:to>
                                    </p:set>
                                    <p:animEffect transition="in" filter="wipe(down)">
                                      <p:cBhvr>
                                        <p:cTn id="178" dur="580">
                                          <p:stCondLst>
                                            <p:cond delay="0"/>
                                          </p:stCondLst>
                                        </p:cTn>
                                        <p:tgtEl>
                                          <p:spTgt spid="3">
                                            <p:txEl>
                                              <p:pRg st="12" end="12"/>
                                            </p:txEl>
                                          </p:spTgt>
                                        </p:tgtEl>
                                      </p:cBhvr>
                                    </p:animEffect>
                                    <p:anim calcmode="lin" valueType="num">
                                      <p:cBhvr>
                                        <p:cTn id="179"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180"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181"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182"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183"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184" dur="26">
                                          <p:stCondLst>
                                            <p:cond delay="650"/>
                                          </p:stCondLst>
                                        </p:cTn>
                                        <p:tgtEl>
                                          <p:spTgt spid="3">
                                            <p:txEl>
                                              <p:pRg st="12" end="12"/>
                                            </p:txEl>
                                          </p:spTgt>
                                        </p:tgtEl>
                                      </p:cBhvr>
                                      <p:to x="100000" y="60000"/>
                                    </p:animScale>
                                    <p:animScale>
                                      <p:cBhvr>
                                        <p:cTn id="185" dur="166" decel="50000">
                                          <p:stCondLst>
                                            <p:cond delay="676"/>
                                          </p:stCondLst>
                                        </p:cTn>
                                        <p:tgtEl>
                                          <p:spTgt spid="3">
                                            <p:txEl>
                                              <p:pRg st="12" end="12"/>
                                            </p:txEl>
                                          </p:spTgt>
                                        </p:tgtEl>
                                      </p:cBhvr>
                                      <p:to x="100000" y="100000"/>
                                    </p:animScale>
                                    <p:animScale>
                                      <p:cBhvr>
                                        <p:cTn id="186" dur="26">
                                          <p:stCondLst>
                                            <p:cond delay="1312"/>
                                          </p:stCondLst>
                                        </p:cTn>
                                        <p:tgtEl>
                                          <p:spTgt spid="3">
                                            <p:txEl>
                                              <p:pRg st="12" end="12"/>
                                            </p:txEl>
                                          </p:spTgt>
                                        </p:tgtEl>
                                      </p:cBhvr>
                                      <p:to x="100000" y="80000"/>
                                    </p:animScale>
                                    <p:animScale>
                                      <p:cBhvr>
                                        <p:cTn id="187" dur="166" decel="50000">
                                          <p:stCondLst>
                                            <p:cond delay="1338"/>
                                          </p:stCondLst>
                                        </p:cTn>
                                        <p:tgtEl>
                                          <p:spTgt spid="3">
                                            <p:txEl>
                                              <p:pRg st="12" end="12"/>
                                            </p:txEl>
                                          </p:spTgt>
                                        </p:tgtEl>
                                      </p:cBhvr>
                                      <p:to x="100000" y="100000"/>
                                    </p:animScale>
                                    <p:animScale>
                                      <p:cBhvr>
                                        <p:cTn id="188" dur="26">
                                          <p:stCondLst>
                                            <p:cond delay="1642"/>
                                          </p:stCondLst>
                                        </p:cTn>
                                        <p:tgtEl>
                                          <p:spTgt spid="3">
                                            <p:txEl>
                                              <p:pRg st="12" end="12"/>
                                            </p:txEl>
                                          </p:spTgt>
                                        </p:tgtEl>
                                      </p:cBhvr>
                                      <p:to x="100000" y="90000"/>
                                    </p:animScale>
                                    <p:animScale>
                                      <p:cBhvr>
                                        <p:cTn id="189" dur="166" decel="50000">
                                          <p:stCondLst>
                                            <p:cond delay="1668"/>
                                          </p:stCondLst>
                                        </p:cTn>
                                        <p:tgtEl>
                                          <p:spTgt spid="3">
                                            <p:txEl>
                                              <p:pRg st="12" end="12"/>
                                            </p:txEl>
                                          </p:spTgt>
                                        </p:tgtEl>
                                      </p:cBhvr>
                                      <p:to x="100000" y="100000"/>
                                    </p:animScale>
                                    <p:animScale>
                                      <p:cBhvr>
                                        <p:cTn id="190" dur="26">
                                          <p:stCondLst>
                                            <p:cond delay="1808"/>
                                          </p:stCondLst>
                                        </p:cTn>
                                        <p:tgtEl>
                                          <p:spTgt spid="3">
                                            <p:txEl>
                                              <p:pRg st="12" end="12"/>
                                            </p:txEl>
                                          </p:spTgt>
                                        </p:tgtEl>
                                      </p:cBhvr>
                                      <p:to x="100000" y="95000"/>
                                    </p:animScale>
                                    <p:animScale>
                                      <p:cBhvr>
                                        <p:cTn id="191" dur="166" decel="50000">
                                          <p:stCondLst>
                                            <p:cond delay="1834"/>
                                          </p:stCondLst>
                                        </p:cTn>
                                        <p:tgtEl>
                                          <p:spTgt spid="3">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62525"/>
            <a:ext cx="9144000" cy="1362075"/>
          </a:xfrm>
          <a:effectLst>
            <a:outerShdw blurRad="50800" dist="38100" dir="13500000" algn="br" rotWithShape="0">
              <a:prstClr val="black">
                <a:alpha val="40000"/>
              </a:prstClr>
            </a:outerShdw>
          </a:effectLst>
        </p:spPr>
        <p:txBody>
          <a:bodyPr/>
          <a:lstStyle/>
          <a:p>
            <a:pPr algn="ctr"/>
            <a:r>
              <a:rPr lang="en-US" sz="6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QCD-based calculation</a:t>
            </a:r>
            <a:endParaRPr lang="en-US"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smtClean="0">
                <a:solidFill>
                  <a:schemeClr val="accent1">
                    <a:lumMod val="50000"/>
                  </a:schemeClr>
                </a:solidFill>
              </a:rPr>
              <a:t>Craig Roberts: Deconstructing QCD's Goldstone modes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56</a:t>
            </a:fld>
            <a:endParaRPr lang="en-US"/>
          </a:p>
        </p:txBody>
      </p:sp>
      <p:pic>
        <p:nvPicPr>
          <p:cNvPr id="7" name="Picture 6" descr="HechtSchmidt.gif"/>
          <p:cNvPicPr>
            <a:picLocks noChangeAspect="1"/>
          </p:cNvPicPr>
          <p:nvPr/>
        </p:nvPicPr>
        <p:blipFill>
          <a:blip r:embed="rId2" cstate="print"/>
          <a:stretch>
            <a:fillRect/>
          </a:stretch>
        </p:blipFill>
        <p:spPr>
          <a:xfrm>
            <a:off x="312420" y="762000"/>
            <a:ext cx="8682990" cy="4038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onValence.jpg"/>
          <p:cNvPicPr>
            <a:picLocks noChangeAspect="1"/>
          </p:cNvPicPr>
          <p:nvPr/>
        </p:nvPicPr>
        <p:blipFill>
          <a:blip r:embed="rId2" cstate="print"/>
          <a:stretch>
            <a:fillRect/>
          </a:stretch>
        </p:blipFill>
        <p:spPr>
          <a:xfrm>
            <a:off x="3647062" y="2819400"/>
            <a:ext cx="5496938" cy="3503134"/>
          </a:xfrm>
          <a:prstGeom prst="rect">
            <a:avLst/>
          </a:prstGeom>
        </p:spPr>
      </p:pic>
      <p:sp>
        <p:nvSpPr>
          <p:cNvPr id="2" name="Title 1"/>
          <p:cNvSpPr>
            <a:spLocks noGrp="1"/>
          </p:cNvSpPr>
          <p:nvPr>
            <p:ph type="title"/>
          </p:nvPr>
        </p:nvSpPr>
        <p:spPr/>
        <p:txBody>
          <a:bodyPr/>
          <a:lstStyle/>
          <a:p>
            <a:pPr algn="r"/>
            <a:r>
              <a:rPr lang="en-US" sz="3600" dirty="0" smtClean="0"/>
              <a:t>Computation of </a:t>
            </a:r>
            <a:r>
              <a:rPr lang="en-US" sz="3600" i="1" dirty="0" err="1" smtClean="0"/>
              <a:t>q</a:t>
            </a:r>
            <a:r>
              <a:rPr lang="en-US" sz="3600" i="1" baseline="-25000" dirty="0" err="1" smtClean="0"/>
              <a:t>v</a:t>
            </a:r>
            <a:r>
              <a:rPr lang="el-GR" sz="3600" i="1" baseline="30000" dirty="0" smtClean="0"/>
              <a:t>π</a:t>
            </a:r>
            <a:r>
              <a:rPr lang="en-US" sz="3600" i="1" dirty="0" smtClean="0"/>
              <a:t>(x)</a:t>
            </a:r>
            <a:endParaRPr lang="en-US" sz="3200" dirty="0"/>
          </a:p>
        </p:txBody>
      </p:sp>
      <p:sp>
        <p:nvSpPr>
          <p:cNvPr id="3" name="Content Placeholder 2"/>
          <p:cNvSpPr>
            <a:spLocks noGrp="1"/>
          </p:cNvSpPr>
          <p:nvPr>
            <p:ph idx="1"/>
          </p:nvPr>
        </p:nvSpPr>
        <p:spPr>
          <a:xfrm>
            <a:off x="0" y="808037"/>
            <a:ext cx="9144000" cy="4525963"/>
          </a:xfrm>
        </p:spPr>
        <p:txBody>
          <a:bodyPr/>
          <a:lstStyle/>
          <a:p>
            <a:r>
              <a:rPr lang="en-US" dirty="0" smtClean="0"/>
              <a:t>As detailed in preceding transparencies, before the first DSE computation, which used the running dressed-quark mass described previously, numerous authors applied versions of the </a:t>
            </a:r>
            <a:r>
              <a:rPr lang="en-US" dirty="0" err="1" smtClean="0"/>
              <a:t>Nambu–Jona-Lasinio</a:t>
            </a:r>
            <a:r>
              <a:rPr lang="en-US" dirty="0" smtClean="0"/>
              <a:t> model, etc., and were content to vary parameters and Q</a:t>
            </a:r>
            <a:r>
              <a:rPr lang="en-US" baseline="-25000" dirty="0" smtClean="0"/>
              <a:t>0</a:t>
            </a:r>
            <a:r>
              <a:rPr lang="en-US" dirty="0" smtClean="0"/>
              <a:t> in order to reproduce the data, arguing </a:t>
            </a:r>
            <a:r>
              <a:rPr lang="en-US" dirty="0" err="1" smtClean="0"/>
              <a:t>therefrom</a:t>
            </a:r>
            <a:r>
              <a:rPr lang="en-US" dirty="0" smtClean="0"/>
              <a:t> that the inferences from </a:t>
            </a:r>
            <a:r>
              <a:rPr lang="en-US" dirty="0" err="1" smtClean="0"/>
              <a:t>p</a:t>
            </a:r>
            <a:r>
              <a:rPr lang="en-US" dirty="0" err="1" smtClean="0">
                <a:solidFill>
                  <a:srgbClr val="FF0000"/>
                </a:solidFill>
              </a:rPr>
              <a:t>Q</a:t>
            </a:r>
            <a:r>
              <a:rPr lang="en-US" dirty="0" err="1" smtClean="0">
                <a:solidFill>
                  <a:srgbClr val="008000"/>
                </a:solidFill>
              </a:rPr>
              <a:t>C</a:t>
            </a:r>
            <a:r>
              <a:rPr lang="en-US" dirty="0" err="1" smtClean="0">
                <a:solidFill>
                  <a:srgbClr val="0000FF"/>
                </a:solidFill>
              </a:rPr>
              <a:t>D</a:t>
            </a:r>
            <a:r>
              <a:rPr lang="en-US" dirty="0" smtClean="0"/>
              <a:t> were wrong</a:t>
            </a:r>
            <a:endParaRPr lang="en-US"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57</a:t>
            </a:fld>
            <a:endParaRPr lang="en-US"/>
          </a:p>
        </p:txBody>
      </p:sp>
      <p:sp>
        <p:nvSpPr>
          <p:cNvPr id="7" name="TextBox 6"/>
          <p:cNvSpPr txBox="1"/>
          <p:nvPr/>
        </p:nvSpPr>
        <p:spPr>
          <a:xfrm>
            <a:off x="0" y="0"/>
            <a:ext cx="2665217" cy="584775"/>
          </a:xfrm>
          <a:prstGeom prst="rect">
            <a:avLst/>
          </a:prstGeom>
          <a:noFill/>
        </p:spPr>
        <p:txBody>
          <a:bodyPr wrap="none" rtlCol="0">
            <a:spAutoFit/>
          </a:bodyPr>
          <a:lstStyle/>
          <a:p>
            <a:r>
              <a:rPr lang="en-US" sz="1600" i="1" dirty="0" smtClean="0"/>
              <a:t>Hecht, Roberts, Schmidt  </a:t>
            </a:r>
          </a:p>
          <a:p>
            <a:r>
              <a:rPr lang="en-US" sz="1600" i="1" dirty="0" err="1" smtClean="0">
                <a:hlinkClick r:id="rId3"/>
              </a:rPr>
              <a:t>Phys.Rev</a:t>
            </a:r>
            <a:r>
              <a:rPr lang="en-US" sz="1600" i="1" dirty="0" smtClean="0">
                <a:hlinkClick r:id="rId3"/>
              </a:rPr>
              <a:t>. C </a:t>
            </a:r>
            <a:r>
              <a:rPr lang="en-US" sz="1600" b="1" i="1" dirty="0" smtClean="0">
                <a:hlinkClick r:id="rId3"/>
              </a:rPr>
              <a:t>63</a:t>
            </a:r>
            <a:r>
              <a:rPr lang="en-US" sz="1600" i="1" dirty="0" smtClean="0">
                <a:hlinkClick r:id="rId3"/>
              </a:rPr>
              <a:t> (2001) 025213 </a:t>
            </a:r>
            <a:endParaRPr lang="en-US" sz="1600" i="1" dirty="0"/>
          </a:p>
        </p:txBody>
      </p:sp>
      <p:sp>
        <p:nvSpPr>
          <p:cNvPr id="9" name="Content Placeholder 2"/>
          <p:cNvSpPr txBox="1">
            <a:spLocks/>
          </p:cNvSpPr>
          <p:nvPr/>
        </p:nvSpPr>
        <p:spPr bwMode="auto">
          <a:xfrm>
            <a:off x="0" y="2484437"/>
            <a:ext cx="3810000" cy="3840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1F497D"/>
              </a:buClr>
              <a:buSzTx/>
              <a:buFont typeface="Wingdings" pitchFamily="2" charset="2"/>
              <a:buChar char="Ø"/>
              <a:tabLst/>
              <a:defRPr/>
            </a:pPr>
            <a:r>
              <a:rPr lang="en-US" sz="2200" kern="0" dirty="0" smtClean="0">
                <a:solidFill>
                  <a:schemeClr val="tx2">
                    <a:lumMod val="75000"/>
                  </a:schemeClr>
                </a:solidFill>
              </a:rPr>
              <a:t>After the first DSE computation, real physicists (i.e., </a:t>
            </a:r>
            <a:r>
              <a:rPr lang="en-US" sz="2200" i="1" kern="0" dirty="0" smtClean="0">
                <a:solidFill>
                  <a:schemeClr val="tx2">
                    <a:lumMod val="75000"/>
                  </a:schemeClr>
                </a:solidFill>
              </a:rPr>
              <a:t>experimentalists</a:t>
            </a:r>
            <a:r>
              <a:rPr lang="en-US" sz="2200" kern="0" dirty="0" smtClean="0">
                <a:solidFill>
                  <a:schemeClr val="tx2">
                    <a:lumMod val="75000"/>
                  </a:schemeClr>
                </a:solidFill>
              </a:rPr>
              <a:t>) again became interested in the process because</a:t>
            </a:r>
          </a:p>
          <a:p>
            <a:pPr marL="800100" lvl="1" indent="-342900" fontAlgn="base">
              <a:spcBef>
                <a:spcPct val="20000"/>
              </a:spcBef>
              <a:spcAft>
                <a:spcPct val="0"/>
              </a:spcAft>
              <a:buClr>
                <a:srgbClr val="1F497D"/>
              </a:buClr>
              <a:buFont typeface="Calibri" pitchFamily="34" charset="0"/>
              <a:buChar char="–"/>
            </a:pPr>
            <a:r>
              <a:rPr kumimoji="0" lang="en-US" sz="2200" b="0" i="0" u="none" strike="noStrike" kern="0" cap="none" spc="0" normalizeH="0" baseline="0" noProof="0" dirty="0" smtClean="0">
                <a:ln>
                  <a:noFill/>
                </a:ln>
                <a:solidFill>
                  <a:schemeClr val="tx2">
                    <a:lumMod val="75000"/>
                  </a:schemeClr>
                </a:solidFill>
                <a:effectLst/>
                <a:uLnTx/>
                <a:uFillTx/>
                <a:latin typeface="+mn-lt"/>
                <a:ea typeface="+mn-ea"/>
                <a:cs typeface="+mn-cs"/>
              </a:rPr>
              <a:t>DSEs agreed with p</a:t>
            </a:r>
            <a:r>
              <a:rPr lang="en-US" sz="2400" dirty="0" smtClean="0">
                <a:solidFill>
                  <a:srgbClr val="FF0000"/>
                </a:solidFill>
              </a:rPr>
              <a:t>Q</a:t>
            </a:r>
            <a:r>
              <a:rPr lang="en-US" sz="2400" dirty="0" smtClean="0">
                <a:solidFill>
                  <a:srgbClr val="008000"/>
                </a:solidFill>
              </a:rPr>
              <a:t>C</a:t>
            </a:r>
            <a:r>
              <a:rPr lang="en-US" sz="2400" dirty="0" smtClean="0">
                <a:solidFill>
                  <a:srgbClr val="0000FF"/>
                </a:solidFill>
              </a:rPr>
              <a:t>D</a:t>
            </a:r>
            <a:r>
              <a:rPr kumimoji="0" lang="en-US" sz="2200" b="0" i="0" u="none" strike="noStrike" kern="0" cap="none" spc="0" normalizeH="0" baseline="0" noProof="0" dirty="0" smtClean="0">
                <a:ln>
                  <a:noFill/>
                </a:ln>
                <a:solidFill>
                  <a:schemeClr val="tx2">
                    <a:lumMod val="75000"/>
                  </a:schemeClr>
                </a:solidFill>
                <a:effectLst/>
                <a:uLnTx/>
                <a:uFillTx/>
                <a:latin typeface="+mn-lt"/>
                <a:ea typeface="+mn-ea"/>
                <a:cs typeface="+mn-cs"/>
              </a:rPr>
              <a:t> but</a:t>
            </a:r>
            <a:r>
              <a:rPr kumimoji="0" lang="en-US" sz="2200" b="0" i="0" u="none" strike="noStrike" kern="0" cap="none" spc="0" normalizeH="0" noProof="0" dirty="0" smtClean="0">
                <a:ln>
                  <a:noFill/>
                </a:ln>
                <a:solidFill>
                  <a:schemeClr val="tx2">
                    <a:lumMod val="75000"/>
                  </a:schemeClr>
                </a:solidFill>
                <a:effectLst/>
                <a:uLnTx/>
                <a:uFillTx/>
                <a:latin typeface="+mn-lt"/>
                <a:ea typeface="+mn-ea"/>
                <a:cs typeface="+mn-cs"/>
              </a:rPr>
              <a:t> disagreed with the data and models</a:t>
            </a:r>
          </a:p>
          <a:p>
            <a:pPr marL="342900" indent="-342900" fontAlgn="base">
              <a:spcAft>
                <a:spcPct val="0"/>
              </a:spcAft>
              <a:buClr>
                <a:srgbClr val="1F497D"/>
              </a:buClr>
              <a:buFont typeface="Wingdings" pitchFamily="2" charset="2"/>
              <a:buChar char="Ø"/>
            </a:pPr>
            <a:r>
              <a:rPr lang="en-US" sz="2200" kern="0" baseline="0" dirty="0" smtClean="0">
                <a:solidFill>
                  <a:schemeClr val="tx2">
                    <a:lumMod val="75000"/>
                  </a:schemeClr>
                </a:solidFill>
              </a:rPr>
              <a:t>Disagreement</a:t>
            </a:r>
            <a:r>
              <a:rPr lang="en-US" sz="2200" kern="0" dirty="0" smtClean="0">
                <a:solidFill>
                  <a:schemeClr val="tx2">
                    <a:lumMod val="75000"/>
                  </a:schemeClr>
                </a:solidFill>
              </a:rPr>
              <a:t> on the “valence domain,” which is uniquely sensitive to </a:t>
            </a:r>
            <a:r>
              <a:rPr lang="en-US" sz="2200" i="1" kern="0" dirty="0" smtClean="0">
                <a:solidFill>
                  <a:schemeClr val="tx2">
                    <a:lumMod val="75000"/>
                  </a:schemeClr>
                </a:solidFill>
              </a:rPr>
              <a:t>M(p</a:t>
            </a:r>
            <a:r>
              <a:rPr lang="en-US" sz="2200" i="1" kern="0" baseline="30000" dirty="0" smtClean="0">
                <a:solidFill>
                  <a:schemeClr val="tx2">
                    <a:lumMod val="75000"/>
                  </a:schemeClr>
                </a:solidFill>
              </a:rPr>
              <a:t>2</a:t>
            </a:r>
            <a:r>
              <a:rPr lang="en-US" sz="2200" i="1" kern="0" dirty="0" smtClean="0">
                <a:solidFill>
                  <a:schemeClr val="tx2">
                    <a:lumMod val="75000"/>
                  </a:schemeClr>
                </a:solidFill>
              </a:rPr>
              <a:t>)</a:t>
            </a:r>
            <a:endParaRPr kumimoji="0" lang="en-US" sz="2200" b="0" i="1" u="none" strike="noStrike" kern="0" cap="none" spc="0" normalizeH="0" baseline="0" noProof="0" dirty="0">
              <a:ln>
                <a:noFill/>
              </a:ln>
              <a:solidFill>
                <a:schemeClr val="tx2">
                  <a:lumMod val="75000"/>
                </a:schemeClr>
              </a:solidFill>
              <a:effectLst/>
              <a:uLnTx/>
              <a:uFillTx/>
              <a:latin typeface="+mn-lt"/>
              <a:ea typeface="+mn-ea"/>
              <a:cs typeface="+mn-cs"/>
            </a:endParaRPr>
          </a:p>
        </p:txBody>
      </p:sp>
      <p:cxnSp>
        <p:nvCxnSpPr>
          <p:cNvPr id="12" name="Straight Connector 11"/>
          <p:cNvCxnSpPr/>
          <p:nvPr/>
        </p:nvCxnSpPr>
        <p:spPr bwMode="auto">
          <a:xfrm rot="5400000">
            <a:off x="7772400" y="5181600"/>
            <a:ext cx="457200" cy="0"/>
          </a:xfrm>
          <a:prstGeom prst="line">
            <a:avLst/>
          </a:prstGeom>
          <a:noFill/>
          <a:ln w="19050" cap="flat" cmpd="sng" algn="ctr">
            <a:solidFill>
              <a:srgbClr val="C89800"/>
            </a:solidFill>
            <a:prstDash val="solid"/>
            <a:round/>
            <a:headEnd type="arrow" w="med" len="med"/>
            <a:tailEnd type="arrow" w="med" len="med"/>
          </a:ln>
          <a:effectLst/>
        </p:spPr>
      </p:cxnSp>
      <p:sp>
        <p:nvSpPr>
          <p:cNvPr id="13" name="Oval 12"/>
          <p:cNvSpPr/>
          <p:nvPr/>
        </p:nvSpPr>
        <p:spPr bwMode="auto">
          <a:xfrm rot="2569696">
            <a:off x="7142223" y="4955240"/>
            <a:ext cx="1834740" cy="490711"/>
          </a:xfrm>
          <a:prstGeom prst="ellipse">
            <a:avLst/>
          </a:prstGeom>
          <a:noFill/>
          <a:ln w="28575" cap="flat" cmpd="sng" algn="ctr">
            <a:solidFill>
              <a:srgbClr val="C898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4" name="TextBox 13"/>
          <p:cNvSpPr txBox="1"/>
          <p:nvPr/>
        </p:nvSpPr>
        <p:spPr>
          <a:xfrm>
            <a:off x="6781801" y="3048000"/>
            <a:ext cx="2209799" cy="646331"/>
          </a:xfrm>
          <a:prstGeom prst="rect">
            <a:avLst/>
          </a:prstGeom>
          <a:noFill/>
        </p:spPr>
        <p:txBody>
          <a:bodyPr wrap="square" rtlCol="0">
            <a:spAutoFit/>
          </a:bodyPr>
          <a:lstStyle/>
          <a:p>
            <a:r>
              <a:rPr lang="en-US" i="1" dirty="0" smtClean="0">
                <a:solidFill>
                  <a:srgbClr val="FF0000"/>
                </a:solidFill>
              </a:rPr>
              <a:t>2.61/1.27= factor of 2 in the exponent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9">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770" decel="100000"/>
                                        <p:tgtEl>
                                          <p:spTgt spid="13"/>
                                        </p:tgtEl>
                                      </p:cBhvr>
                                    </p:animEffect>
                                    <p:animScale>
                                      <p:cBhvr>
                                        <p:cTn id="20" dur="770" decel="100000"/>
                                        <p:tgtEl>
                                          <p:spTgt spid="13"/>
                                        </p:tgtEl>
                                      </p:cBhvr>
                                      <p:from x="10000" y="10000"/>
                                      <p:to x="200000" y="450000"/>
                                    </p:animScale>
                                    <p:animScale>
                                      <p:cBhvr>
                                        <p:cTn id="21" dur="1230" accel="100000" fill="hold">
                                          <p:stCondLst>
                                            <p:cond delay="770"/>
                                          </p:stCondLst>
                                        </p:cTn>
                                        <p:tgtEl>
                                          <p:spTgt spid="13"/>
                                        </p:tgtEl>
                                      </p:cBhvr>
                                      <p:from x="200000" y="450000"/>
                                      <p:to x="100000" y="100000"/>
                                    </p:animScale>
                                    <p:set>
                                      <p:cBhvr>
                                        <p:cTn id="22" dur="770" fill="hold"/>
                                        <p:tgtEl>
                                          <p:spTgt spid="13"/>
                                        </p:tgtEl>
                                        <p:attrNameLst>
                                          <p:attrName>ppt_x</p:attrName>
                                        </p:attrNameLst>
                                      </p:cBhvr>
                                      <p:to>
                                        <p:strVal val="(0.5)"/>
                                      </p:to>
                                    </p:set>
                                    <p:anim from="(0.5)" to="(#ppt_x)" calcmode="lin" valueType="num">
                                      <p:cBhvr>
                                        <p:cTn id="23" dur="1230" accel="100000" fill="hold">
                                          <p:stCondLst>
                                            <p:cond delay="770"/>
                                          </p:stCondLst>
                                        </p:cTn>
                                        <p:tgtEl>
                                          <p:spTgt spid="13"/>
                                        </p:tgtEl>
                                        <p:attrNameLst>
                                          <p:attrName>ppt_x</p:attrName>
                                        </p:attrNameLst>
                                      </p:cBhvr>
                                    </p:anim>
                                    <p:set>
                                      <p:cBhvr>
                                        <p:cTn id="24" dur="770" fill="hold"/>
                                        <p:tgtEl>
                                          <p:spTgt spid="13"/>
                                        </p:tgtEl>
                                        <p:attrNameLst>
                                          <p:attrName>ppt_y</p:attrName>
                                        </p:attrNameLst>
                                      </p:cBhvr>
                                      <p:to>
                                        <p:strVal val="(#ppt_y+0.4)"/>
                                      </p:to>
                                    </p:set>
                                    <p:anim from="(#ppt_y+0.4)" to="(#ppt_y)" calcmode="lin" valueType="num">
                                      <p:cBhvr>
                                        <p:cTn id="25" dur="1230" accel="100000" fill="hold">
                                          <p:stCondLst>
                                            <p:cond delay="770"/>
                                          </p:stCondLst>
                                        </p:cTn>
                                        <p:tgtEl>
                                          <p:spTgt spid="13"/>
                                        </p:tgtEl>
                                        <p:attrNameLst>
                                          <p:attrName>ppt_y</p:attrName>
                                        </p:attrNameLst>
                                      </p:cBhvr>
                                    </p:anim>
                                  </p:childTnLst>
                                </p:cTn>
                              </p:par>
                              <p:par>
                                <p:cTn id="26" presetID="5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70" decel="100000"/>
                                        <p:tgtEl>
                                          <p:spTgt spid="12"/>
                                        </p:tgtEl>
                                      </p:cBhvr>
                                    </p:animEffect>
                                    <p:animScale>
                                      <p:cBhvr>
                                        <p:cTn id="29" dur="770" decel="100000"/>
                                        <p:tgtEl>
                                          <p:spTgt spid="12"/>
                                        </p:tgtEl>
                                      </p:cBhvr>
                                      <p:from x="10000" y="10000"/>
                                      <p:to x="200000" y="450000"/>
                                    </p:animScale>
                                    <p:animScale>
                                      <p:cBhvr>
                                        <p:cTn id="30" dur="1230" accel="100000" fill="hold">
                                          <p:stCondLst>
                                            <p:cond delay="770"/>
                                          </p:stCondLst>
                                        </p:cTn>
                                        <p:tgtEl>
                                          <p:spTgt spid="12"/>
                                        </p:tgtEl>
                                      </p:cBhvr>
                                      <p:from x="200000" y="450000"/>
                                      <p:to x="100000" y="100000"/>
                                    </p:animScale>
                                    <p:set>
                                      <p:cBhvr>
                                        <p:cTn id="31" dur="770" fill="hold"/>
                                        <p:tgtEl>
                                          <p:spTgt spid="12"/>
                                        </p:tgtEl>
                                        <p:attrNameLst>
                                          <p:attrName>ppt_x</p:attrName>
                                        </p:attrNameLst>
                                      </p:cBhvr>
                                      <p:to>
                                        <p:strVal val="(0.5)"/>
                                      </p:to>
                                    </p:set>
                                    <p:anim from="(0.5)" to="(#ppt_x)" calcmode="lin" valueType="num">
                                      <p:cBhvr>
                                        <p:cTn id="32" dur="1230" accel="100000" fill="hold">
                                          <p:stCondLst>
                                            <p:cond delay="770"/>
                                          </p:stCondLst>
                                        </p:cTn>
                                        <p:tgtEl>
                                          <p:spTgt spid="12"/>
                                        </p:tgtEl>
                                        <p:attrNameLst>
                                          <p:attrName>ppt_x</p:attrName>
                                        </p:attrNameLst>
                                      </p:cBhvr>
                                    </p:anim>
                                    <p:set>
                                      <p:cBhvr>
                                        <p:cTn id="33" dur="770" fill="hold"/>
                                        <p:tgtEl>
                                          <p:spTgt spid="12"/>
                                        </p:tgtEl>
                                        <p:attrNameLst>
                                          <p:attrName>ppt_y</p:attrName>
                                        </p:attrNameLst>
                                      </p:cBhvr>
                                      <p:to>
                                        <p:strVal val="(#ppt_y+0.4)"/>
                                      </p:to>
                                    </p:set>
                                    <p:anim from="(#ppt_y+0.4)" to="(#ppt_y)" calcmode="lin" valueType="num">
                                      <p:cBhvr>
                                        <p:cTn id="34" dur="1230" accel="100000" fill="hold">
                                          <p:stCondLst>
                                            <p:cond delay="770"/>
                                          </p:stCondLst>
                                        </p:cTn>
                                        <p:tgtEl>
                                          <p:spTgt spid="12"/>
                                        </p:tgtEl>
                                        <p:attrNameLst>
                                          <p:attrName>ppt_y</p:attrName>
                                        </p:attrNameLst>
                                      </p:cBhvr>
                                    </p:anim>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 calcmode="lin" valueType="num">
                                      <p:cBhvr>
                                        <p:cTn id="39"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41" dur="1000"/>
                                        <p:tgtEl>
                                          <p:spTgt spid="9">
                                            <p:txEl>
                                              <p:pRg st="2" end="2"/>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Effect transition="in" filter="fade">
                                      <p:cBhvr>
                                        <p:cTn id="4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onValence.jpg"/>
          <p:cNvPicPr>
            <a:picLocks noChangeAspect="1"/>
          </p:cNvPicPr>
          <p:nvPr/>
        </p:nvPicPr>
        <p:blipFill>
          <a:blip r:embed="rId2" cstate="print"/>
          <a:stretch>
            <a:fillRect/>
          </a:stretch>
        </p:blipFill>
        <p:spPr>
          <a:xfrm>
            <a:off x="3647062" y="2819400"/>
            <a:ext cx="5496938" cy="3503134"/>
          </a:xfrm>
          <a:prstGeom prst="rect">
            <a:avLst/>
          </a:prstGeom>
        </p:spPr>
      </p:pic>
      <p:sp>
        <p:nvSpPr>
          <p:cNvPr id="2" name="Title 1"/>
          <p:cNvSpPr>
            <a:spLocks noGrp="1"/>
          </p:cNvSpPr>
          <p:nvPr>
            <p:ph type="title"/>
          </p:nvPr>
        </p:nvSpPr>
        <p:spPr/>
        <p:txBody>
          <a:bodyPr/>
          <a:lstStyle/>
          <a:p>
            <a:pPr algn="r"/>
            <a:r>
              <a:rPr lang="en-US" sz="3600" dirty="0" smtClean="0"/>
              <a:t>Reanalysis of </a:t>
            </a:r>
            <a:r>
              <a:rPr lang="en-US" sz="3600" i="1" dirty="0" err="1" smtClean="0"/>
              <a:t>q</a:t>
            </a:r>
            <a:r>
              <a:rPr lang="en-US" sz="3600" i="1" baseline="-25000" dirty="0" err="1" smtClean="0"/>
              <a:t>v</a:t>
            </a:r>
            <a:r>
              <a:rPr lang="el-GR" sz="3600" i="1" baseline="30000" dirty="0" smtClean="0"/>
              <a:t>π</a:t>
            </a:r>
            <a:r>
              <a:rPr lang="en-US" sz="3600" i="1" dirty="0" smtClean="0"/>
              <a:t>(x)</a:t>
            </a:r>
            <a:endParaRPr lang="en-US" sz="3200" dirty="0"/>
          </a:p>
        </p:txBody>
      </p:sp>
      <p:sp>
        <p:nvSpPr>
          <p:cNvPr id="3" name="Content Placeholder 2"/>
          <p:cNvSpPr>
            <a:spLocks noGrp="1"/>
          </p:cNvSpPr>
          <p:nvPr>
            <p:ph idx="1"/>
          </p:nvPr>
        </p:nvSpPr>
        <p:spPr>
          <a:xfrm>
            <a:off x="0" y="990601"/>
            <a:ext cx="9144000" cy="2209800"/>
          </a:xfrm>
        </p:spPr>
        <p:txBody>
          <a:bodyPr/>
          <a:lstStyle/>
          <a:p>
            <a:pPr marL="342900" lvl="1" indent="-342900">
              <a:buFont typeface="Wingdings" pitchFamily="2" charset="2"/>
              <a:buChar char="Ø"/>
            </a:pPr>
            <a:r>
              <a:rPr lang="en-US" dirty="0" smtClean="0"/>
              <a:t>After the first DSE computation, the “Conway </a:t>
            </a:r>
            <a:r>
              <a:rPr lang="en-US" i="1" dirty="0" smtClean="0"/>
              <a:t>et al</a:t>
            </a:r>
            <a:r>
              <a:rPr lang="en-US" dirty="0" smtClean="0"/>
              <a:t>.” data were </a:t>
            </a:r>
            <a:r>
              <a:rPr lang="en-US" dirty="0" err="1" smtClean="0"/>
              <a:t>reanalysed</a:t>
            </a:r>
            <a:r>
              <a:rPr lang="en-US" dirty="0" smtClean="0"/>
              <a:t>, this time at next-to-leading-order (</a:t>
            </a:r>
            <a:r>
              <a:rPr lang="en-US" sz="1600" dirty="0" err="1" smtClean="0"/>
              <a:t>Wijesooriya</a:t>
            </a:r>
            <a:r>
              <a:rPr lang="en-US" sz="1600" dirty="0" smtClean="0"/>
              <a:t> </a:t>
            </a:r>
            <a:r>
              <a:rPr lang="en-US" sz="1600" i="1" dirty="0" smtClean="0"/>
              <a:t>et al</a:t>
            </a:r>
            <a:r>
              <a:rPr lang="en-US" sz="1600" dirty="0" smtClean="0"/>
              <a:t>. </a:t>
            </a:r>
            <a:r>
              <a:rPr lang="en-US" sz="1600" dirty="0" err="1" smtClean="0">
                <a:hlinkClick r:id="rId3"/>
              </a:rPr>
              <a:t>Phys.Rev</a:t>
            </a:r>
            <a:r>
              <a:rPr lang="en-US" sz="1600" dirty="0" smtClean="0">
                <a:hlinkClick r:id="rId3"/>
              </a:rPr>
              <a:t>. C </a:t>
            </a:r>
            <a:r>
              <a:rPr lang="en-US" sz="1600" b="1" dirty="0" smtClean="0">
                <a:hlinkClick r:id="rId3"/>
              </a:rPr>
              <a:t>72</a:t>
            </a:r>
            <a:r>
              <a:rPr lang="en-US" sz="1600" dirty="0" smtClean="0">
                <a:hlinkClick r:id="rId3"/>
              </a:rPr>
              <a:t> (2005) 065203</a:t>
            </a:r>
            <a:r>
              <a:rPr lang="en-US" dirty="0" smtClean="0"/>
              <a:t>)</a:t>
            </a:r>
          </a:p>
          <a:p>
            <a:pPr marL="342900" lvl="1" indent="-342900">
              <a:buFont typeface="Wingdings" pitchFamily="2" charset="2"/>
              <a:buChar char="Ø"/>
            </a:pPr>
            <a:r>
              <a:rPr lang="en-US" dirty="0" smtClean="0"/>
              <a:t>The new analysis produced a much larger exponent than initially obtained; viz., </a:t>
            </a:r>
            <a:r>
              <a:rPr lang="el-GR" dirty="0" smtClean="0"/>
              <a:t>β</a:t>
            </a:r>
            <a:r>
              <a:rPr lang="en-US" dirty="0" smtClean="0"/>
              <a:t>=</a:t>
            </a:r>
            <a:r>
              <a:rPr lang="en-US" i="1" dirty="0" smtClean="0"/>
              <a:t>1.87</a:t>
            </a:r>
            <a:r>
              <a:rPr lang="en-US" dirty="0" smtClean="0"/>
              <a:t>, but now it disagreed equally with NJL-model results and the DSE prediction</a:t>
            </a:r>
          </a:p>
          <a:p>
            <a:pPr marL="742950" lvl="2" indent="-342900">
              <a:buFont typeface="Wingdings" pitchFamily="2" charset="2"/>
              <a:buChar char="ü"/>
            </a:pPr>
            <a:r>
              <a:rPr lang="en-US" sz="1800" dirty="0" smtClean="0"/>
              <a:t>NB. Within </a:t>
            </a:r>
            <a:r>
              <a:rPr lang="en-US" sz="1800" dirty="0" err="1" smtClean="0"/>
              <a:t>p</a:t>
            </a:r>
            <a:r>
              <a:rPr lang="en-US" sz="1800" dirty="0" err="1" smtClean="0">
                <a:solidFill>
                  <a:srgbClr val="FF0000"/>
                </a:solidFill>
              </a:rPr>
              <a:t>Q</a:t>
            </a:r>
            <a:r>
              <a:rPr lang="en-US" sz="1800" dirty="0" err="1" smtClean="0">
                <a:solidFill>
                  <a:srgbClr val="008000"/>
                </a:solidFill>
              </a:rPr>
              <a:t>C</a:t>
            </a:r>
            <a:r>
              <a:rPr lang="en-US" sz="1800" dirty="0" err="1" smtClean="0">
                <a:solidFill>
                  <a:srgbClr val="0000FF"/>
                </a:solidFill>
              </a:rPr>
              <a:t>D</a:t>
            </a:r>
            <a:r>
              <a:rPr lang="en-US" sz="1800" dirty="0" smtClean="0">
                <a:solidFill>
                  <a:srgbClr val="0000FF"/>
                </a:solidFill>
              </a:rPr>
              <a:t>, </a:t>
            </a:r>
            <a:r>
              <a:rPr lang="en-US" sz="1800" dirty="0" smtClean="0"/>
              <a:t>one can readily understand why adding a higher-order correction leads to a suppression of </a:t>
            </a:r>
            <a:r>
              <a:rPr lang="en-US" sz="1800" i="1" dirty="0" err="1" smtClean="0"/>
              <a:t>q</a:t>
            </a:r>
            <a:r>
              <a:rPr lang="en-US" sz="1800" i="1" baseline="-25000" dirty="0" err="1" smtClean="0"/>
              <a:t>v</a:t>
            </a:r>
            <a:r>
              <a:rPr lang="el-GR" sz="1800" i="1" baseline="30000" dirty="0" smtClean="0"/>
              <a:t>π</a:t>
            </a:r>
            <a:r>
              <a:rPr lang="en-US" sz="1800" i="1" dirty="0" smtClean="0"/>
              <a:t>(x) </a:t>
            </a:r>
            <a:r>
              <a:rPr lang="en-US" sz="1800" dirty="0" smtClean="0"/>
              <a:t>at large-</a:t>
            </a:r>
            <a:r>
              <a:rPr lang="en-US" sz="1800" i="1" dirty="0" smtClean="0"/>
              <a:t>x</a:t>
            </a:r>
            <a:r>
              <a:rPr lang="en-US" sz="1800" dirty="0" smtClean="0"/>
              <a:t>. </a:t>
            </a:r>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58</a:t>
            </a:fld>
            <a:endParaRPr lang="en-US"/>
          </a:p>
        </p:txBody>
      </p:sp>
      <p:sp>
        <p:nvSpPr>
          <p:cNvPr id="7" name="TextBox 6"/>
          <p:cNvSpPr txBox="1"/>
          <p:nvPr/>
        </p:nvSpPr>
        <p:spPr>
          <a:xfrm>
            <a:off x="0" y="0"/>
            <a:ext cx="2665217" cy="584775"/>
          </a:xfrm>
          <a:prstGeom prst="rect">
            <a:avLst/>
          </a:prstGeom>
          <a:noFill/>
        </p:spPr>
        <p:txBody>
          <a:bodyPr wrap="none" rtlCol="0">
            <a:spAutoFit/>
          </a:bodyPr>
          <a:lstStyle/>
          <a:p>
            <a:r>
              <a:rPr lang="en-US" sz="1600" i="1" dirty="0" smtClean="0"/>
              <a:t>Hecht, Roberts, Schmidt  </a:t>
            </a:r>
          </a:p>
          <a:p>
            <a:r>
              <a:rPr lang="en-US" sz="1600" i="1" dirty="0" err="1" smtClean="0">
                <a:hlinkClick r:id="rId4"/>
              </a:rPr>
              <a:t>Phys.Rev</a:t>
            </a:r>
            <a:r>
              <a:rPr lang="en-US" sz="1600" i="1" dirty="0" smtClean="0">
                <a:hlinkClick r:id="rId4"/>
              </a:rPr>
              <a:t>. C </a:t>
            </a:r>
            <a:r>
              <a:rPr lang="en-US" sz="1600" b="1" i="1" dirty="0" smtClean="0">
                <a:hlinkClick r:id="rId4"/>
              </a:rPr>
              <a:t>63</a:t>
            </a:r>
            <a:r>
              <a:rPr lang="en-US" sz="1600" i="1" dirty="0" smtClean="0">
                <a:hlinkClick r:id="rId4"/>
              </a:rPr>
              <a:t> (2001) 025213 </a:t>
            </a:r>
            <a:endParaRPr lang="en-US" sz="1600" i="1" dirty="0"/>
          </a:p>
        </p:txBody>
      </p:sp>
      <p:sp>
        <p:nvSpPr>
          <p:cNvPr id="9" name="Content Placeholder 2"/>
          <p:cNvSpPr txBox="1">
            <a:spLocks/>
          </p:cNvSpPr>
          <p:nvPr/>
        </p:nvSpPr>
        <p:spPr bwMode="auto">
          <a:xfrm>
            <a:off x="0" y="3048000"/>
            <a:ext cx="3810000" cy="3840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1F497D"/>
              </a:buClr>
              <a:buSzTx/>
              <a:buFont typeface="Wingdings" pitchFamily="2" charset="2"/>
              <a:buChar char="Ø"/>
              <a:tabLst/>
              <a:defRPr/>
            </a:pPr>
            <a:r>
              <a:rPr lang="en-US" sz="2200" kern="0" dirty="0" smtClean="0">
                <a:solidFill>
                  <a:schemeClr val="tx2">
                    <a:lumMod val="75000"/>
                  </a:schemeClr>
                </a:solidFill>
              </a:rPr>
              <a:t>New experiments were proposed … for accelerators that do not yet exist but the situation remained otherwise unchanged</a:t>
            </a:r>
          </a:p>
          <a:p>
            <a:pPr marL="342900" indent="-342900" fontAlgn="base">
              <a:spcBef>
                <a:spcPct val="20000"/>
              </a:spcBef>
              <a:spcAft>
                <a:spcPct val="0"/>
              </a:spcAft>
              <a:buClr>
                <a:srgbClr val="1F497D"/>
              </a:buClr>
              <a:buFont typeface="Wingdings" pitchFamily="2" charset="2"/>
              <a:buChar char="Ø"/>
            </a:pPr>
            <a:r>
              <a:rPr lang="en-US" sz="2200" kern="0" dirty="0" smtClean="0">
                <a:solidFill>
                  <a:schemeClr val="tx2">
                    <a:lumMod val="75000"/>
                  </a:schemeClr>
                </a:solidFill>
              </a:rPr>
              <a:t>Until the publication of </a:t>
            </a:r>
            <a:r>
              <a:rPr lang="en-US" sz="1600" i="1" dirty="0" smtClean="0">
                <a:solidFill>
                  <a:srgbClr val="FF0000"/>
                </a:solidFill>
              </a:rPr>
              <a:t>Distribution Functions of the Nucleon and </a:t>
            </a:r>
            <a:r>
              <a:rPr lang="en-US" sz="1600" i="1" dirty="0" err="1" smtClean="0">
                <a:solidFill>
                  <a:srgbClr val="FF0000"/>
                </a:solidFill>
              </a:rPr>
              <a:t>Pion</a:t>
            </a:r>
            <a:r>
              <a:rPr lang="en-US" sz="1600" i="1" dirty="0" smtClean="0">
                <a:solidFill>
                  <a:srgbClr val="FF0000"/>
                </a:solidFill>
              </a:rPr>
              <a:t> in the Valence Region</a:t>
            </a:r>
            <a:r>
              <a:rPr lang="en-US" sz="1600" dirty="0" smtClean="0">
                <a:solidFill>
                  <a:srgbClr val="FF0000"/>
                </a:solidFill>
              </a:rPr>
              <a:t>, </a:t>
            </a:r>
            <a:r>
              <a:rPr lang="en-US" sz="1600" dirty="0" smtClean="0">
                <a:solidFill>
                  <a:schemeClr val="tx2">
                    <a:lumMod val="75000"/>
                  </a:schemeClr>
                </a:solidFill>
              </a:rPr>
              <a:t>Roy J. Holt and Craig D. Roberts,</a:t>
            </a:r>
            <a:r>
              <a:rPr lang="en-US" sz="1600" dirty="0" smtClean="0">
                <a:solidFill>
                  <a:srgbClr val="FF0000"/>
                </a:solidFill>
              </a:rPr>
              <a:t> </a:t>
            </a:r>
            <a:r>
              <a:rPr lang="en-US" sz="1600" dirty="0" smtClean="0">
                <a:solidFill>
                  <a:srgbClr val="FF0000"/>
                </a:solidFill>
                <a:hlinkClick r:id="rId5"/>
              </a:rPr>
              <a:t>arXiv:1002.4666 [</a:t>
            </a:r>
            <a:r>
              <a:rPr lang="en-US" sz="1600" dirty="0" err="1" smtClean="0">
                <a:solidFill>
                  <a:srgbClr val="FF0000"/>
                </a:solidFill>
                <a:hlinkClick r:id="rId5"/>
              </a:rPr>
              <a:t>nucl-th</a:t>
            </a:r>
            <a:r>
              <a:rPr lang="en-US" sz="1600" dirty="0" smtClean="0">
                <a:solidFill>
                  <a:srgbClr val="FF0000"/>
                </a:solidFill>
                <a:hlinkClick r:id="rId5"/>
              </a:rPr>
              <a:t>]</a:t>
            </a:r>
            <a:r>
              <a:rPr lang="en-US" sz="1600" dirty="0" smtClean="0">
                <a:solidFill>
                  <a:srgbClr val="FF0000"/>
                </a:solidFill>
              </a:rPr>
              <a:t>, </a:t>
            </a:r>
            <a:r>
              <a:rPr lang="en-US" sz="1600" dirty="0" smtClean="0">
                <a:solidFill>
                  <a:srgbClr val="FF0000"/>
                </a:solidFill>
                <a:hlinkClick r:id="rId6"/>
              </a:rPr>
              <a:t>Rev. Mod. Phys. </a:t>
            </a:r>
            <a:r>
              <a:rPr lang="en-US" sz="1600" b="1" dirty="0" smtClean="0">
                <a:solidFill>
                  <a:srgbClr val="FF0000"/>
                </a:solidFill>
                <a:hlinkClick r:id="rId6"/>
              </a:rPr>
              <a:t>82</a:t>
            </a:r>
            <a:r>
              <a:rPr lang="en-US" sz="1600" dirty="0" smtClean="0">
                <a:solidFill>
                  <a:srgbClr val="FF0000"/>
                </a:solidFill>
                <a:hlinkClick r:id="rId6"/>
              </a:rPr>
              <a:t> (2010) pp. 2991-3044</a:t>
            </a:r>
            <a:endParaRPr lang="en-US" sz="2800" dirty="0" smtClean="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wipe(down)">
                                      <p:cBhvr>
                                        <p:cTn id="14" dur="580">
                                          <p:stCondLst>
                                            <p:cond delay="0"/>
                                          </p:stCondLst>
                                        </p:cTn>
                                        <p:tgtEl>
                                          <p:spTgt spid="9">
                                            <p:txEl>
                                              <p:pRg st="1" end="1"/>
                                            </p:txEl>
                                          </p:spTgt>
                                        </p:tgtEl>
                                      </p:cBhvr>
                                    </p:animEffect>
                                    <p:anim calcmode="lin" valueType="num">
                                      <p:cBhvr>
                                        <p:cTn id="15" dur="1822" tmFilter="0,0; 0.14,0.36; 0.43,0.73; 0.71,0.91; 1.0,1.0">
                                          <p:stCondLst>
                                            <p:cond delay="0"/>
                                          </p:stCondLst>
                                        </p:cTn>
                                        <p:tgtEl>
                                          <p:spTgt spid="9">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xEl>
                                              <p:pRg st="1" end="1"/>
                                            </p:txEl>
                                          </p:spTgt>
                                        </p:tgtEl>
                                      </p:cBhvr>
                                      <p:to x="100000" y="60000"/>
                                    </p:animScale>
                                    <p:animScale>
                                      <p:cBhvr>
                                        <p:cTn id="21" dur="166" decel="50000">
                                          <p:stCondLst>
                                            <p:cond delay="676"/>
                                          </p:stCondLst>
                                        </p:cTn>
                                        <p:tgtEl>
                                          <p:spTgt spid="9">
                                            <p:txEl>
                                              <p:pRg st="1" end="1"/>
                                            </p:txEl>
                                          </p:spTgt>
                                        </p:tgtEl>
                                      </p:cBhvr>
                                      <p:to x="100000" y="100000"/>
                                    </p:animScale>
                                    <p:animScale>
                                      <p:cBhvr>
                                        <p:cTn id="22" dur="26">
                                          <p:stCondLst>
                                            <p:cond delay="1312"/>
                                          </p:stCondLst>
                                        </p:cTn>
                                        <p:tgtEl>
                                          <p:spTgt spid="9">
                                            <p:txEl>
                                              <p:pRg st="1" end="1"/>
                                            </p:txEl>
                                          </p:spTgt>
                                        </p:tgtEl>
                                      </p:cBhvr>
                                      <p:to x="100000" y="80000"/>
                                    </p:animScale>
                                    <p:animScale>
                                      <p:cBhvr>
                                        <p:cTn id="23" dur="166" decel="50000">
                                          <p:stCondLst>
                                            <p:cond delay="1338"/>
                                          </p:stCondLst>
                                        </p:cTn>
                                        <p:tgtEl>
                                          <p:spTgt spid="9">
                                            <p:txEl>
                                              <p:pRg st="1" end="1"/>
                                            </p:txEl>
                                          </p:spTgt>
                                        </p:tgtEl>
                                      </p:cBhvr>
                                      <p:to x="100000" y="100000"/>
                                    </p:animScale>
                                    <p:animScale>
                                      <p:cBhvr>
                                        <p:cTn id="24" dur="26">
                                          <p:stCondLst>
                                            <p:cond delay="1642"/>
                                          </p:stCondLst>
                                        </p:cTn>
                                        <p:tgtEl>
                                          <p:spTgt spid="9">
                                            <p:txEl>
                                              <p:pRg st="1" end="1"/>
                                            </p:txEl>
                                          </p:spTgt>
                                        </p:tgtEl>
                                      </p:cBhvr>
                                      <p:to x="100000" y="90000"/>
                                    </p:animScale>
                                    <p:animScale>
                                      <p:cBhvr>
                                        <p:cTn id="25" dur="166" decel="50000">
                                          <p:stCondLst>
                                            <p:cond delay="1668"/>
                                          </p:stCondLst>
                                        </p:cTn>
                                        <p:tgtEl>
                                          <p:spTgt spid="9">
                                            <p:txEl>
                                              <p:pRg st="1" end="1"/>
                                            </p:txEl>
                                          </p:spTgt>
                                        </p:tgtEl>
                                      </p:cBhvr>
                                      <p:to x="100000" y="100000"/>
                                    </p:animScale>
                                    <p:animScale>
                                      <p:cBhvr>
                                        <p:cTn id="26" dur="26">
                                          <p:stCondLst>
                                            <p:cond delay="1808"/>
                                          </p:stCondLst>
                                        </p:cTn>
                                        <p:tgtEl>
                                          <p:spTgt spid="9">
                                            <p:txEl>
                                              <p:pRg st="1" end="1"/>
                                            </p:txEl>
                                          </p:spTgt>
                                        </p:tgtEl>
                                      </p:cBhvr>
                                      <p:to x="100000" y="95000"/>
                                    </p:animScale>
                                    <p:animScale>
                                      <p:cBhvr>
                                        <p:cTn id="27" dur="166" decel="50000">
                                          <p:stCondLst>
                                            <p:cond delay="1834"/>
                                          </p:stCondLst>
                                        </p:cTn>
                                        <p:tgtEl>
                                          <p:spTgt spid="9">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ogelsang.gif"/>
          <p:cNvPicPr>
            <a:picLocks noChangeAspect="1"/>
          </p:cNvPicPr>
          <p:nvPr/>
        </p:nvPicPr>
        <p:blipFill>
          <a:blip r:embed="rId2" cstate="print"/>
          <a:stretch>
            <a:fillRect/>
          </a:stretch>
        </p:blipFill>
        <p:spPr>
          <a:xfrm>
            <a:off x="4185228" y="914400"/>
            <a:ext cx="4958773" cy="1143000"/>
          </a:xfrm>
          <a:prstGeom prst="rect">
            <a:avLst/>
          </a:prstGeom>
        </p:spPr>
      </p:pic>
      <p:sp>
        <p:nvSpPr>
          <p:cNvPr id="2" name="Title 1"/>
          <p:cNvSpPr>
            <a:spLocks noGrp="1"/>
          </p:cNvSpPr>
          <p:nvPr>
            <p:ph type="title"/>
          </p:nvPr>
        </p:nvSpPr>
        <p:spPr/>
        <p:txBody>
          <a:bodyPr/>
          <a:lstStyle/>
          <a:p>
            <a:pPr algn="r"/>
            <a:r>
              <a:rPr lang="en-US" sz="3600" dirty="0" smtClean="0"/>
              <a:t>Reanalysis of </a:t>
            </a:r>
            <a:r>
              <a:rPr lang="en-US" sz="3600" i="1" dirty="0" err="1" smtClean="0"/>
              <a:t>q</a:t>
            </a:r>
            <a:r>
              <a:rPr lang="en-US" sz="3600" i="1" baseline="-25000" dirty="0" err="1" smtClean="0"/>
              <a:t>v</a:t>
            </a:r>
            <a:r>
              <a:rPr lang="el-GR" sz="3600" i="1" baseline="30000" dirty="0" smtClean="0"/>
              <a:t>π</a:t>
            </a:r>
            <a:r>
              <a:rPr lang="en-US" sz="3600" i="1" dirty="0" smtClean="0"/>
              <a:t>(x)</a:t>
            </a:r>
            <a:endParaRPr lang="en-US" sz="3200" dirty="0"/>
          </a:p>
        </p:txBody>
      </p:sp>
      <p:sp>
        <p:nvSpPr>
          <p:cNvPr id="3" name="Content Placeholder 2"/>
          <p:cNvSpPr>
            <a:spLocks noGrp="1"/>
          </p:cNvSpPr>
          <p:nvPr>
            <p:ph idx="1"/>
          </p:nvPr>
        </p:nvSpPr>
        <p:spPr>
          <a:xfrm>
            <a:off x="457200" y="2027237"/>
            <a:ext cx="8229600" cy="4525963"/>
          </a:xfrm>
        </p:spPr>
        <p:txBody>
          <a:bodyPr/>
          <a:lstStyle/>
          <a:p>
            <a:r>
              <a:rPr lang="en-US" dirty="0" smtClean="0"/>
              <a:t>This article </a:t>
            </a:r>
            <a:r>
              <a:rPr lang="en-US" dirty="0" err="1" smtClean="0"/>
              <a:t>emphasised</a:t>
            </a:r>
            <a:r>
              <a:rPr lang="en-US" dirty="0" smtClean="0"/>
              <a:t> and explained the importance of the persistent discrepancy between the DSE result and experiment as a challenge to </a:t>
            </a:r>
            <a:r>
              <a:rPr lang="en-US" sz="2400" dirty="0" smtClean="0">
                <a:solidFill>
                  <a:srgbClr val="FF0000"/>
                </a:solidFill>
              </a:rPr>
              <a:t>Q</a:t>
            </a:r>
            <a:r>
              <a:rPr lang="en-US" sz="2400" dirty="0" smtClean="0">
                <a:solidFill>
                  <a:srgbClr val="008000"/>
                </a:solidFill>
              </a:rPr>
              <a:t>C</a:t>
            </a:r>
            <a:r>
              <a:rPr lang="en-US" sz="2400" dirty="0" smtClean="0">
                <a:solidFill>
                  <a:srgbClr val="0000FF"/>
                </a:solidFill>
              </a:rPr>
              <a:t>D</a:t>
            </a:r>
            <a:endParaRPr lang="en-US" dirty="0" smtClean="0"/>
          </a:p>
          <a:p>
            <a:r>
              <a:rPr lang="en-US" dirty="0" smtClean="0"/>
              <a:t>It prompted another reanalysis of the data, which accounted for a long-overlooked effect: viz., “soft-gluon </a:t>
            </a:r>
            <a:r>
              <a:rPr lang="en-US" dirty="0" err="1" smtClean="0"/>
              <a:t>resummation</a:t>
            </a:r>
            <a:r>
              <a:rPr lang="en-US" dirty="0" smtClean="0"/>
              <a:t>,” </a:t>
            </a:r>
          </a:p>
          <a:p>
            <a:pPr lvl="1"/>
            <a:r>
              <a:rPr lang="en-US" i="1" dirty="0" smtClean="0"/>
              <a:t>Compared to previous analyses, we include next-to-leading-logarithmic threshold </a:t>
            </a:r>
            <a:r>
              <a:rPr lang="en-US" i="1" dirty="0" err="1" smtClean="0"/>
              <a:t>resummation</a:t>
            </a:r>
            <a:r>
              <a:rPr lang="en-US" i="1" dirty="0" smtClean="0"/>
              <a:t> effects in the calculation of the </a:t>
            </a:r>
            <a:r>
              <a:rPr lang="en-US" i="1" dirty="0" err="1" smtClean="0"/>
              <a:t>Drell</a:t>
            </a:r>
            <a:r>
              <a:rPr lang="en-US" i="1" dirty="0" smtClean="0"/>
              <a:t>-Yan cross section.  As a result of these, we find a considerably softer valence distribution at high momentum fractions </a:t>
            </a:r>
            <a:r>
              <a:rPr lang="en-US" dirty="0" smtClean="0"/>
              <a:t>x</a:t>
            </a:r>
            <a:r>
              <a:rPr lang="en-US" i="1" dirty="0" smtClean="0"/>
              <a:t> than obtained in previous next-to-leading-order analyses, in line with expectations based on </a:t>
            </a:r>
            <a:r>
              <a:rPr lang="en-US" i="1" dirty="0" err="1" smtClean="0"/>
              <a:t>perturbative</a:t>
            </a:r>
            <a:r>
              <a:rPr lang="en-US" i="1" dirty="0" smtClean="0"/>
              <a:t>-QCD counting rules or Dyson-Schwinger equations.</a:t>
            </a:r>
            <a:endParaRPr lang="en-US"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59</a:t>
            </a:fld>
            <a:endParaRPr lang="en-US"/>
          </a:p>
        </p:txBody>
      </p:sp>
      <p:sp>
        <p:nvSpPr>
          <p:cNvPr id="7" name="TextBox 6"/>
          <p:cNvSpPr txBox="1"/>
          <p:nvPr/>
        </p:nvSpPr>
        <p:spPr>
          <a:xfrm>
            <a:off x="0" y="0"/>
            <a:ext cx="4572000" cy="1077218"/>
          </a:xfrm>
          <a:prstGeom prst="rect">
            <a:avLst/>
          </a:prstGeom>
          <a:noFill/>
        </p:spPr>
        <p:txBody>
          <a:bodyPr wrap="square" rtlCol="0">
            <a:spAutoFit/>
          </a:bodyPr>
          <a:lstStyle/>
          <a:p>
            <a:r>
              <a:rPr lang="en-US" sz="1600" i="1" dirty="0" smtClean="0">
                <a:solidFill>
                  <a:srgbClr val="FF0000"/>
                </a:solidFill>
              </a:rPr>
              <a:t>Distribution Functions of the Nucleon and </a:t>
            </a:r>
            <a:r>
              <a:rPr lang="en-US" sz="1600" i="1" dirty="0" err="1" smtClean="0">
                <a:solidFill>
                  <a:srgbClr val="FF0000"/>
                </a:solidFill>
              </a:rPr>
              <a:t>Pion</a:t>
            </a:r>
            <a:r>
              <a:rPr lang="en-US" sz="1600" i="1" dirty="0" smtClean="0">
                <a:solidFill>
                  <a:srgbClr val="FF0000"/>
                </a:solidFill>
              </a:rPr>
              <a:t> in the Valence Region</a:t>
            </a:r>
            <a:r>
              <a:rPr lang="en-US" sz="1600" dirty="0" smtClean="0"/>
              <a:t>, Roy J. Holt and Craig D. Roberts, </a:t>
            </a:r>
            <a:r>
              <a:rPr lang="en-US" sz="1600" dirty="0" smtClean="0">
                <a:hlinkClick r:id="rId3"/>
              </a:rPr>
              <a:t>arXiv:1002.4666 [</a:t>
            </a:r>
            <a:r>
              <a:rPr lang="en-US" sz="1600" dirty="0" err="1" smtClean="0">
                <a:hlinkClick r:id="rId3"/>
              </a:rPr>
              <a:t>nucl-th</a:t>
            </a:r>
            <a:r>
              <a:rPr lang="en-US" sz="1600" dirty="0" smtClean="0">
                <a:hlinkClick r:id="rId3"/>
              </a:rPr>
              <a:t>]</a:t>
            </a:r>
            <a:r>
              <a:rPr lang="en-US" sz="1600" dirty="0" smtClean="0"/>
              <a:t>, </a:t>
            </a:r>
            <a:r>
              <a:rPr lang="en-US" sz="1600" dirty="0" smtClean="0">
                <a:hlinkClick r:id="rId4"/>
              </a:rPr>
              <a:t>Rev. Mod. Phys. </a:t>
            </a:r>
            <a:r>
              <a:rPr lang="en-US" sz="1600" b="1" dirty="0" smtClean="0">
                <a:hlinkClick r:id="rId4"/>
              </a:rPr>
              <a:t>82</a:t>
            </a:r>
            <a:r>
              <a:rPr lang="en-US" sz="1600" dirty="0" smtClean="0">
                <a:hlinkClick r:id="rId4"/>
              </a:rPr>
              <a:t> (2010) pp. 2991-3044</a:t>
            </a:r>
            <a:endParaRPr lang="en-US" sz="1600" dirty="0"/>
          </a:p>
        </p:txBody>
      </p:sp>
      <p:sp>
        <p:nvSpPr>
          <p:cNvPr id="8" name="TextBox 7"/>
          <p:cNvSpPr txBox="1"/>
          <p:nvPr/>
        </p:nvSpPr>
        <p:spPr>
          <a:xfrm>
            <a:off x="4191000" y="5722203"/>
            <a:ext cx="4953000" cy="830997"/>
          </a:xfrm>
          <a:prstGeom prst="rect">
            <a:avLst/>
          </a:prstGeom>
          <a:noFill/>
        </p:spPr>
        <p:txBody>
          <a:bodyPr wrap="square" rtlCol="0">
            <a:spAutoFit/>
          </a:bodyPr>
          <a:lstStyle/>
          <a:p>
            <a:r>
              <a:rPr lang="de-DE" sz="1600" i="1" dirty="0" smtClean="0">
                <a:solidFill>
                  <a:srgbClr val="009900"/>
                </a:solidFill>
              </a:rPr>
              <a:t>Aicher, Schäfer, Vogelsang,</a:t>
            </a:r>
            <a:r>
              <a:rPr lang="en-US" sz="1600" i="1" dirty="0" smtClean="0">
                <a:solidFill>
                  <a:srgbClr val="009900"/>
                </a:solidFill>
              </a:rPr>
              <a:t> “Soft-Gluon </a:t>
            </a:r>
            <a:r>
              <a:rPr lang="en-US" sz="1600" i="1" dirty="0" err="1" smtClean="0">
                <a:solidFill>
                  <a:srgbClr val="009900"/>
                </a:solidFill>
              </a:rPr>
              <a:t>Resummation</a:t>
            </a:r>
            <a:r>
              <a:rPr lang="en-US" sz="1600" i="1" dirty="0" smtClean="0">
                <a:solidFill>
                  <a:srgbClr val="009900"/>
                </a:solidFill>
              </a:rPr>
              <a:t> and the Valence Parton Distribution Function of the </a:t>
            </a:r>
            <a:r>
              <a:rPr lang="en-US" sz="1600" i="1" dirty="0" err="1" smtClean="0">
                <a:solidFill>
                  <a:srgbClr val="009900"/>
                </a:solidFill>
              </a:rPr>
              <a:t>Pion</a:t>
            </a:r>
            <a:r>
              <a:rPr lang="en-US" sz="1600" i="1" dirty="0" smtClean="0">
                <a:solidFill>
                  <a:srgbClr val="009900"/>
                </a:solidFill>
              </a:rPr>
              <a:t>,”</a:t>
            </a:r>
            <a:r>
              <a:rPr lang="en-US" sz="1600" i="1" dirty="0" smtClean="0"/>
              <a:t> </a:t>
            </a:r>
            <a:r>
              <a:rPr lang="de-DE" sz="1600" i="1" dirty="0" smtClean="0">
                <a:solidFill>
                  <a:srgbClr val="009900"/>
                </a:solidFill>
                <a:hlinkClick r:id="rId5"/>
              </a:rPr>
              <a:t>Phys. Rev. Lett. </a:t>
            </a:r>
            <a:r>
              <a:rPr lang="de-DE" sz="1600" b="1" i="1" dirty="0" smtClean="0">
                <a:solidFill>
                  <a:srgbClr val="009900"/>
                </a:solidFill>
                <a:hlinkClick r:id="rId5"/>
              </a:rPr>
              <a:t>105</a:t>
            </a:r>
            <a:r>
              <a:rPr lang="de-DE" sz="1600" i="1" dirty="0" smtClean="0">
                <a:solidFill>
                  <a:srgbClr val="009900"/>
                </a:solidFill>
                <a:hlinkClick r:id="rId5"/>
              </a:rPr>
              <a:t> (2010) 252003</a:t>
            </a:r>
            <a:endParaRPr lang="de-DE" sz="1600" i="1" dirty="0" smtClean="0">
              <a:solidFill>
                <a:srgbClr val="0099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770" decel="100000"/>
                                        <p:tgtEl>
                                          <p:spTgt spid="3">
                                            <p:txEl>
                                              <p:pRg st="2" end="2"/>
                                            </p:txEl>
                                          </p:spTgt>
                                        </p:tgtEl>
                                      </p:cBhvr>
                                    </p:animEffect>
                                    <p:animScale>
                                      <p:cBhvr>
                                        <p:cTn id="14" dur="770" decel="100000"/>
                                        <p:tgtEl>
                                          <p:spTgt spid="3">
                                            <p:txEl>
                                              <p:pRg st="2" end="2"/>
                                            </p:txEl>
                                          </p:spTgt>
                                        </p:tgtEl>
                                      </p:cBhvr>
                                      <p:from x="10000" y="10000"/>
                                      <p:to x="200000" y="450000"/>
                                    </p:animScale>
                                    <p:animScale>
                                      <p:cBhvr>
                                        <p:cTn id="15" dur="1230" accel="100000" fill="hold">
                                          <p:stCondLst>
                                            <p:cond delay="770"/>
                                          </p:stCondLst>
                                        </p:cTn>
                                        <p:tgtEl>
                                          <p:spTgt spid="3">
                                            <p:txEl>
                                              <p:pRg st="2" end="2"/>
                                            </p:txEl>
                                          </p:spTgt>
                                        </p:tgtEl>
                                      </p:cBhvr>
                                      <p:from x="200000" y="450000"/>
                                      <p:to x="100000" y="100000"/>
                                    </p:animScale>
                                    <p:set>
                                      <p:cBhvr>
                                        <p:cTn id="16" dur="770" fill="hold"/>
                                        <p:tgtEl>
                                          <p:spTgt spid="3">
                                            <p:txEl>
                                              <p:pRg st="2" end="2"/>
                                            </p:txEl>
                                          </p:spTgt>
                                        </p:tgtEl>
                                        <p:attrNameLst>
                                          <p:attrName>ppt_x</p:attrName>
                                        </p:attrNameLst>
                                      </p:cBhvr>
                                      <p:to>
                                        <p:strVal val="(0.5)"/>
                                      </p:to>
                                    </p:set>
                                    <p:anim from="(0.5)" to="(#ppt_x)" calcmode="lin" valueType="num">
                                      <p:cBhvr>
                                        <p:cTn id="17" dur="1230" accel="100000" fill="hold">
                                          <p:stCondLst>
                                            <p:cond delay="770"/>
                                          </p:stCondLst>
                                        </p:cTn>
                                        <p:tgtEl>
                                          <p:spTgt spid="3">
                                            <p:txEl>
                                              <p:pRg st="2" end="2"/>
                                            </p:txEl>
                                          </p:spTgt>
                                        </p:tgtEl>
                                        <p:attrNameLst>
                                          <p:attrName>ppt_x</p:attrName>
                                        </p:attrNameLst>
                                      </p:cBhvr>
                                    </p:anim>
                                    <p:set>
                                      <p:cBhvr>
                                        <p:cTn id="18" dur="770" fill="hold"/>
                                        <p:tgtEl>
                                          <p:spTgt spid="3">
                                            <p:txEl>
                                              <p:pRg st="2" end="2"/>
                                            </p:txEl>
                                          </p:spTgt>
                                        </p:tgtEl>
                                        <p:attrNameLst>
                                          <p:attrName>ppt_y</p:attrName>
                                        </p:attrNameLst>
                                      </p:cBhvr>
                                      <p:to>
                                        <p:strVal val="(#ppt_y+0.4)"/>
                                      </p:to>
                                    </p:set>
                                    <p:anim from="(#ppt_y+0.4)" to="(#ppt_y)" calcmode="lin" valueType="num">
                                      <p:cBhvr>
                                        <p:cTn id="19" dur="1230" accel="100000" fill="hold">
                                          <p:stCondLst>
                                            <p:cond delay="770"/>
                                          </p:stCondLst>
                                        </p:cTn>
                                        <p:tgtEl>
                                          <p:spTgt spid="3">
                                            <p:txEl>
                                              <p:pRg st="2" end="2"/>
                                            </p:txEl>
                                          </p:spTgt>
                                        </p:tgtEl>
                                        <p:attrNameLst>
                                          <p:attrName>ppt_y</p:attrName>
                                        </p:attrNameLst>
                                      </p:cBhvr>
                                    </p:anim>
                                  </p:childTnLst>
                                </p:cTn>
                              </p:par>
                              <p:par>
                                <p:cTn id="20" presetID="5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70" decel="100000"/>
                                        <p:tgtEl>
                                          <p:spTgt spid="8"/>
                                        </p:tgtEl>
                                      </p:cBhvr>
                                    </p:animEffect>
                                    <p:animScale>
                                      <p:cBhvr>
                                        <p:cTn id="23" dur="770" decel="100000"/>
                                        <p:tgtEl>
                                          <p:spTgt spid="8"/>
                                        </p:tgtEl>
                                      </p:cBhvr>
                                      <p:from x="10000" y="10000"/>
                                      <p:to x="200000" y="450000"/>
                                    </p:animScale>
                                    <p:animScale>
                                      <p:cBhvr>
                                        <p:cTn id="24" dur="1230" accel="100000" fill="hold">
                                          <p:stCondLst>
                                            <p:cond delay="770"/>
                                          </p:stCondLst>
                                        </p:cTn>
                                        <p:tgtEl>
                                          <p:spTgt spid="8"/>
                                        </p:tgtEl>
                                      </p:cBhvr>
                                      <p:from x="200000" y="450000"/>
                                      <p:to x="100000" y="100000"/>
                                    </p:animScale>
                                    <p:set>
                                      <p:cBhvr>
                                        <p:cTn id="25" dur="770" fill="hold"/>
                                        <p:tgtEl>
                                          <p:spTgt spid="8"/>
                                        </p:tgtEl>
                                        <p:attrNameLst>
                                          <p:attrName>ppt_x</p:attrName>
                                        </p:attrNameLst>
                                      </p:cBhvr>
                                      <p:to>
                                        <p:strVal val="(0.5)"/>
                                      </p:to>
                                    </p:set>
                                    <p:anim from="(0.5)" to="(#ppt_x)" calcmode="lin" valueType="num">
                                      <p:cBhvr>
                                        <p:cTn id="26" dur="1230" accel="100000" fill="hold">
                                          <p:stCondLst>
                                            <p:cond delay="770"/>
                                          </p:stCondLst>
                                        </p:cTn>
                                        <p:tgtEl>
                                          <p:spTgt spid="8"/>
                                        </p:tgtEl>
                                        <p:attrNameLst>
                                          <p:attrName>ppt_x</p:attrName>
                                        </p:attrNameLst>
                                      </p:cBhvr>
                                    </p:anim>
                                    <p:set>
                                      <p:cBhvr>
                                        <p:cTn id="27" dur="770" fill="hold"/>
                                        <p:tgtEl>
                                          <p:spTgt spid="8"/>
                                        </p:tgtEl>
                                        <p:attrNameLst>
                                          <p:attrName>ppt_y</p:attrName>
                                        </p:attrNameLst>
                                      </p:cBhvr>
                                      <p:to>
                                        <p:strVal val="(#ppt_y+0.4)"/>
                                      </p:to>
                                    </p:set>
                                    <p:anim from="(#ppt_y+0.4)" to="(#ppt_y)" calcmode="lin" valueType="num">
                                      <p:cBhvr>
                                        <p:cTn id="28" dur="1230" accel="100000" fill="hold">
                                          <p:stCondLst>
                                            <p:cond delay="770"/>
                                          </p:stCondLst>
                                        </p:cTn>
                                        <p:tgtEl>
                                          <p:spTgt spid="8"/>
                                        </p:tgtEl>
                                        <p:attrNameLst>
                                          <p:attrName>ppt_y</p:attrName>
                                        </p:attrNameLst>
                                      </p:cBhvr>
                                    </p:anim>
                                  </p:childTnLst>
                                </p:cTn>
                              </p:par>
                              <p:par>
                                <p:cTn id="29" presetID="53"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QMProton.jpg"/>
          <p:cNvPicPr>
            <a:picLocks noChangeAspect="1"/>
          </p:cNvPicPr>
          <p:nvPr/>
        </p:nvPicPr>
        <p:blipFill>
          <a:blip r:embed="rId3" cstate="print"/>
          <a:stretch>
            <a:fillRect/>
          </a:stretch>
        </p:blipFill>
        <p:spPr>
          <a:xfrm>
            <a:off x="304800" y="304800"/>
            <a:ext cx="1272540" cy="1272540"/>
          </a:xfrm>
          <a:prstGeom prst="rect">
            <a:avLst/>
          </a:prstGeom>
        </p:spPr>
      </p:pic>
      <p:sp>
        <p:nvSpPr>
          <p:cNvPr id="2" name="Title 1"/>
          <p:cNvSpPr>
            <a:spLocks noGrp="1"/>
          </p:cNvSpPr>
          <p:nvPr>
            <p:ph type="title"/>
          </p:nvPr>
        </p:nvSpPr>
        <p:spPr/>
        <p:txBody>
          <a:bodyPr/>
          <a:lstStyle/>
          <a:p>
            <a:pPr algn="r"/>
            <a:r>
              <a:rPr lang="en-US" sz="3600" dirty="0" smtClean="0"/>
              <a:t>Modern Miracles</a:t>
            </a:r>
            <a:br>
              <a:rPr lang="en-US" sz="3600" dirty="0" smtClean="0"/>
            </a:br>
            <a:r>
              <a:rPr lang="en-US" sz="3600" dirty="0" smtClean="0"/>
              <a:t>in </a:t>
            </a:r>
            <a:r>
              <a:rPr lang="en-US" sz="3600" dirty="0" err="1" smtClean="0"/>
              <a:t>Hadron</a:t>
            </a:r>
            <a:r>
              <a:rPr lang="en-US" sz="3600" dirty="0" smtClean="0"/>
              <a:t> Physics</a:t>
            </a:r>
            <a:endParaRPr lang="en-US" sz="3200" i="1" dirty="0">
              <a:solidFill>
                <a:srgbClr val="7030A0"/>
              </a:solidFill>
            </a:endParaRPr>
          </a:p>
        </p:txBody>
      </p:sp>
      <p:sp>
        <p:nvSpPr>
          <p:cNvPr id="4" name="Footer Placeholder 3"/>
          <p:cNvSpPr>
            <a:spLocks noGrp="1"/>
          </p:cNvSpPr>
          <p:nvPr>
            <p:ph type="ftr" sz="quarter" idx="11"/>
          </p:nvPr>
        </p:nvSpPr>
        <p:spPr/>
        <p:txBody>
          <a:bodyPr/>
          <a:lstStyle/>
          <a:p>
            <a:r>
              <a:rPr lang="en-US" smtClean="0">
                <a:solidFill>
                  <a:srgbClr val="404040"/>
                </a:solidFill>
              </a:rPr>
              <a:t>Craig Roberts: Deconstructing QCD's Goldstone modes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6</a:t>
            </a:fld>
            <a:endParaRPr lang="en-US">
              <a:solidFill>
                <a:srgbClr val="404040"/>
              </a:solidFill>
            </a:endParaRPr>
          </a:p>
        </p:txBody>
      </p:sp>
      <p:sp>
        <p:nvSpPr>
          <p:cNvPr id="7" name="Content Placeholder 6"/>
          <p:cNvSpPr>
            <a:spLocks noGrp="1"/>
          </p:cNvSpPr>
          <p:nvPr>
            <p:ph idx="1"/>
          </p:nvPr>
        </p:nvSpPr>
        <p:spPr/>
        <p:txBody>
          <a:bodyPr/>
          <a:lstStyle/>
          <a:p>
            <a:pPr>
              <a:buFont typeface="Courier New" pitchFamily="49" charset="0"/>
              <a:buChar char="o"/>
            </a:pPr>
            <a:r>
              <a:rPr lang="en-US" sz="2400" dirty="0" smtClean="0"/>
              <a:t>proton = three constituent quarks</a:t>
            </a:r>
          </a:p>
          <a:p>
            <a:pPr lvl="1">
              <a:buFont typeface="Arial" pitchFamily="34" charset="0"/>
              <a:buChar char="•"/>
            </a:pPr>
            <a:r>
              <a:rPr lang="en-US" sz="2200" i="1" dirty="0" err="1" smtClean="0"/>
              <a:t>M</a:t>
            </a:r>
            <a:r>
              <a:rPr lang="en-US" sz="2200" i="1" baseline="-25000" dirty="0" err="1" smtClean="0"/>
              <a:t>proton</a:t>
            </a:r>
            <a:r>
              <a:rPr lang="en-US" sz="2200" dirty="0" smtClean="0"/>
              <a:t> ≈ 1GeV</a:t>
            </a:r>
          </a:p>
          <a:p>
            <a:pPr lvl="1">
              <a:buFont typeface="Arial" pitchFamily="34" charset="0"/>
              <a:buChar char="•"/>
            </a:pPr>
            <a:r>
              <a:rPr lang="en-US" sz="2200" dirty="0" smtClean="0"/>
              <a:t>Therefore guess  </a:t>
            </a:r>
            <a:r>
              <a:rPr lang="en-US" sz="2200" i="1" dirty="0" err="1" smtClean="0"/>
              <a:t>M</a:t>
            </a:r>
            <a:r>
              <a:rPr lang="en-US" sz="2200" i="1" baseline="-25000" dirty="0" err="1" smtClean="0"/>
              <a:t>constituent</a:t>
            </a:r>
            <a:r>
              <a:rPr lang="en-US" sz="2200" i="1" baseline="-25000" dirty="0" smtClean="0"/>
              <a:t>−quark</a:t>
            </a:r>
            <a:r>
              <a:rPr lang="en-US" sz="2200" dirty="0" smtClean="0"/>
              <a:t> ≈ </a:t>
            </a:r>
            <a:r>
              <a:rPr lang="en-US" sz="2200" dirty="0" smtClean="0">
                <a:latin typeface="Calibri"/>
              </a:rPr>
              <a:t>⅓ </a:t>
            </a:r>
            <a:r>
              <a:rPr lang="en-US" sz="2200" dirty="0" smtClean="0"/>
              <a:t>× </a:t>
            </a:r>
            <a:r>
              <a:rPr lang="en-US" sz="2200" dirty="0" err="1" smtClean="0"/>
              <a:t>GeV</a:t>
            </a:r>
            <a:r>
              <a:rPr lang="en-US" sz="2200" dirty="0" smtClean="0"/>
              <a:t> ≈ 350MeV</a:t>
            </a:r>
          </a:p>
          <a:p>
            <a:pPr>
              <a:buFont typeface="Courier New" pitchFamily="49" charset="0"/>
              <a:buChar char="o"/>
            </a:pPr>
            <a:r>
              <a:rPr lang="en-US" sz="2400" dirty="0" err="1" smtClean="0"/>
              <a:t>pion</a:t>
            </a:r>
            <a:r>
              <a:rPr lang="en-US" sz="2400" dirty="0" smtClean="0"/>
              <a:t> = constituent quark + constituent </a:t>
            </a:r>
            <a:r>
              <a:rPr lang="en-US" sz="2400" dirty="0" err="1" smtClean="0"/>
              <a:t>antiquark</a:t>
            </a:r>
            <a:endParaRPr lang="en-US" sz="2400" dirty="0" smtClean="0"/>
          </a:p>
          <a:p>
            <a:pPr lvl="1">
              <a:buFont typeface="Arial" pitchFamily="34" charset="0"/>
              <a:buChar char="•"/>
            </a:pPr>
            <a:r>
              <a:rPr lang="en-US" sz="2200" dirty="0" smtClean="0"/>
              <a:t>Guess </a:t>
            </a:r>
            <a:r>
              <a:rPr lang="en-US" sz="2200" i="1" dirty="0" err="1" smtClean="0"/>
              <a:t>M</a:t>
            </a:r>
            <a:r>
              <a:rPr lang="en-US" sz="2200" i="1" baseline="-25000" dirty="0" err="1" smtClean="0"/>
              <a:t>pion</a:t>
            </a:r>
            <a:r>
              <a:rPr lang="en-US" sz="2200" i="1" dirty="0" smtClean="0"/>
              <a:t> ≈ </a:t>
            </a:r>
            <a:r>
              <a:rPr lang="en-US" sz="2200" i="1" dirty="0" smtClean="0">
                <a:latin typeface="Calibri"/>
              </a:rPr>
              <a:t>⅔ </a:t>
            </a:r>
            <a:r>
              <a:rPr lang="en-US" sz="2200" i="1" dirty="0" smtClean="0"/>
              <a:t>× </a:t>
            </a:r>
            <a:r>
              <a:rPr lang="en-US" sz="2200" i="1" dirty="0" err="1" smtClean="0"/>
              <a:t>M</a:t>
            </a:r>
            <a:r>
              <a:rPr lang="en-US" sz="2200" i="1" baseline="-25000" dirty="0" err="1" smtClean="0"/>
              <a:t>proton</a:t>
            </a:r>
            <a:r>
              <a:rPr lang="en-US" sz="2200" baseline="-25000" dirty="0" smtClean="0"/>
              <a:t> </a:t>
            </a:r>
            <a:r>
              <a:rPr lang="en-US" sz="2200" dirty="0" smtClean="0"/>
              <a:t>≈ 700MeV</a:t>
            </a:r>
          </a:p>
          <a:p>
            <a:pPr>
              <a:buFont typeface="Courier New" pitchFamily="49" charset="0"/>
              <a:buChar char="o"/>
            </a:pPr>
            <a:r>
              <a:rPr lang="en-US" sz="2400" dirty="0" smtClean="0">
                <a:solidFill>
                  <a:srgbClr val="FF0000"/>
                </a:solidFill>
              </a:rPr>
              <a:t>WRONG . . . . . . . . . . . . . . . . . . . . . . </a:t>
            </a:r>
            <a:r>
              <a:rPr lang="en-US" sz="2400" i="1" dirty="0" err="1" smtClean="0">
                <a:solidFill>
                  <a:srgbClr val="FF0000"/>
                </a:solidFill>
              </a:rPr>
              <a:t>M</a:t>
            </a:r>
            <a:r>
              <a:rPr lang="en-US" sz="2400" i="1" baseline="-25000" dirty="0" err="1" smtClean="0">
                <a:solidFill>
                  <a:srgbClr val="FF0000"/>
                </a:solidFill>
              </a:rPr>
              <a:t>pion</a:t>
            </a:r>
            <a:r>
              <a:rPr lang="en-US" sz="2400" dirty="0" smtClean="0">
                <a:solidFill>
                  <a:srgbClr val="FF0000"/>
                </a:solidFill>
              </a:rPr>
              <a:t> = 140MeV</a:t>
            </a:r>
          </a:p>
          <a:p>
            <a:pPr marL="342900" lvl="1" indent="-342900">
              <a:buFont typeface="Courier New" pitchFamily="49" charset="0"/>
              <a:buChar char="o"/>
            </a:pPr>
            <a:r>
              <a:rPr lang="en-US" sz="2400" dirty="0" smtClean="0"/>
              <a:t>Rho-meson</a:t>
            </a:r>
          </a:p>
          <a:p>
            <a:pPr marL="742950" lvl="2" indent="-342900">
              <a:buFont typeface="Arial" pitchFamily="34" charset="0"/>
              <a:buChar char="•"/>
            </a:pPr>
            <a:r>
              <a:rPr lang="en-US" sz="2200" dirty="0" smtClean="0"/>
              <a:t>Also </a:t>
            </a:r>
            <a:r>
              <a:rPr lang="en-US" sz="2200" i="1" dirty="0" smtClean="0"/>
              <a:t>constituent quark + constituent </a:t>
            </a:r>
            <a:r>
              <a:rPr lang="en-US" sz="2200" i="1" dirty="0" err="1" smtClean="0"/>
              <a:t>antiquark</a:t>
            </a:r>
            <a:r>
              <a:rPr lang="en-US" sz="2200" i="1" dirty="0" smtClean="0"/>
              <a:t> </a:t>
            </a:r>
          </a:p>
          <a:p>
            <a:pPr marL="742950" lvl="2" indent="-342900">
              <a:buNone/>
            </a:pPr>
            <a:r>
              <a:rPr lang="en-US" sz="2200" i="1" dirty="0" smtClean="0"/>
              <a:t>			</a:t>
            </a:r>
            <a:r>
              <a:rPr lang="en-US" sz="2200" dirty="0" smtClean="0"/>
              <a:t>– just </a:t>
            </a:r>
            <a:r>
              <a:rPr lang="en-US" sz="2200" dirty="0" err="1" smtClean="0"/>
              <a:t>pion</a:t>
            </a:r>
            <a:r>
              <a:rPr lang="en-US" sz="2200" dirty="0" smtClean="0"/>
              <a:t> with spin of one constituent flipped</a:t>
            </a:r>
          </a:p>
          <a:p>
            <a:pPr marL="742950" lvl="2" indent="-342900">
              <a:buFont typeface="Arial" pitchFamily="34" charset="0"/>
              <a:buChar char="•"/>
            </a:pPr>
            <a:r>
              <a:rPr lang="en-US" sz="2200" i="1" dirty="0" err="1" smtClean="0"/>
              <a:t>M</a:t>
            </a:r>
            <a:r>
              <a:rPr lang="en-US" sz="2200" i="1" baseline="-25000" dirty="0" err="1" smtClean="0"/>
              <a:t>rho</a:t>
            </a:r>
            <a:r>
              <a:rPr lang="en-US" sz="2200" i="1" dirty="0" smtClean="0"/>
              <a:t> ≈ 770MeV ≈ 2 × </a:t>
            </a:r>
            <a:r>
              <a:rPr lang="en-US" sz="2200" i="1" dirty="0" err="1" smtClean="0"/>
              <a:t>M</a:t>
            </a:r>
            <a:r>
              <a:rPr lang="en-US" sz="2200" i="1" baseline="-25000" dirty="0" err="1" smtClean="0"/>
              <a:t>constituent</a:t>
            </a:r>
            <a:r>
              <a:rPr lang="en-US" sz="2200" i="1" baseline="-25000" dirty="0" smtClean="0"/>
              <a:t>−quark</a:t>
            </a:r>
            <a:r>
              <a:rPr lang="en-US" sz="2200" i="1" dirty="0" smtClean="0"/>
              <a:t> </a:t>
            </a:r>
          </a:p>
          <a:p>
            <a:pPr algn="ctr">
              <a:buNone/>
            </a:pPr>
            <a:r>
              <a:rPr lang="en-US" sz="2400" dirty="0" smtClean="0">
                <a:solidFill>
                  <a:srgbClr val="FF0000"/>
                </a:solidFill>
              </a:rPr>
              <a:t>	</a:t>
            </a:r>
            <a:r>
              <a:rPr lang="en-US" sz="3200" dirty="0" smtClean="0">
                <a:solidFill>
                  <a:srgbClr val="FF0000"/>
                </a:solidFill>
              </a:rPr>
              <a:t>What is “wrong” with the </a:t>
            </a:r>
            <a:r>
              <a:rPr lang="en-US" sz="3200" dirty="0" err="1" smtClean="0">
                <a:solidFill>
                  <a:srgbClr val="FF0000"/>
                </a:solidFill>
              </a:rPr>
              <a:t>pion</a:t>
            </a:r>
            <a:r>
              <a:rPr lang="en-US" sz="3200" dirty="0" smtClean="0">
                <a:solidFill>
                  <a:srgbClr val="FF0000"/>
                </a:solidFill>
              </a:rPr>
              <a:t>?</a:t>
            </a:r>
            <a:endParaRPr lang="en-US" sz="3200" dirty="0">
              <a:solidFill>
                <a:srgbClr val="FF0000"/>
              </a:solidFill>
            </a:endParaRPr>
          </a:p>
        </p:txBody>
      </p:sp>
      <p:pic>
        <p:nvPicPr>
          <p:cNvPr id="9" name="Picture 8" descr="CQMProton.jpg"/>
          <p:cNvPicPr>
            <a:picLocks noChangeAspect="1"/>
          </p:cNvPicPr>
          <p:nvPr/>
        </p:nvPicPr>
        <p:blipFill>
          <a:blip r:embed="rId4" cstate="print"/>
          <a:stretch>
            <a:fillRect/>
          </a:stretch>
        </p:blipFill>
        <p:spPr>
          <a:xfrm>
            <a:off x="1447800" y="304800"/>
            <a:ext cx="1272540" cy="1272540"/>
          </a:xfrm>
          <a:prstGeom prst="rect">
            <a:avLst/>
          </a:prstGeom>
        </p:spPr>
      </p:pic>
      <p:sp>
        <p:nvSpPr>
          <p:cNvPr id="12" name="Up Arrow 11"/>
          <p:cNvSpPr/>
          <p:nvPr/>
        </p:nvSpPr>
        <p:spPr bwMode="auto">
          <a:xfrm>
            <a:off x="7086600" y="2819400"/>
            <a:ext cx="408432" cy="609600"/>
          </a:xfrm>
          <a:prstGeom prst="upArrow">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lin ang="0" scaled="1"/>
            <a:tileRect/>
          </a:gra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4" name="Up Arrow 13"/>
          <p:cNvSpPr/>
          <p:nvPr/>
        </p:nvSpPr>
        <p:spPr bwMode="auto">
          <a:xfrm rot="10800000">
            <a:off x="7516368" y="2819400"/>
            <a:ext cx="408432" cy="609600"/>
          </a:xfrm>
          <a:prstGeom prst="upArrow">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lin ang="10800000" scaled="1"/>
            <a:tileRect/>
          </a:gra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5" name="Up Arrow 14"/>
          <p:cNvSpPr/>
          <p:nvPr/>
        </p:nvSpPr>
        <p:spPr bwMode="auto">
          <a:xfrm>
            <a:off x="7010400" y="4343400"/>
            <a:ext cx="408432" cy="609600"/>
          </a:xfrm>
          <a:prstGeom prst="upArrow">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lin ang="0" scaled="1"/>
            <a:tileRect/>
          </a:gra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6" name="Up Arrow 15"/>
          <p:cNvSpPr/>
          <p:nvPr/>
        </p:nvSpPr>
        <p:spPr bwMode="auto">
          <a:xfrm>
            <a:off x="7516368" y="4343400"/>
            <a:ext cx="408432" cy="609600"/>
          </a:xfrm>
          <a:prstGeom prst="upArrow">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lin ang="0" scaled="1"/>
            <a:tileRect/>
          </a:gra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3" name="Date Placeholder 12"/>
          <p:cNvSpPr>
            <a:spLocks noGrp="1"/>
          </p:cNvSpPr>
          <p:nvPr>
            <p:ph type="dt" sz="half" idx="10"/>
          </p:nvPr>
        </p:nvSpPr>
        <p:spPr/>
        <p:txBody>
          <a:bodyPr/>
          <a:lstStyle/>
          <a:p>
            <a:r>
              <a:rPr lang="en-US" smtClean="0">
                <a:solidFill>
                  <a:srgbClr val="404040"/>
                </a:solidFill>
              </a:rPr>
              <a:t>Drell-Yan and Hadron Structure - 77pgs</a:t>
            </a:r>
            <a:endParaRPr lang="en-US">
              <a:solidFill>
                <a:srgbClr val="40404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blinds(horizontal)">
                                      <p:cBhvr>
                                        <p:cTn id="7" dur="1000"/>
                                        <p:tgtEl>
                                          <p:spTgt spid="7">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blinds(horizontal)">
                                      <p:cBhvr>
                                        <p:cTn id="10" dur="1000"/>
                                        <p:tgtEl>
                                          <p:spTgt spid="7">
                                            <p:txEl>
                                              <p:pRg st="4" end="4"/>
                                            </p:txEl>
                                          </p:spTgt>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10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additive="base">
                                        <p:cTn id="29"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 calcmode="lin" valueType="num">
                                      <p:cBhvr additive="base">
                                        <p:cTn id="33" dur="5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 calcmode="lin" valueType="num">
                                      <p:cBhvr additive="base">
                                        <p:cTn id="37" dur="5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anim calcmode="lin" valueType="num">
                                      <p:cBhvr additive="base">
                                        <p:cTn id="41" dur="500" fill="hold"/>
                                        <p:tgtEl>
                                          <p:spTgt spid="7">
                                            <p:txEl>
                                              <p:pRg st="9" end="9"/>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7">
                                            <p:txEl>
                                              <p:pRg st="9" end="9"/>
                                            </p:txEl>
                                          </p:spTgt>
                                        </p:tgtEl>
                                        <p:attrNameLst>
                                          <p:attrName>ppt_y</p:attrName>
                                        </p:attrNameLst>
                                      </p:cBhvr>
                                      <p:tavLst>
                                        <p:tav tm="0">
                                          <p:val>
                                            <p:strVal val="#ppt_y"/>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7">
                                            <p:txEl>
                                              <p:pRg st="10" end="10"/>
                                            </p:txEl>
                                          </p:spTgt>
                                        </p:tgtEl>
                                        <p:attrNameLst>
                                          <p:attrName>style.visibility</p:attrName>
                                        </p:attrNameLst>
                                      </p:cBhvr>
                                      <p:to>
                                        <p:strVal val="visible"/>
                                      </p:to>
                                    </p:set>
                                    <p:anim calcmode="lin" valueType="num">
                                      <p:cBhvr>
                                        <p:cTn id="55" dur="1000" fill="hold"/>
                                        <p:tgtEl>
                                          <p:spTgt spid="7">
                                            <p:txEl>
                                              <p:pRg st="10" end="10"/>
                                            </p:txEl>
                                          </p:spTgt>
                                        </p:tgtEl>
                                        <p:attrNameLst>
                                          <p:attrName>ppt_w</p:attrName>
                                        </p:attrNameLst>
                                      </p:cBhvr>
                                      <p:tavLst>
                                        <p:tav tm="0">
                                          <p:val>
                                            <p:strVal val="#ppt_w*0.70"/>
                                          </p:val>
                                        </p:tav>
                                        <p:tav tm="100000">
                                          <p:val>
                                            <p:strVal val="#ppt_w"/>
                                          </p:val>
                                        </p:tav>
                                      </p:tavLst>
                                    </p:anim>
                                    <p:anim calcmode="lin" valueType="num">
                                      <p:cBhvr>
                                        <p:cTn id="56" dur="1000" fill="hold"/>
                                        <p:tgtEl>
                                          <p:spTgt spid="7">
                                            <p:txEl>
                                              <p:pRg st="10" end="10"/>
                                            </p:txEl>
                                          </p:spTgt>
                                        </p:tgtEl>
                                        <p:attrNameLst>
                                          <p:attrName>ppt_h</p:attrName>
                                        </p:attrNameLst>
                                      </p:cBhvr>
                                      <p:tavLst>
                                        <p:tav tm="0">
                                          <p:val>
                                            <p:strVal val="#ppt_h"/>
                                          </p:val>
                                        </p:tav>
                                        <p:tav tm="100000">
                                          <p:val>
                                            <p:strVal val="#ppt_h"/>
                                          </p:val>
                                        </p:tav>
                                      </p:tavLst>
                                    </p:anim>
                                    <p:animEffect transition="in" filter="fade">
                                      <p:cBhvr>
                                        <p:cTn id="57" dur="10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onValenceTrang2.jpg"/>
          <p:cNvPicPr>
            <a:picLocks noChangeAspect="1"/>
          </p:cNvPicPr>
          <p:nvPr/>
        </p:nvPicPr>
        <p:blipFill>
          <a:blip r:embed="rId2" cstate="print"/>
          <a:stretch>
            <a:fillRect/>
          </a:stretch>
        </p:blipFill>
        <p:spPr>
          <a:xfrm>
            <a:off x="3429000" y="1738453"/>
            <a:ext cx="5558875" cy="42954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p:txBody>
          <a:bodyPr/>
          <a:lstStyle/>
          <a:p>
            <a:pPr algn="r"/>
            <a:r>
              <a:rPr lang="en-US" sz="3600" dirty="0" smtClean="0"/>
              <a:t>Current status </a:t>
            </a:r>
            <a:br>
              <a:rPr lang="en-US" sz="3600" dirty="0" smtClean="0"/>
            </a:br>
            <a:r>
              <a:rPr lang="en-US" sz="3600" dirty="0" smtClean="0"/>
              <a:t>of </a:t>
            </a:r>
            <a:r>
              <a:rPr lang="en-US" sz="3600" i="1" dirty="0" err="1" smtClean="0"/>
              <a:t>q</a:t>
            </a:r>
            <a:r>
              <a:rPr lang="en-US" sz="3600" i="1" baseline="-25000" dirty="0" err="1" smtClean="0"/>
              <a:t>v</a:t>
            </a:r>
            <a:r>
              <a:rPr lang="el-GR" sz="3600" i="1" baseline="30000" dirty="0" smtClean="0"/>
              <a:t>π</a:t>
            </a:r>
            <a:r>
              <a:rPr lang="en-US" sz="3600" i="1" dirty="0" smtClean="0"/>
              <a:t>(x)</a:t>
            </a:r>
            <a:endParaRPr lang="en-US" sz="3200" dirty="0"/>
          </a:p>
        </p:txBody>
      </p:sp>
      <p:sp>
        <p:nvSpPr>
          <p:cNvPr id="3" name="Content Placeholder 2"/>
          <p:cNvSpPr>
            <a:spLocks noGrp="1"/>
          </p:cNvSpPr>
          <p:nvPr>
            <p:ph idx="1"/>
          </p:nvPr>
        </p:nvSpPr>
        <p:spPr>
          <a:xfrm>
            <a:off x="0" y="914400"/>
            <a:ext cx="3429000" cy="4525963"/>
          </a:xfrm>
        </p:spPr>
        <p:txBody>
          <a:bodyPr/>
          <a:lstStyle/>
          <a:p>
            <a:pPr>
              <a:spcBef>
                <a:spcPts val="0"/>
              </a:spcBef>
            </a:pPr>
            <a:r>
              <a:rPr lang="en-US" dirty="0" smtClean="0"/>
              <a:t>Data </a:t>
            </a:r>
          </a:p>
          <a:p>
            <a:pPr>
              <a:spcBef>
                <a:spcPts val="0"/>
              </a:spcBef>
              <a:spcAft>
                <a:spcPts val="600"/>
              </a:spcAft>
              <a:buNone/>
            </a:pPr>
            <a:r>
              <a:rPr lang="en-US" dirty="0" smtClean="0"/>
              <a:t>	as reported byE615 </a:t>
            </a:r>
          </a:p>
          <a:p>
            <a:pPr>
              <a:spcBef>
                <a:spcPts val="0"/>
              </a:spcBef>
              <a:spcAft>
                <a:spcPts val="600"/>
              </a:spcAft>
            </a:pPr>
            <a:r>
              <a:rPr lang="en-US" dirty="0" smtClean="0"/>
              <a:t>DSE prediction (2001)</a:t>
            </a:r>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60</a:t>
            </a:fld>
            <a:endParaRPr lang="en-US"/>
          </a:p>
        </p:txBody>
      </p:sp>
      <p:sp>
        <p:nvSpPr>
          <p:cNvPr id="8" name="TextBox 7"/>
          <p:cNvSpPr txBox="1"/>
          <p:nvPr/>
        </p:nvSpPr>
        <p:spPr>
          <a:xfrm>
            <a:off x="0" y="0"/>
            <a:ext cx="4953000" cy="830997"/>
          </a:xfrm>
          <a:prstGeom prst="rect">
            <a:avLst/>
          </a:prstGeom>
          <a:noFill/>
        </p:spPr>
        <p:txBody>
          <a:bodyPr wrap="square" rtlCol="0">
            <a:spAutoFit/>
          </a:bodyPr>
          <a:lstStyle/>
          <a:p>
            <a:r>
              <a:rPr lang="de-DE" sz="1600" i="1" dirty="0" smtClean="0">
                <a:solidFill>
                  <a:schemeClr val="tx2">
                    <a:lumMod val="75000"/>
                  </a:schemeClr>
                </a:solidFill>
              </a:rPr>
              <a:t>Trang, Bashir, Roberts &amp; Tandy,</a:t>
            </a:r>
            <a:r>
              <a:rPr lang="de-DE" sz="1600" i="1" dirty="0" smtClean="0">
                <a:solidFill>
                  <a:srgbClr val="009900"/>
                </a:solidFill>
              </a:rPr>
              <a:t> </a:t>
            </a:r>
            <a:r>
              <a:rPr lang="en-US" sz="1600" dirty="0" smtClean="0">
                <a:solidFill>
                  <a:schemeClr val="tx2">
                    <a:lumMod val="75000"/>
                  </a:schemeClr>
                </a:solidFill>
              </a:rPr>
              <a:t>“</a:t>
            </a:r>
            <a:r>
              <a:rPr lang="en-US" sz="1600" dirty="0" err="1" smtClean="0">
                <a:solidFill>
                  <a:schemeClr val="tx2">
                    <a:lumMod val="75000"/>
                  </a:schemeClr>
                </a:solidFill>
              </a:rPr>
              <a:t>Pion</a:t>
            </a:r>
            <a:r>
              <a:rPr lang="en-US" sz="1600" dirty="0" smtClean="0">
                <a:solidFill>
                  <a:schemeClr val="tx2">
                    <a:lumMod val="75000"/>
                  </a:schemeClr>
                </a:solidFill>
              </a:rPr>
              <a:t> and </a:t>
            </a:r>
            <a:r>
              <a:rPr lang="en-US" sz="1600" dirty="0" err="1" smtClean="0">
                <a:solidFill>
                  <a:schemeClr val="tx2">
                    <a:lumMod val="75000"/>
                  </a:schemeClr>
                </a:solidFill>
              </a:rPr>
              <a:t>kaon</a:t>
            </a:r>
            <a:r>
              <a:rPr lang="en-US" sz="1600" dirty="0" smtClean="0">
                <a:solidFill>
                  <a:schemeClr val="tx2">
                    <a:lumMod val="75000"/>
                  </a:schemeClr>
                </a:solidFill>
              </a:rPr>
              <a:t> valence-quark </a:t>
            </a:r>
            <a:r>
              <a:rPr lang="en-US" sz="1600" dirty="0" err="1" smtClean="0">
                <a:solidFill>
                  <a:schemeClr val="tx2">
                    <a:lumMod val="75000"/>
                  </a:schemeClr>
                </a:solidFill>
              </a:rPr>
              <a:t>parton</a:t>
            </a:r>
            <a:r>
              <a:rPr lang="en-US" sz="1600" dirty="0" smtClean="0">
                <a:solidFill>
                  <a:schemeClr val="tx2">
                    <a:lumMod val="75000"/>
                  </a:schemeClr>
                </a:solidFill>
              </a:rPr>
              <a:t> distribution functions,” </a:t>
            </a:r>
            <a:r>
              <a:rPr lang="en-US" sz="1600" dirty="0" smtClean="0">
                <a:solidFill>
                  <a:schemeClr val="tx2">
                    <a:lumMod val="75000"/>
                  </a:schemeClr>
                </a:solidFill>
                <a:hlinkClick r:id="rId3"/>
              </a:rPr>
              <a:t>arXiv:1102.2448 [</a:t>
            </a:r>
            <a:r>
              <a:rPr lang="en-US" sz="1600" dirty="0" err="1" smtClean="0">
                <a:solidFill>
                  <a:schemeClr val="tx2">
                    <a:lumMod val="75000"/>
                  </a:schemeClr>
                </a:solidFill>
                <a:hlinkClick r:id="rId3"/>
              </a:rPr>
              <a:t>nucl-th</a:t>
            </a:r>
            <a:r>
              <a:rPr lang="en-US" sz="1600" dirty="0" smtClean="0">
                <a:solidFill>
                  <a:schemeClr val="tx2">
                    <a:lumMod val="75000"/>
                  </a:schemeClr>
                </a:solidFill>
                <a:hlinkClick r:id="rId3"/>
              </a:rPr>
              <a:t>],</a:t>
            </a:r>
            <a:r>
              <a:rPr lang="en-US" sz="1600" b="1" dirty="0" smtClean="0">
                <a:solidFill>
                  <a:schemeClr val="tx2">
                    <a:lumMod val="75000"/>
                  </a:schemeClr>
                </a:solidFill>
              </a:rPr>
              <a:t> </a:t>
            </a:r>
            <a:r>
              <a:rPr lang="fr-FR" sz="1600" dirty="0" smtClean="0">
                <a:hlinkClick r:id="rId4"/>
              </a:rPr>
              <a:t>Phys. </a:t>
            </a:r>
            <a:r>
              <a:rPr lang="fr-FR" sz="1600" dirty="0" err="1" smtClean="0">
                <a:hlinkClick r:id="rId4"/>
              </a:rPr>
              <a:t>Rev</a:t>
            </a:r>
            <a:r>
              <a:rPr lang="fr-FR" sz="1600" dirty="0" smtClean="0">
                <a:hlinkClick r:id="rId4"/>
              </a:rPr>
              <a:t>. C </a:t>
            </a:r>
            <a:r>
              <a:rPr lang="fr-FR" sz="1600" b="1" dirty="0" smtClean="0">
                <a:hlinkClick r:id="rId4"/>
              </a:rPr>
              <a:t>83</a:t>
            </a:r>
            <a:r>
              <a:rPr lang="fr-FR" sz="1600" dirty="0" smtClean="0">
                <a:hlinkClick r:id="rId4"/>
              </a:rPr>
              <a:t>, 062201(R) (2011) [5 pages]</a:t>
            </a:r>
            <a:endParaRPr lang="de-DE" sz="1600" i="1" dirty="0" smtClean="0">
              <a:solidFill>
                <a:schemeClr val="tx2">
                  <a:lumMod val="75000"/>
                </a:schemeClr>
              </a:solidFill>
            </a:endParaRPr>
          </a:p>
        </p:txBody>
      </p:sp>
      <p:cxnSp>
        <p:nvCxnSpPr>
          <p:cNvPr id="10" name="Straight Arrow Connector 9"/>
          <p:cNvCxnSpPr/>
          <p:nvPr/>
        </p:nvCxnSpPr>
        <p:spPr bwMode="auto">
          <a:xfrm>
            <a:off x="1828800" y="1981200"/>
            <a:ext cx="5486400" cy="2819400"/>
          </a:xfrm>
          <a:prstGeom prst="straightConnector1">
            <a:avLst/>
          </a:prstGeom>
          <a:noFill/>
          <a:ln w="28575" cap="flat" cmpd="sng" algn="ctr">
            <a:solidFill>
              <a:srgbClr val="800080"/>
            </a:solidFill>
            <a:prstDash val="solid"/>
            <a:round/>
            <a:headEnd type="none" w="med" len="med"/>
            <a:tailEnd type="arrow"/>
          </a:ln>
          <a:effectLst/>
        </p:spPr>
      </p:cxnSp>
      <p:sp>
        <p:nvSpPr>
          <p:cNvPr id="17" name="Freeform 16"/>
          <p:cNvSpPr/>
          <p:nvPr/>
        </p:nvSpPr>
        <p:spPr bwMode="auto">
          <a:xfrm>
            <a:off x="1028700" y="1168400"/>
            <a:ext cx="7389283" cy="3441700"/>
          </a:xfrm>
          <a:custGeom>
            <a:avLst/>
            <a:gdLst>
              <a:gd name="connsiteX0" fmla="*/ 0 w 7389283"/>
              <a:gd name="connsiteY0" fmla="*/ 0 h 3441700"/>
              <a:gd name="connsiteX1" fmla="*/ 6248400 w 7389283"/>
              <a:gd name="connsiteY1" fmla="*/ 1092200 h 3441700"/>
              <a:gd name="connsiteX2" fmla="*/ 6845300 w 7389283"/>
              <a:gd name="connsiteY2" fmla="*/ 3441700 h 3441700"/>
            </a:gdLst>
            <a:ahLst/>
            <a:cxnLst>
              <a:cxn ang="0">
                <a:pos x="connsiteX0" y="connsiteY0"/>
              </a:cxn>
              <a:cxn ang="0">
                <a:pos x="connsiteX1" y="connsiteY1"/>
              </a:cxn>
              <a:cxn ang="0">
                <a:pos x="connsiteX2" y="connsiteY2"/>
              </a:cxn>
            </a:cxnLst>
            <a:rect l="l" t="t" r="r" b="b"/>
            <a:pathLst>
              <a:path w="7389283" h="3441700">
                <a:moveTo>
                  <a:pt x="0" y="0"/>
                </a:moveTo>
                <a:cubicBezTo>
                  <a:pt x="2553758" y="259291"/>
                  <a:pt x="5107517" y="518583"/>
                  <a:pt x="6248400" y="1092200"/>
                </a:cubicBezTo>
                <a:cubicBezTo>
                  <a:pt x="7389283" y="1665817"/>
                  <a:pt x="7117291" y="2553758"/>
                  <a:pt x="6845300" y="3441700"/>
                </a:cubicBezTo>
              </a:path>
            </a:pathLst>
          </a:custGeom>
          <a:noFill/>
          <a:ln w="28575" cap="flat" cmpd="sng" algn="ctr">
            <a:solidFill>
              <a:srgbClr val="6600CC"/>
            </a:solidFill>
            <a:prstDash val="lgDash"/>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770" decel="100000"/>
                                        <p:tgtEl>
                                          <p:spTgt spid="3">
                                            <p:txEl>
                                              <p:pRg st="1" end="1"/>
                                            </p:txEl>
                                          </p:spTgt>
                                        </p:tgtEl>
                                      </p:cBhvr>
                                    </p:animEffect>
                                    <p:animScale>
                                      <p:cBhvr>
                                        <p:cTn id="17" dur="770" decel="100000"/>
                                        <p:tgtEl>
                                          <p:spTgt spid="3">
                                            <p:txEl>
                                              <p:pRg st="1" end="1"/>
                                            </p:txEl>
                                          </p:spTgt>
                                        </p:tgtEl>
                                      </p:cBhvr>
                                      <p:from x="10000" y="10000"/>
                                      <p:to x="200000" y="450000"/>
                                    </p:animScale>
                                    <p:animScale>
                                      <p:cBhvr>
                                        <p:cTn id="18" dur="1230" accel="100000" fill="hold">
                                          <p:stCondLst>
                                            <p:cond delay="770"/>
                                          </p:stCondLst>
                                        </p:cTn>
                                        <p:tgtEl>
                                          <p:spTgt spid="3">
                                            <p:txEl>
                                              <p:pRg st="1" end="1"/>
                                            </p:txEl>
                                          </p:spTgt>
                                        </p:tgtEl>
                                      </p:cBhvr>
                                      <p:from x="200000" y="450000"/>
                                      <p:to x="100000" y="100000"/>
                                    </p:animScale>
                                    <p:set>
                                      <p:cBhvr>
                                        <p:cTn id="19" dur="770" fill="hold"/>
                                        <p:tgtEl>
                                          <p:spTgt spid="3">
                                            <p:txEl>
                                              <p:pRg st="1" end="1"/>
                                            </p:txEl>
                                          </p:spTgt>
                                        </p:tgtEl>
                                        <p:attrNameLst>
                                          <p:attrName>ppt_x</p:attrName>
                                        </p:attrNameLst>
                                      </p:cBhvr>
                                      <p:to>
                                        <p:strVal val="(0.5)"/>
                                      </p:to>
                                    </p:set>
                                    <p:anim from="(0.5)" to="(#ppt_x)" calcmode="lin" valueType="num">
                                      <p:cBhvr>
                                        <p:cTn id="20" dur="1230" accel="100000" fill="hold">
                                          <p:stCondLst>
                                            <p:cond delay="770"/>
                                          </p:stCondLst>
                                        </p:cTn>
                                        <p:tgtEl>
                                          <p:spTgt spid="3">
                                            <p:txEl>
                                              <p:pRg st="1" end="1"/>
                                            </p:txEl>
                                          </p:spTgt>
                                        </p:tgtEl>
                                        <p:attrNameLst>
                                          <p:attrName>ppt_x</p:attrName>
                                        </p:attrNameLst>
                                      </p:cBhvr>
                                    </p:anim>
                                    <p:set>
                                      <p:cBhvr>
                                        <p:cTn id="21" dur="770" fill="hold"/>
                                        <p:tgtEl>
                                          <p:spTgt spid="3">
                                            <p:txEl>
                                              <p:pRg st="1" end="1"/>
                                            </p:txEl>
                                          </p:spTgt>
                                        </p:tgtEl>
                                        <p:attrNameLst>
                                          <p:attrName>ppt_y</p:attrName>
                                        </p:attrNameLst>
                                      </p:cBhvr>
                                      <p:to>
                                        <p:strVal val="(#ppt_y+0.4)"/>
                                      </p:to>
                                    </p:set>
                                    <p:anim from="(#ppt_y+0.4)" to="(#ppt_y)" calcmode="lin" valueType="num">
                                      <p:cBhvr>
                                        <p:cTn id="22" dur="1230" accel="100000" fill="hold">
                                          <p:stCondLst>
                                            <p:cond delay="770"/>
                                          </p:stCondLst>
                                        </p:cTn>
                                        <p:tgtEl>
                                          <p:spTgt spid="3">
                                            <p:txEl>
                                              <p:pRg st="1" end="1"/>
                                            </p:txEl>
                                          </p:spTgt>
                                        </p:tgtEl>
                                        <p:attrNameLst>
                                          <p:attrName>ppt_y</p:attrName>
                                        </p:attrNameLst>
                                      </p:cBhvr>
                                    </p:anim>
                                  </p:childTnLst>
                                </p:cTn>
                              </p:par>
                              <p:par>
                                <p:cTn id="23" presetID="53"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770" decel="100000"/>
                                        <p:tgtEl>
                                          <p:spTgt spid="3">
                                            <p:txEl>
                                              <p:pRg st="2" end="2"/>
                                            </p:txEl>
                                          </p:spTgt>
                                        </p:tgtEl>
                                      </p:cBhvr>
                                    </p:animEffect>
                                    <p:animScale>
                                      <p:cBhvr>
                                        <p:cTn id="33" dur="770" decel="100000"/>
                                        <p:tgtEl>
                                          <p:spTgt spid="3">
                                            <p:txEl>
                                              <p:pRg st="2" end="2"/>
                                            </p:txEl>
                                          </p:spTgt>
                                        </p:tgtEl>
                                      </p:cBhvr>
                                      <p:from x="10000" y="10000"/>
                                      <p:to x="200000" y="450000"/>
                                    </p:animScale>
                                    <p:animScale>
                                      <p:cBhvr>
                                        <p:cTn id="34" dur="1230" accel="100000" fill="hold">
                                          <p:stCondLst>
                                            <p:cond delay="770"/>
                                          </p:stCondLst>
                                        </p:cTn>
                                        <p:tgtEl>
                                          <p:spTgt spid="3">
                                            <p:txEl>
                                              <p:pRg st="2" end="2"/>
                                            </p:txEl>
                                          </p:spTgt>
                                        </p:tgtEl>
                                      </p:cBhvr>
                                      <p:from x="200000" y="450000"/>
                                      <p:to x="100000" y="100000"/>
                                    </p:animScale>
                                    <p:set>
                                      <p:cBhvr>
                                        <p:cTn id="35" dur="770" fill="hold"/>
                                        <p:tgtEl>
                                          <p:spTgt spid="3">
                                            <p:txEl>
                                              <p:pRg st="2" end="2"/>
                                            </p:txEl>
                                          </p:spTgt>
                                        </p:tgtEl>
                                        <p:attrNameLst>
                                          <p:attrName>ppt_x</p:attrName>
                                        </p:attrNameLst>
                                      </p:cBhvr>
                                      <p:to>
                                        <p:strVal val="(0.5)"/>
                                      </p:to>
                                    </p:set>
                                    <p:anim from="(0.5)" to="(#ppt_x)" calcmode="lin" valueType="num">
                                      <p:cBhvr>
                                        <p:cTn id="36" dur="1230" accel="100000" fill="hold">
                                          <p:stCondLst>
                                            <p:cond delay="770"/>
                                          </p:stCondLst>
                                        </p:cTn>
                                        <p:tgtEl>
                                          <p:spTgt spid="3">
                                            <p:txEl>
                                              <p:pRg st="2" end="2"/>
                                            </p:txEl>
                                          </p:spTgt>
                                        </p:tgtEl>
                                        <p:attrNameLst>
                                          <p:attrName>ppt_x</p:attrName>
                                        </p:attrNameLst>
                                      </p:cBhvr>
                                    </p:anim>
                                    <p:set>
                                      <p:cBhvr>
                                        <p:cTn id="37" dur="770" fill="hold"/>
                                        <p:tgtEl>
                                          <p:spTgt spid="3">
                                            <p:txEl>
                                              <p:pRg st="2" end="2"/>
                                            </p:txEl>
                                          </p:spTgt>
                                        </p:tgtEl>
                                        <p:attrNameLst>
                                          <p:attrName>ppt_y</p:attrName>
                                        </p:attrNameLst>
                                      </p:cBhvr>
                                      <p:to>
                                        <p:strVal val="(#ppt_y+0.4)"/>
                                      </p:to>
                                    </p:set>
                                    <p:anim from="(#ppt_y+0.4)" to="(#ppt_y)" calcmode="lin" valueType="num">
                                      <p:cBhvr>
                                        <p:cTn id="38" dur="1230" accel="100000" fill="hold">
                                          <p:stCondLst>
                                            <p:cond delay="770"/>
                                          </p:stCondLst>
                                        </p:cTn>
                                        <p:tgtEl>
                                          <p:spTgt spid="3">
                                            <p:txEl>
                                              <p:pRg st="2" end="2"/>
                                            </p:txEl>
                                          </p:spTgt>
                                        </p:tgtEl>
                                        <p:attrNameLst>
                                          <p:attrName>ppt_y</p:attrName>
                                        </p:attrNameLst>
                                      </p:cBhvr>
                                    </p:anim>
                                  </p:childTnLst>
                                </p:cTn>
                              </p:par>
                              <p:par>
                                <p:cTn id="39" presetID="5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770" decel="100000"/>
                                        <p:tgtEl>
                                          <p:spTgt spid="10"/>
                                        </p:tgtEl>
                                      </p:cBhvr>
                                    </p:animEffect>
                                    <p:animScale>
                                      <p:cBhvr>
                                        <p:cTn id="42" dur="770" decel="100000"/>
                                        <p:tgtEl>
                                          <p:spTgt spid="10"/>
                                        </p:tgtEl>
                                      </p:cBhvr>
                                      <p:from x="10000" y="10000"/>
                                      <p:to x="200000" y="450000"/>
                                    </p:animScale>
                                    <p:animScale>
                                      <p:cBhvr>
                                        <p:cTn id="43" dur="1230" accel="100000" fill="hold">
                                          <p:stCondLst>
                                            <p:cond delay="770"/>
                                          </p:stCondLst>
                                        </p:cTn>
                                        <p:tgtEl>
                                          <p:spTgt spid="10"/>
                                        </p:tgtEl>
                                      </p:cBhvr>
                                      <p:from x="200000" y="450000"/>
                                      <p:to x="100000" y="100000"/>
                                    </p:animScale>
                                    <p:set>
                                      <p:cBhvr>
                                        <p:cTn id="44" dur="770" fill="hold"/>
                                        <p:tgtEl>
                                          <p:spTgt spid="10"/>
                                        </p:tgtEl>
                                        <p:attrNameLst>
                                          <p:attrName>ppt_x</p:attrName>
                                        </p:attrNameLst>
                                      </p:cBhvr>
                                      <p:to>
                                        <p:strVal val="(0.5)"/>
                                      </p:to>
                                    </p:set>
                                    <p:anim from="(0.5)" to="(#ppt_x)" calcmode="lin" valueType="num">
                                      <p:cBhvr>
                                        <p:cTn id="45" dur="1230" accel="100000" fill="hold">
                                          <p:stCondLst>
                                            <p:cond delay="770"/>
                                          </p:stCondLst>
                                        </p:cTn>
                                        <p:tgtEl>
                                          <p:spTgt spid="10"/>
                                        </p:tgtEl>
                                        <p:attrNameLst>
                                          <p:attrName>ppt_x</p:attrName>
                                        </p:attrNameLst>
                                      </p:cBhvr>
                                    </p:anim>
                                    <p:set>
                                      <p:cBhvr>
                                        <p:cTn id="46" dur="770" fill="hold"/>
                                        <p:tgtEl>
                                          <p:spTgt spid="10"/>
                                        </p:tgtEl>
                                        <p:attrNameLst>
                                          <p:attrName>ppt_y</p:attrName>
                                        </p:attrNameLst>
                                      </p:cBhvr>
                                      <p:to>
                                        <p:strVal val="(#ppt_y+0.4)"/>
                                      </p:to>
                                    </p:set>
                                    <p:anim from="(#ppt_y+0.4)" to="(#ppt_y)" calcmode="lin" valueType="num">
                                      <p:cBhvr>
                                        <p:cTn id="47"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onValenceTrang2.jpg"/>
          <p:cNvPicPr>
            <a:picLocks noChangeAspect="1"/>
          </p:cNvPicPr>
          <p:nvPr/>
        </p:nvPicPr>
        <p:blipFill>
          <a:blip r:embed="rId2" cstate="print"/>
          <a:stretch>
            <a:fillRect/>
          </a:stretch>
        </p:blipFill>
        <p:spPr>
          <a:xfrm>
            <a:off x="3429000" y="1738453"/>
            <a:ext cx="5558874" cy="42954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p:txBody>
          <a:bodyPr/>
          <a:lstStyle/>
          <a:p>
            <a:pPr algn="r"/>
            <a:r>
              <a:rPr lang="en-US" sz="3600" dirty="0" smtClean="0"/>
              <a:t>Current status </a:t>
            </a:r>
            <a:br>
              <a:rPr lang="en-US" sz="3600" dirty="0" smtClean="0"/>
            </a:br>
            <a:r>
              <a:rPr lang="en-US" sz="3600" dirty="0" smtClean="0"/>
              <a:t>of </a:t>
            </a:r>
            <a:r>
              <a:rPr lang="en-US" sz="3600" i="1" dirty="0" err="1" smtClean="0"/>
              <a:t>q</a:t>
            </a:r>
            <a:r>
              <a:rPr lang="en-US" sz="3600" i="1" baseline="-25000" dirty="0" err="1" smtClean="0"/>
              <a:t>v</a:t>
            </a:r>
            <a:r>
              <a:rPr lang="el-GR" sz="3600" i="1" baseline="30000" dirty="0" smtClean="0"/>
              <a:t>π</a:t>
            </a:r>
            <a:r>
              <a:rPr lang="en-US" sz="3600" i="1" dirty="0" smtClean="0"/>
              <a:t>(x)</a:t>
            </a:r>
            <a:endParaRPr lang="en-US" sz="3200" dirty="0"/>
          </a:p>
        </p:txBody>
      </p:sp>
      <p:sp>
        <p:nvSpPr>
          <p:cNvPr id="3" name="Content Placeholder 2"/>
          <p:cNvSpPr>
            <a:spLocks noGrp="1"/>
          </p:cNvSpPr>
          <p:nvPr>
            <p:ph idx="1"/>
          </p:nvPr>
        </p:nvSpPr>
        <p:spPr>
          <a:xfrm>
            <a:off x="0" y="914400"/>
            <a:ext cx="3429000" cy="4525963"/>
          </a:xfrm>
        </p:spPr>
        <p:txBody>
          <a:bodyPr/>
          <a:lstStyle/>
          <a:p>
            <a:pPr>
              <a:spcBef>
                <a:spcPts val="0"/>
              </a:spcBef>
            </a:pPr>
            <a:r>
              <a:rPr lang="en-US" dirty="0" smtClean="0"/>
              <a:t>Data after inclusion of soft-gluon </a:t>
            </a:r>
            <a:r>
              <a:rPr lang="en-US" dirty="0" err="1" smtClean="0"/>
              <a:t>resummation</a:t>
            </a:r>
            <a:endParaRPr lang="en-US" dirty="0" smtClean="0"/>
          </a:p>
          <a:p>
            <a:pPr>
              <a:spcBef>
                <a:spcPts val="0"/>
              </a:spcBef>
              <a:spcAft>
                <a:spcPts val="0"/>
              </a:spcAft>
            </a:pPr>
            <a:r>
              <a:rPr lang="en-US" dirty="0" smtClean="0"/>
              <a:t>DSE prediction and</a:t>
            </a:r>
          </a:p>
          <a:p>
            <a:pPr>
              <a:spcBef>
                <a:spcPts val="0"/>
              </a:spcBef>
              <a:buNone/>
            </a:pPr>
            <a:r>
              <a:rPr lang="en-US" dirty="0" smtClean="0"/>
              <a:t>	modern representation of the data are</a:t>
            </a:r>
          </a:p>
          <a:p>
            <a:pPr algn="ctr">
              <a:spcBef>
                <a:spcPts val="0"/>
              </a:spcBef>
              <a:buNone/>
            </a:pPr>
            <a:r>
              <a:rPr lang="en-US" dirty="0" smtClean="0"/>
              <a:t> </a:t>
            </a:r>
            <a:r>
              <a:rPr lang="en-US" i="1" dirty="0" smtClean="0">
                <a:solidFill>
                  <a:srgbClr val="7030A0"/>
                </a:solidFill>
              </a:rPr>
              <a:t>indistinguishable  </a:t>
            </a:r>
          </a:p>
          <a:p>
            <a:pPr>
              <a:spcBef>
                <a:spcPts val="0"/>
              </a:spcBef>
              <a:buNone/>
            </a:pPr>
            <a:r>
              <a:rPr lang="en-US" dirty="0" smtClean="0"/>
              <a:t>	on the valence-quark domain</a:t>
            </a:r>
          </a:p>
          <a:p>
            <a:pPr>
              <a:spcBef>
                <a:spcPts val="0"/>
              </a:spcBef>
            </a:pPr>
            <a:r>
              <a:rPr lang="en-US" dirty="0" err="1" smtClean="0"/>
              <a:t>Emphasises</a:t>
            </a:r>
            <a:r>
              <a:rPr lang="en-US" dirty="0" smtClean="0"/>
              <a:t> the value of using a single internally-consistent, well-constrained framework to correlate and unify the description of </a:t>
            </a:r>
            <a:r>
              <a:rPr lang="en-US" dirty="0" err="1" smtClean="0"/>
              <a:t>hadron</a:t>
            </a:r>
            <a:r>
              <a:rPr lang="en-US" dirty="0" smtClean="0"/>
              <a:t> observables</a:t>
            </a:r>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61</a:t>
            </a:fld>
            <a:endParaRPr lang="en-US"/>
          </a:p>
        </p:txBody>
      </p:sp>
      <p:cxnSp>
        <p:nvCxnSpPr>
          <p:cNvPr id="12" name="Straight Arrow Connector 11"/>
          <p:cNvCxnSpPr/>
          <p:nvPr/>
        </p:nvCxnSpPr>
        <p:spPr bwMode="auto">
          <a:xfrm>
            <a:off x="1828800" y="1981200"/>
            <a:ext cx="5486400" cy="2819400"/>
          </a:xfrm>
          <a:prstGeom prst="straightConnector1">
            <a:avLst/>
          </a:prstGeom>
          <a:noFill/>
          <a:ln w="28575" cap="flat" cmpd="sng" algn="ctr">
            <a:solidFill>
              <a:srgbClr val="800080"/>
            </a:solidFill>
            <a:prstDash val="solid"/>
            <a:round/>
            <a:headEnd type="none" w="med" len="med"/>
            <a:tailEnd type="arrow"/>
          </a:ln>
          <a:effectLst/>
        </p:spPr>
      </p:cxnSp>
      <p:sp>
        <p:nvSpPr>
          <p:cNvPr id="13" name="Freeform 12"/>
          <p:cNvSpPr/>
          <p:nvPr/>
        </p:nvSpPr>
        <p:spPr bwMode="auto">
          <a:xfrm>
            <a:off x="2971799" y="1219200"/>
            <a:ext cx="4724401" cy="3505200"/>
          </a:xfrm>
          <a:custGeom>
            <a:avLst/>
            <a:gdLst>
              <a:gd name="connsiteX0" fmla="*/ 0 w 7389283"/>
              <a:gd name="connsiteY0" fmla="*/ 0 h 3441700"/>
              <a:gd name="connsiteX1" fmla="*/ 6248400 w 7389283"/>
              <a:gd name="connsiteY1" fmla="*/ 1092200 h 3441700"/>
              <a:gd name="connsiteX2" fmla="*/ 6845300 w 7389283"/>
              <a:gd name="connsiteY2" fmla="*/ 3441700 h 3441700"/>
            </a:gdLst>
            <a:ahLst/>
            <a:cxnLst>
              <a:cxn ang="0">
                <a:pos x="connsiteX0" y="connsiteY0"/>
              </a:cxn>
              <a:cxn ang="0">
                <a:pos x="connsiteX1" y="connsiteY1"/>
              </a:cxn>
              <a:cxn ang="0">
                <a:pos x="connsiteX2" y="connsiteY2"/>
              </a:cxn>
            </a:cxnLst>
            <a:rect l="l" t="t" r="r" b="b"/>
            <a:pathLst>
              <a:path w="7389283" h="3441700">
                <a:moveTo>
                  <a:pt x="0" y="0"/>
                </a:moveTo>
                <a:cubicBezTo>
                  <a:pt x="2553758" y="259291"/>
                  <a:pt x="5107517" y="518583"/>
                  <a:pt x="6248400" y="1092200"/>
                </a:cubicBezTo>
                <a:cubicBezTo>
                  <a:pt x="7389283" y="1665817"/>
                  <a:pt x="7117291" y="2553758"/>
                  <a:pt x="6845300" y="3441700"/>
                </a:cubicBezTo>
              </a:path>
            </a:pathLst>
          </a:custGeom>
          <a:noFill/>
          <a:ln w="28575" cap="flat" cmpd="sng" algn="ctr">
            <a:solidFill>
              <a:srgbClr val="6600CC"/>
            </a:solidFill>
            <a:prstDash val="lgDash"/>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1" name="TextBox 10"/>
          <p:cNvSpPr txBox="1"/>
          <p:nvPr/>
        </p:nvSpPr>
        <p:spPr>
          <a:xfrm>
            <a:off x="0" y="0"/>
            <a:ext cx="4953000" cy="830997"/>
          </a:xfrm>
          <a:prstGeom prst="rect">
            <a:avLst/>
          </a:prstGeom>
          <a:noFill/>
        </p:spPr>
        <p:txBody>
          <a:bodyPr wrap="square" rtlCol="0">
            <a:spAutoFit/>
          </a:bodyPr>
          <a:lstStyle/>
          <a:p>
            <a:r>
              <a:rPr lang="de-DE" sz="1600" i="1" dirty="0" smtClean="0">
                <a:solidFill>
                  <a:schemeClr val="tx2">
                    <a:lumMod val="75000"/>
                  </a:schemeClr>
                </a:solidFill>
              </a:rPr>
              <a:t>Trang, Bashir, Roberts &amp; Tandy,</a:t>
            </a:r>
            <a:r>
              <a:rPr lang="de-DE" sz="1600" i="1" dirty="0" smtClean="0">
                <a:solidFill>
                  <a:srgbClr val="009900"/>
                </a:solidFill>
              </a:rPr>
              <a:t> </a:t>
            </a:r>
            <a:r>
              <a:rPr lang="en-US" sz="1600" dirty="0" smtClean="0">
                <a:solidFill>
                  <a:schemeClr val="tx2">
                    <a:lumMod val="75000"/>
                  </a:schemeClr>
                </a:solidFill>
              </a:rPr>
              <a:t>“</a:t>
            </a:r>
            <a:r>
              <a:rPr lang="en-US" sz="1600" dirty="0" err="1" smtClean="0">
                <a:solidFill>
                  <a:schemeClr val="tx2">
                    <a:lumMod val="75000"/>
                  </a:schemeClr>
                </a:solidFill>
              </a:rPr>
              <a:t>Pion</a:t>
            </a:r>
            <a:r>
              <a:rPr lang="en-US" sz="1600" dirty="0" smtClean="0">
                <a:solidFill>
                  <a:schemeClr val="tx2">
                    <a:lumMod val="75000"/>
                  </a:schemeClr>
                </a:solidFill>
              </a:rPr>
              <a:t> and </a:t>
            </a:r>
            <a:r>
              <a:rPr lang="en-US" sz="1600" dirty="0" err="1" smtClean="0">
                <a:solidFill>
                  <a:schemeClr val="tx2">
                    <a:lumMod val="75000"/>
                  </a:schemeClr>
                </a:solidFill>
              </a:rPr>
              <a:t>kaon</a:t>
            </a:r>
            <a:r>
              <a:rPr lang="en-US" sz="1600" dirty="0" smtClean="0">
                <a:solidFill>
                  <a:schemeClr val="tx2">
                    <a:lumMod val="75000"/>
                  </a:schemeClr>
                </a:solidFill>
              </a:rPr>
              <a:t> valence-quark </a:t>
            </a:r>
            <a:r>
              <a:rPr lang="en-US" sz="1600" dirty="0" err="1" smtClean="0">
                <a:solidFill>
                  <a:schemeClr val="tx2">
                    <a:lumMod val="75000"/>
                  </a:schemeClr>
                </a:solidFill>
              </a:rPr>
              <a:t>parton</a:t>
            </a:r>
            <a:r>
              <a:rPr lang="en-US" sz="1600" dirty="0" smtClean="0">
                <a:solidFill>
                  <a:schemeClr val="tx2">
                    <a:lumMod val="75000"/>
                  </a:schemeClr>
                </a:solidFill>
              </a:rPr>
              <a:t> distribution functions,” </a:t>
            </a:r>
            <a:r>
              <a:rPr lang="en-US" sz="1600" dirty="0" smtClean="0">
                <a:solidFill>
                  <a:schemeClr val="tx2">
                    <a:lumMod val="75000"/>
                  </a:schemeClr>
                </a:solidFill>
                <a:hlinkClick r:id="rId3"/>
              </a:rPr>
              <a:t>arXiv:1102.2448 [</a:t>
            </a:r>
            <a:r>
              <a:rPr lang="en-US" sz="1600" dirty="0" err="1" smtClean="0">
                <a:solidFill>
                  <a:schemeClr val="tx2">
                    <a:lumMod val="75000"/>
                  </a:schemeClr>
                </a:solidFill>
                <a:hlinkClick r:id="rId3"/>
              </a:rPr>
              <a:t>nucl-th</a:t>
            </a:r>
            <a:r>
              <a:rPr lang="en-US" sz="1600" dirty="0" smtClean="0">
                <a:solidFill>
                  <a:schemeClr val="tx2">
                    <a:lumMod val="75000"/>
                  </a:schemeClr>
                </a:solidFill>
                <a:hlinkClick r:id="rId3"/>
              </a:rPr>
              <a:t>],</a:t>
            </a:r>
            <a:r>
              <a:rPr lang="en-US" sz="1600" b="1" dirty="0" smtClean="0">
                <a:solidFill>
                  <a:schemeClr val="tx2">
                    <a:lumMod val="75000"/>
                  </a:schemeClr>
                </a:solidFill>
              </a:rPr>
              <a:t> </a:t>
            </a:r>
            <a:r>
              <a:rPr lang="fr-FR" sz="1600" dirty="0" smtClean="0">
                <a:hlinkClick r:id="rId4"/>
              </a:rPr>
              <a:t>Phys. </a:t>
            </a:r>
            <a:r>
              <a:rPr lang="fr-FR" sz="1600" dirty="0" err="1" smtClean="0">
                <a:hlinkClick r:id="rId4"/>
              </a:rPr>
              <a:t>Rev</a:t>
            </a:r>
            <a:r>
              <a:rPr lang="fr-FR" sz="1600" dirty="0" smtClean="0">
                <a:hlinkClick r:id="rId4"/>
              </a:rPr>
              <a:t>. C </a:t>
            </a:r>
            <a:r>
              <a:rPr lang="fr-FR" sz="1600" b="1" dirty="0" smtClean="0">
                <a:hlinkClick r:id="rId4"/>
              </a:rPr>
              <a:t>83</a:t>
            </a:r>
            <a:r>
              <a:rPr lang="fr-FR" sz="1600" dirty="0" smtClean="0">
                <a:hlinkClick r:id="rId4"/>
              </a:rPr>
              <a:t>, 062201(R) (2011) [5 pages]</a:t>
            </a:r>
            <a:endParaRPr lang="de-DE" sz="1600" i="1" dirty="0" smtClean="0">
              <a:solidFill>
                <a:schemeClr val="tx2">
                  <a:lumMod val="7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70" decel="100000"/>
                                        <p:tgtEl>
                                          <p:spTgt spid="3">
                                            <p:txEl>
                                              <p:pRg st="2" end="2"/>
                                            </p:txEl>
                                          </p:spTgt>
                                        </p:tgtEl>
                                      </p:cBhvr>
                                    </p:animEffect>
                                    <p:animScale>
                                      <p:cBhvr>
                                        <p:cTn id="8" dur="770" decel="100000"/>
                                        <p:tgtEl>
                                          <p:spTgt spid="3">
                                            <p:txEl>
                                              <p:pRg st="2" end="2"/>
                                            </p:txEl>
                                          </p:spTgt>
                                        </p:tgtEl>
                                      </p:cBhvr>
                                      <p:from x="10000" y="10000"/>
                                      <p:to x="200000" y="450000"/>
                                    </p:animScale>
                                    <p:animScale>
                                      <p:cBhvr>
                                        <p:cTn id="9" dur="1230" accel="100000" fill="hold">
                                          <p:stCondLst>
                                            <p:cond delay="770"/>
                                          </p:stCondLst>
                                        </p:cTn>
                                        <p:tgtEl>
                                          <p:spTgt spid="3">
                                            <p:txEl>
                                              <p:pRg st="2" end="2"/>
                                            </p:txEl>
                                          </p:spTgt>
                                        </p:tgtEl>
                                      </p:cBhvr>
                                      <p:from x="200000" y="450000"/>
                                      <p:to x="100000" y="100000"/>
                                    </p:animScale>
                                    <p:set>
                                      <p:cBhvr>
                                        <p:cTn id="10" dur="770" fill="hold"/>
                                        <p:tgtEl>
                                          <p:spTgt spid="3">
                                            <p:txEl>
                                              <p:pRg st="2" end="2"/>
                                            </p:txEl>
                                          </p:spTgt>
                                        </p:tgtEl>
                                        <p:attrNameLst>
                                          <p:attrName>ppt_x</p:attrName>
                                        </p:attrNameLst>
                                      </p:cBhvr>
                                      <p:to>
                                        <p:strVal val="(0.5)"/>
                                      </p:to>
                                    </p:set>
                                    <p:anim from="(0.5)" to="(#ppt_x)" calcmode="lin" valueType="num">
                                      <p:cBhvr>
                                        <p:cTn id="11" dur="1230" accel="100000" fill="hold">
                                          <p:stCondLst>
                                            <p:cond delay="770"/>
                                          </p:stCondLst>
                                        </p:cTn>
                                        <p:tgtEl>
                                          <p:spTgt spid="3">
                                            <p:txEl>
                                              <p:pRg st="2" end="2"/>
                                            </p:txEl>
                                          </p:spTgt>
                                        </p:tgtEl>
                                        <p:attrNameLst>
                                          <p:attrName>ppt_x</p:attrName>
                                        </p:attrNameLst>
                                      </p:cBhvr>
                                    </p:anim>
                                    <p:set>
                                      <p:cBhvr>
                                        <p:cTn id="12" dur="770" fill="hold"/>
                                        <p:tgtEl>
                                          <p:spTgt spid="3">
                                            <p:txEl>
                                              <p:pRg st="2" end="2"/>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2" end="2"/>
                                            </p:txEl>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770" decel="100000"/>
                                        <p:tgtEl>
                                          <p:spTgt spid="3">
                                            <p:txEl>
                                              <p:pRg st="3" end="3"/>
                                            </p:txEl>
                                          </p:spTgt>
                                        </p:tgtEl>
                                      </p:cBhvr>
                                    </p:animEffect>
                                    <p:animScale>
                                      <p:cBhvr>
                                        <p:cTn id="17" dur="770" decel="100000"/>
                                        <p:tgtEl>
                                          <p:spTgt spid="3">
                                            <p:txEl>
                                              <p:pRg st="3" end="3"/>
                                            </p:txEl>
                                          </p:spTgt>
                                        </p:tgtEl>
                                      </p:cBhvr>
                                      <p:from x="10000" y="10000"/>
                                      <p:to x="200000" y="450000"/>
                                    </p:animScale>
                                    <p:animScale>
                                      <p:cBhvr>
                                        <p:cTn id="18" dur="1230" accel="100000" fill="hold">
                                          <p:stCondLst>
                                            <p:cond delay="770"/>
                                          </p:stCondLst>
                                        </p:cTn>
                                        <p:tgtEl>
                                          <p:spTgt spid="3">
                                            <p:txEl>
                                              <p:pRg st="3" end="3"/>
                                            </p:txEl>
                                          </p:spTgt>
                                        </p:tgtEl>
                                      </p:cBhvr>
                                      <p:from x="200000" y="450000"/>
                                      <p:to x="100000" y="100000"/>
                                    </p:animScale>
                                    <p:set>
                                      <p:cBhvr>
                                        <p:cTn id="19" dur="770" fill="hold"/>
                                        <p:tgtEl>
                                          <p:spTgt spid="3">
                                            <p:txEl>
                                              <p:pRg st="3" end="3"/>
                                            </p:txEl>
                                          </p:spTgt>
                                        </p:tgtEl>
                                        <p:attrNameLst>
                                          <p:attrName>ppt_x</p:attrName>
                                        </p:attrNameLst>
                                      </p:cBhvr>
                                      <p:to>
                                        <p:strVal val="(0.5)"/>
                                      </p:to>
                                    </p:set>
                                    <p:anim from="(0.5)" to="(#ppt_x)" calcmode="lin" valueType="num">
                                      <p:cBhvr>
                                        <p:cTn id="20" dur="1230" accel="100000" fill="hold">
                                          <p:stCondLst>
                                            <p:cond delay="770"/>
                                          </p:stCondLst>
                                        </p:cTn>
                                        <p:tgtEl>
                                          <p:spTgt spid="3">
                                            <p:txEl>
                                              <p:pRg st="3" end="3"/>
                                            </p:txEl>
                                          </p:spTgt>
                                        </p:tgtEl>
                                        <p:attrNameLst>
                                          <p:attrName>ppt_x</p:attrName>
                                        </p:attrNameLst>
                                      </p:cBhvr>
                                    </p:anim>
                                    <p:set>
                                      <p:cBhvr>
                                        <p:cTn id="21" dur="770" fill="hold"/>
                                        <p:tgtEl>
                                          <p:spTgt spid="3">
                                            <p:txEl>
                                              <p:pRg st="3" end="3"/>
                                            </p:txEl>
                                          </p:spTgt>
                                        </p:tgtEl>
                                        <p:attrNameLst>
                                          <p:attrName>ppt_y</p:attrName>
                                        </p:attrNameLst>
                                      </p:cBhvr>
                                      <p:to>
                                        <p:strVal val="(#ppt_y+0.4)"/>
                                      </p:to>
                                    </p:set>
                                    <p:anim from="(#ppt_y+0.4)" to="(#ppt_y)" calcmode="lin" valueType="num">
                                      <p:cBhvr>
                                        <p:cTn id="22" dur="1230" accel="100000" fill="hold">
                                          <p:stCondLst>
                                            <p:cond delay="770"/>
                                          </p:stCondLst>
                                        </p:cTn>
                                        <p:tgtEl>
                                          <p:spTgt spid="3">
                                            <p:txEl>
                                              <p:pRg st="3" end="3"/>
                                            </p:txEl>
                                          </p:spTgt>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770" decel="100000"/>
                                        <p:tgtEl>
                                          <p:spTgt spid="3">
                                            <p:txEl>
                                              <p:pRg st="4" end="4"/>
                                            </p:txEl>
                                          </p:spTgt>
                                        </p:tgtEl>
                                      </p:cBhvr>
                                    </p:animEffect>
                                    <p:animScale>
                                      <p:cBhvr>
                                        <p:cTn id="26" dur="770" decel="100000"/>
                                        <p:tgtEl>
                                          <p:spTgt spid="3">
                                            <p:txEl>
                                              <p:pRg st="4" end="4"/>
                                            </p:txEl>
                                          </p:spTgt>
                                        </p:tgtEl>
                                      </p:cBhvr>
                                      <p:from x="10000" y="10000"/>
                                      <p:to x="200000" y="450000"/>
                                    </p:animScale>
                                    <p:animScale>
                                      <p:cBhvr>
                                        <p:cTn id="27" dur="1230" accel="100000" fill="hold">
                                          <p:stCondLst>
                                            <p:cond delay="770"/>
                                          </p:stCondLst>
                                        </p:cTn>
                                        <p:tgtEl>
                                          <p:spTgt spid="3">
                                            <p:txEl>
                                              <p:pRg st="4" end="4"/>
                                            </p:txEl>
                                          </p:spTgt>
                                        </p:tgtEl>
                                      </p:cBhvr>
                                      <p:from x="200000" y="450000"/>
                                      <p:to x="100000" y="100000"/>
                                    </p:animScale>
                                    <p:set>
                                      <p:cBhvr>
                                        <p:cTn id="28" dur="770" fill="hold"/>
                                        <p:tgtEl>
                                          <p:spTgt spid="3">
                                            <p:txEl>
                                              <p:pRg st="4" end="4"/>
                                            </p:txEl>
                                          </p:spTgt>
                                        </p:tgtEl>
                                        <p:attrNameLst>
                                          <p:attrName>ppt_x</p:attrName>
                                        </p:attrNameLst>
                                      </p:cBhvr>
                                      <p:to>
                                        <p:strVal val="(0.5)"/>
                                      </p:to>
                                    </p:set>
                                    <p:anim from="(0.5)" to="(#ppt_x)" calcmode="lin" valueType="num">
                                      <p:cBhvr>
                                        <p:cTn id="29" dur="1230" accel="100000" fill="hold">
                                          <p:stCondLst>
                                            <p:cond delay="770"/>
                                          </p:stCondLst>
                                        </p:cTn>
                                        <p:tgtEl>
                                          <p:spTgt spid="3">
                                            <p:txEl>
                                              <p:pRg st="4" end="4"/>
                                            </p:txEl>
                                          </p:spTgt>
                                        </p:tgtEl>
                                        <p:attrNameLst>
                                          <p:attrName>ppt_x</p:attrName>
                                        </p:attrNameLst>
                                      </p:cBhvr>
                                    </p:anim>
                                    <p:set>
                                      <p:cBhvr>
                                        <p:cTn id="30" dur="770" fill="hold"/>
                                        <p:tgtEl>
                                          <p:spTgt spid="3">
                                            <p:txEl>
                                              <p:pRg st="4" end="4"/>
                                            </p:txEl>
                                          </p:spTgt>
                                        </p:tgtEl>
                                        <p:attrNameLst>
                                          <p:attrName>ppt_y</p:attrName>
                                        </p:attrNameLst>
                                      </p:cBhvr>
                                      <p:to>
                                        <p:strVal val="(#ppt_y+0.4)"/>
                                      </p:to>
                                    </p:set>
                                    <p:anim from="(#ppt_y+0.4)" to="(#ppt_y)" calcmode="lin" valueType="num">
                                      <p:cBhvr>
                                        <p:cTn id="31" dur="1230" accel="100000" fill="hold">
                                          <p:stCondLst>
                                            <p:cond delay="770"/>
                                          </p:stCondLst>
                                        </p:cTn>
                                        <p:tgtEl>
                                          <p:spTgt spid="3">
                                            <p:txEl>
                                              <p:pRg st="4" end="4"/>
                                            </p:txEl>
                                          </p:spTgt>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xuKxupi.gif"/>
          <p:cNvPicPr>
            <a:picLocks noChangeAspect="1"/>
          </p:cNvPicPr>
          <p:nvPr/>
        </p:nvPicPr>
        <p:blipFill>
          <a:blip r:embed="rId2" cstate="print"/>
          <a:stretch>
            <a:fillRect/>
          </a:stretch>
        </p:blipFill>
        <p:spPr>
          <a:xfrm>
            <a:off x="3886200" y="2054578"/>
            <a:ext cx="5147310" cy="381282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p:txBody>
          <a:bodyPr/>
          <a:lstStyle/>
          <a:p>
            <a:pPr algn="r"/>
            <a:r>
              <a:rPr lang="en-US" sz="3600" i="1" dirty="0" err="1" smtClean="0"/>
              <a:t>q</a:t>
            </a:r>
            <a:r>
              <a:rPr lang="en-US" sz="3600" i="1" baseline="-25000" dirty="0" err="1" smtClean="0"/>
              <a:t>v</a:t>
            </a:r>
            <a:r>
              <a:rPr lang="el-GR" sz="3600" i="1" baseline="30000" dirty="0" smtClean="0"/>
              <a:t>π</a:t>
            </a:r>
            <a:r>
              <a:rPr lang="en-US" sz="3600" i="1" dirty="0" smtClean="0"/>
              <a:t>(x)</a:t>
            </a:r>
            <a:r>
              <a:rPr lang="en-US" sz="3600" dirty="0" smtClean="0"/>
              <a:t> &amp; </a:t>
            </a:r>
            <a:r>
              <a:rPr lang="en-US" sz="3600" i="1" dirty="0" err="1" smtClean="0"/>
              <a:t>q</a:t>
            </a:r>
            <a:r>
              <a:rPr lang="en-US" sz="3600" i="1" baseline="-25000" dirty="0" err="1" smtClean="0"/>
              <a:t>v</a:t>
            </a:r>
            <a:r>
              <a:rPr lang="en-US" sz="3600" i="1" baseline="30000" dirty="0" err="1" smtClean="0"/>
              <a:t>K</a:t>
            </a:r>
            <a:r>
              <a:rPr lang="en-US" sz="3600" i="1" dirty="0" smtClean="0"/>
              <a:t>(x)</a:t>
            </a:r>
            <a:endParaRPr lang="en-US" sz="3600" i="1" dirty="0"/>
          </a:p>
        </p:txBody>
      </p:sp>
      <p:sp>
        <p:nvSpPr>
          <p:cNvPr id="3" name="Content Placeholder 2"/>
          <p:cNvSpPr>
            <a:spLocks noGrp="1"/>
          </p:cNvSpPr>
          <p:nvPr>
            <p:ph idx="1"/>
          </p:nvPr>
        </p:nvSpPr>
        <p:spPr>
          <a:xfrm>
            <a:off x="0" y="838200"/>
            <a:ext cx="3657600" cy="4525963"/>
          </a:xfrm>
        </p:spPr>
        <p:txBody>
          <a:bodyPr/>
          <a:lstStyle/>
          <a:p>
            <a:r>
              <a:rPr lang="en-US" i="1" dirty="0" smtClean="0"/>
              <a:t>m</a:t>
            </a:r>
            <a:r>
              <a:rPr lang="en-US" i="1" baseline="-25000" dirty="0" smtClean="0"/>
              <a:t>s</a:t>
            </a:r>
            <a:r>
              <a:rPr lang="en-US" i="1" dirty="0" smtClean="0"/>
              <a:t> ≈ 24 m</a:t>
            </a:r>
            <a:r>
              <a:rPr lang="en-US" i="1" baseline="-25000" dirty="0" smtClean="0"/>
              <a:t>u</a:t>
            </a:r>
            <a:r>
              <a:rPr lang="en-US" dirty="0" smtClean="0"/>
              <a:t>  &amp; </a:t>
            </a:r>
            <a:r>
              <a:rPr lang="en-US" i="1" dirty="0" smtClean="0"/>
              <a:t>M</a:t>
            </a:r>
            <a:r>
              <a:rPr lang="en-US" i="1" baseline="-25000" dirty="0" smtClean="0"/>
              <a:t>s</a:t>
            </a:r>
            <a:r>
              <a:rPr lang="en-US" i="1" dirty="0" smtClean="0"/>
              <a:t> ≈ 1.25 M</a:t>
            </a:r>
            <a:r>
              <a:rPr lang="en-US" i="1" baseline="-25000" dirty="0" smtClean="0"/>
              <a:t>u</a:t>
            </a:r>
            <a:r>
              <a:rPr lang="en-US" dirty="0" smtClean="0"/>
              <a:t> </a:t>
            </a:r>
          </a:p>
          <a:p>
            <a:pPr>
              <a:spcBef>
                <a:spcPts val="0"/>
              </a:spcBef>
              <a:buNone/>
            </a:pPr>
            <a:r>
              <a:rPr lang="en-US" dirty="0" smtClean="0"/>
              <a:t>	Expect the </a:t>
            </a:r>
            <a:r>
              <a:rPr lang="en-US" i="1" dirty="0" smtClean="0"/>
              <a:t>s</a:t>
            </a:r>
            <a:r>
              <a:rPr lang="en-US" dirty="0" smtClean="0"/>
              <a:t>-quark to carry more of the </a:t>
            </a:r>
            <a:r>
              <a:rPr lang="en-US" dirty="0" err="1" smtClean="0"/>
              <a:t>kaon’s</a:t>
            </a:r>
            <a:r>
              <a:rPr lang="en-US" dirty="0" smtClean="0"/>
              <a:t> momentum than the </a:t>
            </a:r>
            <a:r>
              <a:rPr lang="en-US" i="1" dirty="0" smtClean="0"/>
              <a:t>u</a:t>
            </a:r>
            <a:r>
              <a:rPr lang="en-US" dirty="0" smtClean="0"/>
              <a:t>-quark, so that  </a:t>
            </a:r>
            <a:r>
              <a:rPr lang="en-US" i="1" dirty="0" err="1" smtClean="0"/>
              <a:t>xs</a:t>
            </a:r>
            <a:r>
              <a:rPr lang="en-US" i="1" baseline="-25000" dirty="0" err="1" smtClean="0"/>
              <a:t>K</a:t>
            </a:r>
            <a:r>
              <a:rPr lang="en-US" i="1" dirty="0" smtClean="0"/>
              <a:t>(x)</a:t>
            </a:r>
            <a:r>
              <a:rPr lang="en-US" dirty="0" smtClean="0"/>
              <a:t>  peaks at larger value of  </a:t>
            </a:r>
            <a:r>
              <a:rPr lang="en-US" i="1" dirty="0" smtClean="0"/>
              <a:t>x</a:t>
            </a:r>
            <a:r>
              <a:rPr lang="en-US" dirty="0" smtClean="0"/>
              <a:t>  than </a:t>
            </a:r>
            <a:r>
              <a:rPr lang="en-US" i="1" dirty="0" err="1" smtClean="0"/>
              <a:t>xu</a:t>
            </a:r>
            <a:r>
              <a:rPr lang="en-US" i="1" baseline="-25000" dirty="0" err="1" smtClean="0"/>
              <a:t>K</a:t>
            </a:r>
            <a:r>
              <a:rPr lang="en-US" i="1" dirty="0" smtClean="0"/>
              <a:t>(x)</a:t>
            </a:r>
          </a:p>
          <a:p>
            <a:pPr>
              <a:spcBef>
                <a:spcPts val="600"/>
              </a:spcBef>
            </a:pPr>
            <a:r>
              <a:rPr lang="en-US" dirty="0" smtClean="0"/>
              <a:t>Expectation confirmed in computations, with </a:t>
            </a:r>
            <a:r>
              <a:rPr lang="en-US" i="1" dirty="0" smtClean="0"/>
              <a:t>s</a:t>
            </a:r>
            <a:r>
              <a:rPr lang="en-US" dirty="0" smtClean="0"/>
              <a:t>-quark distribution peaking at 15% larger value of  </a:t>
            </a:r>
            <a:r>
              <a:rPr lang="en-US" i="1" dirty="0" smtClean="0"/>
              <a:t>x</a:t>
            </a:r>
          </a:p>
          <a:p>
            <a:pPr>
              <a:spcBef>
                <a:spcPts val="600"/>
              </a:spcBef>
            </a:pPr>
            <a:r>
              <a:rPr lang="en-US" i="1" dirty="0" smtClean="0">
                <a:solidFill>
                  <a:srgbClr val="C00000"/>
                </a:solidFill>
              </a:rPr>
              <a:t>Even though deep inelastic scattering is a high-Q</a:t>
            </a:r>
            <a:r>
              <a:rPr lang="en-US" i="1" baseline="30000" dirty="0" smtClean="0">
                <a:solidFill>
                  <a:srgbClr val="C00000"/>
                </a:solidFill>
              </a:rPr>
              <a:t>2</a:t>
            </a:r>
            <a:r>
              <a:rPr lang="en-US" i="1" dirty="0" smtClean="0">
                <a:solidFill>
                  <a:srgbClr val="C00000"/>
                </a:solidFill>
              </a:rPr>
              <a:t> process, constituent-like mass-scale explains the shift</a:t>
            </a:r>
          </a:p>
          <a:p>
            <a:pPr>
              <a:spcBef>
                <a:spcPts val="0"/>
              </a:spcBef>
              <a:buNone/>
            </a:pPr>
            <a:endParaRPr lang="en-US" i="1"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62</a:t>
            </a:fld>
            <a:endParaRPr lang="en-US"/>
          </a:p>
        </p:txBody>
      </p:sp>
      <p:sp>
        <p:nvSpPr>
          <p:cNvPr id="9" name="TextBox 8"/>
          <p:cNvSpPr txBox="1"/>
          <p:nvPr/>
        </p:nvSpPr>
        <p:spPr>
          <a:xfrm>
            <a:off x="5410200" y="3733800"/>
            <a:ext cx="725840" cy="369332"/>
          </a:xfrm>
          <a:prstGeom prst="rect">
            <a:avLst/>
          </a:prstGeom>
          <a:noFill/>
        </p:spPr>
        <p:txBody>
          <a:bodyPr wrap="none" rtlCol="0">
            <a:spAutoFit/>
          </a:bodyPr>
          <a:lstStyle/>
          <a:p>
            <a:r>
              <a:rPr lang="en-US" i="1" dirty="0" err="1" smtClean="0">
                <a:solidFill>
                  <a:srgbClr val="0000FF"/>
                </a:solidFill>
              </a:rPr>
              <a:t>xu</a:t>
            </a:r>
            <a:r>
              <a:rPr lang="el-GR" i="1" baseline="-25000" dirty="0" smtClean="0">
                <a:solidFill>
                  <a:srgbClr val="0000FF"/>
                </a:solidFill>
              </a:rPr>
              <a:t>π</a:t>
            </a:r>
            <a:r>
              <a:rPr lang="en-US" i="1" dirty="0" smtClean="0">
                <a:solidFill>
                  <a:srgbClr val="0000FF"/>
                </a:solidFill>
              </a:rPr>
              <a:t>(x)</a:t>
            </a:r>
          </a:p>
        </p:txBody>
      </p:sp>
      <p:cxnSp>
        <p:nvCxnSpPr>
          <p:cNvPr id="11" name="Straight Arrow Connector 10"/>
          <p:cNvCxnSpPr/>
          <p:nvPr/>
        </p:nvCxnSpPr>
        <p:spPr bwMode="auto">
          <a:xfrm rot="5400000" flipH="1" flipV="1">
            <a:off x="5334000" y="3276600"/>
            <a:ext cx="838200" cy="228600"/>
          </a:xfrm>
          <a:prstGeom prst="straightConnector1">
            <a:avLst/>
          </a:prstGeom>
          <a:noFill/>
          <a:ln w="19050" cap="flat" cmpd="sng" algn="ctr">
            <a:solidFill>
              <a:srgbClr val="0000FF"/>
            </a:solidFill>
            <a:prstDash val="solid"/>
            <a:round/>
            <a:headEnd type="none" w="med" len="med"/>
            <a:tailEnd type="arrow"/>
          </a:ln>
          <a:effectLst/>
        </p:spPr>
      </p:cxnSp>
      <p:sp>
        <p:nvSpPr>
          <p:cNvPr id="12" name="TextBox 11"/>
          <p:cNvSpPr txBox="1"/>
          <p:nvPr/>
        </p:nvSpPr>
        <p:spPr>
          <a:xfrm>
            <a:off x="6894160" y="2209800"/>
            <a:ext cx="693203" cy="369332"/>
          </a:xfrm>
          <a:prstGeom prst="rect">
            <a:avLst/>
          </a:prstGeom>
          <a:noFill/>
        </p:spPr>
        <p:txBody>
          <a:bodyPr wrap="none" rtlCol="0">
            <a:spAutoFit/>
          </a:bodyPr>
          <a:lstStyle/>
          <a:p>
            <a:r>
              <a:rPr lang="en-US" i="1" dirty="0" err="1" smtClean="0">
                <a:solidFill>
                  <a:srgbClr val="FF0000"/>
                </a:solidFill>
              </a:rPr>
              <a:t>xs</a:t>
            </a:r>
            <a:r>
              <a:rPr lang="en-US" i="1" baseline="-25000" dirty="0" err="1" smtClean="0">
                <a:solidFill>
                  <a:srgbClr val="FF0000"/>
                </a:solidFill>
              </a:rPr>
              <a:t>K</a:t>
            </a:r>
            <a:r>
              <a:rPr lang="en-US" i="1" dirty="0" smtClean="0">
                <a:solidFill>
                  <a:srgbClr val="FF0000"/>
                </a:solidFill>
              </a:rPr>
              <a:t>(x)</a:t>
            </a:r>
          </a:p>
        </p:txBody>
      </p:sp>
      <p:cxnSp>
        <p:nvCxnSpPr>
          <p:cNvPr id="14" name="Straight Arrow Connector 13"/>
          <p:cNvCxnSpPr/>
          <p:nvPr/>
        </p:nvCxnSpPr>
        <p:spPr bwMode="auto">
          <a:xfrm rot="10800000" flipV="1">
            <a:off x="6019800" y="2514600"/>
            <a:ext cx="914400" cy="228600"/>
          </a:xfrm>
          <a:prstGeom prst="straightConnector1">
            <a:avLst/>
          </a:prstGeom>
          <a:noFill/>
          <a:ln w="19050" cap="flat" cmpd="sng" algn="ctr">
            <a:solidFill>
              <a:srgbClr val="FF0000"/>
            </a:solidFill>
            <a:prstDash val="solid"/>
            <a:round/>
            <a:headEnd type="none" w="med" len="med"/>
            <a:tailEnd type="arrow"/>
          </a:ln>
          <a:effectLst/>
        </p:spPr>
      </p:cxnSp>
      <p:sp>
        <p:nvSpPr>
          <p:cNvPr id="16" name="TextBox 15"/>
          <p:cNvSpPr txBox="1"/>
          <p:nvPr/>
        </p:nvSpPr>
        <p:spPr>
          <a:xfrm>
            <a:off x="4572000" y="1981200"/>
            <a:ext cx="725840" cy="369332"/>
          </a:xfrm>
          <a:prstGeom prst="rect">
            <a:avLst/>
          </a:prstGeom>
          <a:noFill/>
        </p:spPr>
        <p:txBody>
          <a:bodyPr wrap="none" rtlCol="0">
            <a:spAutoFit/>
          </a:bodyPr>
          <a:lstStyle/>
          <a:p>
            <a:r>
              <a:rPr lang="en-US" i="1" dirty="0" err="1" smtClean="0">
                <a:solidFill>
                  <a:schemeClr val="bg2">
                    <a:lumMod val="10000"/>
                  </a:schemeClr>
                </a:solidFill>
              </a:rPr>
              <a:t>xu</a:t>
            </a:r>
            <a:r>
              <a:rPr lang="en-US" i="1" baseline="-25000" dirty="0" err="1" smtClean="0">
                <a:solidFill>
                  <a:schemeClr val="bg2">
                    <a:lumMod val="10000"/>
                  </a:schemeClr>
                </a:solidFill>
              </a:rPr>
              <a:t>K</a:t>
            </a:r>
            <a:r>
              <a:rPr lang="en-US" i="1" dirty="0" smtClean="0">
                <a:solidFill>
                  <a:schemeClr val="bg2">
                    <a:lumMod val="10000"/>
                  </a:schemeClr>
                </a:solidFill>
              </a:rPr>
              <a:t>(x)</a:t>
            </a:r>
          </a:p>
        </p:txBody>
      </p:sp>
      <p:cxnSp>
        <p:nvCxnSpPr>
          <p:cNvPr id="18" name="Straight Arrow Connector 17"/>
          <p:cNvCxnSpPr/>
          <p:nvPr/>
        </p:nvCxnSpPr>
        <p:spPr bwMode="auto">
          <a:xfrm>
            <a:off x="5181600" y="2286000"/>
            <a:ext cx="685800" cy="609600"/>
          </a:xfrm>
          <a:prstGeom prst="straightConnector1">
            <a:avLst/>
          </a:prstGeom>
          <a:noFill/>
          <a:ln w="28575" cap="flat" cmpd="sng" algn="ctr">
            <a:solidFill>
              <a:schemeClr val="bg2">
                <a:lumMod val="10000"/>
              </a:schemeClr>
            </a:solidFill>
            <a:prstDash val="solid"/>
            <a:round/>
            <a:headEnd type="none" w="med" len="med"/>
            <a:tailEnd type="arrow"/>
          </a:ln>
          <a:effectLst/>
        </p:spPr>
      </p:cxnSp>
      <p:sp>
        <p:nvSpPr>
          <p:cNvPr id="15" name="TextBox 14"/>
          <p:cNvSpPr txBox="1"/>
          <p:nvPr/>
        </p:nvSpPr>
        <p:spPr>
          <a:xfrm>
            <a:off x="0" y="0"/>
            <a:ext cx="4953000" cy="830997"/>
          </a:xfrm>
          <a:prstGeom prst="rect">
            <a:avLst/>
          </a:prstGeom>
          <a:noFill/>
        </p:spPr>
        <p:txBody>
          <a:bodyPr wrap="square" rtlCol="0">
            <a:spAutoFit/>
          </a:bodyPr>
          <a:lstStyle/>
          <a:p>
            <a:r>
              <a:rPr lang="de-DE" sz="1600" i="1" dirty="0" smtClean="0">
                <a:solidFill>
                  <a:schemeClr val="tx2">
                    <a:lumMod val="75000"/>
                  </a:schemeClr>
                </a:solidFill>
              </a:rPr>
              <a:t>Trang, Bashir, Roberts &amp; Tandy,</a:t>
            </a:r>
            <a:r>
              <a:rPr lang="de-DE" sz="1600" i="1" dirty="0" smtClean="0">
                <a:solidFill>
                  <a:srgbClr val="009900"/>
                </a:solidFill>
              </a:rPr>
              <a:t> </a:t>
            </a:r>
            <a:r>
              <a:rPr lang="en-US" sz="1600" dirty="0" smtClean="0">
                <a:solidFill>
                  <a:schemeClr val="tx2">
                    <a:lumMod val="75000"/>
                  </a:schemeClr>
                </a:solidFill>
              </a:rPr>
              <a:t>“</a:t>
            </a:r>
            <a:r>
              <a:rPr lang="en-US" sz="1600" dirty="0" err="1" smtClean="0">
                <a:solidFill>
                  <a:schemeClr val="tx2">
                    <a:lumMod val="75000"/>
                  </a:schemeClr>
                </a:solidFill>
              </a:rPr>
              <a:t>Pion</a:t>
            </a:r>
            <a:r>
              <a:rPr lang="en-US" sz="1600" dirty="0" smtClean="0">
                <a:solidFill>
                  <a:schemeClr val="tx2">
                    <a:lumMod val="75000"/>
                  </a:schemeClr>
                </a:solidFill>
              </a:rPr>
              <a:t> and </a:t>
            </a:r>
            <a:r>
              <a:rPr lang="en-US" sz="1600" dirty="0" err="1" smtClean="0">
                <a:solidFill>
                  <a:schemeClr val="tx2">
                    <a:lumMod val="75000"/>
                  </a:schemeClr>
                </a:solidFill>
              </a:rPr>
              <a:t>kaon</a:t>
            </a:r>
            <a:r>
              <a:rPr lang="en-US" sz="1600" dirty="0" smtClean="0">
                <a:solidFill>
                  <a:schemeClr val="tx2">
                    <a:lumMod val="75000"/>
                  </a:schemeClr>
                </a:solidFill>
              </a:rPr>
              <a:t> valence-quark </a:t>
            </a:r>
            <a:r>
              <a:rPr lang="en-US" sz="1600" dirty="0" err="1" smtClean="0">
                <a:solidFill>
                  <a:schemeClr val="tx2">
                    <a:lumMod val="75000"/>
                  </a:schemeClr>
                </a:solidFill>
              </a:rPr>
              <a:t>parton</a:t>
            </a:r>
            <a:r>
              <a:rPr lang="en-US" sz="1600" dirty="0" smtClean="0">
                <a:solidFill>
                  <a:schemeClr val="tx2">
                    <a:lumMod val="75000"/>
                  </a:schemeClr>
                </a:solidFill>
              </a:rPr>
              <a:t> distribution functions,” </a:t>
            </a:r>
            <a:r>
              <a:rPr lang="en-US" sz="1600" dirty="0" smtClean="0">
                <a:solidFill>
                  <a:schemeClr val="tx2">
                    <a:lumMod val="75000"/>
                  </a:schemeClr>
                </a:solidFill>
                <a:hlinkClick r:id="rId3"/>
              </a:rPr>
              <a:t>arXiv:1102.2448 [</a:t>
            </a:r>
            <a:r>
              <a:rPr lang="en-US" sz="1600" dirty="0" err="1" smtClean="0">
                <a:solidFill>
                  <a:schemeClr val="tx2">
                    <a:lumMod val="75000"/>
                  </a:schemeClr>
                </a:solidFill>
                <a:hlinkClick r:id="rId3"/>
              </a:rPr>
              <a:t>nucl-th</a:t>
            </a:r>
            <a:r>
              <a:rPr lang="en-US" sz="1600" dirty="0" smtClean="0">
                <a:solidFill>
                  <a:schemeClr val="tx2">
                    <a:lumMod val="75000"/>
                  </a:schemeClr>
                </a:solidFill>
                <a:hlinkClick r:id="rId3"/>
              </a:rPr>
              <a:t>],</a:t>
            </a:r>
            <a:r>
              <a:rPr lang="en-US" sz="1600" b="1" dirty="0" smtClean="0">
                <a:solidFill>
                  <a:schemeClr val="tx2">
                    <a:lumMod val="75000"/>
                  </a:schemeClr>
                </a:solidFill>
              </a:rPr>
              <a:t> </a:t>
            </a:r>
            <a:r>
              <a:rPr lang="fr-FR" sz="1600" dirty="0" smtClean="0">
                <a:hlinkClick r:id="rId4"/>
              </a:rPr>
              <a:t>Phys. </a:t>
            </a:r>
            <a:r>
              <a:rPr lang="fr-FR" sz="1600" dirty="0" err="1" smtClean="0">
                <a:hlinkClick r:id="rId4"/>
              </a:rPr>
              <a:t>Rev</a:t>
            </a:r>
            <a:r>
              <a:rPr lang="fr-FR" sz="1600" dirty="0" smtClean="0">
                <a:hlinkClick r:id="rId4"/>
              </a:rPr>
              <a:t>. C </a:t>
            </a:r>
            <a:r>
              <a:rPr lang="fr-FR" sz="1600" b="1" dirty="0" smtClean="0">
                <a:hlinkClick r:id="rId4"/>
              </a:rPr>
              <a:t>83</a:t>
            </a:r>
            <a:r>
              <a:rPr lang="fr-FR" sz="1600" dirty="0" smtClean="0">
                <a:hlinkClick r:id="rId4"/>
              </a:rPr>
              <a:t>, 062201(R) (2011) [5 pages]</a:t>
            </a:r>
            <a:endParaRPr lang="de-DE" sz="1600" i="1" dirty="0" smtClean="0">
              <a:solidFill>
                <a:schemeClr val="tx2">
                  <a:lumMod val="7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70" decel="100000"/>
                                        <p:tgtEl>
                                          <p:spTgt spid="3">
                                            <p:txEl>
                                              <p:pRg st="2" end="2"/>
                                            </p:txEl>
                                          </p:spTgt>
                                        </p:tgtEl>
                                      </p:cBhvr>
                                    </p:animEffect>
                                    <p:animScale>
                                      <p:cBhvr>
                                        <p:cTn id="8" dur="770" decel="100000"/>
                                        <p:tgtEl>
                                          <p:spTgt spid="3">
                                            <p:txEl>
                                              <p:pRg st="2" end="2"/>
                                            </p:txEl>
                                          </p:spTgt>
                                        </p:tgtEl>
                                      </p:cBhvr>
                                      <p:from x="10000" y="10000"/>
                                      <p:to x="200000" y="450000"/>
                                    </p:animScale>
                                    <p:animScale>
                                      <p:cBhvr>
                                        <p:cTn id="9" dur="1230" accel="100000" fill="hold">
                                          <p:stCondLst>
                                            <p:cond delay="770"/>
                                          </p:stCondLst>
                                        </p:cTn>
                                        <p:tgtEl>
                                          <p:spTgt spid="3">
                                            <p:txEl>
                                              <p:pRg st="2" end="2"/>
                                            </p:txEl>
                                          </p:spTgt>
                                        </p:tgtEl>
                                      </p:cBhvr>
                                      <p:from x="200000" y="450000"/>
                                      <p:to x="100000" y="100000"/>
                                    </p:animScale>
                                    <p:set>
                                      <p:cBhvr>
                                        <p:cTn id="10" dur="770" fill="hold"/>
                                        <p:tgtEl>
                                          <p:spTgt spid="3">
                                            <p:txEl>
                                              <p:pRg st="2" end="2"/>
                                            </p:txEl>
                                          </p:spTgt>
                                        </p:tgtEl>
                                        <p:attrNameLst>
                                          <p:attrName>ppt_x</p:attrName>
                                        </p:attrNameLst>
                                      </p:cBhvr>
                                      <p:to>
                                        <p:strVal val="(0.5)"/>
                                      </p:to>
                                    </p:set>
                                    <p:anim from="(0.5)" to="(#ppt_x)" calcmode="lin" valueType="num">
                                      <p:cBhvr>
                                        <p:cTn id="11" dur="1230" accel="100000" fill="hold">
                                          <p:stCondLst>
                                            <p:cond delay="770"/>
                                          </p:stCondLst>
                                        </p:cTn>
                                        <p:tgtEl>
                                          <p:spTgt spid="3">
                                            <p:txEl>
                                              <p:pRg st="2" end="2"/>
                                            </p:txEl>
                                          </p:spTgt>
                                        </p:tgtEl>
                                        <p:attrNameLst>
                                          <p:attrName>ppt_x</p:attrName>
                                        </p:attrNameLst>
                                      </p:cBhvr>
                                    </p:anim>
                                    <p:set>
                                      <p:cBhvr>
                                        <p:cTn id="12" dur="770" fill="hold"/>
                                        <p:tgtEl>
                                          <p:spTgt spid="3">
                                            <p:txEl>
                                              <p:pRg st="2" end="2"/>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2" end="2"/>
                                            </p:txEl>
                                          </p:spTgt>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70" decel="100000"/>
                                        <p:tgtEl>
                                          <p:spTgt spid="8"/>
                                        </p:tgtEl>
                                      </p:cBhvr>
                                    </p:animEffect>
                                    <p:animScale>
                                      <p:cBhvr>
                                        <p:cTn id="17" dur="770" decel="100000"/>
                                        <p:tgtEl>
                                          <p:spTgt spid="8"/>
                                        </p:tgtEl>
                                      </p:cBhvr>
                                      <p:from x="10000" y="10000"/>
                                      <p:to x="200000" y="450000"/>
                                    </p:animScale>
                                    <p:animScale>
                                      <p:cBhvr>
                                        <p:cTn id="18" dur="1230" accel="100000" fill="hold">
                                          <p:stCondLst>
                                            <p:cond delay="770"/>
                                          </p:stCondLst>
                                        </p:cTn>
                                        <p:tgtEl>
                                          <p:spTgt spid="8"/>
                                        </p:tgtEl>
                                      </p:cBhvr>
                                      <p:from x="200000" y="450000"/>
                                      <p:to x="100000" y="100000"/>
                                    </p:animScale>
                                    <p:set>
                                      <p:cBhvr>
                                        <p:cTn id="19" dur="770" fill="hold"/>
                                        <p:tgtEl>
                                          <p:spTgt spid="8"/>
                                        </p:tgtEl>
                                        <p:attrNameLst>
                                          <p:attrName>ppt_x</p:attrName>
                                        </p:attrNameLst>
                                      </p:cBhvr>
                                      <p:to>
                                        <p:strVal val="(0.5)"/>
                                      </p:to>
                                    </p:set>
                                    <p:anim from="(0.5)" to="(#ppt_x)" calcmode="lin" valueType="num">
                                      <p:cBhvr>
                                        <p:cTn id="20" dur="1230" accel="100000" fill="hold">
                                          <p:stCondLst>
                                            <p:cond delay="770"/>
                                          </p:stCondLst>
                                        </p:cTn>
                                        <p:tgtEl>
                                          <p:spTgt spid="8"/>
                                        </p:tgtEl>
                                        <p:attrNameLst>
                                          <p:attrName>ppt_x</p:attrName>
                                        </p:attrNameLst>
                                      </p:cBhvr>
                                    </p:anim>
                                    <p:set>
                                      <p:cBhvr>
                                        <p:cTn id="21" dur="770" fill="hold"/>
                                        <p:tgtEl>
                                          <p:spTgt spid="8"/>
                                        </p:tgtEl>
                                        <p:attrNameLst>
                                          <p:attrName>ppt_y</p:attrName>
                                        </p:attrNameLst>
                                      </p:cBhvr>
                                      <p:to>
                                        <p:strVal val="(#ppt_y+0.4)"/>
                                      </p:to>
                                    </p:set>
                                    <p:anim from="(#ppt_y+0.4)" to="(#ppt_y)" calcmode="lin" valueType="num">
                                      <p:cBhvr>
                                        <p:cTn id="22" dur="1230" accel="100000" fill="hold">
                                          <p:stCondLst>
                                            <p:cond delay="770"/>
                                          </p:stCondLst>
                                        </p:cTn>
                                        <p:tgtEl>
                                          <p:spTgt spid="8"/>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70" decel="100000"/>
                                        <p:tgtEl>
                                          <p:spTgt spid="12"/>
                                        </p:tgtEl>
                                      </p:cBhvr>
                                    </p:animEffect>
                                    <p:animScale>
                                      <p:cBhvr>
                                        <p:cTn id="26" dur="770" decel="100000"/>
                                        <p:tgtEl>
                                          <p:spTgt spid="12"/>
                                        </p:tgtEl>
                                      </p:cBhvr>
                                      <p:from x="10000" y="10000"/>
                                      <p:to x="200000" y="450000"/>
                                    </p:animScale>
                                    <p:animScale>
                                      <p:cBhvr>
                                        <p:cTn id="27" dur="1230" accel="100000" fill="hold">
                                          <p:stCondLst>
                                            <p:cond delay="770"/>
                                          </p:stCondLst>
                                        </p:cTn>
                                        <p:tgtEl>
                                          <p:spTgt spid="12"/>
                                        </p:tgtEl>
                                      </p:cBhvr>
                                      <p:from x="200000" y="450000"/>
                                      <p:to x="100000" y="100000"/>
                                    </p:animScale>
                                    <p:set>
                                      <p:cBhvr>
                                        <p:cTn id="28" dur="770" fill="hold"/>
                                        <p:tgtEl>
                                          <p:spTgt spid="12"/>
                                        </p:tgtEl>
                                        <p:attrNameLst>
                                          <p:attrName>ppt_x</p:attrName>
                                        </p:attrNameLst>
                                      </p:cBhvr>
                                      <p:to>
                                        <p:strVal val="(0.5)"/>
                                      </p:to>
                                    </p:set>
                                    <p:anim from="(0.5)" to="(#ppt_x)" calcmode="lin" valueType="num">
                                      <p:cBhvr>
                                        <p:cTn id="29" dur="1230" accel="100000" fill="hold">
                                          <p:stCondLst>
                                            <p:cond delay="770"/>
                                          </p:stCondLst>
                                        </p:cTn>
                                        <p:tgtEl>
                                          <p:spTgt spid="12"/>
                                        </p:tgtEl>
                                        <p:attrNameLst>
                                          <p:attrName>ppt_x</p:attrName>
                                        </p:attrNameLst>
                                      </p:cBhvr>
                                    </p:anim>
                                    <p:set>
                                      <p:cBhvr>
                                        <p:cTn id="30" dur="770" fill="hold"/>
                                        <p:tgtEl>
                                          <p:spTgt spid="12"/>
                                        </p:tgtEl>
                                        <p:attrNameLst>
                                          <p:attrName>ppt_y</p:attrName>
                                        </p:attrNameLst>
                                      </p:cBhvr>
                                      <p:to>
                                        <p:strVal val="(#ppt_y+0.4)"/>
                                      </p:to>
                                    </p:set>
                                    <p:anim from="(#ppt_y+0.4)" to="(#ppt_y)" calcmode="lin" valueType="num">
                                      <p:cBhvr>
                                        <p:cTn id="31" dur="1230" accel="100000" fill="hold">
                                          <p:stCondLst>
                                            <p:cond delay="770"/>
                                          </p:stCondLst>
                                        </p:cTn>
                                        <p:tgtEl>
                                          <p:spTgt spid="12"/>
                                        </p:tgtEl>
                                        <p:attrNameLst>
                                          <p:attrName>ppt_y</p:attrName>
                                        </p:attrNameLst>
                                      </p:cBhvr>
                                    </p:anim>
                                  </p:childTnLst>
                                </p:cTn>
                              </p:par>
                              <p:par>
                                <p:cTn id="32" presetID="51"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770" decel="100000"/>
                                        <p:tgtEl>
                                          <p:spTgt spid="14"/>
                                        </p:tgtEl>
                                      </p:cBhvr>
                                    </p:animEffect>
                                    <p:animScale>
                                      <p:cBhvr>
                                        <p:cTn id="35" dur="770" decel="100000"/>
                                        <p:tgtEl>
                                          <p:spTgt spid="14"/>
                                        </p:tgtEl>
                                      </p:cBhvr>
                                      <p:from x="10000" y="10000"/>
                                      <p:to x="200000" y="450000"/>
                                    </p:animScale>
                                    <p:animScale>
                                      <p:cBhvr>
                                        <p:cTn id="36" dur="1230" accel="100000" fill="hold">
                                          <p:stCondLst>
                                            <p:cond delay="770"/>
                                          </p:stCondLst>
                                        </p:cTn>
                                        <p:tgtEl>
                                          <p:spTgt spid="14"/>
                                        </p:tgtEl>
                                      </p:cBhvr>
                                      <p:from x="200000" y="450000"/>
                                      <p:to x="100000" y="100000"/>
                                    </p:animScale>
                                    <p:set>
                                      <p:cBhvr>
                                        <p:cTn id="37" dur="770" fill="hold"/>
                                        <p:tgtEl>
                                          <p:spTgt spid="14"/>
                                        </p:tgtEl>
                                        <p:attrNameLst>
                                          <p:attrName>ppt_x</p:attrName>
                                        </p:attrNameLst>
                                      </p:cBhvr>
                                      <p:to>
                                        <p:strVal val="(0.5)"/>
                                      </p:to>
                                    </p:set>
                                    <p:anim from="(0.5)" to="(#ppt_x)" calcmode="lin" valueType="num">
                                      <p:cBhvr>
                                        <p:cTn id="38" dur="1230" accel="100000" fill="hold">
                                          <p:stCondLst>
                                            <p:cond delay="770"/>
                                          </p:stCondLst>
                                        </p:cTn>
                                        <p:tgtEl>
                                          <p:spTgt spid="14"/>
                                        </p:tgtEl>
                                        <p:attrNameLst>
                                          <p:attrName>ppt_x</p:attrName>
                                        </p:attrNameLst>
                                      </p:cBhvr>
                                    </p:anim>
                                    <p:set>
                                      <p:cBhvr>
                                        <p:cTn id="39" dur="770" fill="hold"/>
                                        <p:tgtEl>
                                          <p:spTgt spid="14"/>
                                        </p:tgtEl>
                                        <p:attrNameLst>
                                          <p:attrName>ppt_y</p:attrName>
                                        </p:attrNameLst>
                                      </p:cBhvr>
                                      <p:to>
                                        <p:strVal val="(#ppt_y+0.4)"/>
                                      </p:to>
                                    </p:set>
                                    <p:anim from="(#ppt_y+0.4)" to="(#ppt_y)" calcmode="lin" valueType="num">
                                      <p:cBhvr>
                                        <p:cTn id="40" dur="1230" accel="100000" fill="hold">
                                          <p:stCondLst>
                                            <p:cond delay="770"/>
                                          </p:stCondLst>
                                        </p:cTn>
                                        <p:tgtEl>
                                          <p:spTgt spid="14"/>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770" decel="100000"/>
                                        <p:tgtEl>
                                          <p:spTgt spid="9"/>
                                        </p:tgtEl>
                                      </p:cBhvr>
                                    </p:animEffect>
                                    <p:animScale>
                                      <p:cBhvr>
                                        <p:cTn id="44" dur="770" decel="100000"/>
                                        <p:tgtEl>
                                          <p:spTgt spid="9"/>
                                        </p:tgtEl>
                                      </p:cBhvr>
                                      <p:from x="10000" y="10000"/>
                                      <p:to x="200000" y="450000"/>
                                    </p:animScale>
                                    <p:animScale>
                                      <p:cBhvr>
                                        <p:cTn id="45" dur="1230" accel="100000" fill="hold">
                                          <p:stCondLst>
                                            <p:cond delay="770"/>
                                          </p:stCondLst>
                                        </p:cTn>
                                        <p:tgtEl>
                                          <p:spTgt spid="9"/>
                                        </p:tgtEl>
                                      </p:cBhvr>
                                      <p:from x="200000" y="450000"/>
                                      <p:to x="100000" y="100000"/>
                                    </p:animScale>
                                    <p:set>
                                      <p:cBhvr>
                                        <p:cTn id="46" dur="770" fill="hold"/>
                                        <p:tgtEl>
                                          <p:spTgt spid="9"/>
                                        </p:tgtEl>
                                        <p:attrNameLst>
                                          <p:attrName>ppt_x</p:attrName>
                                        </p:attrNameLst>
                                      </p:cBhvr>
                                      <p:to>
                                        <p:strVal val="(0.5)"/>
                                      </p:to>
                                    </p:set>
                                    <p:anim from="(0.5)" to="(#ppt_x)" calcmode="lin" valueType="num">
                                      <p:cBhvr>
                                        <p:cTn id="47" dur="1230" accel="100000" fill="hold">
                                          <p:stCondLst>
                                            <p:cond delay="770"/>
                                          </p:stCondLst>
                                        </p:cTn>
                                        <p:tgtEl>
                                          <p:spTgt spid="9"/>
                                        </p:tgtEl>
                                        <p:attrNameLst>
                                          <p:attrName>ppt_x</p:attrName>
                                        </p:attrNameLst>
                                      </p:cBhvr>
                                    </p:anim>
                                    <p:set>
                                      <p:cBhvr>
                                        <p:cTn id="48" dur="770" fill="hold"/>
                                        <p:tgtEl>
                                          <p:spTgt spid="9"/>
                                        </p:tgtEl>
                                        <p:attrNameLst>
                                          <p:attrName>ppt_y</p:attrName>
                                        </p:attrNameLst>
                                      </p:cBhvr>
                                      <p:to>
                                        <p:strVal val="(#ppt_y+0.4)"/>
                                      </p:to>
                                    </p:set>
                                    <p:anim from="(#ppt_y+0.4)" to="(#ppt_y)" calcmode="lin" valueType="num">
                                      <p:cBhvr>
                                        <p:cTn id="49" dur="1230" accel="100000" fill="hold">
                                          <p:stCondLst>
                                            <p:cond delay="770"/>
                                          </p:stCondLst>
                                        </p:cTn>
                                        <p:tgtEl>
                                          <p:spTgt spid="9"/>
                                        </p:tgtEl>
                                        <p:attrNameLst>
                                          <p:attrName>ppt_y</p:attrName>
                                        </p:attrNameLst>
                                      </p:cBhvr>
                                    </p:anim>
                                  </p:childTnLst>
                                </p:cTn>
                              </p:par>
                              <p:par>
                                <p:cTn id="50" presetID="51"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770" decel="100000"/>
                                        <p:tgtEl>
                                          <p:spTgt spid="11"/>
                                        </p:tgtEl>
                                      </p:cBhvr>
                                    </p:animEffect>
                                    <p:animScale>
                                      <p:cBhvr>
                                        <p:cTn id="53" dur="770" decel="100000"/>
                                        <p:tgtEl>
                                          <p:spTgt spid="11"/>
                                        </p:tgtEl>
                                      </p:cBhvr>
                                      <p:from x="10000" y="10000"/>
                                      <p:to x="200000" y="450000"/>
                                    </p:animScale>
                                    <p:animScale>
                                      <p:cBhvr>
                                        <p:cTn id="54" dur="1230" accel="100000" fill="hold">
                                          <p:stCondLst>
                                            <p:cond delay="770"/>
                                          </p:stCondLst>
                                        </p:cTn>
                                        <p:tgtEl>
                                          <p:spTgt spid="11"/>
                                        </p:tgtEl>
                                      </p:cBhvr>
                                      <p:from x="200000" y="450000"/>
                                      <p:to x="100000" y="100000"/>
                                    </p:animScale>
                                    <p:set>
                                      <p:cBhvr>
                                        <p:cTn id="55" dur="770" fill="hold"/>
                                        <p:tgtEl>
                                          <p:spTgt spid="11"/>
                                        </p:tgtEl>
                                        <p:attrNameLst>
                                          <p:attrName>ppt_x</p:attrName>
                                        </p:attrNameLst>
                                      </p:cBhvr>
                                      <p:to>
                                        <p:strVal val="(0.5)"/>
                                      </p:to>
                                    </p:set>
                                    <p:anim from="(0.5)" to="(#ppt_x)" calcmode="lin" valueType="num">
                                      <p:cBhvr>
                                        <p:cTn id="56" dur="1230" accel="100000" fill="hold">
                                          <p:stCondLst>
                                            <p:cond delay="770"/>
                                          </p:stCondLst>
                                        </p:cTn>
                                        <p:tgtEl>
                                          <p:spTgt spid="11"/>
                                        </p:tgtEl>
                                        <p:attrNameLst>
                                          <p:attrName>ppt_x</p:attrName>
                                        </p:attrNameLst>
                                      </p:cBhvr>
                                    </p:anim>
                                    <p:set>
                                      <p:cBhvr>
                                        <p:cTn id="57" dur="770" fill="hold"/>
                                        <p:tgtEl>
                                          <p:spTgt spid="11"/>
                                        </p:tgtEl>
                                        <p:attrNameLst>
                                          <p:attrName>ppt_y</p:attrName>
                                        </p:attrNameLst>
                                      </p:cBhvr>
                                      <p:to>
                                        <p:strVal val="(#ppt_y+0.4)"/>
                                      </p:to>
                                    </p:set>
                                    <p:anim from="(#ppt_y+0.4)" to="(#ppt_y)" calcmode="lin" valueType="num">
                                      <p:cBhvr>
                                        <p:cTn id="58" dur="1230" accel="100000" fill="hold">
                                          <p:stCondLst>
                                            <p:cond delay="770"/>
                                          </p:stCondLst>
                                        </p:cTn>
                                        <p:tgtEl>
                                          <p:spTgt spid="11"/>
                                        </p:tgtEl>
                                        <p:attrNameLst>
                                          <p:attrName>ppt_y</p:attrName>
                                        </p:attrNameLst>
                                      </p:cBhvr>
                                    </p:anim>
                                  </p:childTnLst>
                                </p:cTn>
                              </p:par>
                              <p:par>
                                <p:cTn id="59" presetID="51"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770" decel="100000"/>
                                        <p:tgtEl>
                                          <p:spTgt spid="18"/>
                                        </p:tgtEl>
                                      </p:cBhvr>
                                    </p:animEffect>
                                    <p:animScale>
                                      <p:cBhvr>
                                        <p:cTn id="62" dur="770" decel="100000"/>
                                        <p:tgtEl>
                                          <p:spTgt spid="18"/>
                                        </p:tgtEl>
                                      </p:cBhvr>
                                      <p:from x="10000" y="10000"/>
                                      <p:to x="200000" y="450000"/>
                                    </p:animScale>
                                    <p:animScale>
                                      <p:cBhvr>
                                        <p:cTn id="63" dur="1230" accel="100000" fill="hold">
                                          <p:stCondLst>
                                            <p:cond delay="770"/>
                                          </p:stCondLst>
                                        </p:cTn>
                                        <p:tgtEl>
                                          <p:spTgt spid="18"/>
                                        </p:tgtEl>
                                      </p:cBhvr>
                                      <p:from x="200000" y="450000"/>
                                      <p:to x="100000" y="100000"/>
                                    </p:animScale>
                                    <p:set>
                                      <p:cBhvr>
                                        <p:cTn id="64" dur="770" fill="hold"/>
                                        <p:tgtEl>
                                          <p:spTgt spid="18"/>
                                        </p:tgtEl>
                                        <p:attrNameLst>
                                          <p:attrName>ppt_x</p:attrName>
                                        </p:attrNameLst>
                                      </p:cBhvr>
                                      <p:to>
                                        <p:strVal val="(0.5)"/>
                                      </p:to>
                                    </p:set>
                                    <p:anim from="(0.5)" to="(#ppt_x)" calcmode="lin" valueType="num">
                                      <p:cBhvr>
                                        <p:cTn id="65" dur="1230" accel="100000" fill="hold">
                                          <p:stCondLst>
                                            <p:cond delay="770"/>
                                          </p:stCondLst>
                                        </p:cTn>
                                        <p:tgtEl>
                                          <p:spTgt spid="18"/>
                                        </p:tgtEl>
                                        <p:attrNameLst>
                                          <p:attrName>ppt_x</p:attrName>
                                        </p:attrNameLst>
                                      </p:cBhvr>
                                    </p:anim>
                                    <p:set>
                                      <p:cBhvr>
                                        <p:cTn id="66" dur="770" fill="hold"/>
                                        <p:tgtEl>
                                          <p:spTgt spid="18"/>
                                        </p:tgtEl>
                                        <p:attrNameLst>
                                          <p:attrName>ppt_y</p:attrName>
                                        </p:attrNameLst>
                                      </p:cBhvr>
                                      <p:to>
                                        <p:strVal val="(#ppt_y+0.4)"/>
                                      </p:to>
                                    </p:set>
                                    <p:anim from="(#ppt_y+0.4)" to="(#ppt_y)" calcmode="lin" valueType="num">
                                      <p:cBhvr>
                                        <p:cTn id="67" dur="1230" accel="100000" fill="hold">
                                          <p:stCondLst>
                                            <p:cond delay="770"/>
                                          </p:stCondLst>
                                        </p:cTn>
                                        <p:tgtEl>
                                          <p:spTgt spid="18"/>
                                        </p:tgtEl>
                                        <p:attrNameLst>
                                          <p:attrName>ppt_y</p:attrName>
                                        </p:attrNameLst>
                                      </p:cBhvr>
                                    </p:anim>
                                  </p:childTnLst>
                                </p:cTn>
                              </p:par>
                              <p:par>
                                <p:cTn id="68" presetID="51"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770" decel="100000"/>
                                        <p:tgtEl>
                                          <p:spTgt spid="16"/>
                                        </p:tgtEl>
                                      </p:cBhvr>
                                    </p:animEffect>
                                    <p:animScale>
                                      <p:cBhvr>
                                        <p:cTn id="71" dur="770" decel="100000"/>
                                        <p:tgtEl>
                                          <p:spTgt spid="16"/>
                                        </p:tgtEl>
                                      </p:cBhvr>
                                      <p:from x="10000" y="10000"/>
                                      <p:to x="200000" y="450000"/>
                                    </p:animScale>
                                    <p:animScale>
                                      <p:cBhvr>
                                        <p:cTn id="72" dur="1230" accel="100000" fill="hold">
                                          <p:stCondLst>
                                            <p:cond delay="770"/>
                                          </p:stCondLst>
                                        </p:cTn>
                                        <p:tgtEl>
                                          <p:spTgt spid="16"/>
                                        </p:tgtEl>
                                      </p:cBhvr>
                                      <p:from x="200000" y="450000"/>
                                      <p:to x="100000" y="100000"/>
                                    </p:animScale>
                                    <p:set>
                                      <p:cBhvr>
                                        <p:cTn id="73" dur="770" fill="hold"/>
                                        <p:tgtEl>
                                          <p:spTgt spid="16"/>
                                        </p:tgtEl>
                                        <p:attrNameLst>
                                          <p:attrName>ppt_x</p:attrName>
                                        </p:attrNameLst>
                                      </p:cBhvr>
                                      <p:to>
                                        <p:strVal val="(0.5)"/>
                                      </p:to>
                                    </p:set>
                                    <p:anim from="(0.5)" to="(#ppt_x)" calcmode="lin" valueType="num">
                                      <p:cBhvr>
                                        <p:cTn id="74" dur="1230" accel="100000" fill="hold">
                                          <p:stCondLst>
                                            <p:cond delay="770"/>
                                          </p:stCondLst>
                                        </p:cTn>
                                        <p:tgtEl>
                                          <p:spTgt spid="16"/>
                                        </p:tgtEl>
                                        <p:attrNameLst>
                                          <p:attrName>ppt_x</p:attrName>
                                        </p:attrNameLst>
                                      </p:cBhvr>
                                    </p:anim>
                                    <p:set>
                                      <p:cBhvr>
                                        <p:cTn id="75" dur="770" fill="hold"/>
                                        <p:tgtEl>
                                          <p:spTgt spid="16"/>
                                        </p:tgtEl>
                                        <p:attrNameLst>
                                          <p:attrName>ppt_y</p:attrName>
                                        </p:attrNameLst>
                                      </p:cBhvr>
                                      <p:to>
                                        <p:strVal val="(#ppt_y+0.4)"/>
                                      </p:to>
                                    </p:set>
                                    <p:anim from="(#ppt_y+0.4)" to="(#ppt_y)" calcmode="lin" valueType="num">
                                      <p:cBhvr>
                                        <p:cTn id="76" dur="1230" accel="100000" fill="hold">
                                          <p:stCondLst>
                                            <p:cond delay="770"/>
                                          </p:stCondLst>
                                        </p:cTn>
                                        <p:tgtEl>
                                          <p:spTgt spid="16"/>
                                        </p:tgtEl>
                                        <p:attrNameLst>
                                          <p:attrName>ppt_y</p:attrName>
                                        </p:attrNameLst>
                                      </p:cBhvr>
                                    </p:anim>
                                  </p:childTnLst>
                                </p:cTn>
                              </p:par>
                            </p:childTnLst>
                          </p:cTn>
                        </p:par>
                      </p:childTnLst>
                    </p:cTn>
                  </p:par>
                  <p:par>
                    <p:cTn id="77" fill="hold">
                      <p:stCondLst>
                        <p:cond delay="indefinite"/>
                      </p:stCondLst>
                      <p:childTnLst>
                        <p:par>
                          <p:cTn id="78" fill="hold">
                            <p:stCondLst>
                              <p:cond delay="0"/>
                            </p:stCondLst>
                            <p:childTnLst>
                              <p:par>
                                <p:cTn id="79" presetID="2" presetClass="entr" presetSubtype="6" fill="hold" nodeType="clickEffect">
                                  <p:stCondLst>
                                    <p:cond delay="0"/>
                                  </p:stCondLst>
                                  <p:childTnLst>
                                    <p:set>
                                      <p:cBhvr>
                                        <p:cTn id="80" dur="1" fill="hold">
                                          <p:stCondLst>
                                            <p:cond delay="0"/>
                                          </p:stCondLst>
                                        </p:cTn>
                                        <p:tgtEl>
                                          <p:spTgt spid="3">
                                            <p:txEl>
                                              <p:pRg st="3" end="3"/>
                                            </p:txEl>
                                          </p:spTgt>
                                        </p:tgtEl>
                                        <p:attrNameLst>
                                          <p:attrName>style.visibility</p:attrName>
                                        </p:attrNameLst>
                                      </p:cBhvr>
                                      <p:to>
                                        <p:strVal val="visible"/>
                                      </p:to>
                                    </p:set>
                                    <p:anim calcmode="lin" valueType="num">
                                      <p:cBhvr additive="base">
                                        <p:cTn id="81"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atiouKupi.gif"/>
          <p:cNvPicPr>
            <a:picLocks noChangeAspect="1"/>
          </p:cNvPicPr>
          <p:nvPr/>
        </p:nvPicPr>
        <p:blipFill>
          <a:blip r:embed="rId2" cstate="print"/>
          <a:stretch>
            <a:fillRect/>
          </a:stretch>
        </p:blipFill>
        <p:spPr>
          <a:xfrm>
            <a:off x="3962400" y="2019300"/>
            <a:ext cx="5116315" cy="34671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p:txBody>
          <a:bodyPr/>
          <a:lstStyle/>
          <a:p>
            <a:pPr algn="r"/>
            <a:r>
              <a:rPr lang="en-US" sz="3600" i="1" dirty="0" err="1" smtClean="0"/>
              <a:t>u</a:t>
            </a:r>
            <a:r>
              <a:rPr lang="en-US" sz="3600" i="1" baseline="-25000" dirty="0" err="1" smtClean="0"/>
              <a:t>K</a:t>
            </a:r>
            <a:r>
              <a:rPr lang="en-US" sz="3600" i="1" dirty="0" smtClean="0"/>
              <a:t>(x)/u</a:t>
            </a:r>
            <a:r>
              <a:rPr lang="el-GR" sz="3600" i="1" baseline="-25000" dirty="0" smtClean="0"/>
              <a:t>π</a:t>
            </a:r>
            <a:r>
              <a:rPr lang="en-US" sz="3600" i="1" dirty="0" smtClean="0"/>
              <a:t>(x)</a:t>
            </a:r>
            <a:endParaRPr lang="en-US" sz="2800" i="1" dirty="0"/>
          </a:p>
        </p:txBody>
      </p:sp>
      <p:sp>
        <p:nvSpPr>
          <p:cNvPr id="3" name="Content Placeholder 2"/>
          <p:cNvSpPr>
            <a:spLocks noGrp="1"/>
          </p:cNvSpPr>
          <p:nvPr>
            <p:ph idx="1"/>
          </p:nvPr>
        </p:nvSpPr>
        <p:spPr>
          <a:xfrm>
            <a:off x="0" y="838200"/>
            <a:ext cx="3886200" cy="4525963"/>
          </a:xfrm>
        </p:spPr>
        <p:txBody>
          <a:bodyPr/>
          <a:lstStyle/>
          <a:p>
            <a:r>
              <a:rPr lang="en-US" dirty="0" err="1" smtClean="0"/>
              <a:t>Drell</a:t>
            </a:r>
            <a:r>
              <a:rPr lang="en-US" dirty="0" smtClean="0"/>
              <a:t>-Yan experiments at CERN (1980 &amp; 1983) provide the only extant measurement of this ratio</a:t>
            </a:r>
          </a:p>
          <a:p>
            <a:r>
              <a:rPr lang="en-US" dirty="0" smtClean="0"/>
              <a:t>DSE result in complete accord with the measurement</a:t>
            </a:r>
          </a:p>
          <a:p>
            <a:r>
              <a:rPr lang="en-US" dirty="0" smtClean="0"/>
              <a:t>New </a:t>
            </a:r>
            <a:r>
              <a:rPr lang="en-US" dirty="0" err="1" smtClean="0"/>
              <a:t>Drell</a:t>
            </a:r>
            <a:r>
              <a:rPr lang="en-US" dirty="0" smtClean="0"/>
              <a:t>-Yan experiments are capable of validating this comparison  </a:t>
            </a:r>
          </a:p>
          <a:p>
            <a:r>
              <a:rPr lang="en-US" dirty="0" smtClean="0"/>
              <a:t>It should be done so that complete understanding can be claimed</a:t>
            </a:r>
            <a:endParaRPr lang="en-US"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63</a:t>
            </a:fld>
            <a:endParaRPr lang="en-US"/>
          </a:p>
        </p:txBody>
      </p:sp>
      <p:sp>
        <p:nvSpPr>
          <p:cNvPr id="9" name="TextBox 8"/>
          <p:cNvSpPr txBox="1"/>
          <p:nvPr/>
        </p:nvSpPr>
        <p:spPr>
          <a:xfrm>
            <a:off x="3200400" y="5715000"/>
            <a:ext cx="5928290" cy="646331"/>
          </a:xfrm>
          <a:prstGeom prst="rect">
            <a:avLst/>
          </a:prstGeom>
          <a:noFill/>
        </p:spPr>
        <p:txBody>
          <a:bodyPr wrap="none" rtlCol="0">
            <a:spAutoFit/>
          </a:bodyPr>
          <a:lstStyle/>
          <a:p>
            <a:r>
              <a:rPr lang="en-US" i="1" dirty="0" smtClean="0">
                <a:solidFill>
                  <a:srgbClr val="C00000"/>
                </a:solidFill>
              </a:rPr>
              <a:t>Value of ratio at </a:t>
            </a:r>
            <a:r>
              <a:rPr lang="en-US" dirty="0" smtClean="0">
                <a:solidFill>
                  <a:srgbClr val="C00000"/>
                </a:solidFill>
              </a:rPr>
              <a:t>x=1</a:t>
            </a:r>
            <a:r>
              <a:rPr lang="en-US" i="1" dirty="0" smtClean="0">
                <a:solidFill>
                  <a:srgbClr val="C00000"/>
                </a:solidFill>
              </a:rPr>
              <a:t> is a fixed point of the evolution equations</a:t>
            </a:r>
          </a:p>
          <a:p>
            <a:r>
              <a:rPr lang="en-US" i="1" dirty="0" smtClean="0">
                <a:solidFill>
                  <a:srgbClr val="C00000"/>
                </a:solidFill>
              </a:rPr>
              <a:t>Hence, it’s a very strong test of </a:t>
            </a:r>
            <a:r>
              <a:rPr lang="en-US" i="1" dirty="0" err="1" smtClean="0">
                <a:solidFill>
                  <a:srgbClr val="C00000"/>
                </a:solidFill>
              </a:rPr>
              <a:t>nonperturbative</a:t>
            </a:r>
            <a:r>
              <a:rPr lang="en-US" i="1" dirty="0" smtClean="0">
                <a:solidFill>
                  <a:srgbClr val="C00000"/>
                </a:solidFill>
              </a:rPr>
              <a:t> dynamics</a:t>
            </a:r>
            <a:endParaRPr lang="en-US" i="1" dirty="0">
              <a:solidFill>
                <a:srgbClr val="C00000"/>
              </a:solidFill>
            </a:endParaRPr>
          </a:p>
        </p:txBody>
      </p:sp>
      <p:sp>
        <p:nvSpPr>
          <p:cNvPr id="11" name="TextBox 10"/>
          <p:cNvSpPr txBox="1"/>
          <p:nvPr/>
        </p:nvSpPr>
        <p:spPr>
          <a:xfrm>
            <a:off x="3581400" y="1371600"/>
            <a:ext cx="5562600" cy="584775"/>
          </a:xfrm>
          <a:prstGeom prst="rect">
            <a:avLst/>
          </a:prstGeom>
          <a:noFill/>
        </p:spPr>
        <p:txBody>
          <a:bodyPr wrap="square" rtlCol="0">
            <a:spAutoFit/>
          </a:bodyPr>
          <a:lstStyle/>
          <a:p>
            <a:r>
              <a:rPr lang="en-US" sz="1600" i="1" dirty="0" smtClean="0">
                <a:solidFill>
                  <a:srgbClr val="009900"/>
                </a:solidFill>
              </a:rPr>
              <a:t>Value of ratio at </a:t>
            </a:r>
            <a:r>
              <a:rPr lang="en-US" sz="1600" dirty="0" smtClean="0">
                <a:solidFill>
                  <a:srgbClr val="009900"/>
                </a:solidFill>
              </a:rPr>
              <a:t>x=0</a:t>
            </a:r>
            <a:r>
              <a:rPr lang="en-US" sz="1600" i="1" dirty="0" smtClean="0">
                <a:solidFill>
                  <a:srgbClr val="009900"/>
                </a:solidFill>
              </a:rPr>
              <a:t> will approach “1” under evolution to higher resolving scales.  This is a feature of </a:t>
            </a:r>
            <a:r>
              <a:rPr lang="en-US" sz="1600" i="1" dirty="0" err="1" smtClean="0">
                <a:solidFill>
                  <a:srgbClr val="009900"/>
                </a:solidFill>
              </a:rPr>
              <a:t>perturbative</a:t>
            </a:r>
            <a:r>
              <a:rPr lang="en-US" sz="1600" i="1" dirty="0" smtClean="0">
                <a:solidFill>
                  <a:srgbClr val="009900"/>
                </a:solidFill>
              </a:rPr>
              <a:t> dynamics</a:t>
            </a:r>
            <a:endParaRPr lang="en-US" sz="1600" i="1" dirty="0">
              <a:solidFill>
                <a:srgbClr val="009900"/>
              </a:solidFill>
            </a:endParaRPr>
          </a:p>
        </p:txBody>
      </p:sp>
      <p:sp>
        <p:nvSpPr>
          <p:cNvPr id="12" name="TextBox 11"/>
          <p:cNvSpPr txBox="1"/>
          <p:nvPr/>
        </p:nvSpPr>
        <p:spPr>
          <a:xfrm>
            <a:off x="5029200" y="3055203"/>
            <a:ext cx="2514599" cy="830997"/>
          </a:xfrm>
          <a:prstGeom prst="rect">
            <a:avLst/>
          </a:prstGeom>
          <a:noFill/>
        </p:spPr>
        <p:txBody>
          <a:bodyPr wrap="square" rtlCol="0">
            <a:spAutoFit/>
          </a:bodyPr>
          <a:lstStyle/>
          <a:p>
            <a:r>
              <a:rPr lang="en-US" sz="1600" dirty="0" smtClean="0">
                <a:solidFill>
                  <a:srgbClr val="C00000"/>
                </a:solidFill>
              </a:rPr>
              <a:t>Using DSEs in QCD, one derives that the </a:t>
            </a:r>
            <a:r>
              <a:rPr lang="en-US" sz="1600" i="1" dirty="0" smtClean="0">
                <a:solidFill>
                  <a:srgbClr val="C00000"/>
                </a:solidFill>
              </a:rPr>
              <a:t>x=1</a:t>
            </a:r>
            <a:r>
              <a:rPr lang="en-US" sz="1600" dirty="0" smtClean="0">
                <a:solidFill>
                  <a:srgbClr val="C00000"/>
                </a:solidFill>
              </a:rPr>
              <a:t> value is </a:t>
            </a:r>
          </a:p>
          <a:p>
            <a:r>
              <a:rPr lang="en-US" sz="1600" dirty="0" smtClean="0">
                <a:solidFill>
                  <a:srgbClr val="C00000"/>
                </a:solidFill>
              </a:rPr>
              <a:t>≈</a:t>
            </a:r>
            <a:r>
              <a:rPr lang="en-US" sz="1600" i="1" dirty="0" smtClean="0">
                <a:solidFill>
                  <a:srgbClr val="C00000"/>
                </a:solidFill>
              </a:rPr>
              <a:t> (f</a:t>
            </a:r>
            <a:r>
              <a:rPr lang="el-GR" sz="1600" i="1" baseline="-25000" dirty="0" smtClean="0">
                <a:solidFill>
                  <a:srgbClr val="C00000"/>
                </a:solidFill>
              </a:rPr>
              <a:t>π</a:t>
            </a:r>
            <a:r>
              <a:rPr lang="en-US" sz="1600" i="1" dirty="0" smtClean="0">
                <a:solidFill>
                  <a:srgbClr val="C00000"/>
                </a:solidFill>
              </a:rPr>
              <a:t>/</a:t>
            </a:r>
            <a:r>
              <a:rPr lang="en-US" sz="1600" i="1" dirty="0" err="1" smtClean="0">
                <a:solidFill>
                  <a:srgbClr val="C00000"/>
                </a:solidFill>
              </a:rPr>
              <a:t>f</a:t>
            </a:r>
            <a:r>
              <a:rPr lang="en-US" sz="1600" i="1" baseline="-25000" dirty="0" err="1" smtClean="0">
                <a:solidFill>
                  <a:srgbClr val="C00000"/>
                </a:solidFill>
              </a:rPr>
              <a:t>K</a:t>
            </a:r>
            <a:r>
              <a:rPr lang="en-US" sz="1600" i="1" dirty="0" smtClean="0">
                <a:solidFill>
                  <a:srgbClr val="C00000"/>
                </a:solidFill>
              </a:rPr>
              <a:t>)</a:t>
            </a:r>
            <a:r>
              <a:rPr lang="en-US" sz="1600" i="1" baseline="30000" dirty="0" smtClean="0">
                <a:solidFill>
                  <a:srgbClr val="C00000"/>
                </a:solidFill>
              </a:rPr>
              <a:t>2</a:t>
            </a:r>
            <a:r>
              <a:rPr lang="en-US" sz="1600" i="1" dirty="0" smtClean="0">
                <a:solidFill>
                  <a:srgbClr val="C00000"/>
                </a:solidFill>
              </a:rPr>
              <a:t> (M</a:t>
            </a:r>
            <a:r>
              <a:rPr lang="en-US" sz="1600" i="1" baseline="-25000" dirty="0" smtClean="0">
                <a:solidFill>
                  <a:srgbClr val="C00000"/>
                </a:solidFill>
              </a:rPr>
              <a:t>u </a:t>
            </a:r>
            <a:r>
              <a:rPr lang="en-US" sz="1600" i="1" dirty="0" smtClean="0">
                <a:solidFill>
                  <a:srgbClr val="C00000"/>
                </a:solidFill>
              </a:rPr>
              <a:t>/M</a:t>
            </a:r>
            <a:r>
              <a:rPr lang="en-US" sz="1600" i="1" baseline="-25000" dirty="0" smtClean="0">
                <a:solidFill>
                  <a:srgbClr val="C00000"/>
                </a:solidFill>
              </a:rPr>
              <a:t>s</a:t>
            </a:r>
            <a:r>
              <a:rPr lang="en-US" sz="1600" i="1" dirty="0" smtClean="0">
                <a:solidFill>
                  <a:srgbClr val="C00000"/>
                </a:solidFill>
              </a:rPr>
              <a:t>)</a:t>
            </a:r>
            <a:r>
              <a:rPr lang="en-US" sz="1600" i="1" baseline="30000" dirty="0" smtClean="0">
                <a:solidFill>
                  <a:srgbClr val="C00000"/>
                </a:solidFill>
              </a:rPr>
              <a:t>4 </a:t>
            </a:r>
            <a:r>
              <a:rPr lang="en-US" sz="1600" dirty="0" smtClean="0">
                <a:solidFill>
                  <a:srgbClr val="C00000"/>
                </a:solidFill>
              </a:rPr>
              <a:t>=</a:t>
            </a:r>
            <a:r>
              <a:rPr lang="en-US" sz="1600" i="1" dirty="0" smtClean="0">
                <a:solidFill>
                  <a:srgbClr val="C00000"/>
                </a:solidFill>
              </a:rPr>
              <a:t> 0.3</a:t>
            </a:r>
            <a:endParaRPr lang="en-US" sz="1600" i="1" dirty="0">
              <a:solidFill>
                <a:srgbClr val="C00000"/>
              </a:solidFill>
            </a:endParaRPr>
          </a:p>
        </p:txBody>
      </p:sp>
      <p:sp>
        <p:nvSpPr>
          <p:cNvPr id="13" name="TextBox 12"/>
          <p:cNvSpPr txBox="1"/>
          <p:nvPr/>
        </p:nvSpPr>
        <p:spPr>
          <a:xfrm>
            <a:off x="0" y="0"/>
            <a:ext cx="4953000" cy="830997"/>
          </a:xfrm>
          <a:prstGeom prst="rect">
            <a:avLst/>
          </a:prstGeom>
          <a:noFill/>
        </p:spPr>
        <p:txBody>
          <a:bodyPr wrap="square" rtlCol="0">
            <a:spAutoFit/>
          </a:bodyPr>
          <a:lstStyle/>
          <a:p>
            <a:r>
              <a:rPr lang="de-DE" sz="1600" i="1" dirty="0" smtClean="0">
                <a:solidFill>
                  <a:schemeClr val="tx2">
                    <a:lumMod val="75000"/>
                  </a:schemeClr>
                </a:solidFill>
              </a:rPr>
              <a:t>Trang, Bashir, Roberts &amp; Tandy,</a:t>
            </a:r>
            <a:r>
              <a:rPr lang="de-DE" sz="1600" i="1" dirty="0" smtClean="0">
                <a:solidFill>
                  <a:srgbClr val="009900"/>
                </a:solidFill>
              </a:rPr>
              <a:t> </a:t>
            </a:r>
            <a:r>
              <a:rPr lang="en-US" sz="1600" dirty="0" smtClean="0">
                <a:solidFill>
                  <a:schemeClr val="tx2">
                    <a:lumMod val="75000"/>
                  </a:schemeClr>
                </a:solidFill>
              </a:rPr>
              <a:t>“</a:t>
            </a:r>
            <a:r>
              <a:rPr lang="en-US" sz="1600" dirty="0" err="1" smtClean="0">
                <a:solidFill>
                  <a:schemeClr val="tx2">
                    <a:lumMod val="75000"/>
                  </a:schemeClr>
                </a:solidFill>
              </a:rPr>
              <a:t>Pion</a:t>
            </a:r>
            <a:r>
              <a:rPr lang="en-US" sz="1600" dirty="0" smtClean="0">
                <a:solidFill>
                  <a:schemeClr val="tx2">
                    <a:lumMod val="75000"/>
                  </a:schemeClr>
                </a:solidFill>
              </a:rPr>
              <a:t> and </a:t>
            </a:r>
            <a:r>
              <a:rPr lang="en-US" sz="1600" dirty="0" err="1" smtClean="0">
                <a:solidFill>
                  <a:schemeClr val="tx2">
                    <a:lumMod val="75000"/>
                  </a:schemeClr>
                </a:solidFill>
              </a:rPr>
              <a:t>kaon</a:t>
            </a:r>
            <a:r>
              <a:rPr lang="en-US" sz="1600" dirty="0" smtClean="0">
                <a:solidFill>
                  <a:schemeClr val="tx2">
                    <a:lumMod val="75000"/>
                  </a:schemeClr>
                </a:solidFill>
              </a:rPr>
              <a:t> valence-quark </a:t>
            </a:r>
            <a:r>
              <a:rPr lang="en-US" sz="1600" dirty="0" err="1" smtClean="0">
                <a:solidFill>
                  <a:schemeClr val="tx2">
                    <a:lumMod val="75000"/>
                  </a:schemeClr>
                </a:solidFill>
              </a:rPr>
              <a:t>parton</a:t>
            </a:r>
            <a:r>
              <a:rPr lang="en-US" sz="1600" dirty="0" smtClean="0">
                <a:solidFill>
                  <a:schemeClr val="tx2">
                    <a:lumMod val="75000"/>
                  </a:schemeClr>
                </a:solidFill>
              </a:rPr>
              <a:t> distribution functions,” </a:t>
            </a:r>
            <a:r>
              <a:rPr lang="en-US" sz="1600" dirty="0" smtClean="0">
                <a:solidFill>
                  <a:schemeClr val="tx2">
                    <a:lumMod val="75000"/>
                  </a:schemeClr>
                </a:solidFill>
                <a:hlinkClick r:id="rId3"/>
              </a:rPr>
              <a:t>arXiv:1102.2448 [</a:t>
            </a:r>
            <a:r>
              <a:rPr lang="en-US" sz="1600" dirty="0" err="1" smtClean="0">
                <a:solidFill>
                  <a:schemeClr val="tx2">
                    <a:lumMod val="75000"/>
                  </a:schemeClr>
                </a:solidFill>
                <a:hlinkClick r:id="rId3"/>
              </a:rPr>
              <a:t>nucl-th</a:t>
            </a:r>
            <a:r>
              <a:rPr lang="en-US" sz="1600" dirty="0" smtClean="0">
                <a:solidFill>
                  <a:schemeClr val="tx2">
                    <a:lumMod val="75000"/>
                  </a:schemeClr>
                </a:solidFill>
                <a:hlinkClick r:id="rId3"/>
              </a:rPr>
              <a:t>],</a:t>
            </a:r>
            <a:r>
              <a:rPr lang="en-US" sz="1600" b="1" dirty="0" smtClean="0">
                <a:solidFill>
                  <a:schemeClr val="tx2">
                    <a:lumMod val="75000"/>
                  </a:schemeClr>
                </a:solidFill>
              </a:rPr>
              <a:t> </a:t>
            </a:r>
            <a:r>
              <a:rPr lang="fr-FR" sz="1600" dirty="0" smtClean="0">
                <a:hlinkClick r:id="rId4"/>
              </a:rPr>
              <a:t>Phys. </a:t>
            </a:r>
            <a:r>
              <a:rPr lang="fr-FR" sz="1600" dirty="0" err="1" smtClean="0">
                <a:hlinkClick r:id="rId4"/>
              </a:rPr>
              <a:t>Rev</a:t>
            </a:r>
            <a:r>
              <a:rPr lang="fr-FR" sz="1600" dirty="0" smtClean="0">
                <a:hlinkClick r:id="rId4"/>
              </a:rPr>
              <a:t>. C </a:t>
            </a:r>
            <a:r>
              <a:rPr lang="fr-FR" sz="1600" b="1" dirty="0" smtClean="0">
                <a:hlinkClick r:id="rId4"/>
              </a:rPr>
              <a:t>83</a:t>
            </a:r>
            <a:r>
              <a:rPr lang="fr-FR" sz="1600" dirty="0" smtClean="0">
                <a:hlinkClick r:id="rId4"/>
              </a:rPr>
              <a:t>, 062201(R) (2011) [5 pages]</a:t>
            </a:r>
            <a:endParaRPr lang="de-DE" sz="1600" i="1" dirty="0" smtClean="0">
              <a:solidFill>
                <a:schemeClr val="tx2">
                  <a:lumMod val="75000"/>
                </a:schemeClr>
              </a:solidFill>
            </a:endParaRPr>
          </a:p>
        </p:txBody>
      </p:sp>
      <p:cxnSp>
        <p:nvCxnSpPr>
          <p:cNvPr id="15" name="Straight Arrow Connector 14"/>
          <p:cNvCxnSpPr/>
          <p:nvPr/>
        </p:nvCxnSpPr>
        <p:spPr bwMode="auto">
          <a:xfrm flipV="1">
            <a:off x="5105400" y="4267200"/>
            <a:ext cx="3810000" cy="1447800"/>
          </a:xfrm>
          <a:prstGeom prst="straightConnector1">
            <a:avLst/>
          </a:prstGeom>
          <a:noFill/>
          <a:ln w="19050" cap="flat" cmpd="sng" algn="ctr">
            <a:solidFill>
              <a:srgbClr val="C00000"/>
            </a:solidFill>
            <a:prstDash val="dashDot"/>
            <a:round/>
            <a:headEnd type="none" w="med" len="med"/>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70" decel="100000"/>
                                        <p:tgtEl>
                                          <p:spTgt spid="3">
                                            <p:txEl>
                                              <p:pRg st="1" end="1"/>
                                            </p:txEl>
                                          </p:spTgt>
                                        </p:tgtEl>
                                      </p:cBhvr>
                                    </p:animEffect>
                                    <p:animScale>
                                      <p:cBhvr>
                                        <p:cTn id="8" dur="770" decel="100000"/>
                                        <p:tgtEl>
                                          <p:spTgt spid="3">
                                            <p:txEl>
                                              <p:pRg st="1" end="1"/>
                                            </p:txEl>
                                          </p:spTgt>
                                        </p:tgtEl>
                                      </p:cBhvr>
                                      <p:from x="10000" y="10000"/>
                                      <p:to x="200000" y="450000"/>
                                    </p:animScale>
                                    <p:animScale>
                                      <p:cBhvr>
                                        <p:cTn id="9" dur="1230" accel="100000" fill="hold">
                                          <p:stCondLst>
                                            <p:cond delay="770"/>
                                          </p:stCondLst>
                                        </p:cTn>
                                        <p:tgtEl>
                                          <p:spTgt spid="3">
                                            <p:txEl>
                                              <p:pRg st="1" end="1"/>
                                            </p:txEl>
                                          </p:spTgt>
                                        </p:tgtEl>
                                      </p:cBhvr>
                                      <p:from x="200000" y="450000"/>
                                      <p:to x="100000" y="100000"/>
                                    </p:animScale>
                                    <p:set>
                                      <p:cBhvr>
                                        <p:cTn id="10" dur="770" fill="hold"/>
                                        <p:tgtEl>
                                          <p:spTgt spid="3">
                                            <p:txEl>
                                              <p:pRg st="1" end="1"/>
                                            </p:txEl>
                                          </p:spTgt>
                                        </p:tgtEl>
                                        <p:attrNameLst>
                                          <p:attrName>ppt_x</p:attrName>
                                        </p:attrNameLst>
                                      </p:cBhvr>
                                      <p:to>
                                        <p:strVal val="(0.5)"/>
                                      </p:to>
                                    </p:set>
                                    <p:anim from="(0.5)" to="(#ppt_x)" calcmode="lin" valueType="num">
                                      <p:cBhvr>
                                        <p:cTn id="11" dur="1230" accel="100000" fill="hold">
                                          <p:stCondLst>
                                            <p:cond delay="770"/>
                                          </p:stCondLst>
                                        </p:cTn>
                                        <p:tgtEl>
                                          <p:spTgt spid="3">
                                            <p:txEl>
                                              <p:pRg st="1" end="1"/>
                                            </p:txEl>
                                          </p:spTgt>
                                        </p:tgtEl>
                                        <p:attrNameLst>
                                          <p:attrName>ppt_x</p:attrName>
                                        </p:attrNameLst>
                                      </p:cBhvr>
                                    </p:anim>
                                    <p:set>
                                      <p:cBhvr>
                                        <p:cTn id="12" dur="770" fill="hold"/>
                                        <p:tgtEl>
                                          <p:spTgt spid="3">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1" end="1"/>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1+#ppt_w/2"/>
                                          </p:val>
                                        </p:tav>
                                        <p:tav tm="100000">
                                          <p:val>
                                            <p:strVal val="#ppt_x"/>
                                          </p:val>
                                        </p:tav>
                                      </p:tavLst>
                                    </p:anim>
                                    <p:anim calcmode="lin" valueType="num">
                                      <p:cBhvr additive="base">
                                        <p:cTn id="19"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800" decel="100000"/>
                                        <p:tgtEl>
                                          <p:spTgt spid="9"/>
                                        </p:tgtEl>
                                      </p:cBhvr>
                                    </p:animEffect>
                                    <p:anim calcmode="lin" valueType="num">
                                      <p:cBhvr>
                                        <p:cTn id="25" dur="800" decel="100000" fill="hold"/>
                                        <p:tgtEl>
                                          <p:spTgt spid="9"/>
                                        </p:tgtEl>
                                        <p:attrNameLst>
                                          <p:attrName>style.rotation</p:attrName>
                                        </p:attrNameLst>
                                      </p:cBhvr>
                                      <p:tavLst>
                                        <p:tav tm="0">
                                          <p:val>
                                            <p:fltVal val="-90"/>
                                          </p:val>
                                        </p:tav>
                                        <p:tav tm="100000">
                                          <p:val>
                                            <p:fltVal val="0"/>
                                          </p:val>
                                        </p:tav>
                                      </p:tavLst>
                                    </p:anim>
                                    <p:anim calcmode="lin" valueType="num">
                                      <p:cBhvr>
                                        <p:cTn id="26" dur="800" decel="100000" fill="hold"/>
                                        <p:tgtEl>
                                          <p:spTgt spid="9"/>
                                        </p:tgtEl>
                                        <p:attrNameLst>
                                          <p:attrName>ppt_x</p:attrName>
                                        </p:attrNameLst>
                                      </p:cBhvr>
                                      <p:tavLst>
                                        <p:tav tm="0">
                                          <p:val>
                                            <p:strVal val="#ppt_x+0.4"/>
                                          </p:val>
                                        </p:tav>
                                        <p:tav tm="100000">
                                          <p:val>
                                            <p:strVal val="#ppt_x-0.05"/>
                                          </p:val>
                                        </p:tav>
                                      </p:tavLst>
                                    </p:anim>
                                    <p:anim calcmode="lin" valueType="num">
                                      <p:cBhvr>
                                        <p:cTn id="27" dur="800" decel="100000" fill="hold"/>
                                        <p:tgtEl>
                                          <p:spTgt spid="9"/>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30" presetID="53"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Effect transition="in" filter="fade">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770" decel="100000"/>
                                        <p:tgtEl>
                                          <p:spTgt spid="12"/>
                                        </p:tgtEl>
                                      </p:cBhvr>
                                    </p:animEffect>
                                    <p:animScale>
                                      <p:cBhvr>
                                        <p:cTn id="40" dur="770" decel="100000"/>
                                        <p:tgtEl>
                                          <p:spTgt spid="12"/>
                                        </p:tgtEl>
                                      </p:cBhvr>
                                      <p:from x="10000" y="10000"/>
                                      <p:to x="200000" y="450000"/>
                                    </p:animScale>
                                    <p:animScale>
                                      <p:cBhvr>
                                        <p:cTn id="41" dur="1230" accel="100000" fill="hold">
                                          <p:stCondLst>
                                            <p:cond delay="770"/>
                                          </p:stCondLst>
                                        </p:cTn>
                                        <p:tgtEl>
                                          <p:spTgt spid="12"/>
                                        </p:tgtEl>
                                      </p:cBhvr>
                                      <p:from x="200000" y="450000"/>
                                      <p:to x="100000" y="100000"/>
                                    </p:animScale>
                                    <p:set>
                                      <p:cBhvr>
                                        <p:cTn id="42" dur="770" fill="hold"/>
                                        <p:tgtEl>
                                          <p:spTgt spid="12"/>
                                        </p:tgtEl>
                                        <p:attrNameLst>
                                          <p:attrName>ppt_x</p:attrName>
                                        </p:attrNameLst>
                                      </p:cBhvr>
                                      <p:to>
                                        <p:strVal val="(0.5)"/>
                                      </p:to>
                                    </p:set>
                                    <p:anim from="(0.5)" to="(#ppt_x)" calcmode="lin" valueType="num">
                                      <p:cBhvr>
                                        <p:cTn id="43" dur="1230" accel="100000" fill="hold">
                                          <p:stCondLst>
                                            <p:cond delay="770"/>
                                          </p:stCondLst>
                                        </p:cTn>
                                        <p:tgtEl>
                                          <p:spTgt spid="12"/>
                                        </p:tgtEl>
                                        <p:attrNameLst>
                                          <p:attrName>ppt_x</p:attrName>
                                        </p:attrNameLst>
                                      </p:cBhvr>
                                    </p:anim>
                                    <p:set>
                                      <p:cBhvr>
                                        <p:cTn id="44" dur="770" fill="hold"/>
                                        <p:tgtEl>
                                          <p:spTgt spid="12"/>
                                        </p:tgtEl>
                                        <p:attrNameLst>
                                          <p:attrName>ppt_y</p:attrName>
                                        </p:attrNameLst>
                                      </p:cBhvr>
                                      <p:to>
                                        <p:strVal val="(#ppt_y+0.4)"/>
                                      </p:to>
                                    </p:set>
                                    <p:anim from="(#ppt_y+0.4)" to="(#ppt_y)" calcmode="lin" valueType="num">
                                      <p:cBhvr>
                                        <p:cTn id="45" dur="1230" accel="100000" fill="hold">
                                          <p:stCondLst>
                                            <p:cond delay="770"/>
                                          </p:stCondLst>
                                        </p:cTn>
                                        <p:tgtEl>
                                          <p:spTgt spid="12"/>
                                        </p:tgtEl>
                                        <p:attrNameLst>
                                          <p:attrName>ppt_y</p:attrName>
                                        </p:attrNameLst>
                                      </p:cBhvr>
                                    </p:anim>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fade">
                                      <p:cBhvr>
                                        <p:cTn id="50" dur="800" decel="100000"/>
                                        <p:tgtEl>
                                          <p:spTgt spid="3">
                                            <p:txEl>
                                              <p:pRg st="2" end="2"/>
                                            </p:txEl>
                                          </p:spTgt>
                                        </p:tgtEl>
                                      </p:cBhvr>
                                    </p:animEffect>
                                    <p:anim calcmode="lin" valueType="num">
                                      <p:cBhvr>
                                        <p:cTn id="51"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52"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53"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56" presetID="30" presetClass="entr" presetSubtype="0" fill="hold" nodeType="with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800" decel="100000"/>
                                        <p:tgtEl>
                                          <p:spTgt spid="3">
                                            <p:txEl>
                                              <p:pRg st="3" end="3"/>
                                            </p:txEl>
                                          </p:spTgt>
                                        </p:tgtEl>
                                      </p:cBhvr>
                                    </p:animEffect>
                                    <p:anim calcmode="lin" valueType="num">
                                      <p:cBhvr>
                                        <p:cTn id="59"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60"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61"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ionCompton.jpg"/>
          <p:cNvPicPr>
            <a:picLocks noChangeAspect="1"/>
          </p:cNvPicPr>
          <p:nvPr/>
        </p:nvPicPr>
        <p:blipFill>
          <a:blip r:embed="rId2" cstate="print"/>
          <a:stretch>
            <a:fillRect/>
          </a:stretch>
        </p:blipFill>
        <p:spPr>
          <a:xfrm>
            <a:off x="6248400" y="2895600"/>
            <a:ext cx="2895600" cy="3374003"/>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457200" y="1371600"/>
            <a:ext cx="8229600" cy="4724400"/>
          </a:xfrm>
        </p:spPr>
        <p:txBody>
          <a:bodyPr/>
          <a:lstStyle/>
          <a:p>
            <a:endParaRPr lang="en-US" dirty="0" smtClean="0"/>
          </a:p>
          <a:p>
            <a:endParaRPr lang="en-US" dirty="0" smtClean="0"/>
          </a:p>
          <a:p>
            <a:endParaRPr lang="en-US" i="1" baseline="-25000" dirty="0"/>
          </a:p>
        </p:txBody>
      </p:sp>
      <p:sp>
        <p:nvSpPr>
          <p:cNvPr id="2" name="Title 1"/>
          <p:cNvSpPr>
            <a:spLocks noGrp="1"/>
          </p:cNvSpPr>
          <p:nvPr>
            <p:ph type="title"/>
          </p:nvPr>
        </p:nvSpPr>
        <p:spPr/>
        <p:txBody>
          <a:bodyPr/>
          <a:lstStyle/>
          <a:p>
            <a:pPr algn="r"/>
            <a:r>
              <a:rPr lang="en-US" sz="3600" dirty="0" smtClean="0"/>
              <a:t>Reconstructing PDF</a:t>
            </a:r>
            <a:br>
              <a:rPr lang="en-US" sz="3600" dirty="0" smtClean="0"/>
            </a:br>
            <a:r>
              <a:rPr lang="en-US" sz="3600" dirty="0" smtClean="0"/>
              <a:t>from moments</a:t>
            </a:r>
            <a:endParaRPr lang="en-US" sz="3600"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64</a:t>
            </a:fld>
            <a:endParaRPr lang="en-US"/>
          </a:p>
        </p:txBody>
      </p:sp>
      <p:sp>
        <p:nvSpPr>
          <p:cNvPr id="8" name="TextBox 7"/>
          <p:cNvSpPr txBox="1"/>
          <p:nvPr/>
        </p:nvSpPr>
        <p:spPr>
          <a:xfrm>
            <a:off x="0" y="0"/>
            <a:ext cx="3581400" cy="338554"/>
          </a:xfrm>
          <a:prstGeom prst="rect">
            <a:avLst/>
          </a:prstGeom>
          <a:noFill/>
        </p:spPr>
        <p:txBody>
          <a:bodyPr wrap="square" rtlCol="0">
            <a:spAutoFit/>
          </a:bodyPr>
          <a:lstStyle/>
          <a:p>
            <a:r>
              <a:rPr lang="de-DE" sz="1600" i="1" dirty="0" smtClean="0">
                <a:solidFill>
                  <a:schemeClr val="tx2">
                    <a:lumMod val="75000"/>
                  </a:schemeClr>
                </a:solidFill>
              </a:rPr>
              <a:t>Khitrin, Roberts &amp; Tandy,</a:t>
            </a:r>
            <a:r>
              <a:rPr lang="de-DE" sz="1600" i="1" dirty="0" smtClean="0">
                <a:solidFill>
                  <a:srgbClr val="009900"/>
                </a:solidFill>
              </a:rPr>
              <a:t> </a:t>
            </a:r>
            <a:r>
              <a:rPr lang="en-US" sz="1600" dirty="0" smtClean="0">
                <a:solidFill>
                  <a:schemeClr val="tx2">
                    <a:lumMod val="75000"/>
                  </a:schemeClr>
                </a:solidFill>
              </a:rPr>
              <a:t>in progress.</a:t>
            </a:r>
            <a:endParaRPr lang="de-DE" sz="1600" i="1" dirty="0" smtClean="0">
              <a:solidFill>
                <a:schemeClr val="tx2">
                  <a:lumMod val="75000"/>
                </a:schemeClr>
              </a:solidFill>
            </a:endParaRPr>
          </a:p>
        </p:txBody>
      </p:sp>
      <p:sp>
        <p:nvSpPr>
          <p:cNvPr id="12" name="Content Placeholder 2"/>
          <p:cNvSpPr txBox="1">
            <a:spLocks/>
          </p:cNvSpPr>
          <p:nvPr/>
        </p:nvSpPr>
        <p:spPr bwMode="auto">
          <a:xfrm>
            <a:off x="609600" y="12954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1F497D"/>
              </a:buClr>
              <a:buSzTx/>
              <a:buFont typeface="Wingdings" pitchFamily="2" charset="2"/>
              <a:buChar char="Ø"/>
              <a:tabLst/>
              <a:defRPr/>
            </a:pPr>
            <a:r>
              <a:rPr kumimoji="0" lang="en-US" sz="2400" b="0" i="0" u="none" strike="noStrike" kern="0" cap="none" spc="0" normalizeH="0" baseline="0" noProof="0" dirty="0" smtClean="0">
                <a:ln>
                  <a:noFill/>
                </a:ln>
                <a:solidFill>
                  <a:schemeClr val="tx2">
                    <a:lumMod val="75000"/>
                  </a:schemeClr>
                </a:solidFill>
                <a:effectLst/>
                <a:uLnTx/>
                <a:uFillTx/>
                <a:latin typeface="+mn-lt"/>
                <a:ea typeface="+mn-ea"/>
                <a:cs typeface="+mn-cs"/>
              </a:rPr>
              <a:t>Suppose one cannot readily</a:t>
            </a:r>
            <a:r>
              <a:rPr kumimoji="0" lang="en-US" sz="2400" b="0" i="0" u="none" strike="noStrike" kern="0" cap="none" spc="0" normalizeH="0" noProof="0" dirty="0" smtClean="0">
                <a:ln>
                  <a:noFill/>
                </a:ln>
                <a:solidFill>
                  <a:schemeClr val="tx2">
                    <a:lumMod val="75000"/>
                  </a:schemeClr>
                </a:solidFill>
                <a:effectLst/>
                <a:uLnTx/>
                <a:uFillTx/>
                <a:latin typeface="+mn-lt"/>
                <a:ea typeface="+mn-ea"/>
                <a:cs typeface="+mn-cs"/>
              </a:rPr>
              <a:t> compute the PDF integral, </a:t>
            </a:r>
          </a:p>
          <a:p>
            <a:pPr marL="800100" lvl="1" indent="-342900" fontAlgn="base">
              <a:spcAft>
                <a:spcPct val="0"/>
              </a:spcAft>
              <a:buClr>
                <a:srgbClr val="1F497D"/>
              </a:buClr>
              <a:buFont typeface="Calibri" pitchFamily="34" charset="0"/>
              <a:buChar char="–"/>
            </a:pPr>
            <a:r>
              <a:rPr kumimoji="0" lang="en-US" sz="2400" b="0" i="0" u="none" strike="noStrike" kern="0" cap="none" spc="0" normalizeH="0" noProof="0" dirty="0" smtClean="0">
                <a:ln>
                  <a:noFill/>
                </a:ln>
                <a:solidFill>
                  <a:schemeClr val="tx2">
                    <a:lumMod val="75000"/>
                  </a:schemeClr>
                </a:solidFill>
                <a:effectLst/>
                <a:uLnTx/>
                <a:uFillTx/>
                <a:latin typeface="+mn-lt"/>
                <a:ea typeface="+mn-ea"/>
                <a:cs typeface="+mn-cs"/>
              </a:rPr>
              <a:t>perhaps because one has </a:t>
            </a:r>
            <a:r>
              <a:rPr lang="en-US" sz="2400" kern="0" dirty="0" smtClean="0">
                <a:solidFill>
                  <a:schemeClr val="tx2">
                    <a:lumMod val="75000"/>
                  </a:schemeClr>
                </a:solidFill>
              </a:rPr>
              <a:t>employed a Euclidean metric, such as is typical of </a:t>
            </a:r>
            <a:r>
              <a:rPr lang="en-US" sz="2400" i="1" kern="0" dirty="0" smtClean="0">
                <a:solidFill>
                  <a:srgbClr val="C00000"/>
                </a:solidFill>
              </a:rPr>
              <a:t>all </a:t>
            </a:r>
            <a:r>
              <a:rPr lang="en-US" sz="2400" i="1" kern="0" dirty="0" err="1" smtClean="0">
                <a:solidFill>
                  <a:srgbClr val="C00000"/>
                </a:solidFill>
              </a:rPr>
              <a:t>nonperturbative</a:t>
            </a:r>
            <a:r>
              <a:rPr lang="en-US" sz="2400" kern="0" dirty="0" smtClean="0">
                <a:solidFill>
                  <a:schemeClr val="tx2">
                    <a:lumMod val="75000"/>
                  </a:schemeClr>
                </a:solidFill>
              </a:rPr>
              <a:t> studies with </a:t>
            </a:r>
            <a:r>
              <a:rPr lang="en-US" sz="2400" kern="0" dirty="0" smtClean="0">
                <a:solidFill>
                  <a:srgbClr val="C00000"/>
                </a:solidFill>
              </a:rPr>
              <a:t>Q</a:t>
            </a:r>
            <a:r>
              <a:rPr lang="en-US" sz="2400" kern="0" dirty="0" smtClean="0">
                <a:solidFill>
                  <a:srgbClr val="008000"/>
                </a:solidFill>
              </a:rPr>
              <a:t>C</a:t>
            </a:r>
            <a:r>
              <a:rPr lang="en-US" sz="2400" kern="0" dirty="0" smtClean="0">
                <a:solidFill>
                  <a:srgbClr val="0033CC"/>
                </a:solidFill>
              </a:rPr>
              <a:t>D</a:t>
            </a:r>
            <a:r>
              <a:rPr lang="en-US" sz="2400" kern="0" dirty="0" smtClean="0">
                <a:solidFill>
                  <a:schemeClr val="tx2">
                    <a:lumMod val="75000"/>
                  </a:schemeClr>
                </a:solidFill>
              </a:rPr>
              <a:t> connection</a:t>
            </a:r>
          </a:p>
          <a:p>
            <a:pPr marL="342900" lvl="0" indent="-342900" fontAlgn="base">
              <a:spcBef>
                <a:spcPts val="300"/>
              </a:spcBef>
              <a:spcAft>
                <a:spcPct val="0"/>
              </a:spcAft>
              <a:buClr>
                <a:srgbClr val="1F497D"/>
              </a:buClr>
              <a:buFont typeface="Wingdings" pitchFamily="2" charset="2"/>
              <a:buChar char="Ø"/>
            </a:pPr>
            <a:r>
              <a:rPr lang="en-US" sz="2400" kern="0" dirty="0" smtClean="0">
                <a:solidFill>
                  <a:schemeClr val="tx2">
                    <a:lumMod val="75000"/>
                  </a:schemeClr>
                </a:solidFill>
              </a:rPr>
              <a:t>Preceding computations employed a </a:t>
            </a:r>
          </a:p>
          <a:p>
            <a:pPr marL="342900" lvl="0" indent="-342900" fontAlgn="base">
              <a:spcAft>
                <a:spcPct val="0"/>
              </a:spcAft>
              <a:buClr>
                <a:srgbClr val="1F497D"/>
              </a:buClr>
            </a:pPr>
            <a:r>
              <a:rPr lang="en-US" sz="2400" kern="0" dirty="0" smtClean="0">
                <a:solidFill>
                  <a:schemeClr val="tx2">
                    <a:lumMod val="75000"/>
                  </a:schemeClr>
                </a:solidFill>
              </a:rPr>
              <a:t>	</a:t>
            </a:r>
            <a:r>
              <a:rPr lang="en-US" sz="2400" i="1" kern="0" dirty="0" smtClean="0">
                <a:solidFill>
                  <a:schemeClr val="tx2">
                    <a:lumMod val="75000"/>
                  </a:schemeClr>
                </a:solidFill>
              </a:rPr>
              <a:t>dirty trick</a:t>
            </a:r>
            <a:r>
              <a:rPr lang="en-US" sz="2400" kern="0" dirty="0" smtClean="0">
                <a:solidFill>
                  <a:schemeClr val="tx2">
                    <a:lumMod val="75000"/>
                  </a:schemeClr>
                </a:solidFill>
              </a:rPr>
              <a:t> to proceed from Euclidean </a:t>
            </a:r>
          </a:p>
          <a:p>
            <a:pPr marL="342900" lvl="0" indent="-342900" fontAlgn="base">
              <a:spcAft>
                <a:spcPct val="0"/>
              </a:spcAft>
              <a:buClr>
                <a:srgbClr val="1F497D"/>
              </a:buClr>
            </a:pPr>
            <a:r>
              <a:rPr lang="en-US" sz="2400" kern="0" dirty="0" smtClean="0">
                <a:solidFill>
                  <a:schemeClr val="tx2">
                    <a:lumMod val="75000"/>
                  </a:schemeClr>
                </a:solidFill>
              </a:rPr>
              <a:t>	space to the light-front; viz., </a:t>
            </a:r>
          </a:p>
          <a:p>
            <a:pPr marL="800100" lvl="1" indent="-342900" fontAlgn="base">
              <a:spcBef>
                <a:spcPts val="300"/>
              </a:spcBef>
              <a:spcAft>
                <a:spcPct val="0"/>
              </a:spcAft>
              <a:buClr>
                <a:srgbClr val="1F497D"/>
              </a:buClr>
              <a:buFont typeface="Calibri" pitchFamily="34" charset="0"/>
              <a:buChar char="–"/>
            </a:pPr>
            <a:r>
              <a:rPr lang="en-US" sz="2400" kern="0" dirty="0" smtClean="0">
                <a:solidFill>
                  <a:schemeClr val="tx2">
                    <a:lumMod val="75000"/>
                  </a:schemeClr>
                </a:solidFill>
              </a:rPr>
              <a:t>Spectator pole approximation:</a:t>
            </a:r>
          </a:p>
          <a:p>
            <a:pPr marL="800100" lvl="1" indent="-342900" fontAlgn="base">
              <a:spcBef>
                <a:spcPct val="20000"/>
              </a:spcBef>
              <a:spcAft>
                <a:spcPct val="0"/>
              </a:spcAft>
              <a:buClr>
                <a:srgbClr val="1F497D"/>
              </a:buClr>
            </a:pPr>
            <a:r>
              <a:rPr lang="en-US" sz="2400" kern="0" dirty="0" smtClean="0">
                <a:solidFill>
                  <a:schemeClr val="tx2">
                    <a:lumMod val="75000"/>
                  </a:schemeClr>
                </a:solidFill>
              </a:rPr>
              <a:t>	</a:t>
            </a:r>
            <a:r>
              <a:rPr lang="en-US" sz="2400" i="1" kern="0" dirty="0" err="1" smtClean="0">
                <a:solidFill>
                  <a:schemeClr val="tx2">
                    <a:lumMod val="75000"/>
                  </a:schemeClr>
                </a:solidFill>
              </a:rPr>
              <a:t>S</a:t>
            </a:r>
            <a:r>
              <a:rPr lang="en-US" sz="2400" i="1" kern="0" baseline="-25000" dirty="0" err="1" smtClean="0">
                <a:solidFill>
                  <a:schemeClr val="tx2">
                    <a:lumMod val="75000"/>
                  </a:schemeClr>
                </a:solidFill>
              </a:rPr>
              <a:t>dressed</a:t>
            </a:r>
            <a:r>
              <a:rPr lang="en-US" sz="2400" i="1" kern="0" dirty="0" smtClean="0">
                <a:solidFill>
                  <a:schemeClr val="tx2">
                    <a:lumMod val="75000"/>
                  </a:schemeClr>
                </a:solidFill>
              </a:rPr>
              <a:t>(p) → 1/(</a:t>
            </a:r>
            <a:r>
              <a:rPr lang="en-US" sz="2400" i="1" kern="0" dirty="0" err="1" smtClean="0">
                <a:solidFill>
                  <a:schemeClr val="tx2">
                    <a:lumMod val="75000"/>
                  </a:schemeClr>
                </a:solidFill>
              </a:rPr>
              <a:t>i</a:t>
            </a:r>
            <a:r>
              <a:rPr lang="en-US" sz="2400" i="1" kern="0" dirty="0" smtClean="0">
                <a:solidFill>
                  <a:schemeClr val="tx2">
                    <a:lumMod val="75000"/>
                  </a:schemeClr>
                </a:solidFill>
              </a:rPr>
              <a:t> </a:t>
            </a:r>
            <a:r>
              <a:rPr lang="el-GR" sz="2400" i="1" kern="0" dirty="0" smtClean="0">
                <a:solidFill>
                  <a:schemeClr val="tx2">
                    <a:lumMod val="75000"/>
                  </a:schemeClr>
                </a:solidFill>
              </a:rPr>
              <a:t>γ</a:t>
            </a:r>
            <a:r>
              <a:rPr lang="en-US" sz="2400" i="1" kern="0" dirty="0" smtClean="0">
                <a:solidFill>
                  <a:schemeClr val="tx2">
                    <a:lumMod val="75000"/>
                  </a:schemeClr>
                </a:solidFill>
              </a:rPr>
              <a:t>·p + M)</a:t>
            </a:r>
            <a:r>
              <a:rPr lang="en-US" sz="2400" kern="0" dirty="0" smtClean="0">
                <a:solidFill>
                  <a:schemeClr val="tx2">
                    <a:lumMod val="75000"/>
                  </a:schemeClr>
                </a:solidFill>
              </a:rPr>
              <a:t> </a:t>
            </a:r>
          </a:p>
          <a:p>
            <a:pPr marL="800100" lvl="1" indent="-342900" fontAlgn="base">
              <a:spcBef>
                <a:spcPct val="20000"/>
              </a:spcBef>
              <a:spcAft>
                <a:spcPct val="0"/>
              </a:spcAft>
              <a:buClr>
                <a:srgbClr val="1F497D"/>
              </a:buClr>
            </a:pPr>
            <a:r>
              <a:rPr lang="en-US" sz="2400" kern="0" dirty="0" smtClean="0">
                <a:solidFill>
                  <a:schemeClr val="tx2">
                    <a:lumMod val="75000"/>
                  </a:schemeClr>
                </a:solidFill>
              </a:rPr>
              <a:t>	for internal lines </a:t>
            </a:r>
          </a:p>
          <a:p>
            <a:pPr marL="342900" indent="-342900" fontAlgn="base">
              <a:spcBef>
                <a:spcPct val="20000"/>
              </a:spcBef>
              <a:spcAft>
                <a:spcPct val="0"/>
              </a:spcAft>
              <a:buClr>
                <a:srgbClr val="1F497D"/>
              </a:buClr>
              <a:buFont typeface="Wingdings" pitchFamily="2" charset="2"/>
              <a:buChar char="Ø"/>
            </a:pPr>
            <a:r>
              <a:rPr lang="en-US" sz="2400" kern="0" dirty="0" smtClean="0">
                <a:solidFill>
                  <a:schemeClr val="tx2">
                    <a:lumMod val="75000"/>
                  </a:schemeClr>
                </a:solidFill>
              </a:rPr>
              <a:t>Can one otherwise determine the </a:t>
            </a:r>
          </a:p>
          <a:p>
            <a:pPr marL="342900" indent="-342900" fontAlgn="base">
              <a:spcBef>
                <a:spcPct val="20000"/>
              </a:spcBef>
              <a:spcAft>
                <a:spcPct val="0"/>
              </a:spcAft>
              <a:buClr>
                <a:srgbClr val="1F497D"/>
              </a:buClr>
            </a:pPr>
            <a:r>
              <a:rPr lang="en-US" sz="2400" kern="0" dirty="0" smtClean="0">
                <a:solidFill>
                  <a:schemeClr val="tx2">
                    <a:lumMod val="75000"/>
                  </a:schemeClr>
                </a:solidFill>
              </a:rPr>
              <a:t>	PDF, without resorting to artifices?</a:t>
            </a:r>
          </a:p>
          <a:p>
            <a:pPr marL="342900" indent="-342900" fontAlgn="base">
              <a:spcBef>
                <a:spcPct val="20000"/>
              </a:spcBef>
              <a:spcAft>
                <a:spcPct val="0"/>
              </a:spcAft>
              <a:buClr>
                <a:srgbClr val="1F497D"/>
              </a:buClr>
              <a:buFont typeface="Wingdings" pitchFamily="2" charset="2"/>
              <a:buChar char="Ø"/>
            </a:pPr>
            <a:endParaRPr kumimoji="0" lang="en-US" sz="2400" b="0" i="0" u="none" strike="noStrike" kern="0" cap="none" spc="0" normalizeH="0" baseline="0" noProof="0" dirty="0" smtClean="0">
              <a:ln>
                <a:noFill/>
              </a:ln>
              <a:solidFill>
                <a:schemeClr val="tx2">
                  <a:lumMod val="75000"/>
                </a:schemeClr>
              </a:solidFill>
              <a:effectLst/>
              <a:uLnTx/>
              <a:uFillTx/>
              <a:latin typeface="+mn-lt"/>
              <a:ea typeface="+mn-ea"/>
              <a:cs typeface="+mn-cs"/>
            </a:endParaRPr>
          </a:p>
        </p:txBody>
      </p:sp>
      <p:sp>
        <p:nvSpPr>
          <p:cNvPr id="16" name="Freeform 15"/>
          <p:cNvSpPr/>
          <p:nvPr/>
        </p:nvSpPr>
        <p:spPr bwMode="auto">
          <a:xfrm>
            <a:off x="4584700" y="4421717"/>
            <a:ext cx="3098800" cy="455083"/>
          </a:xfrm>
          <a:custGeom>
            <a:avLst/>
            <a:gdLst>
              <a:gd name="connsiteX0" fmla="*/ 0 w 3098800"/>
              <a:gd name="connsiteY0" fmla="*/ 86783 h 455083"/>
              <a:gd name="connsiteX1" fmla="*/ 2413000 w 3098800"/>
              <a:gd name="connsiteY1" fmla="*/ 61383 h 455083"/>
              <a:gd name="connsiteX2" fmla="*/ 3098800 w 3098800"/>
              <a:gd name="connsiteY2" fmla="*/ 455083 h 455083"/>
            </a:gdLst>
            <a:ahLst/>
            <a:cxnLst>
              <a:cxn ang="0">
                <a:pos x="connsiteX0" y="connsiteY0"/>
              </a:cxn>
              <a:cxn ang="0">
                <a:pos x="connsiteX1" y="connsiteY1"/>
              </a:cxn>
              <a:cxn ang="0">
                <a:pos x="connsiteX2" y="connsiteY2"/>
              </a:cxn>
            </a:cxnLst>
            <a:rect l="l" t="t" r="r" b="b"/>
            <a:pathLst>
              <a:path w="3098800" h="455083">
                <a:moveTo>
                  <a:pt x="0" y="86783"/>
                </a:moveTo>
                <a:cubicBezTo>
                  <a:pt x="948266" y="43391"/>
                  <a:pt x="1896533" y="0"/>
                  <a:pt x="2413000" y="61383"/>
                </a:cubicBezTo>
                <a:cubicBezTo>
                  <a:pt x="2929467" y="122766"/>
                  <a:pt x="3014133" y="288924"/>
                  <a:pt x="3098800" y="455083"/>
                </a:cubicBezTo>
              </a:path>
            </a:pathLst>
          </a:custGeom>
          <a:noFill/>
          <a:ln w="9525" cap="flat" cmpd="sng" algn="ctr">
            <a:solidFill>
              <a:srgbClr val="000099"/>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8" name="Freeform 17"/>
          <p:cNvSpPr/>
          <p:nvPr/>
        </p:nvSpPr>
        <p:spPr bwMode="auto">
          <a:xfrm>
            <a:off x="4597400" y="4508500"/>
            <a:ext cx="2882900" cy="1813983"/>
          </a:xfrm>
          <a:custGeom>
            <a:avLst/>
            <a:gdLst>
              <a:gd name="connsiteX0" fmla="*/ 0 w 2882900"/>
              <a:gd name="connsiteY0" fmla="*/ 0 h 1813983"/>
              <a:gd name="connsiteX1" fmla="*/ 1574800 w 2882900"/>
              <a:gd name="connsiteY1" fmla="*/ 1549400 h 1813983"/>
              <a:gd name="connsiteX2" fmla="*/ 2882900 w 2882900"/>
              <a:gd name="connsiteY2" fmla="*/ 1587500 h 1813983"/>
            </a:gdLst>
            <a:ahLst/>
            <a:cxnLst>
              <a:cxn ang="0">
                <a:pos x="connsiteX0" y="connsiteY0"/>
              </a:cxn>
              <a:cxn ang="0">
                <a:pos x="connsiteX1" y="connsiteY1"/>
              </a:cxn>
              <a:cxn ang="0">
                <a:pos x="connsiteX2" y="connsiteY2"/>
              </a:cxn>
            </a:cxnLst>
            <a:rect l="l" t="t" r="r" b="b"/>
            <a:pathLst>
              <a:path w="2882900" h="1813983">
                <a:moveTo>
                  <a:pt x="0" y="0"/>
                </a:moveTo>
                <a:cubicBezTo>
                  <a:pt x="547158" y="642408"/>
                  <a:pt x="1094317" y="1284817"/>
                  <a:pt x="1574800" y="1549400"/>
                </a:cubicBezTo>
                <a:cubicBezTo>
                  <a:pt x="2055283" y="1813983"/>
                  <a:pt x="2469091" y="1700741"/>
                  <a:pt x="2882900" y="1587500"/>
                </a:cubicBezTo>
              </a:path>
            </a:pathLst>
          </a:custGeom>
          <a:noFill/>
          <a:ln w="9525" cap="flat" cmpd="sng" algn="ctr">
            <a:solidFill>
              <a:srgbClr val="000099"/>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 calcmode="lin" valueType="num">
                                      <p:cBhvr>
                                        <p:cTn id="7" dur="10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12">
                                            <p:txEl>
                                              <p:pRg st="2" end="2"/>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 calcmode="lin" valueType="num">
                                      <p:cBhvr>
                                        <p:cTn id="12" dur="10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13" dur="1000" fill="hold"/>
                                        <p:tgtEl>
                                          <p:spTgt spid="12">
                                            <p:txEl>
                                              <p:pRg st="3" end="3"/>
                                            </p:txEl>
                                          </p:spTgt>
                                        </p:tgtEl>
                                        <p:attrNameLst>
                                          <p:attrName>ppt_h</p:attrName>
                                        </p:attrNameLst>
                                      </p:cBhvr>
                                      <p:tavLst>
                                        <p:tav tm="0">
                                          <p:val>
                                            <p:fltVal val="0"/>
                                          </p:val>
                                        </p:tav>
                                        <p:tav tm="100000">
                                          <p:val>
                                            <p:strVal val="#ppt_h"/>
                                          </p:val>
                                        </p:tav>
                                      </p:tavLst>
                                    </p:anim>
                                    <p:animEffect transition="in" filter="fade">
                                      <p:cBhvr>
                                        <p:cTn id="14" dur="1000"/>
                                        <p:tgtEl>
                                          <p:spTgt spid="12">
                                            <p:txEl>
                                              <p:pRg st="3" end="3"/>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 calcmode="lin" valueType="num">
                                      <p:cBhvr>
                                        <p:cTn id="17" dur="10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18" dur="10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19" dur="1000"/>
                                        <p:tgtEl>
                                          <p:spTgt spid="12">
                                            <p:txEl>
                                              <p:pRg st="4" end="4"/>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 calcmode="lin" valueType="num">
                                      <p:cBhvr>
                                        <p:cTn id="22" dur="10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23" dur="1000" fill="hold"/>
                                        <p:tgtEl>
                                          <p:spTgt spid="12">
                                            <p:txEl>
                                              <p:pRg st="5" end="5"/>
                                            </p:txEl>
                                          </p:spTgt>
                                        </p:tgtEl>
                                        <p:attrNameLst>
                                          <p:attrName>ppt_h</p:attrName>
                                        </p:attrNameLst>
                                      </p:cBhvr>
                                      <p:tavLst>
                                        <p:tav tm="0">
                                          <p:val>
                                            <p:fltVal val="0"/>
                                          </p:val>
                                        </p:tav>
                                        <p:tav tm="100000">
                                          <p:val>
                                            <p:strVal val="#ppt_h"/>
                                          </p:val>
                                        </p:tav>
                                      </p:tavLst>
                                    </p:anim>
                                    <p:animEffect transition="in" filter="fade">
                                      <p:cBhvr>
                                        <p:cTn id="24" dur="1000"/>
                                        <p:tgtEl>
                                          <p:spTgt spid="12">
                                            <p:txEl>
                                              <p:pRg st="5" end="5"/>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 calcmode="lin" valueType="num">
                                      <p:cBhvr>
                                        <p:cTn id="27" dur="1000" fill="hold"/>
                                        <p:tgtEl>
                                          <p:spTgt spid="12">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12">
                                            <p:txEl>
                                              <p:pRg st="6" end="6"/>
                                            </p:txEl>
                                          </p:spTgt>
                                        </p:tgtEl>
                                        <p:attrNameLst>
                                          <p:attrName>ppt_h</p:attrName>
                                        </p:attrNameLst>
                                      </p:cBhvr>
                                      <p:tavLst>
                                        <p:tav tm="0">
                                          <p:val>
                                            <p:fltVal val="0"/>
                                          </p:val>
                                        </p:tav>
                                        <p:tav tm="100000">
                                          <p:val>
                                            <p:strVal val="#ppt_h"/>
                                          </p:val>
                                        </p:tav>
                                      </p:tavLst>
                                    </p:anim>
                                    <p:animEffect transition="in" filter="fade">
                                      <p:cBhvr>
                                        <p:cTn id="29" dur="1000"/>
                                        <p:tgtEl>
                                          <p:spTgt spid="12">
                                            <p:txEl>
                                              <p:pRg st="6" end="6"/>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 calcmode="lin" valueType="num">
                                      <p:cBhvr>
                                        <p:cTn id="32" dur="1000" fill="hold"/>
                                        <p:tgtEl>
                                          <p:spTgt spid="12">
                                            <p:txEl>
                                              <p:pRg st="7" end="7"/>
                                            </p:txEl>
                                          </p:spTgt>
                                        </p:tgtEl>
                                        <p:attrNameLst>
                                          <p:attrName>ppt_w</p:attrName>
                                        </p:attrNameLst>
                                      </p:cBhvr>
                                      <p:tavLst>
                                        <p:tav tm="0">
                                          <p:val>
                                            <p:fltVal val="0"/>
                                          </p:val>
                                        </p:tav>
                                        <p:tav tm="100000">
                                          <p:val>
                                            <p:strVal val="#ppt_w"/>
                                          </p:val>
                                        </p:tav>
                                      </p:tavLst>
                                    </p:anim>
                                    <p:anim calcmode="lin" valueType="num">
                                      <p:cBhvr>
                                        <p:cTn id="33" dur="1000" fill="hold"/>
                                        <p:tgtEl>
                                          <p:spTgt spid="12">
                                            <p:txEl>
                                              <p:pRg st="7" end="7"/>
                                            </p:txEl>
                                          </p:spTgt>
                                        </p:tgtEl>
                                        <p:attrNameLst>
                                          <p:attrName>ppt_h</p:attrName>
                                        </p:attrNameLst>
                                      </p:cBhvr>
                                      <p:tavLst>
                                        <p:tav tm="0">
                                          <p:val>
                                            <p:fltVal val="0"/>
                                          </p:val>
                                        </p:tav>
                                        <p:tav tm="100000">
                                          <p:val>
                                            <p:strVal val="#ppt_h"/>
                                          </p:val>
                                        </p:tav>
                                      </p:tavLst>
                                    </p:anim>
                                    <p:animEffect transition="in" filter="fade">
                                      <p:cBhvr>
                                        <p:cTn id="34" dur="1000"/>
                                        <p:tgtEl>
                                          <p:spTgt spid="12">
                                            <p:txEl>
                                              <p:pRg st="7" end="7"/>
                                            </p:txEl>
                                          </p:spTgt>
                                        </p:tgtEl>
                                      </p:cBhvr>
                                    </p:animEffect>
                                  </p:childTnLst>
                                </p:cTn>
                              </p:par>
                              <p:par>
                                <p:cTn id="35" presetID="53"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Effect transition="in" filter="fade">
                                      <p:cBhvr>
                                        <p:cTn id="39" dur="1000"/>
                                        <p:tgtEl>
                                          <p:spTgt spid="13"/>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2000" fill="hold"/>
                                        <p:tgtEl>
                                          <p:spTgt spid="16"/>
                                        </p:tgtEl>
                                        <p:attrNameLst>
                                          <p:attrName>ppt_w</p:attrName>
                                        </p:attrNameLst>
                                      </p:cBhvr>
                                      <p:tavLst>
                                        <p:tav tm="0">
                                          <p:val>
                                            <p:fltVal val="0"/>
                                          </p:val>
                                        </p:tav>
                                        <p:tav tm="100000">
                                          <p:val>
                                            <p:strVal val="#ppt_w"/>
                                          </p:val>
                                        </p:tav>
                                      </p:tavLst>
                                    </p:anim>
                                    <p:anim calcmode="lin" valueType="num">
                                      <p:cBhvr>
                                        <p:cTn id="43" dur="2000" fill="hold"/>
                                        <p:tgtEl>
                                          <p:spTgt spid="16"/>
                                        </p:tgtEl>
                                        <p:attrNameLst>
                                          <p:attrName>ppt_h</p:attrName>
                                        </p:attrNameLst>
                                      </p:cBhvr>
                                      <p:tavLst>
                                        <p:tav tm="0">
                                          <p:val>
                                            <p:fltVal val="0"/>
                                          </p:val>
                                        </p:tav>
                                        <p:tav tm="100000">
                                          <p:val>
                                            <p:strVal val="#ppt_h"/>
                                          </p:val>
                                        </p:tav>
                                      </p:tavLst>
                                    </p:anim>
                                    <p:animEffect transition="in" filter="fade">
                                      <p:cBhvr>
                                        <p:cTn id="44" dur="2000"/>
                                        <p:tgtEl>
                                          <p:spTgt spid="16"/>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2000" fill="hold"/>
                                        <p:tgtEl>
                                          <p:spTgt spid="18"/>
                                        </p:tgtEl>
                                        <p:attrNameLst>
                                          <p:attrName>ppt_w</p:attrName>
                                        </p:attrNameLst>
                                      </p:cBhvr>
                                      <p:tavLst>
                                        <p:tav tm="0">
                                          <p:val>
                                            <p:fltVal val="0"/>
                                          </p:val>
                                        </p:tav>
                                        <p:tav tm="100000">
                                          <p:val>
                                            <p:strVal val="#ppt_w"/>
                                          </p:val>
                                        </p:tav>
                                      </p:tavLst>
                                    </p:anim>
                                    <p:anim calcmode="lin" valueType="num">
                                      <p:cBhvr>
                                        <p:cTn id="48" dur="2000" fill="hold"/>
                                        <p:tgtEl>
                                          <p:spTgt spid="18"/>
                                        </p:tgtEl>
                                        <p:attrNameLst>
                                          <p:attrName>ppt_h</p:attrName>
                                        </p:attrNameLst>
                                      </p:cBhvr>
                                      <p:tavLst>
                                        <p:tav tm="0">
                                          <p:val>
                                            <p:fltVal val="0"/>
                                          </p:val>
                                        </p:tav>
                                        <p:tav tm="100000">
                                          <p:val>
                                            <p:strVal val="#ppt_h"/>
                                          </p:val>
                                        </p:tav>
                                      </p:tavLst>
                                    </p:anim>
                                    <p:animEffect transition="in" filter="fade">
                                      <p:cBhvr>
                                        <p:cTn id="49" dur="2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nodeType="clickEffect">
                                  <p:stCondLst>
                                    <p:cond delay="0"/>
                                  </p:stCondLst>
                                  <p:childTnLst>
                                    <p:set>
                                      <p:cBhvr>
                                        <p:cTn id="53" dur="1" fill="hold">
                                          <p:stCondLst>
                                            <p:cond delay="0"/>
                                          </p:stCondLst>
                                        </p:cTn>
                                        <p:tgtEl>
                                          <p:spTgt spid="12">
                                            <p:txEl>
                                              <p:pRg st="8" end="8"/>
                                            </p:txEl>
                                          </p:spTgt>
                                        </p:tgtEl>
                                        <p:attrNameLst>
                                          <p:attrName>style.visibility</p:attrName>
                                        </p:attrNameLst>
                                      </p:cBhvr>
                                      <p:to>
                                        <p:strVal val="visible"/>
                                      </p:to>
                                    </p:set>
                                    <p:anim calcmode="lin" valueType="num">
                                      <p:cBhvr>
                                        <p:cTn id="54" dur="1000" fill="hold"/>
                                        <p:tgtEl>
                                          <p:spTgt spid="12">
                                            <p:txEl>
                                              <p:pRg st="8" end="8"/>
                                            </p:txEl>
                                          </p:spTgt>
                                        </p:tgtEl>
                                        <p:attrNameLst>
                                          <p:attrName>ppt_w</p:attrName>
                                        </p:attrNameLst>
                                      </p:cBhvr>
                                      <p:tavLst>
                                        <p:tav tm="0">
                                          <p:val>
                                            <p:fltVal val="0"/>
                                          </p:val>
                                        </p:tav>
                                        <p:tav tm="100000">
                                          <p:val>
                                            <p:strVal val="#ppt_w"/>
                                          </p:val>
                                        </p:tav>
                                      </p:tavLst>
                                    </p:anim>
                                    <p:anim calcmode="lin" valueType="num">
                                      <p:cBhvr>
                                        <p:cTn id="55" dur="1000" fill="hold"/>
                                        <p:tgtEl>
                                          <p:spTgt spid="12">
                                            <p:txEl>
                                              <p:pRg st="8" end="8"/>
                                            </p:txEl>
                                          </p:spTgt>
                                        </p:tgtEl>
                                        <p:attrNameLst>
                                          <p:attrName>ppt_h</p:attrName>
                                        </p:attrNameLst>
                                      </p:cBhvr>
                                      <p:tavLst>
                                        <p:tav tm="0">
                                          <p:val>
                                            <p:fltVal val="0"/>
                                          </p:val>
                                        </p:tav>
                                        <p:tav tm="100000">
                                          <p:val>
                                            <p:strVal val="#ppt_h"/>
                                          </p:val>
                                        </p:tav>
                                      </p:tavLst>
                                    </p:anim>
                                    <p:anim calcmode="lin" valueType="num">
                                      <p:cBhvr>
                                        <p:cTn id="56" dur="1000" fill="hold"/>
                                        <p:tgtEl>
                                          <p:spTgt spid="12">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2">
                                            <p:txEl>
                                              <p:pRg st="8" end="8"/>
                                            </p:txEl>
                                          </p:spTgt>
                                        </p:tgtEl>
                                        <p:attrNameLst>
                                          <p:attrName>ppt_y</p:attrName>
                                        </p:attrNameLst>
                                      </p:cBhvr>
                                      <p:tavLst>
                                        <p:tav tm="0" fmla="#ppt_y+(sin(-2*pi*(1-$))*-#ppt_x+cos(-2*pi*(1-$))*(1-#ppt_y))*(1-$)">
                                          <p:val>
                                            <p:fltVal val="0"/>
                                          </p:val>
                                        </p:tav>
                                        <p:tav tm="100000">
                                          <p:val>
                                            <p:fltVal val="1"/>
                                          </p:val>
                                        </p:tav>
                                      </p:tavLst>
                                    </p:anim>
                                  </p:childTnLst>
                                </p:cTn>
                              </p:par>
                              <p:par>
                                <p:cTn id="58" presetID="15" presetClass="entr" presetSubtype="0" fill="hold" nodeType="withEffect">
                                  <p:stCondLst>
                                    <p:cond delay="0"/>
                                  </p:stCondLst>
                                  <p:childTnLst>
                                    <p:set>
                                      <p:cBhvr>
                                        <p:cTn id="59" dur="1" fill="hold">
                                          <p:stCondLst>
                                            <p:cond delay="0"/>
                                          </p:stCondLst>
                                        </p:cTn>
                                        <p:tgtEl>
                                          <p:spTgt spid="12">
                                            <p:txEl>
                                              <p:pRg st="9" end="9"/>
                                            </p:txEl>
                                          </p:spTgt>
                                        </p:tgtEl>
                                        <p:attrNameLst>
                                          <p:attrName>style.visibility</p:attrName>
                                        </p:attrNameLst>
                                      </p:cBhvr>
                                      <p:to>
                                        <p:strVal val="visible"/>
                                      </p:to>
                                    </p:set>
                                    <p:anim calcmode="lin" valueType="num">
                                      <p:cBhvr>
                                        <p:cTn id="60" dur="1000" fill="hold"/>
                                        <p:tgtEl>
                                          <p:spTgt spid="12">
                                            <p:txEl>
                                              <p:pRg st="9" end="9"/>
                                            </p:txEl>
                                          </p:spTgt>
                                        </p:tgtEl>
                                        <p:attrNameLst>
                                          <p:attrName>ppt_w</p:attrName>
                                        </p:attrNameLst>
                                      </p:cBhvr>
                                      <p:tavLst>
                                        <p:tav tm="0">
                                          <p:val>
                                            <p:fltVal val="0"/>
                                          </p:val>
                                        </p:tav>
                                        <p:tav tm="100000">
                                          <p:val>
                                            <p:strVal val="#ppt_w"/>
                                          </p:val>
                                        </p:tav>
                                      </p:tavLst>
                                    </p:anim>
                                    <p:anim calcmode="lin" valueType="num">
                                      <p:cBhvr>
                                        <p:cTn id="61" dur="1000" fill="hold"/>
                                        <p:tgtEl>
                                          <p:spTgt spid="12">
                                            <p:txEl>
                                              <p:pRg st="9" end="9"/>
                                            </p:txEl>
                                          </p:spTgt>
                                        </p:tgtEl>
                                        <p:attrNameLst>
                                          <p:attrName>ppt_h</p:attrName>
                                        </p:attrNameLst>
                                      </p:cBhvr>
                                      <p:tavLst>
                                        <p:tav tm="0">
                                          <p:val>
                                            <p:fltVal val="0"/>
                                          </p:val>
                                        </p:tav>
                                        <p:tav tm="100000">
                                          <p:val>
                                            <p:strVal val="#ppt_h"/>
                                          </p:val>
                                        </p:tav>
                                      </p:tavLst>
                                    </p:anim>
                                    <p:anim calcmode="lin" valueType="num">
                                      <p:cBhvr>
                                        <p:cTn id="62" dur="1000" fill="hold"/>
                                        <p:tgtEl>
                                          <p:spTgt spid="12">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2">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mentsformula.gif"/>
          <p:cNvPicPr>
            <a:picLocks noChangeAspect="1"/>
          </p:cNvPicPr>
          <p:nvPr/>
        </p:nvPicPr>
        <p:blipFill>
          <a:blip r:embed="rId2" cstate="print"/>
          <a:stretch>
            <a:fillRect/>
          </a:stretch>
        </p:blipFill>
        <p:spPr>
          <a:xfrm>
            <a:off x="-34738" y="1981200"/>
            <a:ext cx="8340538" cy="1714500"/>
          </a:xfrm>
          <a:prstGeom prst="rect">
            <a:avLst/>
          </a:prstGeom>
        </p:spPr>
      </p:pic>
      <p:sp>
        <p:nvSpPr>
          <p:cNvPr id="3" name="Content Placeholder 2"/>
          <p:cNvSpPr>
            <a:spLocks noGrp="1"/>
          </p:cNvSpPr>
          <p:nvPr>
            <p:ph idx="1"/>
          </p:nvPr>
        </p:nvSpPr>
        <p:spPr>
          <a:xfrm>
            <a:off x="457200" y="1371600"/>
            <a:ext cx="8229600" cy="4724400"/>
          </a:xfrm>
        </p:spPr>
        <p:txBody>
          <a:bodyPr/>
          <a:lstStyle/>
          <a:p>
            <a:r>
              <a:rPr lang="en-US" dirty="0" smtClean="0"/>
              <a:t>Rainbow-ladder truncation – general expression for PDF moments:</a:t>
            </a:r>
          </a:p>
          <a:p>
            <a:endParaRPr lang="en-US" dirty="0" smtClean="0"/>
          </a:p>
          <a:p>
            <a:endParaRPr lang="en-US" dirty="0" smtClean="0"/>
          </a:p>
          <a:p>
            <a:endParaRPr lang="en-US" dirty="0" smtClean="0"/>
          </a:p>
          <a:p>
            <a:pPr>
              <a:spcBef>
                <a:spcPts val="1800"/>
              </a:spcBef>
              <a:buNone/>
            </a:pPr>
            <a:r>
              <a:rPr lang="en-US" dirty="0" smtClean="0"/>
              <a:t>	</a:t>
            </a:r>
            <a:r>
              <a:rPr lang="en-US" i="1" dirty="0" smtClean="0"/>
              <a:t>n</a:t>
            </a:r>
            <a:r>
              <a:rPr lang="en-US" i="1" baseline="30000" dirty="0" smtClean="0"/>
              <a:t>2</a:t>
            </a:r>
            <a:r>
              <a:rPr lang="en-US" i="1" dirty="0" smtClean="0"/>
              <a:t>=0</a:t>
            </a:r>
            <a:r>
              <a:rPr lang="en-US" dirty="0" smtClean="0"/>
              <a:t>, </a:t>
            </a:r>
            <a:r>
              <a:rPr lang="en-US" i="1" dirty="0" err="1" smtClean="0"/>
              <a:t>n.P</a:t>
            </a:r>
            <a:r>
              <a:rPr lang="en-US" i="1" dirty="0" smtClean="0"/>
              <a:t>= -m</a:t>
            </a:r>
            <a:r>
              <a:rPr lang="el-GR" i="1" baseline="-25000" dirty="0" smtClean="0"/>
              <a:t>π</a:t>
            </a:r>
            <a:endParaRPr lang="en-US" i="1" baseline="-25000" dirty="0" smtClean="0"/>
          </a:p>
          <a:p>
            <a:r>
              <a:rPr lang="en-US" dirty="0" smtClean="0"/>
              <a:t>Consider vector-vector interaction with exchange </a:t>
            </a:r>
            <a:r>
              <a:rPr lang="en-US" i="1" dirty="0" smtClean="0">
                <a:solidFill>
                  <a:srgbClr val="C00000"/>
                </a:solidFill>
              </a:rPr>
              <a:t>(1/k</a:t>
            </a:r>
            <a:r>
              <a:rPr lang="en-US" i="1" baseline="30000" dirty="0" smtClean="0">
                <a:solidFill>
                  <a:srgbClr val="C00000"/>
                </a:solidFill>
              </a:rPr>
              <a:t>2</a:t>
            </a:r>
            <a:r>
              <a:rPr lang="en-US" i="1" dirty="0" smtClean="0">
                <a:solidFill>
                  <a:srgbClr val="C00000"/>
                </a:solidFill>
              </a:rPr>
              <a:t>)</a:t>
            </a:r>
            <a:r>
              <a:rPr lang="en-US" i="1" baseline="30000" dirty="0" smtClean="0">
                <a:solidFill>
                  <a:srgbClr val="C00000"/>
                </a:solidFill>
              </a:rPr>
              <a:t>n</a:t>
            </a:r>
            <a:r>
              <a:rPr lang="en-US" dirty="0" smtClean="0">
                <a:solidFill>
                  <a:srgbClr val="C00000"/>
                </a:solidFill>
              </a:rPr>
              <a:t>,</a:t>
            </a:r>
            <a:r>
              <a:rPr lang="en-US" i="1" dirty="0" smtClean="0">
                <a:solidFill>
                  <a:srgbClr val="C00000"/>
                </a:solidFill>
              </a:rPr>
              <a:t> n=0 </a:t>
            </a:r>
            <a:r>
              <a:rPr lang="en-US" dirty="0" smtClean="0"/>
              <a:t>then </a:t>
            </a:r>
            <a:endParaRPr lang="en-US" i="1" dirty="0" smtClean="0">
              <a:solidFill>
                <a:srgbClr val="C00000"/>
              </a:solidFill>
            </a:endParaRPr>
          </a:p>
          <a:p>
            <a:pPr algn="ctr">
              <a:buNone/>
            </a:pPr>
            <a:r>
              <a:rPr lang="en-US" i="1" dirty="0" smtClean="0">
                <a:solidFill>
                  <a:srgbClr val="C00000"/>
                </a:solidFill>
              </a:rPr>
              <a:t>	</a:t>
            </a:r>
            <a:r>
              <a:rPr lang="en-US" i="1" dirty="0" smtClean="0">
                <a:solidFill>
                  <a:srgbClr val="6600CC"/>
                </a:solidFill>
              </a:rPr>
              <a:t>&lt;</a:t>
            </a:r>
            <a:r>
              <a:rPr lang="en-US" i="1" dirty="0" err="1" smtClean="0">
                <a:solidFill>
                  <a:srgbClr val="6600CC"/>
                </a:solidFill>
              </a:rPr>
              <a:t>x</a:t>
            </a:r>
            <a:r>
              <a:rPr lang="en-US" i="1" baseline="30000" dirty="0" err="1" smtClean="0">
                <a:solidFill>
                  <a:srgbClr val="6600CC"/>
                </a:solidFill>
              </a:rPr>
              <a:t>m</a:t>
            </a:r>
            <a:r>
              <a:rPr lang="en-US" i="1" dirty="0" smtClean="0">
                <a:solidFill>
                  <a:srgbClr val="6600CC"/>
                </a:solidFill>
              </a:rPr>
              <a:t>&gt; = 1/(m+1)</a:t>
            </a:r>
          </a:p>
          <a:p>
            <a:r>
              <a:rPr lang="en-US" dirty="0" smtClean="0"/>
              <a:t>To which distribution does this correspond?  </a:t>
            </a:r>
          </a:p>
          <a:p>
            <a:pPr>
              <a:buNone/>
            </a:pPr>
            <a:r>
              <a:rPr lang="en-US" dirty="0" smtClean="0"/>
              <a:t>	Solve  </a:t>
            </a:r>
            <a:r>
              <a:rPr lang="en-US" i="1" dirty="0" smtClean="0">
                <a:solidFill>
                  <a:srgbClr val="6600CC"/>
                </a:solidFill>
              </a:rPr>
              <a:t>∫</a:t>
            </a:r>
            <a:r>
              <a:rPr lang="en-US" i="1" baseline="-25000" dirty="0" smtClean="0">
                <a:solidFill>
                  <a:srgbClr val="6600CC"/>
                </a:solidFill>
              </a:rPr>
              <a:t>0</a:t>
            </a:r>
            <a:r>
              <a:rPr lang="en-US" i="1" baseline="30000" dirty="0" smtClean="0">
                <a:solidFill>
                  <a:srgbClr val="6600CC"/>
                </a:solidFill>
              </a:rPr>
              <a:t>1</a:t>
            </a:r>
            <a:r>
              <a:rPr lang="en-US" i="1" dirty="0" smtClean="0">
                <a:solidFill>
                  <a:srgbClr val="6600CC"/>
                </a:solidFill>
              </a:rPr>
              <a:t> </a:t>
            </a:r>
            <a:r>
              <a:rPr lang="en-US" i="1" dirty="0" err="1" smtClean="0">
                <a:solidFill>
                  <a:srgbClr val="6600CC"/>
                </a:solidFill>
              </a:rPr>
              <a:t>dx</a:t>
            </a:r>
            <a:r>
              <a:rPr lang="en-US" i="1" dirty="0" smtClean="0">
                <a:solidFill>
                  <a:srgbClr val="6600CC"/>
                </a:solidFill>
              </a:rPr>
              <a:t> </a:t>
            </a:r>
            <a:r>
              <a:rPr lang="en-US" i="1" dirty="0" err="1" smtClean="0">
                <a:solidFill>
                  <a:srgbClr val="6600CC"/>
                </a:solidFill>
              </a:rPr>
              <a:t>x</a:t>
            </a:r>
            <a:r>
              <a:rPr lang="en-US" i="1" baseline="30000" dirty="0" err="1" smtClean="0">
                <a:solidFill>
                  <a:srgbClr val="6600CC"/>
                </a:solidFill>
              </a:rPr>
              <a:t>m</a:t>
            </a:r>
            <a:r>
              <a:rPr lang="en-US" i="1" dirty="0" smtClean="0">
                <a:solidFill>
                  <a:srgbClr val="6600CC"/>
                </a:solidFill>
              </a:rPr>
              <a:t> u</a:t>
            </a:r>
            <a:r>
              <a:rPr lang="el-GR" i="1" baseline="-25000" dirty="0" smtClean="0">
                <a:solidFill>
                  <a:srgbClr val="6600CC"/>
                </a:solidFill>
              </a:rPr>
              <a:t>π</a:t>
            </a:r>
            <a:r>
              <a:rPr lang="en-US" i="1" dirty="0" smtClean="0">
                <a:solidFill>
                  <a:srgbClr val="6600CC"/>
                </a:solidFill>
              </a:rPr>
              <a:t>(x) = 1/(m+1)</a:t>
            </a:r>
            <a:r>
              <a:rPr lang="en-US" i="1" dirty="0" smtClean="0"/>
              <a:t>   </a:t>
            </a:r>
            <a:r>
              <a:rPr lang="en-US" dirty="0" smtClean="0"/>
              <a:t>for</a:t>
            </a:r>
            <a:r>
              <a:rPr lang="en-US" i="1" dirty="0" smtClean="0"/>
              <a:t> </a:t>
            </a:r>
            <a:r>
              <a:rPr lang="en-US" i="1" dirty="0" smtClean="0">
                <a:solidFill>
                  <a:srgbClr val="6600CC"/>
                </a:solidFill>
              </a:rPr>
              <a:t>u</a:t>
            </a:r>
            <a:r>
              <a:rPr lang="el-GR" i="1" baseline="-25000" dirty="0" smtClean="0">
                <a:solidFill>
                  <a:srgbClr val="6600CC"/>
                </a:solidFill>
              </a:rPr>
              <a:t>π</a:t>
            </a:r>
            <a:r>
              <a:rPr lang="en-US" i="1" dirty="0" smtClean="0">
                <a:solidFill>
                  <a:srgbClr val="6600CC"/>
                </a:solidFill>
              </a:rPr>
              <a:t>(x)</a:t>
            </a:r>
          </a:p>
          <a:p>
            <a:pPr>
              <a:buNone/>
            </a:pPr>
            <a:r>
              <a:rPr lang="en-US" i="1" dirty="0" smtClean="0"/>
              <a:t>	</a:t>
            </a:r>
            <a:r>
              <a:rPr lang="en-US" dirty="0" smtClean="0"/>
              <a:t>Answer</a:t>
            </a:r>
            <a:r>
              <a:rPr lang="en-US" i="1" dirty="0" smtClean="0"/>
              <a:t> </a:t>
            </a:r>
            <a:r>
              <a:rPr lang="en-US" i="1" dirty="0" smtClean="0">
                <a:solidFill>
                  <a:srgbClr val="6600CC"/>
                </a:solidFill>
              </a:rPr>
              <a:t>u</a:t>
            </a:r>
            <a:r>
              <a:rPr lang="el-GR" i="1" baseline="-25000" dirty="0" smtClean="0">
                <a:solidFill>
                  <a:srgbClr val="6600CC"/>
                </a:solidFill>
              </a:rPr>
              <a:t>π</a:t>
            </a:r>
            <a:r>
              <a:rPr lang="en-US" i="1" dirty="0" smtClean="0">
                <a:solidFill>
                  <a:srgbClr val="6600CC"/>
                </a:solidFill>
              </a:rPr>
              <a:t>(x)=1</a:t>
            </a:r>
            <a:r>
              <a:rPr lang="en-US" i="1" dirty="0" smtClean="0"/>
              <a:t>  </a:t>
            </a:r>
            <a:r>
              <a:rPr lang="en-US" dirty="0" smtClean="0"/>
              <a:t>can be verified by direct substitution</a:t>
            </a:r>
          </a:p>
          <a:p>
            <a:r>
              <a:rPr lang="en-US" dirty="0" smtClean="0"/>
              <a:t>Many numerical techniques available for more interesting interactions</a:t>
            </a:r>
          </a:p>
          <a:p>
            <a:endParaRPr lang="en-US" dirty="0" smtClean="0"/>
          </a:p>
          <a:p>
            <a:endParaRPr lang="en-US" i="1" baseline="-25000" dirty="0"/>
          </a:p>
        </p:txBody>
      </p:sp>
      <p:sp>
        <p:nvSpPr>
          <p:cNvPr id="2" name="Title 1"/>
          <p:cNvSpPr>
            <a:spLocks noGrp="1"/>
          </p:cNvSpPr>
          <p:nvPr>
            <p:ph type="title"/>
          </p:nvPr>
        </p:nvSpPr>
        <p:spPr/>
        <p:txBody>
          <a:bodyPr/>
          <a:lstStyle/>
          <a:p>
            <a:pPr algn="r"/>
            <a:r>
              <a:rPr lang="en-US" sz="3600" dirty="0" smtClean="0"/>
              <a:t>Reconstructing PDF</a:t>
            </a:r>
            <a:br>
              <a:rPr lang="en-US" sz="3600" dirty="0" smtClean="0"/>
            </a:br>
            <a:r>
              <a:rPr lang="en-US" sz="3600" dirty="0" smtClean="0"/>
              <a:t>from moments</a:t>
            </a:r>
            <a:endParaRPr lang="en-US" sz="3600"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65</a:t>
            </a:fld>
            <a:endParaRPr lang="en-US"/>
          </a:p>
        </p:txBody>
      </p:sp>
      <p:sp>
        <p:nvSpPr>
          <p:cNvPr id="8" name="TextBox 7"/>
          <p:cNvSpPr txBox="1"/>
          <p:nvPr/>
        </p:nvSpPr>
        <p:spPr>
          <a:xfrm>
            <a:off x="0" y="0"/>
            <a:ext cx="3581400" cy="338554"/>
          </a:xfrm>
          <a:prstGeom prst="rect">
            <a:avLst/>
          </a:prstGeom>
          <a:noFill/>
        </p:spPr>
        <p:txBody>
          <a:bodyPr wrap="square" rtlCol="0">
            <a:spAutoFit/>
          </a:bodyPr>
          <a:lstStyle/>
          <a:p>
            <a:r>
              <a:rPr lang="de-DE" sz="1600" i="1" dirty="0" smtClean="0">
                <a:solidFill>
                  <a:schemeClr val="tx2">
                    <a:lumMod val="75000"/>
                  </a:schemeClr>
                </a:solidFill>
              </a:rPr>
              <a:t>Khitrin, Roberts &amp; Tandy,</a:t>
            </a:r>
            <a:r>
              <a:rPr lang="de-DE" sz="1600" i="1" dirty="0" smtClean="0">
                <a:solidFill>
                  <a:srgbClr val="009900"/>
                </a:solidFill>
              </a:rPr>
              <a:t> </a:t>
            </a:r>
            <a:r>
              <a:rPr lang="en-US" sz="1600" dirty="0" smtClean="0">
                <a:solidFill>
                  <a:schemeClr val="tx2">
                    <a:lumMod val="75000"/>
                  </a:schemeClr>
                </a:solidFill>
              </a:rPr>
              <a:t>in progress.</a:t>
            </a:r>
            <a:endParaRPr lang="de-DE" sz="1600" i="1" dirty="0" smtClean="0">
              <a:solidFill>
                <a:schemeClr val="tx2">
                  <a:lumMod val="75000"/>
                </a:schemeClr>
              </a:solidFill>
            </a:endParaRPr>
          </a:p>
        </p:txBody>
      </p:sp>
      <p:sp>
        <p:nvSpPr>
          <p:cNvPr id="9" name="TextBox 8"/>
          <p:cNvSpPr txBox="1"/>
          <p:nvPr/>
        </p:nvSpPr>
        <p:spPr>
          <a:xfrm>
            <a:off x="5334000" y="1676400"/>
            <a:ext cx="1817998" cy="646331"/>
          </a:xfrm>
          <a:prstGeom prst="rect">
            <a:avLst/>
          </a:prstGeom>
          <a:noFill/>
        </p:spPr>
        <p:txBody>
          <a:bodyPr wrap="none" rtlCol="0">
            <a:spAutoFit/>
          </a:bodyPr>
          <a:lstStyle/>
          <a:p>
            <a:r>
              <a:rPr lang="el-GR" dirty="0" smtClean="0">
                <a:solidFill>
                  <a:srgbClr val="008000"/>
                </a:solidFill>
              </a:rPr>
              <a:t>π</a:t>
            </a:r>
            <a:r>
              <a:rPr lang="en-US" dirty="0" smtClean="0">
                <a:solidFill>
                  <a:srgbClr val="008000"/>
                </a:solidFill>
              </a:rPr>
              <a:t> Bethe-</a:t>
            </a:r>
            <a:r>
              <a:rPr lang="en-US" dirty="0" err="1" smtClean="0">
                <a:solidFill>
                  <a:srgbClr val="008000"/>
                </a:solidFill>
              </a:rPr>
              <a:t>Salpeter</a:t>
            </a:r>
            <a:r>
              <a:rPr lang="en-US" dirty="0" smtClean="0">
                <a:solidFill>
                  <a:srgbClr val="008000"/>
                </a:solidFill>
              </a:rPr>
              <a:t> </a:t>
            </a:r>
          </a:p>
          <a:p>
            <a:r>
              <a:rPr lang="en-US" dirty="0" smtClean="0">
                <a:solidFill>
                  <a:srgbClr val="008000"/>
                </a:solidFill>
              </a:rPr>
              <a:t>             amplitude</a:t>
            </a:r>
            <a:endParaRPr lang="en-US" dirty="0">
              <a:solidFill>
                <a:srgbClr val="008000"/>
              </a:solidFill>
            </a:endParaRPr>
          </a:p>
        </p:txBody>
      </p:sp>
      <p:sp>
        <p:nvSpPr>
          <p:cNvPr id="10" name="TextBox 9"/>
          <p:cNvSpPr txBox="1"/>
          <p:nvPr/>
        </p:nvSpPr>
        <p:spPr>
          <a:xfrm>
            <a:off x="2590800" y="2706469"/>
            <a:ext cx="2353080" cy="646331"/>
          </a:xfrm>
          <a:prstGeom prst="rect">
            <a:avLst/>
          </a:prstGeom>
          <a:noFill/>
        </p:spPr>
        <p:txBody>
          <a:bodyPr wrap="none" rtlCol="0">
            <a:spAutoFit/>
          </a:bodyPr>
          <a:lstStyle/>
          <a:p>
            <a:r>
              <a:rPr lang="en-US" dirty="0" smtClean="0">
                <a:solidFill>
                  <a:srgbClr val="008000"/>
                </a:solidFill>
              </a:rPr>
              <a:t>Dressed-quark-photon </a:t>
            </a:r>
          </a:p>
          <a:p>
            <a:r>
              <a:rPr lang="en-US" dirty="0" smtClean="0">
                <a:solidFill>
                  <a:srgbClr val="008000"/>
                </a:solidFill>
              </a:rPr>
              <a:t>vertex</a:t>
            </a:r>
            <a:endParaRPr lang="en-US" dirty="0">
              <a:solidFill>
                <a:srgbClr val="008000"/>
              </a:solidFill>
            </a:endParaRPr>
          </a:p>
        </p:txBody>
      </p:sp>
      <p:sp>
        <p:nvSpPr>
          <p:cNvPr id="11" name="TextBox 10"/>
          <p:cNvSpPr txBox="1"/>
          <p:nvPr/>
        </p:nvSpPr>
        <p:spPr>
          <a:xfrm>
            <a:off x="7621493" y="2057400"/>
            <a:ext cx="1598707" cy="646331"/>
          </a:xfrm>
          <a:prstGeom prst="rect">
            <a:avLst/>
          </a:prstGeom>
          <a:noFill/>
        </p:spPr>
        <p:txBody>
          <a:bodyPr wrap="none" rtlCol="0">
            <a:spAutoFit/>
          </a:bodyPr>
          <a:lstStyle/>
          <a:p>
            <a:r>
              <a:rPr lang="en-US" dirty="0" smtClean="0">
                <a:solidFill>
                  <a:srgbClr val="008000"/>
                </a:solidFill>
              </a:rPr>
              <a:t>Dressed-quark </a:t>
            </a:r>
          </a:p>
          <a:p>
            <a:r>
              <a:rPr lang="en-US" dirty="0" smtClean="0">
                <a:solidFill>
                  <a:srgbClr val="008000"/>
                </a:solidFill>
              </a:rPr>
              <a:t>propagator</a:t>
            </a:r>
            <a:endParaRPr lang="en-US" dirty="0">
              <a:solidFill>
                <a:srgbClr val="008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DFfromMoments..jpg"/>
          <p:cNvPicPr>
            <a:picLocks noChangeAspect="1"/>
          </p:cNvPicPr>
          <p:nvPr/>
        </p:nvPicPr>
        <p:blipFill>
          <a:blip r:embed="rId2" cstate="print"/>
          <a:stretch>
            <a:fillRect/>
          </a:stretch>
        </p:blipFill>
        <p:spPr>
          <a:xfrm>
            <a:off x="3200400" y="1916429"/>
            <a:ext cx="5897880" cy="3851083"/>
          </a:xfrm>
          <a:prstGeom prst="rect">
            <a:avLst/>
          </a:prstGeom>
        </p:spPr>
      </p:pic>
      <p:sp>
        <p:nvSpPr>
          <p:cNvPr id="2" name="Title 1"/>
          <p:cNvSpPr>
            <a:spLocks noGrp="1"/>
          </p:cNvSpPr>
          <p:nvPr>
            <p:ph type="title"/>
          </p:nvPr>
        </p:nvSpPr>
        <p:spPr/>
        <p:txBody>
          <a:bodyPr/>
          <a:lstStyle/>
          <a:p>
            <a:pPr algn="r"/>
            <a:r>
              <a:rPr lang="en-US" sz="2800" dirty="0" smtClean="0"/>
              <a:t>Reconstructing the </a:t>
            </a:r>
            <a:br>
              <a:rPr lang="en-US" sz="2800" dirty="0" smtClean="0"/>
            </a:br>
            <a:r>
              <a:rPr lang="en-US" sz="2800" dirty="0" smtClean="0"/>
              <a:t>Distribution Function</a:t>
            </a:r>
            <a:endParaRPr lang="en-US" sz="2800" dirty="0"/>
          </a:p>
        </p:txBody>
      </p:sp>
      <p:sp>
        <p:nvSpPr>
          <p:cNvPr id="3" name="Content Placeholder 2"/>
          <p:cNvSpPr>
            <a:spLocks noGrp="1"/>
          </p:cNvSpPr>
          <p:nvPr>
            <p:ph idx="1"/>
          </p:nvPr>
        </p:nvSpPr>
        <p:spPr>
          <a:xfrm>
            <a:off x="0" y="381000"/>
            <a:ext cx="3276600" cy="4525963"/>
          </a:xfrm>
        </p:spPr>
        <p:txBody>
          <a:bodyPr/>
          <a:lstStyle/>
          <a:p>
            <a:r>
              <a:rPr lang="en-US" dirty="0" smtClean="0"/>
              <a:t>Suppose one has “N” nontrivial moments of the  quark distribution function &amp; assume </a:t>
            </a:r>
          </a:p>
          <a:p>
            <a:pPr>
              <a:spcBef>
                <a:spcPts val="0"/>
              </a:spcBef>
              <a:buNone/>
            </a:pPr>
            <a:r>
              <a:rPr lang="en-US" i="1" dirty="0" smtClean="0"/>
              <a:t>	u</a:t>
            </a:r>
            <a:r>
              <a:rPr lang="el-GR" i="1" baseline="-25000" dirty="0" smtClean="0"/>
              <a:t>π</a:t>
            </a:r>
            <a:r>
              <a:rPr lang="en-US" i="1" dirty="0" smtClean="0"/>
              <a:t>(x) ~ x</a:t>
            </a:r>
            <a:r>
              <a:rPr lang="el-GR" i="1" baseline="30000" dirty="0" smtClean="0"/>
              <a:t>α</a:t>
            </a:r>
            <a:r>
              <a:rPr lang="en-US" i="1" dirty="0" smtClean="0"/>
              <a:t> (1-x)</a:t>
            </a:r>
            <a:r>
              <a:rPr lang="el-GR" baseline="30000" dirty="0" smtClean="0"/>
              <a:t>β</a:t>
            </a:r>
            <a:endParaRPr lang="en-US" baseline="30000" dirty="0" smtClean="0"/>
          </a:p>
          <a:p>
            <a:r>
              <a:rPr lang="en-US" dirty="0" smtClean="0"/>
              <a:t>Then, how accurately can one obtain the large-</a:t>
            </a:r>
            <a:r>
              <a:rPr lang="en-US" i="1" dirty="0" smtClean="0"/>
              <a:t>x</a:t>
            </a:r>
            <a:r>
              <a:rPr lang="en-US" dirty="0" smtClean="0"/>
              <a:t> exponent, </a:t>
            </a:r>
            <a:r>
              <a:rPr lang="el-GR" dirty="0" smtClean="0"/>
              <a:t>β</a:t>
            </a:r>
            <a:r>
              <a:rPr lang="en-US" dirty="0" smtClean="0"/>
              <a:t>?</a:t>
            </a:r>
          </a:p>
          <a:p>
            <a:pPr lvl="1"/>
            <a:r>
              <a:rPr lang="en-US" dirty="0" smtClean="0"/>
              <a:t>Available moments from lattice-QCD … not better than 20%</a:t>
            </a:r>
          </a:p>
          <a:p>
            <a:pPr lvl="1"/>
            <a:r>
              <a:rPr lang="en-US" dirty="0" smtClean="0"/>
              <a:t>12 moments needed for 10% accuracy </a:t>
            </a:r>
          </a:p>
          <a:p>
            <a:r>
              <a:rPr lang="en-US" dirty="0" smtClean="0"/>
              <a:t>Lower bound … For a more complicated functional form, one needs more moments.</a:t>
            </a:r>
            <a:endParaRPr lang="en-US"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66</a:t>
            </a:fld>
            <a:endParaRPr lang="en-US"/>
          </a:p>
        </p:txBody>
      </p:sp>
      <p:sp>
        <p:nvSpPr>
          <p:cNvPr id="8" name="TextBox 7"/>
          <p:cNvSpPr txBox="1"/>
          <p:nvPr/>
        </p:nvSpPr>
        <p:spPr>
          <a:xfrm>
            <a:off x="4191000" y="4419600"/>
            <a:ext cx="2133600" cy="646331"/>
          </a:xfrm>
          <a:prstGeom prst="rect">
            <a:avLst/>
          </a:prstGeom>
          <a:solidFill>
            <a:schemeClr val="bg1"/>
          </a:solidFill>
        </p:spPr>
        <p:txBody>
          <a:bodyPr wrap="square" rtlCol="0">
            <a:spAutoFit/>
          </a:bodyPr>
          <a:lstStyle/>
          <a:p>
            <a:r>
              <a:rPr lang="en-US" dirty="0" smtClean="0"/>
              <a:t> </a:t>
            </a:r>
          </a:p>
          <a:p>
            <a:endParaRPr lang="en-US" dirty="0"/>
          </a:p>
        </p:txBody>
      </p:sp>
      <p:sp>
        <p:nvSpPr>
          <p:cNvPr id="9" name="Oval 8"/>
          <p:cNvSpPr/>
          <p:nvPr/>
        </p:nvSpPr>
        <p:spPr bwMode="auto">
          <a:xfrm>
            <a:off x="3352800" y="1905000"/>
            <a:ext cx="533400" cy="3810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cxnSp>
        <p:nvCxnSpPr>
          <p:cNvPr id="11" name="Straight Connector 10"/>
          <p:cNvCxnSpPr/>
          <p:nvPr/>
        </p:nvCxnSpPr>
        <p:spPr bwMode="auto">
          <a:xfrm flipV="1">
            <a:off x="5334000" y="1905000"/>
            <a:ext cx="0" cy="3352800"/>
          </a:xfrm>
          <a:prstGeom prst="line">
            <a:avLst/>
          </a:prstGeom>
          <a:noFill/>
          <a:ln w="19050" cap="flat" cmpd="sng" algn="ctr">
            <a:solidFill>
              <a:srgbClr val="008000"/>
            </a:solidFill>
            <a:prstDash val="dash"/>
            <a:round/>
            <a:headEnd type="none" w="med" len="med"/>
            <a:tailEnd type="none" w="med" len="med"/>
          </a:ln>
          <a:effectLst/>
        </p:spPr>
      </p:cxnSp>
      <p:sp>
        <p:nvSpPr>
          <p:cNvPr id="12" name="TextBox 11"/>
          <p:cNvSpPr txBox="1"/>
          <p:nvPr/>
        </p:nvSpPr>
        <p:spPr>
          <a:xfrm>
            <a:off x="3484053" y="5867400"/>
            <a:ext cx="5659947" cy="369332"/>
          </a:xfrm>
          <a:prstGeom prst="rect">
            <a:avLst/>
          </a:prstGeom>
          <a:noFill/>
        </p:spPr>
        <p:txBody>
          <a:bodyPr wrap="none" rtlCol="0">
            <a:spAutoFit/>
          </a:bodyPr>
          <a:lstStyle/>
          <a:p>
            <a:r>
              <a:rPr lang="en-US" dirty="0" smtClean="0">
                <a:solidFill>
                  <a:srgbClr val="0033CC"/>
                </a:solidFill>
              </a:rPr>
              <a:t>With 40 nontrivial moments, obtain </a:t>
            </a:r>
            <a:r>
              <a:rPr lang="el-GR" dirty="0" smtClean="0">
                <a:solidFill>
                  <a:srgbClr val="0033CC"/>
                </a:solidFill>
              </a:rPr>
              <a:t>β</a:t>
            </a:r>
            <a:r>
              <a:rPr lang="en-US" dirty="0" smtClean="0">
                <a:solidFill>
                  <a:srgbClr val="0033CC"/>
                </a:solidFill>
              </a:rPr>
              <a:t>=2.03 from</a:t>
            </a:r>
            <a:r>
              <a:rPr lang="en-US" dirty="0" smtClean="0"/>
              <a:t> </a:t>
            </a:r>
            <a:r>
              <a:rPr lang="en-US" i="1" dirty="0" smtClean="0">
                <a:solidFill>
                  <a:srgbClr val="C00000"/>
                </a:solidFill>
              </a:rPr>
              <a:t>1/k</a:t>
            </a:r>
            <a:r>
              <a:rPr lang="en-US" i="1" baseline="30000" dirty="0" smtClean="0">
                <a:solidFill>
                  <a:srgbClr val="C00000"/>
                </a:solidFill>
              </a:rPr>
              <a:t>2 </a:t>
            </a:r>
            <a:r>
              <a:rPr lang="en-US" dirty="0" smtClean="0">
                <a:solidFill>
                  <a:srgbClr val="0033CC"/>
                </a:solidFill>
              </a:rPr>
              <a:t>input</a:t>
            </a:r>
            <a:endParaRPr lang="en-US" dirty="0">
              <a:solidFill>
                <a:srgbClr val="0033CC"/>
              </a:solidFill>
            </a:endParaRPr>
          </a:p>
        </p:txBody>
      </p:sp>
      <p:sp>
        <p:nvSpPr>
          <p:cNvPr id="13" name="TextBox 12"/>
          <p:cNvSpPr txBox="1"/>
          <p:nvPr/>
        </p:nvSpPr>
        <p:spPr>
          <a:xfrm>
            <a:off x="0" y="0"/>
            <a:ext cx="3581400" cy="338554"/>
          </a:xfrm>
          <a:prstGeom prst="rect">
            <a:avLst/>
          </a:prstGeom>
          <a:noFill/>
        </p:spPr>
        <p:txBody>
          <a:bodyPr wrap="square" rtlCol="0">
            <a:spAutoFit/>
          </a:bodyPr>
          <a:lstStyle/>
          <a:p>
            <a:r>
              <a:rPr lang="de-DE" sz="1600" i="1" dirty="0" smtClean="0">
                <a:solidFill>
                  <a:schemeClr val="tx2">
                    <a:lumMod val="75000"/>
                  </a:schemeClr>
                </a:solidFill>
              </a:rPr>
              <a:t>Khitrin, Roberts &amp; Tandy,</a:t>
            </a:r>
            <a:r>
              <a:rPr lang="de-DE" sz="1600" i="1" dirty="0" smtClean="0">
                <a:solidFill>
                  <a:srgbClr val="009900"/>
                </a:solidFill>
              </a:rPr>
              <a:t> </a:t>
            </a:r>
            <a:r>
              <a:rPr lang="en-US" sz="1600" dirty="0" smtClean="0">
                <a:solidFill>
                  <a:schemeClr val="tx2">
                    <a:lumMod val="75000"/>
                  </a:schemeClr>
                </a:solidFill>
              </a:rPr>
              <a:t>in progress.</a:t>
            </a:r>
            <a:endParaRPr lang="de-DE" sz="1600" i="1" dirty="0" smtClean="0">
              <a:solidFill>
                <a:schemeClr val="tx2">
                  <a:lumMod val="7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385" decel="100000"/>
                                        <p:tgtEl>
                                          <p:spTgt spid="3">
                                            <p:txEl>
                                              <p:pRg st="3" end="3"/>
                                            </p:txEl>
                                          </p:spTgt>
                                        </p:tgtEl>
                                      </p:cBhvr>
                                    </p:animEffect>
                                    <p:animScale>
                                      <p:cBhvr>
                                        <p:cTn id="19" dur="385" decel="100000"/>
                                        <p:tgtEl>
                                          <p:spTgt spid="3">
                                            <p:txEl>
                                              <p:pRg st="3" end="3"/>
                                            </p:txEl>
                                          </p:spTgt>
                                        </p:tgtEl>
                                      </p:cBhvr>
                                      <p:from x="10000" y="10000"/>
                                      <p:to x="200000" y="450000"/>
                                    </p:animScale>
                                    <p:animScale>
                                      <p:cBhvr>
                                        <p:cTn id="20" dur="615" accel="100000" fill="hold">
                                          <p:stCondLst>
                                            <p:cond delay="385"/>
                                          </p:stCondLst>
                                        </p:cTn>
                                        <p:tgtEl>
                                          <p:spTgt spid="3">
                                            <p:txEl>
                                              <p:pRg st="3" end="3"/>
                                            </p:txEl>
                                          </p:spTgt>
                                        </p:tgtEl>
                                      </p:cBhvr>
                                      <p:from x="200000" y="450000"/>
                                      <p:to x="100000" y="100000"/>
                                    </p:animScale>
                                    <p:set>
                                      <p:cBhvr>
                                        <p:cTn id="21" dur="385" fill="hold"/>
                                        <p:tgtEl>
                                          <p:spTgt spid="3">
                                            <p:txEl>
                                              <p:pRg st="3" end="3"/>
                                            </p:txEl>
                                          </p:spTgt>
                                        </p:tgtEl>
                                        <p:attrNameLst>
                                          <p:attrName>ppt_x</p:attrName>
                                        </p:attrNameLst>
                                      </p:cBhvr>
                                      <p:to>
                                        <p:strVal val="(0.5)"/>
                                      </p:to>
                                    </p:set>
                                    <p:anim from="(0.5)" to="(#ppt_x)" calcmode="lin" valueType="num">
                                      <p:cBhvr>
                                        <p:cTn id="22" dur="615" accel="100000" fill="hold">
                                          <p:stCondLst>
                                            <p:cond delay="385"/>
                                          </p:stCondLst>
                                        </p:cTn>
                                        <p:tgtEl>
                                          <p:spTgt spid="3">
                                            <p:txEl>
                                              <p:pRg st="3" end="3"/>
                                            </p:txEl>
                                          </p:spTgt>
                                        </p:tgtEl>
                                        <p:attrNameLst>
                                          <p:attrName>ppt_x</p:attrName>
                                        </p:attrNameLst>
                                      </p:cBhvr>
                                    </p:anim>
                                    <p:set>
                                      <p:cBhvr>
                                        <p:cTn id="23" dur="385" fill="hold"/>
                                        <p:tgtEl>
                                          <p:spTgt spid="3">
                                            <p:txEl>
                                              <p:pRg st="3" end="3"/>
                                            </p:txEl>
                                          </p:spTgt>
                                        </p:tgtEl>
                                        <p:attrNameLst>
                                          <p:attrName>ppt_y</p:attrName>
                                        </p:attrNameLst>
                                      </p:cBhvr>
                                      <p:to>
                                        <p:strVal val="(#ppt_y+0.4)"/>
                                      </p:to>
                                    </p:set>
                                    <p:anim from="(#ppt_y+0.4)" to="(#ppt_y)" calcmode="lin" valueType="num">
                                      <p:cBhvr>
                                        <p:cTn id="24" dur="615" accel="100000" fill="hold">
                                          <p:stCondLst>
                                            <p:cond delay="385"/>
                                          </p:stCondLst>
                                        </p:cTn>
                                        <p:tgtEl>
                                          <p:spTgt spid="3">
                                            <p:txEl>
                                              <p:pRg st="3" end="3"/>
                                            </p:txEl>
                                          </p:spTgt>
                                        </p:tgtEl>
                                        <p:attrNameLst>
                                          <p:attrName>ppt_y</p:attrName>
                                        </p:attrNameLst>
                                      </p:cBhvr>
                                    </p:anim>
                                  </p:childTnLst>
                                </p:cTn>
                              </p:par>
                              <p:par>
                                <p:cTn id="25" presetID="10" presetClass="exit" presetSubtype="0" fill="hold" grpId="0" nodeType="withEffect">
                                  <p:stCondLst>
                                    <p:cond delay="0"/>
                                  </p:stCondLst>
                                  <p:childTnLst>
                                    <p:animEffect transition="out" filter="fade">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par>
                                <p:cTn id="28" presetID="51"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770" decel="100000"/>
                                        <p:tgtEl>
                                          <p:spTgt spid="9"/>
                                        </p:tgtEl>
                                      </p:cBhvr>
                                    </p:animEffect>
                                    <p:animScale>
                                      <p:cBhvr>
                                        <p:cTn id="31" dur="770" decel="100000"/>
                                        <p:tgtEl>
                                          <p:spTgt spid="9"/>
                                        </p:tgtEl>
                                      </p:cBhvr>
                                      <p:from x="10000" y="10000"/>
                                      <p:to x="200000" y="450000"/>
                                    </p:animScale>
                                    <p:animScale>
                                      <p:cBhvr>
                                        <p:cTn id="32" dur="1230" accel="100000" fill="hold">
                                          <p:stCondLst>
                                            <p:cond delay="770"/>
                                          </p:stCondLst>
                                        </p:cTn>
                                        <p:tgtEl>
                                          <p:spTgt spid="9"/>
                                        </p:tgtEl>
                                      </p:cBhvr>
                                      <p:from x="200000" y="450000"/>
                                      <p:to x="100000" y="100000"/>
                                    </p:animScale>
                                    <p:set>
                                      <p:cBhvr>
                                        <p:cTn id="33" dur="770" fill="hold"/>
                                        <p:tgtEl>
                                          <p:spTgt spid="9"/>
                                        </p:tgtEl>
                                        <p:attrNameLst>
                                          <p:attrName>ppt_x</p:attrName>
                                        </p:attrNameLst>
                                      </p:cBhvr>
                                      <p:to>
                                        <p:strVal val="(0.5)"/>
                                      </p:to>
                                    </p:set>
                                    <p:anim from="(0.5)" to="(#ppt_x)" calcmode="lin" valueType="num">
                                      <p:cBhvr>
                                        <p:cTn id="34" dur="1230" accel="100000" fill="hold">
                                          <p:stCondLst>
                                            <p:cond delay="770"/>
                                          </p:stCondLst>
                                        </p:cTn>
                                        <p:tgtEl>
                                          <p:spTgt spid="9"/>
                                        </p:tgtEl>
                                        <p:attrNameLst>
                                          <p:attrName>ppt_x</p:attrName>
                                        </p:attrNameLst>
                                      </p:cBhvr>
                                    </p:anim>
                                    <p:set>
                                      <p:cBhvr>
                                        <p:cTn id="35" dur="770" fill="hold"/>
                                        <p:tgtEl>
                                          <p:spTgt spid="9"/>
                                        </p:tgtEl>
                                        <p:attrNameLst>
                                          <p:attrName>ppt_y</p:attrName>
                                        </p:attrNameLst>
                                      </p:cBhvr>
                                      <p:to>
                                        <p:strVal val="(#ppt_y+0.4)"/>
                                      </p:to>
                                    </p:set>
                                    <p:anim from="(#ppt_y+0.4)" to="(#ppt_y)" calcmode="lin" valueType="num">
                                      <p:cBhvr>
                                        <p:cTn id="36" dur="1230" accel="100000" fill="hold">
                                          <p:stCondLst>
                                            <p:cond delay="770"/>
                                          </p:stCondLst>
                                        </p:cTn>
                                        <p:tgtEl>
                                          <p:spTgt spid="9"/>
                                        </p:tgtEl>
                                        <p:attrNameLst>
                                          <p:attrName>ppt_y</p:attrName>
                                        </p:attrNameLst>
                                      </p:cBhvr>
                                    </p:anim>
                                  </p:childTnLst>
                                </p:cTn>
                              </p:par>
                            </p:childTnLst>
                          </p:cTn>
                        </p:par>
                      </p:childTnLst>
                    </p:cTn>
                  </p:par>
                  <p:par>
                    <p:cTn id="37" fill="hold">
                      <p:stCondLst>
                        <p:cond delay="indefinite"/>
                      </p:stCondLst>
                      <p:childTnLst>
                        <p:par>
                          <p:cTn id="38" fill="hold">
                            <p:stCondLst>
                              <p:cond delay="0"/>
                            </p:stCondLst>
                            <p:childTnLst>
                              <p:par>
                                <p:cTn id="39" presetID="5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385" decel="100000"/>
                                        <p:tgtEl>
                                          <p:spTgt spid="3">
                                            <p:txEl>
                                              <p:pRg st="4" end="4"/>
                                            </p:txEl>
                                          </p:spTgt>
                                        </p:tgtEl>
                                      </p:cBhvr>
                                    </p:animEffect>
                                    <p:animScale>
                                      <p:cBhvr>
                                        <p:cTn id="42" dur="385" decel="100000"/>
                                        <p:tgtEl>
                                          <p:spTgt spid="3">
                                            <p:txEl>
                                              <p:pRg st="4" end="4"/>
                                            </p:txEl>
                                          </p:spTgt>
                                        </p:tgtEl>
                                      </p:cBhvr>
                                      <p:from x="10000" y="10000"/>
                                      <p:to x="200000" y="450000"/>
                                    </p:animScale>
                                    <p:animScale>
                                      <p:cBhvr>
                                        <p:cTn id="43" dur="615" accel="100000" fill="hold">
                                          <p:stCondLst>
                                            <p:cond delay="385"/>
                                          </p:stCondLst>
                                        </p:cTn>
                                        <p:tgtEl>
                                          <p:spTgt spid="3">
                                            <p:txEl>
                                              <p:pRg st="4" end="4"/>
                                            </p:txEl>
                                          </p:spTgt>
                                        </p:tgtEl>
                                      </p:cBhvr>
                                      <p:from x="200000" y="450000"/>
                                      <p:to x="100000" y="100000"/>
                                    </p:animScale>
                                    <p:set>
                                      <p:cBhvr>
                                        <p:cTn id="44" dur="385" fill="hold"/>
                                        <p:tgtEl>
                                          <p:spTgt spid="3">
                                            <p:txEl>
                                              <p:pRg st="4" end="4"/>
                                            </p:txEl>
                                          </p:spTgt>
                                        </p:tgtEl>
                                        <p:attrNameLst>
                                          <p:attrName>ppt_x</p:attrName>
                                        </p:attrNameLst>
                                      </p:cBhvr>
                                      <p:to>
                                        <p:strVal val="(0.5)"/>
                                      </p:to>
                                    </p:set>
                                    <p:anim from="(0.5)" to="(#ppt_x)" calcmode="lin" valueType="num">
                                      <p:cBhvr>
                                        <p:cTn id="45" dur="615" accel="100000" fill="hold">
                                          <p:stCondLst>
                                            <p:cond delay="385"/>
                                          </p:stCondLst>
                                        </p:cTn>
                                        <p:tgtEl>
                                          <p:spTgt spid="3">
                                            <p:txEl>
                                              <p:pRg st="4" end="4"/>
                                            </p:txEl>
                                          </p:spTgt>
                                        </p:tgtEl>
                                        <p:attrNameLst>
                                          <p:attrName>ppt_x</p:attrName>
                                        </p:attrNameLst>
                                      </p:cBhvr>
                                    </p:anim>
                                    <p:set>
                                      <p:cBhvr>
                                        <p:cTn id="46" dur="385" fill="hold"/>
                                        <p:tgtEl>
                                          <p:spTgt spid="3">
                                            <p:txEl>
                                              <p:pRg st="4" end="4"/>
                                            </p:txEl>
                                          </p:spTgt>
                                        </p:tgtEl>
                                        <p:attrNameLst>
                                          <p:attrName>ppt_y</p:attrName>
                                        </p:attrNameLst>
                                      </p:cBhvr>
                                      <p:to>
                                        <p:strVal val="(#ppt_y+0.4)"/>
                                      </p:to>
                                    </p:set>
                                    <p:anim from="(#ppt_y+0.4)" to="(#ppt_y)" calcmode="lin" valueType="num">
                                      <p:cBhvr>
                                        <p:cTn id="47" dur="615" accel="100000" fill="hold">
                                          <p:stCondLst>
                                            <p:cond delay="385"/>
                                          </p:stCondLst>
                                        </p:cTn>
                                        <p:tgtEl>
                                          <p:spTgt spid="3">
                                            <p:txEl>
                                              <p:pRg st="4" end="4"/>
                                            </p:txEl>
                                          </p:spTgt>
                                        </p:tgtEl>
                                        <p:attrNameLst>
                                          <p:attrName>ppt_y</p:attrName>
                                        </p:attrNameLst>
                                      </p:cBhvr>
                                    </p:anim>
                                  </p:childTnLst>
                                </p:cTn>
                              </p:par>
                              <p:par>
                                <p:cTn id="48" presetID="53"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800" decel="100000"/>
                                        <p:tgtEl>
                                          <p:spTgt spid="12"/>
                                        </p:tgtEl>
                                      </p:cBhvr>
                                    </p:animEffect>
                                    <p:anim calcmode="lin" valueType="num">
                                      <p:cBhvr>
                                        <p:cTn id="58" dur="800" decel="100000" fill="hold"/>
                                        <p:tgtEl>
                                          <p:spTgt spid="12"/>
                                        </p:tgtEl>
                                        <p:attrNameLst>
                                          <p:attrName>style.rotation</p:attrName>
                                        </p:attrNameLst>
                                      </p:cBhvr>
                                      <p:tavLst>
                                        <p:tav tm="0">
                                          <p:val>
                                            <p:fltVal val="-90"/>
                                          </p:val>
                                        </p:tav>
                                        <p:tav tm="100000">
                                          <p:val>
                                            <p:fltVal val="0"/>
                                          </p:val>
                                        </p:tav>
                                      </p:tavLst>
                                    </p:anim>
                                    <p:anim calcmode="lin" valueType="num">
                                      <p:cBhvr>
                                        <p:cTn id="59" dur="800" decel="100000" fill="hold"/>
                                        <p:tgtEl>
                                          <p:spTgt spid="12"/>
                                        </p:tgtEl>
                                        <p:attrNameLst>
                                          <p:attrName>ppt_x</p:attrName>
                                        </p:attrNameLst>
                                      </p:cBhvr>
                                      <p:tavLst>
                                        <p:tav tm="0">
                                          <p:val>
                                            <p:strVal val="#ppt_x+0.4"/>
                                          </p:val>
                                        </p:tav>
                                        <p:tav tm="100000">
                                          <p:val>
                                            <p:strVal val="#ppt_x-0.05"/>
                                          </p:val>
                                        </p:tav>
                                      </p:tavLst>
                                    </p:anim>
                                    <p:anim calcmode="lin" valueType="num">
                                      <p:cBhvr>
                                        <p:cTn id="60" dur="800" decel="100000" fill="hold"/>
                                        <p:tgtEl>
                                          <p:spTgt spid="12"/>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1"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fade">
                                      <p:cBhvr>
                                        <p:cTn id="67" dur="385" decel="100000"/>
                                        <p:tgtEl>
                                          <p:spTgt spid="3">
                                            <p:txEl>
                                              <p:pRg st="5" end="5"/>
                                            </p:txEl>
                                          </p:spTgt>
                                        </p:tgtEl>
                                      </p:cBhvr>
                                    </p:animEffect>
                                    <p:animScale>
                                      <p:cBhvr>
                                        <p:cTn id="68" dur="385" decel="100000"/>
                                        <p:tgtEl>
                                          <p:spTgt spid="3">
                                            <p:txEl>
                                              <p:pRg st="5" end="5"/>
                                            </p:txEl>
                                          </p:spTgt>
                                        </p:tgtEl>
                                      </p:cBhvr>
                                      <p:from x="10000" y="10000"/>
                                      <p:to x="200000" y="450000"/>
                                    </p:animScale>
                                    <p:animScale>
                                      <p:cBhvr>
                                        <p:cTn id="69" dur="615" accel="100000" fill="hold">
                                          <p:stCondLst>
                                            <p:cond delay="385"/>
                                          </p:stCondLst>
                                        </p:cTn>
                                        <p:tgtEl>
                                          <p:spTgt spid="3">
                                            <p:txEl>
                                              <p:pRg st="5" end="5"/>
                                            </p:txEl>
                                          </p:spTgt>
                                        </p:tgtEl>
                                      </p:cBhvr>
                                      <p:from x="200000" y="450000"/>
                                      <p:to x="100000" y="100000"/>
                                    </p:animScale>
                                    <p:set>
                                      <p:cBhvr>
                                        <p:cTn id="70" dur="385" fill="hold"/>
                                        <p:tgtEl>
                                          <p:spTgt spid="3">
                                            <p:txEl>
                                              <p:pRg st="5" end="5"/>
                                            </p:txEl>
                                          </p:spTgt>
                                        </p:tgtEl>
                                        <p:attrNameLst>
                                          <p:attrName>ppt_x</p:attrName>
                                        </p:attrNameLst>
                                      </p:cBhvr>
                                      <p:to>
                                        <p:strVal val="(0.5)"/>
                                      </p:to>
                                    </p:set>
                                    <p:anim from="(0.5)" to="(#ppt_x)" calcmode="lin" valueType="num">
                                      <p:cBhvr>
                                        <p:cTn id="71" dur="615" accel="100000" fill="hold">
                                          <p:stCondLst>
                                            <p:cond delay="385"/>
                                          </p:stCondLst>
                                        </p:cTn>
                                        <p:tgtEl>
                                          <p:spTgt spid="3">
                                            <p:txEl>
                                              <p:pRg st="5" end="5"/>
                                            </p:txEl>
                                          </p:spTgt>
                                        </p:tgtEl>
                                        <p:attrNameLst>
                                          <p:attrName>ppt_x</p:attrName>
                                        </p:attrNameLst>
                                      </p:cBhvr>
                                    </p:anim>
                                    <p:set>
                                      <p:cBhvr>
                                        <p:cTn id="72" dur="385" fill="hold"/>
                                        <p:tgtEl>
                                          <p:spTgt spid="3">
                                            <p:txEl>
                                              <p:pRg st="5" end="5"/>
                                            </p:txEl>
                                          </p:spTgt>
                                        </p:tgtEl>
                                        <p:attrNameLst>
                                          <p:attrName>ppt_y</p:attrName>
                                        </p:attrNameLst>
                                      </p:cBhvr>
                                      <p:to>
                                        <p:strVal val="(#ppt_y+0.4)"/>
                                      </p:to>
                                    </p:set>
                                    <p:anim from="(#ppt_y+0.4)" to="(#ppt_y)" calcmode="lin" valueType="num">
                                      <p:cBhvr>
                                        <p:cTn id="73" dur="615" accel="100000" fill="hold">
                                          <p:stCondLst>
                                            <p:cond delay="385"/>
                                          </p:stCondLst>
                                        </p:cTn>
                                        <p:tgtEl>
                                          <p:spTgt spid="3">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icher1.jpg"/>
          <p:cNvPicPr>
            <a:picLocks noChangeAspect="1"/>
          </p:cNvPicPr>
          <p:nvPr/>
        </p:nvPicPr>
        <p:blipFill>
          <a:blip r:embed="rId2" cstate="print"/>
          <a:stretch>
            <a:fillRect/>
          </a:stretch>
        </p:blipFill>
        <p:spPr>
          <a:xfrm>
            <a:off x="2804672" y="2209800"/>
            <a:ext cx="6339328" cy="4191000"/>
          </a:xfrm>
          <a:prstGeom prst="rect">
            <a:avLst/>
          </a:prstGeom>
        </p:spPr>
      </p:pic>
      <p:sp>
        <p:nvSpPr>
          <p:cNvPr id="2" name="Title 1"/>
          <p:cNvSpPr>
            <a:spLocks noGrp="1"/>
          </p:cNvSpPr>
          <p:nvPr>
            <p:ph type="title"/>
          </p:nvPr>
        </p:nvSpPr>
        <p:spPr/>
        <p:txBody>
          <a:bodyPr/>
          <a:lstStyle/>
          <a:p>
            <a:pPr algn="r"/>
            <a:r>
              <a:rPr lang="en-US" sz="2800" dirty="0" smtClean="0"/>
              <a:t>Euclidean Space</a:t>
            </a:r>
            <a:br>
              <a:rPr lang="en-US" sz="2800" dirty="0" smtClean="0"/>
            </a:br>
            <a:r>
              <a:rPr lang="en-US" sz="2800" dirty="0" smtClean="0"/>
              <a:t>Moments of the Distribution Function</a:t>
            </a:r>
            <a:endParaRPr lang="en-US" sz="2800" dirty="0"/>
          </a:p>
        </p:txBody>
      </p:sp>
      <p:sp>
        <p:nvSpPr>
          <p:cNvPr id="3" name="Content Placeholder 2"/>
          <p:cNvSpPr>
            <a:spLocks noGrp="1"/>
          </p:cNvSpPr>
          <p:nvPr>
            <p:ph idx="1"/>
          </p:nvPr>
        </p:nvSpPr>
        <p:spPr>
          <a:xfrm>
            <a:off x="0" y="1143000"/>
            <a:ext cx="8610600" cy="914399"/>
          </a:xfrm>
        </p:spPr>
        <p:txBody>
          <a:bodyPr/>
          <a:lstStyle/>
          <a:p>
            <a:r>
              <a:rPr lang="en-US" dirty="0" smtClean="0"/>
              <a:t>Best rainbow-ladder interaction available for </a:t>
            </a:r>
            <a:r>
              <a:rPr lang="en-US" dirty="0" smtClean="0">
                <a:solidFill>
                  <a:srgbClr val="FF0000"/>
                </a:solidFill>
              </a:rPr>
              <a:t>Q</a:t>
            </a:r>
            <a:r>
              <a:rPr lang="en-US" dirty="0" smtClean="0">
                <a:solidFill>
                  <a:srgbClr val="008000"/>
                </a:solidFill>
              </a:rPr>
              <a:t>C</a:t>
            </a:r>
            <a:r>
              <a:rPr lang="en-US" dirty="0" smtClean="0">
                <a:solidFill>
                  <a:srgbClr val="0033CC"/>
                </a:solidFill>
              </a:rPr>
              <a:t>D: </a:t>
            </a:r>
          </a:p>
          <a:p>
            <a:pPr lvl="0" algn="ctr">
              <a:buNone/>
              <a:defRPr/>
            </a:pPr>
            <a:r>
              <a:rPr lang="en-US" dirty="0" smtClean="0"/>
              <a:t>	|</a:t>
            </a:r>
            <a:r>
              <a:rPr lang="el-GR" i="1" dirty="0" smtClean="0"/>
              <a:t>π</a:t>
            </a:r>
            <a:r>
              <a:rPr lang="en-US" baseline="-25000" dirty="0" smtClean="0"/>
              <a:t>bound-state</a:t>
            </a:r>
            <a:r>
              <a:rPr lang="en-US" dirty="0" smtClean="0"/>
              <a:t>&gt; = </a:t>
            </a:r>
            <a:r>
              <a:rPr lang="en-US" i="1" dirty="0" smtClean="0"/>
              <a:t>Z</a:t>
            </a:r>
            <a:r>
              <a:rPr lang="en-US" i="1" baseline="-25000" dirty="0" smtClean="0"/>
              <a:t>D</a:t>
            </a:r>
            <a:r>
              <a:rPr lang="en-US" i="1" dirty="0" smtClean="0"/>
              <a:t> </a:t>
            </a:r>
            <a:r>
              <a:rPr lang="en-US" dirty="0" smtClean="0"/>
              <a:t>|</a:t>
            </a:r>
            <a:r>
              <a:rPr lang="el-GR" i="1" dirty="0" smtClean="0"/>
              <a:t>π</a:t>
            </a:r>
            <a:r>
              <a:rPr lang="en-US" baseline="-25000" dirty="0" smtClean="0"/>
              <a:t>dressed-quark-core</a:t>
            </a:r>
            <a:r>
              <a:rPr lang="en-US" dirty="0" smtClean="0"/>
              <a:t>&gt; + </a:t>
            </a:r>
            <a:r>
              <a:rPr lang="en-US" i="1" dirty="0" smtClean="0"/>
              <a:t>(1-Z</a:t>
            </a:r>
            <a:r>
              <a:rPr lang="en-US" i="1" baseline="-25000" dirty="0" smtClean="0"/>
              <a:t>D</a:t>
            </a:r>
            <a:r>
              <a:rPr lang="en-US" i="1" dirty="0" smtClean="0"/>
              <a:t>)</a:t>
            </a:r>
            <a:r>
              <a:rPr lang="en-US" dirty="0" smtClean="0"/>
              <a:t> |meson-cloud&gt;</a:t>
            </a:r>
            <a:endParaRPr lang="en-US" dirty="0" smtClean="0">
              <a:solidFill>
                <a:srgbClr val="0033CC"/>
              </a:solidFill>
            </a:endParaRPr>
          </a:p>
          <a:p>
            <a:endParaRPr lang="en-US" dirty="0">
              <a:solidFill>
                <a:srgbClr val="0033CC"/>
              </a:solidFill>
            </a:endParaRPr>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67</a:t>
            </a:fld>
            <a:endParaRPr lang="en-US"/>
          </a:p>
        </p:txBody>
      </p:sp>
      <p:sp>
        <p:nvSpPr>
          <p:cNvPr id="8" name="TextBox 7"/>
          <p:cNvSpPr txBox="1"/>
          <p:nvPr/>
        </p:nvSpPr>
        <p:spPr>
          <a:xfrm>
            <a:off x="0" y="0"/>
            <a:ext cx="5181600" cy="1077218"/>
          </a:xfrm>
          <a:prstGeom prst="rect">
            <a:avLst/>
          </a:prstGeom>
          <a:noFill/>
        </p:spPr>
        <p:txBody>
          <a:bodyPr wrap="square" rtlCol="0">
            <a:spAutoFit/>
          </a:bodyPr>
          <a:lstStyle/>
          <a:p>
            <a:r>
              <a:rPr lang="de-DE" sz="1600" i="1" dirty="0" smtClean="0">
                <a:solidFill>
                  <a:schemeClr val="tx2">
                    <a:lumMod val="75000"/>
                  </a:schemeClr>
                </a:solidFill>
              </a:rPr>
              <a:t>Khitrin, Roberts &amp; Tandy,</a:t>
            </a:r>
            <a:r>
              <a:rPr lang="de-DE" sz="1600" i="1" dirty="0" smtClean="0">
                <a:solidFill>
                  <a:srgbClr val="009900"/>
                </a:solidFill>
              </a:rPr>
              <a:t> </a:t>
            </a:r>
            <a:r>
              <a:rPr lang="en-US" sz="1600" dirty="0" smtClean="0">
                <a:solidFill>
                  <a:schemeClr val="tx2">
                    <a:lumMod val="75000"/>
                  </a:schemeClr>
                </a:solidFill>
              </a:rPr>
              <a:t>in progress;</a:t>
            </a:r>
          </a:p>
          <a:p>
            <a:r>
              <a:rPr lang="en-US" sz="1600" dirty="0" smtClean="0"/>
              <a:t>Si-</a:t>
            </a:r>
            <a:r>
              <a:rPr lang="en-US" sz="1600" dirty="0" err="1" smtClean="0"/>
              <a:t>xue</a:t>
            </a:r>
            <a:r>
              <a:rPr lang="en-US" sz="1600" dirty="0" smtClean="0"/>
              <a:t> Qin, Lei Chang, Yu-</a:t>
            </a:r>
            <a:r>
              <a:rPr lang="en-US" sz="1600" dirty="0" err="1" smtClean="0"/>
              <a:t>xin</a:t>
            </a:r>
            <a:r>
              <a:rPr lang="en-US" sz="1600" dirty="0" smtClean="0"/>
              <a:t> Liu, Craig Roberts and David Wilson, </a:t>
            </a:r>
            <a:r>
              <a:rPr lang="en-US" sz="1600" dirty="0" smtClean="0">
                <a:hlinkClick r:id="rId3"/>
              </a:rPr>
              <a:t>arXiv:1108.0603 [</a:t>
            </a:r>
            <a:r>
              <a:rPr lang="en-US" sz="1600" dirty="0" err="1" smtClean="0">
                <a:hlinkClick r:id="rId3"/>
              </a:rPr>
              <a:t>nucl-th</a:t>
            </a:r>
            <a:r>
              <a:rPr lang="en-US" sz="1600" dirty="0" smtClean="0">
                <a:hlinkClick r:id="rId3"/>
              </a:rPr>
              <a:t>]</a:t>
            </a:r>
            <a:r>
              <a:rPr lang="en-US" sz="1600" dirty="0" smtClean="0"/>
              <a:t>, </a:t>
            </a:r>
            <a:r>
              <a:rPr lang="en-US" sz="1600" dirty="0" smtClean="0">
                <a:hlinkClick r:id="rId4"/>
              </a:rPr>
              <a:t>Phys. Rev. C </a:t>
            </a:r>
            <a:r>
              <a:rPr lang="en-US" sz="1600" b="1" dirty="0" smtClean="0">
                <a:hlinkClick r:id="rId4"/>
              </a:rPr>
              <a:t>84</a:t>
            </a:r>
            <a:r>
              <a:rPr lang="en-US" sz="1600" dirty="0" smtClean="0">
                <a:hlinkClick r:id="rId4"/>
              </a:rPr>
              <a:t> 042202(R) (2011)</a:t>
            </a:r>
            <a:endParaRPr lang="de-DE" sz="1600" i="1" dirty="0" smtClean="0">
              <a:solidFill>
                <a:schemeClr val="tx2">
                  <a:lumMod val="75000"/>
                </a:schemeClr>
              </a:solidFill>
            </a:endParaRPr>
          </a:p>
        </p:txBody>
      </p:sp>
      <p:sp>
        <p:nvSpPr>
          <p:cNvPr id="12" name="TextBox 11"/>
          <p:cNvSpPr txBox="1"/>
          <p:nvPr/>
        </p:nvSpPr>
        <p:spPr>
          <a:xfrm>
            <a:off x="5807518" y="2514600"/>
            <a:ext cx="1431482" cy="369332"/>
          </a:xfrm>
          <a:prstGeom prst="rect">
            <a:avLst/>
          </a:prstGeom>
          <a:noFill/>
        </p:spPr>
        <p:txBody>
          <a:bodyPr wrap="none" rtlCol="0">
            <a:spAutoFit/>
          </a:bodyPr>
          <a:lstStyle/>
          <a:p>
            <a:r>
              <a:rPr lang="en-US" dirty="0" smtClean="0">
                <a:solidFill>
                  <a:srgbClr val="FF3300"/>
                </a:solidFill>
              </a:rPr>
              <a:t>Point particle</a:t>
            </a:r>
            <a:endParaRPr lang="en-US" dirty="0">
              <a:solidFill>
                <a:srgbClr val="FF3300"/>
              </a:solidFill>
            </a:endParaRPr>
          </a:p>
        </p:txBody>
      </p:sp>
      <p:sp>
        <p:nvSpPr>
          <p:cNvPr id="14" name="TextBox 13"/>
          <p:cNvSpPr txBox="1"/>
          <p:nvPr/>
        </p:nvSpPr>
        <p:spPr>
          <a:xfrm>
            <a:off x="5257800" y="3429000"/>
            <a:ext cx="3637919" cy="923330"/>
          </a:xfrm>
          <a:prstGeom prst="rect">
            <a:avLst/>
          </a:prstGeom>
          <a:noFill/>
        </p:spPr>
        <p:txBody>
          <a:bodyPr wrap="none" rtlCol="0">
            <a:spAutoFit/>
          </a:bodyPr>
          <a:lstStyle/>
          <a:p>
            <a:r>
              <a:rPr lang="en-US" dirty="0" err="1" smtClean="0">
                <a:solidFill>
                  <a:srgbClr val="008000"/>
                </a:solidFill>
              </a:rPr>
              <a:t>Kitrin</a:t>
            </a:r>
            <a:r>
              <a:rPr lang="en-US" dirty="0" smtClean="0">
                <a:solidFill>
                  <a:srgbClr val="008000"/>
                </a:solidFill>
              </a:rPr>
              <a:t> </a:t>
            </a:r>
            <a:r>
              <a:rPr lang="en-US" i="1" dirty="0" smtClean="0">
                <a:solidFill>
                  <a:srgbClr val="008000"/>
                </a:solidFill>
              </a:rPr>
              <a:t>et al.</a:t>
            </a:r>
          </a:p>
          <a:p>
            <a:r>
              <a:rPr lang="en-US" dirty="0" err="1" smtClean="0">
                <a:solidFill>
                  <a:srgbClr val="FF0000"/>
                </a:solidFill>
              </a:rPr>
              <a:t>Aicher</a:t>
            </a:r>
            <a:r>
              <a:rPr lang="en-US" dirty="0" smtClean="0">
                <a:solidFill>
                  <a:srgbClr val="FF0000"/>
                </a:solidFill>
              </a:rPr>
              <a:t> </a:t>
            </a:r>
            <a:r>
              <a:rPr lang="en-US" i="1" dirty="0" smtClean="0">
                <a:solidFill>
                  <a:srgbClr val="FF0000"/>
                </a:solidFill>
              </a:rPr>
              <a:t>et al</a:t>
            </a:r>
            <a:r>
              <a:rPr lang="en-US" dirty="0" smtClean="0">
                <a:solidFill>
                  <a:srgbClr val="FF0000"/>
                </a:solidFill>
              </a:rPr>
              <a:t>., PRL 105, 252003 (2010)</a:t>
            </a:r>
          </a:p>
          <a:p>
            <a:r>
              <a:rPr lang="en-US" dirty="0" smtClean="0">
                <a:solidFill>
                  <a:schemeClr val="tx2">
                    <a:lumMod val="75000"/>
                  </a:schemeClr>
                </a:solidFill>
              </a:rPr>
              <a:t>Both have </a:t>
            </a:r>
            <a:r>
              <a:rPr lang="en-US" i="1" dirty="0" smtClean="0">
                <a:solidFill>
                  <a:schemeClr val="tx2">
                    <a:lumMod val="75000"/>
                  </a:schemeClr>
                </a:solidFill>
              </a:rPr>
              <a:t>Q</a:t>
            </a:r>
            <a:r>
              <a:rPr lang="en-US" i="1" baseline="-25000" dirty="0" smtClean="0">
                <a:solidFill>
                  <a:schemeClr val="tx2">
                    <a:lumMod val="75000"/>
                  </a:schemeClr>
                </a:solidFill>
              </a:rPr>
              <a:t>0</a:t>
            </a:r>
            <a:r>
              <a:rPr lang="en-US" dirty="0" smtClean="0">
                <a:solidFill>
                  <a:schemeClr val="tx2">
                    <a:lumMod val="75000"/>
                  </a:schemeClr>
                </a:solidFill>
              </a:rPr>
              <a:t> ≈ 0.6 </a:t>
            </a:r>
            <a:r>
              <a:rPr lang="en-US" dirty="0" err="1" smtClean="0">
                <a:solidFill>
                  <a:schemeClr val="tx2">
                    <a:lumMod val="75000"/>
                  </a:schemeClr>
                </a:solidFill>
              </a:rPr>
              <a:t>GeV</a:t>
            </a:r>
            <a:endParaRPr lang="en-US" dirty="0">
              <a:solidFill>
                <a:schemeClr val="tx2">
                  <a:lumMod val="75000"/>
                </a:schemeClr>
              </a:solidFill>
            </a:endParaRPr>
          </a:p>
        </p:txBody>
      </p:sp>
      <p:sp>
        <p:nvSpPr>
          <p:cNvPr id="15" name="Content Placeholder 2"/>
          <p:cNvSpPr txBox="1">
            <a:spLocks/>
          </p:cNvSpPr>
          <p:nvPr/>
        </p:nvSpPr>
        <p:spPr bwMode="auto">
          <a:xfrm>
            <a:off x="0" y="2133600"/>
            <a:ext cx="2895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1F497D"/>
              </a:buClr>
              <a:buSzTx/>
              <a:buFont typeface="Wingdings" pitchFamily="2" charset="2"/>
              <a:buChar char="Ø"/>
              <a:tabLst/>
              <a:defRPr/>
            </a:pPr>
            <a:r>
              <a:rPr kumimoji="0" lang="en-US" sz="2200" b="0" i="0" u="none" strike="noStrike" kern="0" cap="none" spc="0" normalizeH="0" baseline="0" noProof="0" dirty="0" smtClean="0">
                <a:ln>
                  <a:noFill/>
                </a:ln>
                <a:solidFill>
                  <a:schemeClr val="tx2">
                    <a:lumMod val="75000"/>
                  </a:schemeClr>
                </a:solidFill>
                <a:effectLst/>
                <a:uLnTx/>
                <a:uFillTx/>
                <a:latin typeface="+mn-lt"/>
                <a:ea typeface="+mn-ea"/>
                <a:cs typeface="+mn-cs"/>
              </a:rPr>
              <a:t>Adjusted with one parameter to reflect</a:t>
            </a:r>
            <a:r>
              <a:rPr kumimoji="0" lang="en-US" sz="2200" b="0" i="0" u="none" strike="noStrike" kern="0" cap="none" spc="0" normalizeH="0" noProof="0" dirty="0" smtClean="0">
                <a:ln>
                  <a:noFill/>
                </a:ln>
                <a:solidFill>
                  <a:schemeClr val="tx2">
                    <a:lumMod val="75000"/>
                  </a:schemeClr>
                </a:solidFill>
                <a:effectLst/>
                <a:uLnTx/>
                <a:uFillTx/>
                <a:latin typeface="+mn-lt"/>
                <a:ea typeface="+mn-ea"/>
                <a:cs typeface="+mn-cs"/>
              </a:rPr>
              <a:t> inclusion </a:t>
            </a:r>
            <a:r>
              <a:rPr kumimoji="0" lang="en-US" sz="2200" b="0" i="0" u="none" strike="noStrike" kern="0" cap="none" spc="0" normalizeH="0" baseline="0" noProof="0" dirty="0" smtClean="0">
                <a:ln>
                  <a:noFill/>
                </a:ln>
                <a:solidFill>
                  <a:schemeClr val="tx2">
                    <a:lumMod val="75000"/>
                  </a:schemeClr>
                </a:solidFill>
                <a:effectLst/>
                <a:uLnTx/>
                <a:uFillTx/>
                <a:latin typeface="+mn-lt"/>
                <a:ea typeface="+mn-ea"/>
                <a:cs typeface="+mn-cs"/>
              </a:rPr>
              <a:t>of sea-quarks via </a:t>
            </a:r>
            <a:r>
              <a:rPr kumimoji="0" lang="en-US" sz="2200" b="0" i="0" u="none" strike="noStrike" kern="0" cap="none" spc="0" normalizeH="0" baseline="0" noProof="0" dirty="0" err="1" smtClean="0">
                <a:ln>
                  <a:noFill/>
                </a:ln>
                <a:solidFill>
                  <a:schemeClr val="tx2">
                    <a:lumMod val="75000"/>
                  </a:schemeClr>
                </a:solidFill>
                <a:effectLst/>
                <a:uLnTx/>
                <a:uFillTx/>
                <a:latin typeface="+mn-lt"/>
                <a:ea typeface="+mn-ea"/>
                <a:cs typeface="+mn-cs"/>
              </a:rPr>
              <a:t>pion</a:t>
            </a:r>
            <a:r>
              <a:rPr kumimoji="0" lang="en-US" sz="2200" b="0" i="0" u="none" strike="noStrike" kern="0" cap="none" spc="0" normalizeH="0" baseline="0" noProof="0" dirty="0" smtClean="0">
                <a:ln>
                  <a:noFill/>
                </a:ln>
                <a:solidFill>
                  <a:schemeClr val="tx2">
                    <a:lumMod val="75000"/>
                  </a:schemeClr>
                </a:solidFill>
                <a:effectLst/>
                <a:uLnTx/>
                <a:uFillTx/>
                <a:latin typeface="+mn-lt"/>
                <a:ea typeface="+mn-ea"/>
                <a:cs typeface="+mn-cs"/>
              </a:rPr>
              <a:t> cloud:</a:t>
            </a:r>
            <a:r>
              <a:rPr kumimoji="0" lang="en-US" sz="2200" b="0" i="0" u="none" strike="noStrike" kern="0" cap="none" spc="0" normalizeH="0" noProof="0" dirty="0" smtClean="0">
                <a:ln>
                  <a:noFill/>
                </a:ln>
                <a:solidFill>
                  <a:schemeClr val="tx2">
                    <a:lumMod val="75000"/>
                  </a:schemeClr>
                </a:solidFill>
                <a:effectLst/>
                <a:uLnTx/>
                <a:uFillTx/>
                <a:latin typeface="+mn-lt"/>
                <a:ea typeface="+mn-ea"/>
                <a:cs typeface="+mn-cs"/>
              </a:rPr>
              <a:t> </a:t>
            </a:r>
            <a:r>
              <a:rPr lang="en-US" sz="2200" kern="0" noProof="0" dirty="0" smtClean="0">
                <a:solidFill>
                  <a:schemeClr val="tx2">
                    <a:lumMod val="75000"/>
                  </a:schemeClr>
                </a:solidFill>
              </a:rPr>
              <a:t> </a:t>
            </a:r>
            <a:r>
              <a:rPr lang="en-US" sz="2200" i="1" kern="0" baseline="0" dirty="0" smtClean="0">
                <a:solidFill>
                  <a:srgbClr val="C00000"/>
                </a:solidFill>
              </a:rPr>
              <a:t>Z</a:t>
            </a:r>
            <a:r>
              <a:rPr lang="en-US" sz="2200" i="1" kern="0" baseline="-25000" dirty="0" smtClean="0">
                <a:solidFill>
                  <a:srgbClr val="C00000"/>
                </a:solidFill>
              </a:rPr>
              <a:t>D</a:t>
            </a:r>
            <a:r>
              <a:rPr lang="en-US" sz="2200" i="1" kern="0" baseline="0" dirty="0" smtClean="0">
                <a:solidFill>
                  <a:srgbClr val="C00000"/>
                </a:solidFill>
              </a:rPr>
              <a:t> = 0.87</a:t>
            </a:r>
            <a:r>
              <a:rPr lang="en-US" sz="2200" i="1" kern="0" dirty="0" smtClean="0">
                <a:solidFill>
                  <a:srgbClr val="C00000"/>
                </a:solidFill>
              </a:rPr>
              <a:t> </a:t>
            </a:r>
          </a:p>
          <a:p>
            <a:pPr marL="342900" lvl="0" indent="-342900" fontAlgn="base">
              <a:spcBef>
                <a:spcPct val="20000"/>
              </a:spcBef>
              <a:spcAft>
                <a:spcPct val="0"/>
              </a:spcAft>
              <a:buClr>
                <a:srgbClr val="1F497D"/>
              </a:buClr>
              <a:buFont typeface="Wingdings" pitchFamily="2" charset="2"/>
              <a:buChar char="Ø"/>
            </a:pPr>
            <a:r>
              <a:rPr kumimoji="0" lang="en-US" sz="2200" b="0" u="none" strike="noStrike" kern="0" cap="none" spc="0" normalizeH="0" baseline="0" noProof="0" dirty="0" smtClean="0">
                <a:ln>
                  <a:noFill/>
                </a:ln>
                <a:solidFill>
                  <a:schemeClr val="tx2">
                    <a:lumMod val="75000"/>
                  </a:schemeClr>
                </a:solidFill>
                <a:effectLst/>
                <a:uLnTx/>
                <a:uFillTx/>
                <a:latin typeface="+mn-lt"/>
                <a:ea typeface="+mn-ea"/>
                <a:cs typeface="+mn-cs"/>
              </a:rPr>
              <a:t>Origin</a:t>
            </a:r>
            <a:r>
              <a:rPr kumimoji="0" lang="en-US" sz="2200" b="0" u="none" strike="noStrike" kern="0" cap="none" spc="0" normalizeH="0" noProof="0" dirty="0" smtClean="0">
                <a:ln>
                  <a:noFill/>
                </a:ln>
                <a:solidFill>
                  <a:schemeClr val="tx2">
                    <a:lumMod val="75000"/>
                  </a:schemeClr>
                </a:solidFill>
                <a:effectLst/>
                <a:uLnTx/>
                <a:uFillTx/>
                <a:latin typeface="+mn-lt"/>
                <a:ea typeface="+mn-ea"/>
                <a:cs typeface="+mn-cs"/>
              </a:rPr>
              <a:t> in comparison with </a:t>
            </a:r>
            <a:r>
              <a:rPr kumimoji="0" lang="en-US" sz="2200" b="0" u="none" strike="noStrike" kern="0" cap="none" spc="0" normalizeH="0" noProof="0" dirty="0" err="1" smtClean="0">
                <a:ln>
                  <a:noFill/>
                </a:ln>
                <a:solidFill>
                  <a:schemeClr val="tx2">
                    <a:lumMod val="75000"/>
                  </a:schemeClr>
                </a:solidFill>
                <a:effectLst/>
                <a:uLnTx/>
                <a:uFillTx/>
                <a:latin typeface="+mn-lt"/>
                <a:ea typeface="+mn-ea"/>
                <a:cs typeface="+mn-cs"/>
              </a:rPr>
              <a:t>ChPT</a:t>
            </a:r>
            <a:r>
              <a:rPr lang="en-US" sz="2200" kern="0" dirty="0" smtClean="0">
                <a:solidFill>
                  <a:schemeClr val="tx2">
                    <a:lumMod val="75000"/>
                  </a:schemeClr>
                </a:solidFill>
              </a:rPr>
              <a:t>; viz., dressed-quark core produces 80% of  </a:t>
            </a:r>
            <a:r>
              <a:rPr lang="en-US" sz="2000" dirty="0" smtClean="0">
                <a:solidFill>
                  <a:schemeClr val="tx2">
                    <a:lumMod val="75000"/>
                  </a:schemeClr>
                </a:solidFill>
              </a:rPr>
              <a:t>≈ </a:t>
            </a:r>
            <a:r>
              <a:rPr lang="en-US" sz="2000" i="1" dirty="0" smtClean="0">
                <a:solidFill>
                  <a:schemeClr val="tx2">
                    <a:lumMod val="75000"/>
                  </a:schemeClr>
                </a:solidFill>
              </a:rPr>
              <a:t>r</a:t>
            </a:r>
            <a:r>
              <a:rPr lang="el-GR" sz="2000" i="1" baseline="-25000" dirty="0" smtClean="0">
                <a:solidFill>
                  <a:schemeClr val="tx2">
                    <a:lumMod val="75000"/>
                  </a:schemeClr>
                </a:solidFill>
              </a:rPr>
              <a:t>π</a:t>
            </a:r>
            <a:r>
              <a:rPr lang="en-US" sz="2000" i="1" baseline="30000" dirty="0" smtClean="0">
                <a:solidFill>
                  <a:schemeClr val="tx2">
                    <a:lumMod val="75000"/>
                  </a:schemeClr>
                </a:solidFill>
              </a:rPr>
              <a:t>2 </a:t>
            </a:r>
            <a:r>
              <a:rPr lang="en-US" sz="2200" kern="0" dirty="0" smtClean="0">
                <a:solidFill>
                  <a:schemeClr val="tx2">
                    <a:lumMod val="75000"/>
                  </a:schemeClr>
                </a:solidFill>
              </a:rPr>
              <a:t>and c</a:t>
            </a:r>
            <a:r>
              <a:rPr kumimoji="0" lang="en-US" sz="2200" b="0" u="none" strike="noStrike" kern="0" cap="none" spc="0" normalizeH="0" noProof="0" dirty="0" err="1" smtClean="0">
                <a:ln>
                  <a:noFill/>
                </a:ln>
                <a:solidFill>
                  <a:schemeClr val="tx2">
                    <a:lumMod val="75000"/>
                  </a:schemeClr>
                </a:solidFill>
                <a:effectLst/>
                <a:uLnTx/>
                <a:uFillTx/>
                <a:latin typeface="+mn-lt"/>
                <a:ea typeface="+mn-ea"/>
                <a:cs typeface="+mn-cs"/>
              </a:rPr>
              <a:t>hiral</a:t>
            </a:r>
            <a:r>
              <a:rPr kumimoji="0" lang="en-US" sz="2200" b="0" u="none" strike="noStrike" kern="0" cap="none" spc="0" normalizeH="0" noProof="0" dirty="0" smtClean="0">
                <a:ln>
                  <a:noFill/>
                </a:ln>
                <a:solidFill>
                  <a:schemeClr val="tx2">
                    <a:lumMod val="75000"/>
                  </a:schemeClr>
                </a:solidFill>
                <a:effectLst/>
                <a:uLnTx/>
                <a:uFillTx/>
                <a:latin typeface="+mn-lt"/>
                <a:ea typeface="+mn-ea"/>
                <a:cs typeface="+mn-cs"/>
              </a:rPr>
              <a:t>-logs produce</a:t>
            </a:r>
            <a:r>
              <a:rPr lang="en-US" sz="2400" dirty="0" smtClean="0">
                <a:solidFill>
                  <a:schemeClr val="tx2">
                    <a:lumMod val="75000"/>
                  </a:schemeClr>
                </a:solidFill>
              </a:rPr>
              <a:t> ≈ 20%</a:t>
            </a:r>
            <a:endParaRPr kumimoji="0" lang="en-US" sz="2200" b="0" i="1" u="none" strike="noStrike" kern="0" cap="none" spc="0" normalizeH="0" baseline="30000" noProof="0" dirty="0" smtClean="0">
              <a:ln>
                <a:noFill/>
              </a:ln>
              <a:solidFill>
                <a:schemeClr val="tx2">
                  <a:lumMod val="75000"/>
                </a:schemeClr>
              </a:solidFill>
              <a:effectLst/>
              <a:uLnTx/>
              <a:uFillTx/>
              <a:latin typeface="+mn-lt"/>
              <a:ea typeface="+mn-ea"/>
              <a:cs typeface="+mn-cs"/>
            </a:endParaRPr>
          </a:p>
        </p:txBody>
      </p:sp>
      <p:sp>
        <p:nvSpPr>
          <p:cNvPr id="17" name="Rectangle 16"/>
          <p:cNvSpPr/>
          <p:nvPr/>
        </p:nvSpPr>
        <p:spPr bwMode="auto">
          <a:xfrm>
            <a:off x="2590800" y="1524000"/>
            <a:ext cx="5257800"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7"/>
                                        </p:tgtEl>
                                      </p:cBhvr>
                                    </p:animEffect>
                                    <p:set>
                                      <p:cBhvr>
                                        <p:cTn id="7" dur="1" fill="hold">
                                          <p:stCondLst>
                                            <p:cond delay="1999"/>
                                          </p:stCondLst>
                                        </p:cTn>
                                        <p:tgtEl>
                                          <p:spTgt spid="17"/>
                                        </p:tgtEl>
                                        <p:attrNameLst>
                                          <p:attrName>style.visibility</p:attrName>
                                        </p:attrNameLst>
                                      </p:cBhvr>
                                      <p:to>
                                        <p:strVal val="hidden"/>
                                      </p:to>
                                    </p:set>
                                  </p:childTnLst>
                                </p:cTn>
                              </p:par>
                              <p:par>
                                <p:cTn id="8" presetID="53" presetClass="entr" presetSubtype="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 calcmode="lin" valueType="num">
                                      <p:cBhvr>
                                        <p:cTn id="10"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2" dur="1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 calcmode="lin" valueType="num">
                                      <p:cBhvr>
                                        <p:cTn id="17" dur="10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19" dur="1000"/>
                                        <p:tgtEl>
                                          <p:spTgt spid="15">
                                            <p:txEl>
                                              <p:pRg st="1" end="1"/>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2000" fill="hold"/>
                                        <p:tgtEl>
                                          <p:spTgt spid="11"/>
                                        </p:tgtEl>
                                        <p:attrNameLst>
                                          <p:attrName>ppt_w</p:attrName>
                                        </p:attrNameLst>
                                      </p:cBhvr>
                                      <p:tavLst>
                                        <p:tav tm="0">
                                          <p:val>
                                            <p:fltVal val="0"/>
                                          </p:val>
                                        </p:tav>
                                        <p:tav tm="100000">
                                          <p:val>
                                            <p:strVal val="#ppt_w"/>
                                          </p:val>
                                        </p:tav>
                                      </p:tavLst>
                                    </p:anim>
                                    <p:anim calcmode="lin" valueType="num">
                                      <p:cBhvr>
                                        <p:cTn id="23" dur="2000" fill="hold"/>
                                        <p:tgtEl>
                                          <p:spTgt spid="11"/>
                                        </p:tgtEl>
                                        <p:attrNameLst>
                                          <p:attrName>ppt_h</p:attrName>
                                        </p:attrNameLst>
                                      </p:cBhvr>
                                      <p:tavLst>
                                        <p:tav tm="0">
                                          <p:val>
                                            <p:fltVal val="0"/>
                                          </p:val>
                                        </p:tav>
                                        <p:tav tm="100000">
                                          <p:val>
                                            <p:strVal val="#ppt_h"/>
                                          </p:val>
                                        </p:tav>
                                      </p:tavLst>
                                    </p:anim>
                                    <p:animEffect transition="in" filter="fade">
                                      <p:cBhvr>
                                        <p:cTn id="24" dur="2000"/>
                                        <p:tgtEl>
                                          <p:spTgt spid="11"/>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2000" fill="hold"/>
                                        <p:tgtEl>
                                          <p:spTgt spid="12"/>
                                        </p:tgtEl>
                                        <p:attrNameLst>
                                          <p:attrName>ppt_w</p:attrName>
                                        </p:attrNameLst>
                                      </p:cBhvr>
                                      <p:tavLst>
                                        <p:tav tm="0">
                                          <p:val>
                                            <p:fltVal val="0"/>
                                          </p:val>
                                        </p:tav>
                                        <p:tav tm="100000">
                                          <p:val>
                                            <p:strVal val="#ppt_w"/>
                                          </p:val>
                                        </p:tav>
                                      </p:tavLst>
                                    </p:anim>
                                    <p:anim calcmode="lin" valueType="num">
                                      <p:cBhvr>
                                        <p:cTn id="28" dur="2000" fill="hold"/>
                                        <p:tgtEl>
                                          <p:spTgt spid="12"/>
                                        </p:tgtEl>
                                        <p:attrNameLst>
                                          <p:attrName>ppt_h</p:attrName>
                                        </p:attrNameLst>
                                      </p:cBhvr>
                                      <p:tavLst>
                                        <p:tav tm="0">
                                          <p:val>
                                            <p:fltVal val="0"/>
                                          </p:val>
                                        </p:tav>
                                        <p:tav tm="100000">
                                          <p:val>
                                            <p:strVal val="#ppt_h"/>
                                          </p:val>
                                        </p:tav>
                                      </p:tavLst>
                                    </p:anim>
                                    <p:animEffect transition="in" filter="fade">
                                      <p:cBhvr>
                                        <p:cTn id="29" dur="2000"/>
                                        <p:tgtEl>
                                          <p:spTgt spid="12"/>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2000" fill="hold"/>
                                        <p:tgtEl>
                                          <p:spTgt spid="14"/>
                                        </p:tgtEl>
                                        <p:attrNameLst>
                                          <p:attrName>ppt_w</p:attrName>
                                        </p:attrNameLst>
                                      </p:cBhvr>
                                      <p:tavLst>
                                        <p:tav tm="0">
                                          <p:val>
                                            <p:fltVal val="0"/>
                                          </p:val>
                                        </p:tav>
                                        <p:tav tm="100000">
                                          <p:val>
                                            <p:strVal val="#ppt_w"/>
                                          </p:val>
                                        </p:tav>
                                      </p:tavLst>
                                    </p:anim>
                                    <p:anim calcmode="lin" valueType="num">
                                      <p:cBhvr>
                                        <p:cTn id="33" dur="2000" fill="hold"/>
                                        <p:tgtEl>
                                          <p:spTgt spid="14"/>
                                        </p:tgtEl>
                                        <p:attrNameLst>
                                          <p:attrName>ppt_h</p:attrName>
                                        </p:attrNameLst>
                                      </p:cBhvr>
                                      <p:tavLst>
                                        <p:tav tm="0">
                                          <p:val>
                                            <p:fltVal val="0"/>
                                          </p:val>
                                        </p:tav>
                                        <p:tav tm="100000">
                                          <p:val>
                                            <p:strVal val="#ppt_h"/>
                                          </p:val>
                                        </p:tav>
                                      </p:tavLst>
                                    </p:anim>
                                    <p:animEffect transition="in" filter="fade">
                                      <p:cBhvr>
                                        <p:cTn id="3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omphipix.gif"/>
          <p:cNvPicPr>
            <a:picLocks noChangeAspect="1"/>
          </p:cNvPicPr>
          <p:nvPr/>
        </p:nvPicPr>
        <p:blipFill>
          <a:blip r:embed="rId2" cstate="print"/>
          <a:stretch>
            <a:fillRect/>
          </a:stretch>
        </p:blipFill>
        <p:spPr>
          <a:xfrm>
            <a:off x="619963" y="3200400"/>
            <a:ext cx="7609637" cy="1085850"/>
          </a:xfrm>
          <a:prstGeom prst="rect">
            <a:avLst/>
          </a:prstGeom>
        </p:spPr>
      </p:pic>
      <p:sp>
        <p:nvSpPr>
          <p:cNvPr id="3" name="Content Placeholder 2"/>
          <p:cNvSpPr>
            <a:spLocks noGrp="1"/>
          </p:cNvSpPr>
          <p:nvPr>
            <p:ph idx="1"/>
          </p:nvPr>
        </p:nvSpPr>
        <p:spPr/>
        <p:txBody>
          <a:bodyPr/>
          <a:lstStyle/>
          <a:p>
            <a:r>
              <a:rPr lang="en-US" sz="2400" dirty="0" smtClean="0"/>
              <a:t>Moments method is also ideal for </a:t>
            </a:r>
            <a:r>
              <a:rPr lang="el-GR" sz="2400" i="1" dirty="0" smtClean="0"/>
              <a:t>φ</a:t>
            </a:r>
            <a:r>
              <a:rPr lang="el-GR" sz="2400" i="1" baseline="-25000" dirty="0" smtClean="0"/>
              <a:t>π</a:t>
            </a:r>
            <a:r>
              <a:rPr lang="en-US" sz="2400" i="1" dirty="0" smtClean="0"/>
              <a:t>(x)</a:t>
            </a:r>
            <a:r>
              <a:rPr lang="en-US" sz="2400" dirty="0" smtClean="0"/>
              <a:t>:</a:t>
            </a:r>
          </a:p>
          <a:p>
            <a:endParaRPr lang="en-US" sz="2400" dirty="0" smtClean="0"/>
          </a:p>
          <a:p>
            <a:endParaRPr lang="en-US" sz="2400" dirty="0" smtClean="0"/>
          </a:p>
          <a:p>
            <a:pPr>
              <a:buNone/>
            </a:pPr>
            <a:r>
              <a:rPr lang="en-US" sz="2400" dirty="0" smtClean="0"/>
              <a:t>	entails</a:t>
            </a:r>
          </a:p>
          <a:p>
            <a:pPr>
              <a:buNone/>
            </a:pPr>
            <a:endParaRPr lang="en-US" sz="2400" dirty="0" smtClean="0"/>
          </a:p>
          <a:p>
            <a:pPr>
              <a:buNone/>
            </a:pPr>
            <a:endParaRPr lang="en-US" sz="2400" dirty="0" smtClean="0"/>
          </a:p>
          <a:p>
            <a:r>
              <a:rPr lang="en-US" sz="2400" dirty="0" smtClean="0"/>
              <a:t>Contact interaction</a:t>
            </a:r>
          </a:p>
          <a:p>
            <a:pPr>
              <a:buNone/>
            </a:pPr>
            <a:r>
              <a:rPr lang="en-US" sz="2400" dirty="0" smtClean="0"/>
              <a:t>	</a:t>
            </a:r>
            <a:r>
              <a:rPr lang="en-US" sz="2400" i="1" dirty="0" smtClean="0">
                <a:solidFill>
                  <a:srgbClr val="C00000"/>
                </a:solidFill>
              </a:rPr>
              <a:t>(1/k</a:t>
            </a:r>
            <a:r>
              <a:rPr lang="en-US" sz="2400" i="1" baseline="30000" dirty="0" smtClean="0">
                <a:solidFill>
                  <a:srgbClr val="C00000"/>
                </a:solidFill>
              </a:rPr>
              <a:t>2</a:t>
            </a:r>
            <a:r>
              <a:rPr lang="en-US" sz="2400" i="1" dirty="0" smtClean="0">
                <a:solidFill>
                  <a:srgbClr val="C00000"/>
                </a:solidFill>
              </a:rPr>
              <a:t>)</a:t>
            </a:r>
            <a:r>
              <a:rPr lang="el-GR" sz="2400" i="1" baseline="30000" dirty="0" smtClean="0">
                <a:solidFill>
                  <a:srgbClr val="C00000"/>
                </a:solidFill>
              </a:rPr>
              <a:t>ν</a:t>
            </a:r>
            <a:r>
              <a:rPr lang="en-US" sz="2400" i="1" dirty="0" smtClean="0">
                <a:solidFill>
                  <a:srgbClr val="C00000"/>
                </a:solidFill>
              </a:rPr>
              <a:t> , </a:t>
            </a:r>
            <a:r>
              <a:rPr lang="el-GR" sz="2400" i="1" dirty="0" smtClean="0">
                <a:solidFill>
                  <a:srgbClr val="C00000"/>
                </a:solidFill>
              </a:rPr>
              <a:t>ν</a:t>
            </a:r>
            <a:r>
              <a:rPr lang="en-US" sz="2400" i="1" dirty="0" smtClean="0">
                <a:solidFill>
                  <a:srgbClr val="C00000"/>
                </a:solidFill>
              </a:rPr>
              <a:t>=0</a:t>
            </a:r>
          </a:p>
          <a:p>
            <a:pPr>
              <a:buNone/>
            </a:pPr>
            <a:r>
              <a:rPr lang="en-US" sz="2400" dirty="0" smtClean="0"/>
              <a:t>	Straightforward exercise to show</a:t>
            </a:r>
          </a:p>
          <a:p>
            <a:pPr>
              <a:buNone/>
            </a:pPr>
            <a:r>
              <a:rPr lang="en-US" sz="2400" dirty="0" smtClean="0"/>
              <a:t>	</a:t>
            </a:r>
            <a:r>
              <a:rPr lang="en-US" sz="2400" i="1" dirty="0" smtClean="0"/>
              <a:t>∫</a:t>
            </a:r>
            <a:r>
              <a:rPr lang="en-US" sz="2400" i="1" baseline="-25000" dirty="0" smtClean="0"/>
              <a:t>0</a:t>
            </a:r>
            <a:r>
              <a:rPr lang="en-US" sz="2400" i="1" baseline="30000" dirty="0" smtClean="0"/>
              <a:t>1 </a:t>
            </a:r>
            <a:r>
              <a:rPr lang="en-US" sz="2400" i="1" dirty="0" err="1" smtClean="0"/>
              <a:t>dx</a:t>
            </a:r>
            <a:r>
              <a:rPr lang="en-US" sz="2400" i="1" dirty="0" smtClean="0"/>
              <a:t> </a:t>
            </a:r>
            <a:r>
              <a:rPr lang="en-US" sz="2400" i="1" dirty="0" err="1" smtClean="0"/>
              <a:t>x</a:t>
            </a:r>
            <a:r>
              <a:rPr lang="en-US" sz="2400" i="1" baseline="30000" dirty="0" err="1" smtClean="0"/>
              <a:t>m</a:t>
            </a:r>
            <a:r>
              <a:rPr lang="en-US" sz="2400" i="1" dirty="0" smtClean="0"/>
              <a:t> </a:t>
            </a:r>
            <a:r>
              <a:rPr lang="el-GR" sz="2400" i="1" dirty="0" smtClean="0"/>
              <a:t>φ</a:t>
            </a:r>
            <a:r>
              <a:rPr lang="el-GR" sz="2400" i="1" baseline="-25000" dirty="0" smtClean="0"/>
              <a:t>π</a:t>
            </a:r>
            <a:r>
              <a:rPr lang="en-US" sz="2400" i="1" dirty="0" smtClean="0"/>
              <a:t>(x) = f</a:t>
            </a:r>
            <a:r>
              <a:rPr lang="el-GR" sz="2400" i="1" baseline="-25000" dirty="0" smtClean="0"/>
              <a:t>π</a:t>
            </a:r>
            <a:r>
              <a:rPr lang="en-US" sz="2400" i="1" baseline="-25000" dirty="0" smtClean="0"/>
              <a:t> </a:t>
            </a:r>
            <a:r>
              <a:rPr lang="en-US" sz="2400" i="1" dirty="0" smtClean="0"/>
              <a:t>1/(1+m) </a:t>
            </a:r>
            <a:r>
              <a:rPr lang="en-US" sz="2400" dirty="0" smtClean="0"/>
              <a:t>,  hence </a:t>
            </a:r>
            <a:r>
              <a:rPr lang="el-GR" sz="2400" i="1" dirty="0" smtClean="0">
                <a:solidFill>
                  <a:srgbClr val="008000"/>
                </a:solidFill>
              </a:rPr>
              <a:t>φ</a:t>
            </a:r>
            <a:r>
              <a:rPr lang="el-GR" sz="2400" i="1" baseline="-25000" dirty="0" smtClean="0">
                <a:solidFill>
                  <a:srgbClr val="008000"/>
                </a:solidFill>
              </a:rPr>
              <a:t>π</a:t>
            </a:r>
            <a:r>
              <a:rPr lang="en-US" sz="2400" i="1" dirty="0" smtClean="0">
                <a:solidFill>
                  <a:srgbClr val="008000"/>
                </a:solidFill>
              </a:rPr>
              <a:t>(x)= f</a:t>
            </a:r>
            <a:r>
              <a:rPr lang="el-GR" sz="2400" i="1" baseline="-25000" dirty="0" smtClean="0">
                <a:solidFill>
                  <a:srgbClr val="008000"/>
                </a:solidFill>
              </a:rPr>
              <a:t>π </a:t>
            </a:r>
            <a:r>
              <a:rPr lang="en-US" sz="2400" i="1" dirty="0" smtClean="0">
                <a:solidFill>
                  <a:srgbClr val="008000"/>
                </a:solidFill>
              </a:rPr>
              <a:t>Θ(x)</a:t>
            </a:r>
            <a:r>
              <a:rPr lang="el-GR" sz="2400" i="1" dirty="0" smtClean="0">
                <a:solidFill>
                  <a:srgbClr val="008000"/>
                </a:solidFill>
              </a:rPr>
              <a:t>Θ</a:t>
            </a:r>
            <a:r>
              <a:rPr lang="en-US" sz="2400" i="1" dirty="0" smtClean="0">
                <a:solidFill>
                  <a:srgbClr val="008000"/>
                </a:solidFill>
              </a:rPr>
              <a:t>(1-x)</a:t>
            </a:r>
            <a:endParaRPr lang="en-US" sz="2400" i="1" dirty="0">
              <a:solidFill>
                <a:srgbClr val="008000"/>
              </a:solidFill>
            </a:endParaRPr>
          </a:p>
        </p:txBody>
      </p:sp>
      <p:sp>
        <p:nvSpPr>
          <p:cNvPr id="2" name="Title 1"/>
          <p:cNvSpPr>
            <a:spLocks noGrp="1"/>
          </p:cNvSpPr>
          <p:nvPr>
            <p:ph type="title"/>
          </p:nvPr>
        </p:nvSpPr>
        <p:spPr/>
        <p:txBody>
          <a:bodyPr/>
          <a:lstStyle/>
          <a:p>
            <a:pPr algn="r"/>
            <a:r>
              <a:rPr lang="en-US" sz="3200" dirty="0" err="1" smtClean="0"/>
              <a:t>Pion’s</a:t>
            </a:r>
            <a:r>
              <a:rPr lang="en-US" sz="3200" dirty="0" smtClean="0"/>
              <a:t> valence-quark </a:t>
            </a:r>
            <a:br>
              <a:rPr lang="en-US" sz="3200" dirty="0" smtClean="0"/>
            </a:br>
            <a:r>
              <a:rPr lang="en-US" sz="3200" dirty="0" smtClean="0"/>
              <a:t>Distribution Amplitude</a:t>
            </a:r>
            <a:endParaRPr lang="en-US" sz="3200"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68</a:t>
            </a:fld>
            <a:endParaRPr lang="en-US"/>
          </a:p>
        </p:txBody>
      </p:sp>
      <p:pic>
        <p:nvPicPr>
          <p:cNvPr id="7" name="Picture 6" descr="phipix.gif"/>
          <p:cNvPicPr>
            <a:picLocks noChangeAspect="1"/>
          </p:cNvPicPr>
          <p:nvPr/>
        </p:nvPicPr>
        <p:blipFill>
          <a:blip r:embed="rId3" cstate="print"/>
          <a:stretch>
            <a:fillRect/>
          </a:stretch>
        </p:blipFill>
        <p:spPr>
          <a:xfrm>
            <a:off x="-16166" y="1981200"/>
            <a:ext cx="9087555" cy="1066800"/>
          </a:xfrm>
          <a:prstGeom prst="rect">
            <a:avLst/>
          </a:prstGeom>
        </p:spPr>
      </p:pic>
      <p:sp>
        <p:nvSpPr>
          <p:cNvPr id="9" name="Right Brace 8"/>
          <p:cNvSpPr/>
          <p:nvPr/>
        </p:nvSpPr>
        <p:spPr bwMode="auto">
          <a:xfrm rot="5400000">
            <a:off x="7086600" y="1828800"/>
            <a:ext cx="990600" cy="2667000"/>
          </a:xfrm>
          <a:prstGeom prst="rightBrace">
            <a:avLst>
              <a:gd name="adj1" fmla="val 8333"/>
              <a:gd name="adj2" fmla="val 52219"/>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0" name="TextBox 9"/>
          <p:cNvSpPr txBox="1"/>
          <p:nvPr/>
        </p:nvSpPr>
        <p:spPr>
          <a:xfrm>
            <a:off x="5580652" y="4126468"/>
            <a:ext cx="3563348" cy="369332"/>
          </a:xfrm>
          <a:prstGeom prst="rect">
            <a:avLst/>
          </a:prstGeom>
          <a:noFill/>
        </p:spPr>
        <p:txBody>
          <a:bodyPr wrap="none" rtlCol="0">
            <a:spAutoFit/>
          </a:bodyPr>
          <a:lstStyle/>
          <a:p>
            <a:r>
              <a:rPr lang="en-US" dirty="0" err="1" smtClean="0">
                <a:solidFill>
                  <a:srgbClr val="0000FF"/>
                </a:solidFill>
              </a:rPr>
              <a:t>Pion’s</a:t>
            </a:r>
            <a:r>
              <a:rPr lang="en-US" dirty="0" smtClean="0">
                <a:solidFill>
                  <a:srgbClr val="0000FF"/>
                </a:solidFill>
              </a:rPr>
              <a:t> Bethe-</a:t>
            </a:r>
            <a:r>
              <a:rPr lang="en-US" dirty="0" err="1" smtClean="0">
                <a:solidFill>
                  <a:srgbClr val="0000FF"/>
                </a:solidFill>
              </a:rPr>
              <a:t>Salpeter</a:t>
            </a:r>
            <a:r>
              <a:rPr lang="en-US" dirty="0" smtClean="0">
                <a:solidFill>
                  <a:srgbClr val="0000FF"/>
                </a:solidFill>
              </a:rPr>
              <a:t> wave function</a:t>
            </a:r>
            <a:endParaRPr lang="en-US" dirty="0">
              <a:solidFill>
                <a:srgbClr val="0000FF"/>
              </a:solidFill>
            </a:endParaRPr>
          </a:p>
        </p:txBody>
      </p:sp>
      <p:sp>
        <p:nvSpPr>
          <p:cNvPr id="11" name="Rectangle 10"/>
          <p:cNvSpPr/>
          <p:nvPr/>
        </p:nvSpPr>
        <p:spPr bwMode="auto">
          <a:xfrm>
            <a:off x="4343400" y="5943600"/>
            <a:ext cx="4800600" cy="685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kumimoji="0" lang="en-US" sz="1800" b="0" i="0" u="none" strike="noStrike" cap="none" normalizeH="0" baseline="0" dirty="0" smtClean="0">
                <a:ln>
                  <a:noFill/>
                </a:ln>
                <a:solidFill>
                  <a:srgbClr val="6600FF"/>
                </a:solidFill>
                <a:effectLst/>
                <a:latin typeface="Calibri" pitchFamily="34" charset="0"/>
              </a:rPr>
              <a:t>Work now underway with</a:t>
            </a:r>
            <a:r>
              <a:rPr kumimoji="0" lang="en-US" sz="1800" b="0" i="0" u="none" strike="noStrike" cap="none" normalizeH="0" dirty="0" smtClean="0">
                <a:ln>
                  <a:noFill/>
                </a:ln>
                <a:solidFill>
                  <a:srgbClr val="6600FF"/>
                </a:solidFill>
                <a:effectLst/>
                <a:latin typeface="Calibri" pitchFamily="34" charset="0"/>
              </a:rPr>
              <a:t> sophisticated rainbow-ladder interaction: </a:t>
            </a:r>
            <a:r>
              <a:rPr lang="de-DE" i="1" dirty="0" smtClean="0">
                <a:solidFill>
                  <a:srgbClr val="6600FF"/>
                </a:solidFill>
              </a:rPr>
              <a:t>Khitrin, Cloët, Roberts &amp; Tandy</a:t>
            </a:r>
            <a:endParaRPr lang="en-US" dirty="0" smtClean="0">
              <a:solidFill>
                <a:srgbClr val="6600FF"/>
              </a:solidFill>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53"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p:cTn id="2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8" dur="500"/>
                                        <p:tgtEl>
                                          <p:spTgt spid="3">
                                            <p:txEl>
                                              <p:pRg st="6" end="6"/>
                                            </p:txEl>
                                          </p:spTgt>
                                        </p:tgtEl>
                                      </p:cBhvr>
                                    </p:animEffect>
                                  </p:childTnLst>
                                </p:cTn>
                              </p:par>
                              <p:par>
                                <p:cTn id="29" presetID="53"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3" dur="500"/>
                                        <p:tgtEl>
                                          <p:spTgt spid="3">
                                            <p:txEl>
                                              <p:pRg st="7" end="7"/>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p:cTn id="3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8" dur="500"/>
                                        <p:tgtEl>
                                          <p:spTgt spid="3">
                                            <p:txEl>
                                              <p:pRg st="8" end="8"/>
                                            </p:txEl>
                                          </p:spTgt>
                                        </p:tgtEl>
                                      </p:cBhvr>
                                    </p:animEffect>
                                  </p:childTnLst>
                                </p:cTn>
                              </p:par>
                              <p:par>
                                <p:cTn id="39" presetID="53"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p:cTn id="4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800" decel="100000"/>
                                        <p:tgtEl>
                                          <p:spTgt spid="11"/>
                                        </p:tgtEl>
                                      </p:cBhvr>
                                    </p:animEffect>
                                    <p:anim calcmode="lin" valueType="num">
                                      <p:cBhvr>
                                        <p:cTn id="49" dur="800" decel="100000" fill="hold"/>
                                        <p:tgtEl>
                                          <p:spTgt spid="11"/>
                                        </p:tgtEl>
                                        <p:attrNameLst>
                                          <p:attrName>style.rotation</p:attrName>
                                        </p:attrNameLst>
                                      </p:cBhvr>
                                      <p:tavLst>
                                        <p:tav tm="0">
                                          <p:val>
                                            <p:fltVal val="-90"/>
                                          </p:val>
                                        </p:tav>
                                        <p:tav tm="100000">
                                          <p:val>
                                            <p:fltVal val="0"/>
                                          </p:val>
                                        </p:tav>
                                      </p:tavLst>
                                    </p:anim>
                                    <p:anim calcmode="lin" valueType="num">
                                      <p:cBhvr>
                                        <p:cTn id="50" dur="800" decel="100000" fill="hold"/>
                                        <p:tgtEl>
                                          <p:spTgt spid="11"/>
                                        </p:tgtEl>
                                        <p:attrNameLst>
                                          <p:attrName>ppt_x</p:attrName>
                                        </p:attrNameLst>
                                      </p:cBhvr>
                                      <p:tavLst>
                                        <p:tav tm="0">
                                          <p:val>
                                            <p:strVal val="#ppt_x+0.4"/>
                                          </p:val>
                                        </p:tav>
                                        <p:tav tm="100000">
                                          <p:val>
                                            <p:strVal val="#ppt_x-0.05"/>
                                          </p:val>
                                        </p:tav>
                                      </p:tavLst>
                                    </p:anim>
                                    <p:anim calcmode="lin" valueType="num">
                                      <p:cBhvr>
                                        <p:cTn id="51" dur="800" decel="100000" fill="hold"/>
                                        <p:tgtEl>
                                          <p:spTgt spid="11"/>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hipicompare.jpg"/>
          <p:cNvPicPr>
            <a:picLocks noChangeAspect="1"/>
          </p:cNvPicPr>
          <p:nvPr/>
        </p:nvPicPr>
        <p:blipFill>
          <a:blip r:embed="rId2" cstate="print"/>
          <a:stretch>
            <a:fillRect/>
          </a:stretch>
        </p:blipFill>
        <p:spPr>
          <a:xfrm>
            <a:off x="3657600" y="1828800"/>
            <a:ext cx="5486400" cy="4213860"/>
          </a:xfrm>
          <a:prstGeom prst="rect">
            <a:avLst/>
          </a:prstGeom>
        </p:spPr>
      </p:pic>
      <p:sp>
        <p:nvSpPr>
          <p:cNvPr id="2" name="Title 1"/>
          <p:cNvSpPr>
            <a:spLocks noGrp="1"/>
          </p:cNvSpPr>
          <p:nvPr>
            <p:ph type="title"/>
          </p:nvPr>
        </p:nvSpPr>
        <p:spPr/>
        <p:txBody>
          <a:bodyPr/>
          <a:lstStyle/>
          <a:p>
            <a:pPr algn="r"/>
            <a:r>
              <a:rPr lang="en-US" sz="3200" dirty="0" err="1" smtClean="0"/>
              <a:t>Pion’s</a:t>
            </a:r>
            <a:r>
              <a:rPr lang="en-US" sz="3200" dirty="0" smtClean="0"/>
              <a:t> valence-quark </a:t>
            </a:r>
            <a:br>
              <a:rPr lang="en-US" sz="3200" dirty="0" smtClean="0"/>
            </a:br>
            <a:r>
              <a:rPr lang="en-US" sz="3200" dirty="0" smtClean="0"/>
              <a:t>Distribution Amplitude</a:t>
            </a:r>
            <a:endParaRPr lang="en-US" sz="2800" dirty="0"/>
          </a:p>
        </p:txBody>
      </p:sp>
      <p:sp>
        <p:nvSpPr>
          <p:cNvPr id="3" name="Content Placeholder 2"/>
          <p:cNvSpPr>
            <a:spLocks noGrp="1"/>
          </p:cNvSpPr>
          <p:nvPr>
            <p:ph idx="1"/>
          </p:nvPr>
        </p:nvSpPr>
        <p:spPr>
          <a:xfrm>
            <a:off x="0" y="304800"/>
            <a:ext cx="3810000" cy="5638800"/>
          </a:xfrm>
        </p:spPr>
        <p:txBody>
          <a:bodyPr/>
          <a:lstStyle/>
          <a:p>
            <a:r>
              <a:rPr lang="en-US" dirty="0" smtClean="0"/>
              <a:t>Using simple </a:t>
            </a:r>
            <a:r>
              <a:rPr lang="en-US" dirty="0" err="1" smtClean="0"/>
              <a:t>parametrisations</a:t>
            </a:r>
            <a:r>
              <a:rPr lang="en-US" dirty="0" smtClean="0"/>
              <a:t> of solutions to the gap and Bethe-</a:t>
            </a:r>
            <a:r>
              <a:rPr lang="en-US" dirty="0" err="1" smtClean="0"/>
              <a:t>Salpeter</a:t>
            </a:r>
            <a:r>
              <a:rPr lang="en-US" dirty="0" smtClean="0"/>
              <a:t> equations, rapid and </a:t>
            </a:r>
            <a:r>
              <a:rPr lang="en-US" dirty="0" err="1" smtClean="0"/>
              <a:t>semiquantitatively</a:t>
            </a:r>
            <a:r>
              <a:rPr lang="en-US" dirty="0" smtClean="0"/>
              <a:t> reliable estimates can be made for </a:t>
            </a:r>
            <a:r>
              <a:rPr lang="el-GR" sz="2000" i="1" dirty="0" smtClean="0"/>
              <a:t>φ</a:t>
            </a:r>
            <a:r>
              <a:rPr lang="el-GR" sz="2000" i="1" baseline="-25000" dirty="0" smtClean="0"/>
              <a:t>π</a:t>
            </a:r>
            <a:r>
              <a:rPr lang="en-US" sz="2000" i="1" dirty="0" smtClean="0"/>
              <a:t>(x)</a:t>
            </a:r>
            <a:endParaRPr lang="en-US" sz="2400" i="1" dirty="0" smtClean="0"/>
          </a:p>
          <a:p>
            <a:pPr lvl="1"/>
            <a:r>
              <a:rPr lang="en-US" sz="2400" i="1" dirty="0" smtClean="0"/>
              <a:t>(1/k</a:t>
            </a:r>
            <a:r>
              <a:rPr lang="en-US" sz="2400" i="1" baseline="30000" dirty="0" smtClean="0"/>
              <a:t>2</a:t>
            </a:r>
            <a:r>
              <a:rPr lang="en-US" sz="2400" i="1" dirty="0" smtClean="0"/>
              <a:t>)</a:t>
            </a:r>
            <a:r>
              <a:rPr lang="el-GR" sz="2400" i="1" baseline="30000" dirty="0" smtClean="0"/>
              <a:t>ν</a:t>
            </a:r>
            <a:r>
              <a:rPr lang="en-US" sz="2400" i="1" baseline="30000" dirty="0" smtClean="0"/>
              <a:t>=0</a:t>
            </a:r>
          </a:p>
          <a:p>
            <a:pPr lvl="1"/>
            <a:r>
              <a:rPr lang="en-US" sz="2400" i="1" dirty="0" smtClean="0"/>
              <a:t>(1/k</a:t>
            </a:r>
            <a:r>
              <a:rPr lang="en-US" sz="2400" i="1" baseline="30000" dirty="0" smtClean="0"/>
              <a:t>2</a:t>
            </a:r>
            <a:r>
              <a:rPr lang="en-US" sz="2400" i="1" dirty="0" smtClean="0"/>
              <a:t>)</a:t>
            </a:r>
            <a:r>
              <a:rPr lang="el-GR" sz="2400" i="1" baseline="30000" dirty="0" smtClean="0"/>
              <a:t>ν </a:t>
            </a:r>
            <a:r>
              <a:rPr lang="en-US" sz="2400" i="1" baseline="30000" dirty="0" smtClean="0"/>
              <a:t>=½</a:t>
            </a:r>
          </a:p>
          <a:p>
            <a:pPr lvl="1"/>
            <a:r>
              <a:rPr lang="en-US" sz="2400" i="1" dirty="0" smtClean="0"/>
              <a:t>(1/k</a:t>
            </a:r>
            <a:r>
              <a:rPr lang="en-US" sz="2400" i="1" baseline="30000" dirty="0" smtClean="0"/>
              <a:t>2</a:t>
            </a:r>
            <a:r>
              <a:rPr lang="en-US" sz="2400" i="1" dirty="0" smtClean="0"/>
              <a:t>)</a:t>
            </a:r>
            <a:r>
              <a:rPr lang="el-GR" sz="2400" i="1" baseline="30000" dirty="0" smtClean="0"/>
              <a:t>ν </a:t>
            </a:r>
            <a:r>
              <a:rPr lang="en-US" sz="2400" i="1" baseline="30000" dirty="0" smtClean="0"/>
              <a:t>=1</a:t>
            </a:r>
            <a:endParaRPr lang="en-US" sz="2800" baseline="30000" dirty="0" smtClean="0"/>
          </a:p>
          <a:p>
            <a:r>
              <a:rPr lang="en-US" dirty="0" smtClean="0"/>
              <a:t>Again, unambiguous and direct mapping between </a:t>
            </a:r>
            <a:r>
              <a:rPr lang="en-US" dirty="0" err="1" smtClean="0"/>
              <a:t>behaviour</a:t>
            </a:r>
            <a:r>
              <a:rPr lang="en-US" dirty="0" smtClean="0"/>
              <a:t> of interaction and </a:t>
            </a:r>
            <a:r>
              <a:rPr lang="en-US" dirty="0" err="1" smtClean="0"/>
              <a:t>behaviour</a:t>
            </a:r>
            <a:r>
              <a:rPr lang="en-US" dirty="0" smtClean="0"/>
              <a:t> of distribution amplitude</a:t>
            </a:r>
          </a:p>
          <a:p>
            <a:pPr>
              <a:buNone/>
            </a:pPr>
            <a:r>
              <a:rPr lang="en-US" dirty="0" smtClean="0"/>
              <a:t> </a:t>
            </a:r>
            <a:endParaRPr lang="en-US"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69</a:t>
            </a:fld>
            <a:endParaRPr lang="en-US"/>
          </a:p>
        </p:txBody>
      </p:sp>
      <p:sp>
        <p:nvSpPr>
          <p:cNvPr id="8" name="TextBox 7"/>
          <p:cNvSpPr txBox="1"/>
          <p:nvPr/>
        </p:nvSpPr>
        <p:spPr>
          <a:xfrm>
            <a:off x="5944085" y="1447800"/>
            <a:ext cx="3199915" cy="400110"/>
          </a:xfrm>
          <a:prstGeom prst="rect">
            <a:avLst/>
          </a:prstGeom>
          <a:noFill/>
        </p:spPr>
        <p:txBody>
          <a:bodyPr wrap="none" rtlCol="0">
            <a:spAutoFit/>
          </a:bodyPr>
          <a:lstStyle/>
          <a:p>
            <a:r>
              <a:rPr lang="en-US" sz="2000" dirty="0" smtClean="0">
                <a:solidFill>
                  <a:schemeClr val="tx2">
                    <a:lumMod val="75000"/>
                  </a:schemeClr>
                </a:solidFill>
              </a:rPr>
              <a:t>Leading </a:t>
            </a:r>
            <a:r>
              <a:rPr lang="en-US" sz="2000" dirty="0" err="1" smtClean="0">
                <a:solidFill>
                  <a:schemeClr val="tx2">
                    <a:lumMod val="75000"/>
                  </a:schemeClr>
                </a:solidFill>
              </a:rPr>
              <a:t>pQCD</a:t>
            </a:r>
            <a:r>
              <a:rPr lang="en-US" sz="2000" dirty="0" smtClean="0">
                <a:solidFill>
                  <a:schemeClr val="tx2">
                    <a:lumMod val="75000"/>
                  </a:schemeClr>
                </a:solidFill>
              </a:rPr>
              <a:t> </a:t>
            </a:r>
            <a:r>
              <a:rPr lang="el-GR" sz="2000" i="1" dirty="0" smtClean="0">
                <a:solidFill>
                  <a:schemeClr val="tx2">
                    <a:lumMod val="75000"/>
                  </a:schemeClr>
                </a:solidFill>
              </a:rPr>
              <a:t>φ</a:t>
            </a:r>
            <a:r>
              <a:rPr lang="el-GR" sz="2000" i="1" baseline="-25000" dirty="0" smtClean="0">
                <a:solidFill>
                  <a:schemeClr val="tx2">
                    <a:lumMod val="75000"/>
                  </a:schemeClr>
                </a:solidFill>
              </a:rPr>
              <a:t>π</a:t>
            </a:r>
            <a:r>
              <a:rPr lang="en-US" sz="2000" i="1" dirty="0" smtClean="0">
                <a:solidFill>
                  <a:schemeClr val="tx2">
                    <a:lumMod val="75000"/>
                  </a:schemeClr>
                </a:solidFill>
              </a:rPr>
              <a:t>(x)=6 x (1-x)</a:t>
            </a:r>
            <a:endParaRPr lang="en-US" sz="2000" dirty="0">
              <a:solidFill>
                <a:schemeClr val="tx2">
                  <a:lumMod val="75000"/>
                </a:schemeClr>
              </a:solidFill>
            </a:endParaRPr>
          </a:p>
        </p:txBody>
      </p:sp>
      <p:cxnSp>
        <p:nvCxnSpPr>
          <p:cNvPr id="10" name="Straight Arrow Connector 9"/>
          <p:cNvCxnSpPr/>
          <p:nvPr/>
        </p:nvCxnSpPr>
        <p:spPr bwMode="auto">
          <a:xfrm>
            <a:off x="10363200" y="1371600"/>
            <a:ext cx="914400" cy="914400"/>
          </a:xfrm>
          <a:prstGeom prst="straightConnector1">
            <a:avLst/>
          </a:prstGeom>
          <a:noFill/>
          <a:ln w="9525" cap="flat" cmpd="sng" algn="ctr">
            <a:noFill/>
            <a:prstDash val="solid"/>
            <a:round/>
            <a:headEnd type="none" w="med" len="med"/>
            <a:tailEnd type="arrow"/>
          </a:ln>
          <a:effectLst/>
        </p:spPr>
      </p:cxnSp>
      <p:sp>
        <p:nvSpPr>
          <p:cNvPr id="11" name="Freeform 10"/>
          <p:cNvSpPr/>
          <p:nvPr/>
        </p:nvSpPr>
        <p:spPr bwMode="auto">
          <a:xfrm>
            <a:off x="7886700" y="1816100"/>
            <a:ext cx="537633" cy="1511300"/>
          </a:xfrm>
          <a:custGeom>
            <a:avLst/>
            <a:gdLst>
              <a:gd name="connsiteX0" fmla="*/ 254000 w 537633"/>
              <a:gd name="connsiteY0" fmla="*/ 0 h 1511300"/>
              <a:gd name="connsiteX1" fmla="*/ 495300 w 537633"/>
              <a:gd name="connsiteY1" fmla="*/ 1130300 h 1511300"/>
              <a:gd name="connsiteX2" fmla="*/ 0 w 537633"/>
              <a:gd name="connsiteY2" fmla="*/ 1511300 h 1511300"/>
            </a:gdLst>
            <a:ahLst/>
            <a:cxnLst>
              <a:cxn ang="0">
                <a:pos x="connsiteX0" y="connsiteY0"/>
              </a:cxn>
              <a:cxn ang="0">
                <a:pos x="connsiteX1" y="connsiteY1"/>
              </a:cxn>
              <a:cxn ang="0">
                <a:pos x="connsiteX2" y="connsiteY2"/>
              </a:cxn>
            </a:cxnLst>
            <a:rect l="l" t="t" r="r" b="b"/>
            <a:pathLst>
              <a:path w="537633" h="1511300">
                <a:moveTo>
                  <a:pt x="254000" y="0"/>
                </a:moveTo>
                <a:cubicBezTo>
                  <a:pt x="395816" y="439208"/>
                  <a:pt x="537633" y="878417"/>
                  <a:pt x="495300" y="1130300"/>
                </a:cubicBezTo>
                <a:cubicBezTo>
                  <a:pt x="452967" y="1382183"/>
                  <a:pt x="226483" y="1446741"/>
                  <a:pt x="0" y="1511300"/>
                </a:cubicBezTo>
              </a:path>
            </a:pathLst>
          </a:custGeom>
          <a:noFill/>
          <a:ln w="28575" cap="flat" cmpd="sng" algn="ctr">
            <a:solidFill>
              <a:schemeClr val="tx1"/>
            </a:solidFill>
            <a:prstDash val="dash"/>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2" name="Freeform 11"/>
          <p:cNvSpPr/>
          <p:nvPr/>
        </p:nvSpPr>
        <p:spPr bwMode="auto">
          <a:xfrm rot="322033">
            <a:off x="1975043" y="2513208"/>
            <a:ext cx="3024454" cy="852409"/>
          </a:xfrm>
          <a:custGeom>
            <a:avLst/>
            <a:gdLst>
              <a:gd name="connsiteX0" fmla="*/ 0 w 2832100"/>
              <a:gd name="connsiteY0" fmla="*/ 433917 h 751417"/>
              <a:gd name="connsiteX1" fmla="*/ 1689100 w 2832100"/>
              <a:gd name="connsiteY1" fmla="*/ 52917 h 751417"/>
              <a:gd name="connsiteX2" fmla="*/ 2832100 w 2832100"/>
              <a:gd name="connsiteY2" fmla="*/ 751417 h 751417"/>
            </a:gdLst>
            <a:ahLst/>
            <a:cxnLst>
              <a:cxn ang="0">
                <a:pos x="connsiteX0" y="connsiteY0"/>
              </a:cxn>
              <a:cxn ang="0">
                <a:pos x="connsiteX1" y="connsiteY1"/>
              </a:cxn>
              <a:cxn ang="0">
                <a:pos x="connsiteX2" y="connsiteY2"/>
              </a:cxn>
            </a:cxnLst>
            <a:rect l="l" t="t" r="r" b="b"/>
            <a:pathLst>
              <a:path w="2832100" h="751417">
                <a:moveTo>
                  <a:pt x="0" y="433917"/>
                </a:moveTo>
                <a:cubicBezTo>
                  <a:pt x="608541" y="216958"/>
                  <a:pt x="1217083" y="0"/>
                  <a:pt x="1689100" y="52917"/>
                </a:cubicBezTo>
                <a:cubicBezTo>
                  <a:pt x="2161117" y="105834"/>
                  <a:pt x="2496608" y="428625"/>
                  <a:pt x="2832100" y="751417"/>
                </a:cubicBezTo>
              </a:path>
            </a:pathLst>
          </a:custGeom>
          <a:noFill/>
          <a:ln w="19050" cap="flat" cmpd="sng" algn="ctr">
            <a:solidFill>
              <a:srgbClr val="00B0F0"/>
            </a:solidFill>
            <a:prstDash val="sysDash"/>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3" name="Freeform 12"/>
          <p:cNvSpPr/>
          <p:nvPr/>
        </p:nvSpPr>
        <p:spPr bwMode="auto">
          <a:xfrm>
            <a:off x="1993900" y="3505200"/>
            <a:ext cx="2895600" cy="736600"/>
          </a:xfrm>
          <a:custGeom>
            <a:avLst/>
            <a:gdLst>
              <a:gd name="connsiteX0" fmla="*/ 0 w 2895600"/>
              <a:gd name="connsiteY0" fmla="*/ 0 h 736600"/>
              <a:gd name="connsiteX1" fmla="*/ 1943100 w 2895600"/>
              <a:gd name="connsiteY1" fmla="*/ 546100 h 736600"/>
              <a:gd name="connsiteX2" fmla="*/ 2895600 w 2895600"/>
              <a:gd name="connsiteY2" fmla="*/ 736600 h 736600"/>
            </a:gdLst>
            <a:ahLst/>
            <a:cxnLst>
              <a:cxn ang="0">
                <a:pos x="connsiteX0" y="connsiteY0"/>
              </a:cxn>
              <a:cxn ang="0">
                <a:pos x="connsiteX1" y="connsiteY1"/>
              </a:cxn>
              <a:cxn ang="0">
                <a:pos x="connsiteX2" y="connsiteY2"/>
              </a:cxn>
            </a:cxnLst>
            <a:rect l="l" t="t" r="r" b="b"/>
            <a:pathLst>
              <a:path w="2895600" h="736600">
                <a:moveTo>
                  <a:pt x="0" y="0"/>
                </a:moveTo>
                <a:lnTo>
                  <a:pt x="1943100" y="546100"/>
                </a:lnTo>
                <a:cubicBezTo>
                  <a:pt x="2425700" y="668867"/>
                  <a:pt x="2660650" y="702733"/>
                  <a:pt x="2895600" y="736600"/>
                </a:cubicBezTo>
              </a:path>
            </a:pathLst>
          </a:custGeom>
          <a:noFill/>
          <a:ln w="19050" cap="flat" cmpd="sng" algn="ctr">
            <a:solidFill>
              <a:srgbClr val="008000"/>
            </a:solidFill>
            <a:prstDash val="dashDot"/>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4" name="Freeform 13"/>
          <p:cNvSpPr/>
          <p:nvPr/>
        </p:nvSpPr>
        <p:spPr bwMode="auto">
          <a:xfrm>
            <a:off x="2019300" y="3886200"/>
            <a:ext cx="3619500" cy="886883"/>
          </a:xfrm>
          <a:custGeom>
            <a:avLst/>
            <a:gdLst>
              <a:gd name="connsiteX0" fmla="*/ 0 w 3619500"/>
              <a:gd name="connsiteY0" fmla="*/ 0 h 886883"/>
              <a:gd name="connsiteX1" fmla="*/ 1981200 w 3619500"/>
              <a:gd name="connsiteY1" fmla="*/ 736600 h 886883"/>
              <a:gd name="connsiteX2" fmla="*/ 3403600 w 3619500"/>
              <a:gd name="connsiteY2" fmla="*/ 838200 h 886883"/>
              <a:gd name="connsiteX3" fmla="*/ 3276600 w 3619500"/>
              <a:gd name="connsiteY3" fmla="*/ 444500 h 886883"/>
            </a:gdLst>
            <a:ahLst/>
            <a:cxnLst>
              <a:cxn ang="0">
                <a:pos x="connsiteX0" y="connsiteY0"/>
              </a:cxn>
              <a:cxn ang="0">
                <a:pos x="connsiteX1" y="connsiteY1"/>
              </a:cxn>
              <a:cxn ang="0">
                <a:pos x="connsiteX2" y="connsiteY2"/>
              </a:cxn>
              <a:cxn ang="0">
                <a:pos x="connsiteX3" y="connsiteY3"/>
              </a:cxn>
            </a:cxnLst>
            <a:rect l="l" t="t" r="r" b="b"/>
            <a:pathLst>
              <a:path w="3619500" h="886883">
                <a:moveTo>
                  <a:pt x="0" y="0"/>
                </a:moveTo>
                <a:cubicBezTo>
                  <a:pt x="706966" y="298450"/>
                  <a:pt x="1413933" y="596900"/>
                  <a:pt x="1981200" y="736600"/>
                </a:cubicBezTo>
                <a:cubicBezTo>
                  <a:pt x="2548467" y="876300"/>
                  <a:pt x="3187700" y="886883"/>
                  <a:pt x="3403600" y="838200"/>
                </a:cubicBezTo>
                <a:cubicBezTo>
                  <a:pt x="3619500" y="789517"/>
                  <a:pt x="3448050" y="617008"/>
                  <a:pt x="3276600" y="444500"/>
                </a:cubicBezTo>
              </a:path>
            </a:pathLst>
          </a:custGeom>
          <a:noFill/>
          <a:ln w="19050" cap="flat" cmpd="sng" algn="ctr">
            <a:solidFill>
              <a:srgbClr val="FF33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5" name="Content Placeholder 2"/>
          <p:cNvSpPr txBox="1">
            <a:spLocks/>
          </p:cNvSpPr>
          <p:nvPr/>
        </p:nvSpPr>
        <p:spPr bwMode="auto">
          <a:xfrm>
            <a:off x="0" y="5867400"/>
            <a:ext cx="9144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rgbClr val="1F497D"/>
              </a:buClr>
              <a:buFont typeface="Wingdings" pitchFamily="2" charset="2"/>
              <a:buChar char="Ø"/>
            </a:pPr>
            <a:r>
              <a:rPr kumimoji="0" lang="en-US" sz="2200" b="0" i="0" u="none" strike="noStrike" kern="0" cap="none" spc="0" normalizeH="0" baseline="0" noProof="0" dirty="0" smtClean="0">
                <a:ln>
                  <a:noFill/>
                </a:ln>
                <a:solidFill>
                  <a:srgbClr val="C00000"/>
                </a:solidFill>
                <a:effectLst/>
                <a:uLnTx/>
                <a:uFillTx/>
                <a:latin typeface="+mn-lt"/>
                <a:ea typeface="+mn-ea"/>
                <a:cs typeface="+mn-cs"/>
              </a:rPr>
              <a:t>Humped and </a:t>
            </a:r>
            <a:r>
              <a:rPr lang="en-US" sz="2200" kern="0" dirty="0" smtClean="0">
                <a:solidFill>
                  <a:srgbClr val="C00000"/>
                </a:solidFill>
              </a:rPr>
              <a:t>flat distributions are strongly </a:t>
            </a:r>
            <a:r>
              <a:rPr lang="en-US" sz="2200" kern="0" dirty="0" err="1" smtClean="0">
                <a:solidFill>
                  <a:srgbClr val="C00000"/>
                </a:solidFill>
              </a:rPr>
              <a:t>disfavoured</a:t>
            </a:r>
            <a:r>
              <a:rPr lang="en-US" sz="2200" kern="0" dirty="0" smtClean="0">
                <a:solidFill>
                  <a:srgbClr val="C00000"/>
                </a:solidFill>
              </a:rPr>
              <a:t> by rainbow-ladder </a:t>
            </a:r>
          </a:p>
          <a:p>
            <a:pPr marL="342900" indent="-342900" fontAlgn="base">
              <a:spcAft>
                <a:spcPct val="0"/>
              </a:spcAft>
              <a:buClr>
                <a:srgbClr val="1F497D"/>
              </a:buClr>
            </a:pPr>
            <a:r>
              <a:rPr lang="en-US" sz="2200" kern="0" dirty="0" smtClean="0">
                <a:solidFill>
                  <a:srgbClr val="C00000"/>
                </a:solidFill>
              </a:rPr>
              <a:t>					Q</a:t>
            </a:r>
            <a:r>
              <a:rPr lang="en-US" sz="2200" kern="0" dirty="0" smtClean="0">
                <a:solidFill>
                  <a:srgbClr val="008000"/>
                </a:solidFill>
              </a:rPr>
              <a:t>C</a:t>
            </a:r>
            <a:r>
              <a:rPr lang="en-US" sz="2200" kern="0" dirty="0" smtClean="0">
                <a:solidFill>
                  <a:srgbClr val="0000FF"/>
                </a:solidFill>
              </a:rPr>
              <a:t>D</a:t>
            </a:r>
            <a:r>
              <a:rPr lang="en-US" sz="2200" kern="0" dirty="0" smtClean="0">
                <a:solidFill>
                  <a:srgbClr val="C00000"/>
                </a:solidFill>
              </a:rPr>
              <a:t> analyses of </a:t>
            </a:r>
            <a:r>
              <a:rPr lang="en-US" sz="2000" i="1" dirty="0" smtClean="0">
                <a:solidFill>
                  <a:srgbClr val="C00000"/>
                </a:solidFill>
              </a:rPr>
              <a:t>(1/k</a:t>
            </a:r>
            <a:r>
              <a:rPr lang="en-US" sz="2000" i="1" baseline="30000" dirty="0" smtClean="0">
                <a:solidFill>
                  <a:srgbClr val="C00000"/>
                </a:solidFill>
              </a:rPr>
              <a:t>2</a:t>
            </a:r>
            <a:r>
              <a:rPr lang="en-US" sz="2000" i="1" dirty="0" smtClean="0">
                <a:solidFill>
                  <a:srgbClr val="C00000"/>
                </a:solidFill>
              </a:rPr>
              <a:t>)</a:t>
            </a:r>
            <a:r>
              <a:rPr lang="el-GR" sz="2000" i="1" baseline="30000" dirty="0" smtClean="0">
                <a:solidFill>
                  <a:srgbClr val="C00000"/>
                </a:solidFill>
              </a:rPr>
              <a:t>ν </a:t>
            </a:r>
            <a:r>
              <a:rPr lang="en-US" sz="2000" i="1" baseline="30000" dirty="0" smtClean="0">
                <a:solidFill>
                  <a:srgbClr val="C00000"/>
                </a:solidFill>
              </a:rPr>
              <a:t>=1</a:t>
            </a:r>
            <a:r>
              <a:rPr lang="en-US" sz="2400" kern="0" dirty="0" smtClean="0">
                <a:solidFill>
                  <a:srgbClr val="C00000"/>
                </a:solidFill>
              </a:rPr>
              <a:t> interaction</a:t>
            </a:r>
            <a:endParaRPr lang="en-US" sz="2400" baseline="30000" dirty="0" smtClean="0">
              <a:solidFill>
                <a:srgbClr val="C00000"/>
              </a:solidFill>
            </a:endParaRPr>
          </a:p>
          <a:p>
            <a:pPr marL="342900" marR="0" lvl="0" indent="-342900" algn="l" defTabSz="914400" rtl="0" eaLnBrk="1" fontAlgn="base" latinLnBrk="0" hangingPunct="1">
              <a:lnSpc>
                <a:spcPct val="100000"/>
              </a:lnSpc>
              <a:spcBef>
                <a:spcPct val="20000"/>
              </a:spcBef>
              <a:spcAft>
                <a:spcPct val="0"/>
              </a:spcAft>
              <a:buClr>
                <a:srgbClr val="1F497D"/>
              </a:buClr>
              <a:buSzTx/>
              <a:buFont typeface="Wingdings" pitchFamily="2" charset="2"/>
              <a:buChar char="Ø"/>
              <a:tabLst/>
              <a:defRPr/>
            </a:pPr>
            <a:endParaRPr kumimoji="0" lang="en-US" sz="2200" b="0" i="0" u="none" strike="noStrike" kern="0" cap="none" spc="0" normalizeH="0" baseline="0" noProof="0" dirty="0">
              <a:ln>
                <a:noFill/>
              </a:ln>
              <a:solidFill>
                <a:schemeClr val="tx2">
                  <a:lumMod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3">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3">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fltVal val="0"/>
                                          </p:val>
                                        </p:tav>
                                        <p:tav tm="100000">
                                          <p:val>
                                            <p:strVal val="#ppt_w"/>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1000"/>
                                        <p:tgtEl>
                                          <p:spTgt spid="3">
                                            <p:txEl>
                                              <p:pRg st="3" end="3"/>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Effect transition="in" filter="fade">
                                      <p:cBhvr>
                                        <p:cTn id="38" dur="1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800" decel="100000"/>
                                        <p:tgtEl>
                                          <p:spTgt spid="3">
                                            <p:txEl>
                                              <p:pRg st="4" end="4"/>
                                            </p:txEl>
                                          </p:spTgt>
                                        </p:tgtEl>
                                      </p:cBhvr>
                                    </p:animEffect>
                                    <p:anim calcmode="lin" valueType="num">
                                      <p:cBhvr>
                                        <p:cTn id="44"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800" decel="100000"/>
                                        <p:tgtEl>
                                          <p:spTgt spid="15"/>
                                        </p:tgtEl>
                                      </p:cBhvr>
                                    </p:animEffect>
                                    <p:anim calcmode="lin" valueType="num">
                                      <p:cBhvr>
                                        <p:cTn id="54" dur="800" decel="100000" fill="hold"/>
                                        <p:tgtEl>
                                          <p:spTgt spid="15"/>
                                        </p:tgtEl>
                                        <p:attrNameLst>
                                          <p:attrName>style.rotation</p:attrName>
                                        </p:attrNameLst>
                                      </p:cBhvr>
                                      <p:tavLst>
                                        <p:tav tm="0">
                                          <p:val>
                                            <p:fltVal val="-90"/>
                                          </p:val>
                                        </p:tav>
                                        <p:tav tm="100000">
                                          <p:val>
                                            <p:fltVal val="0"/>
                                          </p:val>
                                        </p:tav>
                                      </p:tavLst>
                                    </p:anim>
                                    <p:anim calcmode="lin" valueType="num">
                                      <p:cBhvr>
                                        <p:cTn id="55" dur="800" decel="100000" fill="hold"/>
                                        <p:tgtEl>
                                          <p:spTgt spid="15"/>
                                        </p:tgtEl>
                                        <p:attrNameLst>
                                          <p:attrName>ppt_x</p:attrName>
                                        </p:attrNameLst>
                                      </p:cBhvr>
                                      <p:tavLst>
                                        <p:tav tm="0">
                                          <p:val>
                                            <p:strVal val="#ppt_x+0.4"/>
                                          </p:val>
                                        </p:tav>
                                        <p:tav tm="100000">
                                          <p:val>
                                            <p:strVal val="#ppt_x-0.05"/>
                                          </p:val>
                                        </p:tav>
                                      </p:tavLst>
                                    </p:anim>
                                    <p:anim calcmode="lin" valueType="num">
                                      <p:cBhvr>
                                        <p:cTn id="56" dur="800" decel="100000" fill="hold"/>
                                        <p:tgtEl>
                                          <p:spTgt spid="15"/>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aningoflife.jpg"/>
          <p:cNvPicPr>
            <a:picLocks noChangeAspect="1"/>
          </p:cNvPicPr>
          <p:nvPr/>
        </p:nvPicPr>
        <p:blipFill>
          <a:blip r:embed="rId4" cstate="print"/>
          <a:stretch>
            <a:fillRect/>
          </a:stretch>
        </p:blipFill>
        <p:spPr>
          <a:xfrm>
            <a:off x="0" y="0"/>
            <a:ext cx="1752600" cy="1752600"/>
          </a:xfrm>
          <a:prstGeom prst="rect">
            <a:avLst/>
          </a:prstGeom>
        </p:spPr>
      </p:pic>
      <p:sp>
        <p:nvSpPr>
          <p:cNvPr id="2" name="Title 1"/>
          <p:cNvSpPr>
            <a:spLocks noGrp="1"/>
          </p:cNvSpPr>
          <p:nvPr>
            <p:ph type="title"/>
          </p:nvPr>
        </p:nvSpPr>
        <p:spPr/>
        <p:txBody>
          <a:bodyPr/>
          <a:lstStyle/>
          <a:p>
            <a:pPr algn="r"/>
            <a:r>
              <a:rPr lang="en-US" sz="3600" dirty="0" smtClean="0"/>
              <a:t>Dichotomy of the </a:t>
            </a:r>
            <a:r>
              <a:rPr lang="en-US" sz="3600" dirty="0" err="1" smtClean="0"/>
              <a:t>pion</a:t>
            </a:r>
            <a:endParaRPr lang="en-US" sz="3600" dirty="0"/>
          </a:p>
        </p:txBody>
      </p:sp>
      <p:sp>
        <p:nvSpPr>
          <p:cNvPr id="4" name="Footer Placeholder 3"/>
          <p:cNvSpPr>
            <a:spLocks noGrp="1"/>
          </p:cNvSpPr>
          <p:nvPr>
            <p:ph type="ftr" sz="quarter" idx="11"/>
          </p:nvPr>
        </p:nvSpPr>
        <p:spPr/>
        <p:txBody>
          <a:bodyPr/>
          <a:lstStyle/>
          <a:p>
            <a:r>
              <a:rPr lang="en-US" smtClean="0">
                <a:solidFill>
                  <a:srgbClr val="404040"/>
                </a:solidFill>
              </a:rPr>
              <a:t>Craig Roberts: Deconstructing QCD's Goldstone modes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7</a:t>
            </a:fld>
            <a:endParaRPr lang="en-US">
              <a:solidFill>
                <a:srgbClr val="404040"/>
              </a:solidFill>
            </a:endParaRPr>
          </a:p>
        </p:txBody>
      </p:sp>
      <p:sp>
        <p:nvSpPr>
          <p:cNvPr id="8" name="Content Placeholder 7"/>
          <p:cNvSpPr>
            <a:spLocks noGrp="1"/>
          </p:cNvSpPr>
          <p:nvPr>
            <p:ph idx="1"/>
          </p:nvPr>
        </p:nvSpPr>
        <p:spPr>
          <a:xfrm>
            <a:off x="457200" y="1676400"/>
            <a:ext cx="8229600" cy="4495800"/>
          </a:xfrm>
        </p:spPr>
        <p:txBody>
          <a:bodyPr/>
          <a:lstStyle/>
          <a:p>
            <a:pPr>
              <a:buFont typeface="Wingdings" pitchFamily="2" charset="2"/>
              <a:buChar char="Ø"/>
            </a:pPr>
            <a:r>
              <a:rPr lang="en-US" sz="2400" dirty="0" smtClean="0"/>
              <a:t>How does one make an almost </a:t>
            </a:r>
            <a:r>
              <a:rPr lang="en-US" sz="2400" dirty="0" err="1" smtClean="0"/>
              <a:t>massless</a:t>
            </a:r>
            <a:r>
              <a:rPr lang="en-US" sz="2400" dirty="0" smtClean="0"/>
              <a:t> particle from two massive constituent-quarks?</a:t>
            </a:r>
          </a:p>
          <a:p>
            <a:pPr>
              <a:buFont typeface="Wingdings" pitchFamily="2" charset="2"/>
              <a:buChar char="Ø"/>
            </a:pPr>
            <a:r>
              <a:rPr lang="en-US" sz="2400" dirty="0" smtClean="0"/>
              <a:t>Naturally, one </a:t>
            </a:r>
            <a:r>
              <a:rPr lang="en-US" sz="2400" i="1" dirty="0" smtClean="0"/>
              <a:t>could</a:t>
            </a:r>
            <a:r>
              <a:rPr lang="en-US" sz="2400" dirty="0" smtClean="0"/>
              <a:t> always tune a potential in quantum mechanics so that the ground-state is </a:t>
            </a:r>
            <a:r>
              <a:rPr lang="en-US" sz="2400" dirty="0" err="1" smtClean="0"/>
              <a:t>massless</a:t>
            </a:r>
            <a:r>
              <a:rPr lang="en-US" sz="2400" dirty="0" smtClean="0"/>
              <a:t> </a:t>
            </a:r>
          </a:p>
          <a:p>
            <a:pPr>
              <a:buNone/>
            </a:pPr>
            <a:r>
              <a:rPr lang="en-US" sz="2400" dirty="0" smtClean="0"/>
              <a:t>	</a:t>
            </a:r>
            <a:r>
              <a:rPr lang="en-US" sz="2400" i="1" dirty="0" smtClean="0">
                <a:solidFill>
                  <a:schemeClr val="bg1">
                    <a:lumMod val="50000"/>
                  </a:schemeClr>
                </a:solidFill>
              </a:rPr>
              <a:t>– but some are still making this mistake</a:t>
            </a:r>
          </a:p>
          <a:p>
            <a:pPr lvl="1">
              <a:buNone/>
            </a:pPr>
            <a:endParaRPr lang="en-US" sz="2200" dirty="0" smtClean="0"/>
          </a:p>
          <a:p>
            <a:pPr>
              <a:buFont typeface="Wingdings" pitchFamily="2" charset="2"/>
              <a:buChar char="Ø"/>
            </a:pPr>
            <a:r>
              <a:rPr lang="en-US" sz="2400" dirty="0" smtClean="0"/>
              <a:t>However:</a:t>
            </a:r>
          </a:p>
          <a:p>
            <a:pPr>
              <a:buNone/>
            </a:pPr>
            <a:r>
              <a:rPr lang="en-US" sz="2400" dirty="0" smtClean="0"/>
              <a:t>     </a:t>
            </a:r>
            <a:r>
              <a:rPr lang="en-US" sz="2400" dirty="0" smtClean="0">
                <a:solidFill>
                  <a:srgbClr val="0070C0"/>
                </a:solidFill>
              </a:rPr>
              <a:t>current-algebra (1968)</a:t>
            </a:r>
          </a:p>
          <a:p>
            <a:pPr>
              <a:buNone/>
            </a:pPr>
            <a:r>
              <a:rPr lang="en-US" sz="2400" dirty="0" smtClean="0"/>
              <a:t> </a:t>
            </a:r>
          </a:p>
          <a:p>
            <a:pPr>
              <a:buFont typeface="Wingdings" pitchFamily="2" charset="2"/>
              <a:buChar char="Ø"/>
            </a:pPr>
            <a:r>
              <a:rPr lang="en-US" sz="2400" dirty="0" smtClean="0"/>
              <a:t>This is </a:t>
            </a:r>
            <a:r>
              <a:rPr lang="en-US" sz="2400" i="1" dirty="0" smtClean="0">
                <a:solidFill>
                  <a:srgbClr val="FF0000"/>
                </a:solidFill>
              </a:rPr>
              <a:t>impossible in quantum mechanics</a:t>
            </a:r>
            <a:r>
              <a:rPr lang="en-US" sz="2400" dirty="0" smtClean="0"/>
              <a:t>, for which one always finds: </a:t>
            </a:r>
          </a:p>
        </p:txBody>
      </p:sp>
      <p:graphicFrame>
        <p:nvGraphicFramePr>
          <p:cNvPr id="9" name="Object 8"/>
          <p:cNvGraphicFramePr>
            <a:graphicFrameLocks noChangeAspect="1"/>
          </p:cNvGraphicFramePr>
          <p:nvPr/>
        </p:nvGraphicFramePr>
        <p:xfrm>
          <a:off x="3810000" y="3962400"/>
          <a:ext cx="1604210" cy="762000"/>
        </p:xfrm>
        <a:graphic>
          <a:graphicData uri="http://schemas.openxmlformats.org/presentationml/2006/ole">
            <p:oleObj spid="_x0000_s399362" name="Equation" r:id="rId5" imgW="507960" imgH="241200" progId="Equation.3">
              <p:embed/>
            </p:oleObj>
          </a:graphicData>
        </a:graphic>
      </p:graphicFrame>
      <p:graphicFrame>
        <p:nvGraphicFramePr>
          <p:cNvPr id="10" name="Object 9"/>
          <p:cNvGraphicFramePr>
            <a:graphicFrameLocks noChangeAspect="1"/>
          </p:cNvGraphicFramePr>
          <p:nvPr/>
        </p:nvGraphicFramePr>
        <p:xfrm>
          <a:off x="2565400" y="5715000"/>
          <a:ext cx="3454400" cy="609600"/>
        </p:xfrm>
        <a:graphic>
          <a:graphicData uri="http://schemas.openxmlformats.org/presentationml/2006/ole">
            <p:oleObj spid="_x0000_s399363" name="Equation" r:id="rId6" imgW="1295280" imgH="228600" progId="Equation.3">
              <p:embed/>
            </p:oleObj>
          </a:graphicData>
        </a:graphic>
      </p:graphicFrame>
      <p:sp>
        <p:nvSpPr>
          <p:cNvPr id="11" name="Date Placeholder 10"/>
          <p:cNvSpPr>
            <a:spLocks noGrp="1"/>
          </p:cNvSpPr>
          <p:nvPr>
            <p:ph type="dt" sz="half" idx="10"/>
          </p:nvPr>
        </p:nvSpPr>
        <p:spPr/>
        <p:txBody>
          <a:bodyPr/>
          <a:lstStyle/>
          <a:p>
            <a:r>
              <a:rPr lang="en-US" smtClean="0">
                <a:solidFill>
                  <a:srgbClr val="404040"/>
                </a:solidFill>
              </a:rPr>
              <a:t>Drell-Yan and Hadron Structure - 77pgs</a:t>
            </a:r>
            <a:endParaRPr lang="en-US">
              <a:solidFill>
                <a:srgbClr val="404040"/>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 calcmode="lin" valueType="num">
                                      <p:cBhvr>
                                        <p:cTn id="12" dur="1000" fill="hold"/>
                                        <p:tgtEl>
                                          <p:spTgt spid="8">
                                            <p:txEl>
                                              <p:pRg st="4" end="4"/>
                                            </p:txEl>
                                          </p:spTgt>
                                        </p:tgtEl>
                                        <p:attrNameLst>
                                          <p:attrName>ppt_w</p:attrName>
                                        </p:attrNameLst>
                                      </p:cBhvr>
                                      <p:tavLst>
                                        <p:tav tm="0">
                                          <p:val>
                                            <p:strVal val="#ppt_w*0.70"/>
                                          </p:val>
                                        </p:tav>
                                        <p:tav tm="100000">
                                          <p:val>
                                            <p:strVal val="#ppt_w"/>
                                          </p:val>
                                        </p:tav>
                                      </p:tavLst>
                                    </p:anim>
                                    <p:anim calcmode="lin" valueType="num">
                                      <p:cBhvr>
                                        <p:cTn id="13" dur="1000" fill="hold"/>
                                        <p:tgtEl>
                                          <p:spTgt spid="8">
                                            <p:txEl>
                                              <p:pRg st="4" end="4"/>
                                            </p:txEl>
                                          </p:spTgt>
                                        </p:tgtEl>
                                        <p:attrNameLst>
                                          <p:attrName>ppt_h</p:attrName>
                                        </p:attrNameLst>
                                      </p:cBhvr>
                                      <p:tavLst>
                                        <p:tav tm="0">
                                          <p:val>
                                            <p:strVal val="#ppt_h"/>
                                          </p:val>
                                        </p:tav>
                                        <p:tav tm="100000">
                                          <p:val>
                                            <p:strVal val="#ppt_h"/>
                                          </p:val>
                                        </p:tav>
                                      </p:tavLst>
                                    </p:anim>
                                    <p:animEffect transition="in" filter="fade">
                                      <p:cBhvr>
                                        <p:cTn id="14" dur="1000"/>
                                        <p:tgtEl>
                                          <p:spTgt spid="8">
                                            <p:txEl>
                                              <p:pRg st="4" end="4"/>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 calcmode="lin" valueType="num">
                                      <p:cBhvr>
                                        <p:cTn id="17" dur="1000" fill="hold"/>
                                        <p:tgtEl>
                                          <p:spTgt spid="8">
                                            <p:txEl>
                                              <p:pRg st="5" end="5"/>
                                            </p:txEl>
                                          </p:spTgt>
                                        </p:tgtEl>
                                        <p:attrNameLst>
                                          <p:attrName>ppt_w</p:attrName>
                                        </p:attrNameLst>
                                      </p:cBhvr>
                                      <p:tavLst>
                                        <p:tav tm="0">
                                          <p:val>
                                            <p:strVal val="#ppt_w*0.70"/>
                                          </p:val>
                                        </p:tav>
                                        <p:tav tm="100000">
                                          <p:val>
                                            <p:strVal val="#ppt_w"/>
                                          </p:val>
                                        </p:tav>
                                      </p:tavLst>
                                    </p:anim>
                                    <p:anim calcmode="lin" valueType="num">
                                      <p:cBhvr>
                                        <p:cTn id="18" dur="1000" fill="hold"/>
                                        <p:tgtEl>
                                          <p:spTgt spid="8">
                                            <p:txEl>
                                              <p:pRg st="5" end="5"/>
                                            </p:txEl>
                                          </p:spTgt>
                                        </p:tgtEl>
                                        <p:attrNameLst>
                                          <p:attrName>ppt_h</p:attrName>
                                        </p:attrNameLst>
                                      </p:cBhvr>
                                      <p:tavLst>
                                        <p:tav tm="0">
                                          <p:val>
                                            <p:strVal val="#ppt_h"/>
                                          </p:val>
                                        </p:tav>
                                        <p:tav tm="100000">
                                          <p:val>
                                            <p:strVal val="#ppt_h"/>
                                          </p:val>
                                        </p:tav>
                                      </p:tavLst>
                                    </p:anim>
                                    <p:animEffect transition="in" filter="fade">
                                      <p:cBhvr>
                                        <p:cTn id="19" dur="1000"/>
                                        <p:tgtEl>
                                          <p:spTgt spid="8">
                                            <p:txEl>
                                              <p:pRg st="5" end="5"/>
                                            </p:txEl>
                                          </p:spTgt>
                                        </p:tgtEl>
                                      </p:cBhvr>
                                    </p:animEffect>
                                  </p:childTnLst>
                                </p:cTn>
                              </p:par>
                              <p:par>
                                <p:cTn id="20" presetID="31" presetClass="entr" presetSubtype="0" fill="hold" nodeType="withEffect">
                                  <p:stCondLst>
                                    <p:cond delay="0"/>
                                  </p:stCondLst>
                                  <p:iterate type="lt">
                                    <p:tmPct val="5000"/>
                                  </p:iterate>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par>
                                <p:cTn id="26" presetID="55" presetClass="entr" presetSubtype="0" fill="hold"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 calcmode="lin" valueType="num">
                                      <p:cBhvr>
                                        <p:cTn id="28"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 calcmode="lin" valueType="num">
                                      <p:cBhvr>
                                        <p:cTn id="35" dur="1000" fill="hold"/>
                                        <p:tgtEl>
                                          <p:spTgt spid="8">
                                            <p:txEl>
                                              <p:pRg st="7" end="7"/>
                                            </p:txEl>
                                          </p:spTgt>
                                        </p:tgtEl>
                                        <p:attrNameLst>
                                          <p:attrName>ppt_w</p:attrName>
                                        </p:attrNameLst>
                                      </p:cBhvr>
                                      <p:tavLst>
                                        <p:tav tm="0">
                                          <p:val>
                                            <p:strVal val="#ppt_w*0.70"/>
                                          </p:val>
                                        </p:tav>
                                        <p:tav tm="100000">
                                          <p:val>
                                            <p:strVal val="#ppt_w"/>
                                          </p:val>
                                        </p:tav>
                                      </p:tavLst>
                                    </p:anim>
                                    <p:anim calcmode="lin" valueType="num">
                                      <p:cBhvr>
                                        <p:cTn id="36" dur="1000" fill="hold"/>
                                        <p:tgtEl>
                                          <p:spTgt spid="8">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8">
                                            <p:txEl>
                                              <p:pRg st="7" end="7"/>
                                            </p:txEl>
                                          </p:spTgt>
                                        </p:tgtEl>
                                      </p:cBhvr>
                                    </p:animEffect>
                                  </p:childTnLst>
                                </p:cTn>
                              </p:par>
                              <p:par>
                                <p:cTn id="38" presetID="31" presetClass="entr" presetSubtype="0" fill="hold" nodeType="withEffect">
                                  <p:stCondLst>
                                    <p:cond delay="0"/>
                                  </p:stCondLst>
                                  <p:iterate type="lt">
                                    <p:tmPct val="5000"/>
                                  </p:iterate>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par>
                                <p:cTn id="44" presetID="55" presetClass="entr" presetSubtype="0" fill="hold" nodeType="withEffect">
                                  <p:stCondLst>
                                    <p:cond delay="0"/>
                                  </p:stCondLst>
                                  <p:childTnLst>
                                    <p:set>
                                      <p:cBhvr>
                                        <p:cTn id="45" dur="1" fill="hold">
                                          <p:stCondLst>
                                            <p:cond delay="0"/>
                                          </p:stCondLst>
                                        </p:cTn>
                                        <p:tgtEl>
                                          <p:spTgt spid="8">
                                            <p:txEl>
                                              <p:pRg st="6" end="6"/>
                                            </p:txEl>
                                          </p:spTgt>
                                        </p:tgtEl>
                                        <p:attrNameLst>
                                          <p:attrName>style.visibility</p:attrName>
                                        </p:attrNameLst>
                                      </p:cBhvr>
                                      <p:to>
                                        <p:strVal val="visible"/>
                                      </p:to>
                                    </p:set>
                                    <p:anim calcmode="lin" valueType="num">
                                      <p:cBhvr>
                                        <p:cTn id="46" dur="1000" fill="hold"/>
                                        <p:tgtEl>
                                          <p:spTgt spid="8">
                                            <p:txEl>
                                              <p:pRg st="6" end="6"/>
                                            </p:txEl>
                                          </p:spTgt>
                                        </p:tgtEl>
                                        <p:attrNameLst>
                                          <p:attrName>ppt_w</p:attrName>
                                        </p:attrNameLst>
                                      </p:cBhvr>
                                      <p:tavLst>
                                        <p:tav tm="0">
                                          <p:val>
                                            <p:strVal val="#ppt_w*0.70"/>
                                          </p:val>
                                        </p:tav>
                                        <p:tav tm="100000">
                                          <p:val>
                                            <p:strVal val="#ppt_w"/>
                                          </p:val>
                                        </p:tav>
                                      </p:tavLst>
                                    </p:anim>
                                    <p:anim calcmode="lin" valueType="num">
                                      <p:cBhvr>
                                        <p:cTn id="47" dur="1000" fill="hold"/>
                                        <p:tgtEl>
                                          <p:spTgt spid="8">
                                            <p:txEl>
                                              <p:pRg st="6" end="6"/>
                                            </p:txEl>
                                          </p:spTgt>
                                        </p:tgtEl>
                                        <p:attrNameLst>
                                          <p:attrName>ppt_h</p:attrName>
                                        </p:attrNameLst>
                                      </p:cBhvr>
                                      <p:tavLst>
                                        <p:tav tm="0">
                                          <p:val>
                                            <p:strVal val="#ppt_h"/>
                                          </p:val>
                                        </p:tav>
                                        <p:tav tm="100000">
                                          <p:val>
                                            <p:strVal val="#ppt_h"/>
                                          </p:val>
                                        </p:tav>
                                      </p:tavLst>
                                    </p:anim>
                                    <p:animEffect transition="in" filter="fade">
                                      <p:cBhvr>
                                        <p:cTn id="48" dur="1000"/>
                                        <p:tgtEl>
                                          <p:spTgt spid="8">
                                            <p:txEl>
                                              <p:pRg st="6" end="6"/>
                                            </p:txEl>
                                          </p:spTgt>
                                        </p:tgtEl>
                                      </p:cBhvr>
                                    </p:animEffect>
                                  </p:childTnLst>
                                </p:cTn>
                              </p:par>
                              <p:par>
                                <p:cTn id="49" presetID="55" presetClass="entr" presetSubtype="0" fill="hold" nodeType="withEffect">
                                  <p:stCondLst>
                                    <p:cond delay="0"/>
                                  </p:stCondLst>
                                  <p:childTnLst>
                                    <p:set>
                                      <p:cBhvr>
                                        <p:cTn id="50" dur="1" fill="hold">
                                          <p:stCondLst>
                                            <p:cond delay="0"/>
                                          </p:stCondLst>
                                        </p:cTn>
                                        <p:tgtEl>
                                          <p:spTgt spid="8">
                                            <p:txEl>
                                              <p:pRg st="2" end="2"/>
                                            </p:txEl>
                                          </p:spTgt>
                                        </p:tgtEl>
                                        <p:attrNameLst>
                                          <p:attrName>style.visibility</p:attrName>
                                        </p:attrNameLst>
                                      </p:cBhvr>
                                      <p:to>
                                        <p:strVal val="visible"/>
                                      </p:to>
                                    </p:set>
                                    <p:anim calcmode="lin" valueType="num">
                                      <p:cBhvr>
                                        <p:cTn id="51"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52"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53"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Nucleon Structure Functions</a:t>
            </a:r>
            <a:endParaRPr lang="en-US" sz="3200" dirty="0"/>
          </a:p>
        </p:txBody>
      </p:sp>
      <p:sp>
        <p:nvSpPr>
          <p:cNvPr id="3" name="Content Placeholder 2"/>
          <p:cNvSpPr>
            <a:spLocks noGrp="1"/>
          </p:cNvSpPr>
          <p:nvPr>
            <p:ph idx="1"/>
          </p:nvPr>
        </p:nvSpPr>
        <p:spPr/>
        <p:txBody>
          <a:bodyPr/>
          <a:lstStyle/>
          <a:p>
            <a:r>
              <a:rPr lang="en-US" sz="2400" dirty="0" smtClean="0"/>
              <a:t>Moments method will work here, too.  </a:t>
            </a:r>
          </a:p>
          <a:p>
            <a:r>
              <a:rPr lang="en-US" sz="2400" dirty="0" smtClean="0"/>
              <a:t>Work about to begin:</a:t>
            </a:r>
            <a:r>
              <a:rPr lang="de-DE" sz="2400" i="1" dirty="0" smtClean="0">
                <a:solidFill>
                  <a:srgbClr val="6600FF"/>
                </a:solidFill>
              </a:rPr>
              <a:t> Cloët, Roberts &amp; Tandy</a:t>
            </a:r>
          </a:p>
          <a:p>
            <a:pPr lvl="1">
              <a:spcAft>
                <a:spcPts val="600"/>
              </a:spcAft>
            </a:pPr>
            <a:r>
              <a:rPr lang="en-US" sz="2200" dirty="0" smtClean="0"/>
              <a:t>Based on predictions for nucleon elastic form factors, which, e.g., predicted large-</a:t>
            </a:r>
            <a:r>
              <a:rPr lang="en-US" sz="2200" i="1" dirty="0" smtClean="0"/>
              <a:t>Q</a:t>
            </a:r>
            <a:r>
              <a:rPr lang="en-US" sz="2200" i="1" baseline="30000" dirty="0" smtClean="0"/>
              <a:t>2</a:t>
            </a:r>
            <a:r>
              <a:rPr lang="en-US" sz="2200" dirty="0" smtClean="0"/>
              <a:t> behavior of </a:t>
            </a:r>
            <a:r>
              <a:rPr lang="en-US" sz="2200" i="1" dirty="0" err="1" smtClean="0"/>
              <a:t>G</a:t>
            </a:r>
            <a:r>
              <a:rPr lang="en-US" sz="2200" i="1" baseline="-25000" dirty="0" err="1" smtClean="0"/>
              <a:t>E</a:t>
            </a:r>
            <a:r>
              <a:rPr lang="en-US" sz="2200" i="1" baseline="30000" dirty="0" err="1" smtClean="0"/>
              <a:t>n</a:t>
            </a:r>
            <a:r>
              <a:rPr lang="en-US" sz="2200" i="1" dirty="0" smtClean="0"/>
              <a:t>(Q</a:t>
            </a:r>
            <a:r>
              <a:rPr lang="en-US" sz="2200" i="1" baseline="30000" dirty="0" smtClean="0"/>
              <a:t>2</a:t>
            </a:r>
            <a:r>
              <a:rPr lang="en-US" sz="2200" i="1" dirty="0" smtClean="0"/>
              <a:t>)</a:t>
            </a:r>
            <a:r>
              <a:rPr lang="en-US" sz="2200" dirty="0" smtClean="0"/>
              <a:t>: </a:t>
            </a:r>
          </a:p>
          <a:p>
            <a:pPr lvl="1"/>
            <a:endParaRPr lang="en-US" sz="2200" dirty="0" smtClean="0"/>
          </a:p>
          <a:p>
            <a:pPr lvl="1"/>
            <a:endParaRPr lang="en-US" sz="2200" dirty="0" smtClean="0"/>
          </a:p>
          <a:p>
            <a:r>
              <a:rPr lang="en-US" sz="2400" dirty="0" smtClean="0"/>
              <a:t>Meantime, </a:t>
            </a:r>
            <a:r>
              <a:rPr lang="en-US" sz="2400" dirty="0" err="1" smtClean="0"/>
              <a:t>capitalise</a:t>
            </a:r>
            <a:r>
              <a:rPr lang="en-US" sz="2400" dirty="0" smtClean="0"/>
              <a:t> on connection between </a:t>
            </a:r>
            <a:r>
              <a:rPr lang="en-US" sz="2400" i="1" dirty="0" smtClean="0"/>
              <a:t>x=1</a:t>
            </a:r>
            <a:r>
              <a:rPr lang="en-US" sz="2400" dirty="0" smtClean="0"/>
              <a:t> and </a:t>
            </a:r>
            <a:r>
              <a:rPr lang="en-US" sz="2400" i="1" dirty="0" smtClean="0"/>
              <a:t>Q</a:t>
            </a:r>
            <a:r>
              <a:rPr lang="en-US" sz="2400" i="1" baseline="30000" dirty="0" smtClean="0"/>
              <a:t>2</a:t>
            </a:r>
            <a:r>
              <a:rPr lang="en-US" sz="2400" i="1" dirty="0" smtClean="0"/>
              <a:t>=0 … </a:t>
            </a:r>
            <a:endParaRPr lang="en-US" sz="2400" i="1"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70</a:t>
            </a:fld>
            <a:endParaRPr lang="en-US"/>
          </a:p>
        </p:txBody>
      </p:sp>
      <p:sp>
        <p:nvSpPr>
          <p:cNvPr id="7" name="Rectangle 6"/>
          <p:cNvSpPr/>
          <p:nvPr/>
        </p:nvSpPr>
        <p:spPr bwMode="auto">
          <a:xfrm>
            <a:off x="1371600" y="3200400"/>
            <a:ext cx="68580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i="1" dirty="0" smtClean="0"/>
              <a:t>Survey of nucleon electromagnetic form factors</a:t>
            </a:r>
            <a:r>
              <a:rPr lang="en-US" dirty="0" smtClean="0"/>
              <a:t/>
            </a:r>
            <a:br>
              <a:rPr lang="en-US" dirty="0" smtClean="0"/>
            </a:br>
            <a:r>
              <a:rPr lang="en-US" dirty="0" smtClean="0"/>
              <a:t>I.C. </a:t>
            </a:r>
            <a:r>
              <a:rPr lang="en-US" dirty="0" err="1" smtClean="0"/>
              <a:t>Cloët</a:t>
            </a:r>
            <a:r>
              <a:rPr lang="en-US" dirty="0" smtClean="0"/>
              <a:t>, G. Eichmann, B. El-</a:t>
            </a:r>
            <a:r>
              <a:rPr lang="en-US" dirty="0" err="1" smtClean="0"/>
              <a:t>Bennich</a:t>
            </a:r>
            <a:r>
              <a:rPr lang="en-US" dirty="0" smtClean="0"/>
              <a:t>, T. </a:t>
            </a:r>
            <a:r>
              <a:rPr lang="en-US" dirty="0" err="1" smtClean="0"/>
              <a:t>Klähn</a:t>
            </a:r>
            <a:r>
              <a:rPr lang="en-US" dirty="0" smtClean="0"/>
              <a:t> and C.D. Roberts</a:t>
            </a:r>
            <a:br>
              <a:rPr lang="en-US" dirty="0" smtClean="0"/>
            </a:br>
            <a:r>
              <a:rPr lang="en-US" dirty="0" smtClean="0">
                <a:hlinkClick r:id="rId2"/>
              </a:rPr>
              <a:t>arXiv:0812.0416 [</a:t>
            </a:r>
            <a:r>
              <a:rPr lang="en-US" dirty="0" err="1" smtClean="0">
                <a:hlinkClick r:id="rId2"/>
              </a:rPr>
              <a:t>nucl-th</a:t>
            </a:r>
            <a:r>
              <a:rPr lang="en-US" dirty="0" smtClean="0">
                <a:hlinkClick r:id="rId2"/>
              </a:rPr>
              <a:t>]</a:t>
            </a:r>
            <a:r>
              <a:rPr lang="en-US" dirty="0" smtClean="0"/>
              <a:t>, Few Body Syst. </a:t>
            </a:r>
            <a:r>
              <a:rPr lang="en-US" b="1" dirty="0" smtClean="0"/>
              <a:t>46</a:t>
            </a:r>
            <a:r>
              <a:rPr lang="en-US" dirty="0" smtClean="0"/>
              <a:t> (2009) pp. 1-36</a:t>
            </a:r>
            <a:endParaRPr kumimoji="0" lang="en-US" sz="1800" b="0" i="0" u="none" strike="noStrike" cap="none" normalizeH="0" baseline="0" dirty="0" smtClean="0">
              <a:ln>
                <a:noFill/>
              </a:ln>
              <a:solidFill>
                <a:schemeClr val="tx1"/>
              </a:solidFill>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800" dirty="0" smtClean="0"/>
              <a:t>Neutron structure </a:t>
            </a:r>
            <a:br>
              <a:rPr lang="en-US" sz="2800" dirty="0" smtClean="0"/>
            </a:br>
            <a:r>
              <a:rPr lang="en-US" sz="2800" dirty="0" smtClean="0"/>
              <a:t>function at high-</a:t>
            </a:r>
            <a:r>
              <a:rPr lang="en-US" sz="2800" i="1" dirty="0" smtClean="0"/>
              <a:t>x</a:t>
            </a:r>
            <a:endParaRPr lang="en-US" sz="2800" i="1" dirty="0"/>
          </a:p>
        </p:txBody>
      </p:sp>
      <p:sp>
        <p:nvSpPr>
          <p:cNvPr id="3" name="Content Placeholder 2"/>
          <p:cNvSpPr>
            <a:spLocks noGrp="1"/>
          </p:cNvSpPr>
          <p:nvPr>
            <p:ph idx="1"/>
          </p:nvPr>
        </p:nvSpPr>
        <p:spPr>
          <a:xfrm>
            <a:off x="152400" y="1371600"/>
            <a:ext cx="8229600" cy="4525963"/>
          </a:xfrm>
        </p:spPr>
        <p:txBody>
          <a:bodyPr/>
          <a:lstStyle/>
          <a:p>
            <a:r>
              <a:rPr lang="en-US" dirty="0" smtClean="0"/>
              <a:t>Valence-quark distributions at </a:t>
            </a:r>
            <a:r>
              <a:rPr lang="en-US" i="1" dirty="0" smtClean="0"/>
              <a:t>x=1</a:t>
            </a:r>
          </a:p>
          <a:p>
            <a:pPr lvl="1"/>
            <a:r>
              <a:rPr lang="en-US" dirty="0" smtClean="0"/>
              <a:t>Fixed point under DGLAP evolution</a:t>
            </a:r>
          </a:p>
          <a:p>
            <a:pPr lvl="1"/>
            <a:r>
              <a:rPr lang="en-US" dirty="0" smtClean="0"/>
              <a:t>Strong discriminator between models</a:t>
            </a:r>
          </a:p>
          <a:p>
            <a:pPr>
              <a:spcAft>
                <a:spcPts val="600"/>
              </a:spcAft>
            </a:pPr>
            <a:r>
              <a:rPr lang="en-US" dirty="0" smtClean="0"/>
              <a:t>Algebraic formula</a:t>
            </a:r>
          </a:p>
          <a:p>
            <a:endParaRPr lang="en-US" dirty="0" smtClean="0"/>
          </a:p>
          <a:p>
            <a:endParaRPr lang="en-US" dirty="0" smtClean="0"/>
          </a:p>
          <a:p>
            <a:pPr lvl="1"/>
            <a:r>
              <a:rPr lang="en-US" sz="2200" i="1" dirty="0" smtClean="0"/>
              <a:t>P</a:t>
            </a:r>
            <a:r>
              <a:rPr lang="en-US" sz="2200" i="1" baseline="-25000" dirty="0" smtClean="0"/>
              <a:t>1</a:t>
            </a:r>
            <a:r>
              <a:rPr lang="en-US" sz="2200" i="1" baseline="30000" dirty="0" smtClean="0"/>
              <a:t>p,s</a:t>
            </a:r>
            <a:r>
              <a:rPr lang="en-US" sz="2200" baseline="30000" dirty="0" smtClean="0"/>
              <a:t> </a:t>
            </a:r>
            <a:r>
              <a:rPr lang="en-US" sz="2200" dirty="0" smtClean="0"/>
              <a:t>= contribution to the proton's charge arising from diagrams with a scalar </a:t>
            </a:r>
            <a:r>
              <a:rPr lang="en-US" sz="2200" dirty="0" err="1" smtClean="0"/>
              <a:t>diquark</a:t>
            </a:r>
            <a:r>
              <a:rPr lang="en-US" sz="2200" dirty="0" smtClean="0"/>
              <a:t> component in both the initial and final state</a:t>
            </a:r>
          </a:p>
          <a:p>
            <a:pPr lvl="1"/>
            <a:r>
              <a:rPr lang="en-US" sz="2200" i="1" dirty="0" smtClean="0"/>
              <a:t>P</a:t>
            </a:r>
            <a:r>
              <a:rPr lang="en-US" sz="2200" i="1" baseline="-25000" dirty="0" smtClean="0"/>
              <a:t>1</a:t>
            </a:r>
            <a:r>
              <a:rPr lang="en-US" sz="2200" i="1" baseline="30000" dirty="0" smtClean="0"/>
              <a:t>p,a </a:t>
            </a:r>
            <a:r>
              <a:rPr lang="en-US" sz="2200" dirty="0" smtClean="0"/>
              <a:t>= kindred axial-vector </a:t>
            </a:r>
            <a:r>
              <a:rPr lang="en-US" sz="2200" dirty="0" err="1" smtClean="0"/>
              <a:t>diquark</a:t>
            </a:r>
            <a:r>
              <a:rPr lang="en-US" sz="2200" dirty="0" smtClean="0"/>
              <a:t> contribution</a:t>
            </a:r>
          </a:p>
          <a:p>
            <a:pPr lvl="1"/>
            <a:r>
              <a:rPr lang="en-US" sz="2200" dirty="0" smtClean="0"/>
              <a:t>P</a:t>
            </a:r>
            <a:r>
              <a:rPr lang="en-US" sz="2200" baseline="-25000" dirty="0" smtClean="0"/>
              <a:t>1</a:t>
            </a:r>
            <a:r>
              <a:rPr lang="en-US" sz="2200" baseline="30000" dirty="0" smtClean="0"/>
              <a:t>p,m </a:t>
            </a:r>
            <a:r>
              <a:rPr lang="en-US" sz="2200" dirty="0" smtClean="0"/>
              <a:t>= contribution to the proton's charge arising from diagrams with a different </a:t>
            </a:r>
            <a:r>
              <a:rPr lang="en-US" sz="2200" dirty="0" err="1" smtClean="0"/>
              <a:t>diquark</a:t>
            </a:r>
            <a:r>
              <a:rPr lang="en-US" sz="2200" dirty="0" smtClean="0"/>
              <a:t> component in the initial and final state.  </a:t>
            </a:r>
            <a:endParaRPr lang="en-US" sz="2200"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71</a:t>
            </a:fld>
            <a:endParaRPr lang="en-US"/>
          </a:p>
        </p:txBody>
      </p:sp>
      <p:sp>
        <p:nvSpPr>
          <p:cNvPr id="7" name="TextBox 6"/>
          <p:cNvSpPr txBox="1"/>
          <p:nvPr/>
        </p:nvSpPr>
        <p:spPr>
          <a:xfrm>
            <a:off x="0" y="0"/>
            <a:ext cx="5836791" cy="1569660"/>
          </a:xfrm>
          <a:prstGeom prst="rect">
            <a:avLst/>
          </a:prstGeom>
          <a:noFill/>
        </p:spPr>
        <p:txBody>
          <a:bodyPr wrap="square" rtlCol="0">
            <a:spAutoFit/>
          </a:bodyPr>
          <a:lstStyle/>
          <a:p>
            <a:r>
              <a:rPr lang="en-US" sz="1600" dirty="0" smtClean="0"/>
              <a:t>I.C. </a:t>
            </a:r>
            <a:r>
              <a:rPr lang="en-US" sz="1600" dirty="0" err="1" smtClean="0"/>
              <a:t>Cloët</a:t>
            </a:r>
            <a:r>
              <a:rPr lang="en-US" sz="1600" dirty="0" smtClean="0"/>
              <a:t>, C.D. Roberts, </a:t>
            </a:r>
            <a:r>
              <a:rPr lang="en-US" sz="1600" i="1" dirty="0" smtClean="0"/>
              <a:t>et al</a:t>
            </a:r>
            <a:r>
              <a:rPr lang="en-US" sz="1600" dirty="0" smtClean="0"/>
              <a:t>.</a:t>
            </a:r>
          </a:p>
          <a:p>
            <a:r>
              <a:rPr lang="en-US" sz="1600" dirty="0" smtClean="0">
                <a:hlinkClick r:id="rId2"/>
              </a:rPr>
              <a:t>arXiv:0812.0416 [</a:t>
            </a:r>
            <a:r>
              <a:rPr lang="en-US" sz="1600" dirty="0" err="1" smtClean="0">
                <a:hlinkClick r:id="rId2"/>
              </a:rPr>
              <a:t>nucl-th</a:t>
            </a:r>
            <a:r>
              <a:rPr lang="en-US" sz="1600" dirty="0" smtClean="0">
                <a:hlinkClick r:id="rId2"/>
              </a:rPr>
              <a:t>]</a:t>
            </a:r>
            <a:r>
              <a:rPr lang="en-US" sz="1600" dirty="0" smtClean="0"/>
              <a:t>, </a:t>
            </a:r>
            <a:r>
              <a:rPr lang="en-US" sz="1600" dirty="0" smtClean="0">
                <a:hlinkClick r:id="rId3"/>
              </a:rPr>
              <a:t>Few Body Syst. 46 (2009) 1-36</a:t>
            </a:r>
            <a:endParaRPr lang="en-US" sz="1600" dirty="0" smtClean="0"/>
          </a:p>
          <a:p>
            <a:r>
              <a:rPr lang="en-US" sz="1600" dirty="0" smtClean="0"/>
              <a:t>D. J. Wilson, I. C. </a:t>
            </a:r>
            <a:r>
              <a:rPr lang="en-US" sz="1600" dirty="0" err="1" smtClean="0"/>
              <a:t>Cloët</a:t>
            </a:r>
            <a:r>
              <a:rPr lang="en-US" sz="1600" dirty="0" smtClean="0"/>
              <a:t>, L. Chang and C. D. Roberts</a:t>
            </a:r>
          </a:p>
          <a:p>
            <a:pPr>
              <a:spcBef>
                <a:spcPts val="0"/>
              </a:spcBef>
              <a:spcAft>
                <a:spcPts val="0"/>
              </a:spcAft>
            </a:pPr>
            <a:r>
              <a:rPr lang="en-US" sz="1600" dirty="0" smtClean="0">
                <a:hlinkClick r:id="rId4"/>
              </a:rPr>
              <a:t>arXiv:1112.2212 [</a:t>
            </a:r>
            <a:r>
              <a:rPr lang="en-US" sz="1600" dirty="0" err="1" smtClean="0">
                <a:hlinkClick r:id="rId4"/>
              </a:rPr>
              <a:t>nucl-th</a:t>
            </a:r>
            <a:r>
              <a:rPr lang="en-US" sz="1600" dirty="0" smtClean="0">
                <a:hlinkClick r:id="rId4"/>
              </a:rPr>
              <a:t>]</a:t>
            </a:r>
            <a:r>
              <a:rPr lang="en-US" sz="1600" dirty="0" smtClean="0"/>
              <a:t>, </a:t>
            </a:r>
            <a:r>
              <a:rPr lang="en-US" sz="1600" dirty="0" smtClean="0">
                <a:hlinkClick r:id="rId5"/>
              </a:rPr>
              <a:t>Phys. Rev. C</a:t>
            </a:r>
            <a:r>
              <a:rPr lang="en-US" sz="1600" b="1" dirty="0" smtClean="0">
                <a:hlinkClick r:id="rId5"/>
              </a:rPr>
              <a:t>85</a:t>
            </a:r>
            <a:r>
              <a:rPr lang="en-US" sz="1600" dirty="0" smtClean="0">
                <a:hlinkClick r:id="rId5"/>
              </a:rPr>
              <a:t> (2012) 025205 [21 pages] </a:t>
            </a:r>
            <a:r>
              <a:rPr lang="en-US" sz="1600" i="1" dirty="0" smtClean="0"/>
              <a:t> </a:t>
            </a:r>
          </a:p>
          <a:p>
            <a:endParaRPr lang="en-US" sz="1600" dirty="0" smtClean="0"/>
          </a:p>
          <a:p>
            <a:endParaRPr lang="en-US" sz="1600" dirty="0" smtClean="0">
              <a:hlinkClick r:id="rId6"/>
            </a:endParaRPr>
          </a:p>
        </p:txBody>
      </p:sp>
      <p:pic>
        <p:nvPicPr>
          <p:cNvPr id="8" name="Picture 7" descr="dvuvx1.gif"/>
          <p:cNvPicPr>
            <a:picLocks noChangeAspect="1"/>
          </p:cNvPicPr>
          <p:nvPr/>
        </p:nvPicPr>
        <p:blipFill>
          <a:blip r:embed="rId7" cstate="print"/>
          <a:stretch>
            <a:fillRect/>
          </a:stretch>
        </p:blipFill>
        <p:spPr>
          <a:xfrm>
            <a:off x="4762500" y="1219200"/>
            <a:ext cx="4381500" cy="944880"/>
          </a:xfrm>
          <a:prstGeom prst="rect">
            <a:avLst/>
          </a:prstGeom>
        </p:spPr>
      </p:pic>
      <p:pic>
        <p:nvPicPr>
          <p:cNvPr id="9" name="Picture 8" descr="dvuvP1pdP1pu.gif"/>
          <p:cNvPicPr>
            <a:picLocks noChangeAspect="1"/>
          </p:cNvPicPr>
          <p:nvPr/>
        </p:nvPicPr>
        <p:blipFill>
          <a:blip r:embed="rId8" cstate="print"/>
          <a:stretch>
            <a:fillRect/>
          </a:stretch>
        </p:blipFill>
        <p:spPr>
          <a:xfrm>
            <a:off x="685800" y="2946338"/>
            <a:ext cx="2057400" cy="886522"/>
          </a:xfrm>
          <a:prstGeom prst="rect">
            <a:avLst/>
          </a:prstGeom>
        </p:spPr>
      </p:pic>
      <p:pic>
        <p:nvPicPr>
          <p:cNvPr id="10" name="Picture 9" descr="P1pdP1pu.gif"/>
          <p:cNvPicPr>
            <a:picLocks noChangeAspect="1"/>
          </p:cNvPicPr>
          <p:nvPr/>
        </p:nvPicPr>
        <p:blipFill>
          <a:blip r:embed="rId9" cstate="print"/>
          <a:stretch>
            <a:fillRect/>
          </a:stretch>
        </p:blipFill>
        <p:spPr>
          <a:xfrm>
            <a:off x="2057400" y="2930810"/>
            <a:ext cx="3352800" cy="924910"/>
          </a:xfrm>
          <a:prstGeom prst="rect">
            <a:avLst/>
          </a:prstGeom>
        </p:spPr>
      </p:pic>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vuvx1numerical.gif"/>
          <p:cNvPicPr>
            <a:picLocks noChangeAspect="1"/>
          </p:cNvPicPr>
          <p:nvPr/>
        </p:nvPicPr>
        <p:blipFill>
          <a:blip r:embed="rId2" cstate="print"/>
          <a:stretch>
            <a:fillRect/>
          </a:stretch>
        </p:blipFill>
        <p:spPr>
          <a:xfrm>
            <a:off x="304800" y="2861310"/>
            <a:ext cx="8581742" cy="2320290"/>
          </a:xfrm>
          <a:prstGeom prst="rect">
            <a:avLst/>
          </a:prstGeom>
        </p:spPr>
      </p:pic>
      <p:sp>
        <p:nvSpPr>
          <p:cNvPr id="2" name="Title 1"/>
          <p:cNvSpPr>
            <a:spLocks noGrp="1"/>
          </p:cNvSpPr>
          <p:nvPr>
            <p:ph type="title"/>
          </p:nvPr>
        </p:nvSpPr>
        <p:spPr/>
        <p:txBody>
          <a:bodyPr/>
          <a:lstStyle/>
          <a:p>
            <a:pPr algn="r"/>
            <a:r>
              <a:rPr lang="en-US" sz="2800" dirty="0" smtClean="0"/>
              <a:t>Neutron structure </a:t>
            </a:r>
            <a:br>
              <a:rPr lang="en-US" sz="2800" dirty="0" smtClean="0"/>
            </a:br>
            <a:r>
              <a:rPr lang="en-US" sz="2800" dirty="0" smtClean="0"/>
              <a:t>function at high-</a:t>
            </a:r>
            <a:r>
              <a:rPr lang="en-US" sz="2800" i="1" dirty="0" smtClean="0"/>
              <a:t>x</a:t>
            </a:r>
            <a:endParaRPr lang="en-US" sz="2800" i="1" dirty="0"/>
          </a:p>
        </p:txBody>
      </p:sp>
      <p:sp>
        <p:nvSpPr>
          <p:cNvPr id="3" name="Content Placeholder 2"/>
          <p:cNvSpPr>
            <a:spLocks noGrp="1"/>
          </p:cNvSpPr>
          <p:nvPr>
            <p:ph idx="1"/>
          </p:nvPr>
        </p:nvSpPr>
        <p:spPr>
          <a:xfrm>
            <a:off x="152400" y="1371600"/>
            <a:ext cx="8229600" cy="4525963"/>
          </a:xfrm>
        </p:spPr>
        <p:txBody>
          <a:bodyPr/>
          <a:lstStyle/>
          <a:p>
            <a:pPr>
              <a:spcAft>
                <a:spcPts val="600"/>
              </a:spcAft>
            </a:pPr>
            <a:r>
              <a:rPr lang="en-US" dirty="0" smtClean="0"/>
              <a:t>Algebraic formula</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72</a:t>
            </a:fld>
            <a:endParaRPr lang="en-US"/>
          </a:p>
        </p:txBody>
      </p:sp>
      <p:sp>
        <p:nvSpPr>
          <p:cNvPr id="7" name="TextBox 6"/>
          <p:cNvSpPr txBox="1"/>
          <p:nvPr/>
        </p:nvSpPr>
        <p:spPr>
          <a:xfrm>
            <a:off x="0" y="0"/>
            <a:ext cx="5836791" cy="1569660"/>
          </a:xfrm>
          <a:prstGeom prst="rect">
            <a:avLst/>
          </a:prstGeom>
          <a:noFill/>
        </p:spPr>
        <p:txBody>
          <a:bodyPr wrap="square" rtlCol="0">
            <a:spAutoFit/>
          </a:bodyPr>
          <a:lstStyle/>
          <a:p>
            <a:r>
              <a:rPr lang="en-US" sz="1600" dirty="0" smtClean="0"/>
              <a:t>I.C. </a:t>
            </a:r>
            <a:r>
              <a:rPr lang="en-US" sz="1600" dirty="0" err="1" smtClean="0"/>
              <a:t>Cloët</a:t>
            </a:r>
            <a:r>
              <a:rPr lang="en-US" sz="1600" dirty="0" smtClean="0"/>
              <a:t>, C.D. Roberts, </a:t>
            </a:r>
            <a:r>
              <a:rPr lang="en-US" sz="1600" i="1" dirty="0" smtClean="0"/>
              <a:t>et al</a:t>
            </a:r>
            <a:r>
              <a:rPr lang="en-US" sz="1600" dirty="0" smtClean="0"/>
              <a:t>.</a:t>
            </a:r>
          </a:p>
          <a:p>
            <a:r>
              <a:rPr lang="en-US" sz="1600" dirty="0" smtClean="0">
                <a:hlinkClick r:id="rId3"/>
              </a:rPr>
              <a:t>arXiv:0812.0416 [</a:t>
            </a:r>
            <a:r>
              <a:rPr lang="en-US" sz="1600" dirty="0" err="1" smtClean="0">
                <a:hlinkClick r:id="rId3"/>
              </a:rPr>
              <a:t>nucl-th</a:t>
            </a:r>
            <a:r>
              <a:rPr lang="en-US" sz="1600" dirty="0" smtClean="0">
                <a:hlinkClick r:id="rId3"/>
              </a:rPr>
              <a:t>]</a:t>
            </a:r>
            <a:r>
              <a:rPr lang="en-US" sz="1600" dirty="0" smtClean="0"/>
              <a:t>, </a:t>
            </a:r>
            <a:r>
              <a:rPr lang="en-US" sz="1600" dirty="0" smtClean="0">
                <a:hlinkClick r:id="rId4"/>
              </a:rPr>
              <a:t>Few Body Syst. 46 (2009) 1-36</a:t>
            </a:r>
            <a:endParaRPr lang="en-US" sz="1600" dirty="0" smtClean="0"/>
          </a:p>
          <a:p>
            <a:r>
              <a:rPr lang="en-US" sz="1600" dirty="0" smtClean="0"/>
              <a:t>D. J. Wilson, I. C. </a:t>
            </a:r>
            <a:r>
              <a:rPr lang="en-US" sz="1600" dirty="0" err="1" smtClean="0"/>
              <a:t>Cloët</a:t>
            </a:r>
            <a:r>
              <a:rPr lang="en-US" sz="1600" dirty="0" smtClean="0"/>
              <a:t>, L. Chang and C. D. Roberts</a:t>
            </a:r>
          </a:p>
          <a:p>
            <a:pPr>
              <a:spcBef>
                <a:spcPts val="0"/>
              </a:spcBef>
              <a:spcAft>
                <a:spcPts val="0"/>
              </a:spcAft>
            </a:pPr>
            <a:r>
              <a:rPr lang="en-US" sz="1600" dirty="0" smtClean="0">
                <a:hlinkClick r:id="rId5"/>
              </a:rPr>
              <a:t>arXiv:1112.2212 [</a:t>
            </a:r>
            <a:r>
              <a:rPr lang="en-US" sz="1600" dirty="0" err="1" smtClean="0">
                <a:hlinkClick r:id="rId5"/>
              </a:rPr>
              <a:t>nucl-th</a:t>
            </a:r>
            <a:r>
              <a:rPr lang="en-US" sz="1600" dirty="0" smtClean="0">
                <a:hlinkClick r:id="rId5"/>
              </a:rPr>
              <a:t>]</a:t>
            </a:r>
            <a:r>
              <a:rPr lang="en-US" sz="1600" dirty="0" smtClean="0"/>
              <a:t>, </a:t>
            </a:r>
            <a:r>
              <a:rPr lang="en-US" sz="1600" dirty="0" smtClean="0">
                <a:hlinkClick r:id="rId6"/>
              </a:rPr>
              <a:t>Phys. Rev. C</a:t>
            </a:r>
            <a:r>
              <a:rPr lang="en-US" sz="1600" b="1" dirty="0" smtClean="0">
                <a:hlinkClick r:id="rId6"/>
              </a:rPr>
              <a:t>85</a:t>
            </a:r>
            <a:r>
              <a:rPr lang="en-US" sz="1600" dirty="0" smtClean="0">
                <a:hlinkClick r:id="rId6"/>
              </a:rPr>
              <a:t> (2012) 025205 [21 pages] </a:t>
            </a:r>
            <a:r>
              <a:rPr lang="en-US" sz="1600" i="1" dirty="0" smtClean="0"/>
              <a:t> </a:t>
            </a:r>
          </a:p>
          <a:p>
            <a:endParaRPr lang="en-US" sz="1600" dirty="0" smtClean="0"/>
          </a:p>
          <a:p>
            <a:endParaRPr lang="en-US" sz="1600" dirty="0" smtClean="0">
              <a:hlinkClick r:id="rId7"/>
            </a:endParaRPr>
          </a:p>
        </p:txBody>
      </p:sp>
      <p:pic>
        <p:nvPicPr>
          <p:cNvPr id="9" name="Picture 8" descr="dvuvP1pdP1pu.gif"/>
          <p:cNvPicPr>
            <a:picLocks noChangeAspect="1"/>
          </p:cNvPicPr>
          <p:nvPr/>
        </p:nvPicPr>
        <p:blipFill>
          <a:blip r:embed="rId8" cstate="print"/>
          <a:stretch>
            <a:fillRect/>
          </a:stretch>
        </p:blipFill>
        <p:spPr>
          <a:xfrm>
            <a:off x="685800" y="1752600"/>
            <a:ext cx="2057400" cy="886522"/>
          </a:xfrm>
          <a:prstGeom prst="rect">
            <a:avLst/>
          </a:prstGeom>
        </p:spPr>
      </p:pic>
      <p:pic>
        <p:nvPicPr>
          <p:cNvPr id="10" name="Picture 9" descr="P1pdP1pu.gif"/>
          <p:cNvPicPr>
            <a:picLocks noChangeAspect="1"/>
          </p:cNvPicPr>
          <p:nvPr/>
        </p:nvPicPr>
        <p:blipFill>
          <a:blip r:embed="rId9" cstate="print"/>
          <a:stretch>
            <a:fillRect/>
          </a:stretch>
        </p:blipFill>
        <p:spPr>
          <a:xfrm>
            <a:off x="2057400" y="1752600"/>
            <a:ext cx="3352800" cy="924910"/>
          </a:xfrm>
          <a:prstGeom prst="rect">
            <a:avLst/>
          </a:prstGeom>
        </p:spPr>
      </p:pic>
      <p:sp>
        <p:nvSpPr>
          <p:cNvPr id="12" name="TextBox 11"/>
          <p:cNvSpPr txBox="1"/>
          <p:nvPr/>
        </p:nvSpPr>
        <p:spPr>
          <a:xfrm>
            <a:off x="0" y="3505200"/>
            <a:ext cx="2574807" cy="461665"/>
          </a:xfrm>
          <a:prstGeom prst="rect">
            <a:avLst/>
          </a:prstGeom>
          <a:noFill/>
        </p:spPr>
        <p:txBody>
          <a:bodyPr wrap="none" rtlCol="0">
            <a:spAutoFit/>
          </a:bodyPr>
          <a:lstStyle/>
          <a:p>
            <a:r>
              <a:rPr lang="en-US" sz="2400" dirty="0" smtClean="0">
                <a:solidFill>
                  <a:srgbClr val="6600FF"/>
                </a:solidFill>
              </a:rPr>
              <a:t>Contact interaction</a:t>
            </a:r>
            <a:endParaRPr lang="en-US" sz="2400" dirty="0">
              <a:solidFill>
                <a:srgbClr val="6600FF"/>
              </a:solidFill>
            </a:endParaRPr>
          </a:p>
        </p:txBody>
      </p:sp>
      <p:sp>
        <p:nvSpPr>
          <p:cNvPr id="13" name="TextBox 12"/>
          <p:cNvSpPr txBox="1"/>
          <p:nvPr/>
        </p:nvSpPr>
        <p:spPr>
          <a:xfrm>
            <a:off x="-76200" y="5029200"/>
            <a:ext cx="2891625" cy="461665"/>
          </a:xfrm>
          <a:prstGeom prst="rect">
            <a:avLst/>
          </a:prstGeom>
          <a:noFill/>
        </p:spPr>
        <p:txBody>
          <a:bodyPr wrap="none" rtlCol="0">
            <a:spAutoFit/>
          </a:bodyPr>
          <a:lstStyle/>
          <a:p>
            <a:r>
              <a:rPr lang="en-US" sz="2400" dirty="0" smtClean="0">
                <a:solidFill>
                  <a:srgbClr val="008000"/>
                </a:solidFill>
              </a:rPr>
              <a:t>“Realistic” interaction</a:t>
            </a:r>
            <a:endParaRPr lang="en-US" sz="2400" dirty="0">
              <a:solidFill>
                <a:srgbClr val="008000"/>
              </a:solidFill>
            </a:endParaRPr>
          </a:p>
        </p:txBody>
      </p:sp>
      <p:cxnSp>
        <p:nvCxnSpPr>
          <p:cNvPr id="15" name="Straight Arrow Connector 14"/>
          <p:cNvCxnSpPr>
            <a:stCxn id="13" idx="0"/>
          </p:cNvCxnSpPr>
          <p:nvPr/>
        </p:nvCxnSpPr>
        <p:spPr bwMode="auto">
          <a:xfrm flipV="1">
            <a:off x="1369613" y="4648200"/>
            <a:ext cx="1449787" cy="381000"/>
          </a:xfrm>
          <a:prstGeom prst="straightConnector1">
            <a:avLst/>
          </a:prstGeom>
          <a:noFill/>
          <a:ln w="12700" cap="flat" cmpd="sng" algn="ctr">
            <a:solidFill>
              <a:srgbClr val="008000"/>
            </a:solidFill>
            <a:prstDash val="solid"/>
            <a:round/>
            <a:headEnd type="none" w="med" len="med"/>
            <a:tailEnd type="arrow"/>
          </a:ln>
          <a:effectLst/>
        </p:spPr>
      </p:cxnSp>
      <p:cxnSp>
        <p:nvCxnSpPr>
          <p:cNvPr id="17" name="Straight Arrow Connector 16"/>
          <p:cNvCxnSpPr>
            <a:stCxn id="12" idx="3"/>
          </p:cNvCxnSpPr>
          <p:nvPr/>
        </p:nvCxnSpPr>
        <p:spPr bwMode="auto">
          <a:xfrm>
            <a:off x="2574807" y="3736033"/>
            <a:ext cx="320793" cy="378767"/>
          </a:xfrm>
          <a:prstGeom prst="straightConnector1">
            <a:avLst/>
          </a:prstGeom>
          <a:noFill/>
          <a:ln w="12700" cap="flat" cmpd="sng" algn="ctr">
            <a:solidFill>
              <a:srgbClr val="6600FF"/>
            </a:solidFill>
            <a:prstDash val="solid"/>
            <a:round/>
            <a:headEnd type="none" w="med" len="med"/>
            <a:tailEnd type="arrow"/>
          </a:ln>
          <a:effectLst/>
        </p:spPr>
      </p:cxn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5"/>
          <p:cNvSpPr>
            <a:spLocks noGrp="1"/>
          </p:cNvSpPr>
          <p:nvPr>
            <p:ph type="ftr" sz="quarter" idx="11"/>
          </p:nvPr>
        </p:nvSpPr>
        <p:spPr/>
        <p:txBody>
          <a:bodyPr/>
          <a:lstStyle/>
          <a:p>
            <a:r>
              <a:rPr lang="en-US" smtClean="0"/>
              <a:t>Craig Roberts: Deconstructing QCD's Goldstone modes</a:t>
            </a:r>
            <a:endParaRPr lang="en-US" dirty="0"/>
          </a:p>
        </p:txBody>
      </p:sp>
      <p:sp>
        <p:nvSpPr>
          <p:cNvPr id="17" name="Slide Number Placeholder 6"/>
          <p:cNvSpPr>
            <a:spLocks noGrp="1"/>
          </p:cNvSpPr>
          <p:nvPr>
            <p:ph type="sldNum" sz="quarter" idx="12"/>
          </p:nvPr>
        </p:nvSpPr>
        <p:spPr/>
        <p:txBody>
          <a:bodyPr/>
          <a:lstStyle/>
          <a:p>
            <a:fld id="{A6B0FA92-264B-4038-9357-53281C37983E}" type="slidenum">
              <a:rPr lang="en-US"/>
              <a:pPr/>
              <a:t>73</a:t>
            </a:fld>
            <a:endParaRPr lang="en-US"/>
          </a:p>
        </p:txBody>
      </p:sp>
      <p:sp>
        <p:nvSpPr>
          <p:cNvPr id="90114" name="Rectangle 2"/>
          <p:cNvSpPr>
            <a:spLocks noGrp="1" noChangeArrowheads="1"/>
          </p:cNvSpPr>
          <p:nvPr>
            <p:ph type="title"/>
          </p:nvPr>
        </p:nvSpPr>
        <p:spPr>
          <a:xfrm>
            <a:off x="4572000" y="274638"/>
            <a:ext cx="4114800" cy="1143000"/>
          </a:xfrm>
        </p:spPr>
        <p:txBody>
          <a:bodyPr/>
          <a:lstStyle/>
          <a:p>
            <a:pPr algn="r"/>
            <a:r>
              <a:rPr lang="en-US" dirty="0" smtClean="0"/>
              <a:t>Neutron Structure</a:t>
            </a:r>
            <a:br>
              <a:rPr lang="en-US" dirty="0" smtClean="0"/>
            </a:br>
            <a:r>
              <a:rPr lang="en-US" dirty="0" smtClean="0"/>
              <a:t> </a:t>
            </a:r>
            <a:r>
              <a:rPr lang="en-US" dirty="0"/>
              <a:t>Function </a:t>
            </a:r>
            <a:r>
              <a:rPr lang="en-US" dirty="0" smtClean="0"/>
              <a:t>at </a:t>
            </a:r>
            <a:r>
              <a:rPr lang="en-US" dirty="0"/>
              <a:t>high x</a:t>
            </a:r>
          </a:p>
        </p:txBody>
      </p:sp>
      <p:graphicFrame>
        <p:nvGraphicFramePr>
          <p:cNvPr id="90115" name="Object 3"/>
          <p:cNvGraphicFramePr>
            <a:graphicFrameLocks noChangeAspect="1"/>
          </p:cNvGraphicFramePr>
          <p:nvPr>
            <p:ph type="body" sz="half" idx="1"/>
          </p:nvPr>
        </p:nvGraphicFramePr>
        <p:xfrm>
          <a:off x="2843213" y="1143000"/>
          <a:ext cx="3938587" cy="5081588"/>
        </p:xfrm>
        <a:graphic>
          <a:graphicData uri="http://schemas.openxmlformats.org/presentationml/2006/ole">
            <p:oleObj spid="_x0000_s364546" name="Bitmap Image" r:id="rId4" imgW="4153260" imgH="5357324" progId="PBrush">
              <p:embed/>
            </p:oleObj>
          </a:graphicData>
        </a:graphic>
      </p:graphicFrame>
      <p:sp>
        <p:nvSpPr>
          <p:cNvPr id="90116" name="Line 4"/>
          <p:cNvSpPr>
            <a:spLocks noChangeShapeType="1"/>
          </p:cNvSpPr>
          <p:nvPr/>
        </p:nvSpPr>
        <p:spPr bwMode="auto">
          <a:xfrm flipH="1" flipV="1">
            <a:off x="6627812" y="2208213"/>
            <a:ext cx="687388" cy="1587"/>
          </a:xfrm>
          <a:prstGeom prst="line">
            <a:avLst/>
          </a:prstGeom>
          <a:noFill/>
          <a:ln w="38100">
            <a:solidFill>
              <a:schemeClr val="accent3">
                <a:lumMod val="65000"/>
              </a:schemeClr>
            </a:solidFill>
            <a:round/>
            <a:headEnd/>
            <a:tailEnd type="triangle" w="med" len="med"/>
          </a:ln>
          <a:effectLst/>
        </p:spPr>
        <p:txBody>
          <a:bodyPr/>
          <a:lstStyle/>
          <a:p>
            <a:endParaRPr lang="en-US"/>
          </a:p>
        </p:txBody>
      </p:sp>
      <p:sp>
        <p:nvSpPr>
          <p:cNvPr id="90117" name="Line 5"/>
          <p:cNvSpPr>
            <a:spLocks noChangeShapeType="1"/>
          </p:cNvSpPr>
          <p:nvPr/>
        </p:nvSpPr>
        <p:spPr bwMode="auto">
          <a:xfrm flipH="1" flipV="1">
            <a:off x="6591300" y="4267200"/>
            <a:ext cx="723900" cy="12700"/>
          </a:xfrm>
          <a:prstGeom prst="line">
            <a:avLst/>
          </a:prstGeom>
          <a:noFill/>
          <a:ln w="38100">
            <a:solidFill>
              <a:schemeClr val="accent3">
                <a:lumMod val="50000"/>
              </a:schemeClr>
            </a:solidFill>
            <a:round/>
            <a:headEnd/>
            <a:tailEnd type="triangle" w="med" len="med"/>
          </a:ln>
          <a:effectLst/>
        </p:spPr>
        <p:txBody>
          <a:bodyPr/>
          <a:lstStyle/>
          <a:p>
            <a:endParaRPr lang="en-US"/>
          </a:p>
        </p:txBody>
      </p:sp>
      <p:sp>
        <p:nvSpPr>
          <p:cNvPr id="90118" name="Line 6"/>
          <p:cNvSpPr>
            <a:spLocks noChangeShapeType="1"/>
          </p:cNvSpPr>
          <p:nvPr/>
        </p:nvSpPr>
        <p:spPr bwMode="auto">
          <a:xfrm flipH="1">
            <a:off x="6613525" y="3352800"/>
            <a:ext cx="701675" cy="0"/>
          </a:xfrm>
          <a:prstGeom prst="line">
            <a:avLst/>
          </a:prstGeom>
          <a:noFill/>
          <a:ln w="38100">
            <a:solidFill>
              <a:schemeClr val="accent5">
                <a:lumMod val="25000"/>
              </a:schemeClr>
            </a:solidFill>
            <a:round/>
            <a:headEnd/>
            <a:tailEnd type="triangle" w="med" len="med"/>
          </a:ln>
          <a:effectLst/>
        </p:spPr>
        <p:txBody>
          <a:bodyPr/>
          <a:lstStyle/>
          <a:p>
            <a:endParaRPr lang="en-US"/>
          </a:p>
        </p:txBody>
      </p:sp>
      <p:sp>
        <p:nvSpPr>
          <p:cNvPr id="90119" name="Text Box 7"/>
          <p:cNvSpPr txBox="1">
            <a:spLocks noChangeArrowheads="1"/>
          </p:cNvSpPr>
          <p:nvPr/>
        </p:nvSpPr>
        <p:spPr bwMode="auto">
          <a:xfrm>
            <a:off x="6757988" y="1809690"/>
            <a:ext cx="2034531" cy="400110"/>
          </a:xfrm>
          <a:prstGeom prst="rect">
            <a:avLst/>
          </a:prstGeom>
          <a:noFill/>
          <a:ln w="9525">
            <a:noFill/>
            <a:miter lim="800000"/>
            <a:headEnd/>
            <a:tailEnd/>
          </a:ln>
          <a:effectLst/>
        </p:spPr>
        <p:txBody>
          <a:bodyPr wrap="none">
            <a:spAutoFit/>
          </a:bodyPr>
          <a:lstStyle/>
          <a:p>
            <a:pPr eaLnBrk="0" hangingPunct="0"/>
            <a:r>
              <a:rPr lang="en-US" sz="2000" dirty="0">
                <a:latin typeface="Arial" pitchFamily="34" charset="0"/>
                <a:ea typeface="Arial Unicode MS" pitchFamily="34" charset="-128"/>
                <a:cs typeface="Arial" pitchFamily="34" charset="0"/>
              </a:rPr>
              <a:t>SU(6) symmetry</a:t>
            </a:r>
          </a:p>
        </p:txBody>
      </p:sp>
      <p:sp>
        <p:nvSpPr>
          <p:cNvPr id="90120" name="Text Box 8"/>
          <p:cNvSpPr txBox="1">
            <a:spLocks noChangeArrowheads="1"/>
          </p:cNvSpPr>
          <p:nvPr/>
        </p:nvSpPr>
        <p:spPr bwMode="auto">
          <a:xfrm>
            <a:off x="4984750" y="2911475"/>
            <a:ext cx="268288" cy="457200"/>
          </a:xfrm>
          <a:prstGeom prst="rect">
            <a:avLst/>
          </a:prstGeom>
          <a:noFill/>
          <a:ln w="9525">
            <a:noFill/>
            <a:miter lim="800000"/>
            <a:headEnd/>
            <a:tailEnd/>
          </a:ln>
          <a:effectLst/>
        </p:spPr>
        <p:txBody>
          <a:bodyPr>
            <a:spAutoFit/>
          </a:bodyPr>
          <a:lstStyle/>
          <a:p>
            <a:pPr eaLnBrk="0" hangingPunct="0"/>
            <a:endParaRPr lang="en-US" sz="2400">
              <a:latin typeface="Arial" pitchFamily="34" charset="0"/>
              <a:ea typeface="Arial Unicode MS" pitchFamily="34" charset="-128"/>
              <a:cs typeface="Arial" pitchFamily="34" charset="0"/>
            </a:endParaRPr>
          </a:p>
        </p:txBody>
      </p:sp>
      <p:sp>
        <p:nvSpPr>
          <p:cNvPr id="90121" name="Text Box 9"/>
          <p:cNvSpPr txBox="1">
            <a:spLocks noChangeArrowheads="1"/>
          </p:cNvSpPr>
          <p:nvPr/>
        </p:nvSpPr>
        <p:spPr bwMode="auto">
          <a:xfrm>
            <a:off x="6705600" y="3048000"/>
            <a:ext cx="2492990" cy="369332"/>
          </a:xfrm>
          <a:prstGeom prst="rect">
            <a:avLst/>
          </a:prstGeom>
          <a:noFill/>
          <a:ln w="9525">
            <a:noFill/>
            <a:miter lim="800000"/>
            <a:headEnd/>
            <a:tailEnd/>
          </a:ln>
          <a:effectLst/>
        </p:spPr>
        <p:txBody>
          <a:bodyPr wrap="none">
            <a:spAutoFit/>
          </a:bodyPr>
          <a:lstStyle/>
          <a:p>
            <a:pPr eaLnBrk="0" hangingPunct="0"/>
            <a:r>
              <a:rPr lang="en-US" dirty="0" err="1" smtClean="0">
                <a:latin typeface="Arial" pitchFamily="34" charset="0"/>
                <a:ea typeface="Arial Unicode MS" pitchFamily="34" charset="-128"/>
                <a:cs typeface="Arial" pitchFamily="34" charset="0"/>
              </a:rPr>
              <a:t>pQCD</a:t>
            </a:r>
            <a:r>
              <a:rPr lang="en-US" dirty="0" smtClean="0">
                <a:latin typeface="Arial" pitchFamily="34" charset="0"/>
                <a:ea typeface="Arial Unicode MS" pitchFamily="34" charset="-128"/>
                <a:cs typeface="Arial" pitchFamily="34" charset="0"/>
              </a:rPr>
              <a:t>, uncorrelated </a:t>
            </a:r>
            <a:r>
              <a:rPr lang="el-GR" i="1" dirty="0" smtClean="0">
                <a:latin typeface="Arial" pitchFamily="34" charset="0"/>
                <a:ea typeface="Arial Unicode MS" pitchFamily="34" charset="-128"/>
                <a:cs typeface="Arial" pitchFamily="34" charset="0"/>
              </a:rPr>
              <a:t>Ψ</a:t>
            </a:r>
            <a:endParaRPr lang="en-US" i="1" dirty="0">
              <a:latin typeface="Arial" pitchFamily="34" charset="0"/>
              <a:ea typeface="Arial Unicode MS" pitchFamily="34" charset="-128"/>
              <a:cs typeface="Arial" pitchFamily="34" charset="0"/>
            </a:endParaRPr>
          </a:p>
        </p:txBody>
      </p:sp>
      <p:sp>
        <p:nvSpPr>
          <p:cNvPr id="90122" name="Text Box 10"/>
          <p:cNvSpPr txBox="1">
            <a:spLocks noChangeArrowheads="1"/>
          </p:cNvSpPr>
          <p:nvPr/>
        </p:nvSpPr>
        <p:spPr bwMode="auto">
          <a:xfrm>
            <a:off x="6674366" y="4267200"/>
            <a:ext cx="1324402" cy="400110"/>
          </a:xfrm>
          <a:prstGeom prst="rect">
            <a:avLst/>
          </a:prstGeom>
          <a:noFill/>
          <a:ln w="9525">
            <a:noFill/>
            <a:miter lim="800000"/>
            <a:headEnd/>
            <a:tailEnd/>
          </a:ln>
          <a:effectLst/>
        </p:spPr>
        <p:txBody>
          <a:bodyPr wrap="none">
            <a:spAutoFit/>
          </a:bodyPr>
          <a:lstStyle/>
          <a:p>
            <a:pPr eaLnBrk="0" hangingPunct="0"/>
            <a:r>
              <a:rPr lang="en-US" sz="2000" dirty="0" smtClean="0">
                <a:latin typeface="Arial" pitchFamily="34" charset="0"/>
                <a:ea typeface="Arial Unicode MS" pitchFamily="34" charset="-128"/>
                <a:cs typeface="Arial" pitchFamily="34" charset="0"/>
              </a:rPr>
              <a:t>0</a:t>
            </a:r>
            <a:r>
              <a:rPr lang="en-US" sz="2000" baseline="30000" dirty="0" smtClean="0">
                <a:latin typeface="Arial" pitchFamily="34" charset="0"/>
                <a:ea typeface="Arial Unicode MS" pitchFamily="34" charset="-128"/>
                <a:cs typeface="Arial" pitchFamily="34" charset="0"/>
              </a:rPr>
              <a:t>+</a:t>
            </a:r>
            <a:r>
              <a:rPr lang="en-US" sz="2000" dirty="0" smtClean="0">
                <a:latin typeface="Arial" pitchFamily="34" charset="0"/>
                <a:ea typeface="Arial Unicode MS" pitchFamily="34" charset="-128"/>
                <a:cs typeface="Arial" pitchFamily="34" charset="0"/>
              </a:rPr>
              <a:t> </a:t>
            </a:r>
            <a:r>
              <a:rPr lang="en-US" sz="2000" dirty="0" err="1" smtClean="0">
                <a:latin typeface="Arial" pitchFamily="34" charset="0"/>
                <a:ea typeface="Arial Unicode MS" pitchFamily="34" charset="-128"/>
                <a:cs typeface="Arial" pitchFamily="34" charset="0"/>
              </a:rPr>
              <a:t>qq</a:t>
            </a:r>
            <a:r>
              <a:rPr lang="en-US" sz="2000" dirty="0" smtClean="0">
                <a:latin typeface="Arial" pitchFamily="34" charset="0"/>
                <a:ea typeface="Arial Unicode MS" pitchFamily="34" charset="-128"/>
                <a:cs typeface="Arial" pitchFamily="34" charset="0"/>
              </a:rPr>
              <a:t> only</a:t>
            </a:r>
            <a:endParaRPr lang="en-US" sz="2000" dirty="0">
              <a:latin typeface="Arial" pitchFamily="34" charset="0"/>
              <a:ea typeface="Arial Unicode MS" pitchFamily="34" charset="-128"/>
              <a:cs typeface="Arial" pitchFamily="34" charset="0"/>
            </a:endParaRPr>
          </a:p>
        </p:txBody>
      </p:sp>
      <p:sp>
        <p:nvSpPr>
          <p:cNvPr id="90123" name="Text Box 11"/>
          <p:cNvSpPr txBox="1">
            <a:spLocks noChangeArrowheads="1"/>
          </p:cNvSpPr>
          <p:nvPr/>
        </p:nvSpPr>
        <p:spPr bwMode="auto">
          <a:xfrm>
            <a:off x="-76200" y="2133600"/>
            <a:ext cx="3657600" cy="3531736"/>
          </a:xfrm>
          <a:prstGeom prst="rect">
            <a:avLst/>
          </a:prstGeom>
          <a:noFill/>
          <a:ln w="9525">
            <a:noFill/>
            <a:miter lim="800000"/>
            <a:headEnd/>
            <a:tailEnd/>
          </a:ln>
          <a:effectLst/>
        </p:spPr>
        <p:txBody>
          <a:bodyPr wrap="square">
            <a:spAutoFit/>
          </a:bodyPr>
          <a:lstStyle/>
          <a:p>
            <a:pPr eaLnBrk="0" hangingPunct="0"/>
            <a:r>
              <a:rPr lang="en-US" i="1" dirty="0" smtClean="0">
                <a:solidFill>
                  <a:srgbClr val="7030A0"/>
                </a:solidFill>
                <a:latin typeface="Arial" pitchFamily="34" charset="0"/>
                <a:ea typeface="Arial Unicode MS" pitchFamily="34" charset="-128"/>
                <a:cs typeface="Arial" pitchFamily="34" charset="0"/>
              </a:rPr>
              <a:t>Deep inelastic scattering </a:t>
            </a:r>
          </a:p>
          <a:p>
            <a:pPr eaLnBrk="0" hangingPunct="0"/>
            <a:r>
              <a:rPr lang="en-US" i="1" dirty="0" smtClean="0">
                <a:solidFill>
                  <a:srgbClr val="7030A0"/>
                </a:solidFill>
                <a:latin typeface="Arial" pitchFamily="34" charset="0"/>
                <a:ea typeface="Arial Unicode MS" pitchFamily="34" charset="-128"/>
                <a:cs typeface="Arial" pitchFamily="34" charset="0"/>
              </a:rPr>
              <a:t>– the Nobel-prize winning</a:t>
            </a:r>
          </a:p>
          <a:p>
            <a:pPr eaLnBrk="0" hangingPunct="0"/>
            <a:r>
              <a:rPr lang="en-US" i="1" dirty="0" smtClean="0">
                <a:solidFill>
                  <a:srgbClr val="7030A0"/>
                </a:solidFill>
                <a:latin typeface="Arial" pitchFamily="34" charset="0"/>
                <a:ea typeface="Arial Unicode MS" pitchFamily="34" charset="-128"/>
                <a:cs typeface="Arial" pitchFamily="34" charset="0"/>
              </a:rPr>
              <a:t>   quark-discovery experiments</a:t>
            </a:r>
          </a:p>
          <a:p>
            <a:pPr eaLnBrk="0" hangingPunct="0"/>
            <a:endParaRPr lang="en-US" i="1" dirty="0" smtClean="0">
              <a:solidFill>
                <a:srgbClr val="0070C0"/>
              </a:solidFill>
              <a:latin typeface="Arial" pitchFamily="34" charset="0"/>
              <a:ea typeface="Arial Unicode MS" pitchFamily="34" charset="-128"/>
              <a:cs typeface="Arial" pitchFamily="34" charset="0"/>
            </a:endParaRPr>
          </a:p>
          <a:p>
            <a:pPr eaLnBrk="0" hangingPunct="0"/>
            <a:r>
              <a:rPr lang="en-US" dirty="0" smtClean="0">
                <a:solidFill>
                  <a:srgbClr val="0070C0"/>
                </a:solidFill>
                <a:latin typeface="Arial" pitchFamily="34" charset="0"/>
                <a:ea typeface="Arial Unicode MS" pitchFamily="34" charset="-128"/>
                <a:cs typeface="Arial" pitchFamily="34" charset="0"/>
              </a:rPr>
              <a:t>Reviews</a:t>
            </a:r>
            <a:r>
              <a:rPr lang="en-US" dirty="0">
                <a:solidFill>
                  <a:srgbClr val="0070C0"/>
                </a:solidFill>
                <a:latin typeface="Arial" pitchFamily="34" charset="0"/>
                <a:ea typeface="Arial Unicode MS" pitchFamily="34" charset="-128"/>
                <a:cs typeface="Arial" pitchFamily="34" charset="0"/>
              </a:rPr>
              <a:t>:  </a:t>
            </a:r>
            <a:endParaRPr lang="en-US" dirty="0" smtClean="0">
              <a:solidFill>
                <a:srgbClr val="0070C0"/>
              </a:solidFill>
              <a:latin typeface="Arial" pitchFamily="34" charset="0"/>
              <a:ea typeface="Arial Unicode MS" pitchFamily="34" charset="-128"/>
              <a:cs typeface="Arial" pitchFamily="34" charset="0"/>
            </a:endParaRPr>
          </a:p>
          <a:p>
            <a:pPr eaLnBrk="0" hangingPunct="0">
              <a:buFont typeface="Wingdings" pitchFamily="2" charset="2"/>
              <a:buChar char="Ø"/>
            </a:pPr>
            <a:r>
              <a:rPr lang="en-US" dirty="0" smtClean="0">
                <a:solidFill>
                  <a:srgbClr val="0070C0"/>
                </a:solidFill>
                <a:latin typeface="Arial" pitchFamily="34" charset="0"/>
                <a:ea typeface="Arial Unicode MS" pitchFamily="34" charset="-128"/>
                <a:cs typeface="Arial" pitchFamily="34" charset="0"/>
              </a:rPr>
              <a:t> S. Brodsky </a:t>
            </a:r>
            <a:r>
              <a:rPr lang="en-US" i="1" dirty="0" smtClean="0">
                <a:solidFill>
                  <a:srgbClr val="0070C0"/>
                </a:solidFill>
                <a:latin typeface="Arial" pitchFamily="34" charset="0"/>
                <a:ea typeface="Arial Unicode MS" pitchFamily="34" charset="-128"/>
                <a:cs typeface="Arial" pitchFamily="34" charset="0"/>
              </a:rPr>
              <a:t>et al.</a:t>
            </a:r>
            <a:r>
              <a:rPr lang="en-US" dirty="0" smtClean="0">
                <a:solidFill>
                  <a:srgbClr val="0070C0"/>
                </a:solidFill>
                <a:latin typeface="Arial" pitchFamily="34" charset="0"/>
                <a:ea typeface="Arial Unicode MS" pitchFamily="34" charset="-128"/>
                <a:cs typeface="Arial" pitchFamily="34" charset="0"/>
              </a:rPr>
              <a:t> </a:t>
            </a:r>
          </a:p>
          <a:p>
            <a:pPr eaLnBrk="0" hangingPunct="0">
              <a:spcAft>
                <a:spcPts val="300"/>
              </a:spcAft>
            </a:pPr>
            <a:r>
              <a:rPr lang="en-US" dirty="0" smtClean="0">
                <a:solidFill>
                  <a:srgbClr val="0070C0"/>
                </a:solidFill>
                <a:latin typeface="Arial" pitchFamily="34" charset="0"/>
                <a:ea typeface="Arial Unicode MS" pitchFamily="34" charset="-128"/>
                <a:cs typeface="Arial" pitchFamily="34" charset="0"/>
              </a:rPr>
              <a:t>	NP B441 (1995)</a:t>
            </a:r>
          </a:p>
          <a:p>
            <a:pPr eaLnBrk="0" hangingPunct="0">
              <a:buFont typeface="Wingdings" pitchFamily="2" charset="2"/>
              <a:buChar char="Ø"/>
            </a:pPr>
            <a:r>
              <a:rPr lang="en-US" dirty="0" smtClean="0">
                <a:solidFill>
                  <a:srgbClr val="0070C0"/>
                </a:solidFill>
                <a:latin typeface="Arial" pitchFamily="34" charset="0"/>
                <a:ea typeface="Arial Unicode MS" pitchFamily="34" charset="-128"/>
                <a:cs typeface="Arial" pitchFamily="34" charset="0"/>
              </a:rPr>
              <a:t> W. </a:t>
            </a:r>
            <a:r>
              <a:rPr lang="en-US" dirty="0" err="1" smtClean="0">
                <a:solidFill>
                  <a:srgbClr val="0070C0"/>
                </a:solidFill>
                <a:latin typeface="Arial" pitchFamily="34" charset="0"/>
                <a:ea typeface="Arial Unicode MS" pitchFamily="34" charset="-128"/>
                <a:cs typeface="Arial" pitchFamily="34" charset="0"/>
              </a:rPr>
              <a:t>Melnitchouk</a:t>
            </a:r>
            <a:r>
              <a:rPr lang="en-US" dirty="0" smtClean="0">
                <a:solidFill>
                  <a:srgbClr val="0070C0"/>
                </a:solidFill>
                <a:latin typeface="Arial" pitchFamily="34" charset="0"/>
                <a:ea typeface="Arial Unicode MS" pitchFamily="34" charset="-128"/>
                <a:cs typeface="Arial" pitchFamily="34" charset="0"/>
              </a:rPr>
              <a:t> &amp; </a:t>
            </a:r>
            <a:r>
              <a:rPr lang="en-US" dirty="0" err="1" smtClean="0">
                <a:solidFill>
                  <a:srgbClr val="0070C0"/>
                </a:solidFill>
                <a:latin typeface="Arial" pitchFamily="34" charset="0"/>
                <a:ea typeface="Arial Unicode MS" pitchFamily="34" charset="-128"/>
                <a:cs typeface="Arial" pitchFamily="34" charset="0"/>
              </a:rPr>
              <a:t>A.W.Thomas</a:t>
            </a:r>
            <a:r>
              <a:rPr lang="en-US" dirty="0" smtClean="0">
                <a:solidFill>
                  <a:srgbClr val="0070C0"/>
                </a:solidFill>
                <a:latin typeface="Arial" pitchFamily="34" charset="0"/>
                <a:ea typeface="Arial Unicode MS" pitchFamily="34" charset="-128"/>
                <a:cs typeface="Arial" pitchFamily="34" charset="0"/>
              </a:rPr>
              <a:t> </a:t>
            </a:r>
          </a:p>
          <a:p>
            <a:pPr eaLnBrk="0" hangingPunct="0">
              <a:spcAft>
                <a:spcPts val="300"/>
              </a:spcAft>
            </a:pPr>
            <a:r>
              <a:rPr lang="en-US" dirty="0" smtClean="0">
                <a:solidFill>
                  <a:srgbClr val="0070C0"/>
                </a:solidFill>
                <a:latin typeface="Arial" pitchFamily="34" charset="0"/>
                <a:ea typeface="Arial Unicode MS" pitchFamily="34" charset="-128"/>
                <a:cs typeface="Arial" pitchFamily="34" charset="0"/>
              </a:rPr>
              <a:t>	PL B377 (1996) 11</a:t>
            </a:r>
          </a:p>
          <a:p>
            <a:pPr eaLnBrk="0" hangingPunct="0">
              <a:spcAft>
                <a:spcPts val="300"/>
              </a:spcAft>
              <a:buFont typeface="Wingdings" pitchFamily="2" charset="2"/>
              <a:buChar char="Ø"/>
            </a:pPr>
            <a:r>
              <a:rPr lang="en-US" dirty="0" smtClean="0">
                <a:solidFill>
                  <a:srgbClr val="0070C0"/>
                </a:solidFill>
                <a:latin typeface="Arial" pitchFamily="34" charset="0"/>
                <a:ea typeface="Arial Unicode MS" pitchFamily="34" charset="-128"/>
                <a:cs typeface="Arial" pitchFamily="34" charset="0"/>
              </a:rPr>
              <a:t> N</a:t>
            </a:r>
            <a:r>
              <a:rPr lang="en-US" dirty="0">
                <a:solidFill>
                  <a:srgbClr val="0070C0"/>
                </a:solidFill>
                <a:latin typeface="Arial" pitchFamily="34" charset="0"/>
                <a:ea typeface="Arial Unicode MS" pitchFamily="34" charset="-128"/>
                <a:cs typeface="Arial" pitchFamily="34" charset="0"/>
              </a:rPr>
              <a:t>. </a:t>
            </a:r>
            <a:r>
              <a:rPr lang="en-US" dirty="0" err="1">
                <a:solidFill>
                  <a:srgbClr val="0070C0"/>
                </a:solidFill>
                <a:latin typeface="Arial" pitchFamily="34" charset="0"/>
                <a:ea typeface="Arial Unicode MS" pitchFamily="34" charset="-128"/>
                <a:cs typeface="Arial" pitchFamily="34" charset="0"/>
              </a:rPr>
              <a:t>Isgur</a:t>
            </a:r>
            <a:r>
              <a:rPr lang="en-US" dirty="0">
                <a:solidFill>
                  <a:srgbClr val="0070C0"/>
                </a:solidFill>
                <a:latin typeface="Arial" pitchFamily="34" charset="0"/>
                <a:ea typeface="Arial Unicode MS" pitchFamily="34" charset="-128"/>
                <a:cs typeface="Arial" pitchFamily="34" charset="0"/>
              </a:rPr>
              <a:t>, </a:t>
            </a:r>
            <a:r>
              <a:rPr lang="en-US" dirty="0" smtClean="0">
                <a:solidFill>
                  <a:srgbClr val="0070C0"/>
                </a:solidFill>
                <a:latin typeface="Arial" pitchFamily="34" charset="0"/>
                <a:ea typeface="Arial Unicode MS" pitchFamily="34" charset="-128"/>
                <a:cs typeface="Arial" pitchFamily="34" charset="0"/>
              </a:rPr>
              <a:t>PRD </a:t>
            </a:r>
            <a:r>
              <a:rPr lang="en-US" dirty="0">
                <a:solidFill>
                  <a:srgbClr val="0070C0"/>
                </a:solidFill>
                <a:latin typeface="Arial" pitchFamily="34" charset="0"/>
                <a:ea typeface="Arial Unicode MS" pitchFamily="34" charset="-128"/>
                <a:cs typeface="Arial" pitchFamily="34" charset="0"/>
              </a:rPr>
              <a:t>59 (1999</a:t>
            </a:r>
            <a:r>
              <a:rPr lang="en-US" dirty="0" smtClean="0">
                <a:solidFill>
                  <a:srgbClr val="0070C0"/>
                </a:solidFill>
                <a:latin typeface="Arial" pitchFamily="34" charset="0"/>
                <a:ea typeface="Arial Unicode MS" pitchFamily="34" charset="-128"/>
                <a:cs typeface="Arial" pitchFamily="34" charset="0"/>
              </a:rPr>
              <a:t>)</a:t>
            </a:r>
            <a:endParaRPr lang="en-US" dirty="0">
              <a:solidFill>
                <a:srgbClr val="0070C0"/>
              </a:solidFill>
              <a:latin typeface="Arial" pitchFamily="34" charset="0"/>
              <a:ea typeface="Arial Unicode MS" pitchFamily="34" charset="-128"/>
              <a:cs typeface="Arial" pitchFamily="34" charset="0"/>
            </a:endParaRPr>
          </a:p>
          <a:p>
            <a:pPr eaLnBrk="0" hangingPunct="0">
              <a:buFont typeface="Wingdings" pitchFamily="2" charset="2"/>
              <a:buChar char="Ø"/>
            </a:pPr>
            <a:r>
              <a:rPr lang="en-US" dirty="0" smtClean="0">
                <a:solidFill>
                  <a:srgbClr val="0070C0"/>
                </a:solidFill>
                <a:latin typeface="Arial" pitchFamily="34" charset="0"/>
                <a:ea typeface="Arial Unicode MS" pitchFamily="34" charset="-128"/>
                <a:cs typeface="Arial" pitchFamily="34" charset="0"/>
              </a:rPr>
              <a:t> R.J</a:t>
            </a:r>
            <a:r>
              <a:rPr lang="en-US" dirty="0">
                <a:solidFill>
                  <a:srgbClr val="0070C0"/>
                </a:solidFill>
                <a:latin typeface="Arial" pitchFamily="34" charset="0"/>
                <a:ea typeface="Arial Unicode MS" pitchFamily="34" charset="-128"/>
                <a:cs typeface="Arial" pitchFamily="34" charset="0"/>
              </a:rPr>
              <a:t>. Holt </a:t>
            </a:r>
            <a:r>
              <a:rPr lang="en-US" dirty="0" smtClean="0">
                <a:solidFill>
                  <a:srgbClr val="0070C0"/>
                </a:solidFill>
                <a:latin typeface="Arial" pitchFamily="34" charset="0"/>
                <a:ea typeface="Arial Unicode MS" pitchFamily="34" charset="-128"/>
                <a:cs typeface="Arial" pitchFamily="34" charset="0"/>
              </a:rPr>
              <a:t>&amp; C.D</a:t>
            </a:r>
            <a:r>
              <a:rPr lang="en-US" dirty="0">
                <a:solidFill>
                  <a:srgbClr val="0070C0"/>
                </a:solidFill>
                <a:latin typeface="Arial" pitchFamily="34" charset="0"/>
                <a:ea typeface="Arial Unicode MS" pitchFamily="34" charset="-128"/>
                <a:cs typeface="Arial" pitchFamily="34" charset="0"/>
              </a:rPr>
              <a:t>. </a:t>
            </a:r>
            <a:r>
              <a:rPr lang="en-US" dirty="0" smtClean="0">
                <a:solidFill>
                  <a:srgbClr val="0070C0"/>
                </a:solidFill>
                <a:latin typeface="Arial" pitchFamily="34" charset="0"/>
                <a:ea typeface="Arial Unicode MS" pitchFamily="34" charset="-128"/>
                <a:cs typeface="Arial" pitchFamily="34" charset="0"/>
              </a:rPr>
              <a:t>Roberts</a:t>
            </a:r>
          </a:p>
          <a:p>
            <a:pPr eaLnBrk="0" hangingPunct="0"/>
            <a:r>
              <a:rPr lang="en-US" dirty="0" smtClean="0">
                <a:solidFill>
                  <a:srgbClr val="0070C0"/>
                </a:solidFill>
                <a:latin typeface="Arial" pitchFamily="34" charset="0"/>
                <a:ea typeface="Arial Unicode MS" pitchFamily="34" charset="-128"/>
                <a:cs typeface="Arial" pitchFamily="34" charset="0"/>
              </a:rPr>
              <a:t>	RMP </a:t>
            </a:r>
            <a:r>
              <a:rPr lang="en-US" dirty="0">
                <a:solidFill>
                  <a:srgbClr val="0070C0"/>
                </a:solidFill>
                <a:latin typeface="Arial" pitchFamily="34" charset="0"/>
                <a:ea typeface="Arial Unicode MS" pitchFamily="34" charset="-128"/>
                <a:cs typeface="Arial" pitchFamily="34" charset="0"/>
              </a:rPr>
              <a:t>(2010</a:t>
            </a:r>
            <a:r>
              <a:rPr lang="en-US" dirty="0" smtClean="0">
                <a:solidFill>
                  <a:srgbClr val="0070C0"/>
                </a:solidFill>
                <a:latin typeface="Arial" pitchFamily="34" charset="0"/>
                <a:ea typeface="Arial Unicode MS" pitchFamily="34" charset="-128"/>
                <a:cs typeface="Arial" pitchFamily="34" charset="0"/>
              </a:rPr>
              <a:t>)</a:t>
            </a:r>
            <a:endParaRPr lang="en-US" dirty="0">
              <a:solidFill>
                <a:srgbClr val="0070C0"/>
              </a:solidFill>
              <a:latin typeface="Arial" pitchFamily="34" charset="0"/>
              <a:ea typeface="Arial Unicode MS" pitchFamily="34" charset="-128"/>
              <a:cs typeface="Arial" pitchFamily="34" charset="0"/>
            </a:endParaRPr>
          </a:p>
        </p:txBody>
      </p:sp>
      <p:sp>
        <p:nvSpPr>
          <p:cNvPr id="90125" name="Line 13"/>
          <p:cNvSpPr>
            <a:spLocks noChangeShapeType="1"/>
          </p:cNvSpPr>
          <p:nvPr/>
        </p:nvSpPr>
        <p:spPr bwMode="auto">
          <a:xfrm flipH="1">
            <a:off x="6613525" y="3048000"/>
            <a:ext cx="701675" cy="0"/>
          </a:xfrm>
          <a:prstGeom prst="line">
            <a:avLst/>
          </a:prstGeom>
          <a:noFill/>
          <a:ln w="57150">
            <a:solidFill>
              <a:srgbClr val="FF0000"/>
            </a:solidFill>
            <a:round/>
            <a:headEnd/>
            <a:tailEnd type="triangle" w="med" len="med"/>
          </a:ln>
          <a:effectLst/>
        </p:spPr>
        <p:txBody>
          <a:bodyPr/>
          <a:lstStyle/>
          <a:p>
            <a:endParaRPr lang="en-US"/>
          </a:p>
        </p:txBody>
      </p:sp>
      <p:sp>
        <p:nvSpPr>
          <p:cNvPr id="90127" name="Rectangle 15"/>
          <p:cNvSpPr>
            <a:spLocks noChangeArrowheads="1"/>
          </p:cNvSpPr>
          <p:nvPr/>
        </p:nvSpPr>
        <p:spPr bwMode="auto">
          <a:xfrm>
            <a:off x="6781800" y="2590800"/>
            <a:ext cx="1895071" cy="400110"/>
          </a:xfrm>
          <a:prstGeom prst="rect">
            <a:avLst/>
          </a:prstGeom>
          <a:noFill/>
          <a:ln w="9525" algn="ctr">
            <a:noFill/>
            <a:miter lim="800000"/>
            <a:headEnd/>
            <a:tailEnd/>
          </a:ln>
          <a:effectLst/>
        </p:spPr>
        <p:txBody>
          <a:bodyPr wrap="none">
            <a:spAutoFit/>
          </a:bodyPr>
          <a:lstStyle/>
          <a:p>
            <a:pPr eaLnBrk="0" hangingPunct="0"/>
            <a:r>
              <a:rPr lang="en-US" sz="2000" dirty="0" smtClean="0">
                <a:solidFill>
                  <a:srgbClr val="008000"/>
                </a:solidFill>
                <a:latin typeface="Arial" pitchFamily="34" charset="0"/>
                <a:ea typeface="Arial Unicode MS" pitchFamily="34" charset="-128"/>
                <a:cs typeface="Arial" pitchFamily="34" charset="0"/>
              </a:rPr>
              <a:t>DSE: “realistic”</a:t>
            </a:r>
            <a:endParaRPr lang="en-US" sz="2000" dirty="0">
              <a:solidFill>
                <a:srgbClr val="008000"/>
              </a:solidFill>
              <a:latin typeface="Arial" pitchFamily="34" charset="0"/>
              <a:ea typeface="Arial Unicode MS" pitchFamily="34" charset="-128"/>
              <a:cs typeface="Arial" pitchFamily="34" charset="0"/>
            </a:endParaRPr>
          </a:p>
        </p:txBody>
      </p:sp>
      <p:sp>
        <p:nvSpPr>
          <p:cNvPr id="19" name="TextBox 18"/>
          <p:cNvSpPr txBox="1"/>
          <p:nvPr/>
        </p:nvSpPr>
        <p:spPr>
          <a:xfrm>
            <a:off x="0" y="0"/>
            <a:ext cx="5836791" cy="1569660"/>
          </a:xfrm>
          <a:prstGeom prst="rect">
            <a:avLst/>
          </a:prstGeom>
          <a:noFill/>
        </p:spPr>
        <p:txBody>
          <a:bodyPr wrap="square" rtlCol="0">
            <a:spAutoFit/>
          </a:bodyPr>
          <a:lstStyle/>
          <a:p>
            <a:r>
              <a:rPr lang="en-US" sz="1600" dirty="0" smtClean="0"/>
              <a:t>I.C. </a:t>
            </a:r>
            <a:r>
              <a:rPr lang="en-US" sz="1600" dirty="0" err="1" smtClean="0"/>
              <a:t>Cloët</a:t>
            </a:r>
            <a:r>
              <a:rPr lang="en-US" sz="1600" dirty="0" smtClean="0"/>
              <a:t>, C.D. Roberts, </a:t>
            </a:r>
            <a:r>
              <a:rPr lang="en-US" sz="1600" i="1" dirty="0" smtClean="0"/>
              <a:t>et al</a:t>
            </a:r>
            <a:r>
              <a:rPr lang="en-US" sz="1600" dirty="0" smtClean="0"/>
              <a:t>.</a:t>
            </a:r>
          </a:p>
          <a:p>
            <a:r>
              <a:rPr lang="en-US" sz="1600" dirty="0" smtClean="0">
                <a:hlinkClick r:id="rId5"/>
              </a:rPr>
              <a:t>arXiv:0812.0416 [</a:t>
            </a:r>
            <a:r>
              <a:rPr lang="en-US" sz="1600" dirty="0" err="1" smtClean="0">
                <a:hlinkClick r:id="rId5"/>
              </a:rPr>
              <a:t>nucl-th</a:t>
            </a:r>
            <a:r>
              <a:rPr lang="en-US" sz="1600" dirty="0" smtClean="0">
                <a:hlinkClick r:id="rId5"/>
              </a:rPr>
              <a:t>]</a:t>
            </a:r>
            <a:endParaRPr lang="en-US" sz="1600" dirty="0" smtClean="0"/>
          </a:p>
          <a:p>
            <a:r>
              <a:rPr lang="en-US" sz="1600" dirty="0" smtClean="0"/>
              <a:t>D. J. Wilson, I. C. </a:t>
            </a:r>
            <a:r>
              <a:rPr lang="en-US" sz="1600" dirty="0" err="1" smtClean="0"/>
              <a:t>Cloët</a:t>
            </a:r>
            <a:r>
              <a:rPr lang="en-US" sz="1600" dirty="0" smtClean="0"/>
              <a:t>, L. Chang and C. D. Roberts</a:t>
            </a:r>
          </a:p>
          <a:p>
            <a:pPr>
              <a:spcBef>
                <a:spcPts val="0"/>
              </a:spcBef>
              <a:spcAft>
                <a:spcPts val="0"/>
              </a:spcAft>
            </a:pPr>
            <a:r>
              <a:rPr lang="en-US" sz="1600" dirty="0" smtClean="0">
                <a:hlinkClick r:id="rId6"/>
              </a:rPr>
              <a:t>arXiv:1112.2212 [</a:t>
            </a:r>
            <a:r>
              <a:rPr lang="en-US" sz="1600" dirty="0" err="1" smtClean="0">
                <a:hlinkClick r:id="rId6"/>
              </a:rPr>
              <a:t>nucl-th</a:t>
            </a:r>
            <a:r>
              <a:rPr lang="en-US" sz="1600" dirty="0" smtClean="0">
                <a:hlinkClick r:id="rId6"/>
              </a:rPr>
              <a:t>]</a:t>
            </a:r>
            <a:r>
              <a:rPr lang="en-US" sz="1600" dirty="0" smtClean="0"/>
              <a:t>, </a:t>
            </a:r>
            <a:r>
              <a:rPr lang="en-US" sz="1600" dirty="0" smtClean="0">
                <a:hlinkClick r:id="rId7"/>
              </a:rPr>
              <a:t>Phys. Rev. C</a:t>
            </a:r>
            <a:r>
              <a:rPr lang="en-US" sz="1600" b="1" dirty="0" smtClean="0">
                <a:hlinkClick r:id="rId7"/>
              </a:rPr>
              <a:t>85</a:t>
            </a:r>
            <a:r>
              <a:rPr lang="en-US" sz="1600" dirty="0" smtClean="0">
                <a:hlinkClick r:id="rId7"/>
              </a:rPr>
              <a:t> (2012) 025205 [21 pages] </a:t>
            </a:r>
            <a:r>
              <a:rPr lang="en-US" sz="1600" i="1" dirty="0" smtClean="0"/>
              <a:t> </a:t>
            </a:r>
          </a:p>
          <a:p>
            <a:endParaRPr lang="en-US" sz="1600" dirty="0" smtClean="0"/>
          </a:p>
          <a:p>
            <a:endParaRPr lang="en-US" sz="1600" dirty="0" smtClean="0">
              <a:hlinkClick r:id="rId8"/>
            </a:endParaRPr>
          </a:p>
        </p:txBody>
      </p:sp>
      <p:sp>
        <p:nvSpPr>
          <p:cNvPr id="20" name="Rectangle 19"/>
          <p:cNvSpPr/>
          <p:nvPr/>
        </p:nvSpPr>
        <p:spPr bwMode="auto">
          <a:xfrm>
            <a:off x="5257800" y="1447800"/>
            <a:ext cx="1295400" cy="4114800"/>
          </a:xfrm>
          <a:prstGeom prst="rect">
            <a:avLst/>
          </a:prstGeom>
          <a:solidFill>
            <a:srgbClr val="0070C0">
              <a:alpha val="15000"/>
            </a:srgbClr>
          </a:solidFill>
          <a:ln w="9525" cap="flat" cmpd="sng" algn="ctr">
            <a:noFill/>
            <a:prstDash val="solid"/>
            <a:round/>
            <a:headEnd type="none" w="med" len="med"/>
            <a:tailEnd type="none" w="med" len="med"/>
          </a:ln>
          <a:effectLst>
            <a:outerShdw blurRad="50800" dist="50800" dir="5400000" algn="ctr" rotWithShape="0">
              <a:srgbClr val="000000">
                <a:alpha val="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1" name="TextBox 20"/>
          <p:cNvSpPr txBox="1"/>
          <p:nvPr/>
        </p:nvSpPr>
        <p:spPr>
          <a:xfrm>
            <a:off x="5791200" y="5638800"/>
            <a:ext cx="2991332" cy="923330"/>
          </a:xfrm>
          <a:prstGeom prst="rect">
            <a:avLst/>
          </a:prstGeom>
          <a:noFill/>
        </p:spPr>
        <p:txBody>
          <a:bodyPr wrap="none" rtlCol="0">
            <a:spAutoFit/>
          </a:bodyPr>
          <a:lstStyle/>
          <a:p>
            <a:r>
              <a:rPr lang="en-US" i="1" dirty="0" smtClean="0">
                <a:solidFill>
                  <a:srgbClr val="00B050"/>
                </a:solidFill>
              </a:rPr>
              <a:t>Distribution of neutron’s </a:t>
            </a:r>
          </a:p>
          <a:p>
            <a:r>
              <a:rPr lang="en-US" i="1" dirty="0" smtClean="0">
                <a:solidFill>
                  <a:srgbClr val="00B050"/>
                </a:solidFill>
              </a:rPr>
              <a:t>momentum amongst quarks </a:t>
            </a:r>
          </a:p>
          <a:p>
            <a:r>
              <a:rPr lang="en-US" i="1" dirty="0" smtClean="0">
                <a:solidFill>
                  <a:srgbClr val="00B050"/>
                </a:solidFill>
              </a:rPr>
              <a:t>on the  valence-quark domain</a:t>
            </a:r>
            <a:endParaRPr lang="en-US" i="1" dirty="0">
              <a:solidFill>
                <a:srgbClr val="00B050"/>
              </a:solidFill>
            </a:endParaRPr>
          </a:p>
        </p:txBody>
      </p:sp>
      <p:sp>
        <p:nvSpPr>
          <p:cNvPr id="23" name="Date Placeholder 22"/>
          <p:cNvSpPr>
            <a:spLocks noGrp="1"/>
          </p:cNvSpPr>
          <p:nvPr>
            <p:ph type="dt" sz="half" idx="10"/>
          </p:nvPr>
        </p:nvSpPr>
        <p:spPr>
          <a:xfrm>
            <a:off x="5867400" y="6553200"/>
            <a:ext cx="2514600" cy="228600"/>
          </a:xfrm>
        </p:spPr>
        <p:txBody>
          <a:bodyPr/>
          <a:lstStyle/>
          <a:p>
            <a:r>
              <a:rPr lang="en-US" smtClean="0">
                <a:solidFill>
                  <a:srgbClr val="404040"/>
                </a:solidFill>
              </a:rPr>
              <a:t>Drell-Yan and Hadron Structure - 77pgs</a:t>
            </a:r>
            <a:endParaRPr lang="en-US" dirty="0">
              <a:solidFill>
                <a:srgbClr val="404040"/>
              </a:solidFill>
            </a:endParaRPr>
          </a:p>
        </p:txBody>
      </p:sp>
      <p:sp>
        <p:nvSpPr>
          <p:cNvPr id="24" name="Line 13"/>
          <p:cNvSpPr>
            <a:spLocks noChangeShapeType="1"/>
          </p:cNvSpPr>
          <p:nvPr/>
        </p:nvSpPr>
        <p:spPr bwMode="auto">
          <a:xfrm flipH="1">
            <a:off x="6613525" y="3429000"/>
            <a:ext cx="701675" cy="0"/>
          </a:xfrm>
          <a:prstGeom prst="line">
            <a:avLst/>
          </a:prstGeom>
          <a:noFill/>
          <a:ln w="57150">
            <a:solidFill>
              <a:srgbClr val="FF0000"/>
            </a:solidFill>
            <a:round/>
            <a:headEnd/>
            <a:tailEnd type="triangle" w="med" len="med"/>
          </a:ln>
          <a:effectLst/>
        </p:spPr>
        <p:txBody>
          <a:bodyPr/>
          <a:lstStyle/>
          <a:p>
            <a:endParaRPr lang="en-US"/>
          </a:p>
        </p:txBody>
      </p:sp>
      <p:sp>
        <p:nvSpPr>
          <p:cNvPr id="25" name="Rectangle 15"/>
          <p:cNvSpPr>
            <a:spLocks noChangeArrowheads="1"/>
          </p:cNvSpPr>
          <p:nvPr/>
        </p:nvSpPr>
        <p:spPr bwMode="auto">
          <a:xfrm>
            <a:off x="6781800" y="3409890"/>
            <a:ext cx="1850186" cy="400110"/>
          </a:xfrm>
          <a:prstGeom prst="rect">
            <a:avLst/>
          </a:prstGeom>
          <a:noFill/>
          <a:ln w="9525" algn="ctr">
            <a:noFill/>
            <a:miter lim="800000"/>
            <a:headEnd/>
            <a:tailEnd/>
          </a:ln>
          <a:effectLst/>
        </p:spPr>
        <p:txBody>
          <a:bodyPr wrap="none">
            <a:spAutoFit/>
          </a:bodyPr>
          <a:lstStyle/>
          <a:p>
            <a:pPr eaLnBrk="0" hangingPunct="0"/>
            <a:r>
              <a:rPr lang="en-US" sz="2000" dirty="0" smtClean="0">
                <a:solidFill>
                  <a:srgbClr val="6600FF"/>
                </a:solidFill>
                <a:latin typeface="Arial" pitchFamily="34" charset="0"/>
                <a:ea typeface="Arial Unicode MS" pitchFamily="34" charset="-128"/>
                <a:cs typeface="Arial" pitchFamily="34" charset="0"/>
              </a:rPr>
              <a:t>DSE: “contact”</a:t>
            </a:r>
            <a:endParaRPr lang="en-US" sz="2000" dirty="0">
              <a:solidFill>
                <a:srgbClr val="6600FF"/>
              </a:solidFill>
              <a:latin typeface="Arial" pitchFamily="34" charset="0"/>
              <a:ea typeface="Arial Unicode MS" pitchFamily="34" charset="-128"/>
              <a:cs typeface="Arial" pitchFamily="34" charset="0"/>
            </a:endParaRPr>
          </a:p>
        </p:txBody>
      </p:sp>
      <p:sp>
        <p:nvSpPr>
          <p:cNvPr id="30" name="Oval 29"/>
          <p:cNvSpPr/>
          <p:nvPr/>
        </p:nvSpPr>
        <p:spPr bwMode="auto">
          <a:xfrm>
            <a:off x="6400800" y="3200400"/>
            <a:ext cx="152400" cy="76200"/>
          </a:xfrm>
          <a:prstGeom prst="ellipse">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cxnSp>
        <p:nvCxnSpPr>
          <p:cNvPr id="32" name="Straight Connector 31"/>
          <p:cNvCxnSpPr/>
          <p:nvPr/>
        </p:nvCxnSpPr>
        <p:spPr bwMode="auto">
          <a:xfrm>
            <a:off x="6477000" y="2743200"/>
            <a:ext cx="0" cy="457200"/>
          </a:xfrm>
          <a:prstGeom prst="line">
            <a:avLst/>
          </a:prstGeom>
          <a:noFill/>
          <a:ln w="28575" cap="flat" cmpd="sng" algn="ctr">
            <a:solidFill>
              <a:srgbClr val="002060"/>
            </a:solidFill>
            <a:prstDash val="solid"/>
            <a:round/>
            <a:headEnd type="none" w="med" len="med"/>
            <a:tailEnd type="none" w="med" len="med"/>
          </a:ln>
          <a:effectLst/>
        </p:spPr>
      </p:cxnSp>
      <p:cxnSp>
        <p:nvCxnSpPr>
          <p:cNvPr id="33" name="Straight Connector 32"/>
          <p:cNvCxnSpPr/>
          <p:nvPr/>
        </p:nvCxnSpPr>
        <p:spPr bwMode="auto">
          <a:xfrm>
            <a:off x="6477000" y="3276600"/>
            <a:ext cx="0" cy="457200"/>
          </a:xfrm>
          <a:prstGeom prst="line">
            <a:avLst/>
          </a:prstGeom>
          <a:noFill/>
          <a:ln w="28575" cap="flat" cmpd="sng" algn="ctr">
            <a:solidFill>
              <a:srgbClr val="002060"/>
            </a:solidFill>
            <a:prstDash val="solid"/>
            <a:round/>
            <a:headEnd type="none" w="med" len="med"/>
            <a:tailEnd type="none" w="med" len="med"/>
          </a:ln>
          <a:effectLst/>
        </p:spPr>
      </p:cxnSp>
      <p:sp>
        <p:nvSpPr>
          <p:cNvPr id="34" name="Rectangle 33"/>
          <p:cNvSpPr/>
          <p:nvPr/>
        </p:nvSpPr>
        <p:spPr bwMode="auto">
          <a:xfrm>
            <a:off x="6019800" y="4876800"/>
            <a:ext cx="31242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alibri" pitchFamily="34" charset="0"/>
              </a:rPr>
              <a:t>Melnitchouk</a:t>
            </a:r>
            <a:r>
              <a:rPr kumimoji="0" lang="en-US" sz="1800" b="0" i="0" u="none" strike="noStrike" cap="none" normalizeH="0" baseline="0" dirty="0" smtClean="0">
                <a:ln>
                  <a:noFill/>
                </a:ln>
                <a:solidFill>
                  <a:schemeClr val="tx1"/>
                </a:solidFill>
                <a:effectLst/>
                <a:latin typeface="Calibri" pitchFamily="34" charset="0"/>
              </a:rPr>
              <a:t> </a:t>
            </a:r>
            <a:r>
              <a:rPr kumimoji="0" lang="en-US" sz="1800" b="0" i="1" u="none" strike="noStrike" cap="none" normalizeH="0" baseline="0" dirty="0" smtClean="0">
                <a:ln>
                  <a:noFill/>
                </a:ln>
                <a:solidFill>
                  <a:schemeClr val="tx1"/>
                </a:solidFill>
                <a:effectLst/>
                <a:latin typeface="Calibri" pitchFamily="34" charset="0"/>
              </a:rPr>
              <a:t>et al</a:t>
            </a:r>
            <a:r>
              <a:rPr kumimoji="0" lang="en-US" sz="1800" b="0" i="0" u="none" strike="noStrike" cap="none" normalizeH="0" baseline="0" dirty="0" smtClean="0">
                <a:ln>
                  <a:noFill/>
                </a:ln>
                <a:solidFill>
                  <a:schemeClr val="tx1"/>
                </a:solidFill>
                <a:effectLst/>
                <a:latin typeface="Calibri" pitchFamily="34" charset="0"/>
              </a:rPr>
              <a:t>. </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alibri" pitchFamily="34" charset="0"/>
                <a:hlinkClick r:id="rId9"/>
              </a:rPr>
              <a:t>Phys.Rev</a:t>
            </a:r>
            <a:r>
              <a:rPr kumimoji="0" lang="en-US" sz="1800" b="0" i="0" u="none" strike="noStrike" cap="none" normalizeH="0" baseline="0" dirty="0" smtClean="0">
                <a:ln>
                  <a:noFill/>
                </a:ln>
                <a:solidFill>
                  <a:schemeClr val="tx1"/>
                </a:solidFill>
                <a:effectLst/>
                <a:latin typeface="Calibri" pitchFamily="34" charset="0"/>
                <a:hlinkClick r:id="rId9"/>
              </a:rPr>
              <a:t>. D84 (2011) 117501 </a:t>
            </a:r>
            <a:endParaRPr kumimoji="0" lang="en-US" sz="1800" b="0" i="0" u="none" strike="noStrike" cap="none" normalizeH="0" baseline="0" dirty="0" smtClean="0">
              <a:ln>
                <a:noFill/>
              </a:ln>
              <a:solidFill>
                <a:schemeClr val="tx1"/>
              </a:solidFill>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anim calcmode="lin" valueType="num">
                                      <p:cBhvr additive="base">
                                        <p:cTn id="7" dur="1000" fill="hold"/>
                                        <p:tgtEl>
                                          <p:spTgt spid="90116"/>
                                        </p:tgtEl>
                                        <p:attrNameLst>
                                          <p:attrName>ppt_x</p:attrName>
                                        </p:attrNameLst>
                                      </p:cBhvr>
                                      <p:tavLst>
                                        <p:tav tm="0">
                                          <p:val>
                                            <p:strVal val="1+#ppt_w/2"/>
                                          </p:val>
                                        </p:tav>
                                        <p:tav tm="100000">
                                          <p:val>
                                            <p:strVal val="#ppt_x"/>
                                          </p:val>
                                        </p:tav>
                                      </p:tavLst>
                                    </p:anim>
                                    <p:anim calcmode="lin" valueType="num">
                                      <p:cBhvr additive="base">
                                        <p:cTn id="8" dur="1000" fill="hold"/>
                                        <p:tgtEl>
                                          <p:spTgt spid="901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0119"/>
                                        </p:tgtEl>
                                        <p:attrNameLst>
                                          <p:attrName>style.visibility</p:attrName>
                                        </p:attrNameLst>
                                      </p:cBhvr>
                                      <p:to>
                                        <p:strVal val="visible"/>
                                      </p:to>
                                    </p:set>
                                    <p:anim calcmode="lin" valueType="num">
                                      <p:cBhvr additive="base">
                                        <p:cTn id="11" dur="1000" fill="hold"/>
                                        <p:tgtEl>
                                          <p:spTgt spid="90119"/>
                                        </p:tgtEl>
                                        <p:attrNameLst>
                                          <p:attrName>ppt_x</p:attrName>
                                        </p:attrNameLst>
                                      </p:cBhvr>
                                      <p:tavLst>
                                        <p:tav tm="0">
                                          <p:val>
                                            <p:strVal val="1+#ppt_w/2"/>
                                          </p:val>
                                        </p:tav>
                                        <p:tav tm="100000">
                                          <p:val>
                                            <p:strVal val="#ppt_x"/>
                                          </p:val>
                                        </p:tav>
                                      </p:tavLst>
                                    </p:anim>
                                    <p:anim calcmode="lin" valueType="num">
                                      <p:cBhvr additive="base">
                                        <p:cTn id="12" dur="1000" fill="hold"/>
                                        <p:tgtEl>
                                          <p:spTgt spid="9011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0121"/>
                                        </p:tgtEl>
                                        <p:attrNameLst>
                                          <p:attrName>style.visibility</p:attrName>
                                        </p:attrNameLst>
                                      </p:cBhvr>
                                      <p:to>
                                        <p:strVal val="visible"/>
                                      </p:to>
                                    </p:set>
                                    <p:anim calcmode="lin" valueType="num">
                                      <p:cBhvr additive="base">
                                        <p:cTn id="17" dur="1000" fill="hold"/>
                                        <p:tgtEl>
                                          <p:spTgt spid="90121"/>
                                        </p:tgtEl>
                                        <p:attrNameLst>
                                          <p:attrName>ppt_x</p:attrName>
                                        </p:attrNameLst>
                                      </p:cBhvr>
                                      <p:tavLst>
                                        <p:tav tm="0">
                                          <p:val>
                                            <p:strVal val="1+#ppt_w/2"/>
                                          </p:val>
                                        </p:tav>
                                        <p:tav tm="100000">
                                          <p:val>
                                            <p:strVal val="#ppt_x"/>
                                          </p:val>
                                        </p:tav>
                                      </p:tavLst>
                                    </p:anim>
                                    <p:anim calcmode="lin" valueType="num">
                                      <p:cBhvr additive="base">
                                        <p:cTn id="18" dur="1000" fill="hold"/>
                                        <p:tgtEl>
                                          <p:spTgt spid="9012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0118"/>
                                        </p:tgtEl>
                                        <p:attrNameLst>
                                          <p:attrName>style.visibility</p:attrName>
                                        </p:attrNameLst>
                                      </p:cBhvr>
                                      <p:to>
                                        <p:strVal val="visible"/>
                                      </p:to>
                                    </p:set>
                                    <p:anim calcmode="lin" valueType="num">
                                      <p:cBhvr additive="base">
                                        <p:cTn id="21" dur="1000" fill="hold"/>
                                        <p:tgtEl>
                                          <p:spTgt spid="90118"/>
                                        </p:tgtEl>
                                        <p:attrNameLst>
                                          <p:attrName>ppt_x</p:attrName>
                                        </p:attrNameLst>
                                      </p:cBhvr>
                                      <p:tavLst>
                                        <p:tav tm="0">
                                          <p:val>
                                            <p:strVal val="1+#ppt_w/2"/>
                                          </p:val>
                                        </p:tav>
                                        <p:tav tm="100000">
                                          <p:val>
                                            <p:strVal val="#ppt_x"/>
                                          </p:val>
                                        </p:tav>
                                      </p:tavLst>
                                    </p:anim>
                                    <p:anim calcmode="lin" valueType="num">
                                      <p:cBhvr additive="base">
                                        <p:cTn id="22" dur="1000" fill="hold"/>
                                        <p:tgtEl>
                                          <p:spTgt spid="9011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0117"/>
                                        </p:tgtEl>
                                        <p:attrNameLst>
                                          <p:attrName>style.visibility</p:attrName>
                                        </p:attrNameLst>
                                      </p:cBhvr>
                                      <p:to>
                                        <p:strVal val="visible"/>
                                      </p:to>
                                    </p:set>
                                    <p:anim calcmode="lin" valueType="num">
                                      <p:cBhvr additive="base">
                                        <p:cTn id="27" dur="1000" fill="hold"/>
                                        <p:tgtEl>
                                          <p:spTgt spid="90117"/>
                                        </p:tgtEl>
                                        <p:attrNameLst>
                                          <p:attrName>ppt_x</p:attrName>
                                        </p:attrNameLst>
                                      </p:cBhvr>
                                      <p:tavLst>
                                        <p:tav tm="0">
                                          <p:val>
                                            <p:strVal val="1+#ppt_w/2"/>
                                          </p:val>
                                        </p:tav>
                                        <p:tav tm="100000">
                                          <p:val>
                                            <p:strVal val="#ppt_x"/>
                                          </p:val>
                                        </p:tav>
                                      </p:tavLst>
                                    </p:anim>
                                    <p:anim calcmode="lin" valueType="num">
                                      <p:cBhvr additive="base">
                                        <p:cTn id="28" dur="1000" fill="hold"/>
                                        <p:tgtEl>
                                          <p:spTgt spid="9011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0122"/>
                                        </p:tgtEl>
                                        <p:attrNameLst>
                                          <p:attrName>style.visibility</p:attrName>
                                        </p:attrNameLst>
                                      </p:cBhvr>
                                      <p:to>
                                        <p:strVal val="visible"/>
                                      </p:to>
                                    </p:set>
                                    <p:anim calcmode="lin" valueType="num">
                                      <p:cBhvr additive="base">
                                        <p:cTn id="31" dur="1000" fill="hold"/>
                                        <p:tgtEl>
                                          <p:spTgt spid="90122"/>
                                        </p:tgtEl>
                                        <p:attrNameLst>
                                          <p:attrName>ppt_x</p:attrName>
                                        </p:attrNameLst>
                                      </p:cBhvr>
                                      <p:tavLst>
                                        <p:tav tm="0">
                                          <p:val>
                                            <p:strVal val="1+#ppt_w/2"/>
                                          </p:val>
                                        </p:tav>
                                        <p:tav tm="100000">
                                          <p:val>
                                            <p:strVal val="#ppt_x"/>
                                          </p:val>
                                        </p:tav>
                                      </p:tavLst>
                                    </p:anim>
                                    <p:anim calcmode="lin" valueType="num">
                                      <p:cBhvr additive="base">
                                        <p:cTn id="32" dur="1000" fill="hold"/>
                                        <p:tgtEl>
                                          <p:spTgt spid="9012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0125"/>
                                        </p:tgtEl>
                                        <p:attrNameLst>
                                          <p:attrName>style.visibility</p:attrName>
                                        </p:attrNameLst>
                                      </p:cBhvr>
                                      <p:to>
                                        <p:strVal val="visible"/>
                                      </p:to>
                                    </p:set>
                                    <p:anim calcmode="lin" valueType="num">
                                      <p:cBhvr additive="base">
                                        <p:cTn id="37" dur="1000" fill="hold"/>
                                        <p:tgtEl>
                                          <p:spTgt spid="90125"/>
                                        </p:tgtEl>
                                        <p:attrNameLst>
                                          <p:attrName>ppt_x</p:attrName>
                                        </p:attrNameLst>
                                      </p:cBhvr>
                                      <p:tavLst>
                                        <p:tav tm="0">
                                          <p:val>
                                            <p:strVal val="1+#ppt_w/2"/>
                                          </p:val>
                                        </p:tav>
                                        <p:tav tm="100000">
                                          <p:val>
                                            <p:strVal val="#ppt_x"/>
                                          </p:val>
                                        </p:tav>
                                      </p:tavLst>
                                    </p:anim>
                                    <p:anim calcmode="lin" valueType="num">
                                      <p:cBhvr additive="base">
                                        <p:cTn id="38" dur="1000" fill="hold"/>
                                        <p:tgtEl>
                                          <p:spTgt spid="9012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90127"/>
                                        </p:tgtEl>
                                        <p:attrNameLst>
                                          <p:attrName>style.visibility</p:attrName>
                                        </p:attrNameLst>
                                      </p:cBhvr>
                                      <p:to>
                                        <p:strVal val="visible"/>
                                      </p:to>
                                    </p:set>
                                    <p:anim calcmode="lin" valueType="num">
                                      <p:cBhvr additive="base">
                                        <p:cTn id="41" dur="1000" fill="hold"/>
                                        <p:tgtEl>
                                          <p:spTgt spid="90127"/>
                                        </p:tgtEl>
                                        <p:attrNameLst>
                                          <p:attrName>ppt_x</p:attrName>
                                        </p:attrNameLst>
                                      </p:cBhvr>
                                      <p:tavLst>
                                        <p:tav tm="0">
                                          <p:val>
                                            <p:strVal val="1+#ppt_w/2"/>
                                          </p:val>
                                        </p:tav>
                                        <p:tav tm="100000">
                                          <p:val>
                                            <p:strVal val="#ppt_x"/>
                                          </p:val>
                                        </p:tav>
                                      </p:tavLst>
                                    </p:anim>
                                    <p:anim calcmode="lin" valueType="num">
                                      <p:cBhvr additive="base">
                                        <p:cTn id="42" dur="1000" fill="hold"/>
                                        <p:tgtEl>
                                          <p:spTgt spid="90127"/>
                                        </p:tgtEl>
                                        <p:attrNameLst>
                                          <p:attrName>ppt_y</p:attrName>
                                        </p:attrNameLst>
                                      </p:cBhvr>
                                      <p:tavLst>
                                        <p:tav tm="0">
                                          <p:val>
                                            <p:strVal val="#ppt_y"/>
                                          </p:val>
                                        </p:tav>
                                        <p:tav tm="100000">
                                          <p:val>
                                            <p:strVal val="#ppt_y"/>
                                          </p:val>
                                        </p:tav>
                                      </p:tavLst>
                                    </p:anim>
                                  </p:childTnLst>
                                </p:cTn>
                              </p:par>
                              <p:par>
                                <p:cTn id="43" presetID="53"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2000" fill="hold"/>
                                        <p:tgtEl>
                                          <p:spTgt spid="20"/>
                                        </p:tgtEl>
                                        <p:attrNameLst>
                                          <p:attrName>ppt_w</p:attrName>
                                        </p:attrNameLst>
                                      </p:cBhvr>
                                      <p:tavLst>
                                        <p:tav tm="0">
                                          <p:val>
                                            <p:fltVal val="0"/>
                                          </p:val>
                                        </p:tav>
                                        <p:tav tm="100000">
                                          <p:val>
                                            <p:strVal val="#ppt_w"/>
                                          </p:val>
                                        </p:tav>
                                      </p:tavLst>
                                    </p:anim>
                                    <p:anim calcmode="lin" valueType="num">
                                      <p:cBhvr>
                                        <p:cTn id="46" dur="2000" fill="hold"/>
                                        <p:tgtEl>
                                          <p:spTgt spid="20"/>
                                        </p:tgtEl>
                                        <p:attrNameLst>
                                          <p:attrName>ppt_h</p:attrName>
                                        </p:attrNameLst>
                                      </p:cBhvr>
                                      <p:tavLst>
                                        <p:tav tm="0">
                                          <p:val>
                                            <p:fltVal val="0"/>
                                          </p:val>
                                        </p:tav>
                                        <p:tav tm="100000">
                                          <p:val>
                                            <p:strVal val="#ppt_h"/>
                                          </p:val>
                                        </p:tav>
                                      </p:tavLst>
                                    </p:anim>
                                    <p:animEffect transition="in" filter="fade">
                                      <p:cBhvr>
                                        <p:cTn id="47" dur="2000"/>
                                        <p:tgtEl>
                                          <p:spTgt spid="20"/>
                                        </p:tgtEl>
                                      </p:cBhvr>
                                    </p:animEffect>
                                  </p:childTnLst>
                                </p:cTn>
                              </p:par>
                              <p:par>
                                <p:cTn id="48" presetID="2" presetClass="entr" presetSubtype="2"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1+#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1000" fill="hold"/>
                                        <p:tgtEl>
                                          <p:spTgt spid="25"/>
                                        </p:tgtEl>
                                        <p:attrNameLst>
                                          <p:attrName>ppt_x</p:attrName>
                                        </p:attrNameLst>
                                      </p:cBhvr>
                                      <p:tavLst>
                                        <p:tav tm="0">
                                          <p:val>
                                            <p:strVal val="1+#ppt_w/2"/>
                                          </p:val>
                                        </p:tav>
                                        <p:tav tm="100000">
                                          <p:val>
                                            <p:strVal val="#ppt_x"/>
                                          </p:val>
                                        </p:tav>
                                      </p:tavLst>
                                    </p:anim>
                                    <p:anim calcmode="lin" valueType="num">
                                      <p:cBhvr additive="base">
                                        <p:cTn id="55"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1000" fill="hold"/>
                                        <p:tgtEl>
                                          <p:spTgt spid="32"/>
                                        </p:tgtEl>
                                        <p:attrNameLst>
                                          <p:attrName>ppt_x</p:attrName>
                                        </p:attrNameLst>
                                      </p:cBhvr>
                                      <p:tavLst>
                                        <p:tav tm="0">
                                          <p:val>
                                            <p:strVal val="0-#ppt_w/2"/>
                                          </p:val>
                                        </p:tav>
                                        <p:tav tm="100000">
                                          <p:val>
                                            <p:strVal val="#ppt_x"/>
                                          </p:val>
                                        </p:tav>
                                      </p:tavLst>
                                    </p:anim>
                                    <p:anim calcmode="lin" valueType="num">
                                      <p:cBhvr additive="base">
                                        <p:cTn id="61" dur="1000" fill="hold"/>
                                        <p:tgtEl>
                                          <p:spTgt spid="32"/>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1000" fill="hold"/>
                                        <p:tgtEl>
                                          <p:spTgt spid="33"/>
                                        </p:tgtEl>
                                        <p:attrNameLst>
                                          <p:attrName>ppt_x</p:attrName>
                                        </p:attrNameLst>
                                      </p:cBhvr>
                                      <p:tavLst>
                                        <p:tav tm="0">
                                          <p:val>
                                            <p:strVal val="0-#ppt_w/2"/>
                                          </p:val>
                                        </p:tav>
                                        <p:tav tm="100000">
                                          <p:val>
                                            <p:strVal val="#ppt_x"/>
                                          </p:val>
                                        </p:tav>
                                      </p:tavLst>
                                    </p:anim>
                                    <p:anim calcmode="lin" valueType="num">
                                      <p:cBhvr additive="base">
                                        <p:cTn id="65" dur="1000" fill="hold"/>
                                        <p:tgtEl>
                                          <p:spTgt spid="33"/>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1000" fill="hold"/>
                                        <p:tgtEl>
                                          <p:spTgt spid="30"/>
                                        </p:tgtEl>
                                        <p:attrNameLst>
                                          <p:attrName>ppt_x</p:attrName>
                                        </p:attrNameLst>
                                      </p:cBhvr>
                                      <p:tavLst>
                                        <p:tav tm="0">
                                          <p:val>
                                            <p:strVal val="0-#ppt_w/2"/>
                                          </p:val>
                                        </p:tav>
                                        <p:tav tm="100000">
                                          <p:val>
                                            <p:strVal val="#ppt_x"/>
                                          </p:val>
                                        </p:tav>
                                      </p:tavLst>
                                    </p:anim>
                                    <p:anim calcmode="lin" valueType="num">
                                      <p:cBhvr additive="base">
                                        <p:cTn id="69" dur="1000" fill="hold"/>
                                        <p:tgtEl>
                                          <p:spTgt spid="30"/>
                                        </p:tgtEl>
                                        <p:attrNameLst>
                                          <p:attrName>ppt_y</p:attrName>
                                        </p:attrNameLst>
                                      </p:cBhvr>
                                      <p:tavLst>
                                        <p:tav tm="0">
                                          <p:val>
                                            <p:strVal val="#ppt_y"/>
                                          </p:val>
                                        </p:tav>
                                        <p:tav tm="100000">
                                          <p:val>
                                            <p:strVal val="#ppt_y"/>
                                          </p:val>
                                        </p:tav>
                                      </p:tavLst>
                                    </p:anim>
                                  </p:childTnLst>
                                </p:cTn>
                              </p:par>
                              <p:par>
                                <p:cTn id="70" presetID="2" presetClass="entr" presetSubtype="6"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1000" fill="hold"/>
                                        <p:tgtEl>
                                          <p:spTgt spid="34"/>
                                        </p:tgtEl>
                                        <p:attrNameLst>
                                          <p:attrName>ppt_x</p:attrName>
                                        </p:attrNameLst>
                                      </p:cBhvr>
                                      <p:tavLst>
                                        <p:tav tm="0">
                                          <p:val>
                                            <p:strVal val="1+#ppt_w/2"/>
                                          </p:val>
                                        </p:tav>
                                        <p:tav tm="100000">
                                          <p:val>
                                            <p:strVal val="#ppt_x"/>
                                          </p:val>
                                        </p:tav>
                                      </p:tavLst>
                                    </p:anim>
                                    <p:anim calcmode="lin" valueType="num">
                                      <p:cBhvr additive="base">
                                        <p:cTn id="73"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nimBg="1"/>
      <p:bldP spid="90117" grpId="0" animBg="1"/>
      <p:bldP spid="90118" grpId="0" animBg="1"/>
      <p:bldP spid="90119" grpId="0"/>
      <p:bldP spid="90121" grpId="0"/>
      <p:bldP spid="90122" grpId="0"/>
      <p:bldP spid="90125" grpId="0" animBg="1"/>
      <p:bldP spid="90127" grpId="0"/>
      <p:bldP spid="20" grpId="0" animBg="1"/>
      <p:bldP spid="24" grpId="0" animBg="1"/>
      <p:bldP spid="25" grpId="0"/>
      <p:bldP spid="30" grpId="0" animBg="1"/>
      <p:bldP spid="3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smtClean="0">
                <a:solidFill>
                  <a:schemeClr val="accent1">
                    <a:lumMod val="50000"/>
                  </a:schemeClr>
                </a:solidFill>
              </a:rPr>
              <a:t>Craig Roberts: Deconstructing QCD's Goldstone modes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74</a:t>
            </a:fld>
            <a:endParaRPr lang="en-US"/>
          </a:p>
        </p:txBody>
      </p:sp>
      <p:pic>
        <p:nvPicPr>
          <p:cNvPr id="7" name="Picture 6" descr="BerlinWallCoin.gif"/>
          <p:cNvPicPr>
            <a:picLocks noChangeAspect="1"/>
          </p:cNvPicPr>
          <p:nvPr/>
        </p:nvPicPr>
        <p:blipFill>
          <a:blip r:embed="rId2" cstate="print"/>
          <a:stretch>
            <a:fillRect/>
          </a:stretch>
        </p:blipFill>
        <p:spPr>
          <a:xfrm>
            <a:off x="3026270" y="609600"/>
            <a:ext cx="3755530" cy="4844091"/>
          </a:xfrm>
          <a:prstGeom prst="rect">
            <a:avLst/>
          </a:prstGeom>
          <a:ln>
            <a:noFill/>
          </a:ln>
          <a:effectLst>
            <a:glow rad="228600">
              <a:schemeClr val="accent1">
                <a:satMod val="175000"/>
                <a:alpha val="40000"/>
              </a:schemeClr>
            </a:glow>
            <a:reflection blurRad="12700" stA="30000" endPos="30000" dist="5000" dir="5400000" sy="-100000" algn="bl" rotWithShape="0"/>
          </a:effectLst>
          <a:scene3d>
            <a:camera prst="perspectiveContrastingLeftFacing" fov="3600000">
              <a:rot lat="889596" lon="20717262" rev="80220"/>
            </a:camera>
            <a:lightRig rig="threePt" dir="t">
              <a:rot lat="0" lon="0" rev="2700000"/>
            </a:lightRig>
          </a:scene3d>
          <a:sp3d>
            <a:bevelT w="63500" h="50800"/>
          </a:sp3d>
        </p:spPr>
      </p:pic>
      <p:sp>
        <p:nvSpPr>
          <p:cNvPr id="2" name="Title 1"/>
          <p:cNvSpPr>
            <a:spLocks noGrp="1"/>
          </p:cNvSpPr>
          <p:nvPr>
            <p:ph type="title"/>
          </p:nvPr>
        </p:nvSpPr>
        <p:spPr>
          <a:xfrm>
            <a:off x="228600" y="4962525"/>
            <a:ext cx="8686800" cy="1362075"/>
          </a:xfrm>
        </p:spPr>
        <p:txBody>
          <a:bodyPr/>
          <a:lstStyle/>
          <a:p>
            <a:pPr algn="ctr"/>
            <a:r>
              <a:rPr lang="en-US" sz="8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Epilogue</a:t>
            </a:r>
            <a:endParaRPr lang="en-US" sz="8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48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Epilogue</a:t>
            </a:r>
            <a:endParaRPr lang="en-US" sz="4400" dirty="0"/>
          </a:p>
        </p:txBody>
      </p:sp>
      <p:sp>
        <p:nvSpPr>
          <p:cNvPr id="3" name="Content Placeholder 2"/>
          <p:cNvSpPr>
            <a:spLocks noGrp="1"/>
          </p:cNvSpPr>
          <p:nvPr>
            <p:ph idx="1"/>
          </p:nvPr>
        </p:nvSpPr>
        <p:spPr>
          <a:xfrm>
            <a:off x="457200" y="990600"/>
            <a:ext cx="8229600" cy="5334000"/>
          </a:xfrm>
        </p:spPr>
        <p:txBody>
          <a:bodyPr/>
          <a:lstStyle/>
          <a:p>
            <a:r>
              <a:rPr lang="en-US" sz="2400" dirty="0" smtClean="0"/>
              <a:t>As Nature’s only example of an essentially </a:t>
            </a:r>
            <a:r>
              <a:rPr lang="en-US" sz="2400" dirty="0" err="1" smtClean="0"/>
              <a:t>nonperturbative</a:t>
            </a:r>
            <a:r>
              <a:rPr lang="en-US" sz="2400" dirty="0" smtClean="0"/>
              <a:t> fundamental theory, </a:t>
            </a:r>
            <a:r>
              <a:rPr lang="en-US" sz="2400" dirty="0" smtClean="0">
                <a:solidFill>
                  <a:srgbClr val="FF0000"/>
                </a:solidFill>
              </a:rPr>
              <a:t>Q</a:t>
            </a:r>
            <a:r>
              <a:rPr lang="en-US" sz="2400" dirty="0" smtClean="0">
                <a:solidFill>
                  <a:srgbClr val="008000"/>
                </a:solidFill>
              </a:rPr>
              <a:t>C</a:t>
            </a:r>
            <a:r>
              <a:rPr lang="en-US" sz="2400" dirty="0" smtClean="0">
                <a:solidFill>
                  <a:srgbClr val="0000FF"/>
                </a:solidFill>
              </a:rPr>
              <a:t>D</a:t>
            </a:r>
            <a:r>
              <a:rPr lang="en-US" sz="2400" dirty="0" smtClean="0"/>
              <a:t> is the most interesting part of the standard model.  </a:t>
            </a:r>
          </a:p>
          <a:p>
            <a:r>
              <a:rPr lang="en-US" sz="2400" dirty="0" smtClean="0"/>
              <a:t>Solving </a:t>
            </a:r>
            <a:r>
              <a:rPr lang="en-US" sz="2400" dirty="0" smtClean="0">
                <a:solidFill>
                  <a:srgbClr val="FF0000"/>
                </a:solidFill>
              </a:rPr>
              <a:t>Q</a:t>
            </a:r>
            <a:r>
              <a:rPr lang="en-US" sz="2400" dirty="0" smtClean="0">
                <a:solidFill>
                  <a:srgbClr val="008000"/>
                </a:solidFill>
              </a:rPr>
              <a:t>C</a:t>
            </a:r>
            <a:r>
              <a:rPr lang="en-US" sz="2400" dirty="0" smtClean="0">
                <a:solidFill>
                  <a:srgbClr val="0000FF"/>
                </a:solidFill>
              </a:rPr>
              <a:t>D</a:t>
            </a:r>
            <a:r>
              <a:rPr lang="en-US" sz="2400" dirty="0" smtClean="0"/>
              <a:t> requires more imagination than inventing yet another unconstrained and </a:t>
            </a:r>
            <a:r>
              <a:rPr lang="en-US" sz="2400" dirty="0" err="1" smtClean="0"/>
              <a:t>unconstrainable</a:t>
            </a:r>
            <a:r>
              <a:rPr lang="en-US" sz="2400" dirty="0" smtClean="0"/>
              <a:t> NGSM.</a:t>
            </a:r>
          </a:p>
          <a:p>
            <a:r>
              <a:rPr lang="en-US" sz="2400" dirty="0" smtClean="0">
                <a:solidFill>
                  <a:srgbClr val="FF0000"/>
                </a:solidFill>
              </a:rPr>
              <a:t>Q</a:t>
            </a:r>
            <a:r>
              <a:rPr lang="en-US" sz="2400" dirty="0" smtClean="0">
                <a:solidFill>
                  <a:srgbClr val="008000"/>
                </a:solidFill>
              </a:rPr>
              <a:t>C</a:t>
            </a:r>
            <a:r>
              <a:rPr lang="en-US" sz="2400" dirty="0" smtClean="0">
                <a:solidFill>
                  <a:srgbClr val="0000FF"/>
                </a:solidFill>
              </a:rPr>
              <a:t>D</a:t>
            </a:r>
            <a:r>
              <a:rPr lang="en-US" sz="2400" dirty="0" smtClean="0"/>
              <a:t>’s Dyson-Schwinger equations provide a unique approach to continuum strong QCD, in which disparate observables: </a:t>
            </a:r>
          </a:p>
          <a:p>
            <a:pPr lvl="1"/>
            <a:r>
              <a:rPr lang="en-US" sz="2200" dirty="0" smtClean="0"/>
              <a:t>meson and baryon spectra; </a:t>
            </a:r>
          </a:p>
          <a:p>
            <a:pPr lvl="1"/>
            <a:r>
              <a:rPr lang="en-US" sz="2200" dirty="0" smtClean="0"/>
              <a:t>form factors; </a:t>
            </a:r>
          </a:p>
          <a:p>
            <a:pPr lvl="1"/>
            <a:r>
              <a:rPr lang="en-US" sz="2200" dirty="0" smtClean="0"/>
              <a:t>distribution functions and amplitudes; </a:t>
            </a:r>
          </a:p>
          <a:p>
            <a:pPr lvl="1"/>
            <a:r>
              <a:rPr lang="en-US" sz="2200" dirty="0" smtClean="0"/>
              <a:t>etc., </a:t>
            </a:r>
          </a:p>
          <a:p>
            <a:pPr>
              <a:buNone/>
            </a:pPr>
            <a:r>
              <a:rPr lang="en-US" dirty="0" smtClean="0"/>
              <a:t>	are unified via an assumed form for the infrared </a:t>
            </a:r>
            <a:r>
              <a:rPr lang="en-US" dirty="0" err="1" smtClean="0"/>
              <a:t>behaviour</a:t>
            </a:r>
            <a:r>
              <a:rPr lang="en-US" dirty="0" smtClean="0"/>
              <a:t> of </a:t>
            </a:r>
            <a:r>
              <a:rPr lang="en-US" dirty="0" smtClean="0">
                <a:solidFill>
                  <a:srgbClr val="FF0000"/>
                </a:solidFill>
              </a:rPr>
              <a:t>Q</a:t>
            </a:r>
            <a:r>
              <a:rPr lang="en-US" dirty="0" smtClean="0">
                <a:solidFill>
                  <a:srgbClr val="008000"/>
                </a:solidFill>
              </a:rPr>
              <a:t>C</a:t>
            </a:r>
            <a:r>
              <a:rPr lang="en-US" dirty="0" smtClean="0">
                <a:solidFill>
                  <a:srgbClr val="0000FF"/>
                </a:solidFill>
              </a:rPr>
              <a:t>D</a:t>
            </a:r>
            <a:r>
              <a:rPr lang="en-US" dirty="0" smtClean="0"/>
              <a:t>’s </a:t>
            </a:r>
            <a:r>
              <a:rPr lang="el-GR" dirty="0" smtClean="0"/>
              <a:t>β</a:t>
            </a:r>
            <a:r>
              <a:rPr lang="en-US" dirty="0" smtClean="0"/>
              <a:t>-function.</a:t>
            </a:r>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75</a:t>
            </a:fld>
            <a:endParaRPr lang="en-US"/>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800" decel="100000"/>
                                        <p:tgtEl>
                                          <p:spTgt spid="3">
                                            <p:txEl>
                                              <p:pRg st="1" end="1"/>
                                            </p:txEl>
                                          </p:spTgt>
                                        </p:tgtEl>
                                      </p:cBhvr>
                                    </p:animEffect>
                                    <p:anim calcmode="lin" valueType="num">
                                      <p:cBhvr>
                                        <p:cTn id="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800" decel="100000"/>
                                        <p:tgtEl>
                                          <p:spTgt spid="3">
                                            <p:txEl>
                                              <p:pRg st="2" end="2"/>
                                            </p:txEl>
                                          </p:spTgt>
                                        </p:tgtEl>
                                      </p:cBhvr>
                                    </p:animEffect>
                                    <p:anim calcmode="lin" valueType="num">
                                      <p:cBhvr>
                                        <p:cTn id="1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800" decel="100000"/>
                                        <p:tgtEl>
                                          <p:spTgt spid="3">
                                            <p:txEl>
                                              <p:pRg st="3" end="3"/>
                                            </p:txEl>
                                          </p:spTgt>
                                        </p:tgtEl>
                                      </p:cBhvr>
                                    </p:animEffect>
                                    <p:anim calcmode="lin" valueType="num">
                                      <p:cBhvr>
                                        <p:cTn id="26"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800" decel="100000"/>
                                        <p:tgtEl>
                                          <p:spTgt spid="3">
                                            <p:txEl>
                                              <p:pRg st="4" end="4"/>
                                            </p:txEl>
                                          </p:spTgt>
                                        </p:tgtEl>
                                      </p:cBhvr>
                                    </p:animEffect>
                                    <p:anim calcmode="lin" valueType="num">
                                      <p:cBhvr>
                                        <p:cTn id="34"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par>
                                <p:cTn id="39" presetID="30"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800" decel="100000"/>
                                        <p:tgtEl>
                                          <p:spTgt spid="3">
                                            <p:txEl>
                                              <p:pRg st="5" end="5"/>
                                            </p:txEl>
                                          </p:spTgt>
                                        </p:tgtEl>
                                      </p:cBhvr>
                                    </p:animEffect>
                                    <p:anim calcmode="lin" valueType="num">
                                      <p:cBhvr>
                                        <p:cTn id="42"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par>
                                <p:cTn id="47" presetID="30"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800" decel="100000"/>
                                        <p:tgtEl>
                                          <p:spTgt spid="3">
                                            <p:txEl>
                                              <p:pRg st="6" end="6"/>
                                            </p:txEl>
                                          </p:spTgt>
                                        </p:tgtEl>
                                      </p:cBhvr>
                                    </p:animEffect>
                                    <p:anim calcmode="lin" valueType="num">
                                      <p:cBhvr>
                                        <p:cTn id="50"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par>
                                <p:cTn id="55" presetID="30" presetClass="entr" presetSubtype="0"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800" decel="100000"/>
                                        <p:tgtEl>
                                          <p:spTgt spid="3">
                                            <p:txEl>
                                              <p:pRg st="7" end="7"/>
                                            </p:txEl>
                                          </p:spTgt>
                                        </p:tgtEl>
                                      </p:cBhvr>
                                    </p:animEffect>
                                    <p:anim calcmode="lin" valueType="num">
                                      <p:cBhvr>
                                        <p:cTn id="58"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48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Epilogue</a:t>
            </a:r>
            <a:endParaRPr lang="en-US" sz="4400" dirty="0"/>
          </a:p>
        </p:txBody>
      </p:sp>
      <p:sp>
        <p:nvSpPr>
          <p:cNvPr id="3" name="Content Placeholder 2"/>
          <p:cNvSpPr>
            <a:spLocks noGrp="1"/>
          </p:cNvSpPr>
          <p:nvPr>
            <p:ph idx="1"/>
          </p:nvPr>
        </p:nvSpPr>
        <p:spPr>
          <a:xfrm>
            <a:off x="457200" y="1295400"/>
            <a:ext cx="8229600" cy="5334000"/>
          </a:xfrm>
        </p:spPr>
        <p:txBody>
          <a:bodyPr/>
          <a:lstStyle/>
          <a:p>
            <a:r>
              <a:rPr lang="en-US" sz="2400" dirty="0" smtClean="0"/>
              <a:t>Light-quark confinement is not connected in any known way with a linear potential; not with a potential of any kind.  </a:t>
            </a:r>
          </a:p>
          <a:p>
            <a:r>
              <a:rPr lang="en-US" sz="2400" dirty="0" smtClean="0"/>
              <a:t>Light-quark confinement is associated with a dramatic change in the structure of the </a:t>
            </a:r>
            <a:r>
              <a:rPr lang="en-US" sz="2400" dirty="0" err="1" smtClean="0"/>
              <a:t>parton</a:t>
            </a:r>
            <a:r>
              <a:rPr lang="en-US" sz="2400" dirty="0" smtClean="0"/>
              <a:t> propagators.</a:t>
            </a:r>
          </a:p>
          <a:p>
            <a:r>
              <a:rPr lang="en-US" sz="2400" dirty="0" smtClean="0"/>
              <a:t>Dynamical </a:t>
            </a:r>
            <a:r>
              <a:rPr lang="en-US" sz="2400" dirty="0" err="1" smtClean="0"/>
              <a:t>chiral</a:t>
            </a:r>
            <a:r>
              <a:rPr lang="en-US" sz="2400" dirty="0" smtClean="0"/>
              <a:t> symmetry breaking, the origin of 98% of visible matter in universe, is manifested fundamentally in an equivalence between the one- and two-body problem in </a:t>
            </a:r>
            <a:r>
              <a:rPr lang="en-US" sz="2400" dirty="0" smtClean="0">
                <a:solidFill>
                  <a:srgbClr val="FF0000"/>
                </a:solidFill>
              </a:rPr>
              <a:t>Q</a:t>
            </a:r>
            <a:r>
              <a:rPr lang="en-US" sz="2400" dirty="0" smtClean="0">
                <a:solidFill>
                  <a:srgbClr val="008000"/>
                </a:solidFill>
              </a:rPr>
              <a:t>C</a:t>
            </a:r>
            <a:r>
              <a:rPr lang="en-US" sz="2400" dirty="0" smtClean="0">
                <a:solidFill>
                  <a:srgbClr val="0000FF"/>
                </a:solidFill>
              </a:rPr>
              <a:t>D</a:t>
            </a:r>
            <a:endParaRPr lang="en-US" sz="2400" dirty="0" smtClean="0"/>
          </a:p>
          <a:p>
            <a:r>
              <a:rPr lang="en-US" sz="2400" dirty="0" smtClean="0"/>
              <a:t>Working together to chart the </a:t>
            </a:r>
            <a:r>
              <a:rPr lang="en-US" sz="2400" dirty="0" err="1" smtClean="0"/>
              <a:t>behaviour</a:t>
            </a:r>
            <a:r>
              <a:rPr lang="en-US" sz="2400" dirty="0" smtClean="0"/>
              <a:t> of the running masses in </a:t>
            </a:r>
            <a:r>
              <a:rPr lang="en-US" sz="2400" dirty="0" smtClean="0">
                <a:solidFill>
                  <a:srgbClr val="FF0000"/>
                </a:solidFill>
              </a:rPr>
              <a:t>Q</a:t>
            </a:r>
            <a:r>
              <a:rPr lang="en-US" sz="2400" dirty="0" smtClean="0">
                <a:solidFill>
                  <a:srgbClr val="008000"/>
                </a:solidFill>
              </a:rPr>
              <a:t>C</a:t>
            </a:r>
            <a:r>
              <a:rPr lang="en-US" sz="2400" dirty="0" smtClean="0">
                <a:solidFill>
                  <a:srgbClr val="0000FF"/>
                </a:solidFill>
              </a:rPr>
              <a:t>D</a:t>
            </a:r>
            <a:r>
              <a:rPr lang="en-US" sz="2400" dirty="0" smtClean="0"/>
              <a:t>, experiment and theory can potentially answer the questions of </a:t>
            </a:r>
            <a:r>
              <a:rPr lang="en-US" sz="2400" i="1" dirty="0" smtClean="0">
                <a:solidFill>
                  <a:srgbClr val="C00000"/>
                </a:solidFill>
              </a:rPr>
              <a:t>confinement</a:t>
            </a:r>
            <a:r>
              <a:rPr lang="en-US" sz="2400" dirty="0" smtClean="0"/>
              <a:t> and </a:t>
            </a:r>
            <a:r>
              <a:rPr lang="en-US" sz="2400" i="1" dirty="0" smtClean="0">
                <a:solidFill>
                  <a:srgbClr val="C00000"/>
                </a:solidFill>
              </a:rPr>
              <a:t>dynamical </a:t>
            </a:r>
            <a:r>
              <a:rPr lang="en-US" sz="2400" i="1" dirty="0" err="1" smtClean="0">
                <a:solidFill>
                  <a:srgbClr val="C00000"/>
                </a:solidFill>
              </a:rPr>
              <a:t>chiral</a:t>
            </a:r>
            <a:r>
              <a:rPr lang="en-US" sz="2400" i="1" dirty="0" smtClean="0">
                <a:solidFill>
                  <a:srgbClr val="C00000"/>
                </a:solidFill>
              </a:rPr>
              <a:t> symmetry breaking</a:t>
            </a:r>
            <a:r>
              <a:rPr lang="en-US" sz="2400" dirty="0" smtClean="0"/>
              <a:t>; a task that currently each alone find hopeless.</a:t>
            </a:r>
            <a:endParaRPr lang="en-US" sz="2400"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76</a:t>
            </a:fld>
            <a:endParaRPr lang="en-US"/>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800" decel="100000"/>
                                        <p:tgtEl>
                                          <p:spTgt spid="3">
                                            <p:txEl>
                                              <p:pRg st="1" end="1"/>
                                            </p:txEl>
                                          </p:spTgt>
                                        </p:tgtEl>
                                      </p:cBhvr>
                                    </p:animEffect>
                                    <p:anim calcmode="lin" valueType="num">
                                      <p:cBhvr>
                                        <p:cTn id="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13" presetID="5" presetClass="exit" presetSubtype="10" fill="hold" nodeType="withEffect">
                                  <p:stCondLst>
                                    <p:cond delay="0"/>
                                  </p:stCondLst>
                                  <p:childTnLst>
                                    <p:animEffect transition="out" filter="checkerboard(across)">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800" decel="100000"/>
                                        <p:tgtEl>
                                          <p:spTgt spid="3">
                                            <p:txEl>
                                              <p:pRg st="2" end="2"/>
                                            </p:txEl>
                                          </p:spTgt>
                                        </p:tgtEl>
                                      </p:cBhvr>
                                    </p:animEffect>
                                    <p:anim calcmode="lin" valueType="num">
                                      <p:cBhvr>
                                        <p:cTn id="21"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800" decel="100000"/>
                                        <p:tgtEl>
                                          <p:spTgt spid="3">
                                            <p:txEl>
                                              <p:pRg st="3" end="3"/>
                                            </p:txEl>
                                          </p:spTgt>
                                        </p:tgtEl>
                                      </p:cBhvr>
                                    </p:animEffect>
                                    <p:anim calcmode="lin" valueType="num">
                                      <p:cBhvr>
                                        <p:cTn id="31"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2"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3"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657725"/>
            <a:ext cx="7772400" cy="1362075"/>
          </a:xfrm>
        </p:spPr>
        <p:txBody>
          <a:bodyPr/>
          <a:lstStyle/>
          <a:p>
            <a:pPr algn="ctr"/>
            <a:r>
              <a:rPr lang="en-US" sz="6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This is not the end</a:t>
            </a:r>
            <a:endParaRPr lang="en-US" sz="6800"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a:xfrm>
            <a:off x="5867400" y="6553200"/>
            <a:ext cx="2514600" cy="228600"/>
          </a:xfrm>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smtClean="0">
                <a:solidFill>
                  <a:schemeClr val="accent1">
                    <a:lumMod val="50000"/>
                  </a:schemeClr>
                </a:solidFill>
              </a:rPr>
              <a:t>Craig Roberts: Deconstructing QCD's Goldstone modes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77</a:t>
            </a:fld>
            <a:endParaRPr lang="en-US"/>
          </a:p>
        </p:txBody>
      </p:sp>
      <p:pic>
        <p:nvPicPr>
          <p:cNvPr id="7" name="Picture 6" descr="goback.JPG"/>
          <p:cNvPicPr>
            <a:picLocks noChangeAspect="1"/>
          </p:cNvPicPr>
          <p:nvPr/>
        </p:nvPicPr>
        <p:blipFill>
          <a:blip r:embed="rId3" cstate="print"/>
          <a:stretch>
            <a:fillRect/>
          </a:stretch>
        </p:blipFill>
        <p:spPr>
          <a:xfrm>
            <a:off x="2372360" y="304800"/>
            <a:ext cx="4409440" cy="449072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smtClean="0"/>
              <a:t>Dichotomy of the </a:t>
            </a:r>
            <a:r>
              <a:rPr lang="en-US" sz="3600" dirty="0" err="1" smtClean="0"/>
              <a:t>pion</a:t>
            </a:r>
            <a:r>
              <a:rPr lang="en-US" sz="3600" dirty="0" smtClean="0"/>
              <a:t/>
            </a:r>
            <a:br>
              <a:rPr lang="en-US" sz="3600" dirty="0" smtClean="0"/>
            </a:br>
            <a:r>
              <a:rPr lang="en-US" sz="3600" dirty="0" smtClean="0"/>
              <a:t>Goldstone mode and bound-state</a:t>
            </a:r>
            <a:endParaRPr lang="en-US" sz="3600" dirty="0"/>
          </a:p>
        </p:txBody>
      </p:sp>
      <p:sp>
        <p:nvSpPr>
          <p:cNvPr id="3" name="Content Placeholder 2"/>
          <p:cNvSpPr>
            <a:spLocks noGrp="1"/>
          </p:cNvSpPr>
          <p:nvPr>
            <p:ph idx="1"/>
          </p:nvPr>
        </p:nvSpPr>
        <p:spPr>
          <a:xfrm>
            <a:off x="457200" y="2133600"/>
            <a:ext cx="8229600" cy="4525963"/>
          </a:xfrm>
        </p:spPr>
        <p:txBody>
          <a:bodyPr/>
          <a:lstStyle/>
          <a:p>
            <a:r>
              <a:rPr lang="en-US" sz="2400" dirty="0" smtClean="0"/>
              <a:t>The </a:t>
            </a:r>
            <a:r>
              <a:rPr lang="en-US" sz="2400" i="1" dirty="0" smtClean="0">
                <a:solidFill>
                  <a:srgbClr val="008000"/>
                </a:solidFill>
              </a:rPr>
              <a:t>correct understanding </a:t>
            </a:r>
            <a:r>
              <a:rPr lang="en-US" sz="2400" dirty="0" smtClean="0"/>
              <a:t>of </a:t>
            </a:r>
            <a:r>
              <a:rPr lang="en-US" sz="2400" dirty="0" err="1" smtClean="0"/>
              <a:t>pion</a:t>
            </a:r>
            <a:r>
              <a:rPr lang="en-US" sz="2400" dirty="0" smtClean="0"/>
              <a:t> observables; e.g. mass, decay constant and form factors, requires an approach to contain a</a:t>
            </a:r>
          </a:p>
          <a:p>
            <a:pPr lvl="1"/>
            <a:r>
              <a:rPr lang="en-US" sz="2400" dirty="0" smtClean="0">
                <a:solidFill>
                  <a:srgbClr val="FF0000"/>
                </a:solidFill>
              </a:rPr>
              <a:t>well-defined</a:t>
            </a:r>
            <a:r>
              <a:rPr lang="en-US" sz="2400" dirty="0" smtClean="0"/>
              <a:t> and </a:t>
            </a:r>
            <a:r>
              <a:rPr lang="en-US" sz="2400" dirty="0" smtClean="0">
                <a:solidFill>
                  <a:srgbClr val="FF0000"/>
                </a:solidFill>
              </a:rPr>
              <a:t>valid</a:t>
            </a:r>
            <a:r>
              <a:rPr lang="en-US" sz="2400" dirty="0" smtClean="0"/>
              <a:t> </a:t>
            </a:r>
            <a:r>
              <a:rPr lang="en-US" sz="2400" dirty="0" err="1" smtClean="0"/>
              <a:t>chiral</a:t>
            </a:r>
            <a:r>
              <a:rPr lang="en-US" sz="2400" dirty="0" smtClean="0"/>
              <a:t> limit;</a:t>
            </a:r>
          </a:p>
          <a:p>
            <a:pPr lvl="1"/>
            <a:r>
              <a:rPr lang="en-US" sz="2400" dirty="0" smtClean="0"/>
              <a:t>and an </a:t>
            </a:r>
            <a:r>
              <a:rPr lang="en-US" sz="2400" dirty="0" smtClean="0">
                <a:solidFill>
                  <a:srgbClr val="FF0000"/>
                </a:solidFill>
              </a:rPr>
              <a:t>accurate </a:t>
            </a:r>
            <a:r>
              <a:rPr lang="en-US" sz="2400" dirty="0" err="1" smtClean="0">
                <a:solidFill>
                  <a:srgbClr val="FF0000"/>
                </a:solidFill>
              </a:rPr>
              <a:t>realisation</a:t>
            </a:r>
            <a:r>
              <a:rPr lang="en-US" sz="2400" dirty="0" smtClean="0"/>
              <a:t> of dynamical </a:t>
            </a:r>
            <a:r>
              <a:rPr lang="en-US" sz="2400" dirty="0" err="1" smtClean="0"/>
              <a:t>chiral</a:t>
            </a:r>
            <a:r>
              <a:rPr lang="en-US" sz="2400" dirty="0" smtClean="0"/>
              <a:t> symmetry breaking.</a:t>
            </a:r>
            <a:endParaRPr lang="en-US" sz="2400" dirty="0"/>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i="0" smtClean="0"/>
              <a:t>Craig Roberts: Deconstructing QCD's Goldstone modes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a:t>
            </a:fld>
            <a:endParaRPr lang="en-US"/>
          </a:p>
        </p:txBody>
      </p:sp>
      <p:pic>
        <p:nvPicPr>
          <p:cNvPr id="7" name="Picture 6" descr="goldstone_jeffrey.jpg"/>
          <p:cNvPicPr>
            <a:picLocks noChangeAspect="1"/>
          </p:cNvPicPr>
          <p:nvPr/>
        </p:nvPicPr>
        <p:blipFill>
          <a:blip r:embed="rId2" cstate="print"/>
          <a:stretch>
            <a:fillRect/>
          </a:stretch>
        </p:blipFill>
        <p:spPr>
          <a:xfrm>
            <a:off x="0" y="0"/>
            <a:ext cx="1447800" cy="2118360"/>
          </a:xfrm>
          <a:prstGeom prst="rect">
            <a:avLst/>
          </a:prstGeom>
        </p:spPr>
      </p:pic>
      <p:sp>
        <p:nvSpPr>
          <p:cNvPr id="8" name="TextBox 7"/>
          <p:cNvSpPr txBox="1"/>
          <p:nvPr/>
        </p:nvSpPr>
        <p:spPr>
          <a:xfrm>
            <a:off x="2451462" y="4590871"/>
            <a:ext cx="6692538" cy="1200329"/>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400" b="1" dirty="0" smtClean="0">
                <a:ln/>
                <a:solidFill>
                  <a:schemeClr val="accent3"/>
                </a:solidFill>
              </a:rPr>
              <a:t>HIGHLY NONTRIVIAL</a:t>
            </a:r>
          </a:p>
          <a:p>
            <a:r>
              <a:rPr lang="en-US" sz="2400" b="1" dirty="0" smtClean="0">
                <a:ln/>
                <a:solidFill>
                  <a:schemeClr val="accent3"/>
                </a:solidFill>
              </a:rPr>
              <a:t>Impossible in quantum mechanics</a:t>
            </a:r>
          </a:p>
          <a:p>
            <a:r>
              <a:rPr lang="en-US" sz="2400" b="1" dirty="0" smtClean="0">
                <a:ln/>
                <a:solidFill>
                  <a:schemeClr val="accent3"/>
                </a:solidFill>
              </a:rPr>
              <a:t>Only possible in asymptotically-free gauge theories</a:t>
            </a:r>
            <a:endParaRPr lang="en-US" sz="2400" b="1" dirty="0">
              <a:ln/>
              <a:solidFill>
                <a:schemeClr val="accent3"/>
              </a:solidFill>
            </a:endParaRPr>
          </a:p>
        </p:txBody>
      </p:sp>
      <p:sp>
        <p:nvSpPr>
          <p:cNvPr id="9" name="Freeform 8"/>
          <p:cNvSpPr/>
          <p:nvPr/>
        </p:nvSpPr>
        <p:spPr bwMode="auto">
          <a:xfrm>
            <a:off x="5122985" y="2893646"/>
            <a:ext cx="4085492" cy="1936262"/>
          </a:xfrm>
          <a:custGeom>
            <a:avLst/>
            <a:gdLst>
              <a:gd name="connsiteX0" fmla="*/ 0 w 4085492"/>
              <a:gd name="connsiteY0" fmla="*/ 1936262 h 1936262"/>
              <a:gd name="connsiteX1" fmla="*/ 3856892 w 4085492"/>
              <a:gd name="connsiteY1" fmla="*/ 1256323 h 1936262"/>
              <a:gd name="connsiteX2" fmla="*/ 1371600 w 4085492"/>
              <a:gd name="connsiteY2" fmla="*/ 130908 h 1936262"/>
              <a:gd name="connsiteX3" fmla="*/ 257907 w 4085492"/>
              <a:gd name="connsiteY3" fmla="*/ 470877 h 1936262"/>
            </a:gdLst>
            <a:ahLst/>
            <a:cxnLst>
              <a:cxn ang="0">
                <a:pos x="connsiteX0" y="connsiteY0"/>
              </a:cxn>
              <a:cxn ang="0">
                <a:pos x="connsiteX1" y="connsiteY1"/>
              </a:cxn>
              <a:cxn ang="0">
                <a:pos x="connsiteX2" y="connsiteY2"/>
              </a:cxn>
              <a:cxn ang="0">
                <a:pos x="connsiteX3" y="connsiteY3"/>
              </a:cxn>
            </a:cxnLst>
            <a:rect l="l" t="t" r="r" b="b"/>
            <a:pathLst>
              <a:path w="4085492" h="1936262">
                <a:moveTo>
                  <a:pt x="0" y="1936262"/>
                </a:moveTo>
                <a:cubicBezTo>
                  <a:pt x="1814146" y="1746738"/>
                  <a:pt x="3628292" y="1557215"/>
                  <a:pt x="3856892" y="1256323"/>
                </a:cubicBezTo>
                <a:cubicBezTo>
                  <a:pt x="4085492" y="955431"/>
                  <a:pt x="1971431" y="261816"/>
                  <a:pt x="1371600" y="130908"/>
                </a:cubicBezTo>
                <a:cubicBezTo>
                  <a:pt x="771769" y="0"/>
                  <a:pt x="514838" y="235438"/>
                  <a:pt x="257907" y="470877"/>
                </a:cubicBezTo>
              </a:path>
            </a:pathLst>
          </a:custGeom>
          <a:noFill/>
          <a:ln w="1905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0" name="Freeform 9"/>
          <p:cNvSpPr/>
          <p:nvPr/>
        </p:nvSpPr>
        <p:spPr bwMode="auto">
          <a:xfrm>
            <a:off x="2532185" y="4177323"/>
            <a:ext cx="4276969" cy="640862"/>
          </a:xfrm>
          <a:custGeom>
            <a:avLst/>
            <a:gdLst>
              <a:gd name="connsiteX0" fmla="*/ 2590800 w 4276969"/>
              <a:gd name="connsiteY0" fmla="*/ 640862 h 640862"/>
              <a:gd name="connsiteX1" fmla="*/ 3845169 w 4276969"/>
              <a:gd name="connsiteY1" fmla="*/ 78154 h 640862"/>
              <a:gd name="connsiteX2" fmla="*/ 0 w 4276969"/>
              <a:gd name="connsiteY2" fmla="*/ 171939 h 640862"/>
            </a:gdLst>
            <a:ahLst/>
            <a:cxnLst>
              <a:cxn ang="0">
                <a:pos x="connsiteX0" y="connsiteY0"/>
              </a:cxn>
              <a:cxn ang="0">
                <a:pos x="connsiteX1" y="connsiteY1"/>
              </a:cxn>
              <a:cxn ang="0">
                <a:pos x="connsiteX2" y="connsiteY2"/>
              </a:cxn>
            </a:cxnLst>
            <a:rect l="l" t="t" r="r" b="b"/>
            <a:pathLst>
              <a:path w="4276969" h="640862">
                <a:moveTo>
                  <a:pt x="2590800" y="640862"/>
                </a:moveTo>
                <a:cubicBezTo>
                  <a:pt x="3433884" y="398585"/>
                  <a:pt x="4276969" y="156308"/>
                  <a:pt x="3845169" y="78154"/>
                </a:cubicBezTo>
                <a:cubicBezTo>
                  <a:pt x="3413369" y="0"/>
                  <a:pt x="1706684" y="85969"/>
                  <a:pt x="0" y="171939"/>
                </a:cubicBezTo>
              </a:path>
            </a:pathLst>
          </a:custGeom>
          <a:noFill/>
          <a:ln w="1905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70" decel="100000"/>
                                        <p:tgtEl>
                                          <p:spTgt spid="8"/>
                                        </p:tgtEl>
                                      </p:cBhvr>
                                    </p:animEffect>
                                    <p:animScale>
                                      <p:cBhvr>
                                        <p:cTn id="8" dur="770" decel="100000"/>
                                        <p:tgtEl>
                                          <p:spTgt spid="8"/>
                                        </p:tgtEl>
                                      </p:cBhvr>
                                      <p:from x="10000" y="10000"/>
                                      <p:to x="200000" y="450000"/>
                                    </p:animScale>
                                    <p:animScale>
                                      <p:cBhvr>
                                        <p:cTn id="9" dur="1230" accel="100000" fill="hold">
                                          <p:stCondLst>
                                            <p:cond delay="770"/>
                                          </p:stCondLst>
                                        </p:cTn>
                                        <p:tgtEl>
                                          <p:spTgt spid="8"/>
                                        </p:tgtEl>
                                      </p:cBhvr>
                                      <p:from x="200000" y="450000"/>
                                      <p:to x="100000" y="100000"/>
                                    </p:animScale>
                                    <p:set>
                                      <p:cBhvr>
                                        <p:cTn id="10" dur="770" fill="hold"/>
                                        <p:tgtEl>
                                          <p:spTgt spid="8"/>
                                        </p:tgtEl>
                                        <p:attrNameLst>
                                          <p:attrName>ppt_x</p:attrName>
                                        </p:attrNameLst>
                                      </p:cBhvr>
                                      <p:to>
                                        <p:strVal val="(0.5)"/>
                                      </p:to>
                                    </p:set>
                                    <p:anim from="(0.5)" to="(#ppt_x)" calcmode="lin" valueType="num">
                                      <p:cBhvr>
                                        <p:cTn id="11" dur="1230" accel="100000" fill="hold">
                                          <p:stCondLst>
                                            <p:cond delay="770"/>
                                          </p:stCondLst>
                                        </p:cTn>
                                        <p:tgtEl>
                                          <p:spTgt spid="8"/>
                                        </p:tgtEl>
                                        <p:attrNameLst>
                                          <p:attrName>ppt_x</p:attrName>
                                        </p:attrNameLst>
                                      </p:cBhvr>
                                    </p:anim>
                                    <p:set>
                                      <p:cBhvr>
                                        <p:cTn id="12" dur="770" fill="hold"/>
                                        <p:tgtEl>
                                          <p:spTgt spid="8"/>
                                        </p:tgtEl>
                                        <p:attrNameLst>
                                          <p:attrName>ppt_y</p:attrName>
                                        </p:attrNameLst>
                                      </p:cBhvr>
                                      <p:to>
                                        <p:strVal val="(#ppt_y+0.4)"/>
                                      </p:to>
                                    </p:set>
                                    <p:anim from="(#ppt_y+0.4)" to="(#ppt_y)" calcmode="lin" valueType="num">
                                      <p:cBhvr>
                                        <p:cTn id="13" dur="1230" accel="100000" fill="hold">
                                          <p:stCondLst>
                                            <p:cond delay="770"/>
                                          </p:stCondLst>
                                        </p:cTn>
                                        <p:tgtEl>
                                          <p:spTgt spid="8"/>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70" decel="100000"/>
                                        <p:tgtEl>
                                          <p:spTgt spid="9"/>
                                        </p:tgtEl>
                                      </p:cBhvr>
                                    </p:animEffect>
                                    <p:animScale>
                                      <p:cBhvr>
                                        <p:cTn id="17" dur="770" decel="100000"/>
                                        <p:tgtEl>
                                          <p:spTgt spid="9"/>
                                        </p:tgtEl>
                                      </p:cBhvr>
                                      <p:from x="10000" y="10000"/>
                                      <p:to x="200000" y="450000"/>
                                    </p:animScale>
                                    <p:animScale>
                                      <p:cBhvr>
                                        <p:cTn id="18" dur="1230" accel="100000" fill="hold">
                                          <p:stCondLst>
                                            <p:cond delay="770"/>
                                          </p:stCondLst>
                                        </p:cTn>
                                        <p:tgtEl>
                                          <p:spTgt spid="9"/>
                                        </p:tgtEl>
                                      </p:cBhvr>
                                      <p:from x="200000" y="450000"/>
                                      <p:to x="100000" y="100000"/>
                                    </p:animScale>
                                    <p:set>
                                      <p:cBhvr>
                                        <p:cTn id="19" dur="770" fill="hold"/>
                                        <p:tgtEl>
                                          <p:spTgt spid="9"/>
                                        </p:tgtEl>
                                        <p:attrNameLst>
                                          <p:attrName>ppt_x</p:attrName>
                                        </p:attrNameLst>
                                      </p:cBhvr>
                                      <p:to>
                                        <p:strVal val="(0.5)"/>
                                      </p:to>
                                    </p:set>
                                    <p:anim from="(0.5)" to="(#ppt_x)" calcmode="lin" valueType="num">
                                      <p:cBhvr>
                                        <p:cTn id="20" dur="1230" accel="100000" fill="hold">
                                          <p:stCondLst>
                                            <p:cond delay="770"/>
                                          </p:stCondLst>
                                        </p:cTn>
                                        <p:tgtEl>
                                          <p:spTgt spid="9"/>
                                        </p:tgtEl>
                                        <p:attrNameLst>
                                          <p:attrName>ppt_x</p:attrName>
                                        </p:attrNameLst>
                                      </p:cBhvr>
                                    </p:anim>
                                    <p:set>
                                      <p:cBhvr>
                                        <p:cTn id="21" dur="770" fill="hold"/>
                                        <p:tgtEl>
                                          <p:spTgt spid="9"/>
                                        </p:tgtEl>
                                        <p:attrNameLst>
                                          <p:attrName>ppt_y</p:attrName>
                                        </p:attrNameLst>
                                      </p:cBhvr>
                                      <p:to>
                                        <p:strVal val="(#ppt_y+0.4)"/>
                                      </p:to>
                                    </p:set>
                                    <p:anim from="(#ppt_y+0.4)" to="(#ppt_y)" calcmode="lin" valueType="num">
                                      <p:cBhvr>
                                        <p:cTn id="22" dur="1230" accel="100000" fill="hold">
                                          <p:stCondLst>
                                            <p:cond delay="770"/>
                                          </p:stCondLst>
                                        </p:cTn>
                                        <p:tgtEl>
                                          <p:spTgt spid="9"/>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770" decel="100000"/>
                                        <p:tgtEl>
                                          <p:spTgt spid="10"/>
                                        </p:tgtEl>
                                      </p:cBhvr>
                                    </p:animEffect>
                                    <p:animScale>
                                      <p:cBhvr>
                                        <p:cTn id="26" dur="770" decel="100000"/>
                                        <p:tgtEl>
                                          <p:spTgt spid="10"/>
                                        </p:tgtEl>
                                      </p:cBhvr>
                                      <p:from x="10000" y="10000"/>
                                      <p:to x="200000" y="450000"/>
                                    </p:animScale>
                                    <p:animScale>
                                      <p:cBhvr>
                                        <p:cTn id="27" dur="1230" accel="100000" fill="hold">
                                          <p:stCondLst>
                                            <p:cond delay="770"/>
                                          </p:stCondLst>
                                        </p:cTn>
                                        <p:tgtEl>
                                          <p:spTgt spid="10"/>
                                        </p:tgtEl>
                                      </p:cBhvr>
                                      <p:from x="200000" y="450000"/>
                                      <p:to x="100000" y="100000"/>
                                    </p:animScale>
                                    <p:set>
                                      <p:cBhvr>
                                        <p:cTn id="28" dur="770" fill="hold"/>
                                        <p:tgtEl>
                                          <p:spTgt spid="10"/>
                                        </p:tgtEl>
                                        <p:attrNameLst>
                                          <p:attrName>ppt_x</p:attrName>
                                        </p:attrNameLst>
                                      </p:cBhvr>
                                      <p:to>
                                        <p:strVal val="(0.5)"/>
                                      </p:to>
                                    </p:set>
                                    <p:anim from="(0.5)" to="(#ppt_x)" calcmode="lin" valueType="num">
                                      <p:cBhvr>
                                        <p:cTn id="29" dur="1230" accel="100000" fill="hold">
                                          <p:stCondLst>
                                            <p:cond delay="770"/>
                                          </p:stCondLst>
                                        </p:cTn>
                                        <p:tgtEl>
                                          <p:spTgt spid="10"/>
                                        </p:tgtEl>
                                        <p:attrNameLst>
                                          <p:attrName>ppt_x</p:attrName>
                                        </p:attrNameLst>
                                      </p:cBhvr>
                                    </p:anim>
                                    <p:set>
                                      <p:cBhvr>
                                        <p:cTn id="30" dur="770" fill="hold"/>
                                        <p:tgtEl>
                                          <p:spTgt spid="10"/>
                                        </p:tgtEl>
                                        <p:attrNameLst>
                                          <p:attrName>ppt_y</p:attrName>
                                        </p:attrNameLst>
                                      </p:cBhvr>
                                      <p:to>
                                        <p:strVal val="(#ppt_y+0.4)"/>
                                      </p:to>
                                    </p:set>
                                    <p:anim from="(#ppt_y+0.4)" to="(#ppt_y)" calcmode="lin" valueType="num">
                                      <p:cBhvr>
                                        <p:cTn id="31"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Hadron</a:t>
            </a:r>
            <a:r>
              <a:rPr lang="en-US" sz="7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 Theory</a:t>
            </a:r>
            <a:endParaRPr lang="en-US" sz="6600" dirty="0"/>
          </a:p>
        </p:txBody>
      </p:sp>
      <p:sp>
        <p:nvSpPr>
          <p:cNvPr id="3" name="Text Placeholder 2"/>
          <p:cNvSpPr>
            <a:spLocks noGrp="1"/>
          </p:cNvSpPr>
          <p:nvPr>
            <p:ph type="body" idx="1"/>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structure of matter</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Date Placeholder 3"/>
          <p:cNvSpPr>
            <a:spLocks noGrp="1"/>
          </p:cNvSpPr>
          <p:nvPr>
            <p:ph type="dt" sz="half" idx="10"/>
          </p:nvPr>
        </p:nvSpPr>
        <p:spPr/>
        <p:txBody>
          <a:bodyPr/>
          <a:lstStyle/>
          <a:p>
            <a:r>
              <a:rPr lang="en-US" smtClean="0"/>
              <a:t>Drell-Yan and Hadron Structure - 77pgs</a:t>
            </a:r>
            <a:endParaRPr lang="en-US" dirty="0"/>
          </a:p>
        </p:txBody>
      </p:sp>
      <p:sp>
        <p:nvSpPr>
          <p:cNvPr id="5" name="Footer Placeholder 4"/>
          <p:cNvSpPr>
            <a:spLocks noGrp="1"/>
          </p:cNvSpPr>
          <p:nvPr>
            <p:ph type="ftr" sz="quarter" idx="11"/>
          </p:nvPr>
        </p:nvSpPr>
        <p:spPr/>
        <p:txBody>
          <a:bodyPr/>
          <a:lstStyle/>
          <a:p>
            <a:r>
              <a:rPr lang="en-US" smtClean="0">
                <a:solidFill>
                  <a:schemeClr val="accent1">
                    <a:lumMod val="50000"/>
                  </a:schemeClr>
                </a:solidFill>
              </a:rPr>
              <a:t>Craig Roberts: Deconstructing QCD's Goldstone modes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9</a:t>
            </a:fld>
            <a:endParaRPr lang="en-US"/>
          </a:p>
        </p:txBody>
      </p:sp>
      <p:pic>
        <p:nvPicPr>
          <p:cNvPr id="7" name="Picture 6" descr="CQMpion.png"/>
          <p:cNvPicPr>
            <a:picLocks noChangeAspect="1"/>
          </p:cNvPicPr>
          <p:nvPr/>
        </p:nvPicPr>
        <p:blipFill>
          <a:blip r:embed="rId2" cstate="print"/>
          <a:stretch>
            <a:fillRect/>
          </a:stretch>
        </p:blipFill>
        <p:spPr>
          <a:xfrm>
            <a:off x="762000" y="381000"/>
            <a:ext cx="4000500" cy="4000500"/>
          </a:xfrm>
          <a:prstGeom prst="rect">
            <a:avLst/>
          </a:prstGeom>
          <a:scene3d>
            <a:camera prst="isometricOffAxis1Right"/>
            <a:lightRig rig="threePt" dir="t"/>
          </a:scene3d>
        </p:spPr>
      </p:pic>
      <p:pic>
        <p:nvPicPr>
          <p:cNvPr id="8" name="Picture 7" descr="CQMProton.png"/>
          <p:cNvPicPr>
            <a:picLocks noChangeAspect="1"/>
          </p:cNvPicPr>
          <p:nvPr/>
        </p:nvPicPr>
        <p:blipFill>
          <a:blip r:embed="rId3" cstate="print"/>
          <a:stretch>
            <a:fillRect/>
          </a:stretch>
        </p:blipFill>
        <p:spPr>
          <a:xfrm>
            <a:off x="4876800" y="304800"/>
            <a:ext cx="4000500" cy="4000500"/>
          </a:xfrm>
          <a:prstGeom prst="rect">
            <a:avLst/>
          </a:prstGeom>
          <a:scene3d>
            <a:camera prst="isometricOffAxis2Left"/>
            <a:lightRig rig="threePt" dir="t"/>
          </a:scene3d>
        </p:spPr>
      </p:pic>
      <p:sp>
        <p:nvSpPr>
          <p:cNvPr id="9" name="TextBox 8"/>
          <p:cNvSpPr txBox="1"/>
          <p:nvPr/>
        </p:nvSpPr>
        <p:spPr>
          <a:xfrm>
            <a:off x="2133600" y="1219200"/>
            <a:ext cx="636713"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pion</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extBox 9"/>
          <p:cNvSpPr txBox="1"/>
          <p:nvPr/>
        </p:nvSpPr>
        <p:spPr>
          <a:xfrm>
            <a:off x="6705600" y="1066800"/>
            <a:ext cx="873701"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proton</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70" decel="100000"/>
                                        <p:tgtEl>
                                          <p:spTgt spid="8"/>
                                        </p:tgtEl>
                                      </p:cBhvr>
                                    </p:animEffect>
                                    <p:animScale>
                                      <p:cBhvr>
                                        <p:cTn id="8" dur="770" decel="100000"/>
                                        <p:tgtEl>
                                          <p:spTgt spid="8"/>
                                        </p:tgtEl>
                                      </p:cBhvr>
                                      <p:from x="10000" y="10000"/>
                                      <p:to x="200000" y="450000"/>
                                    </p:animScale>
                                    <p:animScale>
                                      <p:cBhvr>
                                        <p:cTn id="9" dur="1230" accel="100000" fill="hold">
                                          <p:stCondLst>
                                            <p:cond delay="770"/>
                                          </p:stCondLst>
                                        </p:cTn>
                                        <p:tgtEl>
                                          <p:spTgt spid="8"/>
                                        </p:tgtEl>
                                      </p:cBhvr>
                                      <p:from x="200000" y="450000"/>
                                      <p:to x="100000" y="100000"/>
                                    </p:animScale>
                                    <p:set>
                                      <p:cBhvr>
                                        <p:cTn id="10" dur="770" fill="hold"/>
                                        <p:tgtEl>
                                          <p:spTgt spid="8"/>
                                        </p:tgtEl>
                                        <p:attrNameLst>
                                          <p:attrName>ppt_x</p:attrName>
                                        </p:attrNameLst>
                                      </p:cBhvr>
                                      <p:to>
                                        <p:strVal val="(0.5)"/>
                                      </p:to>
                                    </p:set>
                                    <p:anim from="(0.5)" to="(#ppt_x)" calcmode="lin" valueType="num">
                                      <p:cBhvr>
                                        <p:cTn id="11" dur="1230" accel="100000" fill="hold">
                                          <p:stCondLst>
                                            <p:cond delay="770"/>
                                          </p:stCondLst>
                                        </p:cTn>
                                        <p:tgtEl>
                                          <p:spTgt spid="8"/>
                                        </p:tgtEl>
                                        <p:attrNameLst>
                                          <p:attrName>ppt_x</p:attrName>
                                        </p:attrNameLst>
                                      </p:cBhvr>
                                    </p:anim>
                                    <p:set>
                                      <p:cBhvr>
                                        <p:cTn id="12" dur="770" fill="hold"/>
                                        <p:tgtEl>
                                          <p:spTgt spid="8"/>
                                        </p:tgtEl>
                                        <p:attrNameLst>
                                          <p:attrName>ppt_y</p:attrName>
                                        </p:attrNameLst>
                                      </p:cBhvr>
                                      <p:to>
                                        <p:strVal val="(#ppt_y+0.4)"/>
                                      </p:to>
                                    </p:set>
                                    <p:anim from="(#ppt_y+0.4)" to="(#ppt_y)" calcmode="lin" valueType="num">
                                      <p:cBhvr>
                                        <p:cTn id="13" dur="1230" accel="100000" fill="hold">
                                          <p:stCondLst>
                                            <p:cond delay="770"/>
                                          </p:stCondLst>
                                        </p:cTn>
                                        <p:tgtEl>
                                          <p:spTgt spid="8"/>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70" decel="100000"/>
                                        <p:tgtEl>
                                          <p:spTgt spid="7"/>
                                        </p:tgtEl>
                                      </p:cBhvr>
                                    </p:animEffect>
                                    <p:animScale>
                                      <p:cBhvr>
                                        <p:cTn id="17" dur="770" decel="100000"/>
                                        <p:tgtEl>
                                          <p:spTgt spid="7"/>
                                        </p:tgtEl>
                                      </p:cBhvr>
                                      <p:from x="10000" y="10000"/>
                                      <p:to x="200000" y="450000"/>
                                    </p:animScale>
                                    <p:animScale>
                                      <p:cBhvr>
                                        <p:cTn id="18" dur="1230" accel="100000" fill="hold">
                                          <p:stCondLst>
                                            <p:cond delay="770"/>
                                          </p:stCondLst>
                                        </p:cTn>
                                        <p:tgtEl>
                                          <p:spTgt spid="7"/>
                                        </p:tgtEl>
                                      </p:cBhvr>
                                      <p:from x="200000" y="450000"/>
                                      <p:to x="100000" y="100000"/>
                                    </p:animScale>
                                    <p:set>
                                      <p:cBhvr>
                                        <p:cTn id="19" dur="770" fill="hold"/>
                                        <p:tgtEl>
                                          <p:spTgt spid="7"/>
                                        </p:tgtEl>
                                        <p:attrNameLst>
                                          <p:attrName>ppt_x</p:attrName>
                                        </p:attrNameLst>
                                      </p:cBhvr>
                                      <p:to>
                                        <p:strVal val="(0.5)"/>
                                      </p:to>
                                    </p:set>
                                    <p:anim from="(0.5)" to="(#ppt_x)" calcmode="lin" valueType="num">
                                      <p:cBhvr>
                                        <p:cTn id="20" dur="1230" accel="100000" fill="hold">
                                          <p:stCondLst>
                                            <p:cond delay="770"/>
                                          </p:stCondLst>
                                        </p:cTn>
                                        <p:tgtEl>
                                          <p:spTgt spid="7"/>
                                        </p:tgtEl>
                                        <p:attrNameLst>
                                          <p:attrName>ppt_x</p:attrName>
                                        </p:attrNameLst>
                                      </p:cBhvr>
                                    </p:anim>
                                    <p:set>
                                      <p:cBhvr>
                                        <p:cTn id="21" dur="770" fill="hold"/>
                                        <p:tgtEl>
                                          <p:spTgt spid="7"/>
                                        </p:tgtEl>
                                        <p:attrNameLst>
                                          <p:attrName>ppt_y</p:attrName>
                                        </p:attrNameLst>
                                      </p:cBhvr>
                                      <p:to>
                                        <p:strVal val="(#ppt_y+0.4)"/>
                                      </p:to>
                                    </p:set>
                                    <p:anim from="(#ppt_y+0.4)" to="(#ppt_y)" calcmode="lin" valueType="num">
                                      <p:cBhvr>
                                        <p:cTn id="22" dur="1230" accel="100000" fill="hold">
                                          <p:stCondLst>
                                            <p:cond delay="770"/>
                                          </p:stCondLst>
                                        </p:cTn>
                                        <p:tgtEl>
                                          <p:spTgt spid="7"/>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770" decel="100000"/>
                                        <p:tgtEl>
                                          <p:spTgt spid="3">
                                            <p:txEl>
                                              <p:pRg st="0" end="0"/>
                                            </p:txEl>
                                          </p:spTgt>
                                        </p:tgtEl>
                                      </p:cBhvr>
                                    </p:animEffect>
                                    <p:animScale>
                                      <p:cBhvr>
                                        <p:cTn id="26" dur="770" decel="100000"/>
                                        <p:tgtEl>
                                          <p:spTgt spid="3">
                                            <p:txEl>
                                              <p:pRg st="0" end="0"/>
                                            </p:txEl>
                                          </p:spTgt>
                                        </p:tgtEl>
                                      </p:cBhvr>
                                      <p:from x="10000" y="10000"/>
                                      <p:to x="200000" y="450000"/>
                                    </p:animScale>
                                    <p:animScale>
                                      <p:cBhvr>
                                        <p:cTn id="27" dur="1230" accel="100000" fill="hold">
                                          <p:stCondLst>
                                            <p:cond delay="770"/>
                                          </p:stCondLst>
                                        </p:cTn>
                                        <p:tgtEl>
                                          <p:spTgt spid="3">
                                            <p:txEl>
                                              <p:pRg st="0" end="0"/>
                                            </p:txEl>
                                          </p:spTgt>
                                        </p:tgtEl>
                                      </p:cBhvr>
                                      <p:from x="200000" y="450000"/>
                                      <p:to x="100000" y="100000"/>
                                    </p:animScale>
                                    <p:set>
                                      <p:cBhvr>
                                        <p:cTn id="28" dur="770" fill="hold"/>
                                        <p:tgtEl>
                                          <p:spTgt spid="3">
                                            <p:txEl>
                                              <p:pRg st="0" end="0"/>
                                            </p:txEl>
                                          </p:spTgt>
                                        </p:tgtEl>
                                        <p:attrNameLst>
                                          <p:attrName>ppt_x</p:attrName>
                                        </p:attrNameLst>
                                      </p:cBhvr>
                                      <p:to>
                                        <p:strVal val="(0.5)"/>
                                      </p:to>
                                    </p:set>
                                    <p:anim from="(0.5)" to="(#ppt_x)" calcmode="lin" valueType="num">
                                      <p:cBhvr>
                                        <p:cTn id="29" dur="1230" accel="100000" fill="hold">
                                          <p:stCondLst>
                                            <p:cond delay="770"/>
                                          </p:stCondLst>
                                        </p:cTn>
                                        <p:tgtEl>
                                          <p:spTgt spid="3">
                                            <p:txEl>
                                              <p:pRg st="0" end="0"/>
                                            </p:txEl>
                                          </p:spTgt>
                                        </p:tgtEl>
                                        <p:attrNameLst>
                                          <p:attrName>ppt_x</p:attrName>
                                        </p:attrNameLst>
                                      </p:cBhvr>
                                    </p:anim>
                                    <p:set>
                                      <p:cBhvr>
                                        <p:cTn id="30" dur="770" fill="hold"/>
                                        <p:tgtEl>
                                          <p:spTgt spid="3">
                                            <p:txEl>
                                              <p:pRg st="0" end="0"/>
                                            </p:txEl>
                                          </p:spTgt>
                                        </p:tgtEl>
                                        <p:attrNameLst>
                                          <p:attrName>ppt_y</p:attrName>
                                        </p:attrNameLst>
                                      </p:cBhvr>
                                      <p:to>
                                        <p:strVal val="(#ppt_y+0.4)"/>
                                      </p:to>
                                    </p:set>
                                    <p:anim from="(#ppt_y+0.4)" to="(#ppt_y)" calcmode="lin" valueType="num">
                                      <p:cBhvr>
                                        <p:cTn id="31" dur="1230" accel="100000" fill="hold">
                                          <p:stCondLst>
                                            <p:cond delay="770"/>
                                          </p:stCondLst>
                                        </p:cTn>
                                        <p:tgtEl>
                                          <p:spTgt spid="3">
                                            <p:txEl>
                                              <p:pRg st="0" end="0"/>
                                            </p:txEl>
                                          </p:spTgt>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770" decel="100000"/>
                                        <p:tgtEl>
                                          <p:spTgt spid="9"/>
                                        </p:tgtEl>
                                      </p:cBhvr>
                                    </p:animEffect>
                                    <p:animScale>
                                      <p:cBhvr>
                                        <p:cTn id="35" dur="770" decel="100000"/>
                                        <p:tgtEl>
                                          <p:spTgt spid="9"/>
                                        </p:tgtEl>
                                      </p:cBhvr>
                                      <p:from x="10000" y="10000"/>
                                      <p:to x="200000" y="450000"/>
                                    </p:animScale>
                                    <p:animScale>
                                      <p:cBhvr>
                                        <p:cTn id="36" dur="1230" accel="100000" fill="hold">
                                          <p:stCondLst>
                                            <p:cond delay="770"/>
                                          </p:stCondLst>
                                        </p:cTn>
                                        <p:tgtEl>
                                          <p:spTgt spid="9"/>
                                        </p:tgtEl>
                                      </p:cBhvr>
                                      <p:from x="200000" y="450000"/>
                                      <p:to x="100000" y="100000"/>
                                    </p:animScale>
                                    <p:set>
                                      <p:cBhvr>
                                        <p:cTn id="37" dur="770" fill="hold"/>
                                        <p:tgtEl>
                                          <p:spTgt spid="9"/>
                                        </p:tgtEl>
                                        <p:attrNameLst>
                                          <p:attrName>ppt_x</p:attrName>
                                        </p:attrNameLst>
                                      </p:cBhvr>
                                      <p:to>
                                        <p:strVal val="(0.5)"/>
                                      </p:to>
                                    </p:set>
                                    <p:anim from="(0.5)" to="(#ppt_x)" calcmode="lin" valueType="num">
                                      <p:cBhvr>
                                        <p:cTn id="38" dur="1230" accel="100000" fill="hold">
                                          <p:stCondLst>
                                            <p:cond delay="770"/>
                                          </p:stCondLst>
                                        </p:cTn>
                                        <p:tgtEl>
                                          <p:spTgt spid="9"/>
                                        </p:tgtEl>
                                        <p:attrNameLst>
                                          <p:attrName>ppt_x</p:attrName>
                                        </p:attrNameLst>
                                      </p:cBhvr>
                                    </p:anim>
                                    <p:set>
                                      <p:cBhvr>
                                        <p:cTn id="39" dur="770" fill="hold"/>
                                        <p:tgtEl>
                                          <p:spTgt spid="9"/>
                                        </p:tgtEl>
                                        <p:attrNameLst>
                                          <p:attrName>ppt_y</p:attrName>
                                        </p:attrNameLst>
                                      </p:cBhvr>
                                      <p:to>
                                        <p:strVal val="(#ppt_y+0.4)"/>
                                      </p:to>
                                    </p:set>
                                    <p:anim from="(#ppt_y+0.4)" to="(#ppt_y)" calcmode="lin" valueType="num">
                                      <p:cBhvr>
                                        <p:cTn id="40" dur="1230" accel="100000" fill="hold">
                                          <p:stCondLst>
                                            <p:cond delay="770"/>
                                          </p:stCondLst>
                                        </p:cTn>
                                        <p:tgtEl>
                                          <p:spTgt spid="9"/>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770" decel="100000"/>
                                        <p:tgtEl>
                                          <p:spTgt spid="10"/>
                                        </p:tgtEl>
                                      </p:cBhvr>
                                    </p:animEffect>
                                    <p:animScale>
                                      <p:cBhvr>
                                        <p:cTn id="44" dur="770" decel="100000"/>
                                        <p:tgtEl>
                                          <p:spTgt spid="10"/>
                                        </p:tgtEl>
                                      </p:cBhvr>
                                      <p:from x="10000" y="10000"/>
                                      <p:to x="200000" y="450000"/>
                                    </p:animScale>
                                    <p:animScale>
                                      <p:cBhvr>
                                        <p:cTn id="45" dur="1230" accel="100000" fill="hold">
                                          <p:stCondLst>
                                            <p:cond delay="770"/>
                                          </p:stCondLst>
                                        </p:cTn>
                                        <p:tgtEl>
                                          <p:spTgt spid="10"/>
                                        </p:tgtEl>
                                      </p:cBhvr>
                                      <p:from x="200000" y="450000"/>
                                      <p:to x="100000" y="100000"/>
                                    </p:animScale>
                                    <p:set>
                                      <p:cBhvr>
                                        <p:cTn id="46" dur="770" fill="hold"/>
                                        <p:tgtEl>
                                          <p:spTgt spid="10"/>
                                        </p:tgtEl>
                                        <p:attrNameLst>
                                          <p:attrName>ppt_x</p:attrName>
                                        </p:attrNameLst>
                                      </p:cBhvr>
                                      <p:to>
                                        <p:strVal val="(0.5)"/>
                                      </p:to>
                                    </p:set>
                                    <p:anim from="(0.5)" to="(#ppt_x)" calcmode="lin" valueType="num">
                                      <p:cBhvr>
                                        <p:cTn id="47" dur="1230" accel="100000" fill="hold">
                                          <p:stCondLst>
                                            <p:cond delay="770"/>
                                          </p:stCondLst>
                                        </p:cTn>
                                        <p:tgtEl>
                                          <p:spTgt spid="10"/>
                                        </p:tgtEl>
                                        <p:attrNameLst>
                                          <p:attrName>ppt_x</p:attrName>
                                        </p:attrNameLst>
                                      </p:cBhvr>
                                    </p:anim>
                                    <p:set>
                                      <p:cBhvr>
                                        <p:cTn id="48" dur="770" fill="hold"/>
                                        <p:tgtEl>
                                          <p:spTgt spid="10"/>
                                        </p:tgtEl>
                                        <p:attrNameLst>
                                          <p:attrName>ppt_y</p:attrName>
                                        </p:attrNameLst>
                                      </p:cBhvr>
                                      <p:to>
                                        <p:strVal val="(#ppt_y+0.4)"/>
                                      </p:to>
                                    </p:set>
                                    <p:anim from="(#ppt_y+0.4)" to="(#ppt_y)" calcmode="lin" valueType="num">
                                      <p:cBhvr>
                                        <p:cTn id="49"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Lst>
  </p:timing>
</p:sld>
</file>

<file path=ppt/theme/theme1.xml><?xml version="1.0" encoding="utf-8"?>
<a:theme xmlns:a="http://schemas.openxmlformats.org/drawingml/2006/main" name="blue_2007">
  <a:themeElements>
    <a:clrScheme name="Custom 7">
      <a:dk1>
        <a:srgbClr val="616161"/>
      </a:dk1>
      <a:lt1>
        <a:srgbClr val="FFFFFF"/>
      </a:lt1>
      <a:dk2>
        <a:srgbClr val="1F497D"/>
      </a:dk2>
      <a:lt2>
        <a:srgbClr val="D2D2D2"/>
      </a:lt2>
      <a:accent1>
        <a:srgbClr val="A6C4DE"/>
      </a:accent1>
      <a:accent2>
        <a:srgbClr val="D8AC28"/>
      </a:accent2>
      <a:accent3>
        <a:srgbClr val="A22B38"/>
      </a:accent3>
      <a:accent4>
        <a:srgbClr val="7AB800"/>
      </a:accent4>
      <a:accent5>
        <a:srgbClr val="9D7D9E"/>
      </a:accent5>
      <a:accent6>
        <a:srgbClr val="BF5C28"/>
      </a:accent6>
      <a:hlink>
        <a:srgbClr val="4D8ABE"/>
      </a:hlink>
      <a:folHlink>
        <a:srgbClr val="4D8ABE"/>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11">
      <a:dk1>
        <a:srgbClr val="616161"/>
      </a:dk1>
      <a:lt1>
        <a:sysClr val="window" lastClr="FFFFFF"/>
      </a:lt1>
      <a:dk2>
        <a:srgbClr val="1F497D"/>
      </a:dk2>
      <a:lt2>
        <a:srgbClr val="D2D2D2"/>
      </a:lt2>
      <a:accent1>
        <a:srgbClr val="A6C4DE"/>
      </a:accent1>
      <a:accent2>
        <a:srgbClr val="D8AC28"/>
      </a:accent2>
      <a:accent3>
        <a:srgbClr val="A22B38"/>
      </a:accent3>
      <a:accent4>
        <a:srgbClr val="7AB800"/>
      </a:accent4>
      <a:accent5>
        <a:srgbClr val="4B7D9E"/>
      </a:accent5>
      <a:accent6>
        <a:srgbClr val="BF5C28"/>
      </a:accent6>
      <a:hlink>
        <a:srgbClr val="4D8ABE"/>
      </a:hlink>
      <a:folHlink>
        <a:srgbClr val="4D8A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blue_2007</Template>
  <TotalTime>8295</TotalTime>
  <Words>5505</Words>
  <Application>Microsoft Office PowerPoint</Application>
  <PresentationFormat>On-screen Show (4:3)</PresentationFormat>
  <Paragraphs>1047</Paragraphs>
  <Slides>77</Slides>
  <Notes>15</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0" baseType="lpstr">
      <vt:lpstr>blue_2007</vt:lpstr>
      <vt:lpstr>Equation</vt:lpstr>
      <vt:lpstr>Bitmap Image</vt:lpstr>
      <vt:lpstr> </vt:lpstr>
      <vt:lpstr>Something completely different</vt:lpstr>
      <vt:lpstr>Nature’s strong messenger  – Pion</vt:lpstr>
      <vt:lpstr>Nature’s strong messenger  – Pion</vt:lpstr>
      <vt:lpstr>Simple picture - Pion</vt:lpstr>
      <vt:lpstr>Modern Miracles in Hadron Physics</vt:lpstr>
      <vt:lpstr>Dichotomy of the pion</vt:lpstr>
      <vt:lpstr>Dichotomy of the pion Goldstone mode and bound-state</vt:lpstr>
      <vt:lpstr>Hadron Theory</vt:lpstr>
      <vt:lpstr>Pion distribution function</vt:lpstr>
      <vt:lpstr>Kaon distribution function</vt:lpstr>
      <vt:lpstr>QCD’s Challenges </vt:lpstr>
      <vt:lpstr>Universal  Truths</vt:lpstr>
      <vt:lpstr>Dyson-Schwinger Equations</vt:lpstr>
      <vt:lpstr>Dyson-Schwinger Equations</vt:lpstr>
      <vt:lpstr>Necessary Precondition</vt:lpstr>
      <vt:lpstr> </vt:lpstr>
      <vt:lpstr>Confinement</vt:lpstr>
      <vt:lpstr>Confinement</vt:lpstr>
      <vt:lpstr>Confinement</vt:lpstr>
      <vt:lpstr>Dressed-gluon propagator</vt:lpstr>
      <vt:lpstr>Charting the interaction  between light-quarks</vt:lpstr>
      <vt:lpstr>Charting the interaction  between light-quarks</vt:lpstr>
      <vt:lpstr>DSE Studies  – Phenomenology of gluon</vt:lpstr>
      <vt:lpstr>Dynamical Chiral  Symmetry Breaking </vt:lpstr>
      <vt:lpstr>Dynamical Chiral Symmetry Breaking</vt:lpstr>
      <vt:lpstr>Frontiers of Nuclear Science: Theoretical Advances</vt:lpstr>
      <vt:lpstr>Frontiers of Nuclear Science: Theoretical Advances</vt:lpstr>
      <vt:lpstr>Frontiers of Nuclear Science: Theoretical Advances</vt:lpstr>
      <vt:lpstr>12GeV The Future of JLab</vt:lpstr>
      <vt:lpstr>The Future of  Drell-Yan</vt:lpstr>
      <vt:lpstr>Persistent Challenge</vt:lpstr>
      <vt:lpstr>Persistent challenge  in application of DSEs</vt:lpstr>
      <vt:lpstr>Persistent challenge - truncation scheme</vt:lpstr>
      <vt:lpstr>Persistent challenge - truncation scheme</vt:lpstr>
      <vt:lpstr>Persistent challenge - truncation scheme</vt:lpstr>
      <vt:lpstr>Some of many</vt:lpstr>
      <vt:lpstr>Pion’s Goldberger -Treiman relation</vt:lpstr>
      <vt:lpstr>Dichotomy of the pion Goldstone mode and bound-state</vt:lpstr>
      <vt:lpstr>Form Factors Elastic Scattering</vt:lpstr>
      <vt:lpstr>Some questions</vt:lpstr>
      <vt:lpstr>Illustration:  Pion form factor</vt:lpstr>
      <vt:lpstr>Electromagnetic  pion form factor</vt:lpstr>
      <vt:lpstr>Electromagnetic  pion form factor</vt:lpstr>
      <vt:lpstr>Electromagnetic  pion form factor</vt:lpstr>
      <vt:lpstr>Pion’s Goldberger -Treiman relation</vt:lpstr>
      <vt:lpstr>Pion’s GT relation Implications for observables?</vt:lpstr>
      <vt:lpstr>Looking deeper</vt:lpstr>
      <vt:lpstr>Deep inelastic scattering </vt:lpstr>
      <vt:lpstr>Models of the Pion’s  valence-quark distributions</vt:lpstr>
      <vt:lpstr>Models of the Pion’s  valence-quark distributions</vt:lpstr>
      <vt:lpstr>DSE prediciton of the Pion’s  valence-quark distributions</vt:lpstr>
      <vt:lpstr>DSE prediciton of the Pion’s  valence-quark distributions</vt:lpstr>
      <vt:lpstr>“Model Scale”</vt:lpstr>
      <vt:lpstr>Empirical status of the Pion’s  valence-quark distributions</vt:lpstr>
      <vt:lpstr>QCD-based calculation</vt:lpstr>
      <vt:lpstr>Computation of qvπ(x)</vt:lpstr>
      <vt:lpstr>Reanalysis of qvπ(x)</vt:lpstr>
      <vt:lpstr>Reanalysis of qvπ(x)</vt:lpstr>
      <vt:lpstr>Current status  of qvπ(x)</vt:lpstr>
      <vt:lpstr>Current status  of qvπ(x)</vt:lpstr>
      <vt:lpstr>qvπ(x) &amp; qvK(x)</vt:lpstr>
      <vt:lpstr>uK(x)/uπ(x)</vt:lpstr>
      <vt:lpstr>Reconstructing PDF from moments</vt:lpstr>
      <vt:lpstr>Reconstructing PDF from moments</vt:lpstr>
      <vt:lpstr>Reconstructing the  Distribution Function</vt:lpstr>
      <vt:lpstr>Euclidean Space Moments of the Distribution Function</vt:lpstr>
      <vt:lpstr>Pion’s valence-quark  Distribution Amplitude</vt:lpstr>
      <vt:lpstr>Pion’s valence-quark  Distribution Amplitude</vt:lpstr>
      <vt:lpstr>Nucleon Structure Functions</vt:lpstr>
      <vt:lpstr>Neutron structure  function at high-x</vt:lpstr>
      <vt:lpstr>Neutron structure  function at high-x</vt:lpstr>
      <vt:lpstr>Neutron Structure  Function at high x</vt:lpstr>
      <vt:lpstr>Epilogue</vt:lpstr>
      <vt:lpstr>Epilogue</vt:lpstr>
      <vt:lpstr>Epilogue</vt:lpstr>
      <vt:lpstr>This is not the end</vt:lpstr>
    </vt:vector>
  </TitlesOfParts>
  <Company>Argonne National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Craig Roberts</dc:creator>
  <cp:lastModifiedBy>Craig Roberts</cp:lastModifiedBy>
  <cp:revision>1392</cp:revision>
  <dcterms:created xsi:type="dcterms:W3CDTF">2011-04-14T18:17:37Z</dcterms:created>
  <dcterms:modified xsi:type="dcterms:W3CDTF">2012-05-21T13:32:37Z</dcterms:modified>
</cp:coreProperties>
</file>