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537" r:id="rId2"/>
    <p:sldId id="384" r:id="rId3"/>
    <p:sldId id="538" r:id="rId4"/>
    <p:sldId id="274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539" r:id="rId19"/>
    <p:sldId id="540" r:id="rId20"/>
    <p:sldId id="273" r:id="rId21"/>
    <p:sldId id="278" r:id="rId22"/>
    <p:sldId id="542" r:id="rId23"/>
    <p:sldId id="543" r:id="rId24"/>
    <p:sldId id="544" r:id="rId25"/>
    <p:sldId id="288" r:id="rId26"/>
    <p:sldId id="289" r:id="rId27"/>
    <p:sldId id="290" r:id="rId28"/>
    <p:sldId id="292" r:id="rId29"/>
    <p:sldId id="541" r:id="rId30"/>
    <p:sldId id="294" r:id="rId31"/>
    <p:sldId id="295" r:id="rId32"/>
    <p:sldId id="296" r:id="rId33"/>
    <p:sldId id="545" r:id="rId34"/>
    <p:sldId id="461" r:id="rId35"/>
    <p:sldId id="462" r:id="rId36"/>
    <p:sldId id="463" r:id="rId37"/>
    <p:sldId id="473" r:id="rId38"/>
    <p:sldId id="464" r:id="rId39"/>
    <p:sldId id="470" r:id="rId40"/>
    <p:sldId id="366" r:id="rId41"/>
    <p:sldId id="368" r:id="rId42"/>
    <p:sldId id="364" r:id="rId43"/>
    <p:sldId id="369" r:id="rId44"/>
    <p:sldId id="472" r:id="rId45"/>
    <p:sldId id="471" r:id="rId46"/>
    <p:sldId id="478" r:id="rId47"/>
    <p:sldId id="479" r:id="rId48"/>
    <p:sldId id="480" r:id="rId49"/>
    <p:sldId id="510" r:id="rId50"/>
    <p:sldId id="482" r:id="rId51"/>
    <p:sldId id="261" r:id="rId52"/>
    <p:sldId id="262" r:id="rId53"/>
    <p:sldId id="263" r:id="rId54"/>
    <p:sldId id="491" r:id="rId55"/>
    <p:sldId id="515" r:id="rId56"/>
    <p:sldId id="484" r:id="rId57"/>
    <p:sldId id="489" r:id="rId58"/>
    <p:sldId id="530" r:id="rId59"/>
    <p:sldId id="517" r:id="rId60"/>
    <p:sldId id="518" r:id="rId61"/>
    <p:sldId id="379" r:id="rId62"/>
    <p:sldId id="519" r:id="rId63"/>
    <p:sldId id="522" r:id="rId64"/>
    <p:sldId id="546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F6F5"/>
    <a:srgbClr val="4D72A9"/>
    <a:srgbClr val="1D538C"/>
    <a:srgbClr val="1D4F87"/>
    <a:srgbClr val="1F497D"/>
    <a:srgbClr val="003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4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lcrawford:Desktop:CrossSectionCalcul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marker>
            <c:symbol val="none"/>
          </c:marker>
          <c:xVal>
            <c:numRef>
              <c:f>Sheet1!$A$5:$A$41</c:f>
              <c:numCache>
                <c:formatCode>General</c:formatCode>
                <c:ptCount val="37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  <c:pt idx="11">
                  <c:v>110.0</c:v>
                </c:pt>
                <c:pt idx="12">
                  <c:v>120.0</c:v>
                </c:pt>
                <c:pt idx="13">
                  <c:v>130.0</c:v>
                </c:pt>
                <c:pt idx="14">
                  <c:v>140.0</c:v>
                </c:pt>
                <c:pt idx="15">
                  <c:v>150.0</c:v>
                </c:pt>
                <c:pt idx="16">
                  <c:v>160.0</c:v>
                </c:pt>
                <c:pt idx="17">
                  <c:v>170.0</c:v>
                </c:pt>
                <c:pt idx="18">
                  <c:v>180.0</c:v>
                </c:pt>
                <c:pt idx="19">
                  <c:v>190.0</c:v>
                </c:pt>
                <c:pt idx="20">
                  <c:v>200.0</c:v>
                </c:pt>
                <c:pt idx="21">
                  <c:v>210.0</c:v>
                </c:pt>
                <c:pt idx="22">
                  <c:v>220.0</c:v>
                </c:pt>
                <c:pt idx="23">
                  <c:v>230.0</c:v>
                </c:pt>
                <c:pt idx="24">
                  <c:v>240.0</c:v>
                </c:pt>
                <c:pt idx="25">
                  <c:v>250.0</c:v>
                </c:pt>
                <c:pt idx="26">
                  <c:v>260.0</c:v>
                </c:pt>
                <c:pt idx="27">
                  <c:v>270.0</c:v>
                </c:pt>
                <c:pt idx="28">
                  <c:v>280.0</c:v>
                </c:pt>
                <c:pt idx="29">
                  <c:v>290.0</c:v>
                </c:pt>
                <c:pt idx="30">
                  <c:v>300.0</c:v>
                </c:pt>
                <c:pt idx="31">
                  <c:v>310.0</c:v>
                </c:pt>
                <c:pt idx="32">
                  <c:v>320.0</c:v>
                </c:pt>
                <c:pt idx="33">
                  <c:v>330.0</c:v>
                </c:pt>
                <c:pt idx="34">
                  <c:v>340.0</c:v>
                </c:pt>
                <c:pt idx="35">
                  <c:v>350.0</c:v>
                </c:pt>
                <c:pt idx="36">
                  <c:v>360.0</c:v>
                </c:pt>
              </c:numCache>
            </c:numRef>
          </c:xVal>
          <c:yVal>
            <c:numRef>
              <c:f>Sheet1!$C$5:$C$41</c:f>
              <c:numCache>
                <c:formatCode>General</c:formatCode>
                <c:ptCount val="37"/>
                <c:pt idx="0">
                  <c:v>0.833333333333333</c:v>
                </c:pt>
                <c:pt idx="1">
                  <c:v>0.843384553151119</c:v>
                </c:pt>
                <c:pt idx="2">
                  <c:v>0.872325887154244</c:v>
                </c:pt>
                <c:pt idx="3">
                  <c:v>0.916666583333333</c:v>
                </c:pt>
                <c:pt idx="4">
                  <c:v>0.971058499330208</c:v>
                </c:pt>
                <c:pt idx="5">
                  <c:v>1.02894116733646</c:v>
                </c:pt>
                <c:pt idx="6">
                  <c:v>1.083333083333333</c:v>
                </c:pt>
                <c:pt idx="7">
                  <c:v>1.127673779512423</c:v>
                </c:pt>
                <c:pt idx="8">
                  <c:v>1.156615113515548</c:v>
                </c:pt>
                <c:pt idx="9">
                  <c:v>1.166666333333333</c:v>
                </c:pt>
                <c:pt idx="10">
                  <c:v>1.156615113515548</c:v>
                </c:pt>
                <c:pt idx="11">
                  <c:v>1.127673779512423</c:v>
                </c:pt>
                <c:pt idx="12">
                  <c:v>1.083333083333333</c:v>
                </c:pt>
                <c:pt idx="13">
                  <c:v>1.02894116733646</c:v>
                </c:pt>
                <c:pt idx="14">
                  <c:v>0.971058499330208</c:v>
                </c:pt>
                <c:pt idx="15">
                  <c:v>0.916666583333333</c:v>
                </c:pt>
                <c:pt idx="16">
                  <c:v>0.872325887154244</c:v>
                </c:pt>
                <c:pt idx="17">
                  <c:v>0.843384553151119</c:v>
                </c:pt>
                <c:pt idx="18">
                  <c:v>0.833333333333333</c:v>
                </c:pt>
                <c:pt idx="19">
                  <c:v>0.843384553151119</c:v>
                </c:pt>
                <c:pt idx="20">
                  <c:v>0.872325887154244</c:v>
                </c:pt>
                <c:pt idx="21">
                  <c:v>0.916666583333333</c:v>
                </c:pt>
                <c:pt idx="22">
                  <c:v>0.971058499330208</c:v>
                </c:pt>
                <c:pt idx="23">
                  <c:v>1.02894116733646</c:v>
                </c:pt>
                <c:pt idx="24">
                  <c:v>1.083333083333333</c:v>
                </c:pt>
                <c:pt idx="25">
                  <c:v>1.127673779512422</c:v>
                </c:pt>
                <c:pt idx="26">
                  <c:v>1.156615113515548</c:v>
                </c:pt>
                <c:pt idx="27">
                  <c:v>1.166666333333333</c:v>
                </c:pt>
                <c:pt idx="28">
                  <c:v>1.156615113515548</c:v>
                </c:pt>
                <c:pt idx="29">
                  <c:v>1.127673779512423</c:v>
                </c:pt>
                <c:pt idx="30">
                  <c:v>1.083333083333333</c:v>
                </c:pt>
                <c:pt idx="31">
                  <c:v>1.02894116733646</c:v>
                </c:pt>
                <c:pt idx="32">
                  <c:v>0.971058499330208</c:v>
                </c:pt>
                <c:pt idx="33">
                  <c:v>0.916666583333333</c:v>
                </c:pt>
                <c:pt idx="34">
                  <c:v>0.872325887154244</c:v>
                </c:pt>
                <c:pt idx="35">
                  <c:v>0.843384553151119</c:v>
                </c:pt>
                <c:pt idx="36">
                  <c:v>0.833333333333333</c:v>
                </c:pt>
              </c:numCache>
            </c:numRef>
          </c:yVal>
          <c:smooth val="0"/>
        </c:ser>
        <c:ser>
          <c:idx val="2"/>
          <c:order val="1"/>
          <c:marker>
            <c:symbol val="none"/>
          </c:marker>
          <c:xVal>
            <c:numRef>
              <c:f>Sheet1!$A$5:$A$41</c:f>
              <c:numCache>
                <c:formatCode>General</c:formatCode>
                <c:ptCount val="37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  <c:pt idx="11">
                  <c:v>110.0</c:v>
                </c:pt>
                <c:pt idx="12">
                  <c:v>120.0</c:v>
                </c:pt>
                <c:pt idx="13">
                  <c:v>130.0</c:v>
                </c:pt>
                <c:pt idx="14">
                  <c:v>140.0</c:v>
                </c:pt>
                <c:pt idx="15">
                  <c:v>150.0</c:v>
                </c:pt>
                <c:pt idx="16">
                  <c:v>160.0</c:v>
                </c:pt>
                <c:pt idx="17">
                  <c:v>170.0</c:v>
                </c:pt>
                <c:pt idx="18">
                  <c:v>180.0</c:v>
                </c:pt>
                <c:pt idx="19">
                  <c:v>190.0</c:v>
                </c:pt>
                <c:pt idx="20">
                  <c:v>200.0</c:v>
                </c:pt>
                <c:pt idx="21">
                  <c:v>210.0</c:v>
                </c:pt>
                <c:pt idx="22">
                  <c:v>220.0</c:v>
                </c:pt>
                <c:pt idx="23">
                  <c:v>230.0</c:v>
                </c:pt>
                <c:pt idx="24">
                  <c:v>240.0</c:v>
                </c:pt>
                <c:pt idx="25">
                  <c:v>250.0</c:v>
                </c:pt>
                <c:pt idx="26">
                  <c:v>260.0</c:v>
                </c:pt>
                <c:pt idx="27">
                  <c:v>270.0</c:v>
                </c:pt>
                <c:pt idx="28">
                  <c:v>280.0</c:v>
                </c:pt>
                <c:pt idx="29">
                  <c:v>290.0</c:v>
                </c:pt>
                <c:pt idx="30">
                  <c:v>300.0</c:v>
                </c:pt>
                <c:pt idx="31">
                  <c:v>310.0</c:v>
                </c:pt>
                <c:pt idx="32">
                  <c:v>320.0</c:v>
                </c:pt>
                <c:pt idx="33">
                  <c:v>330.0</c:v>
                </c:pt>
                <c:pt idx="34">
                  <c:v>340.0</c:v>
                </c:pt>
                <c:pt idx="35">
                  <c:v>350.0</c:v>
                </c:pt>
                <c:pt idx="36">
                  <c:v>360.0</c:v>
                </c:pt>
              </c:numCache>
            </c:numRef>
          </c:xVal>
          <c:yVal>
            <c:numRef>
              <c:f>Sheet1!$D$5:$D$41</c:f>
              <c:numCache>
                <c:formatCode>General</c:formatCode>
                <c:ptCount val="37"/>
                <c:pt idx="0">
                  <c:v>1.083333</c:v>
                </c:pt>
                <c:pt idx="1">
                  <c:v>1.078307390091107</c:v>
                </c:pt>
                <c:pt idx="2">
                  <c:v>1.063836723089544</c:v>
                </c:pt>
                <c:pt idx="3">
                  <c:v>1.041666375</c:v>
                </c:pt>
                <c:pt idx="4">
                  <c:v>1.014470417001563</c:v>
                </c:pt>
                <c:pt idx="5">
                  <c:v>0.985529082998437</c:v>
                </c:pt>
                <c:pt idx="6">
                  <c:v>0.958333125</c:v>
                </c:pt>
                <c:pt idx="7">
                  <c:v>0.936162776910455</c:v>
                </c:pt>
                <c:pt idx="8">
                  <c:v>0.921692109908893</c:v>
                </c:pt>
                <c:pt idx="9">
                  <c:v>0.9166665</c:v>
                </c:pt>
                <c:pt idx="10">
                  <c:v>0.921692109908893</c:v>
                </c:pt>
                <c:pt idx="11">
                  <c:v>0.936162776910455</c:v>
                </c:pt>
                <c:pt idx="12">
                  <c:v>0.958333125</c:v>
                </c:pt>
                <c:pt idx="13">
                  <c:v>0.985529082998437</c:v>
                </c:pt>
                <c:pt idx="14">
                  <c:v>1.014470417001563</c:v>
                </c:pt>
                <c:pt idx="15">
                  <c:v>1.041666375</c:v>
                </c:pt>
                <c:pt idx="16">
                  <c:v>1.063836723089544</c:v>
                </c:pt>
                <c:pt idx="17">
                  <c:v>1.078307390091107</c:v>
                </c:pt>
                <c:pt idx="18">
                  <c:v>1.083333</c:v>
                </c:pt>
                <c:pt idx="19">
                  <c:v>1.078307390091107</c:v>
                </c:pt>
                <c:pt idx="20">
                  <c:v>1.063836723089544</c:v>
                </c:pt>
                <c:pt idx="21">
                  <c:v>1.041666375</c:v>
                </c:pt>
                <c:pt idx="22">
                  <c:v>1.014470417001563</c:v>
                </c:pt>
                <c:pt idx="23">
                  <c:v>0.985529082998437</c:v>
                </c:pt>
                <c:pt idx="24">
                  <c:v>0.958333125</c:v>
                </c:pt>
                <c:pt idx="25">
                  <c:v>0.936162776910455</c:v>
                </c:pt>
                <c:pt idx="26">
                  <c:v>0.921692109908893</c:v>
                </c:pt>
                <c:pt idx="27">
                  <c:v>0.9166665</c:v>
                </c:pt>
                <c:pt idx="28">
                  <c:v>0.921692109908893</c:v>
                </c:pt>
                <c:pt idx="29">
                  <c:v>0.936162776910455</c:v>
                </c:pt>
                <c:pt idx="30">
                  <c:v>0.958333125</c:v>
                </c:pt>
                <c:pt idx="31">
                  <c:v>0.985529082998437</c:v>
                </c:pt>
                <c:pt idx="32">
                  <c:v>1.014470417001563</c:v>
                </c:pt>
                <c:pt idx="33">
                  <c:v>1.041666375</c:v>
                </c:pt>
                <c:pt idx="34">
                  <c:v>1.063836723089544</c:v>
                </c:pt>
                <c:pt idx="35">
                  <c:v>1.078307390091107</c:v>
                </c:pt>
                <c:pt idx="36">
                  <c:v>1.083333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7689688"/>
        <c:axId val="1777695560"/>
      </c:scatterChart>
      <c:valAx>
        <c:axId val="1777689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dirty="0">
                    <a:latin typeface="Helvetica Light"/>
                    <a:cs typeface="Helvetica Light"/>
                  </a:rPr>
                  <a:t>θ</a:t>
                </a:r>
                <a:r>
                  <a:rPr lang="en-CA" dirty="0">
                    <a:latin typeface="Helvetica Light"/>
                    <a:cs typeface="Helvetica Light"/>
                  </a:rPr>
                  <a:t> (Degrees)</a:t>
                </a:r>
                <a:endParaRPr lang="en-US" dirty="0">
                  <a:latin typeface="Helvetica Light"/>
                  <a:cs typeface="Helvetica Ligh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77695560"/>
        <c:crosses val="autoZero"/>
        <c:crossBetween val="midCat"/>
      </c:valAx>
      <c:valAx>
        <c:axId val="1777695560"/>
        <c:scaling>
          <c:orientation val="minMax"/>
          <c:max val="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latin typeface="Helvetica Light"/>
                    <a:cs typeface="Helvetica Light"/>
                  </a:rPr>
                  <a:t>W(</a:t>
                </a:r>
                <a:r>
                  <a:rPr lang="el-GR" dirty="0">
                    <a:latin typeface="Helvetica Light"/>
                    <a:cs typeface="Helvetica Light"/>
                  </a:rPr>
                  <a:t>θ</a:t>
                </a:r>
                <a:r>
                  <a:rPr lang="en-US" dirty="0">
                    <a:latin typeface="Helvetica Light"/>
                    <a:cs typeface="Helvetica Light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77689688"/>
        <c:crosses val="autoZero"/>
        <c:crossBetween val="midCat"/>
        <c:majorUnit val="1.0"/>
        <c:minorUnit val="0.04"/>
      </c:valAx>
    </c:plotArea>
    <c:plotVisOnly val="1"/>
    <c:dispBlanksAs val="gap"/>
    <c:showDLblsOverMax val="0"/>
  </c:chart>
  <c:txPr>
    <a:bodyPr/>
    <a:lstStyle/>
    <a:p>
      <a:pPr>
        <a:defRPr sz="1400" b="0" i="0">
          <a:latin typeface="Calibri Light"/>
          <a:cs typeface="Calibri Ligh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Light"/>
              </a:defRPr>
            </a:lvl1pPr>
          </a:lstStyle>
          <a:p>
            <a:fld id="{A2F5D76D-19BC-5B4A-A987-458AEF6B6898}" type="datetimeFigureOut">
              <a:rPr lang="en-US" smtClean="0"/>
              <a:pPr/>
              <a:t>7/24/17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Light"/>
              </a:defRPr>
            </a:lvl1pPr>
          </a:lstStyle>
          <a:p>
            <a:fld id="{0688D68F-28BD-C749-A6EE-294B465B7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 Ligh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 Ligh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 Ligh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 Ligh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 Ligh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Larger</a:t>
            </a:r>
            <a:r>
              <a:rPr lang="en-US" baseline="0" dirty="0" smtClean="0"/>
              <a:t> Schiff moment (electric dipole distribution weighted by radius) – contributes to atomic Electric dipole moment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D68F-28BD-C749-A6EE-294B465B777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5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3050519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1"/>
            <a:ext cx="9144000" cy="855765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8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769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</a:defRPr>
            </a:lvl1pPr>
          </a:lstStyle>
          <a:p>
            <a:fld id="{33C9A446-564F-044E-815F-E58881C1D927}" type="datetimeFigureOut">
              <a:rPr lang="en-US" smtClean="0"/>
              <a:pPr/>
              <a:t>7/24/17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769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769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</a:defRPr>
            </a:lvl1pPr>
          </a:lstStyle>
          <a:p>
            <a:fld id="{9A5B7471-C21D-D84B-98D6-8BBC5B4AEA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8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769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</a:defRPr>
            </a:lvl1pPr>
          </a:lstStyle>
          <a:p>
            <a:fld id="{33C9A446-564F-044E-815F-E58881C1D927}" type="datetimeFigureOut">
              <a:rPr lang="en-US" smtClean="0"/>
              <a:pPr/>
              <a:t>7/24/17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769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769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</a:defRPr>
            </a:lvl1pPr>
          </a:lstStyle>
          <a:p>
            <a:fld id="{9A5B7471-C21D-D84B-98D6-8BBC5B4AEA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4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010400" y="3505200"/>
            <a:ext cx="1719943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Light"/>
              </a:defRPr>
            </a:lvl1pPr>
          </a:lstStyle>
          <a:p>
            <a:r>
              <a:rPr lang="en-US" dirty="0" smtClean="0"/>
              <a:t>EBSS2014 - HLC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1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911" y="0"/>
            <a:ext cx="8624043" cy="83917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8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4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3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9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7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92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03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2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5" y="2"/>
            <a:ext cx="9143999" cy="836613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Helvetica Light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4386263" y="6593116"/>
            <a:ext cx="377016" cy="27699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1200" smtClean="0">
                <a:solidFill>
                  <a:srgbClr val="FFFFFF"/>
                </a:solidFill>
              </a:rPr>
              <a:pPr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" y="6412140"/>
            <a:ext cx="9230465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886"/>
          <a:stretch>
            <a:fillRect/>
          </a:stretch>
        </p:blipFill>
        <p:spPr bwMode="auto">
          <a:xfrm>
            <a:off x="922338" y="6437986"/>
            <a:ext cx="1600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2571750" y="6459770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2595563" y="6401029"/>
            <a:ext cx="781050" cy="460375"/>
          </a:xfrm>
          <a:prstGeom prst="rect">
            <a:avLst/>
          </a:prstGeom>
          <a:noFill/>
          <a:ln>
            <a:noFill/>
          </a:ln>
          <a:extLst/>
        </p:spPr>
        <p:txBody>
          <a:bodyPr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Office of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Science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01793" y="6370406"/>
            <a:ext cx="3730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2017 Exotic Beam Summer School</a:t>
            </a:r>
            <a:r>
              <a:rPr lang="en-US" sz="1400" b="1" baseline="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 (EBSS) </a:t>
            </a:r>
          </a:p>
          <a:p>
            <a:pPr algn="r"/>
            <a:r>
              <a:rPr lang="en-US" sz="1400" b="1" baseline="0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Argonne National Laboratory, July 23-28, 2017</a:t>
            </a:r>
            <a:endParaRPr lang="en-US" sz="1400" b="1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2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2" y="6441781"/>
            <a:ext cx="534304" cy="39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Helvetica Ligh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slideLayout" Target="../slideLayouts/slideLayout12.xml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Relationship Id="rId7" Type="http://schemas.openxmlformats.org/officeDocument/2006/relationships/slideLayout" Target="../slideLayouts/slideLayout12.xml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10" Type="http://schemas.openxmlformats.org/officeDocument/2006/relationships/tags" Target="../tags/tag25.xml"/><Relationship Id="rId11" Type="http://schemas.openxmlformats.org/officeDocument/2006/relationships/slideLayout" Target="../slideLayouts/slideLayout12.xml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tags" Target="../tags/tag22.xml"/><Relationship Id="rId8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png"/><Relationship Id="rId3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30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66" y="1"/>
            <a:ext cx="8243933" cy="3045259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  <a:cs typeface="Helvetica Light"/>
              </a:rPr>
              <a:t>Nuclear Structure Experiment (II)</a:t>
            </a:r>
            <a:endParaRPr lang="en-US" sz="7200" dirty="0">
              <a:solidFill>
                <a:schemeClr val="bg1"/>
              </a:solidFill>
              <a:cs typeface="Helvetica Ligh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185" y="5347803"/>
            <a:ext cx="1415143" cy="8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98339" y="542476"/>
            <a:ext cx="0" cy="2108257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3466" y="542476"/>
            <a:ext cx="0" cy="2108257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7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vibration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256" y="2149919"/>
            <a:ext cx="4953137" cy="102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793" y="1083119"/>
            <a:ext cx="49276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603" y="1549755"/>
            <a:ext cx="3220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Light"/>
                <a:cs typeface="Helvetica Light"/>
              </a:rPr>
              <a:t>Treat nuclear vibrations as time-dependent deformation </a:t>
            </a: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4256" y="1043429"/>
            <a:ext cx="5058962" cy="2087752"/>
          </a:xfrm>
          <a:prstGeom prst="rect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8777" y="3427187"/>
            <a:ext cx="50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Light"/>
                <a:cs typeface="Helvetica Light"/>
              </a:rPr>
              <a:t>Give rise to characteristic excitation spectra – vibration phonons couple as angular momenta</a:t>
            </a:r>
          </a:p>
          <a:p>
            <a:endParaRPr lang="en-US" sz="2400" dirty="0">
              <a:latin typeface="Helvetica Light"/>
              <a:cs typeface="Helvetica Light"/>
            </a:endParaRPr>
          </a:p>
          <a:p>
            <a:r>
              <a:rPr lang="en-US" sz="2400" dirty="0" smtClean="0">
                <a:latin typeface="Helvetica Light"/>
                <a:cs typeface="Helvetica Light"/>
              </a:rPr>
              <a:t>i.e. </a:t>
            </a:r>
            <a:r>
              <a:rPr lang="en-US" sz="2400" dirty="0" err="1" smtClean="0">
                <a:latin typeface="Helvetica Light"/>
                <a:cs typeface="Helvetica Light"/>
              </a:rPr>
              <a:t>Quadrupole</a:t>
            </a:r>
            <a:r>
              <a:rPr lang="en-US" sz="2400" dirty="0" smtClean="0">
                <a:latin typeface="Helvetica Light"/>
                <a:cs typeface="Helvetica Light"/>
              </a:rPr>
              <a:t> vibrations</a:t>
            </a:r>
            <a:endParaRPr lang="en-US" sz="2400" dirty="0">
              <a:latin typeface="Helvetica Light"/>
              <a:cs typeface="Helvetica Ligh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45029" y="5979872"/>
            <a:ext cx="157415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45029" y="5219415"/>
            <a:ext cx="157415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45029" y="4445729"/>
            <a:ext cx="157415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45029" y="3645583"/>
            <a:ext cx="157415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45643" y="5781422"/>
            <a:ext cx="4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0+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8871" y="5023307"/>
            <a:ext cx="4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2+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5421" y="4261063"/>
            <a:ext cx="85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0,2,4+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5421" y="3427187"/>
            <a:ext cx="123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0,2,3,4,6+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808" y="5029074"/>
            <a:ext cx="59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n=1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479" y="4261063"/>
            <a:ext cx="59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n=2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479" y="3460917"/>
            <a:ext cx="59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n=3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01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354" y="1203306"/>
            <a:ext cx="4956445" cy="1680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Deformed nuclei can also undergo collective rotational motion; nuclear rotation is parameterized in the same way as classical rotors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03" y="1016000"/>
            <a:ext cx="3292653" cy="362766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01359" y="5979872"/>
            <a:ext cx="157415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01359" y="5470785"/>
            <a:ext cx="157415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01359" y="4538339"/>
            <a:ext cx="157415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01359" y="3195763"/>
            <a:ext cx="157415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01973" y="5781422"/>
            <a:ext cx="4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0+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1" y="5274677"/>
            <a:ext cx="4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2+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1751" y="4353673"/>
            <a:ext cx="4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4+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1751" y="2977367"/>
            <a:ext cx="4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6+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920" y="4813012"/>
            <a:ext cx="3829039" cy="461665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Light"/>
                <a:cs typeface="Helvetica Light"/>
              </a:rPr>
              <a:t>E</a:t>
            </a:r>
            <a:r>
              <a:rPr lang="en-US" sz="2400" baseline="-25000" dirty="0" smtClean="0">
                <a:latin typeface="Helvetica Light"/>
                <a:cs typeface="Helvetica Light"/>
              </a:rPr>
              <a:t>rot</a:t>
            </a:r>
            <a:r>
              <a:rPr lang="en-US" sz="2400" dirty="0" smtClean="0">
                <a:latin typeface="Helvetica Light"/>
                <a:cs typeface="Helvetica Light"/>
              </a:rPr>
              <a:t>(J) = ħ</a:t>
            </a:r>
            <a:r>
              <a:rPr lang="en-US" sz="2400" baseline="30000" dirty="0" smtClean="0">
                <a:latin typeface="Helvetica Light"/>
                <a:cs typeface="Helvetica Light"/>
              </a:rPr>
              <a:t>2</a:t>
            </a:r>
            <a:r>
              <a:rPr lang="en-US" sz="2400" dirty="0" smtClean="0">
                <a:latin typeface="Helvetica Light"/>
                <a:cs typeface="Helvetica Light"/>
              </a:rPr>
              <a:t>/2I × J(J+1) </a:t>
            </a: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57693" y="4723005"/>
            <a:ext cx="171967" cy="631016"/>
          </a:xfrm>
          <a:prstGeom prst="ellipse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682" y="533811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I = Moment of inertia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2983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</p:spPr>
        <p:txBody>
          <a:bodyPr>
            <a:normAutofit/>
          </a:bodyPr>
          <a:lstStyle/>
          <a:p>
            <a:r>
              <a:rPr lang="en-US" dirty="0" smtClean="0"/>
              <a:t>Deformation and the Nilsson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026" y="1071008"/>
            <a:ext cx="4453773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Nuclear rotation is a collective excitation, but interfaces to single-particle structure</a:t>
            </a:r>
          </a:p>
          <a:p>
            <a:r>
              <a:rPr lang="en-US" sz="2400" dirty="0" smtClean="0"/>
              <a:t>Nilsson model is a shell-model description in a deformed basis, which provides a good description in well-deformed nuclei</a:t>
            </a:r>
            <a:endParaRPr lang="en-US" sz="2400" dirty="0"/>
          </a:p>
        </p:txBody>
      </p:sp>
      <p:pic>
        <p:nvPicPr>
          <p:cNvPr id="4" name="Picture 2" descr="http://ns.ph.liv.ac.uk/~esp/nuclear/WS/Nils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75" y="1071614"/>
            <a:ext cx="3625000" cy="446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thumb/b/b5/OblateSpheroid.PNG/240px-OblateSphero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01" y="5181715"/>
            <a:ext cx="633037" cy="5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ile:ProlateSpheroi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8793" y="5081507"/>
            <a:ext cx="424231" cy="6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Sphere wireframe 10deg 6r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88335" y="5459274"/>
            <a:ext cx="541970" cy="5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0611" y="5658159"/>
            <a:ext cx="1262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</a:rPr>
              <a:t>Oblate</a:t>
            </a:r>
          </a:p>
          <a:p>
            <a:pPr algn="ctr"/>
            <a:r>
              <a:rPr lang="en-US" dirty="0" smtClean="0">
                <a:latin typeface="Helvetica Light"/>
              </a:rPr>
              <a:t>“pancake”</a:t>
            </a:r>
            <a:endParaRPr lang="en-US" dirty="0">
              <a:latin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0340" y="5750532"/>
            <a:ext cx="112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Helvetica Light"/>
              </a:rPr>
              <a:t>Prolate</a:t>
            </a:r>
            <a:endParaRPr lang="en-US" dirty="0" smtClean="0">
              <a:latin typeface="Helvetica Light"/>
            </a:endParaRPr>
          </a:p>
          <a:p>
            <a:pPr algn="ctr"/>
            <a:r>
              <a:rPr lang="en-US" dirty="0" smtClean="0">
                <a:latin typeface="Helvetica Light"/>
              </a:rPr>
              <a:t>“football”</a:t>
            </a:r>
            <a:endParaRPr lang="en-US" dirty="0">
              <a:latin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397" y="5943715"/>
            <a:ext cx="92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</a:rPr>
              <a:t>Sphere</a:t>
            </a:r>
            <a:endParaRPr lang="en-US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9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of inertia in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7574" y="1163614"/>
            <a:ext cx="2509226" cy="48306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dirty="0" smtClean="0"/>
              <a:t>Rigid body estimate for the moment of inertia is consistently larger than experimental data</a:t>
            </a:r>
          </a:p>
          <a:p>
            <a:pPr algn="ctr"/>
            <a:r>
              <a:rPr lang="en-US" sz="2000" dirty="0" smtClean="0"/>
              <a:t>Irrotational flow value (like a liquid drop…) is too small</a:t>
            </a:r>
          </a:p>
          <a:p>
            <a:pPr algn="ctr"/>
            <a:r>
              <a:rPr lang="en-US" sz="2000" dirty="0" smtClean="0"/>
              <a:t>Data puts the nuclear moment of inertia between these two limits; moment of inertia dynamic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9" y="1044548"/>
            <a:ext cx="5858989" cy="50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3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Excitations in the real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15" y="1673222"/>
            <a:ext cx="7075585" cy="473538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424" y="1004854"/>
            <a:ext cx="6733157" cy="4830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Nuclei are not limited to a single type of excitation – vibration, rotation and single-particle configurations all coexist at similar excitation energies.</a:t>
            </a:r>
          </a:p>
          <a:p>
            <a:pPr marL="0" indent="0">
              <a:buNone/>
            </a:pPr>
            <a:r>
              <a:rPr lang="en-US" sz="2000" dirty="0" smtClean="0"/>
              <a:t>States near in energy with the same spin                              interact and interfere – nuclear wavefunctions                            are complex superpositions of ‘pure’                        configurations.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882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patterns still tell us about structure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41912" y="1111303"/>
            <a:ext cx="6018275" cy="5077337"/>
            <a:chOff x="343932" y="1111303"/>
            <a:chExt cx="6018275" cy="50773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932" y="1111303"/>
              <a:ext cx="6018275" cy="50773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5991818" y="1402359"/>
              <a:ext cx="370389" cy="4101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63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4/2</a:t>
            </a:r>
            <a:r>
              <a:rPr lang="en-US" dirty="0" smtClean="0"/>
              <a:t> – A powerful ratio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51" y="937898"/>
            <a:ext cx="7781494" cy="5281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44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Decay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sz="4000" dirty="0" smtClean="0"/>
              <a:t>Studying Level Schemes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1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Studying Level Schemes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791" y="961143"/>
            <a:ext cx="2256332" cy="53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66002" y="1239100"/>
            <a:ext cx="5542731" cy="4525963"/>
          </a:xfrm>
        </p:spPr>
        <p:txBody>
          <a:bodyPr>
            <a:normAutofit/>
          </a:bodyPr>
          <a:lstStyle/>
          <a:p>
            <a:r>
              <a:rPr lang="en-US" sz="2800" dirty="0"/>
              <a:t>Excited states in nuclei can decay in a number of ways: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>
                <a:ea typeface="cmmi10"/>
              </a:rPr>
              <a:t>β</a:t>
            </a:r>
            <a:r>
              <a:rPr lang="en-US" sz="2400" baseline="30000" dirty="0" smtClean="0">
                <a:ea typeface="cmmi10"/>
              </a:rPr>
              <a:t>+</a:t>
            </a:r>
            <a:r>
              <a:rPr lang="en-US" sz="2400" dirty="0"/>
              <a:t>, </a:t>
            </a:r>
            <a:r>
              <a:rPr lang="en-US" sz="2400" dirty="0" smtClean="0">
                <a:ea typeface="cmmi10"/>
              </a:rPr>
              <a:t>β</a:t>
            </a:r>
            <a:r>
              <a:rPr lang="en-US" sz="2400" baseline="30000" dirty="0" smtClean="0">
                <a:ea typeface="cmmi10"/>
              </a:rPr>
              <a:t>-</a:t>
            </a:r>
            <a:r>
              <a:rPr lang="en-US" sz="2400" dirty="0"/>
              <a:t>, electron capture (EC) -- </a:t>
            </a:r>
            <a:r>
              <a:rPr lang="en-US" sz="2400" baseline="30000" dirty="0"/>
              <a:t>177</a:t>
            </a:r>
            <a:r>
              <a:rPr lang="en-US" sz="2400" dirty="0"/>
              <a:t>Lu</a:t>
            </a:r>
            <a:r>
              <a:rPr lang="en-US" sz="2400" baseline="30000" dirty="0"/>
              <a:t>m</a:t>
            </a:r>
          </a:p>
          <a:p>
            <a:pPr lvl="1"/>
            <a:r>
              <a:rPr lang="en-US" sz="2400" dirty="0"/>
              <a:t>Particle emission  -- </a:t>
            </a:r>
            <a:r>
              <a:rPr lang="en-US" sz="2400" baseline="30000" dirty="0"/>
              <a:t>53</a:t>
            </a:r>
            <a:r>
              <a:rPr lang="en-US" sz="2400" dirty="0"/>
              <a:t>Co</a:t>
            </a:r>
            <a:r>
              <a:rPr lang="en-US" sz="2400" baseline="30000" dirty="0"/>
              <a:t>m</a:t>
            </a:r>
            <a:r>
              <a:rPr lang="en-US" sz="2400" dirty="0"/>
              <a:t>, </a:t>
            </a:r>
            <a:r>
              <a:rPr lang="en-US" sz="2400" baseline="30000" dirty="0"/>
              <a:t>211</a:t>
            </a:r>
            <a:r>
              <a:rPr lang="en-US" sz="2400" dirty="0"/>
              <a:t>Po</a:t>
            </a:r>
            <a:r>
              <a:rPr lang="en-US" sz="2400" baseline="30000" dirty="0"/>
              <a:t>m</a:t>
            </a:r>
          </a:p>
          <a:p>
            <a:pPr lvl="1"/>
            <a:r>
              <a:rPr lang="en-US" sz="2400" dirty="0"/>
              <a:t>Fission </a:t>
            </a:r>
            <a:r>
              <a:rPr lang="en-US" sz="2400" baseline="30000" dirty="0"/>
              <a:t>239</a:t>
            </a:r>
            <a:r>
              <a:rPr lang="en-US" sz="2400" dirty="0"/>
              <a:t>Pu</a:t>
            </a:r>
            <a:r>
              <a:rPr lang="en-US" sz="2400" baseline="30000" dirty="0"/>
              <a:t>m</a:t>
            </a:r>
          </a:p>
          <a:p>
            <a:pPr lvl="1"/>
            <a:r>
              <a:rPr lang="en-US" sz="2400" dirty="0"/>
              <a:t>Internal conversion</a:t>
            </a:r>
          </a:p>
          <a:p>
            <a:pPr lvl="1"/>
            <a:r>
              <a:rPr lang="en-US" sz="2400" dirty="0"/>
              <a:t>Gamma-ray </a:t>
            </a:r>
            <a:r>
              <a:rPr lang="en-US" sz="2400" dirty="0" smtClean="0"/>
              <a:t>emission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130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Excited State Decay</a:t>
            </a:r>
            <a:endParaRPr lang="en-US" dirty="0"/>
          </a:p>
        </p:txBody>
      </p:sp>
      <p:pic>
        <p:nvPicPr>
          <p:cNvPr id="3" name="Picture 2" descr="temp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37" y="1004813"/>
            <a:ext cx="4882881" cy="2535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530" y="1055151"/>
            <a:ext cx="4449183" cy="338554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EURICA Decay Spectroscopy at RIBF (RIKEN)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195" y="3301756"/>
            <a:ext cx="2519461" cy="3059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8194" y="5744676"/>
            <a:ext cx="2519461" cy="584776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  <a:cs typeface="Helvetica Light"/>
              </a:rPr>
              <a:t>Heavy-ion reactions with the FMA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10" name="Picture 9" descr="tem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37" y="3885762"/>
            <a:ext cx="4142775" cy="24753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3937" y="3881953"/>
            <a:ext cx="1381251" cy="830997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  <a:cs typeface="Helvetica Light"/>
              </a:rPr>
              <a:t>Nucleon knockout at the S800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12" name="Picture 11" descr="tem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849" y="993013"/>
            <a:ext cx="2909806" cy="21466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27850" y="980155"/>
            <a:ext cx="2909806" cy="584776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  <a:cs typeface="Helvetica Light"/>
              </a:rPr>
              <a:t>Heavy Element Studies at RITU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14" name="Picture 13" descr="tem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499" y="2961887"/>
            <a:ext cx="2902638" cy="21769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65499" y="4655998"/>
            <a:ext cx="2852695" cy="338554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  <a:cs typeface="Helvetica Light"/>
              </a:rPr>
              <a:t>β Decay at NSCL</a:t>
            </a:r>
            <a:endParaRPr lang="en-US" sz="16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6094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(Second)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127" y="1092200"/>
            <a:ext cx="8053136" cy="495032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Trends in excitation spectra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/>
              <a:t>Collective vs. single-particle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/>
              <a:t>Vibration, rotation, …</a:t>
            </a: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Nuclear decay – measurements and more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/>
              <a:t>Gamma-decay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/>
              <a:t>Beta-decay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/>
              <a:t>Alpha-decay</a:t>
            </a:r>
          </a:p>
        </p:txBody>
      </p:sp>
    </p:spTree>
    <p:extLst>
      <p:ext uri="{BB962C8B-B14F-4D97-AF65-F5344CB8AC3E}">
        <p14:creationId xmlns:p14="http://schemas.microsoft.com/office/powerpoint/2010/main" val="253520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0485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Excited states in nuclei can decay in a number of ways: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>
                <a:ea typeface="cmmi10"/>
              </a:rPr>
              <a:t>β</a:t>
            </a:r>
            <a:r>
              <a:rPr lang="en-US" sz="2800" baseline="30000" dirty="0" smtClean="0">
                <a:ea typeface="cmmi10"/>
              </a:rPr>
              <a:t>+</a:t>
            </a:r>
            <a:r>
              <a:rPr lang="en-US" sz="2800" dirty="0"/>
              <a:t>, </a:t>
            </a:r>
            <a:r>
              <a:rPr lang="en-US" sz="2800" dirty="0" smtClean="0">
                <a:ea typeface="cmmi10"/>
              </a:rPr>
              <a:t>β</a:t>
            </a:r>
            <a:r>
              <a:rPr lang="en-US" sz="2800" baseline="30000" dirty="0" smtClean="0">
                <a:ea typeface="cmmi10"/>
              </a:rPr>
              <a:t>-</a:t>
            </a:r>
            <a:r>
              <a:rPr lang="en-US" sz="2800" dirty="0"/>
              <a:t>, electron capture (EC) -- </a:t>
            </a:r>
            <a:r>
              <a:rPr lang="en-US" sz="2800" baseline="30000" dirty="0"/>
              <a:t>177</a:t>
            </a:r>
            <a:r>
              <a:rPr lang="en-US" sz="2800" dirty="0"/>
              <a:t>Lu</a:t>
            </a:r>
            <a:r>
              <a:rPr lang="en-US" sz="2800" baseline="30000" dirty="0"/>
              <a:t>m</a:t>
            </a:r>
          </a:p>
          <a:p>
            <a:pPr lvl="1"/>
            <a:r>
              <a:rPr lang="en-US" sz="2800" dirty="0"/>
              <a:t>Particle emission  -- </a:t>
            </a:r>
            <a:r>
              <a:rPr lang="en-US" sz="2800" baseline="30000" dirty="0"/>
              <a:t>53</a:t>
            </a:r>
            <a:r>
              <a:rPr lang="en-US" sz="2800" dirty="0"/>
              <a:t>Co</a:t>
            </a:r>
            <a:r>
              <a:rPr lang="en-US" sz="2800" baseline="30000" dirty="0"/>
              <a:t>m</a:t>
            </a:r>
            <a:r>
              <a:rPr lang="en-US" sz="2800" dirty="0"/>
              <a:t>, </a:t>
            </a:r>
            <a:r>
              <a:rPr lang="en-US" sz="2800" baseline="30000" dirty="0"/>
              <a:t>211</a:t>
            </a:r>
            <a:r>
              <a:rPr lang="en-US" sz="2800" dirty="0"/>
              <a:t>Po</a:t>
            </a:r>
            <a:r>
              <a:rPr lang="en-US" sz="2800" baseline="30000" dirty="0"/>
              <a:t>m</a:t>
            </a:r>
          </a:p>
          <a:p>
            <a:pPr lvl="1"/>
            <a:r>
              <a:rPr lang="en-US" sz="2800" dirty="0"/>
              <a:t>Fission </a:t>
            </a:r>
            <a:r>
              <a:rPr lang="en-US" sz="2800" baseline="30000" dirty="0"/>
              <a:t>239</a:t>
            </a:r>
            <a:r>
              <a:rPr lang="en-US" sz="2800" dirty="0"/>
              <a:t>Pu</a:t>
            </a:r>
            <a:r>
              <a:rPr lang="en-US" sz="2800" baseline="30000" dirty="0"/>
              <a:t>m</a:t>
            </a:r>
          </a:p>
          <a:p>
            <a:pPr lvl="1"/>
            <a:r>
              <a:rPr lang="en-US" sz="2800" dirty="0"/>
              <a:t>Internal conversion</a:t>
            </a:r>
          </a:p>
          <a:p>
            <a:pPr lvl="1"/>
            <a:r>
              <a:rPr lang="en-US" sz="2800" dirty="0"/>
              <a:t>Gamma-ray emission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Dominant Excited State Decay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4600" y="4648200"/>
            <a:ext cx="6629400" cy="184467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b="0" i="0" kern="1200">
                <a:solidFill>
                  <a:schemeClr val="accent2"/>
                </a:solidFill>
                <a:latin typeface="Calibri Light"/>
                <a:ea typeface="+mn-ea"/>
                <a:cs typeface="Calibri Light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b="0" i="0" kern="1200">
                <a:solidFill>
                  <a:schemeClr val="accent1"/>
                </a:solidFill>
                <a:latin typeface="Calibri Light"/>
                <a:ea typeface="+mn-ea"/>
                <a:cs typeface="Calibri Light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b="0" i="0" kern="1200">
                <a:solidFill>
                  <a:schemeClr val="accent1"/>
                </a:solidFill>
                <a:latin typeface="Calibri Light"/>
                <a:ea typeface="+mn-ea"/>
                <a:cs typeface="Calibri Light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b="0" i="0" kern="1200">
                <a:solidFill>
                  <a:schemeClr val="accent3"/>
                </a:solidFill>
                <a:latin typeface="Calibri Light"/>
                <a:ea typeface="+mn-ea"/>
                <a:cs typeface="Calibri Light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2000" dirty="0" smtClean="0">
                <a:latin typeface="Helvetica Light"/>
                <a:cs typeface="Helvetica Light"/>
              </a:rPr>
              <a:t>Nuclear properties from gamma-ray studies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Coincidence relation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msy10"/>
                <a:ea typeface="cmsy10"/>
                <a:cs typeface="cmsy10"/>
              </a:rPr>
              <a:t>--&gt;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 Level schemes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Angular distribution/correlation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msy10"/>
                <a:ea typeface="cmsy10"/>
                <a:cs typeface="cmsy10"/>
              </a:rPr>
              <a:t>--&gt;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Multipolarity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, spin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Doppler shifts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msy10"/>
                <a:ea typeface="cmsy10"/>
                <a:cs typeface="cmsy10"/>
              </a:rPr>
              <a:t>--&gt;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 excited state lifetimes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Linear polarization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msy10"/>
                <a:ea typeface="cmsy10"/>
                <a:cs typeface="cmsy10"/>
              </a:rPr>
              <a:t>--&gt;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 E/M, parity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Intensity of transitions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msy10"/>
                <a:ea typeface="cmsy10"/>
                <a:cs typeface="cmsy10"/>
              </a:rPr>
              <a:t>--&gt;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 B(E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ea typeface="cmmi10"/>
                <a:cs typeface="Helvetica Light"/>
              </a:rPr>
              <a:t>2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)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Bent Arrow 5"/>
          <p:cNvSpPr/>
          <p:nvPr/>
        </p:nvSpPr>
        <p:spPr>
          <a:xfrm flipV="1">
            <a:off x="1828800" y="4608509"/>
            <a:ext cx="803428" cy="317515"/>
          </a:xfrm>
          <a:prstGeom prst="bentArrow">
            <a:avLst>
              <a:gd name="adj1" fmla="val 25052"/>
              <a:gd name="adj2" fmla="val 29360"/>
              <a:gd name="adj3" fmla="val 27806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929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Selection Rules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33400" y="11430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26670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1143000"/>
            <a:ext cx="0" cy="1524000"/>
          </a:xfrm>
          <a:prstGeom prst="line">
            <a:avLst/>
          </a:prstGeom>
          <a:ln>
            <a:solidFill>
              <a:schemeClr val="accent2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" y="838200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</a:rPr>
              <a:t>J</a:t>
            </a:r>
            <a:r>
              <a:rPr lang="en-US" sz="2400" baseline="-25000" dirty="0" err="1" smtClean="0">
                <a:latin typeface="Helvetica Light"/>
              </a:rPr>
              <a:t>i</a:t>
            </a:r>
            <a:r>
              <a:rPr lang="en-US" sz="2400" baseline="30000" dirty="0" smtClean="0">
                <a:latin typeface="cmmi10"/>
                <a:ea typeface="cmmi10"/>
                <a:cs typeface="cmmi10"/>
              </a:rPr>
              <a:t>π</a:t>
            </a:r>
            <a:endParaRPr lang="en-US" sz="2400" baseline="30000" dirty="0">
              <a:latin typeface="cmmi1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232198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</a:rPr>
              <a:t>J</a:t>
            </a:r>
            <a:r>
              <a:rPr lang="en-US" sz="2400" baseline="-25000" dirty="0" err="1" smtClean="0">
                <a:latin typeface="Helvetica Light"/>
              </a:rPr>
              <a:t>f</a:t>
            </a:r>
            <a:r>
              <a:rPr lang="en-US" sz="2400" baseline="30000" dirty="0" smtClean="0">
                <a:latin typeface="cmmi10"/>
                <a:ea typeface="cmmi10"/>
                <a:cs typeface="cmmi10"/>
              </a:rPr>
              <a:t>π</a:t>
            </a:r>
            <a:endParaRPr lang="en-US" sz="2400" baseline="30000" dirty="0">
              <a:latin typeface="cmmi1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4814" y="838200"/>
            <a:ext cx="419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</a:rPr>
              <a:t>E</a:t>
            </a:r>
            <a:r>
              <a:rPr lang="en-US" sz="2400" baseline="-25000" dirty="0" err="1" smtClean="0">
                <a:latin typeface="Helvetica Light"/>
              </a:rPr>
              <a:t>i</a:t>
            </a:r>
            <a:endParaRPr lang="en-US" sz="2400" baseline="-25000" dirty="0">
              <a:latin typeface="Helvetica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79360" y="232198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E</a:t>
            </a:r>
            <a:r>
              <a:rPr lang="en-US" sz="2400" baseline="-25000" dirty="0" smtClean="0">
                <a:latin typeface="Helvetica Light"/>
              </a:rPr>
              <a:t>f</a:t>
            </a:r>
            <a:endParaRPr lang="en-US" sz="2400" baseline="-25000" dirty="0">
              <a:latin typeface="Helvetica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1600" y="1662113"/>
            <a:ext cx="93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  <a:cs typeface="Helvetica Light"/>
              </a:rPr>
              <a:t>E</a:t>
            </a:r>
            <a:r>
              <a:rPr lang="en-US" sz="2400" baseline="-25000" dirty="0" err="1" smtClean="0">
                <a:latin typeface="cmmi10"/>
                <a:ea typeface="cmmi10"/>
                <a:cs typeface="cmmi10"/>
              </a:rPr>
              <a:t>γ</a:t>
            </a:r>
            <a:r>
              <a:rPr lang="en-US" sz="2400" dirty="0" smtClean="0">
                <a:latin typeface="Helvetica Light"/>
              </a:rPr>
              <a:t> </a:t>
            </a:r>
            <a:r>
              <a:rPr lang="en-US" sz="2400" dirty="0" smtClean="0">
                <a:latin typeface="Helvetica Light"/>
                <a:cs typeface="Helvetica Light"/>
              </a:rPr>
              <a:t>(L)</a:t>
            </a: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631" y="990600"/>
            <a:ext cx="1904338" cy="343405"/>
          </a:xfrm>
          <a:prstGeom prst="rect">
            <a:avLst/>
          </a:prstGeom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258" y="1395274"/>
            <a:ext cx="3153083" cy="343405"/>
          </a:xfrm>
          <a:prstGeom prst="rect">
            <a:avLst/>
          </a:prstGeom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36" y="1828800"/>
            <a:ext cx="2334927" cy="394208"/>
          </a:xfrm>
          <a:prstGeom prst="rect">
            <a:avLst/>
          </a:prstGeom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396" y="2257447"/>
            <a:ext cx="2698807" cy="3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7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Selection Rules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33400" y="11430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26670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1143000"/>
            <a:ext cx="0" cy="1524000"/>
          </a:xfrm>
          <a:prstGeom prst="line">
            <a:avLst/>
          </a:prstGeom>
          <a:ln>
            <a:solidFill>
              <a:schemeClr val="accent2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" y="838200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</a:rPr>
              <a:t>J</a:t>
            </a:r>
            <a:r>
              <a:rPr lang="en-US" sz="2400" baseline="-25000" dirty="0" err="1" smtClean="0">
                <a:latin typeface="Helvetica Light"/>
              </a:rPr>
              <a:t>i</a:t>
            </a:r>
            <a:r>
              <a:rPr lang="en-US" sz="2400" baseline="30000" dirty="0" smtClean="0">
                <a:latin typeface="cmmi10"/>
                <a:ea typeface="cmmi10"/>
                <a:cs typeface="cmmi10"/>
              </a:rPr>
              <a:t>π</a:t>
            </a:r>
            <a:endParaRPr lang="en-US" sz="2400" baseline="30000" dirty="0">
              <a:latin typeface="cmmi1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232198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</a:rPr>
              <a:t>J</a:t>
            </a:r>
            <a:r>
              <a:rPr lang="en-US" sz="2400" baseline="-25000" dirty="0" err="1" smtClean="0">
                <a:latin typeface="Helvetica Light"/>
              </a:rPr>
              <a:t>f</a:t>
            </a:r>
            <a:r>
              <a:rPr lang="en-US" sz="2400" baseline="30000" dirty="0" smtClean="0">
                <a:latin typeface="cmmi10"/>
                <a:ea typeface="cmmi10"/>
                <a:cs typeface="cmmi10"/>
              </a:rPr>
              <a:t>π</a:t>
            </a:r>
            <a:endParaRPr lang="en-US" sz="2400" baseline="30000" dirty="0">
              <a:latin typeface="cmmi1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4814" y="838200"/>
            <a:ext cx="419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</a:rPr>
              <a:t>E</a:t>
            </a:r>
            <a:r>
              <a:rPr lang="en-US" sz="2400" baseline="-25000" dirty="0" err="1" smtClean="0">
                <a:latin typeface="Helvetica Light"/>
              </a:rPr>
              <a:t>i</a:t>
            </a:r>
            <a:endParaRPr lang="en-US" sz="2400" baseline="-25000" dirty="0">
              <a:latin typeface="Helvetica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79360" y="232198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E</a:t>
            </a:r>
            <a:r>
              <a:rPr lang="en-US" sz="2400" baseline="-25000" dirty="0" smtClean="0">
                <a:latin typeface="Helvetica Light"/>
              </a:rPr>
              <a:t>f</a:t>
            </a:r>
            <a:endParaRPr lang="en-US" sz="2400" baseline="-25000" dirty="0">
              <a:latin typeface="Helvetica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1600" y="1662113"/>
            <a:ext cx="93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  <a:cs typeface="Helvetica Light"/>
              </a:rPr>
              <a:t>E</a:t>
            </a:r>
            <a:r>
              <a:rPr lang="en-US" sz="2400" baseline="-25000" dirty="0" err="1" smtClean="0">
                <a:latin typeface="cmmi10"/>
                <a:ea typeface="cmmi10"/>
                <a:cs typeface="cmmi10"/>
              </a:rPr>
              <a:t>γ</a:t>
            </a:r>
            <a:r>
              <a:rPr lang="en-US" sz="2400" dirty="0" smtClean="0">
                <a:latin typeface="Helvetica Light"/>
              </a:rPr>
              <a:t> </a:t>
            </a:r>
            <a:r>
              <a:rPr lang="en-US" sz="2400" dirty="0" smtClean="0">
                <a:latin typeface="Helvetica Light"/>
                <a:cs typeface="Helvetica Light"/>
              </a:rPr>
              <a:t>(L)</a:t>
            </a: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631" y="990600"/>
            <a:ext cx="1904338" cy="343405"/>
          </a:xfrm>
          <a:prstGeom prst="rect">
            <a:avLst/>
          </a:prstGeom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258" y="1395274"/>
            <a:ext cx="3153083" cy="343405"/>
          </a:xfrm>
          <a:prstGeom prst="rect">
            <a:avLst/>
          </a:prstGeom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36" y="1828800"/>
            <a:ext cx="2334927" cy="394208"/>
          </a:xfrm>
          <a:prstGeom prst="rect">
            <a:avLst/>
          </a:prstGeom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396" y="2257447"/>
            <a:ext cx="2698807" cy="394208"/>
          </a:xfrm>
          <a:prstGeom prst="rect">
            <a:avLst/>
          </a:prstGeom>
        </p:spPr>
      </p:pic>
      <p:pic>
        <p:nvPicPr>
          <p:cNvPr id="59" name="Picture 5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73" y="3397505"/>
            <a:ext cx="6829727" cy="793495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81000" y="2983468"/>
            <a:ext cx="858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The transition probability for at state decaying by transition of multipole order L is:  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6107668"/>
            <a:ext cx="42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 Light"/>
                <a:cs typeface="Helvetica Light"/>
              </a:rPr>
              <a:t>…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887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Selection Rules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33400" y="11430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26670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1143000"/>
            <a:ext cx="0" cy="1524000"/>
          </a:xfrm>
          <a:prstGeom prst="line">
            <a:avLst/>
          </a:prstGeom>
          <a:ln>
            <a:solidFill>
              <a:schemeClr val="accent2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" y="838200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</a:rPr>
              <a:t>J</a:t>
            </a:r>
            <a:r>
              <a:rPr lang="en-US" sz="2400" baseline="-25000" dirty="0" err="1" smtClean="0">
                <a:latin typeface="Helvetica Light"/>
              </a:rPr>
              <a:t>i</a:t>
            </a:r>
            <a:r>
              <a:rPr lang="en-US" sz="2400" baseline="30000" dirty="0" smtClean="0">
                <a:latin typeface="cmmi10"/>
                <a:ea typeface="cmmi10"/>
                <a:cs typeface="cmmi10"/>
              </a:rPr>
              <a:t>π</a:t>
            </a:r>
            <a:endParaRPr lang="en-US" sz="2400" baseline="30000" dirty="0">
              <a:latin typeface="cmmi1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232198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</a:rPr>
              <a:t>J</a:t>
            </a:r>
            <a:r>
              <a:rPr lang="en-US" sz="2400" baseline="-25000" dirty="0" err="1" smtClean="0">
                <a:latin typeface="Helvetica Light"/>
              </a:rPr>
              <a:t>f</a:t>
            </a:r>
            <a:r>
              <a:rPr lang="en-US" sz="2400" baseline="30000" dirty="0" smtClean="0">
                <a:latin typeface="cmmi10"/>
                <a:ea typeface="cmmi10"/>
                <a:cs typeface="cmmi10"/>
              </a:rPr>
              <a:t>π</a:t>
            </a:r>
            <a:endParaRPr lang="en-US" sz="2400" baseline="30000" dirty="0">
              <a:latin typeface="cmmi1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4814" y="838200"/>
            <a:ext cx="419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</a:rPr>
              <a:t>E</a:t>
            </a:r>
            <a:r>
              <a:rPr lang="en-US" sz="2400" baseline="-25000" dirty="0" err="1" smtClean="0">
                <a:latin typeface="Helvetica Light"/>
              </a:rPr>
              <a:t>i</a:t>
            </a:r>
            <a:endParaRPr lang="en-US" sz="2400" baseline="-25000" dirty="0">
              <a:latin typeface="Helvetica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79360" y="232198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E</a:t>
            </a:r>
            <a:r>
              <a:rPr lang="en-US" sz="2400" baseline="-25000" dirty="0" smtClean="0">
                <a:latin typeface="Helvetica Light"/>
              </a:rPr>
              <a:t>f</a:t>
            </a:r>
            <a:endParaRPr lang="en-US" sz="2400" baseline="-25000" dirty="0">
              <a:latin typeface="Helvetica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1600" y="1662113"/>
            <a:ext cx="93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  <a:cs typeface="Helvetica Light"/>
              </a:rPr>
              <a:t>E</a:t>
            </a:r>
            <a:r>
              <a:rPr lang="en-US" sz="2400" baseline="-25000" dirty="0" err="1" smtClean="0">
                <a:latin typeface="cmmi10"/>
                <a:ea typeface="cmmi10"/>
                <a:cs typeface="cmmi10"/>
              </a:rPr>
              <a:t>γ</a:t>
            </a:r>
            <a:r>
              <a:rPr lang="en-US" sz="2400" dirty="0" smtClean="0">
                <a:latin typeface="Helvetica Light"/>
              </a:rPr>
              <a:t> </a:t>
            </a:r>
            <a:r>
              <a:rPr lang="en-US" sz="2400" dirty="0" smtClean="0">
                <a:latin typeface="Helvetica Light"/>
                <a:cs typeface="Helvetica Light"/>
              </a:rPr>
              <a:t>(L)</a:t>
            </a: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631" y="990600"/>
            <a:ext cx="1904338" cy="343405"/>
          </a:xfrm>
          <a:prstGeom prst="rect">
            <a:avLst/>
          </a:prstGeom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258" y="1395274"/>
            <a:ext cx="3153083" cy="343405"/>
          </a:xfrm>
          <a:prstGeom prst="rect">
            <a:avLst/>
          </a:prstGeom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36" y="1828800"/>
            <a:ext cx="2334927" cy="394208"/>
          </a:xfrm>
          <a:prstGeom prst="rect">
            <a:avLst/>
          </a:prstGeom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396" y="2257447"/>
            <a:ext cx="2698807" cy="394208"/>
          </a:xfrm>
          <a:prstGeom prst="rect">
            <a:avLst/>
          </a:prstGeom>
        </p:spPr>
      </p:pic>
      <p:pic>
        <p:nvPicPr>
          <p:cNvPr id="59" name="Picture 5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73" y="3397505"/>
            <a:ext cx="6829727" cy="793495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81000" y="2983468"/>
            <a:ext cx="858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The transition probability for at state decaying by transition of multipole order L is:  </a:t>
            </a:r>
            <a:endParaRPr lang="en-US" dirty="0">
              <a:latin typeface="Helvetica Light"/>
              <a:cs typeface="Helvetica Light"/>
            </a:endParaRPr>
          </a:p>
        </p:txBody>
      </p:sp>
      <p:pic>
        <p:nvPicPr>
          <p:cNvPr id="62" name="Picture 6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887" y="4597265"/>
            <a:ext cx="4680313" cy="61163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920787" y="4191000"/>
            <a:ext cx="325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 Light"/>
                <a:cs typeface="Helvetica Light"/>
              </a:rPr>
              <a:t>Reduced matrix element – </a:t>
            </a:r>
            <a:r>
              <a:rPr lang="en-US" dirty="0" smtClean="0">
                <a:latin typeface="Helvetica Light"/>
                <a:cs typeface="Helvetica Light"/>
              </a:rPr>
              <a:t>i.e. 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64" name="Circular Arrow 63"/>
          <p:cNvSpPr/>
          <p:nvPr/>
        </p:nvSpPr>
        <p:spPr>
          <a:xfrm rot="1927892">
            <a:off x="7155776" y="3592479"/>
            <a:ext cx="888811" cy="95168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25308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941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Selection Rules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33400" y="11430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26670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1143000"/>
            <a:ext cx="0" cy="1524000"/>
          </a:xfrm>
          <a:prstGeom prst="line">
            <a:avLst/>
          </a:prstGeom>
          <a:ln>
            <a:solidFill>
              <a:schemeClr val="accent2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" y="838200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</a:rPr>
              <a:t>J</a:t>
            </a:r>
            <a:r>
              <a:rPr lang="en-US" sz="2400" baseline="-25000" dirty="0" err="1" smtClean="0">
                <a:latin typeface="Helvetica Light"/>
              </a:rPr>
              <a:t>i</a:t>
            </a:r>
            <a:r>
              <a:rPr lang="en-US" sz="2400" baseline="30000" dirty="0" smtClean="0">
                <a:latin typeface="cmmi10"/>
                <a:ea typeface="cmmi10"/>
                <a:cs typeface="cmmi10"/>
              </a:rPr>
              <a:t>π</a:t>
            </a:r>
            <a:endParaRPr lang="en-US" sz="2400" baseline="30000" dirty="0">
              <a:latin typeface="cmmi1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232198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</a:rPr>
              <a:t>J</a:t>
            </a:r>
            <a:r>
              <a:rPr lang="en-US" sz="2400" baseline="-25000" dirty="0" err="1" smtClean="0">
                <a:latin typeface="Helvetica Light"/>
              </a:rPr>
              <a:t>f</a:t>
            </a:r>
            <a:r>
              <a:rPr lang="en-US" sz="2400" baseline="30000" dirty="0" smtClean="0">
                <a:latin typeface="cmmi10"/>
                <a:ea typeface="cmmi10"/>
                <a:cs typeface="cmmi10"/>
              </a:rPr>
              <a:t>π</a:t>
            </a:r>
            <a:endParaRPr lang="en-US" sz="2400" baseline="30000" dirty="0">
              <a:latin typeface="cmmi1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4814" y="838200"/>
            <a:ext cx="419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</a:rPr>
              <a:t>E</a:t>
            </a:r>
            <a:r>
              <a:rPr lang="en-US" sz="2400" baseline="-25000" dirty="0" err="1" smtClean="0">
                <a:latin typeface="Helvetica Light"/>
              </a:rPr>
              <a:t>i</a:t>
            </a:r>
            <a:endParaRPr lang="en-US" sz="2400" baseline="-25000" dirty="0">
              <a:latin typeface="Helvetica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79360" y="232198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E</a:t>
            </a:r>
            <a:r>
              <a:rPr lang="en-US" sz="2400" baseline="-25000" dirty="0" smtClean="0">
                <a:latin typeface="Helvetica Light"/>
              </a:rPr>
              <a:t>f</a:t>
            </a:r>
            <a:endParaRPr lang="en-US" sz="2400" baseline="-25000" dirty="0">
              <a:latin typeface="Helvetica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1600" y="1662113"/>
            <a:ext cx="93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Light"/>
                <a:cs typeface="Helvetica Light"/>
              </a:rPr>
              <a:t>E</a:t>
            </a:r>
            <a:r>
              <a:rPr lang="en-US" sz="2400" baseline="-25000" dirty="0" err="1" smtClean="0">
                <a:latin typeface="cmmi10"/>
                <a:ea typeface="cmmi10"/>
                <a:cs typeface="cmmi10"/>
              </a:rPr>
              <a:t>γ</a:t>
            </a:r>
            <a:r>
              <a:rPr lang="en-US" sz="2400" dirty="0" smtClean="0">
                <a:latin typeface="Helvetica Light"/>
              </a:rPr>
              <a:t> </a:t>
            </a:r>
            <a:r>
              <a:rPr lang="en-US" sz="2400" dirty="0" smtClean="0">
                <a:latin typeface="Helvetica Light"/>
                <a:cs typeface="Helvetica Light"/>
              </a:rPr>
              <a:t>(L)</a:t>
            </a: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631" y="990600"/>
            <a:ext cx="1904338" cy="343405"/>
          </a:xfrm>
          <a:prstGeom prst="rect">
            <a:avLst/>
          </a:prstGeom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258" y="1395274"/>
            <a:ext cx="3153083" cy="343405"/>
          </a:xfrm>
          <a:prstGeom prst="rect">
            <a:avLst/>
          </a:prstGeom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36" y="1828800"/>
            <a:ext cx="2334927" cy="394208"/>
          </a:xfrm>
          <a:prstGeom prst="rect">
            <a:avLst/>
          </a:prstGeom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396" y="2257447"/>
            <a:ext cx="2698807" cy="394208"/>
          </a:xfrm>
          <a:prstGeom prst="rect">
            <a:avLst/>
          </a:prstGeom>
        </p:spPr>
      </p:pic>
      <p:pic>
        <p:nvPicPr>
          <p:cNvPr id="59" name="Picture 5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73" y="3397505"/>
            <a:ext cx="6829727" cy="793495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81000" y="2983468"/>
            <a:ext cx="858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The transition probability for at state decaying by transition of multipole order L is:  </a:t>
            </a:r>
            <a:endParaRPr lang="en-US" dirty="0">
              <a:latin typeface="Helvetica Light"/>
              <a:cs typeface="Helvetica Light"/>
            </a:endParaRPr>
          </a:p>
        </p:txBody>
      </p:sp>
      <p:pic>
        <p:nvPicPr>
          <p:cNvPr id="62" name="Picture 6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887" y="4597265"/>
            <a:ext cx="4680313" cy="61163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920787" y="4191000"/>
            <a:ext cx="325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 Light"/>
                <a:cs typeface="Helvetica Light"/>
              </a:rPr>
              <a:t>Reduced matrix element – </a:t>
            </a:r>
            <a:r>
              <a:rPr lang="en-US" dirty="0" smtClean="0">
                <a:latin typeface="Helvetica Light"/>
                <a:cs typeface="Helvetica Light"/>
              </a:rPr>
              <a:t>i.e. 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64" name="Circular Arrow 63"/>
          <p:cNvSpPr/>
          <p:nvPr/>
        </p:nvSpPr>
        <p:spPr>
          <a:xfrm rot="1927892">
            <a:off x="7155776" y="3592479"/>
            <a:ext cx="888811" cy="95168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25308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Light"/>
            </a:endParaRPr>
          </a:p>
        </p:txBody>
      </p:sp>
      <p:cxnSp>
        <p:nvCxnSpPr>
          <p:cNvPr id="66" name="Curved Connector 65"/>
          <p:cNvCxnSpPr/>
          <p:nvPr/>
        </p:nvCxnSpPr>
        <p:spPr>
          <a:xfrm rot="16200000" flipH="1">
            <a:off x="1103188" y="4139458"/>
            <a:ext cx="1193935" cy="1136360"/>
          </a:xfrm>
          <a:prstGeom prst="curvedConnector3">
            <a:avLst>
              <a:gd name="adj1" fmla="val 66687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00" y="5304606"/>
            <a:ext cx="3098800" cy="355600"/>
          </a:xfrm>
          <a:prstGeom prst="rect">
            <a:avLst/>
          </a:prstGeom>
        </p:spPr>
      </p:pic>
      <p:pic>
        <p:nvPicPr>
          <p:cNvPr id="75" name="Picture 7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800" y="5568379"/>
            <a:ext cx="2667000" cy="355600"/>
          </a:xfrm>
          <a:prstGeom prst="rect">
            <a:avLst/>
          </a:prstGeom>
        </p:spPr>
      </p:pic>
      <p:pic>
        <p:nvPicPr>
          <p:cNvPr id="77" name="Picture 76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5664589"/>
            <a:ext cx="2997200" cy="355600"/>
          </a:xfrm>
          <a:prstGeom prst="rect">
            <a:avLst/>
          </a:prstGeom>
        </p:spPr>
      </p:pic>
      <p:pic>
        <p:nvPicPr>
          <p:cNvPr id="79" name="Picture 7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5943600"/>
            <a:ext cx="3073400" cy="3556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600200" y="5835523"/>
            <a:ext cx="42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 Light"/>
                <a:cs typeface="Helvetica Light"/>
              </a:rPr>
              <a:t>…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6107668"/>
            <a:ext cx="42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Helvetica Light"/>
                <a:cs typeface="Helvetica Light"/>
              </a:rPr>
              <a:t>…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00200" y="4522972"/>
            <a:ext cx="1830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Weisskopf estimates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4733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Gamma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1926"/>
            <a:ext cx="8229600" cy="5094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Energies </a:t>
            </a:r>
            <a:r>
              <a:rPr lang="en-US" sz="2400" dirty="0" smtClean="0">
                <a:ea typeface="cmsy10"/>
              </a:rPr>
              <a:t>--&gt;</a:t>
            </a:r>
            <a:r>
              <a:rPr lang="en-US" sz="2400" dirty="0" smtClean="0"/>
              <a:t> spacing between nuclear levels</a:t>
            </a:r>
          </a:p>
        </p:txBody>
      </p:sp>
    </p:spTree>
    <p:extLst>
      <p:ext uri="{BB962C8B-B14F-4D97-AF65-F5344CB8AC3E}">
        <p14:creationId xmlns:p14="http://schemas.microsoft.com/office/powerpoint/2010/main" val="156404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Gamma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1926"/>
            <a:ext cx="8229600" cy="5094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Energies </a:t>
            </a:r>
            <a:r>
              <a:rPr lang="en-US" sz="2400" dirty="0" smtClean="0">
                <a:ea typeface="cmsy10"/>
              </a:rPr>
              <a:t>--&gt;</a:t>
            </a:r>
            <a:r>
              <a:rPr lang="en-US" sz="2400" dirty="0" smtClean="0"/>
              <a:t> spacing between nuclear levels</a:t>
            </a:r>
          </a:p>
          <a:p>
            <a:r>
              <a:rPr lang="en-US" sz="2400" dirty="0" smtClean="0"/>
              <a:t>Lifetimes </a:t>
            </a:r>
            <a:r>
              <a:rPr lang="en-US" sz="2400" dirty="0" smtClean="0">
                <a:ea typeface="cmsy10"/>
              </a:rPr>
              <a:t>--&gt;</a:t>
            </a:r>
            <a:r>
              <a:rPr lang="en-US" sz="2400" dirty="0" smtClean="0"/>
              <a:t> information about transition probabilities, links to nuclear matrix elements (structure!)</a:t>
            </a:r>
          </a:p>
          <a:p>
            <a:pPr marL="109728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9120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Gamma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1926"/>
            <a:ext cx="8229600" cy="5094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Energies </a:t>
            </a:r>
            <a:r>
              <a:rPr lang="en-US" sz="2400" dirty="0" smtClean="0">
                <a:ea typeface="cmsy10"/>
              </a:rPr>
              <a:t>--&gt;</a:t>
            </a:r>
            <a:r>
              <a:rPr lang="en-US" sz="2400" dirty="0" smtClean="0"/>
              <a:t> spacing between nuclear levels</a:t>
            </a:r>
          </a:p>
          <a:p>
            <a:r>
              <a:rPr lang="en-US" sz="2400" dirty="0" smtClean="0"/>
              <a:t>Lifetimes </a:t>
            </a:r>
            <a:r>
              <a:rPr lang="en-US" sz="2400" dirty="0" smtClean="0">
                <a:ea typeface="cmsy10"/>
              </a:rPr>
              <a:t>--&gt;</a:t>
            </a:r>
            <a:r>
              <a:rPr lang="en-US" sz="2400" dirty="0" smtClean="0"/>
              <a:t> information about transition probabilities, links to nuclear matrix elements (structure!)</a:t>
            </a:r>
          </a:p>
          <a:p>
            <a:r>
              <a:rPr lang="en-US" sz="2400" dirty="0" smtClean="0"/>
              <a:t>Intensities </a:t>
            </a:r>
            <a:r>
              <a:rPr lang="en-US" sz="2400" dirty="0" smtClean="0">
                <a:ea typeface="cmsy10"/>
              </a:rPr>
              <a:t>--&gt;</a:t>
            </a:r>
            <a:r>
              <a:rPr lang="en-US" sz="2400" dirty="0" smtClean="0"/>
              <a:t> </a:t>
            </a:r>
            <a:r>
              <a:rPr lang="en-US" sz="2400" b="1" i="1" dirty="0" smtClean="0"/>
              <a:t>experiment dependent </a:t>
            </a:r>
            <a:r>
              <a:rPr lang="en-US" sz="2400" dirty="0" smtClean="0"/>
              <a:t>– generally relates to transition probabilities (branching ratios)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70707" y="35052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70707" y="50292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42444" y="3505200"/>
            <a:ext cx="0" cy="1524000"/>
          </a:xfrm>
          <a:prstGeom prst="line">
            <a:avLst/>
          </a:prstGeom>
          <a:ln>
            <a:solidFill>
              <a:schemeClr val="accent2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9707" y="32004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J</a:t>
            </a:r>
            <a:r>
              <a:rPr lang="en-US" sz="2400" baseline="-25000" dirty="0" smtClean="0">
                <a:latin typeface="Helvetica Light"/>
              </a:rPr>
              <a:t>1</a:t>
            </a:r>
            <a:r>
              <a:rPr lang="en-US" sz="2400" baseline="30000" dirty="0" smtClean="0">
                <a:latin typeface="cmmi10"/>
                <a:ea typeface="cmmi10"/>
                <a:cs typeface="cmmi10"/>
              </a:rPr>
              <a:t>π</a:t>
            </a:r>
            <a:endParaRPr lang="en-US" sz="2400" baseline="30000" dirty="0">
              <a:latin typeface="cmmi1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9707" y="468418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J</a:t>
            </a:r>
            <a:r>
              <a:rPr lang="en-US" sz="2400" baseline="-25000" dirty="0" smtClean="0">
                <a:latin typeface="Helvetica Light"/>
              </a:rPr>
              <a:t>2</a:t>
            </a:r>
            <a:r>
              <a:rPr lang="en-US" sz="2400" baseline="30000" dirty="0" smtClean="0">
                <a:latin typeface="cmmi10"/>
                <a:ea typeface="cmmi10"/>
                <a:cs typeface="cmmi10"/>
              </a:rPr>
              <a:t>π</a:t>
            </a:r>
            <a:endParaRPr lang="en-US" sz="2400" baseline="30000" dirty="0">
              <a:latin typeface="cmmi1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2121" y="3200400"/>
            <a:ext cx="486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E</a:t>
            </a:r>
            <a:r>
              <a:rPr lang="en-US" sz="2400" baseline="-25000" dirty="0">
                <a:latin typeface="Helvetica Light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6667" y="4684189"/>
            <a:ext cx="486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E</a:t>
            </a:r>
            <a:r>
              <a:rPr lang="en-US" sz="2400" baseline="-25000" dirty="0" smtClean="0">
                <a:latin typeface="Helvetica Light"/>
              </a:rPr>
              <a:t>2</a:t>
            </a:r>
            <a:endParaRPr lang="en-US" sz="2400" baseline="-25000" dirty="0">
              <a:latin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2444" y="4024313"/>
            <a:ext cx="589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  <a:cs typeface="Helvetica Light"/>
              </a:rPr>
              <a:t>E</a:t>
            </a:r>
            <a:r>
              <a:rPr lang="en-US" sz="2400" baseline="-25000" dirty="0" smtClean="0">
                <a:latin typeface="cmmi10"/>
                <a:ea typeface="cmmi10"/>
                <a:cs typeface="cmmi10"/>
              </a:rPr>
              <a:t>γ1</a:t>
            </a:r>
            <a:endParaRPr lang="en-US" sz="2400" dirty="0">
              <a:latin typeface="Helvetica Light"/>
              <a:cs typeface="Helvetica Ligh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0707" y="57150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37507" y="3505200"/>
            <a:ext cx="0" cy="2209800"/>
          </a:xfrm>
          <a:prstGeom prst="line">
            <a:avLst/>
          </a:prstGeom>
          <a:ln>
            <a:solidFill>
              <a:schemeClr val="accent2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27118" y="4034135"/>
            <a:ext cx="589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  <a:cs typeface="Helvetica Light"/>
              </a:rPr>
              <a:t>E</a:t>
            </a:r>
            <a:r>
              <a:rPr lang="en-US" sz="2400" baseline="-25000" dirty="0" smtClean="0">
                <a:latin typeface="cmmi10"/>
                <a:ea typeface="cmmi10"/>
                <a:cs typeface="cmmi10"/>
              </a:rPr>
              <a:t>γ2</a:t>
            </a: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3307" y="5405735"/>
            <a:ext cx="486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E</a:t>
            </a:r>
            <a:r>
              <a:rPr lang="en-US" sz="2400" baseline="-25000" dirty="0" smtClean="0">
                <a:latin typeface="Helvetica Light"/>
              </a:rPr>
              <a:t>3</a:t>
            </a:r>
            <a:endParaRPr lang="en-US" sz="2400" baseline="-25000" dirty="0">
              <a:latin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9707" y="532953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</a:rPr>
              <a:t>J</a:t>
            </a:r>
            <a:r>
              <a:rPr lang="en-US" sz="2400" baseline="-25000" dirty="0" smtClean="0">
                <a:latin typeface="Helvetica Light"/>
              </a:rPr>
              <a:t>3</a:t>
            </a:r>
            <a:r>
              <a:rPr lang="en-US" sz="2400" baseline="30000" dirty="0" smtClean="0">
                <a:latin typeface="cmmi10"/>
                <a:ea typeface="cmmi10"/>
                <a:cs typeface="cmmi10"/>
              </a:rPr>
              <a:t>π</a:t>
            </a:r>
            <a:endParaRPr lang="en-US" sz="2400" baseline="30000" dirty="0">
              <a:latin typeface="cmmi1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7919" y="3135868"/>
            <a:ext cx="57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BR</a:t>
            </a:r>
            <a:r>
              <a:rPr lang="en-US" baseline="-25000" dirty="0" smtClean="0">
                <a:latin typeface="Helvetica Light"/>
                <a:cs typeface="Helvetica Light"/>
              </a:rPr>
              <a:t>1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5151" y="3124200"/>
            <a:ext cx="57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BR</a:t>
            </a:r>
            <a:r>
              <a:rPr lang="en-US" baseline="-25000" dirty="0" smtClean="0">
                <a:latin typeface="Helvetica Light"/>
                <a:cs typeface="Helvetica Light"/>
              </a:rPr>
              <a:t>2</a:t>
            </a:r>
            <a:endParaRPr lang="en-US" baseline="-25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154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Gamma Decay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62000" y="3296190"/>
            <a:ext cx="769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42770"/>
            <a:ext cx="8229600" cy="2542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Knowledge of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and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limit the </a:t>
            </a:r>
            <a:r>
              <a:rPr lang="en-US" sz="2400" dirty="0" err="1" smtClean="0"/>
              <a:t>multipolarity</a:t>
            </a:r>
            <a:r>
              <a:rPr lang="en-US" sz="2400" dirty="0" smtClean="0"/>
              <a:t> (L) of gamma-ray transitions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31926"/>
            <a:ext cx="8229600" cy="5094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Energies </a:t>
            </a:r>
            <a:r>
              <a:rPr lang="en-US" sz="2400" dirty="0" smtClean="0">
                <a:ea typeface="cmsy10"/>
              </a:rPr>
              <a:t>--&gt;</a:t>
            </a:r>
            <a:r>
              <a:rPr lang="en-US" sz="2400" dirty="0" smtClean="0"/>
              <a:t> spacing between nuclear levels</a:t>
            </a:r>
          </a:p>
          <a:p>
            <a:r>
              <a:rPr lang="en-US" sz="2400" dirty="0" smtClean="0"/>
              <a:t>Lifetimes </a:t>
            </a:r>
            <a:r>
              <a:rPr lang="en-US" sz="2400" dirty="0" smtClean="0">
                <a:ea typeface="cmsy10"/>
              </a:rPr>
              <a:t>--&gt;</a:t>
            </a:r>
            <a:r>
              <a:rPr lang="en-US" sz="2400" dirty="0" smtClean="0"/>
              <a:t> information about transition probabilities, links to nuclear matrix elements (structure!)</a:t>
            </a:r>
          </a:p>
          <a:p>
            <a:r>
              <a:rPr lang="en-US" sz="2400" dirty="0" smtClean="0"/>
              <a:t>Intensities </a:t>
            </a:r>
            <a:r>
              <a:rPr lang="en-US" sz="2400" dirty="0" smtClean="0">
                <a:ea typeface="cmsy10"/>
              </a:rPr>
              <a:t>--&gt;</a:t>
            </a:r>
            <a:r>
              <a:rPr lang="en-US" sz="2400" dirty="0" smtClean="0"/>
              <a:t> </a:t>
            </a:r>
            <a:r>
              <a:rPr lang="en-US" sz="2400" b="1" i="1" dirty="0" smtClean="0"/>
              <a:t>experiment dependent </a:t>
            </a:r>
            <a:r>
              <a:rPr lang="en-US" sz="2400" dirty="0" smtClean="0"/>
              <a:t>– generally relates to transition probabilities (branching ratios)</a:t>
            </a:r>
          </a:p>
        </p:txBody>
      </p:sp>
    </p:spTree>
    <p:extLst>
      <p:ext uri="{BB962C8B-B14F-4D97-AF65-F5344CB8AC3E}">
        <p14:creationId xmlns:p14="http://schemas.microsoft.com/office/powerpoint/2010/main" val="322126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Gamma Decay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62000" y="3296190"/>
            <a:ext cx="769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42770"/>
            <a:ext cx="8229600" cy="2542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Knowledge of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and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limit the </a:t>
            </a:r>
            <a:r>
              <a:rPr lang="en-US" sz="2400" dirty="0" err="1" smtClean="0"/>
              <a:t>multipolarity</a:t>
            </a:r>
            <a:r>
              <a:rPr lang="en-US" sz="2400" dirty="0" smtClean="0"/>
              <a:t> (L) of gamma-ray transitions</a:t>
            </a:r>
          </a:p>
          <a:p>
            <a:r>
              <a:rPr lang="en-US" sz="2400" dirty="0" smtClean="0"/>
              <a:t>To measure multipole order (L) we can measure angular distributions</a:t>
            </a:r>
          </a:p>
          <a:p>
            <a:r>
              <a:rPr lang="en-US" sz="2400" dirty="0" smtClean="0"/>
              <a:t>To determine E vs. M we need to measure polarization of the transition</a:t>
            </a:r>
            <a:endParaRPr lang="en-US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31926"/>
            <a:ext cx="8229600" cy="5094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Energies </a:t>
            </a:r>
            <a:r>
              <a:rPr lang="en-US" sz="2400" dirty="0" smtClean="0">
                <a:ea typeface="cmsy10"/>
              </a:rPr>
              <a:t>--&gt;</a:t>
            </a:r>
            <a:r>
              <a:rPr lang="en-US" sz="2400" dirty="0" smtClean="0"/>
              <a:t> spacing between nuclear levels</a:t>
            </a:r>
          </a:p>
          <a:p>
            <a:r>
              <a:rPr lang="en-US" sz="2400" dirty="0" smtClean="0"/>
              <a:t>Lifetimes </a:t>
            </a:r>
            <a:r>
              <a:rPr lang="en-US" sz="2400" dirty="0" smtClean="0">
                <a:ea typeface="cmsy10"/>
              </a:rPr>
              <a:t>--&gt;</a:t>
            </a:r>
            <a:r>
              <a:rPr lang="en-US" sz="2400" dirty="0" smtClean="0"/>
              <a:t> information about transition probabilities, links to nuclear matrix elements (structure!)</a:t>
            </a:r>
          </a:p>
          <a:p>
            <a:r>
              <a:rPr lang="en-US" sz="2400" dirty="0" smtClean="0"/>
              <a:t>Intensities </a:t>
            </a:r>
            <a:r>
              <a:rPr lang="en-US" sz="2400" dirty="0" smtClean="0">
                <a:ea typeface="cmsy10"/>
              </a:rPr>
              <a:t>--&gt;</a:t>
            </a:r>
            <a:r>
              <a:rPr lang="en-US" sz="2400" dirty="0" smtClean="0"/>
              <a:t> </a:t>
            </a:r>
            <a:r>
              <a:rPr lang="en-US" sz="2400" b="1" i="1" dirty="0" smtClean="0"/>
              <a:t>experiment dependent </a:t>
            </a:r>
            <a:r>
              <a:rPr lang="en-US" sz="2400" dirty="0" smtClean="0"/>
              <a:t>– generally relates to transition probabilities (branching ratios)</a:t>
            </a:r>
          </a:p>
        </p:txBody>
      </p:sp>
    </p:spTree>
    <p:extLst>
      <p:ext uri="{BB962C8B-B14F-4D97-AF65-F5344CB8AC3E}">
        <p14:creationId xmlns:p14="http://schemas.microsoft.com/office/powerpoint/2010/main" val="403511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000" dirty="0" smtClean="0"/>
              <a:t>Patterns and Nuclear Structure: Excitation Spectra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826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Gamma-Ray Angular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1926"/>
            <a:ext cx="8229600" cy="5094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Angular distribution of a gamma-ray depends on the values of m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and m</a:t>
            </a:r>
            <a:r>
              <a:rPr lang="en-US" sz="2400" baseline="-25000" dirty="0" smtClean="0"/>
              <a:t>f</a:t>
            </a:r>
            <a:endParaRPr lang="en-US" sz="2400" baseline="-25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00549" y="5105400"/>
            <a:ext cx="1905000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91149" y="2362200"/>
            <a:ext cx="0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00549" y="2367215"/>
            <a:ext cx="574617" cy="2865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00589" y="2177534"/>
            <a:ext cx="74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 Light"/>
                <a:cs typeface="Helvetica Light"/>
              </a:rPr>
              <a:t>J</a:t>
            </a:r>
            <a:r>
              <a:rPr lang="en-US" baseline="-25000" dirty="0" err="1" smtClean="0">
                <a:latin typeface="Helvetica Light"/>
                <a:cs typeface="Helvetica Light"/>
              </a:rPr>
              <a:t>i</a:t>
            </a:r>
            <a:r>
              <a:rPr lang="en-US" dirty="0" smtClean="0">
                <a:latin typeface="Helvetica Light"/>
                <a:cs typeface="Helvetica Light"/>
              </a:rPr>
              <a:t> = 1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5549" y="4920734"/>
            <a:ext cx="75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 Light"/>
                <a:cs typeface="Helvetica Light"/>
              </a:rPr>
              <a:t>J</a:t>
            </a:r>
            <a:r>
              <a:rPr lang="en-US" baseline="-25000" dirty="0" err="1" smtClean="0">
                <a:latin typeface="Helvetica Light"/>
                <a:cs typeface="Helvetica Light"/>
              </a:rPr>
              <a:t>f</a:t>
            </a:r>
            <a:r>
              <a:rPr lang="en-US" dirty="0" smtClean="0">
                <a:latin typeface="Helvetica Light"/>
                <a:cs typeface="Helvetica Light"/>
              </a:rPr>
              <a:t> = 0</a:t>
            </a:r>
            <a:endParaRPr lang="en-US" dirty="0">
              <a:latin typeface="Helvetica Light"/>
              <a:cs typeface="Helvetica Ligh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403840" y="2362200"/>
            <a:ext cx="574617" cy="2865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030932" y="2356470"/>
            <a:ext cx="574617" cy="2865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99614" y="1992868"/>
            <a:ext cx="8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m</a:t>
            </a:r>
            <a:r>
              <a:rPr lang="en-US" baseline="-25000" dirty="0" smtClean="0">
                <a:latin typeface="Helvetica Light"/>
                <a:cs typeface="Helvetica Light"/>
              </a:rPr>
              <a:t>i</a:t>
            </a:r>
            <a:r>
              <a:rPr lang="en-US" dirty="0" smtClean="0">
                <a:latin typeface="Helvetica Light"/>
                <a:cs typeface="Helvetica Light"/>
              </a:rPr>
              <a:t> = 0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618" y="1987138"/>
            <a:ext cx="89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m</a:t>
            </a:r>
            <a:r>
              <a:rPr lang="en-US" baseline="-25000" dirty="0" smtClean="0">
                <a:latin typeface="Helvetica Light"/>
                <a:cs typeface="Helvetica Light"/>
              </a:rPr>
              <a:t>i</a:t>
            </a:r>
            <a:r>
              <a:rPr lang="en-US" dirty="0" smtClean="0">
                <a:latin typeface="Helvetica Light"/>
                <a:cs typeface="Helvetica Light"/>
              </a:rPr>
              <a:t> = -1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0966" y="2014711"/>
            <a:ext cx="8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m</a:t>
            </a:r>
            <a:r>
              <a:rPr lang="en-US" baseline="-25000" dirty="0" smtClean="0">
                <a:latin typeface="Helvetica Light"/>
                <a:cs typeface="Helvetica Light"/>
              </a:rPr>
              <a:t>i</a:t>
            </a:r>
            <a:r>
              <a:rPr lang="en-US" dirty="0" smtClean="0">
                <a:latin typeface="Helvetica Light"/>
                <a:cs typeface="Helvetica Light"/>
              </a:rPr>
              <a:t> = 1</a:t>
            </a:r>
            <a:endParaRPr lang="en-US" dirty="0">
              <a:latin typeface="Helvetica Light"/>
              <a:cs typeface="Helvetica Ligh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70366" y="2365065"/>
            <a:ext cx="0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41966" y="2356470"/>
            <a:ext cx="0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58210"/>
              </p:ext>
            </p:extLst>
          </p:nvPr>
        </p:nvGraphicFramePr>
        <p:xfrm>
          <a:off x="3802061" y="2359335"/>
          <a:ext cx="4732339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0" y="2590800"/>
            <a:ext cx="1172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m</a:t>
            </a:r>
            <a:r>
              <a:rPr lang="en-US" baseline="-25000" dirty="0" smtClean="0">
                <a:latin typeface="Helvetica Light"/>
                <a:cs typeface="Helvetica Light"/>
              </a:rPr>
              <a:t>i</a:t>
            </a:r>
            <a:r>
              <a:rPr lang="en-US" dirty="0" smtClean="0">
                <a:latin typeface="Helvetica Light"/>
                <a:cs typeface="Helvetica Light"/>
              </a:rPr>
              <a:t> = </a:t>
            </a:r>
            <a:r>
              <a:rPr lang="en-US" dirty="0" smtClean="0">
                <a:latin typeface="cmsy10"/>
                <a:ea typeface="cmsy10"/>
                <a:cs typeface="cmsy10"/>
              </a:rPr>
              <a:t>±</a:t>
            </a:r>
            <a:r>
              <a:rPr lang="en-US" dirty="0" smtClean="0">
                <a:latin typeface="Helvetica Light"/>
                <a:cs typeface="Helvetica Light"/>
              </a:rPr>
              <a:t> 1</a:t>
            </a:r>
          </a:p>
          <a:p>
            <a:r>
              <a:rPr lang="en-US" dirty="0" smtClean="0">
                <a:latin typeface="Helvetica Light"/>
                <a:cs typeface="Helvetica Light"/>
              </a:rPr>
              <a:t>1 + cos</a:t>
            </a:r>
            <a:r>
              <a:rPr lang="en-US" baseline="30000" dirty="0" smtClean="0">
                <a:latin typeface="Helvetica Light"/>
                <a:cs typeface="Helvetica Light"/>
              </a:rPr>
              <a:t>2</a:t>
            </a:r>
            <a:r>
              <a:rPr lang="en-US" dirty="0" smtClean="0">
                <a:latin typeface="cmmi10"/>
                <a:ea typeface="cmmi10"/>
                <a:cs typeface="cmmi10"/>
              </a:rPr>
              <a:t>θ</a:t>
            </a:r>
            <a:endParaRPr lang="en-US" dirty="0">
              <a:latin typeface="cmmi10"/>
              <a:cs typeface="Helvetica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2667000"/>
            <a:ext cx="82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m</a:t>
            </a:r>
            <a:r>
              <a:rPr lang="en-US" baseline="-25000" dirty="0" smtClean="0">
                <a:latin typeface="Helvetica Light"/>
                <a:cs typeface="Helvetica Light"/>
              </a:rPr>
              <a:t>i</a:t>
            </a:r>
            <a:r>
              <a:rPr lang="en-US" dirty="0" smtClean="0">
                <a:latin typeface="Helvetica Light"/>
                <a:cs typeface="Helvetica Light"/>
              </a:rPr>
              <a:t> = 0</a:t>
            </a:r>
          </a:p>
          <a:p>
            <a:r>
              <a:rPr lang="en-US" dirty="0" smtClean="0">
                <a:latin typeface="Helvetica Light"/>
                <a:cs typeface="Helvetica Light"/>
              </a:rPr>
              <a:t>sin</a:t>
            </a:r>
            <a:r>
              <a:rPr lang="en-US" baseline="30000" dirty="0" smtClean="0">
                <a:latin typeface="Helvetica Light"/>
                <a:cs typeface="Helvetica Light"/>
              </a:rPr>
              <a:t>2</a:t>
            </a:r>
            <a:r>
              <a:rPr lang="en-US" dirty="0" smtClean="0">
                <a:latin typeface="cmmi10"/>
                <a:ea typeface="cmmi10"/>
                <a:cs typeface="cmmi10"/>
              </a:rPr>
              <a:t>θ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endParaRPr lang="en-US" dirty="0">
              <a:latin typeface="Helvetica Light"/>
              <a:cs typeface="Helvetica Ligh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3261842"/>
            <a:ext cx="152400" cy="16715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172200" y="3200400"/>
            <a:ext cx="0" cy="31646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38600" y="2384043"/>
            <a:ext cx="304800" cy="3456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8600" y="4575090"/>
            <a:ext cx="304800" cy="3456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741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Gamma-Ray Angular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1926"/>
            <a:ext cx="8229600" cy="5094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we produce unequal populations p(m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angular distributions W(</a:t>
            </a:r>
            <a:r>
              <a:rPr lang="en-US" sz="2400" dirty="0" err="1" smtClean="0">
                <a:latin typeface="cmmi10"/>
                <a:ea typeface="cmmi10"/>
                <a:cs typeface="cmmi10"/>
              </a:rPr>
              <a:t>θ</a:t>
            </a:r>
            <a:r>
              <a:rPr lang="en-US" sz="2400" dirty="0" smtClean="0"/>
              <a:t>) will be non-constant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2311" y="2057400"/>
            <a:ext cx="2853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  <a:cs typeface="Helvetica Light"/>
              </a:rPr>
              <a:t>Nuclear Orientation </a:t>
            </a: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90800"/>
            <a:ext cx="8534400" cy="27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5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Gamma-Ray Angular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1926"/>
            <a:ext cx="8229600" cy="5094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Observation of a previous radiation selects an unequal mixture of populations p(m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73183" y="3694881"/>
            <a:ext cx="574617" cy="2865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38240" y="3505200"/>
            <a:ext cx="83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 Light"/>
                <a:cs typeface="Helvetica Light"/>
              </a:rPr>
              <a:t>J</a:t>
            </a:r>
            <a:r>
              <a:rPr lang="en-US" baseline="-25000" dirty="0" err="1" smtClean="0">
                <a:latin typeface="Helvetica Light"/>
                <a:cs typeface="Helvetica Light"/>
              </a:rPr>
              <a:t>m</a:t>
            </a:r>
            <a:r>
              <a:rPr lang="en-US" dirty="0" smtClean="0">
                <a:latin typeface="Helvetica Light"/>
                <a:cs typeface="Helvetica Light"/>
              </a:rPr>
              <a:t> = 1</a:t>
            </a:r>
            <a:endParaRPr lang="en-US" dirty="0"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41491" y="3689866"/>
            <a:ext cx="574617" cy="2865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68583" y="3684136"/>
            <a:ext cx="574617" cy="2865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2590800"/>
            <a:ext cx="1219200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8240" y="2373868"/>
            <a:ext cx="74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 Light"/>
                <a:cs typeface="Helvetica Light"/>
              </a:rPr>
              <a:t>J</a:t>
            </a:r>
            <a:r>
              <a:rPr lang="en-US" baseline="-25000" dirty="0" err="1" smtClean="0">
                <a:latin typeface="Helvetica Light"/>
                <a:cs typeface="Helvetica Light"/>
              </a:rPr>
              <a:t>i</a:t>
            </a:r>
            <a:r>
              <a:rPr lang="en-US" dirty="0" smtClean="0">
                <a:latin typeface="Helvetica Light"/>
                <a:cs typeface="Helvetica Light"/>
              </a:rPr>
              <a:t> = 0</a:t>
            </a:r>
            <a:endParaRPr lang="en-US" dirty="0">
              <a:latin typeface="Helvetica Light"/>
              <a:cs typeface="Helvetic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19200" y="4953000"/>
            <a:ext cx="1219200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38240" y="4736068"/>
            <a:ext cx="75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 Light"/>
                <a:cs typeface="Helvetica Light"/>
              </a:rPr>
              <a:t>J</a:t>
            </a:r>
            <a:r>
              <a:rPr lang="en-US" baseline="-25000" dirty="0" err="1">
                <a:latin typeface="Helvetica Light"/>
                <a:cs typeface="Helvetica Light"/>
              </a:rPr>
              <a:t>f</a:t>
            </a:r>
            <a:r>
              <a:rPr lang="en-US" dirty="0" smtClean="0">
                <a:latin typeface="Helvetica Light"/>
                <a:cs typeface="Helvetica Light"/>
              </a:rPr>
              <a:t> = 0</a:t>
            </a:r>
            <a:endParaRPr lang="en-US" dirty="0">
              <a:latin typeface="Helvetica Light"/>
              <a:cs typeface="Helvetica Ligh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219200" y="2590800"/>
            <a:ext cx="457200" cy="1106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28800" y="2590800"/>
            <a:ext cx="0" cy="1096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81200" y="2590800"/>
            <a:ext cx="457200" cy="1106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19200" y="3687001"/>
            <a:ext cx="457200" cy="1265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828800" y="3697746"/>
            <a:ext cx="0" cy="1255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981200" y="3697746"/>
            <a:ext cx="457200" cy="1255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 rot="16200000">
            <a:off x="7315200" y="1688068"/>
            <a:ext cx="914400" cy="1371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427" y="1992868"/>
            <a:ext cx="83820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39"/>
          <p:cNvSpPr txBox="1"/>
          <p:nvPr/>
        </p:nvSpPr>
        <p:spPr>
          <a:xfrm>
            <a:off x="2337531" y="2927215"/>
            <a:ext cx="39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mi10"/>
                <a:ea typeface="cmmi10"/>
                <a:cs typeface="cmmi10"/>
              </a:rPr>
              <a:t>γ</a:t>
            </a:r>
            <a:r>
              <a:rPr lang="en-US" baseline="-25000" dirty="0" smtClean="0">
                <a:latin typeface="cmmi10"/>
                <a:ea typeface="cmmi10"/>
                <a:cs typeface="cmmi10"/>
              </a:rPr>
              <a:t>1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0" y="4191000"/>
            <a:ext cx="39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mi10"/>
                <a:ea typeface="cmmi10"/>
                <a:cs typeface="cmmi10"/>
              </a:rPr>
              <a:t>γ</a:t>
            </a:r>
            <a:r>
              <a:rPr lang="en-US" baseline="-25000" dirty="0" smtClean="0">
                <a:latin typeface="cmmi10"/>
                <a:ea typeface="cmmi10"/>
                <a:cs typeface="cmmi10"/>
              </a:rPr>
              <a:t>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5532185" y="2265402"/>
            <a:ext cx="1402015" cy="216932"/>
          </a:xfrm>
          <a:custGeom>
            <a:avLst/>
            <a:gdLst>
              <a:gd name="connsiteX0" fmla="*/ 0 w 2278607"/>
              <a:gd name="connsiteY0" fmla="*/ 298860 h 336216"/>
              <a:gd name="connsiteX1" fmla="*/ 161868 w 2278607"/>
              <a:gd name="connsiteY1" fmla="*/ 12461 h 336216"/>
              <a:gd name="connsiteX2" fmla="*/ 298834 w 2278607"/>
              <a:gd name="connsiteY2" fmla="*/ 323764 h 336216"/>
              <a:gd name="connsiteX3" fmla="*/ 460702 w 2278607"/>
              <a:gd name="connsiteY3" fmla="*/ 9 h 336216"/>
              <a:gd name="connsiteX4" fmla="*/ 622570 w 2278607"/>
              <a:gd name="connsiteY4" fmla="*/ 336216 h 336216"/>
              <a:gd name="connsiteX5" fmla="*/ 747084 w 2278607"/>
              <a:gd name="connsiteY5" fmla="*/ 9 h 336216"/>
              <a:gd name="connsiteX6" fmla="*/ 908953 w 2278607"/>
              <a:gd name="connsiteY6" fmla="*/ 323764 h 336216"/>
              <a:gd name="connsiteX7" fmla="*/ 1033467 w 2278607"/>
              <a:gd name="connsiteY7" fmla="*/ 12461 h 336216"/>
              <a:gd name="connsiteX8" fmla="*/ 1170432 w 2278607"/>
              <a:gd name="connsiteY8" fmla="*/ 311312 h 336216"/>
              <a:gd name="connsiteX9" fmla="*/ 1319849 w 2278607"/>
              <a:gd name="connsiteY9" fmla="*/ 24914 h 336216"/>
              <a:gd name="connsiteX10" fmla="*/ 1431912 w 2278607"/>
              <a:gd name="connsiteY10" fmla="*/ 311312 h 336216"/>
              <a:gd name="connsiteX11" fmla="*/ 1556426 w 2278607"/>
              <a:gd name="connsiteY11" fmla="*/ 9 h 336216"/>
              <a:gd name="connsiteX12" fmla="*/ 1693391 w 2278607"/>
              <a:gd name="connsiteY12" fmla="*/ 311312 h 336216"/>
              <a:gd name="connsiteX13" fmla="*/ 1830356 w 2278607"/>
              <a:gd name="connsiteY13" fmla="*/ 12461 h 336216"/>
              <a:gd name="connsiteX14" fmla="*/ 1954871 w 2278607"/>
              <a:gd name="connsiteY14" fmla="*/ 298860 h 336216"/>
              <a:gd name="connsiteX15" fmla="*/ 2091836 w 2278607"/>
              <a:gd name="connsiteY15" fmla="*/ 149435 h 336216"/>
              <a:gd name="connsiteX16" fmla="*/ 2278607 w 2278607"/>
              <a:gd name="connsiteY16" fmla="*/ 124530 h 33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8607" h="336216">
                <a:moveTo>
                  <a:pt x="0" y="298860"/>
                </a:moveTo>
                <a:cubicBezTo>
                  <a:pt x="56031" y="153585"/>
                  <a:pt x="112062" y="8310"/>
                  <a:pt x="161868" y="12461"/>
                </a:cubicBezTo>
                <a:cubicBezTo>
                  <a:pt x="211674" y="16612"/>
                  <a:pt x="249028" y="325839"/>
                  <a:pt x="298834" y="323764"/>
                </a:cubicBezTo>
                <a:cubicBezTo>
                  <a:pt x="348640" y="321689"/>
                  <a:pt x="406746" y="-2066"/>
                  <a:pt x="460702" y="9"/>
                </a:cubicBezTo>
                <a:cubicBezTo>
                  <a:pt x="514658" y="2084"/>
                  <a:pt x="574840" y="336216"/>
                  <a:pt x="622570" y="336216"/>
                </a:cubicBezTo>
                <a:cubicBezTo>
                  <a:pt x="670300" y="336216"/>
                  <a:pt x="699354" y="2084"/>
                  <a:pt x="747084" y="9"/>
                </a:cubicBezTo>
                <a:cubicBezTo>
                  <a:pt x="794814" y="-2066"/>
                  <a:pt x="861223" y="321689"/>
                  <a:pt x="908953" y="323764"/>
                </a:cubicBezTo>
                <a:cubicBezTo>
                  <a:pt x="956683" y="325839"/>
                  <a:pt x="989887" y="14536"/>
                  <a:pt x="1033467" y="12461"/>
                </a:cubicBezTo>
                <a:cubicBezTo>
                  <a:pt x="1077047" y="10386"/>
                  <a:pt x="1122702" y="309237"/>
                  <a:pt x="1170432" y="311312"/>
                </a:cubicBezTo>
                <a:cubicBezTo>
                  <a:pt x="1218162" y="313387"/>
                  <a:pt x="1276269" y="24914"/>
                  <a:pt x="1319849" y="24914"/>
                </a:cubicBezTo>
                <a:cubicBezTo>
                  <a:pt x="1363429" y="24914"/>
                  <a:pt x="1392483" y="315463"/>
                  <a:pt x="1431912" y="311312"/>
                </a:cubicBezTo>
                <a:cubicBezTo>
                  <a:pt x="1471341" y="307161"/>
                  <a:pt x="1512846" y="9"/>
                  <a:pt x="1556426" y="9"/>
                </a:cubicBezTo>
                <a:cubicBezTo>
                  <a:pt x="1600006" y="9"/>
                  <a:pt x="1647736" y="309237"/>
                  <a:pt x="1693391" y="311312"/>
                </a:cubicBezTo>
                <a:cubicBezTo>
                  <a:pt x="1739046" y="313387"/>
                  <a:pt x="1786776" y="14536"/>
                  <a:pt x="1830356" y="12461"/>
                </a:cubicBezTo>
                <a:cubicBezTo>
                  <a:pt x="1873936" y="10386"/>
                  <a:pt x="1911291" y="276031"/>
                  <a:pt x="1954871" y="298860"/>
                </a:cubicBezTo>
                <a:cubicBezTo>
                  <a:pt x="1998451" y="321689"/>
                  <a:pt x="2037880" y="178490"/>
                  <a:pt x="2091836" y="149435"/>
                </a:cubicBezTo>
                <a:cubicBezTo>
                  <a:pt x="2145792" y="120380"/>
                  <a:pt x="2278607" y="124530"/>
                  <a:pt x="2278607" y="124530"/>
                </a:cubicBezTo>
              </a:path>
            </a:pathLst>
          </a:cu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48" name="Freeform 47"/>
          <p:cNvSpPr/>
          <p:nvPr/>
        </p:nvSpPr>
        <p:spPr>
          <a:xfrm rot="1797119">
            <a:off x="5318791" y="2926309"/>
            <a:ext cx="1402015" cy="216932"/>
          </a:xfrm>
          <a:custGeom>
            <a:avLst/>
            <a:gdLst>
              <a:gd name="connsiteX0" fmla="*/ 0 w 2278607"/>
              <a:gd name="connsiteY0" fmla="*/ 298860 h 336216"/>
              <a:gd name="connsiteX1" fmla="*/ 161868 w 2278607"/>
              <a:gd name="connsiteY1" fmla="*/ 12461 h 336216"/>
              <a:gd name="connsiteX2" fmla="*/ 298834 w 2278607"/>
              <a:gd name="connsiteY2" fmla="*/ 323764 h 336216"/>
              <a:gd name="connsiteX3" fmla="*/ 460702 w 2278607"/>
              <a:gd name="connsiteY3" fmla="*/ 9 h 336216"/>
              <a:gd name="connsiteX4" fmla="*/ 622570 w 2278607"/>
              <a:gd name="connsiteY4" fmla="*/ 336216 h 336216"/>
              <a:gd name="connsiteX5" fmla="*/ 747084 w 2278607"/>
              <a:gd name="connsiteY5" fmla="*/ 9 h 336216"/>
              <a:gd name="connsiteX6" fmla="*/ 908953 w 2278607"/>
              <a:gd name="connsiteY6" fmla="*/ 323764 h 336216"/>
              <a:gd name="connsiteX7" fmla="*/ 1033467 w 2278607"/>
              <a:gd name="connsiteY7" fmla="*/ 12461 h 336216"/>
              <a:gd name="connsiteX8" fmla="*/ 1170432 w 2278607"/>
              <a:gd name="connsiteY8" fmla="*/ 311312 h 336216"/>
              <a:gd name="connsiteX9" fmla="*/ 1319849 w 2278607"/>
              <a:gd name="connsiteY9" fmla="*/ 24914 h 336216"/>
              <a:gd name="connsiteX10" fmla="*/ 1431912 w 2278607"/>
              <a:gd name="connsiteY10" fmla="*/ 311312 h 336216"/>
              <a:gd name="connsiteX11" fmla="*/ 1556426 w 2278607"/>
              <a:gd name="connsiteY11" fmla="*/ 9 h 336216"/>
              <a:gd name="connsiteX12" fmla="*/ 1693391 w 2278607"/>
              <a:gd name="connsiteY12" fmla="*/ 311312 h 336216"/>
              <a:gd name="connsiteX13" fmla="*/ 1830356 w 2278607"/>
              <a:gd name="connsiteY13" fmla="*/ 12461 h 336216"/>
              <a:gd name="connsiteX14" fmla="*/ 1954871 w 2278607"/>
              <a:gd name="connsiteY14" fmla="*/ 298860 h 336216"/>
              <a:gd name="connsiteX15" fmla="*/ 2091836 w 2278607"/>
              <a:gd name="connsiteY15" fmla="*/ 149435 h 336216"/>
              <a:gd name="connsiteX16" fmla="*/ 2278607 w 2278607"/>
              <a:gd name="connsiteY16" fmla="*/ 124530 h 33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8607" h="336216">
                <a:moveTo>
                  <a:pt x="0" y="298860"/>
                </a:moveTo>
                <a:cubicBezTo>
                  <a:pt x="56031" y="153585"/>
                  <a:pt x="112062" y="8310"/>
                  <a:pt x="161868" y="12461"/>
                </a:cubicBezTo>
                <a:cubicBezTo>
                  <a:pt x="211674" y="16612"/>
                  <a:pt x="249028" y="325839"/>
                  <a:pt x="298834" y="323764"/>
                </a:cubicBezTo>
                <a:cubicBezTo>
                  <a:pt x="348640" y="321689"/>
                  <a:pt x="406746" y="-2066"/>
                  <a:pt x="460702" y="9"/>
                </a:cubicBezTo>
                <a:cubicBezTo>
                  <a:pt x="514658" y="2084"/>
                  <a:pt x="574840" y="336216"/>
                  <a:pt x="622570" y="336216"/>
                </a:cubicBezTo>
                <a:cubicBezTo>
                  <a:pt x="670300" y="336216"/>
                  <a:pt x="699354" y="2084"/>
                  <a:pt x="747084" y="9"/>
                </a:cubicBezTo>
                <a:cubicBezTo>
                  <a:pt x="794814" y="-2066"/>
                  <a:pt x="861223" y="321689"/>
                  <a:pt x="908953" y="323764"/>
                </a:cubicBezTo>
                <a:cubicBezTo>
                  <a:pt x="956683" y="325839"/>
                  <a:pt x="989887" y="14536"/>
                  <a:pt x="1033467" y="12461"/>
                </a:cubicBezTo>
                <a:cubicBezTo>
                  <a:pt x="1077047" y="10386"/>
                  <a:pt x="1122702" y="309237"/>
                  <a:pt x="1170432" y="311312"/>
                </a:cubicBezTo>
                <a:cubicBezTo>
                  <a:pt x="1218162" y="313387"/>
                  <a:pt x="1276269" y="24914"/>
                  <a:pt x="1319849" y="24914"/>
                </a:cubicBezTo>
                <a:cubicBezTo>
                  <a:pt x="1363429" y="24914"/>
                  <a:pt x="1392483" y="315463"/>
                  <a:pt x="1431912" y="311312"/>
                </a:cubicBezTo>
                <a:cubicBezTo>
                  <a:pt x="1471341" y="307161"/>
                  <a:pt x="1512846" y="9"/>
                  <a:pt x="1556426" y="9"/>
                </a:cubicBezTo>
                <a:cubicBezTo>
                  <a:pt x="1600006" y="9"/>
                  <a:pt x="1647736" y="309237"/>
                  <a:pt x="1693391" y="311312"/>
                </a:cubicBezTo>
                <a:cubicBezTo>
                  <a:pt x="1739046" y="313387"/>
                  <a:pt x="1786776" y="14536"/>
                  <a:pt x="1830356" y="12461"/>
                </a:cubicBezTo>
                <a:cubicBezTo>
                  <a:pt x="1873936" y="10386"/>
                  <a:pt x="1911291" y="276031"/>
                  <a:pt x="1954871" y="298860"/>
                </a:cubicBezTo>
                <a:cubicBezTo>
                  <a:pt x="1998451" y="321689"/>
                  <a:pt x="2037880" y="178490"/>
                  <a:pt x="2091836" y="149435"/>
                </a:cubicBezTo>
                <a:cubicBezTo>
                  <a:pt x="2145792" y="120380"/>
                  <a:pt x="2278607" y="124530"/>
                  <a:pt x="2278607" y="124530"/>
                </a:cubicBezTo>
              </a:path>
            </a:pathLst>
          </a:cu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49" name="Can 48"/>
          <p:cNvSpPr/>
          <p:nvPr/>
        </p:nvSpPr>
        <p:spPr>
          <a:xfrm rot="18033607">
            <a:off x="6842798" y="3132149"/>
            <a:ext cx="914400" cy="1371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67400" y="247813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mmi10"/>
                <a:ea typeface="cmmi10"/>
                <a:cs typeface="cmmi10"/>
              </a:rPr>
              <a:t>θ</a:t>
            </a:r>
            <a:endParaRPr lang="en-US" dirty="0">
              <a:latin typeface="cmmi10"/>
              <a:cs typeface="Helvetica Light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6096000" y="2514600"/>
            <a:ext cx="112063" cy="435824"/>
          </a:xfrm>
          <a:custGeom>
            <a:avLst/>
            <a:gdLst>
              <a:gd name="connsiteX0" fmla="*/ 112063 w 112063"/>
              <a:gd name="connsiteY0" fmla="*/ 0 h 435824"/>
              <a:gd name="connsiteX1" fmla="*/ 87160 w 112063"/>
              <a:gd name="connsiteY1" fmla="*/ 261494 h 435824"/>
              <a:gd name="connsiteX2" fmla="*/ 62257 w 112063"/>
              <a:gd name="connsiteY2" fmla="*/ 336207 h 435824"/>
              <a:gd name="connsiteX3" fmla="*/ 37355 w 112063"/>
              <a:gd name="connsiteY3" fmla="*/ 386015 h 435824"/>
              <a:gd name="connsiteX4" fmla="*/ 24903 w 112063"/>
              <a:gd name="connsiteY4" fmla="*/ 423372 h 435824"/>
              <a:gd name="connsiteX5" fmla="*/ 0 w 112063"/>
              <a:gd name="connsiteY5" fmla="*/ 435824 h 43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63" h="435824">
                <a:moveTo>
                  <a:pt x="112063" y="0"/>
                </a:moveTo>
                <a:cubicBezTo>
                  <a:pt x="104568" y="127422"/>
                  <a:pt x="115312" y="167650"/>
                  <a:pt x="87160" y="261494"/>
                </a:cubicBezTo>
                <a:cubicBezTo>
                  <a:pt x="79617" y="286638"/>
                  <a:pt x="73996" y="312727"/>
                  <a:pt x="62257" y="336207"/>
                </a:cubicBezTo>
                <a:cubicBezTo>
                  <a:pt x="53956" y="352810"/>
                  <a:pt x="44667" y="368954"/>
                  <a:pt x="37355" y="386015"/>
                </a:cubicBezTo>
                <a:cubicBezTo>
                  <a:pt x="32185" y="398080"/>
                  <a:pt x="32778" y="412871"/>
                  <a:pt x="24903" y="423372"/>
                </a:cubicBezTo>
                <a:cubicBezTo>
                  <a:pt x="19335" y="430797"/>
                  <a:pt x="8301" y="431673"/>
                  <a:pt x="0" y="435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4312" y="4693322"/>
            <a:ext cx="42648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3"/>
              </a:buClr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First gamma defines z-axis -- </a:t>
            </a:r>
            <a:r>
              <a:rPr lang="en-US" dirty="0" smtClean="0">
                <a:latin typeface="Helvetica Light"/>
                <a:ea typeface="cmmi10"/>
                <a:cs typeface="cmmi10"/>
              </a:rPr>
              <a:t>θ</a:t>
            </a:r>
            <a:r>
              <a:rPr lang="en-US" baseline="-25000" dirty="0" smtClean="0">
                <a:latin typeface="Helvetica Light"/>
                <a:ea typeface="cmmi10"/>
                <a:cs typeface="cmmi10"/>
              </a:rPr>
              <a:t>1</a:t>
            </a:r>
            <a:r>
              <a:rPr lang="en-US" dirty="0" smtClean="0">
                <a:latin typeface="Helvetica Light"/>
                <a:cs typeface="Helvetica Light"/>
              </a:rPr>
              <a:t> = 0</a:t>
            </a:r>
          </a:p>
          <a:p>
            <a:pPr marL="285750" indent="-285750" algn="ctr">
              <a:buClr>
                <a:schemeClr val="accent3"/>
              </a:buClr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p(m</a:t>
            </a:r>
            <a:r>
              <a:rPr lang="en-US" baseline="-25000" dirty="0" smtClean="0">
                <a:latin typeface="Helvetica Light"/>
                <a:cs typeface="Helvetica Light"/>
              </a:rPr>
              <a:t>m</a:t>
            </a:r>
            <a:r>
              <a:rPr lang="en-US" dirty="0" smtClean="0">
                <a:latin typeface="Helvetica Light"/>
                <a:cs typeface="Helvetica Light"/>
              </a:rPr>
              <a:t>) = 0 for m</a:t>
            </a:r>
            <a:r>
              <a:rPr lang="en-US" baseline="-25000" dirty="0" smtClean="0">
                <a:latin typeface="Helvetica Light"/>
                <a:cs typeface="Helvetica Light"/>
              </a:rPr>
              <a:t>m</a:t>
            </a:r>
            <a:r>
              <a:rPr lang="en-US" dirty="0" smtClean="0">
                <a:latin typeface="Helvetica Light"/>
                <a:cs typeface="Helvetica Light"/>
              </a:rPr>
              <a:t> = 0</a:t>
            </a:r>
          </a:p>
          <a:p>
            <a:pPr marL="285750" indent="-285750" algn="ctr">
              <a:buClr>
                <a:schemeClr val="accent3"/>
              </a:buClr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Distribution of </a:t>
            </a:r>
            <a:r>
              <a:rPr lang="en-US" dirty="0" smtClean="0">
                <a:latin typeface="cmmi10"/>
                <a:ea typeface="cmmi10"/>
                <a:cs typeface="cmmi10"/>
              </a:rPr>
              <a:t>γ</a:t>
            </a:r>
            <a:r>
              <a:rPr lang="en-US" baseline="-25000" dirty="0" smtClean="0">
                <a:latin typeface="cmmi10"/>
                <a:ea typeface="cmmi10"/>
                <a:cs typeface="cmmi10"/>
              </a:rPr>
              <a:t>2</a:t>
            </a:r>
            <a:r>
              <a:rPr lang="en-US" dirty="0" smtClean="0">
                <a:latin typeface="Helvetica Light"/>
                <a:cs typeface="Helvetica Light"/>
              </a:rPr>
              <a:t> relative to </a:t>
            </a:r>
            <a:r>
              <a:rPr lang="en-US" dirty="0" smtClean="0">
                <a:latin typeface="cmmi10"/>
                <a:ea typeface="cmmi10"/>
                <a:cs typeface="cmmi10"/>
              </a:rPr>
              <a:t>γ</a:t>
            </a:r>
            <a:r>
              <a:rPr lang="en-US" baseline="-25000" dirty="0" smtClean="0">
                <a:latin typeface="cmmi10"/>
                <a:ea typeface="cmmi10"/>
                <a:cs typeface="cmmi10"/>
              </a:rPr>
              <a:t>1</a:t>
            </a:r>
            <a:r>
              <a:rPr lang="en-US" dirty="0" smtClean="0">
                <a:latin typeface="Helvetica Light"/>
                <a:cs typeface="Helvetica Light"/>
              </a:rPr>
              <a:t> is m = </a:t>
            </a:r>
            <a:r>
              <a:rPr lang="en-US" dirty="0" smtClean="0">
                <a:latin typeface="cmsy10"/>
                <a:ea typeface="cmsy10"/>
                <a:cs typeface="cmsy10"/>
              </a:rPr>
              <a:t>±</a:t>
            </a:r>
            <a:r>
              <a:rPr lang="en-US" dirty="0" smtClean="0">
                <a:latin typeface="Helvetica Light"/>
                <a:cs typeface="Helvetica Light"/>
              </a:rPr>
              <a:t> 1 </a:t>
            </a:r>
            <a:r>
              <a:rPr lang="en-US" dirty="0" smtClean="0">
                <a:latin typeface="Helvetica Light"/>
                <a:ea typeface="cmsy10"/>
                <a:cs typeface="Helvetica Light"/>
              </a:rPr>
              <a:t>--&gt;</a:t>
            </a:r>
            <a:r>
              <a:rPr lang="en-US" dirty="0" smtClean="0">
                <a:latin typeface="Helvetica Light"/>
                <a:cs typeface="Helvetica Light"/>
              </a:rPr>
              <a:t> m = 0</a:t>
            </a:r>
          </a:p>
          <a:p>
            <a:pPr marL="285750" indent="-285750" algn="ctr">
              <a:buClr>
                <a:schemeClr val="accent3"/>
              </a:buClr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W(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θ</a:t>
            </a:r>
            <a:r>
              <a:rPr lang="en-US" dirty="0" smtClean="0">
                <a:latin typeface="Helvetica Light"/>
                <a:cs typeface="Helvetica Light"/>
              </a:rPr>
              <a:t>) </a:t>
            </a:r>
            <a:r>
              <a:rPr lang="en-US" dirty="0" smtClean="0">
                <a:latin typeface="Helvetica Light"/>
                <a:ea typeface="cmsy10"/>
                <a:cs typeface="Helvetica Light"/>
              </a:rPr>
              <a:t>--&gt;</a:t>
            </a:r>
            <a:r>
              <a:rPr lang="en-US" dirty="0" smtClean="0">
                <a:latin typeface="Helvetica Light"/>
                <a:cs typeface="Helvetica Light"/>
              </a:rPr>
              <a:t> 1 + cos</a:t>
            </a:r>
            <a:r>
              <a:rPr lang="en-US" baseline="30000" dirty="0" smtClean="0">
                <a:latin typeface="Helvetica Light"/>
                <a:cs typeface="Helvetica Light"/>
              </a:rPr>
              <a:t>2</a:t>
            </a:r>
            <a:r>
              <a:rPr lang="en-US" dirty="0" smtClean="0">
                <a:latin typeface="cmmi10"/>
                <a:ea typeface="cmmi10"/>
                <a:cs typeface="cmmi10"/>
              </a:rPr>
              <a:t>θ</a:t>
            </a:r>
            <a:endParaRPr lang="en-US" dirty="0" smtClean="0">
              <a:latin typeface="cmmi10"/>
              <a:cs typeface="Helvetica Light"/>
            </a:endParaRPr>
          </a:p>
          <a:p>
            <a:pPr algn="ctr">
              <a:buClr>
                <a:schemeClr val="accent3"/>
              </a:buClr>
            </a:pP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767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Level Schemes?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79" y="833536"/>
            <a:ext cx="8330241" cy="557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2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Decay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sz="4000" dirty="0" smtClean="0"/>
              <a:t>Studying Level Schemes</a:t>
            </a:r>
          </a:p>
          <a:p>
            <a:pPr algn="ctr"/>
            <a:r>
              <a:rPr lang="en-US" sz="3200" dirty="0" smtClean="0"/>
              <a:t>Nuclear Decay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645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ground-state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21" y="99162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Nuclei decay toward stability (and a lower energy state) via one of four basic decay modes:</a:t>
            </a:r>
          </a:p>
          <a:p>
            <a:r>
              <a:rPr lang="en-US" sz="2400" dirty="0" smtClean="0"/>
              <a:t>Alpha decay ( --&gt; Z-2, N-2)</a:t>
            </a:r>
          </a:p>
          <a:p>
            <a:r>
              <a:rPr lang="en-US" sz="2400" dirty="0" smtClean="0"/>
              <a:t>Beta(-) decay ( --&gt; Z+1, N-1)</a:t>
            </a:r>
          </a:p>
          <a:p>
            <a:r>
              <a:rPr lang="en-US" sz="2400" dirty="0" smtClean="0"/>
              <a:t>Beta(+) decay ( --&gt; Z-1, N+1)</a:t>
            </a:r>
          </a:p>
          <a:p>
            <a:r>
              <a:rPr lang="en-US" sz="2400" dirty="0" smtClean="0"/>
              <a:t>Fission ( --&gt; 2 fragments + n)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1p &amp; 2p radioactivity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1457022"/>
            <a:ext cx="5346700" cy="4772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248" y="4165873"/>
            <a:ext cx="2799087" cy="203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747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07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Nuclear decay measurements allow access to a number of observables</a:t>
            </a:r>
          </a:p>
          <a:p>
            <a:pPr lvl="1">
              <a:buSzPct val="60000"/>
              <a:buFont typeface="Courier New"/>
              <a:buChar char="o"/>
            </a:pPr>
            <a:r>
              <a:rPr lang="en-US" sz="2400" dirty="0" smtClean="0"/>
              <a:t>Half-life information for decaying state</a:t>
            </a:r>
          </a:p>
          <a:p>
            <a:pPr lvl="1">
              <a:buSzPct val="60000"/>
              <a:buFont typeface="Courier New"/>
              <a:buChar char="o"/>
            </a:pPr>
            <a:r>
              <a:rPr lang="en-US" sz="2400" dirty="0" smtClean="0"/>
              <a:t>Energies for emitted particles (spectroscopic information in daughter nucleus)</a:t>
            </a:r>
          </a:p>
          <a:p>
            <a:pPr lvl="1">
              <a:buSzPct val="60000"/>
              <a:buFont typeface="Courier New"/>
              <a:buChar char="o"/>
            </a:pPr>
            <a:r>
              <a:rPr lang="en-US" sz="2400" dirty="0" smtClean="0"/>
              <a:t>Gamma-rays de-exciting daughter states populated in decay</a:t>
            </a:r>
          </a:p>
          <a:p>
            <a:pPr lvl="2">
              <a:buSzPct val="60000"/>
              <a:buFont typeface="Courier New"/>
              <a:buChar char="o"/>
            </a:pPr>
            <a:r>
              <a:rPr lang="en-US" sz="2000" dirty="0" smtClean="0"/>
              <a:t>Excited state spins and parities based on selection rules for primary decay and subsequent gamma decay</a:t>
            </a:r>
          </a:p>
          <a:p>
            <a:pPr lvl="1">
              <a:buSzPct val="60000"/>
              <a:buFont typeface="Courier New"/>
              <a:buChar char="o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77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half-lives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705" y="1137763"/>
            <a:ext cx="8254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Light"/>
                <a:cs typeface="Helvetica Light"/>
              </a:rPr>
              <a:t>All radioactive decay modes obeys Poisson statistics and are described by straight-forward differential equations.</a:t>
            </a:r>
            <a:endParaRPr lang="en-US" sz="2000" dirty="0"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5" y="2235837"/>
            <a:ext cx="5224366" cy="3259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4661" y="2831178"/>
            <a:ext cx="23670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Light"/>
                <a:cs typeface="Helvetica Light"/>
              </a:rPr>
              <a:t>A = -</a:t>
            </a:r>
            <a:r>
              <a:rPr lang="en-US" sz="2400" dirty="0" err="1" smtClean="0">
                <a:latin typeface="Helvetica Light"/>
                <a:cs typeface="Helvetica Light"/>
              </a:rPr>
              <a:t>dN</a:t>
            </a:r>
            <a:r>
              <a:rPr lang="en-US" sz="2400" dirty="0" smtClean="0">
                <a:latin typeface="Helvetica Light"/>
                <a:cs typeface="Helvetica Light"/>
              </a:rPr>
              <a:t>/</a:t>
            </a:r>
            <a:r>
              <a:rPr lang="en-US" sz="2400" dirty="0" err="1" smtClean="0">
                <a:latin typeface="Helvetica Light"/>
                <a:cs typeface="Helvetica Light"/>
              </a:rPr>
              <a:t>dt</a:t>
            </a:r>
            <a:r>
              <a:rPr lang="en-US" sz="2400" dirty="0" smtClean="0">
                <a:latin typeface="Helvetica Light"/>
                <a:cs typeface="Helvetica Light"/>
              </a:rPr>
              <a:t> = </a:t>
            </a:r>
            <a:r>
              <a:rPr lang="en-US" sz="2400" dirty="0" err="1" smtClean="0">
                <a:latin typeface="Helvetica Light"/>
                <a:cs typeface="Helvetica Light"/>
              </a:rPr>
              <a:t>λN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algn="ctr"/>
            <a:endParaRPr lang="en-US" sz="2400" dirty="0">
              <a:latin typeface="Helvetica Light"/>
              <a:cs typeface="Helvetica Light"/>
            </a:endParaRPr>
          </a:p>
          <a:p>
            <a:pPr algn="ctr"/>
            <a:r>
              <a:rPr lang="en-US" sz="2400" dirty="0" smtClean="0">
                <a:latin typeface="Helvetica Light"/>
                <a:cs typeface="Helvetica Light"/>
              </a:rPr>
              <a:t>t</a:t>
            </a:r>
            <a:r>
              <a:rPr lang="en-US" sz="2400" baseline="-25000" dirty="0" smtClean="0">
                <a:latin typeface="Helvetica Light"/>
                <a:cs typeface="Helvetica Light"/>
              </a:rPr>
              <a:t>1/2</a:t>
            </a:r>
            <a:r>
              <a:rPr lang="en-US" sz="2400" dirty="0" smtClean="0">
                <a:latin typeface="Helvetica Light"/>
                <a:cs typeface="Helvetica Light"/>
              </a:rPr>
              <a:t> = </a:t>
            </a:r>
            <a:r>
              <a:rPr lang="en-US" sz="2400" dirty="0" err="1" smtClean="0">
                <a:latin typeface="Helvetica Light"/>
                <a:cs typeface="Helvetica Light"/>
              </a:rPr>
              <a:t>ln</a:t>
            </a:r>
            <a:r>
              <a:rPr lang="en-US" sz="2400" dirty="0" smtClean="0">
                <a:latin typeface="Helvetica Light"/>
                <a:cs typeface="Helvetica Light"/>
              </a:rPr>
              <a:t>(2) / </a:t>
            </a:r>
            <a:r>
              <a:rPr lang="en-US" sz="2400" dirty="0" err="1" smtClean="0">
                <a:latin typeface="Helvetica Light"/>
                <a:cs typeface="Helvetica Light"/>
              </a:rPr>
              <a:t>λ</a:t>
            </a:r>
            <a:r>
              <a:rPr lang="en-US" sz="2400" dirty="0" smtClean="0">
                <a:latin typeface="Helvetica Light"/>
                <a:cs typeface="Helvetica Light"/>
              </a:rPr>
              <a:t> </a:t>
            </a:r>
            <a:endParaRPr lang="en-US" sz="2400" baseline="-25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400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07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Nuclear decay measurements allow access to a number of observables</a:t>
            </a:r>
          </a:p>
          <a:p>
            <a:pPr lvl="1">
              <a:buSzPct val="60000"/>
              <a:buFont typeface="Courier New"/>
              <a:buChar char="o"/>
            </a:pPr>
            <a:r>
              <a:rPr lang="en-US" sz="2400" dirty="0" smtClean="0"/>
              <a:t>Half-life information for decaying state</a:t>
            </a:r>
          </a:p>
          <a:p>
            <a:pPr lvl="1">
              <a:buSzPct val="60000"/>
              <a:buFont typeface="Courier New"/>
              <a:buChar char="o"/>
            </a:pPr>
            <a:r>
              <a:rPr lang="en-US" sz="2400" dirty="0" smtClean="0"/>
              <a:t>Energies for emitted particles (spectroscopic information in daughter nucleus)</a:t>
            </a:r>
          </a:p>
          <a:p>
            <a:pPr lvl="1">
              <a:buSzPct val="60000"/>
              <a:buFont typeface="Courier New"/>
              <a:buChar char="o"/>
            </a:pPr>
            <a:r>
              <a:rPr lang="en-US" sz="2400" dirty="0" smtClean="0"/>
              <a:t>Gamma-rays de-exciting daughter states populated in decay</a:t>
            </a:r>
          </a:p>
          <a:p>
            <a:pPr lvl="2">
              <a:buSzPct val="60000"/>
              <a:buFont typeface="Courier New"/>
              <a:buChar char="o"/>
            </a:pPr>
            <a:r>
              <a:rPr lang="en-US" sz="2000" dirty="0" smtClean="0"/>
              <a:t>Excited state spins and parities based on selection rules for primary decay and subsequent gamma decay</a:t>
            </a:r>
          </a:p>
          <a:p>
            <a:pPr lvl="1">
              <a:buSzPct val="60000"/>
              <a:buFont typeface="Courier New"/>
              <a:buChar char="o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60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β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387"/>
            <a:ext cx="378905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majority of nuclides on the chart decay via β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or β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decay</a:t>
            </a:r>
          </a:p>
          <a:p>
            <a:pPr lvl="1">
              <a:buSzPct val="60000"/>
              <a:buFont typeface="Courier New"/>
              <a:buChar char="o"/>
            </a:pPr>
            <a:r>
              <a:rPr lang="en-US" sz="2000" dirty="0" smtClean="0"/>
              <a:t>n --&gt; p + β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+ </a:t>
            </a:r>
            <a:r>
              <a:rPr lang="en-US" sz="2000" dirty="0" err="1" smtClean="0"/>
              <a:t>ν</a:t>
            </a:r>
            <a:r>
              <a:rPr lang="en-US" sz="2000" baseline="-25000" dirty="0" err="1" smtClean="0"/>
              <a:t>e</a:t>
            </a:r>
            <a:endParaRPr lang="en-US" sz="2000" baseline="-25000" dirty="0" smtClean="0"/>
          </a:p>
          <a:p>
            <a:pPr lvl="1">
              <a:buSzPct val="60000"/>
              <a:buFont typeface="Courier New"/>
              <a:buChar char="o"/>
            </a:pPr>
            <a:r>
              <a:rPr lang="en-US" sz="2000" dirty="0" smtClean="0"/>
              <a:t>p --&gt; n + β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err="1"/>
              <a:t>ν</a:t>
            </a:r>
            <a:r>
              <a:rPr lang="en-US" sz="2000" baseline="-25000" dirty="0" err="1"/>
              <a:t>e</a:t>
            </a:r>
            <a:endParaRPr lang="en-US" sz="2000" dirty="0" smtClean="0"/>
          </a:p>
          <a:p>
            <a:r>
              <a:rPr lang="en-US" sz="2400" dirty="0" smtClean="0"/>
              <a:t>We can consider β-decay (and other decays) as a tool to populate excited states in daughter nuclei, but with a unique selectivity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256" y="991628"/>
            <a:ext cx="4765462" cy="3330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2645643" y="2804719"/>
            <a:ext cx="119053" cy="0"/>
          </a:xfrm>
          <a:prstGeom prst="line">
            <a:avLst/>
          </a:prstGeom>
          <a:ln w="63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975" y="4048320"/>
            <a:ext cx="2779327" cy="208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83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Level schemes – collective vs. single particle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56045" y="1015909"/>
            <a:ext cx="7062387" cy="415498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 defTabSz="923925">
              <a:tabLst>
                <a:tab pos="727075" algn="l"/>
                <a:tab pos="3794125" algn="l"/>
                <a:tab pos="4389438" algn="l"/>
                <a:tab pos="5121275" algn="l"/>
                <a:tab pos="5853113" algn="l"/>
                <a:tab pos="6584950" algn="l"/>
                <a:tab pos="73152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827088" indent="-317500" defTabSz="923925">
              <a:tabLst>
                <a:tab pos="727075" algn="l"/>
                <a:tab pos="3794125" algn="l"/>
                <a:tab pos="4389438" algn="l"/>
                <a:tab pos="5121275" algn="l"/>
                <a:tab pos="5853113" algn="l"/>
                <a:tab pos="6584950" algn="l"/>
                <a:tab pos="73152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73175" indent="-254000" defTabSz="923925">
              <a:tabLst>
                <a:tab pos="727075" algn="l"/>
                <a:tab pos="3794125" algn="l"/>
                <a:tab pos="4389438" algn="l"/>
                <a:tab pos="5121275" algn="l"/>
                <a:tab pos="5853113" algn="l"/>
                <a:tab pos="6584950" algn="l"/>
                <a:tab pos="73152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782763" indent="-254000" defTabSz="923925">
              <a:tabLst>
                <a:tab pos="727075" algn="l"/>
                <a:tab pos="3794125" algn="l"/>
                <a:tab pos="4389438" algn="l"/>
                <a:tab pos="5121275" algn="l"/>
                <a:tab pos="5853113" algn="l"/>
                <a:tab pos="6584950" algn="l"/>
                <a:tab pos="73152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292350" indent="-254000" defTabSz="923925">
              <a:tabLst>
                <a:tab pos="727075" algn="l"/>
                <a:tab pos="3794125" algn="l"/>
                <a:tab pos="4389438" algn="l"/>
                <a:tab pos="5121275" algn="l"/>
                <a:tab pos="5853113" algn="l"/>
                <a:tab pos="6584950" algn="l"/>
                <a:tab pos="73152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749550" indent="-254000" defTabSz="923925" fontAlgn="base">
              <a:spcBef>
                <a:spcPct val="0"/>
              </a:spcBef>
              <a:spcAft>
                <a:spcPct val="0"/>
              </a:spcAft>
              <a:tabLst>
                <a:tab pos="727075" algn="l"/>
                <a:tab pos="3794125" algn="l"/>
                <a:tab pos="4389438" algn="l"/>
                <a:tab pos="5121275" algn="l"/>
                <a:tab pos="5853113" algn="l"/>
                <a:tab pos="6584950" algn="l"/>
                <a:tab pos="73152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06750" indent="-254000" defTabSz="923925" fontAlgn="base">
              <a:spcBef>
                <a:spcPct val="0"/>
              </a:spcBef>
              <a:spcAft>
                <a:spcPct val="0"/>
              </a:spcAft>
              <a:tabLst>
                <a:tab pos="727075" algn="l"/>
                <a:tab pos="3794125" algn="l"/>
                <a:tab pos="4389438" algn="l"/>
                <a:tab pos="5121275" algn="l"/>
                <a:tab pos="5853113" algn="l"/>
                <a:tab pos="6584950" algn="l"/>
                <a:tab pos="73152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63950" indent="-254000" defTabSz="923925" fontAlgn="base">
              <a:spcBef>
                <a:spcPct val="0"/>
              </a:spcBef>
              <a:spcAft>
                <a:spcPct val="0"/>
              </a:spcAft>
              <a:tabLst>
                <a:tab pos="727075" algn="l"/>
                <a:tab pos="3794125" algn="l"/>
                <a:tab pos="4389438" algn="l"/>
                <a:tab pos="5121275" algn="l"/>
                <a:tab pos="5853113" algn="l"/>
                <a:tab pos="6584950" algn="l"/>
                <a:tab pos="73152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21150" indent="-254000" defTabSz="923925" fontAlgn="base">
              <a:spcBef>
                <a:spcPct val="0"/>
              </a:spcBef>
              <a:spcAft>
                <a:spcPct val="0"/>
              </a:spcAft>
              <a:tabLst>
                <a:tab pos="727075" algn="l"/>
                <a:tab pos="3794125" algn="l"/>
                <a:tab pos="4389438" algn="l"/>
                <a:tab pos="5121275" algn="l"/>
                <a:tab pos="5853113" algn="l"/>
                <a:tab pos="6584950" algn="l"/>
                <a:tab pos="731520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>
              <a:buClr>
                <a:srgbClr val="000000"/>
              </a:buClr>
              <a:buSzPct val="33000"/>
              <a:buFont typeface="StarBats" charset="0"/>
              <a:buNone/>
            </a:pPr>
            <a:r>
              <a:rPr lang="en-GB" sz="2700" dirty="0">
                <a:solidFill>
                  <a:schemeClr val="accent3"/>
                </a:solidFill>
                <a:latin typeface="Helvetica Light"/>
                <a:cs typeface="Helvetica Light"/>
              </a:rPr>
              <a:t>Level Schemes Contain Structural Information</a:t>
            </a:r>
            <a:endParaRPr lang="en-GB" sz="2700" dirty="0">
              <a:solidFill>
                <a:schemeClr val="accent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 Light"/>
              <a:cs typeface="Helvetica Ligh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412" y="1614580"/>
            <a:ext cx="4539826" cy="47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15001" y="5867400"/>
            <a:ext cx="3200400" cy="307777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defTabSz="923925">
              <a:tabLst>
                <a:tab pos="727075" algn="l"/>
                <a:tab pos="731838" algn="l"/>
                <a:tab pos="1462088" algn="l"/>
                <a:tab pos="2195513" algn="l"/>
                <a:tab pos="2927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827088" indent="-317500" defTabSz="923925">
              <a:tabLst>
                <a:tab pos="727075" algn="l"/>
                <a:tab pos="731838" algn="l"/>
                <a:tab pos="1462088" algn="l"/>
                <a:tab pos="2195513" algn="l"/>
                <a:tab pos="2927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73175" indent="-254000" defTabSz="923925">
              <a:tabLst>
                <a:tab pos="727075" algn="l"/>
                <a:tab pos="731838" algn="l"/>
                <a:tab pos="1462088" algn="l"/>
                <a:tab pos="2195513" algn="l"/>
                <a:tab pos="2927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782763" indent="-254000" defTabSz="923925">
              <a:tabLst>
                <a:tab pos="727075" algn="l"/>
                <a:tab pos="731838" algn="l"/>
                <a:tab pos="1462088" algn="l"/>
                <a:tab pos="2195513" algn="l"/>
                <a:tab pos="2927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292350" indent="-254000" defTabSz="923925">
              <a:tabLst>
                <a:tab pos="727075" algn="l"/>
                <a:tab pos="731838" algn="l"/>
                <a:tab pos="1462088" algn="l"/>
                <a:tab pos="2195513" algn="l"/>
                <a:tab pos="2927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749550" indent="-254000" defTabSz="923925" fontAlgn="base">
              <a:spcBef>
                <a:spcPct val="0"/>
              </a:spcBef>
              <a:spcAft>
                <a:spcPct val="0"/>
              </a:spcAft>
              <a:tabLst>
                <a:tab pos="727075" algn="l"/>
                <a:tab pos="731838" algn="l"/>
                <a:tab pos="1462088" algn="l"/>
                <a:tab pos="2195513" algn="l"/>
                <a:tab pos="2927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06750" indent="-254000" defTabSz="923925" fontAlgn="base">
              <a:spcBef>
                <a:spcPct val="0"/>
              </a:spcBef>
              <a:spcAft>
                <a:spcPct val="0"/>
              </a:spcAft>
              <a:tabLst>
                <a:tab pos="727075" algn="l"/>
                <a:tab pos="731838" algn="l"/>
                <a:tab pos="1462088" algn="l"/>
                <a:tab pos="2195513" algn="l"/>
                <a:tab pos="2927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63950" indent="-254000" defTabSz="923925" fontAlgn="base">
              <a:spcBef>
                <a:spcPct val="0"/>
              </a:spcBef>
              <a:spcAft>
                <a:spcPct val="0"/>
              </a:spcAft>
              <a:tabLst>
                <a:tab pos="727075" algn="l"/>
                <a:tab pos="731838" algn="l"/>
                <a:tab pos="1462088" algn="l"/>
                <a:tab pos="2195513" algn="l"/>
                <a:tab pos="2927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21150" indent="-254000" defTabSz="923925" fontAlgn="base">
              <a:spcBef>
                <a:spcPct val="0"/>
              </a:spcBef>
              <a:spcAft>
                <a:spcPct val="0"/>
              </a:spcAft>
              <a:tabLst>
                <a:tab pos="727075" algn="l"/>
                <a:tab pos="731838" algn="l"/>
                <a:tab pos="1462088" algn="l"/>
                <a:tab pos="2195513" algn="l"/>
                <a:tab pos="2927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>
              <a:buClr>
                <a:srgbClr val="000000"/>
              </a:buClr>
              <a:buSzPct val="49000"/>
              <a:buFont typeface="StarBats" charset="0"/>
              <a:buNone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 Light"/>
              </a:rPr>
              <a:t>Single Particle Alignment</a:t>
            </a:r>
            <a:endParaRPr lang="en-GB" sz="2000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 Light"/>
              <a:cs typeface="Helvetica Ligh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8200" y="5867400"/>
            <a:ext cx="2138256" cy="307777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 defTabSz="923925">
              <a:tabLst>
                <a:tab pos="727075" algn="l"/>
                <a:tab pos="731838" algn="l"/>
                <a:tab pos="1462088" algn="l"/>
                <a:tab pos="21955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827088" indent="-317500" defTabSz="923925">
              <a:tabLst>
                <a:tab pos="727075" algn="l"/>
                <a:tab pos="731838" algn="l"/>
                <a:tab pos="1462088" algn="l"/>
                <a:tab pos="21955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73175" indent="-254000" defTabSz="923925">
              <a:tabLst>
                <a:tab pos="727075" algn="l"/>
                <a:tab pos="731838" algn="l"/>
                <a:tab pos="1462088" algn="l"/>
                <a:tab pos="21955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782763" indent="-254000" defTabSz="923925">
              <a:tabLst>
                <a:tab pos="727075" algn="l"/>
                <a:tab pos="731838" algn="l"/>
                <a:tab pos="1462088" algn="l"/>
                <a:tab pos="21955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292350" indent="-254000" defTabSz="923925">
              <a:tabLst>
                <a:tab pos="727075" algn="l"/>
                <a:tab pos="731838" algn="l"/>
                <a:tab pos="1462088" algn="l"/>
                <a:tab pos="21955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749550" indent="-254000" defTabSz="923925" fontAlgn="base">
              <a:spcBef>
                <a:spcPct val="0"/>
              </a:spcBef>
              <a:spcAft>
                <a:spcPct val="0"/>
              </a:spcAft>
              <a:tabLst>
                <a:tab pos="727075" algn="l"/>
                <a:tab pos="731838" algn="l"/>
                <a:tab pos="1462088" algn="l"/>
                <a:tab pos="21955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206750" indent="-254000" defTabSz="923925" fontAlgn="base">
              <a:spcBef>
                <a:spcPct val="0"/>
              </a:spcBef>
              <a:spcAft>
                <a:spcPct val="0"/>
              </a:spcAft>
              <a:tabLst>
                <a:tab pos="727075" algn="l"/>
                <a:tab pos="731838" algn="l"/>
                <a:tab pos="1462088" algn="l"/>
                <a:tab pos="21955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63950" indent="-254000" defTabSz="923925" fontAlgn="base">
              <a:spcBef>
                <a:spcPct val="0"/>
              </a:spcBef>
              <a:spcAft>
                <a:spcPct val="0"/>
              </a:spcAft>
              <a:tabLst>
                <a:tab pos="727075" algn="l"/>
                <a:tab pos="731838" algn="l"/>
                <a:tab pos="1462088" algn="l"/>
                <a:tab pos="21955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21150" indent="-254000" defTabSz="923925" fontAlgn="base">
              <a:spcBef>
                <a:spcPct val="0"/>
              </a:spcBef>
              <a:spcAft>
                <a:spcPct val="0"/>
              </a:spcAft>
              <a:tabLst>
                <a:tab pos="727075" algn="l"/>
                <a:tab pos="731838" algn="l"/>
                <a:tab pos="1462088" algn="l"/>
                <a:tab pos="21955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>
              <a:buClr>
                <a:srgbClr val="000000"/>
              </a:buClr>
              <a:buSzPct val="49000"/>
              <a:buFont typeface="StarBats" charset="0"/>
              <a:buNone/>
            </a:pPr>
            <a:r>
              <a:rPr lang="en-GB" sz="2000" dirty="0">
                <a:solidFill>
                  <a:schemeClr val="accent2"/>
                </a:solidFill>
                <a:latin typeface="Helvetica Light"/>
                <a:cs typeface="Helvetica Light"/>
              </a:rPr>
              <a:t>Collective Rotation</a:t>
            </a:r>
            <a:endParaRPr lang="en-GB" sz="2000" u="sng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 Light"/>
              <a:cs typeface="Helvetica Light"/>
            </a:endParaRPr>
          </a:p>
        </p:txBody>
      </p:sp>
      <p:pic>
        <p:nvPicPr>
          <p:cNvPr id="9" name="Picture 9" descr="oblat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719072"/>
            <a:ext cx="1905000" cy="159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rolat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1841500" cy="159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3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376" y="838200"/>
            <a:ext cx="4613037" cy="290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04800" y="1061859"/>
            <a:ext cx="2895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SzPct val="80000"/>
              <a:buFontTx/>
              <a:buChar char="•"/>
            </a:pPr>
            <a:r>
              <a:rPr lang="en-US" sz="2200" dirty="0">
                <a:latin typeface="Helvetica Light"/>
                <a:cs typeface="Helvetica Light"/>
              </a:rPr>
              <a:t> </a:t>
            </a:r>
            <a:r>
              <a:rPr lang="en-US" sz="2000" dirty="0" smtClean="0">
                <a:latin typeface="Helvetica Light"/>
                <a:cs typeface="Helvetica Light"/>
              </a:rPr>
              <a:t>Even </a:t>
            </a:r>
            <a:r>
              <a:rPr lang="en-US" sz="2000" dirty="0" smtClean="0">
                <a:latin typeface="Helvetica Light"/>
                <a:cs typeface="Helvetica Light"/>
              </a:rPr>
              <a:t>with the most limited statistics, half-lives can be extracted</a:t>
            </a:r>
          </a:p>
          <a:p>
            <a:pPr algn="l">
              <a:spcAft>
                <a:spcPts val="1200"/>
              </a:spcAft>
              <a:buSzPct val="80000"/>
              <a:buFontTx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 </a:t>
            </a:r>
            <a:r>
              <a:rPr lang="en-US" sz="2000" dirty="0" smtClean="0">
                <a:latin typeface="Helvetica Light"/>
                <a:cs typeface="Helvetica Light"/>
              </a:rPr>
              <a:t>Equations </a:t>
            </a:r>
            <a:r>
              <a:rPr lang="en-US" sz="2000" dirty="0" smtClean="0">
                <a:latin typeface="Helvetica Light"/>
                <a:cs typeface="Helvetica Light"/>
              </a:rPr>
              <a:t>of exponential decay are well known and can be applied using statistical techniques such as maximum likelihood to obtain half-lives from tens of observed decays</a:t>
            </a:r>
            <a:endParaRPr lang="en-US" sz="2000" dirty="0">
              <a:latin typeface="Helvetica Light"/>
              <a:cs typeface="Helvetica Light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9012" y="4155519"/>
            <a:ext cx="501720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88" y="5901247"/>
            <a:ext cx="4334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D.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Bazin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 et al., PRL 101, 252501 (2008).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F. Bosch et al., Int. J. Mass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Spectr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. 251, 212 (2006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).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β-decay half-lives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5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8916" y="814375"/>
            <a:ext cx="51732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sz="2600" b="1" dirty="0" smtClean="0">
                <a:solidFill>
                  <a:schemeClr val="accent5">
                    <a:lumMod val="75000"/>
                  </a:schemeClr>
                </a:solidFill>
                <a:latin typeface="Helvetica Light"/>
                <a:cs typeface="Helvetica Light"/>
              </a:rPr>
              <a:t>β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Helvetica Light"/>
                <a:cs typeface="Helvetica Light"/>
              </a:rPr>
              <a:t>-Delayed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Helvetica Light"/>
                <a:cs typeface="Helvetica Light"/>
              </a:rPr>
              <a:t>Gamma Spectroscopy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88916" y="3522650"/>
            <a:ext cx="25314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Helvetica Light"/>
                <a:cs typeface="Helvetica Light"/>
              </a:rPr>
              <a:t>Isomeric Decay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56116" y="1347775"/>
            <a:ext cx="426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SzPct val="80000"/>
              <a:buFontTx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 gamma rays following decay events provide information on low-level structure of daughter nuclei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88916" y="3938575"/>
            <a:ext cx="5181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buSzPct val="80000"/>
              <a:buFontTx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 </a:t>
            </a:r>
            <a:r>
              <a:rPr lang="en-US" sz="2000" dirty="0" smtClean="0">
                <a:latin typeface="Helvetica Light"/>
                <a:cs typeface="Helvetica Light"/>
              </a:rPr>
              <a:t>depending on the production mechanism, nuclei may be produced in long-lived excited states (isomeric states)</a:t>
            </a:r>
            <a:endParaRPr lang="en-US" sz="2000" dirty="0">
              <a:latin typeface="Helvetica Light"/>
              <a:cs typeface="Helvetica Light"/>
            </a:endParaRPr>
          </a:p>
          <a:p>
            <a:pPr algn="l">
              <a:buSzPct val="80000"/>
              <a:buFontTx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 implantation</a:t>
            </a:r>
            <a:r>
              <a:rPr lang="en-US" sz="2000" dirty="0">
                <a:latin typeface="Helvetica Light"/>
                <a:cs typeface="Helvetica Light"/>
              </a:rPr>
              <a:t>-gamma </a:t>
            </a:r>
            <a:r>
              <a:rPr lang="en-US" sz="2000" dirty="0" smtClean="0">
                <a:latin typeface="Helvetica Light"/>
                <a:cs typeface="Helvetica Light"/>
              </a:rPr>
              <a:t>correlation provides </a:t>
            </a:r>
            <a:r>
              <a:rPr lang="en-US" sz="2000" dirty="0">
                <a:latin typeface="Helvetica Light"/>
                <a:cs typeface="Helvetica Light"/>
              </a:rPr>
              <a:t>the possibility for isomer lifetime </a:t>
            </a:r>
            <a:r>
              <a:rPr lang="en-US" sz="2000" dirty="0" smtClean="0">
                <a:latin typeface="Helvetica Light"/>
                <a:cs typeface="Helvetica Light"/>
              </a:rPr>
              <a:t>determination, if you look for gammas following an implantation</a:t>
            </a:r>
            <a:endParaRPr lang="en-US" sz="2000" dirty="0">
              <a:latin typeface="Helvetica Light"/>
              <a:cs typeface="Helvetica Light"/>
            </a:endParaRPr>
          </a:p>
        </p:txBody>
      </p:sp>
      <p:pic>
        <p:nvPicPr>
          <p:cNvPr id="8" name="Picture 1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18465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048" y="4137025"/>
            <a:ext cx="35814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Implantation β decay spectroscopy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6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41251" y="1524000"/>
            <a:ext cx="2286000" cy="2286000"/>
            <a:chOff x="1371600" y="2286000"/>
            <a:chExt cx="2286000" cy="2286000"/>
          </a:xfrm>
          <a:scene3d>
            <a:camera prst="isometricLeftDown">
              <a:rot lat="1200000" lon="1800000" rev="0"/>
            </a:camera>
            <a:lightRig rig="threePt" dir="t"/>
          </a:scene3d>
        </p:grpSpPr>
        <p:sp>
          <p:nvSpPr>
            <p:cNvPr id="7" name="Rectangle 6"/>
            <p:cNvSpPr/>
            <p:nvPr/>
          </p:nvSpPr>
          <p:spPr>
            <a:xfrm>
              <a:off x="13716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002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74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432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718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718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43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4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860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288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74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716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002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288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574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860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146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7432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718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718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432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46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860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3716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002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288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574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716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002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288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0574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860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146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432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9718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9718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432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860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716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002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8288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57400" y="3429000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716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002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288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0574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2860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5146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7432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9718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718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7432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146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2860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3716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6002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8288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0574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004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4290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290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004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2004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4290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4290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2004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2004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4290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4290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2004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2004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4290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4290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2004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3716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6002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8288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0574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2860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5146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7432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9718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718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432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5146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860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3716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6002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8288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0574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2004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4290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4290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2004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</p:grpSp>
      <p:cxnSp>
        <p:nvCxnSpPr>
          <p:cNvPr id="107" name="Straight Arrow Connector 106"/>
          <p:cNvCxnSpPr/>
          <p:nvPr/>
        </p:nvCxnSpPr>
        <p:spPr>
          <a:xfrm flipV="1">
            <a:off x="598251" y="2667000"/>
            <a:ext cx="19431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2" descr="C:\Documents and Settings\crawford\Local Settings\Temporary Internet Files\Content.IE5\C6WV97YQ\MCj0441468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051" y="1524000"/>
            <a:ext cx="1295229" cy="1295229"/>
          </a:xfrm>
          <a:prstGeom prst="rect">
            <a:avLst/>
          </a:prstGeom>
          <a:noFill/>
        </p:spPr>
      </p:pic>
      <p:sp>
        <p:nvSpPr>
          <p:cNvPr id="110" name="Right Arrow 109"/>
          <p:cNvSpPr/>
          <p:nvPr/>
        </p:nvSpPr>
        <p:spPr>
          <a:xfrm>
            <a:off x="4179651" y="2362200"/>
            <a:ext cx="978408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170251" y="1524000"/>
            <a:ext cx="2286000" cy="2286000"/>
            <a:chOff x="1371600" y="2286000"/>
            <a:chExt cx="2286000" cy="2286000"/>
          </a:xfrm>
          <a:scene3d>
            <a:camera prst="isometricLeftDown">
              <a:rot lat="1200000" lon="1800000" rev="0"/>
            </a:camera>
            <a:lightRig rig="threePt" dir="t"/>
          </a:scene3d>
        </p:grpSpPr>
        <p:sp>
          <p:nvSpPr>
            <p:cNvPr id="112" name="Rectangle 111"/>
            <p:cNvSpPr/>
            <p:nvPr/>
          </p:nvSpPr>
          <p:spPr>
            <a:xfrm>
              <a:off x="13716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6002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8288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0574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2860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5146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7432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9718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9718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743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514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2860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8288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0574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3716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6002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8288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0574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860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146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7432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9718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9718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7432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5146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2860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3716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6002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8288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0574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3716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6002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8288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0574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2860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5146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7432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9718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9718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7432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5146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2860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3716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6002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8288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057400" y="3429000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3716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6002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288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0574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22860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25146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7432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9718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9718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7432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25146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22860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3716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6002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8288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0574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2004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429000" y="2286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4290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2004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2004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429000" y="2743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4290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200400" y="2971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2004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429000" y="3200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4290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200400" y="34290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2004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429000" y="3657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34290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2004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3716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6002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8288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0574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22860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25146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27432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29718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29718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7432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5146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2860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3716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6002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8288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0574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2004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429000" y="41148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4290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200400" y="43434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p3d extrusionH="95250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</p:grpSp>
      <p:sp>
        <p:nvSpPr>
          <p:cNvPr id="212" name="Content Placeholder 2"/>
          <p:cNvSpPr txBox="1">
            <a:spLocks/>
          </p:cNvSpPr>
          <p:nvPr/>
        </p:nvSpPr>
        <p:spPr>
          <a:xfrm>
            <a:off x="74970" y="3161187"/>
            <a:ext cx="16002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100000"/>
              <a:defRPr/>
            </a:pPr>
            <a:r>
              <a:rPr lang="en-US" noProof="0" dirty="0" smtClean="0">
                <a:latin typeface="Helvetica Light"/>
                <a:cs typeface="Helvetica Light"/>
              </a:rPr>
              <a:t>Nucleus of Interest</a:t>
            </a:r>
            <a:endParaRPr kumimoji="0" lang="en-US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Light"/>
              <a:cs typeface="Helvetica Light"/>
            </a:endParaRPr>
          </a:p>
        </p:txBody>
      </p:sp>
      <p:cxnSp>
        <p:nvCxnSpPr>
          <p:cNvPr id="214" name="Straight Arrow Connector 213"/>
          <p:cNvCxnSpPr>
            <a:endCxn id="132" idx="2"/>
          </p:cNvCxnSpPr>
          <p:nvPr/>
        </p:nvCxnSpPr>
        <p:spPr>
          <a:xfrm flipV="1">
            <a:off x="6008451" y="2209800"/>
            <a:ext cx="1905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Content Placeholder 2"/>
          <p:cNvSpPr txBox="1">
            <a:spLocks/>
          </p:cNvSpPr>
          <p:nvPr/>
        </p:nvSpPr>
        <p:spPr>
          <a:xfrm>
            <a:off x="6117076" y="1159410"/>
            <a:ext cx="2838422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100000"/>
              <a:defRPr/>
            </a:pPr>
            <a:r>
              <a:rPr kumimoji="0" lang="en-US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/>
                <a:cs typeface="Helvetica Light"/>
              </a:rPr>
              <a:t>Decay particle (</a:t>
            </a:r>
            <a:r>
              <a:rPr kumimoji="0" lang="el-GR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/>
                <a:cs typeface="Helvetica Light"/>
              </a:rPr>
              <a:t>β</a:t>
            </a:r>
            <a:r>
              <a:rPr kumimoji="0" lang="en-US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/>
                <a:cs typeface="Helvetica Light"/>
              </a:rPr>
              <a:t>, </a:t>
            </a:r>
            <a:r>
              <a:rPr kumimoji="0" lang="el-GR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/>
                <a:cs typeface="Helvetica Light"/>
              </a:rPr>
              <a:t>α</a:t>
            </a:r>
            <a:r>
              <a:rPr kumimoji="0" lang="en-US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/>
                <a:cs typeface="Helvetica Light"/>
              </a:rPr>
              <a:t>, p etc.)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457200" y="4114800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Light"/>
                <a:cs typeface="Helvetica Light"/>
              </a:rPr>
              <a:t>The use of highly-segmented detectors (usually </a:t>
            </a:r>
            <a:r>
              <a:rPr lang="en-US" sz="2000" dirty="0" smtClean="0">
                <a:latin typeface="Helvetica Light"/>
                <a:cs typeface="Helvetica Light"/>
              </a:rPr>
              <a:t>Si or </a:t>
            </a:r>
            <a:r>
              <a:rPr lang="en-US" sz="2000" dirty="0" err="1" smtClean="0">
                <a:latin typeface="Helvetica Light"/>
                <a:cs typeface="Helvetica Light"/>
              </a:rPr>
              <a:t>Ge</a:t>
            </a:r>
            <a:r>
              <a:rPr lang="en-US" sz="2000" dirty="0" smtClean="0">
                <a:latin typeface="Helvetica Light"/>
                <a:cs typeface="Helvetica Light"/>
              </a:rPr>
              <a:t>) </a:t>
            </a:r>
            <a:r>
              <a:rPr lang="en-US" sz="2000" dirty="0" smtClean="0">
                <a:latin typeface="Helvetica Light"/>
                <a:cs typeface="Helvetica Light"/>
              </a:rPr>
              <a:t>allows temporal and spatial correlations between implanted nuclei, and their subsequent decays → detect the implant and the decay to obtain half-lives and information on levels in the daughter relative to the parent ground state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Implant-decay correlation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6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39" y="998682"/>
            <a:ext cx="2886075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998682"/>
            <a:ext cx="3795713" cy="233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Implantation β</a:t>
            </a:r>
            <a:r>
              <a:rPr lang="en-US" dirty="0" smtClean="0"/>
              <a:t>-decay spectroscopy </a:t>
            </a:r>
            <a:r>
              <a:rPr lang="en-US" dirty="0" smtClean="0"/>
              <a:t>arrays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32" y="3505199"/>
            <a:ext cx="4339167" cy="271261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41018" y="4714639"/>
            <a:ext cx="2646314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r">
              <a:spcBef>
                <a:spcPts val="600"/>
              </a:spcBef>
              <a:buClr>
                <a:schemeClr val="accent1"/>
              </a:buClr>
              <a:buSzPct val="100000"/>
              <a:defRPr/>
            </a:pPr>
            <a:r>
              <a:rPr lang="en-US" sz="2000" noProof="0" dirty="0" smtClean="0">
                <a:latin typeface="Helvetica Light"/>
                <a:cs typeface="Helvetica Light"/>
              </a:rPr>
              <a:t>WAS3ABI for EURICA at RIBF (RIKEN)</a:t>
            </a:r>
            <a:endParaRPr kumimoji="0" lang="en-US" sz="20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Light"/>
              <a:cs typeface="Helvetica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251123" y="1801915"/>
            <a:ext cx="1435677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indent="-274320">
              <a:spcBef>
                <a:spcPts val="600"/>
              </a:spcBef>
              <a:buClr>
                <a:schemeClr val="accent1"/>
              </a:buClr>
              <a:buSzPct val="100000"/>
              <a:defRPr/>
            </a:pPr>
            <a:r>
              <a:rPr lang="en-US" sz="2000" dirty="0" smtClean="0">
                <a:latin typeface="Helvetica Light"/>
                <a:cs typeface="Helvetica Light"/>
              </a:rPr>
              <a:t>BCS at NSCL</a:t>
            </a:r>
            <a:endParaRPr kumimoji="0" lang="en-US" sz="20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016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decay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2247"/>
            <a:ext cx="378905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α decay occurs only in heavier systems on the nuclear chart</a:t>
            </a:r>
          </a:p>
          <a:p>
            <a:r>
              <a:rPr lang="en-US" sz="2000" dirty="0" smtClean="0"/>
              <a:t>Alpha decay however probes different aspects of the nuclear forces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256" y="991628"/>
            <a:ext cx="4765462" cy="3330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0" y="3435880"/>
            <a:ext cx="4343400" cy="30099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31091" y="4551053"/>
            <a:ext cx="3789056" cy="176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Helvetica Light"/>
                <a:cs typeface="Helvetica Light"/>
              </a:rPr>
              <a:t>Different selectivity in the process --&gt; </a:t>
            </a:r>
            <a:r>
              <a:rPr lang="en-US" sz="2000" dirty="0" err="1" smtClean="0">
                <a:latin typeface="Helvetica Light"/>
                <a:cs typeface="Helvetica Light"/>
              </a:rPr>
              <a:t>favour</a:t>
            </a:r>
            <a:r>
              <a:rPr lang="en-US" sz="2000" dirty="0" smtClean="0">
                <a:latin typeface="Helvetica Light"/>
                <a:cs typeface="Helvetica Light"/>
              </a:rPr>
              <a:t> low L alpha emission</a:t>
            </a:r>
            <a:endParaRPr lang="en-US" sz="2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1035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decay – heavy element structure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74205"/>
            <a:ext cx="53149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884093"/>
            <a:ext cx="31642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Light"/>
                <a:cs typeface="Helvetica Light"/>
              </a:rPr>
              <a:t>The heaviest nuclei decay via emission of ‘heavy’ particles – alpha decay – or by spontaneous fission</a:t>
            </a:r>
          </a:p>
          <a:p>
            <a:endParaRPr lang="en-US" sz="2000" dirty="0">
              <a:latin typeface="Helvetica Light"/>
              <a:cs typeface="Helvetica Light"/>
            </a:endParaRPr>
          </a:p>
          <a:p>
            <a:r>
              <a:rPr lang="en-US" sz="2000" dirty="0" smtClean="0">
                <a:latin typeface="Helvetica Light"/>
                <a:cs typeface="Helvetica Light"/>
              </a:rPr>
              <a:t>Since alphas and fission products are relatively easy to detect, even a single nucleus can provide significant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4498" y="4406885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Helvetica Light"/>
                <a:cs typeface="Helvetica Light"/>
              </a:rPr>
              <a:t>Decay properties of element 117 alone, from only 6 events, provide experimental evidence supporting enhanced stability beyond Z = 111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88" y="6090821"/>
            <a:ext cx="428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Helvetica Light"/>
                <a:cs typeface="Helvetica Light"/>
              </a:rPr>
              <a:t>Yu. </a:t>
            </a:r>
            <a:r>
              <a:rPr lang="en-US" sz="1400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Ts</a:t>
            </a:r>
            <a:r>
              <a:rPr lang="en-US" sz="1400" dirty="0" smtClean="0">
                <a:solidFill>
                  <a:srgbClr val="7F7F7F"/>
                </a:solidFill>
                <a:latin typeface="Helvetica Light"/>
                <a:cs typeface="Helvetica Light"/>
              </a:rPr>
              <a:t>. </a:t>
            </a:r>
            <a:r>
              <a:rPr lang="en-US" sz="1400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Oganessian</a:t>
            </a:r>
            <a:r>
              <a:rPr lang="en-US" sz="1400" dirty="0" smtClean="0">
                <a:solidFill>
                  <a:srgbClr val="7F7F7F"/>
                </a:solidFill>
                <a:latin typeface="Helvetica Light"/>
                <a:cs typeface="Helvetica Light"/>
              </a:rPr>
              <a:t> et al., PRL 104, 142502 (2010).</a:t>
            </a:r>
          </a:p>
        </p:txBody>
      </p:sp>
    </p:spTree>
    <p:extLst>
      <p:ext uri="{BB962C8B-B14F-4D97-AF65-F5344CB8AC3E}">
        <p14:creationId xmlns:p14="http://schemas.microsoft.com/office/powerpoint/2010/main" val="3372378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</a:t>
            </a:r>
            <a:r>
              <a:rPr lang="en-US" dirty="0" err="1" smtClean="0"/>
              <a:t>dripline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12" y="971360"/>
            <a:ext cx="7172997" cy="52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35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decay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9966" y="1124534"/>
            <a:ext cx="532683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Even when the Q value for proton removal becomes positive, proton emission is hindered due to the Coulomb (and centrifugal) barriers --&gt; radioactivity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5" y="1124534"/>
            <a:ext cx="2835390" cy="3532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256" y="3082340"/>
            <a:ext cx="4633180" cy="321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559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 decay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85" y="1530905"/>
            <a:ext cx="7834407" cy="4086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8921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000" dirty="0" smtClean="0"/>
              <a:t>Reactions and Excitation Spectra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419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excitations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28" y="1097468"/>
            <a:ext cx="5164789" cy="19903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Single particle excitations</a:t>
            </a:r>
          </a:p>
          <a:p>
            <a:r>
              <a:rPr lang="en-US" sz="2200" dirty="0" smtClean="0"/>
              <a:t>Within a independent particle model, a subset of nuclear excitations correspond to different configurations of protons and neutrons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4639" y="6079841"/>
            <a:ext cx="49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Light"/>
              </a:rPr>
              <a:t>7</a:t>
            </a:r>
            <a:r>
              <a:rPr lang="en-US" sz="1400" dirty="0" smtClean="0">
                <a:latin typeface="Helvetica Light"/>
              </a:rPr>
              <a:t>/2-</a:t>
            </a:r>
            <a:endParaRPr lang="en-US" sz="1400" dirty="0">
              <a:latin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4638" y="3842884"/>
            <a:ext cx="49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3/2-</a:t>
            </a:r>
            <a:endParaRPr lang="en-US" sz="1400" dirty="0">
              <a:latin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4639" y="3367795"/>
            <a:ext cx="5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3/2+</a:t>
            </a:r>
            <a:endParaRPr lang="en-US" sz="1400" dirty="0">
              <a:latin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4638" y="3161713"/>
            <a:ext cx="5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1/2+</a:t>
            </a:r>
            <a:endParaRPr lang="en-US" sz="1400" dirty="0">
              <a:latin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6124" y="4912533"/>
            <a:ext cx="78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 smtClean="0">
                <a:latin typeface="Helvetica Light"/>
              </a:rPr>
              <a:t>47</a:t>
            </a:r>
            <a:r>
              <a:rPr lang="en-US" sz="2000" b="1" dirty="0" smtClean="0">
                <a:latin typeface="Helvetica Light"/>
              </a:rPr>
              <a:t>Ca</a:t>
            </a:r>
            <a:endParaRPr lang="en-US" sz="2000" b="1" dirty="0">
              <a:latin typeface="Helvetica Light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644604" y="4028831"/>
            <a:ext cx="731520" cy="223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501908" y="4916964"/>
            <a:ext cx="102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Light"/>
              </a:rPr>
              <a:t>2014 keV </a:t>
            </a:r>
            <a:endParaRPr lang="en-US" sz="1400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0192" y="3825111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2014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0192" y="6062068"/>
            <a:ext cx="29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0</a:t>
            </a:r>
            <a:endParaRPr lang="en-US" sz="1600" dirty="0">
              <a:latin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0192" y="3272339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2578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90192" y="309657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2599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0192" y="2132215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3562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0192" y="164801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3999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0192" y="120416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4403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0192" y="750226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4811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7641860" y="3418187"/>
            <a:ext cx="219456" cy="610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260860" y="3388235"/>
            <a:ext cx="216478" cy="623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170804" y="3554704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585 keV </a:t>
            </a:r>
            <a:endParaRPr lang="en-US" sz="1200" dirty="0">
              <a:latin typeface="Helvetica Light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141918" y="3418186"/>
            <a:ext cx="45720" cy="2848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550925" y="4774499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2578/2599 keV </a:t>
            </a:r>
            <a:endParaRPr lang="en-US" sz="1400" dirty="0">
              <a:latin typeface="Helvetica Light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882838" y="1834758"/>
            <a:ext cx="54864" cy="48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3129" y="1922969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437 keV </a:t>
            </a:r>
            <a:endParaRPr lang="en-US" sz="1200" dirty="0">
              <a:latin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554782" y="3550076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564 keV </a:t>
            </a:r>
            <a:endParaRPr lang="en-US" sz="1200" dirty="0">
              <a:latin typeface="Helvetica Light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6654004" y="1390907"/>
            <a:ext cx="45720" cy="443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6654004" y="932930"/>
            <a:ext cx="45720" cy="443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3148" y="1458942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404 keV </a:t>
            </a:r>
            <a:endParaRPr lang="en-US" sz="1200" dirty="0">
              <a:latin typeface="Helvetica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3148" y="1000965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408 keV </a:t>
            </a:r>
            <a:endParaRPr lang="en-US" sz="1200" dirty="0">
              <a:latin typeface="Helvetica Ligh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37592" y="936970"/>
            <a:ext cx="1760753" cy="5328818"/>
            <a:chOff x="2286000" y="948744"/>
            <a:chExt cx="1455953" cy="532881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294153" y="627756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294153" y="4040605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286000" y="948744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286000" y="140268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86000" y="184653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286000" y="233073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86000" y="3400009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286000" y="3420184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Down Arrow 39"/>
          <p:cNvSpPr/>
          <p:nvPr/>
        </p:nvSpPr>
        <p:spPr>
          <a:xfrm>
            <a:off x="7035238" y="2318958"/>
            <a:ext cx="45719" cy="3947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6212370" y="4526528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3562 keV </a:t>
            </a:r>
            <a:endParaRPr lang="en-US" sz="1400" dirty="0">
              <a:latin typeface="Helvetica Light"/>
            </a:endParaRPr>
          </a:p>
        </p:txBody>
      </p:sp>
      <p:sp>
        <p:nvSpPr>
          <p:cNvPr id="42" name="Down Arrow 41"/>
          <p:cNvSpPr/>
          <p:nvPr/>
        </p:nvSpPr>
        <p:spPr>
          <a:xfrm flipH="1">
            <a:off x="6756168" y="1837813"/>
            <a:ext cx="50469" cy="4407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907570" y="4547315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3999 keV</a:t>
            </a:r>
            <a:endParaRPr lang="en-US" sz="1400" dirty="0">
              <a:latin typeface="Helvetica Ligh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524013" y="3087841"/>
            <a:ext cx="17563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288485" y="2859241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2875</a:t>
            </a:r>
          </a:p>
        </p:txBody>
      </p:sp>
      <p:sp>
        <p:nvSpPr>
          <p:cNvPr id="46" name="Down Arrow 45"/>
          <p:cNvSpPr/>
          <p:nvPr/>
        </p:nvSpPr>
        <p:spPr>
          <a:xfrm flipH="1">
            <a:off x="7218118" y="3100193"/>
            <a:ext cx="45719" cy="928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6868982" y="2580709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862 keV </a:t>
            </a:r>
            <a:endParaRPr lang="en-US" sz="1200" dirty="0">
              <a:latin typeface="Helvetica Light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147044" y="5409160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47044" y="480629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47044" y="464993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47755" y="5409160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347755" y="480629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47755" y="464993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47755" y="3959614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347755" y="3306064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440187" y="522449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5/2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39476" y="522449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5/2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39476" y="4649937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s</a:t>
            </a:r>
            <a:r>
              <a:rPr lang="en-US" baseline="-25000" dirty="0" smtClean="0">
                <a:latin typeface="Helvetica Light"/>
                <a:cs typeface="Helvetica Light"/>
              </a:rPr>
              <a:t>1/2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39476" y="441690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40187" y="4617671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s</a:t>
            </a:r>
            <a:r>
              <a:rPr lang="en-US" baseline="-25000" dirty="0" smtClean="0">
                <a:latin typeface="Helvetica Light"/>
                <a:cs typeface="Helvetica Light"/>
              </a:rPr>
              <a:t>1/2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40187" y="438463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40187" y="377494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f</a:t>
            </a:r>
            <a:r>
              <a:rPr lang="en-US" baseline="-25000" dirty="0" smtClean="0">
                <a:latin typeface="Helvetica Light"/>
                <a:cs typeface="Helvetica Light"/>
              </a:rPr>
              <a:t>7/2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40187" y="312139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p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7044" y="5958092"/>
            <a:ext cx="109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</a:rPr>
              <a:t>Protons</a:t>
            </a:r>
            <a:endParaRPr lang="en-US" sz="1600" dirty="0">
              <a:latin typeface="Helvetica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47755" y="5961656"/>
            <a:ext cx="109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</a:rPr>
              <a:t>Neutrons</a:t>
            </a:r>
            <a:endParaRPr lang="en-US" sz="1600" dirty="0">
              <a:latin typeface="Helvetica Light"/>
            </a:endParaRPr>
          </a:p>
        </p:txBody>
      </p:sp>
      <p:sp>
        <p:nvSpPr>
          <p:cNvPr id="71" name="TextBox 70"/>
          <p:cNvSpPr txBox="1"/>
          <p:nvPr/>
        </p:nvSpPr>
        <p:spPr>
          <a:xfrm flipH="1">
            <a:off x="3678055" y="3457974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3678055" y="4144280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20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4" name="TextBox 73"/>
          <p:cNvSpPr txBox="1"/>
          <p:nvPr/>
        </p:nvSpPr>
        <p:spPr>
          <a:xfrm flipH="1">
            <a:off x="1468070" y="4144280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20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1468070" y="5455774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1454415" y="4116970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3678055" y="4116970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678055" y="3438313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526688" y="5483521"/>
            <a:ext cx="346292" cy="346292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1" name="TextBox 80"/>
          <p:cNvSpPr txBox="1"/>
          <p:nvPr/>
        </p:nvSpPr>
        <p:spPr>
          <a:xfrm flipH="1">
            <a:off x="3678055" y="5469189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736673" y="5496936"/>
            <a:ext cx="346292" cy="346292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1323736" y="5346262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1451698" y="5350317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1585648" y="53503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713610" y="5354404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1838667" y="53503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1966629" y="5354404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1428766" y="45951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1562716" y="45951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1690678" y="4599236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1815735" y="45951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1564911" y="47475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1692873" y="4751636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3538041" y="5348457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3666003" y="5352512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3799953" y="53525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3927915" y="535659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4052972" y="53525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4180934" y="535659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3643071" y="45973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777021" y="4597376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904983" y="4601431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4030040" y="4597376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3779216" y="4749776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3907178" y="4753831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3390031" y="3903222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3517993" y="3907277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3651943" y="390730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3779905" y="391136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904962" y="390730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032924" y="391136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4171669" y="391355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4310414" y="3915754"/>
            <a:ext cx="109512" cy="109512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cxnSp>
        <p:nvCxnSpPr>
          <p:cNvPr id="116" name="Straight Arrow Connector 115"/>
          <p:cNvCxnSpPr>
            <a:endCxn id="4" idx="1"/>
          </p:cNvCxnSpPr>
          <p:nvPr/>
        </p:nvCxnSpPr>
        <p:spPr>
          <a:xfrm flipV="1">
            <a:off x="5327798" y="6233730"/>
            <a:ext cx="716841" cy="3205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3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excitation energies and spins?</a:t>
            </a:r>
            <a:endParaRPr lang="en-US" dirty="0"/>
          </a:p>
        </p:txBody>
      </p:sp>
      <p:sp>
        <p:nvSpPr>
          <p:cNvPr id="110" name="Content Placeholder 2"/>
          <p:cNvSpPr>
            <a:spLocks noGrp="1"/>
          </p:cNvSpPr>
          <p:nvPr>
            <p:ph idx="1"/>
          </p:nvPr>
        </p:nvSpPr>
        <p:spPr>
          <a:xfrm>
            <a:off x="211651" y="1000965"/>
            <a:ext cx="6256433" cy="1990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Can we probe the details of the wavefunction ‘directly’?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7F7F7F"/>
                </a:solidFill>
              </a:rPr>
              <a:t>Is there a way to tell where the particles are in terms of single-particle states (even within a specific model)?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044639" y="6079841"/>
            <a:ext cx="49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Light"/>
              </a:rPr>
              <a:t>7</a:t>
            </a:r>
            <a:r>
              <a:rPr lang="en-US" sz="1400" dirty="0" smtClean="0">
                <a:latin typeface="Helvetica Light"/>
              </a:rPr>
              <a:t>/2-</a:t>
            </a:r>
            <a:endParaRPr lang="en-US" sz="1400" dirty="0">
              <a:latin typeface="Helvetica Ligh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44638" y="3842884"/>
            <a:ext cx="49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3/2-</a:t>
            </a:r>
            <a:endParaRPr lang="en-US" sz="1400" dirty="0">
              <a:latin typeface="Helvetica Ligh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044639" y="3367795"/>
            <a:ext cx="5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3/2+</a:t>
            </a:r>
            <a:endParaRPr lang="en-US" sz="1400" dirty="0">
              <a:latin typeface="Helvetica Ligh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044638" y="3161713"/>
            <a:ext cx="5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1/2+</a:t>
            </a:r>
            <a:endParaRPr lang="en-US" sz="1400" dirty="0">
              <a:latin typeface="Helvetica Ligh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376124" y="4912533"/>
            <a:ext cx="78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 smtClean="0">
                <a:latin typeface="Helvetica Light"/>
              </a:rPr>
              <a:t>47</a:t>
            </a:r>
            <a:r>
              <a:rPr lang="en-US" sz="2000" b="1" dirty="0" smtClean="0">
                <a:latin typeface="Helvetica Light"/>
              </a:rPr>
              <a:t>Ca</a:t>
            </a:r>
            <a:endParaRPr lang="en-US" sz="2000" b="1" dirty="0">
              <a:latin typeface="Helvetica Light"/>
            </a:endParaRPr>
          </a:p>
        </p:txBody>
      </p:sp>
      <p:sp>
        <p:nvSpPr>
          <p:cNvPr id="116" name="Down Arrow 115"/>
          <p:cNvSpPr/>
          <p:nvPr/>
        </p:nvSpPr>
        <p:spPr>
          <a:xfrm>
            <a:off x="7644604" y="4028831"/>
            <a:ext cx="731520" cy="223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7501908" y="4916964"/>
            <a:ext cx="102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Light"/>
              </a:rPr>
              <a:t>2014 keV </a:t>
            </a:r>
            <a:endParaRPr lang="en-US" sz="1400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290192" y="3825111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2014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290192" y="6062068"/>
            <a:ext cx="29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0</a:t>
            </a:r>
            <a:endParaRPr lang="en-US" sz="1600" dirty="0">
              <a:latin typeface="Helvetica Ligh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290192" y="3272339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2578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290192" y="309657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2599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290192" y="2132215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3562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290192" y="164801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3999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8290192" y="120416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4403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290192" y="750226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4811</a:t>
            </a:r>
          </a:p>
        </p:txBody>
      </p:sp>
      <p:sp>
        <p:nvSpPr>
          <p:cNvPr id="126" name="Down Arrow 125"/>
          <p:cNvSpPr/>
          <p:nvPr/>
        </p:nvSpPr>
        <p:spPr>
          <a:xfrm>
            <a:off x="7641860" y="3418187"/>
            <a:ext cx="219456" cy="610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127" name="Down Arrow 126"/>
          <p:cNvSpPr/>
          <p:nvPr/>
        </p:nvSpPr>
        <p:spPr>
          <a:xfrm>
            <a:off x="7260860" y="3388235"/>
            <a:ext cx="216478" cy="623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7170804" y="3554704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585 keV </a:t>
            </a:r>
            <a:endParaRPr lang="en-US" sz="1200" dirty="0">
              <a:latin typeface="Helvetica Light"/>
            </a:endParaRPr>
          </a:p>
        </p:txBody>
      </p:sp>
      <p:sp>
        <p:nvSpPr>
          <p:cNvPr id="129" name="Down Arrow 128"/>
          <p:cNvSpPr/>
          <p:nvPr/>
        </p:nvSpPr>
        <p:spPr>
          <a:xfrm>
            <a:off x="7141918" y="3418186"/>
            <a:ext cx="45720" cy="2848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6550925" y="4774499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2578/2599 keV </a:t>
            </a:r>
            <a:endParaRPr lang="en-US" sz="1400" dirty="0">
              <a:latin typeface="Helvetica Light"/>
            </a:endParaRPr>
          </a:p>
        </p:txBody>
      </p:sp>
      <p:sp>
        <p:nvSpPr>
          <p:cNvPr id="131" name="Down Arrow 130"/>
          <p:cNvSpPr/>
          <p:nvPr/>
        </p:nvSpPr>
        <p:spPr>
          <a:xfrm>
            <a:off x="6882838" y="1834758"/>
            <a:ext cx="54864" cy="48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993129" y="1922969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437 keV </a:t>
            </a:r>
            <a:endParaRPr lang="en-US" sz="1200" dirty="0">
              <a:latin typeface="Helvetica Light"/>
            </a:endParaRPr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7554782" y="3550076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564 keV </a:t>
            </a:r>
            <a:endParaRPr lang="en-US" sz="1200" dirty="0">
              <a:latin typeface="Helvetica Light"/>
            </a:endParaRPr>
          </a:p>
        </p:txBody>
      </p:sp>
      <p:sp>
        <p:nvSpPr>
          <p:cNvPr id="134" name="Down Arrow 133"/>
          <p:cNvSpPr/>
          <p:nvPr/>
        </p:nvSpPr>
        <p:spPr>
          <a:xfrm>
            <a:off x="6654004" y="1390907"/>
            <a:ext cx="45720" cy="443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135" name="Down Arrow 134"/>
          <p:cNvSpPr/>
          <p:nvPr/>
        </p:nvSpPr>
        <p:spPr>
          <a:xfrm>
            <a:off x="6654004" y="932930"/>
            <a:ext cx="45720" cy="443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663148" y="1458942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404 keV </a:t>
            </a:r>
            <a:endParaRPr lang="en-US" sz="1200" dirty="0">
              <a:latin typeface="Helvetica Ligh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663148" y="1000965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408 keV </a:t>
            </a:r>
            <a:endParaRPr lang="en-US" sz="1200" dirty="0">
              <a:latin typeface="Helvetica Light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6537592" y="936970"/>
            <a:ext cx="1760753" cy="5328818"/>
            <a:chOff x="2286000" y="948744"/>
            <a:chExt cx="1455953" cy="5328818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2294153" y="627756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294153" y="4040605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2286000" y="948744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286000" y="140268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2286000" y="184653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2286000" y="233073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2286000" y="3400009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286000" y="3420184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Down Arrow 146"/>
          <p:cNvSpPr/>
          <p:nvPr/>
        </p:nvSpPr>
        <p:spPr>
          <a:xfrm>
            <a:off x="7035238" y="2318958"/>
            <a:ext cx="45719" cy="3947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148" name="TextBox 147"/>
          <p:cNvSpPr txBox="1"/>
          <p:nvPr/>
        </p:nvSpPr>
        <p:spPr>
          <a:xfrm rot="16200000">
            <a:off x="6212370" y="4526528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3562 keV </a:t>
            </a:r>
            <a:endParaRPr lang="en-US" sz="1400" dirty="0">
              <a:latin typeface="Helvetica Light"/>
            </a:endParaRPr>
          </a:p>
        </p:txBody>
      </p:sp>
      <p:sp>
        <p:nvSpPr>
          <p:cNvPr id="149" name="Down Arrow 148"/>
          <p:cNvSpPr/>
          <p:nvPr/>
        </p:nvSpPr>
        <p:spPr>
          <a:xfrm flipH="1">
            <a:off x="6756168" y="1837813"/>
            <a:ext cx="50469" cy="4407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150" name="TextBox 149"/>
          <p:cNvSpPr txBox="1"/>
          <p:nvPr/>
        </p:nvSpPr>
        <p:spPr>
          <a:xfrm rot="16200000">
            <a:off x="5907570" y="4547315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3999 keV</a:t>
            </a:r>
            <a:endParaRPr lang="en-US" sz="1400" dirty="0">
              <a:latin typeface="Helvetica Light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>
            <a:off x="6524013" y="3087841"/>
            <a:ext cx="17563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8288485" y="2859241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2875</a:t>
            </a:r>
          </a:p>
        </p:txBody>
      </p:sp>
      <p:sp>
        <p:nvSpPr>
          <p:cNvPr id="153" name="Down Arrow 152"/>
          <p:cNvSpPr/>
          <p:nvPr/>
        </p:nvSpPr>
        <p:spPr>
          <a:xfrm flipH="1">
            <a:off x="7218118" y="3100193"/>
            <a:ext cx="45719" cy="928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154" name="TextBox 153"/>
          <p:cNvSpPr txBox="1"/>
          <p:nvPr/>
        </p:nvSpPr>
        <p:spPr>
          <a:xfrm rot="16200000">
            <a:off x="6868982" y="2580709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862 keV </a:t>
            </a:r>
            <a:endParaRPr lang="en-US" sz="1200" dirty="0">
              <a:latin typeface="Helvetica Light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1147044" y="5409160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147044" y="480629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147044" y="464993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347755" y="5409160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3347755" y="480629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3347755" y="464993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3347755" y="3959614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3347755" y="3306064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440187" y="522449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5/2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239476" y="522449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5/2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239476" y="4649937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s</a:t>
            </a:r>
            <a:r>
              <a:rPr lang="en-US" baseline="-25000" dirty="0" smtClean="0">
                <a:latin typeface="Helvetica Light"/>
                <a:cs typeface="Helvetica Light"/>
              </a:rPr>
              <a:t>1/2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239476" y="441690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40187" y="4617671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s</a:t>
            </a:r>
            <a:r>
              <a:rPr lang="en-US" baseline="-25000" dirty="0" smtClean="0">
                <a:latin typeface="Helvetica Light"/>
                <a:cs typeface="Helvetica Light"/>
              </a:rPr>
              <a:t>1/2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440187" y="438463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440187" y="377494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f</a:t>
            </a:r>
            <a:r>
              <a:rPr lang="en-US" baseline="-25000" dirty="0" smtClean="0">
                <a:latin typeface="Helvetica Light"/>
                <a:cs typeface="Helvetica Light"/>
              </a:rPr>
              <a:t>7/2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440187" y="312139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p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147044" y="5958092"/>
            <a:ext cx="109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</a:rPr>
              <a:t>Protons</a:t>
            </a:r>
            <a:endParaRPr lang="en-US" sz="1600" dirty="0">
              <a:latin typeface="Helvetica Light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347755" y="5961656"/>
            <a:ext cx="109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</a:rPr>
              <a:t>Neutrons</a:t>
            </a:r>
            <a:endParaRPr lang="en-US" sz="1600" dirty="0">
              <a:latin typeface="Helvetica Light"/>
            </a:endParaRPr>
          </a:p>
        </p:txBody>
      </p:sp>
      <p:sp>
        <p:nvSpPr>
          <p:cNvPr id="173" name="TextBox 172"/>
          <p:cNvSpPr txBox="1"/>
          <p:nvPr/>
        </p:nvSpPr>
        <p:spPr>
          <a:xfrm flipH="1">
            <a:off x="3678055" y="3457974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74" name="TextBox 173"/>
          <p:cNvSpPr txBox="1"/>
          <p:nvPr/>
        </p:nvSpPr>
        <p:spPr>
          <a:xfrm flipH="1">
            <a:off x="3678055" y="4144280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20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75" name="TextBox 174"/>
          <p:cNvSpPr txBox="1"/>
          <p:nvPr/>
        </p:nvSpPr>
        <p:spPr>
          <a:xfrm flipH="1">
            <a:off x="1468070" y="4144280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20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76" name="TextBox 175"/>
          <p:cNvSpPr txBox="1"/>
          <p:nvPr/>
        </p:nvSpPr>
        <p:spPr>
          <a:xfrm flipH="1">
            <a:off x="1468070" y="5455774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1454415" y="4116970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3678055" y="4116970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3678055" y="3438313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1526688" y="5483521"/>
            <a:ext cx="346292" cy="346292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81" name="TextBox 180"/>
          <p:cNvSpPr txBox="1"/>
          <p:nvPr/>
        </p:nvSpPr>
        <p:spPr>
          <a:xfrm flipH="1">
            <a:off x="3678055" y="5469189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3736673" y="5496936"/>
            <a:ext cx="346292" cy="346292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>
          <a:xfrm>
            <a:off x="1323736" y="5346262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84" name="Oval 183"/>
          <p:cNvSpPr>
            <a:spLocks noChangeAspect="1"/>
          </p:cNvSpPr>
          <p:nvPr/>
        </p:nvSpPr>
        <p:spPr>
          <a:xfrm>
            <a:off x="1451698" y="5350317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85" name="Oval 184"/>
          <p:cNvSpPr>
            <a:spLocks noChangeAspect="1"/>
          </p:cNvSpPr>
          <p:nvPr/>
        </p:nvSpPr>
        <p:spPr>
          <a:xfrm>
            <a:off x="1585648" y="53503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86" name="Oval 185"/>
          <p:cNvSpPr>
            <a:spLocks noChangeAspect="1"/>
          </p:cNvSpPr>
          <p:nvPr/>
        </p:nvSpPr>
        <p:spPr>
          <a:xfrm>
            <a:off x="1713610" y="5354404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87" name="Oval 186"/>
          <p:cNvSpPr>
            <a:spLocks noChangeAspect="1"/>
          </p:cNvSpPr>
          <p:nvPr/>
        </p:nvSpPr>
        <p:spPr>
          <a:xfrm>
            <a:off x="1838667" y="53503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88" name="Oval 187"/>
          <p:cNvSpPr>
            <a:spLocks noChangeAspect="1"/>
          </p:cNvSpPr>
          <p:nvPr/>
        </p:nvSpPr>
        <p:spPr>
          <a:xfrm>
            <a:off x="1966629" y="5354404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89" name="Oval 188"/>
          <p:cNvSpPr>
            <a:spLocks noChangeAspect="1"/>
          </p:cNvSpPr>
          <p:nvPr/>
        </p:nvSpPr>
        <p:spPr>
          <a:xfrm>
            <a:off x="1428766" y="45951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90" name="Oval 189"/>
          <p:cNvSpPr>
            <a:spLocks noChangeAspect="1"/>
          </p:cNvSpPr>
          <p:nvPr/>
        </p:nvSpPr>
        <p:spPr>
          <a:xfrm>
            <a:off x="1562716" y="45951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>
          <a:xfrm>
            <a:off x="1690678" y="4599236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92" name="Oval 191"/>
          <p:cNvSpPr>
            <a:spLocks noChangeAspect="1"/>
          </p:cNvSpPr>
          <p:nvPr/>
        </p:nvSpPr>
        <p:spPr>
          <a:xfrm>
            <a:off x="1815735" y="45951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93" name="Oval 192"/>
          <p:cNvSpPr>
            <a:spLocks noChangeAspect="1"/>
          </p:cNvSpPr>
          <p:nvPr/>
        </p:nvSpPr>
        <p:spPr>
          <a:xfrm>
            <a:off x="1564911" y="47475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94" name="Oval 193"/>
          <p:cNvSpPr>
            <a:spLocks noChangeAspect="1"/>
          </p:cNvSpPr>
          <p:nvPr/>
        </p:nvSpPr>
        <p:spPr>
          <a:xfrm>
            <a:off x="1692873" y="4751636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95" name="Oval 194"/>
          <p:cNvSpPr>
            <a:spLocks noChangeAspect="1"/>
          </p:cNvSpPr>
          <p:nvPr/>
        </p:nvSpPr>
        <p:spPr>
          <a:xfrm>
            <a:off x="3538041" y="5348457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96" name="Oval 195"/>
          <p:cNvSpPr>
            <a:spLocks noChangeAspect="1"/>
          </p:cNvSpPr>
          <p:nvPr/>
        </p:nvSpPr>
        <p:spPr>
          <a:xfrm>
            <a:off x="3666003" y="5352512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97" name="Oval 196"/>
          <p:cNvSpPr>
            <a:spLocks noChangeAspect="1"/>
          </p:cNvSpPr>
          <p:nvPr/>
        </p:nvSpPr>
        <p:spPr>
          <a:xfrm>
            <a:off x="3799953" y="53525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98" name="Oval 197"/>
          <p:cNvSpPr>
            <a:spLocks noChangeAspect="1"/>
          </p:cNvSpPr>
          <p:nvPr/>
        </p:nvSpPr>
        <p:spPr>
          <a:xfrm>
            <a:off x="3927915" y="535659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>
          <a:xfrm>
            <a:off x="4052972" y="53525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00" name="Oval 199"/>
          <p:cNvSpPr>
            <a:spLocks noChangeAspect="1"/>
          </p:cNvSpPr>
          <p:nvPr/>
        </p:nvSpPr>
        <p:spPr>
          <a:xfrm>
            <a:off x="4180934" y="535659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01" name="Oval 200"/>
          <p:cNvSpPr>
            <a:spLocks noChangeAspect="1"/>
          </p:cNvSpPr>
          <p:nvPr/>
        </p:nvSpPr>
        <p:spPr>
          <a:xfrm>
            <a:off x="3643071" y="45973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02" name="Oval 201"/>
          <p:cNvSpPr>
            <a:spLocks noChangeAspect="1"/>
          </p:cNvSpPr>
          <p:nvPr/>
        </p:nvSpPr>
        <p:spPr>
          <a:xfrm>
            <a:off x="3777021" y="4597376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03" name="Oval 202"/>
          <p:cNvSpPr>
            <a:spLocks noChangeAspect="1"/>
          </p:cNvSpPr>
          <p:nvPr/>
        </p:nvSpPr>
        <p:spPr>
          <a:xfrm>
            <a:off x="3904983" y="4601431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3779216" y="4749776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3907178" y="4753831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3390031" y="3903222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3517993" y="3907277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3651943" y="390730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09" name="Oval 208"/>
          <p:cNvSpPr>
            <a:spLocks noChangeAspect="1"/>
          </p:cNvSpPr>
          <p:nvPr/>
        </p:nvSpPr>
        <p:spPr>
          <a:xfrm>
            <a:off x="3779905" y="391136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10" name="Oval 209"/>
          <p:cNvSpPr>
            <a:spLocks noChangeAspect="1"/>
          </p:cNvSpPr>
          <p:nvPr/>
        </p:nvSpPr>
        <p:spPr>
          <a:xfrm>
            <a:off x="3904962" y="390730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11" name="Oval 210"/>
          <p:cNvSpPr>
            <a:spLocks noChangeAspect="1"/>
          </p:cNvSpPr>
          <p:nvPr/>
        </p:nvSpPr>
        <p:spPr>
          <a:xfrm>
            <a:off x="4032924" y="391136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12" name="Oval 211"/>
          <p:cNvSpPr>
            <a:spLocks noChangeAspect="1"/>
          </p:cNvSpPr>
          <p:nvPr/>
        </p:nvSpPr>
        <p:spPr>
          <a:xfrm>
            <a:off x="4181257" y="3902341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cxnSp>
        <p:nvCxnSpPr>
          <p:cNvPr id="213" name="Straight Arrow Connector 212"/>
          <p:cNvCxnSpPr/>
          <p:nvPr/>
        </p:nvCxnSpPr>
        <p:spPr>
          <a:xfrm>
            <a:off x="5340128" y="3528662"/>
            <a:ext cx="716841" cy="79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4" name="Oval 213"/>
          <p:cNvSpPr>
            <a:spLocks noChangeAspect="1"/>
          </p:cNvSpPr>
          <p:nvPr/>
        </p:nvSpPr>
        <p:spPr>
          <a:xfrm>
            <a:off x="4052972" y="4593427"/>
            <a:ext cx="109512" cy="109512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15" name="Oval 214"/>
          <p:cNvSpPr>
            <a:spLocks noChangeAspect="1"/>
          </p:cNvSpPr>
          <p:nvPr/>
        </p:nvSpPr>
        <p:spPr>
          <a:xfrm>
            <a:off x="4330675" y="3908590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44877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83917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Selectivity of the reaction mechanism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2660" y="1237289"/>
            <a:ext cx="76522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Knockout / nucleon removal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Fusion – evaporation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Transfer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Deep inelastic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Scattering (elastic / inelastic)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Capture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Coulomb excitation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097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83917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Fusion evaporation vs. direct transfer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8966" y="1074489"/>
            <a:ext cx="2946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A + b = C -&gt; D + X</a:t>
            </a:r>
          </a:p>
          <a:p>
            <a:pPr marL="742950" lvl="1" indent="-285750">
              <a:buFont typeface="Arial"/>
              <a:buChar char="•"/>
            </a:pP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12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C(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18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O,3n)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27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Si*</a:t>
            </a:r>
            <a:endParaRPr lang="en-US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Compound system has NO memory of its formation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Evaporated particle energies give excitation energies of final states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573"/>
            <a:ext cx="5781040" cy="236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56" y="3959894"/>
            <a:ext cx="5364480" cy="2245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1366" y="4450487"/>
            <a:ext cx="2946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Two-body A(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b,c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)D</a:t>
            </a:r>
          </a:p>
          <a:p>
            <a:pPr marL="742950" lvl="1" indent="-285750">
              <a:buFont typeface="Arial"/>
              <a:buChar char="•"/>
            </a:pP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16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O(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d,p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)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17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O*</a:t>
            </a:r>
            <a:endParaRPr lang="en-US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Outgoing particle DO retain knowledge of transferred particles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3822" y="3663027"/>
            <a:ext cx="76196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6222" y="3750307"/>
            <a:ext cx="76196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04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83917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Knockout reaction vs. direct transfer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58966" y="1481489"/>
            <a:ext cx="2946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A + b = c –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Xn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 -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Xp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  <a:p>
            <a:pPr marL="742950" lvl="1" indent="-285750">
              <a:buFont typeface="Arial"/>
              <a:buChar char="•"/>
            </a:pP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9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Be(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44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S,-1p1n)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42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P*</a:t>
            </a:r>
            <a:endParaRPr lang="en-US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Momentum distribution of recoil reflects orbital momentum transfer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6" y="3959894"/>
            <a:ext cx="5364480" cy="2245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1366" y="4450487"/>
            <a:ext cx="2946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Two-body A(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b,c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)D</a:t>
            </a:r>
          </a:p>
          <a:p>
            <a:pPr marL="742950" lvl="1" indent="-285750">
              <a:buFont typeface="Arial"/>
              <a:buChar char="•"/>
            </a:pP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16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O(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d,p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)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17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O*</a:t>
            </a:r>
            <a:endParaRPr lang="en-US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Outgoing particle DO retain knowledge of transferred particles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3822" y="3663027"/>
            <a:ext cx="76196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6222" y="3750307"/>
            <a:ext cx="76196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7" y="1184761"/>
            <a:ext cx="554736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4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Nucleon knockout reactions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14400"/>
            <a:ext cx="8229600" cy="5660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 Light"/>
                <a:ea typeface="+mn-ea"/>
                <a:cs typeface="Calibri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Intermediate energy beams (&gt; 50 MeV/nucleon)</a:t>
            </a:r>
          </a:p>
          <a:p>
            <a:pPr marL="630936" lvl="2" indent="-256032" algn="l">
              <a:buClr>
                <a:schemeClr val="accent3"/>
              </a:buClr>
              <a:buFont typeface="Georgia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Sudden approximation + </a:t>
            </a:r>
            <a:r>
              <a:rPr lang="en-US" sz="2000" dirty="0" err="1" smtClean="0">
                <a:solidFill>
                  <a:schemeClr val="tx1"/>
                </a:solidFill>
                <a:latin typeface="Helvetica Light"/>
                <a:cs typeface="Helvetica Light"/>
              </a:rPr>
              <a:t>eikonal</a:t>
            </a:r>
            <a:r>
              <a:rPr lang="en-US" sz="2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 approach for reaction theory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Spectroscopic strengths --&gt; exclusive cross-sections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 Light"/>
                <a:cs typeface="Helvetica Light"/>
              </a:rPr>
              <a:t>Populated states in A-1 residue provide detailed measure of beam structure</a:t>
            </a:r>
            <a:endParaRPr lang="en-US" sz="20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11" y="2863046"/>
            <a:ext cx="4434539" cy="2231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2709263"/>
            <a:ext cx="2781300" cy="224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715" y="5463830"/>
            <a:ext cx="4814025" cy="705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8715" y="5094498"/>
            <a:ext cx="277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 Light"/>
                <a:cs typeface="Helvetica Light"/>
              </a:rPr>
              <a:t>Theoretical cross-section</a:t>
            </a:r>
            <a:endParaRPr lang="en-US" b="1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13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Neutron knockout – </a:t>
            </a:r>
            <a:r>
              <a:rPr lang="en-US" baseline="30000" dirty="0" smtClean="0"/>
              <a:t>9</a:t>
            </a:r>
            <a:r>
              <a:rPr lang="en-US" dirty="0" smtClean="0"/>
              <a:t>Be(</a:t>
            </a:r>
            <a:r>
              <a:rPr lang="en-US" baseline="30000" dirty="0" smtClean="0"/>
              <a:t>34</a:t>
            </a:r>
            <a:r>
              <a:rPr lang="en-US" dirty="0" smtClean="0"/>
              <a:t>Ar, </a:t>
            </a:r>
            <a:r>
              <a:rPr lang="en-US" baseline="30000" dirty="0" smtClean="0"/>
              <a:t>33</a:t>
            </a:r>
            <a:r>
              <a:rPr lang="en-US" dirty="0" smtClean="0"/>
              <a:t>Ar)X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69" y="996522"/>
            <a:ext cx="7971531" cy="503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118767"/>
            <a:ext cx="3318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A.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Gade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 et al., PRC 69, 034311 (2004).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0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000" dirty="0" smtClean="0"/>
              <a:t>Coulomb excitation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07451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Collectivity: B(E2) from excitation probability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51" y="1085664"/>
            <a:ext cx="4676775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88" y="4641761"/>
            <a:ext cx="8638021" cy="116480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87036" y="1098892"/>
            <a:ext cx="3770040" cy="3223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Coulomb excitation</a:t>
            </a:r>
            <a:r>
              <a:rPr lang="en-US" sz="2000" dirty="0" smtClean="0"/>
              <a:t>: </a:t>
            </a:r>
          </a:p>
          <a:p>
            <a:pPr marL="256032" indent="-73152"/>
            <a:r>
              <a:rPr lang="en-US" sz="2000" dirty="0"/>
              <a:t> </a:t>
            </a:r>
            <a:r>
              <a:rPr lang="en-US" sz="2000" dirty="0" smtClean="0"/>
              <a:t>   purely Coulomb interaction causes excitation of the nucleus of interest</a:t>
            </a:r>
          </a:p>
          <a:p>
            <a:pPr marL="256032" indent="-73152"/>
            <a:r>
              <a:rPr lang="en-US" sz="2000" dirty="0" smtClean="0"/>
              <a:t>    well described interaction, and cross-section relates to transition matrix element, i.e. B(E2) for 0+ --&gt; 2+ in even-even nuclei.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3137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8"/>
          <a:stretch/>
        </p:blipFill>
        <p:spPr>
          <a:xfrm>
            <a:off x="122525" y="987634"/>
            <a:ext cx="5612130" cy="344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 shaped nuclei and atomic EDM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4442" y="1201248"/>
            <a:ext cx="1013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 Light"/>
                <a:cs typeface="Helvetica Light"/>
              </a:rPr>
              <a:t>224</a:t>
            </a:r>
            <a:r>
              <a:rPr lang="en-US" sz="2400" dirty="0" smtClean="0">
                <a:latin typeface="Helvetica Light"/>
                <a:cs typeface="Helvetica Light"/>
              </a:rPr>
              <a:t>Ra </a:t>
            </a: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897" y="963514"/>
            <a:ext cx="3660087" cy="2886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7885" y="3990673"/>
            <a:ext cx="2418915" cy="2393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93" y="4613398"/>
            <a:ext cx="5951791" cy="3852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94" y="6093023"/>
            <a:ext cx="3667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Helvetica Light"/>
                <a:cs typeface="Helvetica Light"/>
              </a:rPr>
              <a:t>L. P. Gaffney </a:t>
            </a:r>
            <a:r>
              <a:rPr lang="en-US" sz="1400" i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et al</a:t>
            </a:r>
            <a:r>
              <a:rPr lang="en-US" sz="1400" dirty="0" smtClean="0">
                <a:solidFill>
                  <a:srgbClr val="7F7F7F"/>
                </a:solidFill>
                <a:latin typeface="Helvetica Light"/>
                <a:cs typeface="Helvetica Light"/>
              </a:rPr>
              <a:t>., Nature </a:t>
            </a:r>
            <a:r>
              <a:rPr lang="en-US" sz="1400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497</a:t>
            </a:r>
            <a:r>
              <a:rPr lang="en-US" sz="1400" dirty="0" smtClean="0">
                <a:solidFill>
                  <a:srgbClr val="7F7F7F"/>
                </a:solidFill>
                <a:latin typeface="Helvetica Light"/>
                <a:cs typeface="Helvetica Light"/>
              </a:rPr>
              <a:t>, 199 (2013).</a:t>
            </a:r>
            <a:endParaRPr lang="en-US" sz="1400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2181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000" dirty="0" smtClean="0"/>
              <a:t>Excited state lifetimes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195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excitations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28" y="1097468"/>
            <a:ext cx="5164789" cy="19903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Single particle excitations</a:t>
            </a:r>
          </a:p>
          <a:p>
            <a:r>
              <a:rPr lang="en-US" sz="2200" dirty="0" smtClean="0"/>
              <a:t>Within a independent particle model, a subset of nuclear excitations correspond to different configurations of protons and neutrons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4639" y="6079841"/>
            <a:ext cx="49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Light"/>
              </a:rPr>
              <a:t>7</a:t>
            </a:r>
            <a:r>
              <a:rPr lang="en-US" sz="1400" dirty="0" smtClean="0">
                <a:latin typeface="Helvetica Light"/>
              </a:rPr>
              <a:t>/2-</a:t>
            </a:r>
            <a:endParaRPr lang="en-US" sz="1400" dirty="0">
              <a:latin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4638" y="3842884"/>
            <a:ext cx="49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3/2-</a:t>
            </a:r>
            <a:endParaRPr lang="en-US" sz="1400" dirty="0">
              <a:latin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4639" y="3367795"/>
            <a:ext cx="5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3/2+</a:t>
            </a:r>
            <a:endParaRPr lang="en-US" sz="1400" dirty="0">
              <a:latin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4638" y="3161713"/>
            <a:ext cx="5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1/2+</a:t>
            </a:r>
            <a:endParaRPr lang="en-US" sz="1400" dirty="0">
              <a:latin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6124" y="4912533"/>
            <a:ext cx="78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 smtClean="0">
                <a:latin typeface="Helvetica Light"/>
              </a:rPr>
              <a:t>47</a:t>
            </a:r>
            <a:r>
              <a:rPr lang="en-US" sz="2000" b="1" dirty="0" smtClean="0">
                <a:latin typeface="Helvetica Light"/>
              </a:rPr>
              <a:t>Ca</a:t>
            </a:r>
            <a:endParaRPr lang="en-US" sz="2000" b="1" dirty="0">
              <a:latin typeface="Helvetica Light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644604" y="4028831"/>
            <a:ext cx="731520" cy="223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501908" y="4916964"/>
            <a:ext cx="102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Light"/>
              </a:rPr>
              <a:t>2014 keV </a:t>
            </a:r>
            <a:endParaRPr lang="en-US" sz="1400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0192" y="3825111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2014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0192" y="6062068"/>
            <a:ext cx="29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0</a:t>
            </a:r>
            <a:endParaRPr lang="en-US" sz="1600" dirty="0">
              <a:latin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0192" y="3272339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2578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90192" y="309657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2599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0192" y="2132215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3562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0192" y="164801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3999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0192" y="120416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4403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0192" y="750226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4811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7641860" y="3418187"/>
            <a:ext cx="219456" cy="610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260860" y="3388235"/>
            <a:ext cx="216478" cy="623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170804" y="3554704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585 keV </a:t>
            </a:r>
            <a:endParaRPr lang="en-US" sz="1200" dirty="0">
              <a:latin typeface="Helvetica Light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141918" y="3418186"/>
            <a:ext cx="45720" cy="2848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550925" y="4774499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2578/2599 keV </a:t>
            </a:r>
            <a:endParaRPr lang="en-US" sz="1400" dirty="0">
              <a:latin typeface="Helvetica Light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882838" y="1834758"/>
            <a:ext cx="54864" cy="48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3129" y="1922969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437 keV </a:t>
            </a:r>
            <a:endParaRPr lang="en-US" sz="1200" dirty="0">
              <a:latin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554782" y="3550076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564 keV </a:t>
            </a:r>
            <a:endParaRPr lang="en-US" sz="1200" dirty="0">
              <a:latin typeface="Helvetica Light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6654004" y="1390907"/>
            <a:ext cx="45720" cy="443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6654004" y="932930"/>
            <a:ext cx="45720" cy="443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3148" y="1458942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404 keV </a:t>
            </a:r>
            <a:endParaRPr lang="en-US" sz="1200" dirty="0">
              <a:latin typeface="Helvetica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3148" y="1000965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408 keV </a:t>
            </a:r>
            <a:endParaRPr lang="en-US" sz="1200" dirty="0">
              <a:latin typeface="Helvetica Ligh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37592" y="936970"/>
            <a:ext cx="1760753" cy="5328818"/>
            <a:chOff x="2286000" y="948744"/>
            <a:chExt cx="1455953" cy="532881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294153" y="627756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294153" y="4040605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286000" y="948744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286000" y="140268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86000" y="184653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286000" y="233073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86000" y="3400009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286000" y="3420184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Down Arrow 39"/>
          <p:cNvSpPr/>
          <p:nvPr/>
        </p:nvSpPr>
        <p:spPr>
          <a:xfrm>
            <a:off x="7035238" y="2318958"/>
            <a:ext cx="45719" cy="3947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6212370" y="4526528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3562 keV </a:t>
            </a:r>
            <a:endParaRPr lang="en-US" sz="1400" dirty="0">
              <a:latin typeface="Helvetica Light"/>
            </a:endParaRPr>
          </a:p>
        </p:txBody>
      </p:sp>
      <p:sp>
        <p:nvSpPr>
          <p:cNvPr id="42" name="Down Arrow 41"/>
          <p:cNvSpPr/>
          <p:nvPr/>
        </p:nvSpPr>
        <p:spPr>
          <a:xfrm flipH="1">
            <a:off x="6756168" y="1837813"/>
            <a:ext cx="50469" cy="4407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907570" y="4547315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3999 keV</a:t>
            </a:r>
            <a:endParaRPr lang="en-US" sz="1400" dirty="0">
              <a:latin typeface="Helvetica Ligh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524013" y="3087841"/>
            <a:ext cx="17563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288485" y="2859241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2875</a:t>
            </a:r>
          </a:p>
        </p:txBody>
      </p:sp>
      <p:sp>
        <p:nvSpPr>
          <p:cNvPr id="46" name="Down Arrow 45"/>
          <p:cNvSpPr/>
          <p:nvPr/>
        </p:nvSpPr>
        <p:spPr>
          <a:xfrm flipH="1">
            <a:off x="7218118" y="3100193"/>
            <a:ext cx="45719" cy="928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6868982" y="2580709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862 keV </a:t>
            </a:r>
            <a:endParaRPr lang="en-US" sz="1200" dirty="0">
              <a:latin typeface="Helvetica Light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147044" y="5409160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47044" y="480629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47044" y="464993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47755" y="5409160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347755" y="480629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47755" y="464993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47755" y="3959614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347755" y="3306064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440187" y="522449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5/2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39476" y="522449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5/2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39476" y="4649937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s</a:t>
            </a:r>
            <a:r>
              <a:rPr lang="en-US" baseline="-25000" dirty="0" smtClean="0">
                <a:latin typeface="Helvetica Light"/>
                <a:cs typeface="Helvetica Light"/>
              </a:rPr>
              <a:t>1/2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39476" y="441690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40187" y="4617671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s</a:t>
            </a:r>
            <a:r>
              <a:rPr lang="en-US" baseline="-25000" dirty="0" smtClean="0">
                <a:latin typeface="Helvetica Light"/>
                <a:cs typeface="Helvetica Light"/>
              </a:rPr>
              <a:t>1/2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40187" y="438463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40187" y="377494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f</a:t>
            </a:r>
            <a:r>
              <a:rPr lang="en-US" baseline="-25000" dirty="0" smtClean="0">
                <a:latin typeface="Helvetica Light"/>
                <a:cs typeface="Helvetica Light"/>
              </a:rPr>
              <a:t>7/2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40187" y="312139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p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7044" y="5958092"/>
            <a:ext cx="109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</a:rPr>
              <a:t>Protons</a:t>
            </a:r>
            <a:endParaRPr lang="en-US" sz="1600" dirty="0">
              <a:latin typeface="Helvetica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47755" y="5961656"/>
            <a:ext cx="109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</a:rPr>
              <a:t>Neutrons</a:t>
            </a:r>
            <a:endParaRPr lang="en-US" sz="1600" dirty="0">
              <a:latin typeface="Helvetica Light"/>
            </a:endParaRPr>
          </a:p>
        </p:txBody>
      </p:sp>
      <p:sp>
        <p:nvSpPr>
          <p:cNvPr id="71" name="TextBox 70"/>
          <p:cNvSpPr txBox="1"/>
          <p:nvPr/>
        </p:nvSpPr>
        <p:spPr>
          <a:xfrm flipH="1">
            <a:off x="3678055" y="3457974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3678055" y="4144280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20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4" name="TextBox 73"/>
          <p:cNvSpPr txBox="1"/>
          <p:nvPr/>
        </p:nvSpPr>
        <p:spPr>
          <a:xfrm flipH="1">
            <a:off x="1468070" y="4144280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20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1468070" y="5455774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1454415" y="4116970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3678055" y="4116970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678055" y="3438313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526688" y="5483521"/>
            <a:ext cx="346292" cy="346292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1" name="TextBox 80"/>
          <p:cNvSpPr txBox="1"/>
          <p:nvPr/>
        </p:nvSpPr>
        <p:spPr>
          <a:xfrm flipH="1">
            <a:off x="3678055" y="5469189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736673" y="5496936"/>
            <a:ext cx="346292" cy="346292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1323736" y="5346262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1451698" y="5350317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1585648" y="53503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713610" y="5354404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1838667" y="53503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1966629" y="5354404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1428766" y="45951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1562716" y="45951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1690678" y="4599236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1815735" y="45951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1564911" y="47475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1692873" y="4751636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3538041" y="5348457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3666003" y="5352512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3799953" y="53525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3927915" y="535659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4052972" y="53525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4180934" y="535659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3643071" y="45973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777021" y="4597376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904983" y="4601431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4030040" y="4597376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3779216" y="4749776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3907178" y="4753831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3390031" y="3903222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3517993" y="3907277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3651943" y="390730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3779905" y="391136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904962" y="390730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032924" y="391136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3854709" y="3251308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4310414" y="3915754"/>
            <a:ext cx="109512" cy="109512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5327798" y="4036921"/>
            <a:ext cx="716841" cy="79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6" name="Oval 115"/>
          <p:cNvSpPr>
            <a:spLocks noChangeAspect="1"/>
          </p:cNvSpPr>
          <p:nvPr/>
        </p:nvSpPr>
        <p:spPr>
          <a:xfrm>
            <a:off x="4167706" y="3909099"/>
            <a:ext cx="109512" cy="109512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592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Lifetimes and transition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861"/>
            <a:ext cx="8229600" cy="48257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Transition probability for gamma-decay relates strongly to specific nuclear matrix elements --&gt; provide a stringent test of theoretical wavefunctions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Consider the case of the first 2+ states in even-even nuclei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Lifetimes are of order </a:t>
            </a:r>
            <a:r>
              <a:rPr lang="en-US" sz="2400" dirty="0" err="1" smtClean="0"/>
              <a:t>ps</a:t>
            </a:r>
            <a:r>
              <a:rPr lang="en-US" sz="2400" dirty="0" smtClean="0"/>
              <a:t> --&gt; how do we measure these lifetimes?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41" y="3203850"/>
            <a:ext cx="6525224" cy="785149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887" y="4291449"/>
            <a:ext cx="4680313" cy="61163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7346753">
            <a:off x="4734615" y="3916023"/>
            <a:ext cx="582041" cy="383664"/>
          </a:xfrm>
          <a:prstGeom prst="rightArrow">
            <a:avLst/>
          </a:prstGeom>
          <a:solidFill>
            <a:srgbClr val="31859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17617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00200" y="2133600"/>
            <a:ext cx="5610170" cy="4267200"/>
            <a:chOff x="304800" y="2438400"/>
            <a:chExt cx="5610170" cy="4267200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438400"/>
              <a:ext cx="5533970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04800" y="64008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Ligh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95300" y="100971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Light"/>
                <a:cs typeface="Helvetica Light"/>
              </a:rPr>
              <a:t>The lifetime of excited states in the range of 10-100s of </a:t>
            </a:r>
            <a:r>
              <a:rPr lang="en-US" sz="2000" dirty="0" err="1" smtClean="0">
                <a:latin typeface="Helvetica Light"/>
                <a:cs typeface="Helvetica Light"/>
              </a:rPr>
              <a:t>ps</a:t>
            </a:r>
            <a:r>
              <a:rPr lang="en-US" sz="2000" dirty="0" smtClean="0">
                <a:latin typeface="Helvetica Light"/>
                <a:cs typeface="Helvetica Light"/>
              </a:rPr>
              <a:t> can be measured by populating the state via Coulomb excitation or knock-out reactions, and observing the </a:t>
            </a:r>
            <a:r>
              <a:rPr lang="en-US" sz="2000" dirty="0">
                <a:latin typeface="Helvetica Light"/>
                <a:cs typeface="Helvetica Light"/>
              </a:rPr>
              <a:t>D</a:t>
            </a:r>
            <a:r>
              <a:rPr lang="en-US" sz="2000" dirty="0" smtClean="0">
                <a:latin typeface="Helvetica Light"/>
                <a:cs typeface="Helvetica Light"/>
              </a:rPr>
              <a:t>oppler-shift of the decay gamma-ray.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00" y="6093023"/>
            <a:ext cx="2828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Helvetica Light"/>
                <a:cs typeface="Helvetica Light"/>
              </a:rPr>
              <a:t>Figure: Adapted from K. </a:t>
            </a:r>
            <a:r>
              <a:rPr lang="en-US" sz="1400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Starosta</a:t>
            </a:r>
            <a:endParaRPr lang="en-US" sz="1400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Recoil-distance (plunger)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2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in </a:t>
            </a:r>
            <a:r>
              <a:rPr lang="en-US" baseline="30000" dirty="0" smtClean="0"/>
              <a:t>72,74</a:t>
            </a:r>
            <a:r>
              <a:rPr lang="en-US" dirty="0" smtClean="0"/>
              <a:t>Kr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00" y="6093023"/>
            <a:ext cx="4465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Helvetica Light"/>
                <a:cs typeface="Helvetica Light"/>
              </a:rPr>
              <a:t>H. Iwasaki </a:t>
            </a:r>
            <a:r>
              <a:rPr lang="en-US" sz="1400" i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et al</a:t>
            </a:r>
            <a:r>
              <a:rPr lang="en-US" sz="1400" dirty="0" smtClean="0">
                <a:solidFill>
                  <a:srgbClr val="7F7F7F"/>
                </a:solidFill>
                <a:latin typeface="Helvetica Light"/>
                <a:cs typeface="Helvetica Light"/>
              </a:rPr>
              <a:t>., Phys. Rev. </a:t>
            </a:r>
            <a:r>
              <a:rPr lang="en-US" sz="1400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Lett</a:t>
            </a:r>
            <a:r>
              <a:rPr lang="en-US" sz="1400" dirty="0" smtClean="0">
                <a:solidFill>
                  <a:srgbClr val="7F7F7F"/>
                </a:solidFill>
                <a:latin typeface="Helvetica Light"/>
                <a:cs typeface="Helvetica Light"/>
              </a:rPr>
              <a:t>. </a:t>
            </a:r>
            <a:r>
              <a:rPr lang="en-US" sz="1400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112</a:t>
            </a:r>
            <a:r>
              <a:rPr lang="en-US" sz="1400" dirty="0" smtClean="0">
                <a:solidFill>
                  <a:srgbClr val="7F7F7F"/>
                </a:solidFill>
                <a:latin typeface="Helvetica Light"/>
                <a:cs typeface="Helvetica Light"/>
              </a:rPr>
              <a:t>, 142502 (2014).</a:t>
            </a:r>
            <a:endParaRPr lang="en-US" sz="1400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1" y="1026535"/>
            <a:ext cx="3839999" cy="442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041" y="1026535"/>
            <a:ext cx="5021989" cy="22096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52080" y="3492668"/>
            <a:ext cx="4334719" cy="2473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Lifetimes are related to the reduced transition probabilities B(E2), which are an indicator for collectivity in the nuclear structure.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Here, the irregular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for the 4+ and 2+ states suggest a rapid shape evolution in </a:t>
            </a:r>
            <a:r>
              <a:rPr lang="en-US" sz="2000" baseline="30000" dirty="0" smtClean="0"/>
              <a:t>72</a:t>
            </a:r>
            <a:r>
              <a:rPr lang="en-US" sz="2000" dirty="0" smtClean="0"/>
              <a:t>Kr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52752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what have I skipped?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391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‘Exotic’ decay modes</a:t>
            </a:r>
          </a:p>
          <a:p>
            <a:pPr lvl="1">
              <a:buSzPct val="60000"/>
              <a:buFont typeface="Courier New"/>
              <a:buChar char="o"/>
            </a:pPr>
            <a:r>
              <a:rPr lang="en-US" sz="2400" dirty="0"/>
              <a:t>1p and 2p decay at the proton </a:t>
            </a:r>
            <a:r>
              <a:rPr lang="en-US" sz="2400" dirty="0" err="1"/>
              <a:t>dripline</a:t>
            </a:r>
            <a:endParaRPr lang="en-US" sz="2400" dirty="0"/>
          </a:p>
          <a:p>
            <a:pPr lvl="1">
              <a:buSzPct val="60000"/>
              <a:buFont typeface="Courier New"/>
              <a:buChar char="o"/>
            </a:pPr>
            <a:r>
              <a:rPr lang="en-US" sz="2400" dirty="0"/>
              <a:t>Neutron decay --&gt; recent sequential 2n decay at </a:t>
            </a:r>
            <a:r>
              <a:rPr lang="en-US" sz="2400" dirty="0" smtClean="0"/>
              <a:t>NSCL</a:t>
            </a:r>
          </a:p>
          <a:p>
            <a:r>
              <a:rPr lang="en-US" sz="2800" dirty="0" smtClean="0"/>
              <a:t>Resonance spectroscopy – properties of unbound states (beyond the proton and neutron </a:t>
            </a:r>
            <a:r>
              <a:rPr lang="en-US" sz="2800" dirty="0" err="1" smtClean="0"/>
              <a:t>driplines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Reactions for spectroscopy and more --&gt; deep inelastic reactions, multi-nucleon transfer, charge-exchange, etc.</a:t>
            </a:r>
          </a:p>
          <a:p>
            <a:r>
              <a:rPr lang="en-US" sz="2800" dirty="0" smtClean="0"/>
              <a:t>And much, much more…</a:t>
            </a:r>
          </a:p>
        </p:txBody>
      </p:sp>
    </p:spTree>
    <p:extLst>
      <p:ext uri="{BB962C8B-B14F-4D97-AF65-F5344CB8AC3E}">
        <p14:creationId xmlns:p14="http://schemas.microsoft.com/office/powerpoint/2010/main" val="15125936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39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Excitation spectra and the properties of excited states round out the picture of “nuclear structure”</a:t>
            </a:r>
          </a:p>
          <a:p>
            <a:r>
              <a:rPr lang="en-US" sz="2800" dirty="0" smtClean="0"/>
              <a:t>Complete separation from nuclear reactions and theory is not possible</a:t>
            </a:r>
          </a:p>
          <a:p>
            <a:endParaRPr lang="en-US" sz="2800" dirty="0"/>
          </a:p>
          <a:p>
            <a:r>
              <a:rPr lang="en-US" sz="2800" dirty="0" smtClean="0"/>
              <a:t>Experimental approaches can be finely tuned to address physics questions </a:t>
            </a:r>
            <a:r>
              <a:rPr lang="mr-IN" sz="2800" dirty="0" smtClean="0"/>
              <a:t>–</a:t>
            </a:r>
            <a:r>
              <a:rPr lang="en-US" sz="2800" dirty="0" smtClean="0"/>
              <a:t> many aspects to tune to optimize any given measurement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5047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excitations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28" y="1097468"/>
            <a:ext cx="5164789" cy="19903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Single particle excitations</a:t>
            </a:r>
          </a:p>
          <a:p>
            <a:r>
              <a:rPr lang="en-US" sz="2200" dirty="0" smtClean="0"/>
              <a:t>Within a independent particle model, a subset of nuclear excitations correspond to different configurations of protons and neutrons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4639" y="6079841"/>
            <a:ext cx="49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Light"/>
              </a:rPr>
              <a:t>7</a:t>
            </a:r>
            <a:r>
              <a:rPr lang="en-US" sz="1400" dirty="0" smtClean="0">
                <a:latin typeface="Helvetica Light"/>
              </a:rPr>
              <a:t>/2-</a:t>
            </a:r>
            <a:endParaRPr lang="en-US" sz="1400" dirty="0">
              <a:latin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4638" y="3842884"/>
            <a:ext cx="49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3/2-</a:t>
            </a:r>
            <a:endParaRPr lang="en-US" sz="1400" dirty="0">
              <a:latin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4639" y="3367795"/>
            <a:ext cx="5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3/2+</a:t>
            </a:r>
            <a:endParaRPr lang="en-US" sz="1400" dirty="0">
              <a:latin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4638" y="3161713"/>
            <a:ext cx="5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1/2+</a:t>
            </a:r>
            <a:endParaRPr lang="en-US" sz="1400" dirty="0">
              <a:latin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6124" y="4912533"/>
            <a:ext cx="78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 smtClean="0">
                <a:latin typeface="Helvetica Light"/>
              </a:rPr>
              <a:t>47</a:t>
            </a:r>
            <a:r>
              <a:rPr lang="en-US" sz="2000" b="1" dirty="0" smtClean="0">
                <a:latin typeface="Helvetica Light"/>
              </a:rPr>
              <a:t>Ca</a:t>
            </a:r>
            <a:endParaRPr lang="en-US" sz="2000" b="1" dirty="0">
              <a:latin typeface="Helvetica Light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644604" y="4028831"/>
            <a:ext cx="731520" cy="223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501908" y="4916964"/>
            <a:ext cx="102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Light"/>
              </a:rPr>
              <a:t>2014 keV </a:t>
            </a:r>
            <a:endParaRPr lang="en-US" sz="1400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0192" y="3825111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2014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0192" y="6062068"/>
            <a:ext cx="29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0</a:t>
            </a:r>
            <a:endParaRPr lang="en-US" sz="1600" dirty="0">
              <a:latin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0192" y="3272339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2578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90192" y="309657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2599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0192" y="2132215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3562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0192" y="164801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3999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0192" y="120416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4403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0192" y="750226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4811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7641860" y="3418187"/>
            <a:ext cx="219456" cy="610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260860" y="3388235"/>
            <a:ext cx="216478" cy="623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170804" y="3554704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585 keV </a:t>
            </a:r>
            <a:endParaRPr lang="en-US" sz="1200" dirty="0">
              <a:latin typeface="Helvetica Light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141918" y="3418186"/>
            <a:ext cx="45720" cy="2848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550925" y="4774499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2578/2599 keV </a:t>
            </a:r>
            <a:endParaRPr lang="en-US" sz="1400" dirty="0">
              <a:latin typeface="Helvetica Light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882838" y="1834758"/>
            <a:ext cx="54864" cy="48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3129" y="1922969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437 keV </a:t>
            </a:r>
            <a:endParaRPr lang="en-US" sz="1200" dirty="0">
              <a:latin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554782" y="3550076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564 keV </a:t>
            </a:r>
            <a:endParaRPr lang="en-US" sz="1200" dirty="0">
              <a:latin typeface="Helvetica Light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6654004" y="1390907"/>
            <a:ext cx="45720" cy="443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6654004" y="932930"/>
            <a:ext cx="45720" cy="443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3148" y="1458942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404 keV </a:t>
            </a:r>
            <a:endParaRPr lang="en-US" sz="1200" dirty="0">
              <a:latin typeface="Helvetica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3148" y="1000965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408 keV </a:t>
            </a:r>
            <a:endParaRPr lang="en-US" sz="1200" dirty="0">
              <a:latin typeface="Helvetica Ligh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37592" y="936970"/>
            <a:ext cx="1760753" cy="5328818"/>
            <a:chOff x="2286000" y="948744"/>
            <a:chExt cx="1455953" cy="532881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294153" y="627756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294153" y="4040605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286000" y="948744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286000" y="140268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86000" y="184653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286000" y="233073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86000" y="3400009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286000" y="3420184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Down Arrow 39"/>
          <p:cNvSpPr/>
          <p:nvPr/>
        </p:nvSpPr>
        <p:spPr>
          <a:xfrm>
            <a:off x="7035238" y="2318958"/>
            <a:ext cx="45719" cy="3947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6212370" y="4526528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3562 keV </a:t>
            </a:r>
            <a:endParaRPr lang="en-US" sz="1400" dirty="0">
              <a:latin typeface="Helvetica Light"/>
            </a:endParaRPr>
          </a:p>
        </p:txBody>
      </p:sp>
      <p:sp>
        <p:nvSpPr>
          <p:cNvPr id="42" name="Down Arrow 41"/>
          <p:cNvSpPr/>
          <p:nvPr/>
        </p:nvSpPr>
        <p:spPr>
          <a:xfrm flipH="1">
            <a:off x="6756168" y="1837813"/>
            <a:ext cx="50469" cy="4407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907570" y="4547315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3999 keV</a:t>
            </a:r>
            <a:endParaRPr lang="en-US" sz="1400" dirty="0">
              <a:latin typeface="Helvetica Ligh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524013" y="3087841"/>
            <a:ext cx="17563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288485" y="2859241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2875</a:t>
            </a:r>
          </a:p>
        </p:txBody>
      </p:sp>
      <p:sp>
        <p:nvSpPr>
          <p:cNvPr id="46" name="Down Arrow 45"/>
          <p:cNvSpPr/>
          <p:nvPr/>
        </p:nvSpPr>
        <p:spPr>
          <a:xfrm flipH="1">
            <a:off x="7218118" y="3100193"/>
            <a:ext cx="45719" cy="928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6868982" y="2580709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862 keV </a:t>
            </a:r>
            <a:endParaRPr lang="en-US" sz="1200" dirty="0">
              <a:latin typeface="Helvetica Light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147044" y="5409160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47044" y="480629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47044" y="464993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47755" y="5409160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347755" y="480629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47755" y="464993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47755" y="3959614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347755" y="3306064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440187" y="522449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5/2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39476" y="522449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5/2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39476" y="4649937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s</a:t>
            </a:r>
            <a:r>
              <a:rPr lang="en-US" baseline="-25000" dirty="0" smtClean="0">
                <a:latin typeface="Helvetica Light"/>
                <a:cs typeface="Helvetica Light"/>
              </a:rPr>
              <a:t>1/2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39476" y="441690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40187" y="4617671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s</a:t>
            </a:r>
            <a:r>
              <a:rPr lang="en-US" baseline="-25000" dirty="0" smtClean="0">
                <a:latin typeface="Helvetica Light"/>
                <a:cs typeface="Helvetica Light"/>
              </a:rPr>
              <a:t>1/2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40187" y="438463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40187" y="377494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f</a:t>
            </a:r>
            <a:r>
              <a:rPr lang="en-US" baseline="-25000" dirty="0" smtClean="0">
                <a:latin typeface="Helvetica Light"/>
                <a:cs typeface="Helvetica Light"/>
              </a:rPr>
              <a:t>7/2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40187" y="312139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p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7044" y="5958092"/>
            <a:ext cx="109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</a:rPr>
              <a:t>Protons</a:t>
            </a:r>
            <a:endParaRPr lang="en-US" sz="1600" dirty="0">
              <a:latin typeface="Helvetica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47755" y="5961656"/>
            <a:ext cx="109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</a:rPr>
              <a:t>Neutrons</a:t>
            </a:r>
            <a:endParaRPr lang="en-US" sz="1600" dirty="0">
              <a:latin typeface="Helvetica Light"/>
            </a:endParaRPr>
          </a:p>
        </p:txBody>
      </p:sp>
      <p:sp>
        <p:nvSpPr>
          <p:cNvPr id="71" name="TextBox 70"/>
          <p:cNvSpPr txBox="1"/>
          <p:nvPr/>
        </p:nvSpPr>
        <p:spPr>
          <a:xfrm flipH="1">
            <a:off x="3678055" y="3457974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3678055" y="4144280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20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4" name="TextBox 73"/>
          <p:cNvSpPr txBox="1"/>
          <p:nvPr/>
        </p:nvSpPr>
        <p:spPr>
          <a:xfrm flipH="1">
            <a:off x="1468070" y="4144280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20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1468070" y="5455774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1454415" y="4116970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3678055" y="4116970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678055" y="3438313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526688" y="5483521"/>
            <a:ext cx="346292" cy="346292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1" name="TextBox 80"/>
          <p:cNvSpPr txBox="1"/>
          <p:nvPr/>
        </p:nvSpPr>
        <p:spPr>
          <a:xfrm flipH="1">
            <a:off x="3678055" y="5469189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736673" y="5496936"/>
            <a:ext cx="346292" cy="346292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1323736" y="5346262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1451698" y="5350317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1585648" y="53503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713610" y="5354404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1838667" y="53503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1966629" y="5354404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1428766" y="45951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1562716" y="45951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1690678" y="4599236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1815735" y="45951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1564911" y="47475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1692873" y="4751636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3538041" y="5348457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3666003" y="5352512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3799953" y="53525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3927915" y="535659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4052972" y="53525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4180934" y="535659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3643071" y="45973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777021" y="4597376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904983" y="4601431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3779216" y="4749776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3907178" y="4753831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3390031" y="3903222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3517993" y="3907277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3651943" y="390730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3779905" y="391136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904962" y="390730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032924" y="391136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4181257" y="3902341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5327798" y="3565649"/>
            <a:ext cx="716841" cy="79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6" name="Oval 115"/>
          <p:cNvSpPr>
            <a:spLocks noChangeAspect="1"/>
          </p:cNvSpPr>
          <p:nvPr/>
        </p:nvSpPr>
        <p:spPr>
          <a:xfrm>
            <a:off x="4052972" y="4593427"/>
            <a:ext cx="109512" cy="109512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4330675" y="3908590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893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excitations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28" y="1097468"/>
            <a:ext cx="5164789" cy="19903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Single particle excitations</a:t>
            </a:r>
          </a:p>
          <a:p>
            <a:r>
              <a:rPr lang="en-US" sz="2200" dirty="0" smtClean="0"/>
              <a:t>Within a independent particle model, a subset of nuclear excitations correspond to different configurations of protons and neutrons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4639" y="6079841"/>
            <a:ext cx="49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Light"/>
              </a:rPr>
              <a:t>7</a:t>
            </a:r>
            <a:r>
              <a:rPr lang="en-US" sz="1400" dirty="0" smtClean="0">
                <a:latin typeface="Helvetica Light"/>
              </a:rPr>
              <a:t>/2-</a:t>
            </a:r>
            <a:endParaRPr lang="en-US" sz="1400" dirty="0">
              <a:latin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4638" y="3842884"/>
            <a:ext cx="49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3/2-</a:t>
            </a:r>
            <a:endParaRPr lang="en-US" sz="1400" dirty="0">
              <a:latin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4639" y="3367795"/>
            <a:ext cx="5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3/2+</a:t>
            </a:r>
            <a:endParaRPr lang="en-US" sz="1400" dirty="0">
              <a:latin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4638" y="3161713"/>
            <a:ext cx="5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1/2+</a:t>
            </a:r>
            <a:endParaRPr lang="en-US" sz="1400" dirty="0">
              <a:latin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6124" y="4912533"/>
            <a:ext cx="78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 smtClean="0">
                <a:latin typeface="Helvetica Light"/>
              </a:rPr>
              <a:t>47</a:t>
            </a:r>
            <a:r>
              <a:rPr lang="en-US" sz="2000" b="1" dirty="0" smtClean="0">
                <a:latin typeface="Helvetica Light"/>
              </a:rPr>
              <a:t>Ca</a:t>
            </a:r>
            <a:endParaRPr lang="en-US" sz="2000" b="1" dirty="0">
              <a:latin typeface="Helvetica Light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644604" y="4028831"/>
            <a:ext cx="731520" cy="223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501908" y="4916964"/>
            <a:ext cx="102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Light"/>
              </a:rPr>
              <a:t>2014 keV </a:t>
            </a:r>
            <a:endParaRPr lang="en-US" sz="1400" dirty="0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0192" y="3825111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2014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0192" y="6062068"/>
            <a:ext cx="298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0</a:t>
            </a:r>
            <a:endParaRPr lang="en-US" sz="1600" dirty="0">
              <a:latin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0192" y="3272339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2578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90192" y="309657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2599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0192" y="2132215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3562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0192" y="164801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3999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0192" y="1204164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4403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0192" y="750226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4811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7641860" y="3418187"/>
            <a:ext cx="219456" cy="610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260860" y="3388235"/>
            <a:ext cx="216478" cy="623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170804" y="3554704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585 keV </a:t>
            </a:r>
            <a:endParaRPr lang="en-US" sz="1200" dirty="0">
              <a:latin typeface="Helvetica Light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141918" y="3418186"/>
            <a:ext cx="45720" cy="2848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550925" y="4774499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2578/2599 keV </a:t>
            </a:r>
            <a:endParaRPr lang="en-US" sz="1400" dirty="0">
              <a:latin typeface="Helvetica Light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882838" y="1834758"/>
            <a:ext cx="54864" cy="48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3129" y="1922969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437 keV </a:t>
            </a:r>
            <a:endParaRPr lang="en-US" sz="1200" dirty="0">
              <a:latin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554782" y="3550076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564 keV </a:t>
            </a:r>
            <a:endParaRPr lang="en-US" sz="1200" dirty="0">
              <a:latin typeface="Helvetica Light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6654004" y="1390907"/>
            <a:ext cx="45720" cy="443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6654004" y="932930"/>
            <a:ext cx="45720" cy="443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3148" y="1458942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404 keV </a:t>
            </a:r>
            <a:endParaRPr lang="en-US" sz="1200" dirty="0">
              <a:latin typeface="Helvetica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3148" y="1000965"/>
            <a:ext cx="7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408 keV </a:t>
            </a:r>
            <a:endParaRPr lang="en-US" sz="1200" dirty="0">
              <a:latin typeface="Helvetica Ligh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37592" y="936970"/>
            <a:ext cx="1760753" cy="5328818"/>
            <a:chOff x="2286000" y="948744"/>
            <a:chExt cx="1455953" cy="532881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294153" y="627756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294153" y="4040605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286000" y="948744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286000" y="140268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86000" y="184653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286000" y="2330732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86000" y="3400009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286000" y="3420184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Down Arrow 39"/>
          <p:cNvSpPr/>
          <p:nvPr/>
        </p:nvSpPr>
        <p:spPr>
          <a:xfrm>
            <a:off x="7035238" y="2318958"/>
            <a:ext cx="45719" cy="3947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6212370" y="4526528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3562 keV </a:t>
            </a:r>
            <a:endParaRPr lang="en-US" sz="1400" dirty="0">
              <a:latin typeface="Helvetica Light"/>
            </a:endParaRPr>
          </a:p>
        </p:txBody>
      </p:sp>
      <p:sp>
        <p:nvSpPr>
          <p:cNvPr id="42" name="Down Arrow 41"/>
          <p:cNvSpPr/>
          <p:nvPr/>
        </p:nvSpPr>
        <p:spPr>
          <a:xfrm flipH="1">
            <a:off x="6756168" y="1837813"/>
            <a:ext cx="50469" cy="4407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907570" y="4547315"/>
            <a:ext cx="145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</a:rPr>
              <a:t>3999 keV</a:t>
            </a:r>
            <a:endParaRPr lang="en-US" sz="1400" dirty="0">
              <a:latin typeface="Helvetica Ligh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524013" y="3087841"/>
            <a:ext cx="17563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288485" y="2859241"/>
            <a:ext cx="64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Light"/>
              </a:rPr>
              <a:t>2875</a:t>
            </a:r>
          </a:p>
        </p:txBody>
      </p:sp>
      <p:sp>
        <p:nvSpPr>
          <p:cNvPr id="46" name="Down Arrow 45"/>
          <p:cNvSpPr/>
          <p:nvPr/>
        </p:nvSpPr>
        <p:spPr>
          <a:xfrm flipH="1">
            <a:off x="7218118" y="3100193"/>
            <a:ext cx="45719" cy="928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Helvetica Light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6868982" y="2580709"/>
            <a:ext cx="78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</a:rPr>
              <a:t>862 keV </a:t>
            </a:r>
            <a:endParaRPr lang="en-US" sz="1200" dirty="0">
              <a:latin typeface="Helvetica Light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147044" y="5409160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47044" y="480629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47044" y="464993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47755" y="5409160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347755" y="480629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47755" y="4649937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47755" y="3959614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347755" y="3306064"/>
            <a:ext cx="10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440187" y="522449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5/2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39476" y="522449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5/2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39476" y="4649937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s</a:t>
            </a:r>
            <a:r>
              <a:rPr lang="en-US" baseline="-25000" dirty="0" smtClean="0">
                <a:latin typeface="Helvetica Light"/>
                <a:cs typeface="Helvetica Light"/>
              </a:rPr>
              <a:t>1/2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39476" y="4416904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40187" y="4617671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s</a:t>
            </a:r>
            <a:r>
              <a:rPr lang="en-US" baseline="-25000" dirty="0" smtClean="0">
                <a:latin typeface="Helvetica Light"/>
                <a:cs typeface="Helvetica Light"/>
              </a:rPr>
              <a:t>1/2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40187" y="438463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d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40187" y="377494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f</a:t>
            </a:r>
            <a:r>
              <a:rPr lang="en-US" baseline="-25000" dirty="0" smtClean="0">
                <a:latin typeface="Helvetica Light"/>
                <a:cs typeface="Helvetica Light"/>
              </a:rPr>
              <a:t>7/2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40187" y="3121398"/>
            <a:ext cx="8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p</a:t>
            </a:r>
            <a:r>
              <a:rPr lang="en-US" baseline="-25000" dirty="0" smtClean="0">
                <a:latin typeface="Helvetica Light"/>
                <a:cs typeface="Helvetica Light"/>
              </a:rPr>
              <a:t>3/2</a:t>
            </a:r>
            <a:endParaRPr lang="en-US" baseline="-25000" dirty="0">
              <a:latin typeface="Helvetica Light"/>
              <a:cs typeface="Helvetica Ligh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7044" y="5958092"/>
            <a:ext cx="109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</a:rPr>
              <a:t>Protons</a:t>
            </a:r>
            <a:endParaRPr lang="en-US" sz="1600" dirty="0">
              <a:latin typeface="Helvetica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47755" y="5961656"/>
            <a:ext cx="109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Light"/>
              </a:rPr>
              <a:t>Neutrons</a:t>
            </a:r>
            <a:endParaRPr lang="en-US" sz="1600" dirty="0">
              <a:latin typeface="Helvetica Light"/>
            </a:endParaRPr>
          </a:p>
        </p:txBody>
      </p:sp>
      <p:sp>
        <p:nvSpPr>
          <p:cNvPr id="71" name="TextBox 70"/>
          <p:cNvSpPr txBox="1"/>
          <p:nvPr/>
        </p:nvSpPr>
        <p:spPr>
          <a:xfrm flipH="1">
            <a:off x="3678055" y="3457974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3678055" y="4144280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20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4" name="TextBox 73"/>
          <p:cNvSpPr txBox="1"/>
          <p:nvPr/>
        </p:nvSpPr>
        <p:spPr>
          <a:xfrm flipH="1">
            <a:off x="1468070" y="4144280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20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1468070" y="5455774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1454415" y="4116970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3678055" y="4116970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678055" y="3438313"/>
            <a:ext cx="445875" cy="44587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526688" y="5483521"/>
            <a:ext cx="346292" cy="346292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1" name="TextBox 80"/>
          <p:cNvSpPr txBox="1"/>
          <p:nvPr/>
        </p:nvSpPr>
        <p:spPr>
          <a:xfrm flipH="1">
            <a:off x="3678055" y="5469189"/>
            <a:ext cx="4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8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736673" y="5496936"/>
            <a:ext cx="346292" cy="346292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1323736" y="5346262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1451698" y="5350317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1585648" y="53503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713610" y="5354404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1838667" y="53503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1966629" y="5354404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1428766" y="4595149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1562716" y="45951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1690678" y="4599236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1815735" y="45951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1564911" y="4747581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1692873" y="4751636"/>
            <a:ext cx="109512" cy="1095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3538041" y="5348457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3666003" y="5352512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3799953" y="53525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3927915" y="535659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4052972" y="53525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4180934" y="535659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3643071" y="459734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777021" y="4597376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904983" y="4601431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3779216" y="4749776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3390031" y="3903222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3517993" y="3907277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3651943" y="390730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3779905" y="391136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904962" y="3907309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032924" y="3911364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4181257" y="3902341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5327798" y="3361397"/>
            <a:ext cx="716841" cy="79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6" name="Oval 115"/>
          <p:cNvSpPr>
            <a:spLocks noChangeAspect="1"/>
          </p:cNvSpPr>
          <p:nvPr/>
        </p:nvSpPr>
        <p:spPr>
          <a:xfrm>
            <a:off x="3925680" y="4747015"/>
            <a:ext cx="109512" cy="109512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4330675" y="3908590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4057383" y="4595071"/>
            <a:ext cx="109512" cy="1095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189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excitations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428" y="1097468"/>
            <a:ext cx="8044405" cy="3850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Collective excitations</a:t>
            </a:r>
          </a:p>
          <a:p>
            <a:r>
              <a:rPr lang="en-US" sz="2200" dirty="0" smtClean="0"/>
              <a:t>Many nucleons outside a closed shell contribute coherently to excitations</a:t>
            </a:r>
          </a:p>
          <a:p>
            <a:r>
              <a:rPr lang="en-US" sz="2200" dirty="0" smtClean="0"/>
              <a:t>Vibrations and rotations (for non-spherical nuclei) have excitation energies comparable to single-particle energy excitations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33" y="4102100"/>
            <a:ext cx="7632700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35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{\gamma} = E_{i} - E_{f}  template TPT1  env TPENV2  fore 0  back 16777215  eqnno 2"/>
  <p:tag name="FILENAME" val="TP_tmp"/>
  <p:tag name="ORIGWIDTH" val="61"/>
  <p:tag name="PICTUREFILESIZE" val="329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{\gamma} = E_{i} - E_{f}  template TPT1  env TPENV2  fore 0  back 16777215  eqnno 2"/>
  <p:tag name="FILENAME" val="TP_tmp"/>
  <p:tag name="ORIGWIDTH" val="61"/>
  <p:tag name="PICTUREFILESIZE" val="32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J_{i} - J_{f}| \leq L \leq J_{i} + J_{f}  template TPT1  env TPENV2  fore 0  back 16777215  eqnno 3"/>
  <p:tag name="FILENAME" val="TP_tmp"/>
  <p:tag name="ORIGWIDTH" val="101"/>
  <p:tag name="PICTUREFILESIZE" val="46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pi (EL) = (-1)^{L}  template TPT1  env TPENV2  fore 0  back 16777215  eqnno 4"/>
  <p:tag name="FILENAME" val="TP_tmp"/>
  <p:tag name="ORIGWIDTH" val="77"/>
  <p:tag name="PICTUREFILESIZE" val="47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pi (ML) = (-1)^{L+1}  template TPT1  env TPENV2  fore 0  back 16777215  eqnno 5"/>
  <p:tag name="FILENAME" val="TP_tmp"/>
  <p:tag name="ORIGWIDTH" val="89"/>
  <p:tag name="PICTUREFILESIZE" val="53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_{fi}(\lambda L) = \frac{8\pi (L+1)}{\hbar L((2L+1)!!)^{2}} \left(\frac{E_{\gamma}}{\hbar c}\right)^{2L+1} B(\lambda L: J_{i} \rightarrow J_{f})  template TPT1  env TPENV2  fore 0  back 16777215  eqnno 8"/>
  <p:tag name="FILENAME" val="TP_tmp"/>
  <p:tag name="ORIGWIDTH" val="241"/>
  <p:tag name="PICTUREFILESIZE" val="224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(E2: J_{i} \rightarrow J_{f}) = \frac{1}{2J_{i} + 1}\langle \psi_{f} || E2 || \psi_{i}\rangle^{2}  template TPT1  env TPENV2  fore 0  back 16777215  eqnno 9"/>
  <p:tag name="FILENAME" val="TP_tmp"/>
  <p:tag name="ORIGWIDTH" val="176"/>
  <p:tag name="PICTUREFILESIZE" val="130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{\gamma} = E_{i} - E_{f}  template TPT1  env TPENV2  fore 0  back 16777215  eqnno 2"/>
  <p:tag name="FILENAME" val="TP_tmp"/>
  <p:tag name="ORIGWIDTH" val="61"/>
  <p:tag name="PICTUREFILESIZE" val="32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J_{i} - J_{f}| \leq L \leq J_{i} + J_{f}  template TPT1  env TPENV2  fore 0  back 16777215  eqnno 3"/>
  <p:tag name="FILENAME" val="TP_tmp"/>
  <p:tag name="ORIGWIDTH" val="101"/>
  <p:tag name="PICTUREFILESIZE" val="469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pi (EL) = (-1)^{L}  template TPT1  env TPENV2  fore 0  back 16777215  eqnno 4"/>
  <p:tag name="FILENAME" val="TP_tmp"/>
  <p:tag name="ORIGWIDTH" val="77"/>
  <p:tag name="PICTUREFILESIZE" val="47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pi (ML) = (-1)^{L+1}  template TPT1  env TPENV2  fore 0  back 16777215  eqnno 5"/>
  <p:tag name="FILENAME" val="TP_tmp"/>
  <p:tag name="ORIGWIDTH" val="89"/>
  <p:tag name="PICTUREFILESIZE" val="53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J_{i} - J_{f}| \leq L \leq J_{i} + J_{f}  template TPT1  env TPENV2  fore 0  back 16777215  eqnno 3"/>
  <p:tag name="FILENAME" val="TP_tmp"/>
  <p:tag name="ORIGWIDTH" val="101"/>
  <p:tag name="PICTUREFILESIZE" val="469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_{fi}(\lambda L) = \frac{8\pi (L+1)}{\hbar L((2L+1)!!)^{2}} \left(\frac{E_{\gamma}}{\hbar c}\right)^{2L+1} B(\lambda L: J_{i} \rightarrow J_{f})  template TPT1  env TPENV2  fore 0  back 16777215  eqnno 8"/>
  <p:tag name="FILENAME" val="TP_tmp"/>
  <p:tag name="ORIGWIDTH" val="241"/>
  <p:tag name="PICTUREFILESIZE" val="224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(E2: J_{i} \rightarrow J_{f}) = \frac{1}{2J_{i} + 1}\langle \psi_{f} || E2 || \psi_{i}\rangle^{2}  template TPT1  env TPENV2  fore 0  back 16777215  eqnno 9"/>
  <p:tag name="FILENAME" val="TP_tmp"/>
  <p:tag name="ORIGWIDTH" val="176"/>
  <p:tag name="PICTUREFILESIZE" val="130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(E1) = 1.03 \times 10^{24} A^{2/3}E_{\gamma}^{3}  template TPT1  env TPENV2  fore 0  back 16777215  eqnno 10"/>
  <p:tag name="FILENAME" val="TP_tmp"/>
  <p:tag name="ORIGWIDTH" val="122"/>
  <p:tag name="PICTUREFILESIZE" val="85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(M1) = 3.15 \times 10^{13}E_{\gamma}^{3}  template TPT1  env TPENV2  fore 0  back 16777215  eqnno 12"/>
  <p:tag name="FILENAME" val="TP_tmp"/>
  <p:tag name="ORIGWIDTH" val="105"/>
  <p:tag name="PICTUREFILESIZE" val="74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(E2) = 7.28 \times 10^{7}A^{4/3}E_{\gamma}^{5}  template TPT1  env TPENV2  fore 0  back 16777215  eqnno 13"/>
  <p:tag name="FILENAME" val="TP_tmp"/>
  <p:tag name="ORIGWIDTH" val="118"/>
  <p:tag name="PICTUREFILESIZE" val="89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(M2) = 2.24 \times 10^{7}A^{4/3}E_{\gamma}^{5}  template TPT1  env TPENV2  fore 0  back 16777215  eqnno 14"/>
  <p:tag name="FILENAME" val="TP_tmp"/>
  <p:tag name="ORIGWIDTH" val="121"/>
  <p:tag name="PICTUREFILESIZE" val="88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(E2: J_{i} \rightarrow J_{f}) = \frac{1}{2J_{i} + 1}\langle \psi_{f} || E2 || \psi_{i}\rangle^{2}  template TPT1  env TPENV2  fore 0  back 16777215  eqnno 9"/>
  <p:tag name="FILENAME" val="TP_tmp"/>
  <p:tag name="ORIGWIDTH" val="176"/>
  <p:tag name="PICTUREFILESIZE" val="130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pi (EL) = (-1)^{L}  template TPT1  env TPENV2  fore 0  back 16777215  eqnno 4"/>
  <p:tag name="FILENAME" val="TP_tmp"/>
  <p:tag name="ORIGWIDTH" val="77"/>
  <p:tag name="PICTUREFILESIZE" val="47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pi (ML) = (-1)^{L+1}  template TPT1  env TPENV2  fore 0  back 16777215  eqnno 5"/>
  <p:tag name="FILENAME" val="TP_tmp"/>
  <p:tag name="ORIGWIDTH" val="89"/>
  <p:tag name="PICTUREFILESIZE" val="53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{\gamma} = E_{i} - E_{f}  template TPT1  env TPENV2  fore 0  back 16777215  eqnno 2"/>
  <p:tag name="FILENAME" val="TP_tmp"/>
  <p:tag name="ORIGWIDTH" val="61"/>
  <p:tag name="PICTUREFILESIZE" val="3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J_{i} - J_{f}| \leq L \leq J_{i} + J_{f}  template TPT1  env TPENV2  fore 0  back 16777215  eqnno 3"/>
  <p:tag name="FILENAME" val="TP_tmp"/>
  <p:tag name="ORIGWIDTH" val="101"/>
  <p:tag name="PICTUREFILESIZE" val="46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pi (EL) = (-1)^{L}  template TPT1  env TPENV2  fore 0  back 16777215  eqnno 4"/>
  <p:tag name="FILENAME" val="TP_tmp"/>
  <p:tag name="ORIGWIDTH" val="77"/>
  <p:tag name="PICTUREFILESIZE" val="47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pi (ML) = (-1)^{L+1}  template TPT1  env TPENV2  fore 0  back 16777215  eqnno 5"/>
  <p:tag name="FILENAME" val="TP_tmp"/>
  <p:tag name="ORIGWIDTH" val="89"/>
  <p:tag name="PICTUREFILESIZE" val="53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_{fi}(\lambda L) = \frac{8\pi (L+1)}{\hbar L((2L+1)!!)^{2}} \left(\frac{E_{\gamma}}{\hbar c}\right)^{2L+1} B(\lambda L: J_{i} \rightarrow J_{f})  template TPT1  env TPENV2  fore 0  back 16777215  eqnno 8"/>
  <p:tag name="FILENAME" val="TP_tmp"/>
  <p:tag name="ORIGWIDTH" val="241"/>
  <p:tag name="PICTUREFILESIZE" val="224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48494</TotalTime>
  <Words>2929</Words>
  <Application>Microsoft Macintosh PowerPoint</Application>
  <PresentationFormat>On-screen Show (4:3)</PresentationFormat>
  <Paragraphs>523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Nuclear Structure Experiment (II)</vt:lpstr>
      <vt:lpstr>The (Second) Plan</vt:lpstr>
      <vt:lpstr>PowerPoint Presentation</vt:lpstr>
      <vt:lpstr>Level schemes – collective vs. single particle</vt:lpstr>
      <vt:lpstr>Nuclear excitations</vt:lpstr>
      <vt:lpstr>Nuclear excitations</vt:lpstr>
      <vt:lpstr>Nuclear excitations</vt:lpstr>
      <vt:lpstr>Nuclear excitations</vt:lpstr>
      <vt:lpstr>Nuclear excitations</vt:lpstr>
      <vt:lpstr>Nuclear vibration</vt:lpstr>
      <vt:lpstr>Nuclear rotation</vt:lpstr>
      <vt:lpstr>Deformation and the Nilsson model</vt:lpstr>
      <vt:lpstr>Moment of inertia in nuclei</vt:lpstr>
      <vt:lpstr>Excitations in the real world</vt:lpstr>
      <vt:lpstr>Simple patterns still tell us about structure</vt:lpstr>
      <vt:lpstr>R4/2 – A powerful ratio</vt:lpstr>
      <vt:lpstr>Nuclear Decay</vt:lpstr>
      <vt:lpstr>Studying Level Schemes</vt:lpstr>
      <vt:lpstr>Nuclear Excited State Decay</vt:lpstr>
      <vt:lpstr>Dominant Excited State Decay</vt:lpstr>
      <vt:lpstr>Selection Rules</vt:lpstr>
      <vt:lpstr>Selection Rules</vt:lpstr>
      <vt:lpstr>Selection Rules</vt:lpstr>
      <vt:lpstr>Selection Rules</vt:lpstr>
      <vt:lpstr>Properties of Gamma Decay</vt:lpstr>
      <vt:lpstr>Properties of Gamma Decay</vt:lpstr>
      <vt:lpstr>Properties of Gamma Decay</vt:lpstr>
      <vt:lpstr>Properties of Gamma Decay</vt:lpstr>
      <vt:lpstr>Properties of Gamma Decay</vt:lpstr>
      <vt:lpstr>Gamma-Ray Angular Distributions</vt:lpstr>
      <vt:lpstr>Gamma-Ray Angular Distributions</vt:lpstr>
      <vt:lpstr>Gamma-Ray Angular Correlations</vt:lpstr>
      <vt:lpstr>Studying Level Schemes?</vt:lpstr>
      <vt:lpstr>Nuclear Decay</vt:lpstr>
      <vt:lpstr>Nuclear ground-state decay</vt:lpstr>
      <vt:lpstr>Decay observables</vt:lpstr>
      <vt:lpstr>Decay half-lives</vt:lpstr>
      <vt:lpstr>Decay observables</vt:lpstr>
      <vt:lpstr>β Decay</vt:lpstr>
      <vt:lpstr>β-decay half-lives</vt:lpstr>
      <vt:lpstr>Implantation β decay spectroscopy</vt:lpstr>
      <vt:lpstr>Implant-decay correlation technique</vt:lpstr>
      <vt:lpstr>Implantation β-decay spectroscopy arrays</vt:lpstr>
      <vt:lpstr>Alpha decay</vt:lpstr>
      <vt:lpstr>Alpha decay – heavy element structure</vt:lpstr>
      <vt:lpstr>Proton dripline</vt:lpstr>
      <vt:lpstr>Proton decay</vt:lpstr>
      <vt:lpstr>2p decay</vt:lpstr>
      <vt:lpstr>PowerPoint Presentation</vt:lpstr>
      <vt:lpstr>Beyond excitation energies and spins?</vt:lpstr>
      <vt:lpstr>Selectivity of the reaction mechanism</vt:lpstr>
      <vt:lpstr>Fusion evaporation vs. direct transfer</vt:lpstr>
      <vt:lpstr>Knockout reaction vs. direct transfer</vt:lpstr>
      <vt:lpstr>Nucleon knockout reactions</vt:lpstr>
      <vt:lpstr>Neutron knockout – 9Be(34Ar, 33Ar)X</vt:lpstr>
      <vt:lpstr>PowerPoint Presentation</vt:lpstr>
      <vt:lpstr>Collectivity: B(E2) from excitation probability</vt:lpstr>
      <vt:lpstr>Pear shaped nuclei and atomic EDM</vt:lpstr>
      <vt:lpstr>PowerPoint Presentation</vt:lpstr>
      <vt:lpstr>Lifetimes and transition probabilities</vt:lpstr>
      <vt:lpstr>Recoil-distance (plunger) method</vt:lpstr>
      <vt:lpstr>Lifetime in 72,74Kr</vt:lpstr>
      <vt:lpstr>And what have I skipped?</vt:lpstr>
      <vt:lpstr>Summary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Crawford</dc:creator>
  <cp:lastModifiedBy>Heather Crawford</cp:lastModifiedBy>
  <cp:revision>233</cp:revision>
  <cp:lastPrinted>2015-05-15T14:16:15Z</cp:lastPrinted>
  <dcterms:created xsi:type="dcterms:W3CDTF">2015-04-08T18:19:21Z</dcterms:created>
  <dcterms:modified xsi:type="dcterms:W3CDTF">2017-07-25T13:33:06Z</dcterms:modified>
</cp:coreProperties>
</file>