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7" r:id="rId2"/>
    <p:sldId id="383" r:id="rId3"/>
    <p:sldId id="534" r:id="rId4"/>
    <p:sldId id="535" r:id="rId5"/>
    <p:sldId id="439" r:id="rId6"/>
    <p:sldId id="474" r:id="rId7"/>
    <p:sldId id="440" r:id="rId8"/>
    <p:sldId id="389" r:id="rId9"/>
    <p:sldId id="390" r:id="rId10"/>
    <p:sldId id="532" r:id="rId11"/>
    <p:sldId id="343" r:id="rId12"/>
    <p:sldId id="344" r:id="rId13"/>
    <p:sldId id="345" r:id="rId14"/>
    <p:sldId id="386" r:id="rId15"/>
    <p:sldId id="347" r:id="rId16"/>
    <p:sldId id="348" r:id="rId17"/>
    <p:sldId id="349" r:id="rId18"/>
    <p:sldId id="350" r:id="rId19"/>
    <p:sldId id="351" r:id="rId20"/>
    <p:sldId id="352" r:id="rId21"/>
    <p:sldId id="538" r:id="rId22"/>
    <p:sldId id="353" r:id="rId23"/>
    <p:sldId id="354" r:id="rId24"/>
    <p:sldId id="388" r:id="rId25"/>
    <p:sldId id="539" r:id="rId26"/>
    <p:sldId id="540" r:id="rId27"/>
    <p:sldId id="533" r:id="rId28"/>
    <p:sldId id="395" r:id="rId29"/>
    <p:sldId id="443" r:id="rId30"/>
    <p:sldId id="358" r:id="rId31"/>
    <p:sldId id="357" r:id="rId32"/>
    <p:sldId id="359" r:id="rId33"/>
    <p:sldId id="536" r:id="rId34"/>
    <p:sldId id="405" r:id="rId35"/>
    <p:sldId id="406" r:id="rId36"/>
    <p:sldId id="407" r:id="rId37"/>
    <p:sldId id="408" r:id="rId38"/>
    <p:sldId id="409" r:id="rId39"/>
    <p:sldId id="410" r:id="rId40"/>
    <p:sldId id="432" r:id="rId41"/>
    <p:sldId id="412" r:id="rId42"/>
    <p:sldId id="413" r:id="rId43"/>
    <p:sldId id="414" r:id="rId44"/>
    <p:sldId id="435" r:id="rId45"/>
    <p:sldId id="416" r:id="rId46"/>
    <p:sldId id="417" r:id="rId47"/>
    <p:sldId id="418" r:id="rId48"/>
    <p:sldId id="419" r:id="rId49"/>
    <p:sldId id="541" r:id="rId50"/>
    <p:sldId id="542" r:id="rId51"/>
    <p:sldId id="339" r:id="rId52"/>
    <p:sldId id="433" r:id="rId53"/>
    <p:sldId id="537" r:id="rId54"/>
    <p:sldId id="429" r:id="rId55"/>
    <p:sldId id="434" r:id="rId56"/>
    <p:sldId id="423" r:id="rId57"/>
    <p:sldId id="424" r:id="rId58"/>
    <p:sldId id="425" r:id="rId59"/>
    <p:sldId id="426" r:id="rId60"/>
    <p:sldId id="427" r:id="rId61"/>
    <p:sldId id="374" r:id="rId62"/>
    <p:sldId id="477" r:id="rId63"/>
    <p:sldId id="490" r:id="rId64"/>
    <p:sldId id="444" r:id="rId65"/>
    <p:sldId id="375" r:id="rId66"/>
    <p:sldId id="376" r:id="rId67"/>
    <p:sldId id="377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F6F5"/>
    <a:srgbClr val="4D72A9"/>
    <a:srgbClr val="1D538C"/>
    <a:srgbClr val="1D4F87"/>
    <a:srgbClr val="1F497D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66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8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Light"/>
              </a:defRPr>
            </a:lvl1pPr>
          </a:lstStyle>
          <a:p>
            <a:fld id="{A2F5D76D-19BC-5B4A-A987-458AEF6B6898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Light"/>
              </a:defRPr>
            </a:lvl1pPr>
          </a:lstStyle>
          <a:p>
            <a:fld id="{0688D68F-28BD-C749-A6EE-294B465B7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6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Ligh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Ligh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Ligh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Ligh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Ligh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6T field,</a:t>
            </a:r>
            <a:r>
              <a:rPr lang="en-US" baseline="0" dirty="0" smtClean="0"/>
              <a:t> f- is approx. 1kHz, f+ is </a:t>
            </a:r>
            <a:r>
              <a:rPr lang="en-US" baseline="0" dirty="0" err="1" smtClean="0"/>
              <a:t>approx</a:t>
            </a:r>
            <a:r>
              <a:rPr lang="en-US" baseline="0" dirty="0" smtClean="0"/>
              <a:t> 1 MHz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8D68F-28BD-C749-A6EE-294B465B777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6T field,</a:t>
            </a:r>
            <a:r>
              <a:rPr lang="en-US" baseline="0" dirty="0" smtClean="0"/>
              <a:t> f- is approx. 1kHz, f+ is </a:t>
            </a:r>
            <a:r>
              <a:rPr lang="en-US" baseline="0" dirty="0" err="1" smtClean="0"/>
              <a:t>approx</a:t>
            </a:r>
            <a:r>
              <a:rPr lang="en-US" baseline="0" dirty="0" smtClean="0"/>
              <a:t> 1 MHz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8D68F-28BD-C749-A6EE-294B465B777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3050519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6769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fld id="{33C9A446-564F-044E-815F-E58881C1D927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769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69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fld id="{9A5B7471-C21D-D84B-98D6-8BBC5B4AEA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8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6769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fld id="{33C9A446-564F-044E-815F-E58881C1D927}" type="datetimeFigureOut">
              <a:rPr lang="en-US" smtClean="0"/>
              <a:pPr/>
              <a:t>7/22/17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769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69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</a:defRPr>
            </a:lvl1pPr>
          </a:lstStyle>
          <a:p>
            <a:fld id="{9A5B7471-C21D-D84B-98D6-8BBC5B4AEA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010400" y="3505200"/>
            <a:ext cx="1719943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Light"/>
              </a:defRPr>
            </a:lvl1pPr>
          </a:lstStyle>
          <a:p>
            <a:r>
              <a:rPr lang="en-US" dirty="0" smtClean="0"/>
              <a:t>EBSS2014 - HLC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41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911" y="0"/>
            <a:ext cx="8624043" cy="839177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8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4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9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92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03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21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Helvetica Light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4386263" y="659311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" y="6412140"/>
            <a:ext cx="9230465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37986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571750" y="645977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5"/>
          <p:cNvSpPr txBox="1">
            <a:spLocks noChangeArrowheads="1"/>
          </p:cNvSpPr>
          <p:nvPr userDrawn="1"/>
        </p:nvSpPr>
        <p:spPr bwMode="auto">
          <a:xfrm>
            <a:off x="2595563" y="6401029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5401793" y="6370406"/>
            <a:ext cx="3730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2017 Exotic Beam Summer School</a:t>
            </a:r>
            <a:r>
              <a:rPr lang="en-US" sz="1400" b="1" baseline="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(EBSS) </a:t>
            </a:r>
          </a:p>
          <a:p>
            <a:pPr algn="r"/>
            <a:r>
              <a:rPr lang="en-US" sz="1400" b="1" baseline="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Argonne National Laboratory, July 23-28, 2017</a:t>
            </a:r>
            <a:endParaRPr lang="en-US" sz="1400" b="1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83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1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4178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Helvetica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Relationship Id="rId3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66" y="1"/>
            <a:ext cx="8243933" cy="3045259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  <a:cs typeface="Helvetica Light"/>
              </a:rPr>
              <a:t>Nuclear Structure Experiment (I)</a:t>
            </a:r>
            <a:endParaRPr lang="en-US" sz="6600" dirty="0">
              <a:solidFill>
                <a:schemeClr val="bg1"/>
              </a:solidFill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5693" y="3698697"/>
            <a:ext cx="69539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 Light"/>
                <a:cs typeface="Helvetica Light"/>
              </a:rPr>
              <a:t>Heather L. Crawford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Nuclear Science Division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Lawrence Berkeley National Laboratory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185" y="5347803"/>
            <a:ext cx="1415143" cy="85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8339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3466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34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710659" y="972934"/>
            <a:ext cx="7676617" cy="51869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0659" y="1232899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7138867" y="5362376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Exploring the Landscape:</a:t>
            </a:r>
            <a:b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Making Exotic Nuclei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0" y="871382"/>
            <a:ext cx="350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To study the most exotic nuclei we must first produce them.  Using stable beam facilities and different combinations of targets + beams, a wide variety of exotic nuclei can be produced and studied.</a:t>
            </a:r>
          </a:p>
        </p:txBody>
      </p:sp>
      <p:pic>
        <p:nvPicPr>
          <p:cNvPr id="5" name="Picture 4" descr="r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0" y="1026618"/>
            <a:ext cx="3741790" cy="525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0800" y="1714500"/>
            <a:ext cx="1392290" cy="646331"/>
          </a:xfrm>
          <a:prstGeom prst="rect">
            <a:avLst/>
          </a:prstGeom>
          <a:solidFill>
            <a:srgbClr val="F1F6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</a:rPr>
              <a:t>Coulomb Excitation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0190" y="3125569"/>
            <a:ext cx="2017206" cy="830997"/>
          </a:xfrm>
          <a:prstGeom prst="rect">
            <a:avLst/>
          </a:prstGeom>
          <a:solidFill>
            <a:srgbClr val="F1F6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mbria" pitchFamily="18" charset="0"/>
              </a:rPr>
              <a:t>Transfer, Deep Inelastic, Incomplete Fusion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1210" y="4267200"/>
            <a:ext cx="1697090" cy="584775"/>
          </a:xfrm>
          <a:prstGeom prst="rect">
            <a:avLst/>
          </a:prstGeom>
          <a:solidFill>
            <a:srgbClr val="F1F6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mbria" pitchFamily="18" charset="0"/>
              </a:rPr>
              <a:t>Fusion-Evaporation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00" y="5681246"/>
            <a:ext cx="1697090" cy="338554"/>
          </a:xfrm>
          <a:prstGeom prst="rect">
            <a:avLst/>
          </a:prstGeom>
          <a:solidFill>
            <a:srgbClr val="F1F6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mbria" pitchFamily="18" charset="0"/>
              </a:rPr>
              <a:t>Fragmentation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4239161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However, there are a finite # of combinations of stable beams + targets → make radioactive beams, and use these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2700" y="6126789"/>
            <a:ext cx="5023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Figure: Borrowed from R.M. Clark, 2007 RIA Summer School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exotic nuclei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6248400" y="3530072"/>
            <a:ext cx="1194308" cy="684431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858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067321" y="914400"/>
            <a:ext cx="6067263" cy="5338465"/>
            <a:chOff x="3010119" y="1140768"/>
            <a:chExt cx="6067263" cy="5338465"/>
          </a:xfrm>
        </p:grpSpPr>
        <p:sp>
          <p:nvSpPr>
            <p:cNvPr id="2" name="Rectangle 1"/>
            <p:cNvSpPr/>
            <p:nvPr/>
          </p:nvSpPr>
          <p:spPr>
            <a:xfrm>
              <a:off x="4844818" y="1140768"/>
              <a:ext cx="533400" cy="1066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6718" y="2740968"/>
              <a:ext cx="609600" cy="6096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10182" y="3579168"/>
              <a:ext cx="609600" cy="6096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 rot="5400000">
              <a:off x="5038782" y="3731568"/>
              <a:ext cx="2286000" cy="2133600"/>
            </a:xfrm>
            <a:prstGeom prst="blockArc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10182" y="5407968"/>
              <a:ext cx="6096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53053" y="1443335"/>
              <a:ext cx="1775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Accelerator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86400" y="2814935"/>
              <a:ext cx="2545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Thick, Hot Target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38719" y="3655368"/>
              <a:ext cx="1673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Ion Source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8582" y="4382869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Fragment Separator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10119" y="6017568"/>
              <a:ext cx="43367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Helvetica Light"/>
                  <a:cs typeface="Helvetica Light"/>
                </a:rPr>
                <a:t>Post-Accelerator/ Experiment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cxnSp>
          <p:nvCxnSpPr>
            <p:cNvPr id="15" name="Straight Arrow Connector 14"/>
            <p:cNvCxnSpPr>
              <a:stCxn id="5" idx="0"/>
              <a:endCxn id="2" idx="2"/>
            </p:cNvCxnSpPr>
            <p:nvPr/>
          </p:nvCxnSpPr>
          <p:spPr>
            <a:xfrm flipV="1">
              <a:off x="5111518" y="2207568"/>
              <a:ext cx="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0"/>
              <a:endCxn id="5" idx="2"/>
            </p:cNvCxnSpPr>
            <p:nvPr/>
          </p:nvCxnSpPr>
          <p:spPr>
            <a:xfrm flipH="1" flipV="1">
              <a:off x="5111518" y="3350568"/>
              <a:ext cx="3464" cy="228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7" idx="0"/>
              <a:endCxn id="6" idx="3"/>
            </p:cNvCxnSpPr>
            <p:nvPr/>
          </p:nvCxnSpPr>
          <p:spPr>
            <a:xfrm flipH="1" flipV="1">
              <a:off x="5419782" y="3883968"/>
              <a:ext cx="762000" cy="381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8" idx="3"/>
              <a:endCxn id="7" idx="1"/>
            </p:cNvCxnSpPr>
            <p:nvPr/>
          </p:nvCxnSpPr>
          <p:spPr>
            <a:xfrm flipV="1">
              <a:off x="5419782" y="5674668"/>
              <a:ext cx="762000" cy="381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/>
            <p:cNvSpPr/>
            <p:nvPr/>
          </p:nvSpPr>
          <p:spPr>
            <a:xfrm>
              <a:off x="5257800" y="3922068"/>
              <a:ext cx="1838382" cy="1758296"/>
            </a:xfrm>
            <a:prstGeom prst="arc">
              <a:avLst>
                <a:gd name="adj1" fmla="val 16200000"/>
                <a:gd name="adj2" fmla="val 541299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37" name="Arc 36"/>
            <p:cNvSpPr/>
            <p:nvPr/>
          </p:nvSpPr>
          <p:spPr>
            <a:xfrm>
              <a:off x="5257800" y="3922068"/>
              <a:ext cx="1676400" cy="1291798"/>
            </a:xfrm>
            <a:prstGeom prst="arc">
              <a:avLst>
                <a:gd name="adj1" fmla="val 16200000"/>
                <a:gd name="adj2" fmla="val 238355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3543299"/>
            <a:ext cx="2555106" cy="2817168"/>
            <a:chOff x="304800" y="3429000"/>
            <a:chExt cx="2971800" cy="327660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52825"/>
              <a:ext cx="2971800" cy="315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590800" y="3429000"/>
              <a:ext cx="685800" cy="22859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H="1">
            <a:off x="304800" y="2514600"/>
            <a:ext cx="4553002" cy="1028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59906" y="3124200"/>
            <a:ext cx="1997896" cy="3236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1556" y="937955"/>
            <a:ext cx="3581400" cy="230832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Examples of ISOL facilities:</a:t>
            </a: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TRIUMF (Canada)</a:t>
            </a: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HRIBF (USA)</a:t>
            </a: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SPIRAL/SPIRAL2 (France)</a:t>
            </a:r>
          </a:p>
          <a:p>
            <a:pPr algn="ctr"/>
            <a:r>
              <a:rPr lang="en-US" dirty="0" smtClean="0">
                <a:latin typeface="Helvetica Light"/>
                <a:cs typeface="Helvetica Light"/>
              </a:rPr>
              <a:t>REX-ISOLDE/HIE-ISOLDE (CERN)</a:t>
            </a:r>
          </a:p>
          <a:p>
            <a:pPr algn="ctr"/>
            <a:r>
              <a:rPr lang="en-US" dirty="0" err="1" smtClean="0">
                <a:latin typeface="Helvetica Light"/>
                <a:cs typeface="Helvetica Light"/>
              </a:rPr>
              <a:t>iTHEMBA</a:t>
            </a:r>
            <a:r>
              <a:rPr lang="en-US" dirty="0" smtClean="0">
                <a:latin typeface="Helvetica Light"/>
                <a:cs typeface="Helvetica Light"/>
              </a:rPr>
              <a:t> - future radioactive beam facility (South Africa)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Separation On-Line (ISOL)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7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70185" y="1257300"/>
            <a:ext cx="5362955" cy="4288536"/>
            <a:chOff x="96" y="720"/>
            <a:chExt cx="3840" cy="3216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96" y="720"/>
              <a:ext cx="3840" cy="3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Light"/>
              </a:endParaRPr>
            </a:p>
          </p:txBody>
        </p:sp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00"/>
              <a:ext cx="3216" cy="2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5728341" y="1638300"/>
            <a:ext cx="259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TRIUMF is home to the world’s largest cyclotron – accelerates H</a:t>
            </a:r>
            <a:r>
              <a:rPr lang="en-US" sz="2000" baseline="30000" dirty="0" smtClean="0">
                <a:latin typeface="Helvetica Light"/>
                <a:cs typeface="Helvetica Light"/>
              </a:rPr>
              <a:t>-</a:t>
            </a:r>
            <a:r>
              <a:rPr lang="en-US" sz="2000" dirty="0" smtClean="0">
                <a:latin typeface="Helvetica Light"/>
                <a:cs typeface="Helvetica Light"/>
              </a:rPr>
              <a:t> to 520 MeV, extracts as proton beam</a:t>
            </a:r>
          </a:p>
          <a:p>
            <a:pPr algn="ctr"/>
            <a:endParaRPr lang="en-US" sz="2000" dirty="0">
              <a:latin typeface="Helvetica Light"/>
              <a:cs typeface="Helvetica Light"/>
            </a:endParaRPr>
          </a:p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Proton beam is sent into target hall, and interacts with thick targets (materials such as UC)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 Facilities - TRIUMF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0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legacyweb.triumf.ca/isac/2006-06-15/jens-isac_final1-beam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1104900"/>
            <a:ext cx="7390823" cy="502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 Facilities - TRIUMF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6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41400"/>
            <a:ext cx="6972300" cy="510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make? – ISOL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0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819964" y="891770"/>
            <a:ext cx="7666837" cy="3587435"/>
            <a:chOff x="830381" y="609600"/>
            <a:chExt cx="7666837" cy="3587435"/>
          </a:xfrm>
        </p:grpSpPr>
        <p:sp>
          <p:nvSpPr>
            <p:cNvPr id="13" name="TextBox 12"/>
            <p:cNvSpPr txBox="1"/>
            <p:nvPr/>
          </p:nvSpPr>
          <p:spPr>
            <a:xfrm>
              <a:off x="6668418" y="2486890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Light"/>
                  <a:cs typeface="Helvetica Light"/>
                </a:rPr>
                <a:t>Fragment Separator</a:t>
              </a:r>
              <a:endParaRPr lang="en-US" sz="2400" dirty="0">
                <a:latin typeface="Helvetica Light"/>
                <a:cs typeface="Helvetica Light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830381" y="609600"/>
              <a:ext cx="5810328" cy="3587435"/>
              <a:chOff x="830381" y="609600"/>
              <a:chExt cx="5810328" cy="3587435"/>
            </a:xfrm>
          </p:grpSpPr>
          <p:sp>
            <p:nvSpPr>
              <p:cNvPr id="5" name="Rectangle 4"/>
              <p:cNvSpPr/>
              <p:nvPr/>
            </p:nvSpPr>
            <p:spPr>
              <a:xfrm rot="16200000">
                <a:off x="2871355" y="1483667"/>
                <a:ext cx="533400" cy="1066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408344" y="1461154"/>
                <a:ext cx="76200" cy="1111825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16182" y="1712267"/>
                <a:ext cx="609600" cy="60960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/>
                </a:endParaRPr>
              </a:p>
            </p:txBody>
          </p:sp>
          <p:sp>
            <p:nvSpPr>
              <p:cNvPr id="8" name="Block Arc 7"/>
              <p:cNvSpPr/>
              <p:nvPr/>
            </p:nvSpPr>
            <p:spPr>
              <a:xfrm rot="5400000">
                <a:off x="4430909" y="1835589"/>
                <a:ext cx="2286000" cy="2133600"/>
              </a:xfrm>
              <a:prstGeom prst="blockArc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Helvetica Ligh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290290" y="1295400"/>
                <a:ext cx="17755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Helvetica Light"/>
                    <a:cs typeface="Helvetica Light"/>
                  </a:rPr>
                  <a:t>Accelerator</a:t>
                </a:r>
                <a:endParaRPr lang="en-US" sz="2400" dirty="0">
                  <a:latin typeface="Helvetica Light"/>
                  <a:cs typeface="Helvetica Ligh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57602" y="609600"/>
                <a:ext cx="23811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Light"/>
                    <a:cs typeface="Helvetica Light"/>
                  </a:rPr>
                  <a:t>Thin Production Target</a:t>
                </a:r>
                <a:endParaRPr lang="en-US" sz="2400" dirty="0">
                  <a:latin typeface="Helvetica Light"/>
                  <a:cs typeface="Helvetica Light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30381" y="2286000"/>
                <a:ext cx="16730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Helvetica Light"/>
                    <a:cs typeface="Helvetica Light"/>
                  </a:rPr>
                  <a:t>Ion Source</a:t>
                </a:r>
                <a:endParaRPr lang="en-US" sz="2400" dirty="0">
                  <a:latin typeface="Helvetica Light"/>
                  <a:cs typeface="Helvetica Light"/>
                </a:endParaRPr>
              </a:p>
            </p:txBody>
          </p:sp>
          <p:cxnSp>
            <p:nvCxnSpPr>
              <p:cNvPr id="15" name="Straight Arrow Connector 14"/>
              <p:cNvCxnSpPr>
                <a:stCxn id="6" idx="1"/>
                <a:endCxn id="5" idx="2"/>
              </p:cNvCxnSpPr>
              <p:nvPr/>
            </p:nvCxnSpPr>
            <p:spPr>
              <a:xfrm flipH="1">
                <a:off x="3671455" y="2017067"/>
                <a:ext cx="73688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endCxn id="8" idx="1"/>
              </p:cNvCxnSpPr>
              <p:nvPr/>
            </p:nvCxnSpPr>
            <p:spPr>
              <a:xfrm flipV="1">
                <a:off x="4800600" y="3778689"/>
                <a:ext cx="773309" cy="56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18"/>
              <p:cNvSpPr/>
              <p:nvPr/>
            </p:nvSpPr>
            <p:spPr>
              <a:xfrm>
                <a:off x="4649927" y="2026089"/>
                <a:ext cx="1838382" cy="1758296"/>
              </a:xfrm>
              <a:prstGeom prst="arc">
                <a:avLst>
                  <a:gd name="adj1" fmla="val 16200000"/>
                  <a:gd name="adj2" fmla="val 541299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/>
                </a:endParaRPr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4649927" y="2026089"/>
                <a:ext cx="1676400" cy="1291798"/>
              </a:xfrm>
              <a:prstGeom prst="arc">
                <a:avLst>
                  <a:gd name="adj1" fmla="val 16200000"/>
                  <a:gd name="adj2" fmla="val 2383559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Light"/>
                </a:endParaRPr>
              </a:p>
            </p:txBody>
          </p:sp>
          <p:cxnSp>
            <p:nvCxnSpPr>
              <p:cNvPr id="44" name="Straight Arrow Connector 43"/>
              <p:cNvCxnSpPr>
                <a:stCxn id="5" idx="0"/>
                <a:endCxn id="7" idx="3"/>
              </p:cNvCxnSpPr>
              <p:nvPr/>
            </p:nvCxnSpPr>
            <p:spPr>
              <a:xfrm flipH="1">
                <a:off x="1925782" y="2017067"/>
                <a:ext cx="67887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8" idx="0"/>
                <a:endCxn id="6" idx="3"/>
              </p:cNvCxnSpPr>
              <p:nvPr/>
            </p:nvCxnSpPr>
            <p:spPr>
              <a:xfrm flipH="1" flipV="1">
                <a:off x="4484544" y="2017067"/>
                <a:ext cx="1089365" cy="902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2921950" y="3366038"/>
                <a:ext cx="19466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Light"/>
                    <a:cs typeface="Helvetica Light"/>
                  </a:rPr>
                  <a:t>Rare Isotope</a:t>
                </a:r>
              </a:p>
              <a:p>
                <a:pPr algn="ctr"/>
                <a:r>
                  <a:rPr lang="en-US" sz="2400" dirty="0" smtClean="0">
                    <a:latin typeface="Helvetica Light"/>
                    <a:cs typeface="Helvetica Light"/>
                  </a:rPr>
                  <a:t>Beams</a:t>
                </a:r>
                <a:endParaRPr lang="en-US" sz="2400" dirty="0">
                  <a:latin typeface="Helvetica Light"/>
                  <a:cs typeface="Helvetica Light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417829" y="4572000"/>
            <a:ext cx="4534709" cy="163121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Examples of fragmentation facilities:</a:t>
            </a:r>
          </a:p>
          <a:p>
            <a:pPr algn="ctr"/>
            <a:r>
              <a:rPr lang="en-US" sz="2000" b="1" dirty="0" smtClean="0">
                <a:latin typeface="Helvetica Light"/>
                <a:cs typeface="Helvetica Light"/>
              </a:rPr>
              <a:t>NSCL (USA) --&gt; FRIB</a:t>
            </a:r>
          </a:p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RIKEN (Japan)</a:t>
            </a:r>
          </a:p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GANIL (France)</a:t>
            </a:r>
          </a:p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GSI (Germany)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+ In-flight separation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6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382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8"/>
          <p:cNvSpPr>
            <a:spLocks noChangeShapeType="1"/>
          </p:cNvSpPr>
          <p:nvPr/>
        </p:nvSpPr>
        <p:spPr bwMode="auto">
          <a:xfrm flipH="1">
            <a:off x="381000" y="2819400"/>
            <a:ext cx="76200" cy="29718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sp>
        <p:nvSpPr>
          <p:cNvPr id="6" name="Line 29"/>
          <p:cNvSpPr>
            <a:spLocks noChangeShapeType="1"/>
          </p:cNvSpPr>
          <p:nvPr/>
        </p:nvSpPr>
        <p:spPr bwMode="auto">
          <a:xfrm flipH="1">
            <a:off x="381000" y="1676400"/>
            <a:ext cx="76200" cy="17526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3276600" y="1676400"/>
            <a:ext cx="3886200" cy="17526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sp>
        <p:nvSpPr>
          <p:cNvPr id="8" name="Line 31"/>
          <p:cNvSpPr>
            <a:spLocks noChangeShapeType="1"/>
          </p:cNvSpPr>
          <p:nvPr/>
        </p:nvSpPr>
        <p:spPr bwMode="auto">
          <a:xfrm>
            <a:off x="3276600" y="2819400"/>
            <a:ext cx="3886200" cy="32766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3429000"/>
            <a:ext cx="6781800" cy="2667000"/>
            <a:chOff x="381000" y="3200400"/>
            <a:chExt cx="5715000" cy="2362200"/>
          </a:xfrm>
        </p:grpSpPr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381000" y="3200400"/>
              <a:ext cx="5715000" cy="236220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>
                <a:latin typeface="Helvetica Light"/>
              </a:endParaRPr>
            </a:p>
          </p:txBody>
        </p:sp>
        <p:pic>
          <p:nvPicPr>
            <p:cNvPr id="9" name="Picture 7" descr="H:\baumann\1033-setup-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76600"/>
              <a:ext cx="5443538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facilities - NSCL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1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3" y="1130300"/>
            <a:ext cx="8929687" cy="4762499"/>
            <a:chOff x="467157" y="2895600"/>
            <a:chExt cx="7000875" cy="373380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57" y="2895600"/>
              <a:ext cx="7000875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8200" y="3200400"/>
              <a:ext cx="1046495" cy="289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latin typeface="Helvetica Light"/>
                </a:rPr>
                <a:t>86</a:t>
              </a:r>
              <a:r>
                <a:rPr lang="en-US" dirty="0" smtClean="0">
                  <a:latin typeface="Helvetica Light"/>
                </a:rPr>
                <a:t>Kr </a:t>
              </a:r>
              <a:r>
                <a:rPr lang="en-US" dirty="0" smtClean="0">
                  <a:latin typeface="Times New Roman"/>
                  <a:cs typeface="Times New Roman"/>
                </a:rPr>
                <a:t>→</a:t>
              </a:r>
              <a:r>
                <a:rPr lang="en-US" dirty="0" smtClean="0">
                  <a:latin typeface="Helvetica Light"/>
                </a:rPr>
                <a:t> </a:t>
              </a:r>
              <a:r>
                <a:rPr lang="en-US" baseline="30000" dirty="0" smtClean="0">
                  <a:latin typeface="Helvetica Light"/>
                </a:rPr>
                <a:t>78</a:t>
              </a:r>
              <a:r>
                <a:rPr lang="en-US" dirty="0" smtClean="0">
                  <a:latin typeface="Helvetica Light"/>
                </a:rPr>
                <a:t>Ni</a:t>
              </a:r>
              <a:endParaRPr lang="en-US" dirty="0">
                <a:latin typeface="Helvetica 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+ separation: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8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SF 1.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6" y="933446"/>
            <a:ext cx="7567086" cy="50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00" y="6096000"/>
            <a:ext cx="2788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ight"/>
                <a:cs typeface="Helvetica Light"/>
              </a:rPr>
              <a:t>Figure: NSCL White Paper, 2006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make? – Fragmentation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127" y="1092200"/>
            <a:ext cx="8053136" cy="495032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Some basics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Energy scales etc.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Nuclear landscape and how we get there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Nucleon driplines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Systematics in nuclear structure</a:t>
            </a:r>
            <a:endParaRPr lang="en-US" sz="2800" dirty="0" smtClean="0"/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Nuclear </a:t>
            </a:r>
            <a:r>
              <a:rPr lang="en-US" sz="2800" dirty="0" smtClean="0"/>
              <a:t>ground states: </a:t>
            </a:r>
            <a:r>
              <a:rPr lang="en-US" sz="2800" dirty="0" smtClean="0"/>
              <a:t>masses</a:t>
            </a:r>
            <a:endParaRPr lang="en-US" sz="2800" dirty="0" smtClean="0"/>
          </a:p>
          <a:p>
            <a:pPr marL="914400" lvl="1" indent="-457200" algn="l">
              <a:buFont typeface="Arial"/>
              <a:buChar char="•"/>
            </a:pPr>
            <a:r>
              <a:rPr lang="en-US" sz="2400" dirty="0"/>
              <a:t>Mass </a:t>
            </a:r>
            <a:r>
              <a:rPr lang="en-US" sz="2400" dirty="0" smtClean="0"/>
              <a:t>measurements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Other ground state properties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571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23" y="1501009"/>
            <a:ext cx="5473700" cy="4524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48657" y="1039344"/>
            <a:ext cx="2322773" cy="46166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Helvetica Light"/>
                <a:cs typeface="Helvetica Light"/>
              </a:rPr>
              <a:t> </a:t>
            </a:r>
            <a:r>
              <a:rPr lang="en-US" sz="2400" dirty="0" err="1">
                <a:latin typeface="Helvetica Light"/>
                <a:cs typeface="Helvetica Light"/>
              </a:rPr>
              <a:t>Ci</a:t>
            </a:r>
            <a:r>
              <a:rPr lang="en-US" sz="2400" dirty="0">
                <a:latin typeface="Helvetica Light"/>
                <a:cs typeface="Helvetica Light"/>
              </a:rPr>
              <a:t> </a:t>
            </a:r>
            <a:r>
              <a:rPr lang="en-US" sz="2400" baseline="30000" dirty="0">
                <a:latin typeface="Helvetica Light"/>
                <a:cs typeface="Helvetica Light"/>
              </a:rPr>
              <a:t>252</a:t>
            </a:r>
            <a:r>
              <a:rPr lang="en-US" sz="2400" dirty="0">
                <a:latin typeface="Helvetica Light"/>
                <a:cs typeface="Helvetica Light"/>
              </a:rPr>
              <a:t>Cf source </a:t>
            </a: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5715001" y="1501009"/>
            <a:ext cx="995043" cy="96897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48657" y="6089434"/>
            <a:ext cx="3706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CARIBU: www.phy.anl.gov/atlas/caribu.html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Fission-fragment accelerator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19" y="1070122"/>
            <a:ext cx="522353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CARIBU (Californium Rare Ion Breeder Upgrade) </a:t>
            </a:r>
          </a:p>
          <a:p>
            <a:r>
              <a:rPr lang="en-US" b="1" dirty="0" smtClean="0">
                <a:latin typeface="Helvetica Light"/>
                <a:cs typeface="Helvetica Light"/>
              </a:rPr>
              <a:t>@ Argonne National Laboratory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716453"/>
            <a:ext cx="3949700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Turns a source of neutron-rich isotopes, such as a spontaneous fission source, into a low-energy beam using a gas catcher and charge breeder</a:t>
            </a:r>
          </a:p>
        </p:txBody>
      </p:sp>
    </p:spTree>
    <p:extLst>
      <p:ext uri="{BB962C8B-B14F-4D97-AF65-F5344CB8AC3E}">
        <p14:creationId xmlns:p14="http://schemas.microsoft.com/office/powerpoint/2010/main" val="346241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423" y="1501009"/>
            <a:ext cx="5473700" cy="4524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48657" y="1039344"/>
            <a:ext cx="2322773" cy="461665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Helvetica Light"/>
                <a:cs typeface="Helvetica Light"/>
              </a:rPr>
              <a:t> </a:t>
            </a:r>
            <a:r>
              <a:rPr lang="en-US" sz="2400" dirty="0" err="1">
                <a:latin typeface="Helvetica Light"/>
                <a:cs typeface="Helvetica Light"/>
              </a:rPr>
              <a:t>Ci</a:t>
            </a:r>
            <a:r>
              <a:rPr lang="en-US" sz="2400" dirty="0">
                <a:latin typeface="Helvetica Light"/>
                <a:cs typeface="Helvetica Light"/>
              </a:rPr>
              <a:t> </a:t>
            </a:r>
            <a:r>
              <a:rPr lang="en-US" sz="2400" baseline="30000" dirty="0">
                <a:latin typeface="Helvetica Light"/>
                <a:cs typeface="Helvetica Light"/>
              </a:rPr>
              <a:t>252</a:t>
            </a:r>
            <a:r>
              <a:rPr lang="en-US" sz="2400" dirty="0">
                <a:latin typeface="Helvetica Light"/>
                <a:cs typeface="Helvetica Light"/>
              </a:rPr>
              <a:t>Cf source </a:t>
            </a: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5715001" y="1501009"/>
            <a:ext cx="995043" cy="96897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48657" y="6089434"/>
            <a:ext cx="3706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CARIBU: www.phy.anl.gov/atlas/caribu.html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Fission-fragment accelerator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19" y="1070122"/>
            <a:ext cx="522353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latin typeface="Helvetica Light"/>
                <a:cs typeface="Helvetica Light"/>
              </a:rPr>
              <a:t>CARIBU (Californium Rare Ion Breeder Upgrade) </a:t>
            </a:r>
          </a:p>
          <a:p>
            <a:r>
              <a:rPr lang="en-US" b="1" dirty="0" smtClean="0">
                <a:latin typeface="Helvetica Light"/>
                <a:cs typeface="Helvetica Light"/>
              </a:rPr>
              <a:t>@ Argonne National Laboratory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716453"/>
            <a:ext cx="3949700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Turns a source of neutron-rich isotopes, such as a spontaneous fission source, into a low-energy beam using a gas catcher and charge breeder</a:t>
            </a:r>
          </a:p>
        </p:txBody>
      </p:sp>
      <p:sp>
        <p:nvSpPr>
          <p:cNvPr id="4" name="TextBox 3"/>
          <p:cNvSpPr txBox="1"/>
          <p:nvPr/>
        </p:nvSpPr>
        <p:spPr>
          <a:xfrm rot="20392890">
            <a:off x="-159235" y="3809657"/>
            <a:ext cx="9539842" cy="461665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Hands-on activity (1): Mass Measurements with a CARIBU beam 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3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63600" y="1943100"/>
            <a:ext cx="7814297" cy="4155907"/>
            <a:chOff x="224504" y="990600"/>
            <a:chExt cx="8453393" cy="44958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04" y="1143000"/>
              <a:ext cx="8453393" cy="434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04800" y="990600"/>
              <a:ext cx="2057400" cy="198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82091" y="1143000"/>
              <a:ext cx="762000" cy="152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0" y="1253836"/>
              <a:ext cx="762000" cy="1108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4504" y="927100"/>
            <a:ext cx="7345680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Production has inherent selectivity – cannot produce all nuclei, but will provide an intense source of certain species.</a:t>
            </a:r>
          </a:p>
          <a:p>
            <a:endParaRPr lang="en-US" sz="1200" dirty="0" smtClean="0">
              <a:latin typeface="Helvetica Light"/>
              <a:cs typeface="Helvetica Light"/>
            </a:endParaRPr>
          </a:p>
          <a:p>
            <a:r>
              <a:rPr lang="en-US" sz="2000" dirty="0" smtClean="0">
                <a:latin typeface="Helvetica Light"/>
                <a:cs typeface="Helvetica Light"/>
              </a:rPr>
              <a:t>Due to reacceleration, beams should, like in ISOL facilities be of very high quality.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00" y="6093023"/>
            <a:ext cx="6417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Figure: CARIBU Upgrade presentation @ ATLAS User Group Workshop, 2004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Fission fragment yields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7086600" y="4191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Fragment Separator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795179" y="3306432"/>
            <a:ext cx="533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7200" y="3118165"/>
            <a:ext cx="1313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E- </a:t>
            </a:r>
            <a:r>
              <a:rPr lang="en-US" sz="2400" dirty="0" err="1" smtClean="0">
                <a:latin typeface="Helvetica Light"/>
                <a:cs typeface="Helvetica Light"/>
              </a:rPr>
              <a:t>Linac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54681" y="2812906"/>
            <a:ext cx="238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>
                <a:latin typeface="Helvetica Light"/>
                <a:cs typeface="Helvetica Light"/>
              </a:rPr>
              <a:t>238</a:t>
            </a:r>
            <a:r>
              <a:rPr lang="en-US" sz="2400" dirty="0" smtClean="0">
                <a:latin typeface="Helvetica Light"/>
                <a:cs typeface="Helvetica Light"/>
              </a:rPr>
              <a:t>U Target</a:t>
            </a:r>
            <a:endParaRPr lang="en-US" sz="2400" dirty="0">
              <a:latin typeface="Helvetica Light"/>
              <a:cs typeface="Helvetica Light"/>
            </a:endParaRPr>
          </a:p>
        </p:txBody>
      </p:sp>
      <p:cxnSp>
        <p:nvCxnSpPr>
          <p:cNvPr id="66" name="Straight Arrow Connector 65"/>
          <p:cNvCxnSpPr>
            <a:endCxn id="59" idx="2"/>
          </p:cNvCxnSpPr>
          <p:nvPr/>
        </p:nvCxnSpPr>
        <p:spPr>
          <a:xfrm flipH="1">
            <a:off x="1595279" y="3839832"/>
            <a:ext cx="995521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c 72"/>
          <p:cNvSpPr/>
          <p:nvPr/>
        </p:nvSpPr>
        <p:spPr>
          <a:xfrm>
            <a:off x="1952192" y="3831564"/>
            <a:ext cx="1277216" cy="1646568"/>
          </a:xfrm>
          <a:prstGeom prst="arc">
            <a:avLst>
              <a:gd name="adj1" fmla="val 15939866"/>
              <a:gd name="adj2" fmla="val 620941"/>
            </a:avLst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5280" y="3238041"/>
            <a:ext cx="45719" cy="11118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2856582" y="3683000"/>
            <a:ext cx="1182018" cy="221909"/>
          </a:xfrm>
          <a:custGeom>
            <a:avLst/>
            <a:gdLst>
              <a:gd name="connsiteX0" fmla="*/ 0 w 647700"/>
              <a:gd name="connsiteY0" fmla="*/ 749317 h 774757"/>
              <a:gd name="connsiteX1" fmla="*/ 63500 w 647700"/>
              <a:gd name="connsiteY1" fmla="*/ 12717 h 774757"/>
              <a:gd name="connsiteX2" fmla="*/ 127000 w 647700"/>
              <a:gd name="connsiteY2" fmla="*/ 762017 h 774757"/>
              <a:gd name="connsiteX3" fmla="*/ 177800 w 647700"/>
              <a:gd name="connsiteY3" fmla="*/ 50817 h 774757"/>
              <a:gd name="connsiteX4" fmla="*/ 241300 w 647700"/>
              <a:gd name="connsiteY4" fmla="*/ 749317 h 774757"/>
              <a:gd name="connsiteX5" fmla="*/ 292100 w 647700"/>
              <a:gd name="connsiteY5" fmla="*/ 17 h 774757"/>
              <a:gd name="connsiteX6" fmla="*/ 342900 w 647700"/>
              <a:gd name="connsiteY6" fmla="*/ 774717 h 774757"/>
              <a:gd name="connsiteX7" fmla="*/ 406400 w 647700"/>
              <a:gd name="connsiteY7" fmla="*/ 38117 h 774757"/>
              <a:gd name="connsiteX8" fmla="*/ 444500 w 647700"/>
              <a:gd name="connsiteY8" fmla="*/ 774717 h 774757"/>
              <a:gd name="connsiteX9" fmla="*/ 520700 w 647700"/>
              <a:gd name="connsiteY9" fmla="*/ 50817 h 774757"/>
              <a:gd name="connsiteX10" fmla="*/ 571500 w 647700"/>
              <a:gd name="connsiteY10" fmla="*/ 762017 h 774757"/>
              <a:gd name="connsiteX11" fmla="*/ 647700 w 647700"/>
              <a:gd name="connsiteY11" fmla="*/ 50817 h 77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7700" h="774757">
                <a:moveTo>
                  <a:pt x="0" y="749317"/>
                </a:moveTo>
                <a:cubicBezTo>
                  <a:pt x="21166" y="379958"/>
                  <a:pt x="42333" y="10600"/>
                  <a:pt x="63500" y="12717"/>
                </a:cubicBezTo>
                <a:cubicBezTo>
                  <a:pt x="84667" y="14834"/>
                  <a:pt x="107950" y="755667"/>
                  <a:pt x="127000" y="762017"/>
                </a:cubicBezTo>
                <a:cubicBezTo>
                  <a:pt x="146050" y="768367"/>
                  <a:pt x="158750" y="52934"/>
                  <a:pt x="177800" y="50817"/>
                </a:cubicBezTo>
                <a:cubicBezTo>
                  <a:pt x="196850" y="48700"/>
                  <a:pt x="222250" y="757784"/>
                  <a:pt x="241300" y="749317"/>
                </a:cubicBezTo>
                <a:cubicBezTo>
                  <a:pt x="260350" y="740850"/>
                  <a:pt x="275167" y="-4216"/>
                  <a:pt x="292100" y="17"/>
                </a:cubicBezTo>
                <a:cubicBezTo>
                  <a:pt x="309033" y="4250"/>
                  <a:pt x="323850" y="768367"/>
                  <a:pt x="342900" y="774717"/>
                </a:cubicBezTo>
                <a:cubicBezTo>
                  <a:pt x="361950" y="781067"/>
                  <a:pt x="389467" y="38117"/>
                  <a:pt x="406400" y="38117"/>
                </a:cubicBezTo>
                <a:cubicBezTo>
                  <a:pt x="423333" y="38117"/>
                  <a:pt x="425450" y="772600"/>
                  <a:pt x="444500" y="774717"/>
                </a:cubicBezTo>
                <a:cubicBezTo>
                  <a:pt x="463550" y="776834"/>
                  <a:pt x="499533" y="52934"/>
                  <a:pt x="520700" y="50817"/>
                </a:cubicBezTo>
                <a:cubicBezTo>
                  <a:pt x="541867" y="48700"/>
                  <a:pt x="550333" y="762017"/>
                  <a:pt x="571500" y="762017"/>
                </a:cubicBezTo>
                <a:cubicBezTo>
                  <a:pt x="592667" y="762017"/>
                  <a:pt x="620183" y="406417"/>
                  <a:pt x="647700" y="50817"/>
                </a:cubicBezTo>
              </a:path>
            </a:pathLst>
          </a:cu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667302" y="3505200"/>
            <a:ext cx="609600" cy="609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135568" y="4038600"/>
            <a:ext cx="167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Helvetica Light"/>
                <a:cs typeface="Helvetica Light"/>
              </a:rPr>
              <a:t>Ion Source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85" name="Block Arc 84"/>
          <p:cNvSpPr/>
          <p:nvPr/>
        </p:nvSpPr>
        <p:spPr>
          <a:xfrm rot="5400000">
            <a:off x="4895902" y="3611232"/>
            <a:ext cx="2286000" cy="2133600"/>
          </a:xfrm>
          <a:prstGeom prst="blockArc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667302" y="5287632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40381" y="5874603"/>
            <a:ext cx="43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 Light"/>
                <a:cs typeface="Helvetica Light"/>
              </a:rPr>
              <a:t>Post-Accelerator/ Experiment</a:t>
            </a:r>
            <a:endParaRPr lang="en-US" sz="2400" dirty="0">
              <a:latin typeface="Helvetica Light"/>
              <a:cs typeface="Helvetica Light"/>
            </a:endParaRPr>
          </a:p>
        </p:txBody>
      </p:sp>
      <p:cxnSp>
        <p:nvCxnSpPr>
          <p:cNvPr id="88" name="Straight Arrow Connector 87"/>
          <p:cNvCxnSpPr>
            <a:stCxn id="86" idx="3"/>
            <a:endCxn id="85" idx="1"/>
          </p:cNvCxnSpPr>
          <p:nvPr/>
        </p:nvCxnSpPr>
        <p:spPr>
          <a:xfrm flipV="1">
            <a:off x="5276902" y="5554332"/>
            <a:ext cx="762000" cy="3810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8"/>
          <p:cNvSpPr/>
          <p:nvPr/>
        </p:nvSpPr>
        <p:spPr>
          <a:xfrm>
            <a:off x="5114920" y="3801732"/>
            <a:ext cx="1838382" cy="1758296"/>
          </a:xfrm>
          <a:prstGeom prst="arc">
            <a:avLst>
              <a:gd name="adj1" fmla="val 16200000"/>
              <a:gd name="adj2" fmla="val 541299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90" name="Arc 89"/>
          <p:cNvSpPr/>
          <p:nvPr/>
        </p:nvSpPr>
        <p:spPr>
          <a:xfrm>
            <a:off x="5114920" y="3801732"/>
            <a:ext cx="1676400" cy="1291798"/>
          </a:xfrm>
          <a:prstGeom prst="arc">
            <a:avLst>
              <a:gd name="adj1" fmla="val 16200000"/>
              <a:gd name="adj2" fmla="val 238355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81" name="Straight Connector 80"/>
          <p:cNvCxnSpPr>
            <a:stCxn id="85" idx="0"/>
            <a:endCxn id="83" idx="3"/>
          </p:cNvCxnSpPr>
          <p:nvPr/>
        </p:nvCxnSpPr>
        <p:spPr>
          <a:xfrm flipH="1">
            <a:off x="5276902" y="3801732"/>
            <a:ext cx="762000" cy="82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3" idx="1"/>
          </p:cNvCxnSpPr>
          <p:nvPr/>
        </p:nvCxnSpPr>
        <p:spPr>
          <a:xfrm flipH="1" flipV="1">
            <a:off x="4119400" y="3805866"/>
            <a:ext cx="547902" cy="4134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 the horizon: Photo-fission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063" t="38588" r="3749" b="16607"/>
          <a:stretch/>
        </p:blipFill>
        <p:spPr>
          <a:xfrm>
            <a:off x="4568820" y="946006"/>
            <a:ext cx="4445000" cy="17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" name="Circular Arrow 93"/>
          <p:cNvSpPr/>
          <p:nvPr/>
        </p:nvSpPr>
        <p:spPr>
          <a:xfrm flipH="1">
            <a:off x="3986951" y="1524000"/>
            <a:ext cx="2400388" cy="210488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160402"/>
              <a:gd name="adj5" fmla="val 125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08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0" y="1257300"/>
            <a:ext cx="787890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Photo-fission facility: ARIEL @ TRIUMF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8391" y="6113665"/>
            <a:ext cx="2309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ARIEL: www.triumf.ca/ariel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241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9"/>
          <a:stretch/>
        </p:blipFill>
        <p:spPr>
          <a:xfrm>
            <a:off x="6781801" y="3624944"/>
            <a:ext cx="2285999" cy="2751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34712"/>
            <a:ext cx="8305800" cy="56601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you wanted to run an experiment on </a:t>
            </a:r>
            <a:r>
              <a:rPr lang="en-US" sz="2400" baseline="30000" dirty="0" smtClean="0"/>
              <a:t>42</a:t>
            </a:r>
            <a:r>
              <a:rPr lang="en-US" sz="2400" dirty="0" smtClean="0"/>
              <a:t>Ar, where would you go to make the measurement? </a:t>
            </a:r>
          </a:p>
          <a:p>
            <a:pPr marL="411480" lvl="1" indent="0">
              <a:buNone/>
            </a:pPr>
            <a:r>
              <a:rPr lang="en-US" sz="2400" dirty="0"/>
              <a:t> 	</a:t>
            </a:r>
            <a:r>
              <a:rPr lang="en-US" sz="2400" dirty="0" smtClean="0"/>
              <a:t>	</a:t>
            </a:r>
            <a:endParaRPr lang="en-US" sz="1400" dirty="0" smtClean="0">
              <a:solidFill>
                <a:schemeClr val="accent3"/>
              </a:solidFill>
            </a:endParaRPr>
          </a:p>
          <a:p>
            <a:pPr marL="925830" lvl="1" indent="-514350">
              <a:buAutoNum type="alphaUcParenBoth"/>
            </a:pPr>
            <a:r>
              <a:rPr lang="en-US" sz="2400" dirty="0" smtClean="0"/>
              <a:t>TRIUMF (ISOL facility)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NSCL (fragmentation facility)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CARIBU (fission fragments)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RIKEN RIBF (fragmentation facility)</a:t>
            </a:r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121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9"/>
          <a:stretch/>
        </p:blipFill>
        <p:spPr>
          <a:xfrm>
            <a:off x="6781801" y="3624944"/>
            <a:ext cx="2285999" cy="2751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34712"/>
            <a:ext cx="8305800" cy="56601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you wanted to run an experiment on </a:t>
            </a:r>
            <a:r>
              <a:rPr lang="en-US" sz="2400" baseline="30000" dirty="0" smtClean="0"/>
              <a:t>42</a:t>
            </a:r>
            <a:r>
              <a:rPr lang="en-US" sz="2400" dirty="0" smtClean="0"/>
              <a:t>Ar, where would you go to make the measurement? </a:t>
            </a:r>
          </a:p>
          <a:p>
            <a:pPr marL="411480" lvl="1" indent="0">
              <a:buNone/>
            </a:pPr>
            <a:r>
              <a:rPr lang="en-US" sz="2400" dirty="0"/>
              <a:t> 	</a:t>
            </a:r>
            <a:r>
              <a:rPr lang="en-US" sz="2400" dirty="0" smtClean="0"/>
              <a:t>	</a:t>
            </a:r>
            <a:endParaRPr lang="en-US" sz="1400" dirty="0" smtClean="0">
              <a:solidFill>
                <a:schemeClr val="accent3"/>
              </a:solidFill>
            </a:endParaRPr>
          </a:p>
          <a:p>
            <a:pPr marL="925830" lvl="1" indent="-514350">
              <a:buAutoNum type="alphaUcParenBoth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TRIUMF (ISOL facility)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NSCL (fragmentation facility)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CARIBU (fission fragments)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RIKEN RIBF (fragmentation facility)</a:t>
            </a:r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16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Existence?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681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Nuclear landscape limits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11" y="1094419"/>
            <a:ext cx="3928698" cy="508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258" y="1094419"/>
            <a:ext cx="3989598" cy="2356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7687" y="3826766"/>
            <a:ext cx="3797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254 stable isotopes have been observed;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more than 3000 isotopes have been made in laboratories;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as many as 6000-8000 are expected to possibly exist </a:t>
            </a:r>
            <a:endParaRPr lang="en-US" baseline="30000" dirty="0">
              <a:solidFill>
                <a:schemeClr val="accent4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5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Locating the </a:t>
            </a:r>
            <a:r>
              <a:rPr lang="en-US" dirty="0" err="1" smtClean="0"/>
              <a:t>driplines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41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The limits of existence are defined by the proton and neutron </a:t>
            </a:r>
            <a:r>
              <a:rPr lang="en-US" sz="2400" dirty="0" err="1" smtClean="0"/>
              <a:t>driplines</a:t>
            </a:r>
            <a:endParaRPr lang="en-US" sz="24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(or 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p</a:t>
            </a:r>
            <a:r>
              <a:rPr lang="en-US" sz="2000" dirty="0" smtClean="0"/>
              <a:t>) become positive --&gt; neutron/proton are not bound; emission does not require energy input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10" y="2540242"/>
            <a:ext cx="4444590" cy="347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906875"/>
            <a:ext cx="3331469" cy="2926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 smtClean="0">
                <a:solidFill>
                  <a:schemeClr val="accent4"/>
                </a:solidFill>
                <a:latin typeface="Helvetica Light"/>
                <a:cs typeface="Helvetica Light"/>
              </a:rPr>
              <a:t>At the neutron </a:t>
            </a:r>
            <a:r>
              <a:rPr lang="en-US" sz="2400" dirty="0" err="1" smtClean="0">
                <a:solidFill>
                  <a:schemeClr val="accent4"/>
                </a:solidFill>
                <a:latin typeface="Helvetica Light"/>
                <a:cs typeface="Helvetica Light"/>
              </a:rPr>
              <a:t>dripline</a:t>
            </a:r>
            <a:r>
              <a:rPr lang="en-US" sz="2400" dirty="0" smtClean="0">
                <a:solidFill>
                  <a:schemeClr val="accent4"/>
                </a:solidFill>
                <a:latin typeface="Helvetica Light"/>
                <a:cs typeface="Helvetica Light"/>
              </a:rPr>
              <a:t>, the definition is fairly straightforward – proton </a:t>
            </a:r>
            <a:r>
              <a:rPr lang="en-US" sz="2400" dirty="0" err="1" smtClean="0">
                <a:solidFill>
                  <a:schemeClr val="accent4"/>
                </a:solidFill>
                <a:latin typeface="Helvetica Light"/>
                <a:cs typeface="Helvetica Light"/>
              </a:rPr>
              <a:t>dripline</a:t>
            </a:r>
            <a:r>
              <a:rPr lang="en-US" sz="2400" dirty="0" smtClean="0">
                <a:solidFill>
                  <a:schemeClr val="accent4"/>
                </a:solidFill>
                <a:latin typeface="Helvetica Light"/>
                <a:cs typeface="Helvetica Light"/>
              </a:rPr>
              <a:t>, a little more complicated…</a:t>
            </a:r>
            <a:endParaRPr lang="en-US" sz="2000" dirty="0">
              <a:solidFill>
                <a:schemeClr val="accent4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194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Nuclear landscape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59" y="972934"/>
            <a:ext cx="7676617" cy="51869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0659" y="1232899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7138867" y="5362376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8850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7438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419600"/>
            <a:ext cx="716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7.6 days of data at a primary beam rate of 5 x 10</a:t>
            </a:r>
            <a:r>
              <a:rPr lang="en-US" baseline="30000" dirty="0" smtClean="0">
                <a:latin typeface="Helvetica Light"/>
                <a:cs typeface="Helvetica Light"/>
              </a:rPr>
              <a:t>11</a:t>
            </a:r>
            <a:r>
              <a:rPr lang="en-US" dirty="0" smtClean="0">
                <a:latin typeface="Helvetica Light"/>
                <a:cs typeface="Helvetica Light"/>
              </a:rPr>
              <a:t> particles/second</a:t>
            </a: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→ 3 </a:t>
            </a:r>
            <a:r>
              <a:rPr lang="en-US" baseline="30000" dirty="0" smtClean="0">
                <a:latin typeface="Helvetica Light"/>
                <a:cs typeface="Helvetica Light"/>
              </a:rPr>
              <a:t>40</a:t>
            </a:r>
            <a:r>
              <a:rPr lang="en-US" dirty="0" smtClean="0">
                <a:latin typeface="Helvetica Light"/>
                <a:cs typeface="Helvetica Light"/>
              </a:rPr>
              <a:t>Mg, 23 </a:t>
            </a:r>
            <a:r>
              <a:rPr lang="en-US" baseline="30000" dirty="0" smtClean="0">
                <a:latin typeface="Helvetica Light"/>
                <a:cs typeface="Helvetica Light"/>
              </a:rPr>
              <a:t>42</a:t>
            </a:r>
            <a:r>
              <a:rPr lang="en-US" dirty="0" smtClean="0">
                <a:latin typeface="Helvetica Light"/>
                <a:cs typeface="Helvetica Light"/>
              </a:rPr>
              <a:t>Al and 1 </a:t>
            </a:r>
            <a:r>
              <a:rPr lang="en-US" baseline="30000" dirty="0" smtClean="0">
                <a:latin typeface="Helvetica Light"/>
                <a:cs typeface="Helvetica Light"/>
              </a:rPr>
              <a:t>43</a:t>
            </a:r>
            <a:r>
              <a:rPr lang="en-US" dirty="0" smtClean="0">
                <a:latin typeface="Helvetica Light"/>
                <a:cs typeface="Helvetica Light"/>
              </a:rPr>
              <a:t>Al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099" y="5208369"/>
            <a:ext cx="6705601" cy="70788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Absence of a nucleus also provides information – </a:t>
            </a:r>
            <a:r>
              <a:rPr lang="en-US" sz="2000" baseline="30000" dirty="0" smtClean="0">
                <a:latin typeface="Helvetica Light"/>
                <a:cs typeface="Helvetica Light"/>
              </a:rPr>
              <a:t>26</a:t>
            </a:r>
            <a:r>
              <a:rPr lang="en-US" sz="2000" dirty="0" smtClean="0">
                <a:latin typeface="Helvetica Light"/>
                <a:cs typeface="Helvetica Light"/>
              </a:rPr>
              <a:t>O and </a:t>
            </a:r>
            <a:r>
              <a:rPr lang="en-US" sz="2000" baseline="30000" dirty="0" smtClean="0">
                <a:latin typeface="Helvetica Light"/>
                <a:cs typeface="Helvetica Light"/>
              </a:rPr>
              <a:t>28</a:t>
            </a:r>
            <a:r>
              <a:rPr lang="en-US" sz="2000" dirty="0" smtClean="0">
                <a:latin typeface="Helvetica Light"/>
                <a:cs typeface="Helvetica Light"/>
              </a:rPr>
              <a:t>O for instance, or even </a:t>
            </a:r>
            <a:r>
              <a:rPr lang="en-US" sz="2000" baseline="30000" dirty="0" smtClean="0">
                <a:latin typeface="Helvetica Light"/>
                <a:cs typeface="Helvetica Light"/>
              </a:rPr>
              <a:t>8</a:t>
            </a:r>
            <a:r>
              <a:rPr lang="en-US" sz="2000" dirty="0" smtClean="0">
                <a:latin typeface="Helvetica Light"/>
                <a:cs typeface="Helvetica Light"/>
              </a:rPr>
              <a:t>Be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06755"/>
            <a:ext cx="3660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T. Baumann et al., Nature 449, 1022 (2007)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</a:t>
            </a:r>
            <a:r>
              <a:rPr lang="en-US" baseline="30000" dirty="0" smtClean="0"/>
              <a:t>40</a:t>
            </a:r>
            <a:r>
              <a:rPr lang="en-US" dirty="0" smtClean="0"/>
              <a:t>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8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1905000"/>
            <a:ext cx="8458200" cy="4495800"/>
            <a:chOff x="228600" y="2819400"/>
            <a:chExt cx="7232865" cy="3962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38475"/>
              <a:ext cx="7232865" cy="374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28600" y="2819400"/>
              <a:ext cx="28956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38800" y="4267200"/>
              <a:ext cx="1822665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22367" y="6019800"/>
              <a:ext cx="2778233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3400" y="990600"/>
            <a:ext cx="670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Need to make and uniquely identify the nucleus – most often use a combination of time-of-flight, and energy loss.  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799" y="1550769"/>
            <a:ext cx="670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Energy Loss ∝ Z</a:t>
            </a:r>
            <a:r>
              <a:rPr lang="en-US" baseline="30000" dirty="0" smtClean="0">
                <a:latin typeface="Helvetica Light"/>
                <a:cs typeface="Helvetica Light"/>
              </a:rPr>
              <a:t>2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Time of flight ∝ A/Z, flight path length and magnetic rigidities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3999" y="5487769"/>
            <a:ext cx="6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Target for fragmentation of primary beam (</a:t>
            </a:r>
            <a:r>
              <a:rPr lang="en-US" baseline="30000" dirty="0" smtClean="0">
                <a:latin typeface="Helvetica Light"/>
                <a:cs typeface="Helvetica Light"/>
              </a:rPr>
              <a:t>48</a:t>
            </a:r>
            <a:r>
              <a:rPr lang="en-US" dirty="0" smtClean="0">
                <a:latin typeface="Helvetica Light"/>
                <a:cs typeface="Helvetica Light"/>
              </a:rPr>
              <a:t>Ca)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6800" y="408171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Long flight path, with two-stage separation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was it done?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0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84916" y="844945"/>
            <a:ext cx="4747908" cy="5486400"/>
            <a:chOff x="4597592" y="2133601"/>
            <a:chExt cx="4022532" cy="4648199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755" y="2133601"/>
              <a:ext cx="3297369" cy="4648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592" y="2219325"/>
              <a:ext cx="660208" cy="3648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58603"/>
            <a:ext cx="3235291" cy="388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969861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A change in the trend of fragmentation cross-sections indicates a change in the binding – enhanced binding suggestive of a change in nuclear structure?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01256"/>
            <a:ext cx="3547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O.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Tarasov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 et al., PRL 102, 142501 (2009)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cross-sections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9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Patterns and Nuclear Structure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011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magic numbers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36616"/>
            <a:ext cx="7702754" cy="520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-229394" y="5430786"/>
            <a:ext cx="1371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56406" y="6117380"/>
            <a:ext cx="1143794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0" y="6114403"/>
            <a:ext cx="1752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mbria" pitchFamily="18" charset="0"/>
              </a:rPr>
              <a:t>Neutron Number, </a:t>
            </a:r>
            <a:r>
              <a:rPr lang="en-US" sz="1400" b="1" i="1" dirty="0" smtClean="0">
                <a:latin typeface="Cambria" pitchFamily="18" charset="0"/>
              </a:rPr>
              <a:t>N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503517" y="5249297"/>
            <a:ext cx="1619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mbria" pitchFamily="18" charset="0"/>
              </a:rPr>
              <a:t>Proton Number, </a:t>
            </a:r>
            <a:r>
              <a:rPr lang="en-US" sz="1400" b="1" i="1" dirty="0" smtClean="0">
                <a:latin typeface="Cambria" pitchFamily="18" charset="0"/>
              </a:rPr>
              <a:t>Z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4898180"/>
            <a:ext cx="914400" cy="1136822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15000" y="2231180"/>
            <a:ext cx="3495694" cy="1055132"/>
            <a:chOff x="5715000" y="2667000"/>
            <a:chExt cx="3495694" cy="1055132"/>
          </a:xfrm>
        </p:grpSpPr>
        <p:sp>
          <p:nvSpPr>
            <p:cNvPr id="12" name="Oval 11"/>
            <p:cNvSpPr/>
            <p:nvPr/>
          </p:nvSpPr>
          <p:spPr>
            <a:xfrm>
              <a:off x="5715000" y="2667000"/>
              <a:ext cx="457200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80314" y="3352800"/>
              <a:ext cx="3430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Light"/>
                </a:rPr>
                <a:t>Heaviest stable nucleus – </a:t>
              </a:r>
              <a:r>
                <a:rPr lang="en-US" baseline="30000" dirty="0" smtClean="0">
                  <a:latin typeface="Helvetica Light"/>
                </a:rPr>
                <a:t>208</a:t>
              </a:r>
              <a:r>
                <a:rPr lang="en-US" dirty="0" smtClean="0">
                  <a:latin typeface="Helvetica Light"/>
                </a:rPr>
                <a:t>Pb</a:t>
              </a:r>
              <a:endParaRPr lang="en-US" dirty="0">
                <a:latin typeface="Helvetica Light"/>
              </a:endParaRPr>
            </a:p>
          </p:txBody>
        </p:sp>
        <p:cxnSp>
          <p:nvCxnSpPr>
            <p:cNvPr id="14" name="Straight Arrow Connector 13"/>
            <p:cNvCxnSpPr>
              <a:stCxn id="12" idx="5"/>
            </p:cNvCxnSpPr>
            <p:nvPr/>
          </p:nvCxnSpPr>
          <p:spPr>
            <a:xfrm>
              <a:off x="6105245" y="2927163"/>
              <a:ext cx="1057555" cy="5018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567388" y="3602780"/>
            <a:ext cx="3198519" cy="2290465"/>
            <a:chOff x="2567388" y="4038600"/>
            <a:chExt cx="3198519" cy="2290465"/>
          </a:xfrm>
        </p:grpSpPr>
        <p:sp>
          <p:nvSpPr>
            <p:cNvPr id="16" name="Oval 15"/>
            <p:cNvSpPr/>
            <p:nvPr/>
          </p:nvSpPr>
          <p:spPr>
            <a:xfrm>
              <a:off x="2567388" y="4038600"/>
              <a:ext cx="1828800" cy="304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17371" y="5405735"/>
              <a:ext cx="28485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-25000" dirty="0" smtClean="0">
                  <a:latin typeface="Helvetica Light"/>
                </a:rPr>
                <a:t>50</a:t>
              </a:r>
              <a:r>
                <a:rPr lang="en-US" dirty="0" smtClean="0">
                  <a:latin typeface="Helvetica Light"/>
                </a:rPr>
                <a:t>Sn has 10 stable isotopes, 2 more than any other nucleus</a:t>
              </a:r>
              <a:endParaRPr lang="en-US" dirty="0">
                <a:latin typeface="Helvetica Light"/>
              </a:endParaRPr>
            </a:p>
          </p:txBody>
        </p:sp>
        <p:cxnSp>
          <p:nvCxnSpPr>
            <p:cNvPr id="18" name="Straight Arrow Connector 17"/>
            <p:cNvCxnSpPr>
              <a:stCxn id="16" idx="4"/>
              <a:endCxn id="17" idx="0"/>
            </p:cNvCxnSpPr>
            <p:nvPr/>
          </p:nvCxnSpPr>
          <p:spPr>
            <a:xfrm>
              <a:off x="3481788" y="4343400"/>
              <a:ext cx="859851" cy="10623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298" y="3464320"/>
            <a:ext cx="3276600" cy="226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5533075" y="6132729"/>
            <a:ext cx="40934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Firestone, R.B. </a:t>
            </a:r>
            <a:r>
              <a:rPr lang="en-US" sz="1200" i="1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Table of Isotopes</a:t>
            </a: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. Wiley, New York, 1996.</a:t>
            </a:r>
            <a:endParaRPr lang="en-US" sz="1200" dirty="0">
              <a:solidFill>
                <a:srgbClr val="7F7F7F"/>
              </a:solidFill>
              <a:latin typeface="Helvetica Light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1788" y="906135"/>
            <a:ext cx="5561109" cy="64633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Helvetica Light"/>
              </a:rPr>
              <a:t>Similar indicators are found across the nuclear landscape, suggesting a nuclear shell structure.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Helvetica Ligh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" y="850652"/>
            <a:ext cx="3429000" cy="2544635"/>
            <a:chOff x="152400" y="838200"/>
            <a:chExt cx="3429000" cy="2544635"/>
          </a:xfrm>
        </p:grpSpPr>
        <p:pic>
          <p:nvPicPr>
            <p:cNvPr id="23" name="Picture 7" descr="http://hyperphysics.phy-astr.gsu.edu/hbase/nuclear/imgnuc/abundan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38200"/>
              <a:ext cx="3429000" cy="2544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914400" y="838200"/>
              <a:ext cx="16764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2600" y="1828800"/>
              <a:ext cx="1219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59528" y="1881917"/>
              <a:ext cx="51707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5000" y="190500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2103" y="1852135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4959" y="942082"/>
              <a:ext cx="2057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Helvetica Light"/>
                </a:rPr>
                <a:t>Natural abundance of the isotopes shows peaks at particularly stable nuclei.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42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shell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961136"/>
            <a:ext cx="4542252" cy="525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1787278"/>
            <a:ext cx="3289300" cy="218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7029" y="3890218"/>
            <a:ext cx="222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Maria Goeppert-Mayer &amp; Hans D. Jensen</a:t>
            </a:r>
          </a:p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1963</a:t>
            </a:r>
            <a:endParaRPr lang="en-US" sz="1600" dirty="0">
              <a:latin typeface="Helvetica Light"/>
              <a:cs typeface="Helvetica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610" y="3705620"/>
            <a:ext cx="1032109" cy="1015595"/>
          </a:xfrm>
          <a:prstGeom prst="rect">
            <a:avLst/>
          </a:prstGeom>
        </p:spPr>
      </p:pic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410090" y="5932209"/>
            <a:ext cx="373631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1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Maria Goeppert-Mayer, Phys. Rev. </a:t>
            </a:r>
            <a:r>
              <a:rPr lang="en-US" sz="1200" b="1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75</a:t>
            </a: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, 1969 (1949).</a:t>
            </a:r>
          </a:p>
          <a:p>
            <a:pPr algn="r">
              <a:spcBef>
                <a:spcPct val="10000"/>
              </a:spcBef>
            </a:pP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O. </a:t>
            </a:r>
            <a:r>
              <a:rPr lang="en-US" sz="1200" dirty="0" err="1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Haxel</a:t>
            </a: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, Phys. Rev. </a:t>
            </a:r>
            <a:r>
              <a:rPr lang="en-US" sz="1200" b="1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75</a:t>
            </a:r>
            <a:r>
              <a:rPr lang="en-US" sz="1200" dirty="0" smtClean="0">
                <a:solidFill>
                  <a:srgbClr val="7F7F7F"/>
                </a:solidFill>
                <a:latin typeface="Helvetica Light"/>
                <a:cs typeface="Tahoma" pitchFamily="34" charset="0"/>
              </a:rPr>
              <a:t>, 1766 (1949).</a:t>
            </a:r>
            <a:endParaRPr lang="en-US" sz="1200" dirty="0">
              <a:solidFill>
                <a:srgbClr val="7F7F7F"/>
              </a:solidFill>
              <a:latin typeface="Helvetica Ligh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0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shell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3052" y="1132306"/>
            <a:ext cx="5170905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Single-particle levels in nuclei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000" dirty="0" smtClean="0"/>
              <a:t>Single-particle levels in the </a:t>
            </a:r>
            <a:r>
              <a:rPr lang="en-US" sz="2000" dirty="0" err="1" smtClean="0"/>
              <a:t>fermionic</a:t>
            </a:r>
            <a:r>
              <a:rPr lang="en-US" sz="2000" dirty="0" smtClean="0"/>
              <a:t> system are grouped into shells, with stabilizing gaps between groups of states at certain occupation numbers with “magic numbers” of protons and neutrons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Magic numbers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000" dirty="0" smtClean="0"/>
              <a:t>Magic numbers correspond to particularly stable structures (2, 8, 20, 28, 50, 82,…)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247" r="-1"/>
          <a:stretch/>
        </p:blipFill>
        <p:spPr>
          <a:xfrm>
            <a:off x="159018" y="961136"/>
            <a:ext cx="3077544" cy="525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10" y="5092031"/>
            <a:ext cx="5013157" cy="9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9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shell structure signatures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2400" y="887856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732E9A">
                    <a:lumMod val="75000"/>
                  </a:srgbClr>
                </a:solidFill>
                <a:effectLst/>
                <a:uLnTx/>
                <a:uFillTx/>
                <a:latin typeface="Helvetica Light"/>
              </a:rPr>
              <a:t>To improve our understanding and descriptions of nuclei far from stability, we need to identify the location of shell gaps, and ideally the spacing between single-particle states in the most exotic nuclei.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284256" y="971010"/>
            <a:ext cx="3884969" cy="5233490"/>
            <a:chOff x="5181600" y="710110"/>
            <a:chExt cx="3884969" cy="5233490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837" y="3347174"/>
              <a:ext cx="3504445" cy="259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710110"/>
              <a:ext cx="3619500" cy="2637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6324600" y="862509"/>
              <a:ext cx="2741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rPr>
                <a:t>E(2+) as a function of Mass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35500" y="1454586"/>
              <a:ext cx="740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732E9A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32E9A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=82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732E9A">
                    <a:lumMod val="75000"/>
                  </a:srgbClr>
                </a:solidFill>
                <a:effectLst/>
                <a:uLnTx/>
                <a:uFillTx/>
                <a:latin typeface="Helvetica Ligh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150884" y="2493190"/>
              <a:ext cx="316716" cy="3221810"/>
            </a:xfrm>
            <a:prstGeom prst="rect">
              <a:avLst/>
            </a:prstGeom>
            <a:solidFill>
              <a:srgbClr val="732E9A">
                <a:lumMod val="75000"/>
                <a:alpha val="43000"/>
              </a:srgbClr>
            </a:solidFill>
            <a:ln w="19050" cap="flat" cmpd="sng" algn="ctr">
              <a:solidFill>
                <a:srgbClr val="732E9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29400" y="2416990"/>
              <a:ext cx="138113" cy="3298010"/>
            </a:xfrm>
            <a:prstGeom prst="rect">
              <a:avLst/>
            </a:prstGeom>
            <a:solidFill>
              <a:srgbClr val="B50B1B">
                <a:lumMod val="75000"/>
                <a:alpha val="46000"/>
              </a:srgbClr>
            </a:solidFill>
            <a:ln w="19050" cap="flat" cmpd="sng" algn="ctr">
              <a:solidFill>
                <a:srgbClr val="B50B1B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67684" y="1259642"/>
              <a:ext cx="740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B50B1B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B50B1B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=50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B50B1B">
                    <a:lumMod val="75000"/>
                  </a:srgbClr>
                </a:solidFill>
                <a:effectLst/>
                <a:uLnTx/>
                <a:uFillTx/>
                <a:latin typeface="Helvetica Light"/>
              </a:endParaRPr>
            </a:p>
          </p:txBody>
        </p:sp>
        <p:cxnSp>
          <p:nvCxnSpPr>
            <p:cNvPr id="52" name="Straight Connector 51"/>
            <p:cNvCxnSpPr>
              <a:stCxn id="50" idx="0"/>
            </p:cNvCxnSpPr>
            <p:nvPr/>
          </p:nvCxnSpPr>
          <p:spPr>
            <a:xfrm flipV="1">
              <a:off x="6698457" y="1504376"/>
              <a:ext cx="69056" cy="912614"/>
            </a:xfrm>
            <a:prstGeom prst="line">
              <a:avLst/>
            </a:prstGeom>
            <a:noFill/>
            <a:ln w="19050" cap="flat" cmpd="sng" algn="ctr">
              <a:solidFill>
                <a:srgbClr val="B50B1B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 flipV="1">
              <a:off x="7277100" y="1725117"/>
              <a:ext cx="0" cy="790933"/>
            </a:xfrm>
            <a:prstGeom prst="line">
              <a:avLst/>
            </a:prstGeom>
            <a:noFill/>
            <a:ln w="19050" cap="flat" cmpd="sng" algn="ctr">
              <a:solidFill>
                <a:srgbClr val="732E9A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8076021" y="1474944"/>
              <a:ext cx="854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E8950E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8950E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=126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E8950E">
                    <a:lumMod val="75000"/>
                  </a:srgbClr>
                </a:solidFill>
                <a:effectLst/>
                <a:uLnTx/>
                <a:uFillTx/>
                <a:latin typeface="Helvetica Ligh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981421" y="1883113"/>
              <a:ext cx="189200" cy="3831887"/>
            </a:xfrm>
            <a:prstGeom prst="rect">
              <a:avLst/>
            </a:prstGeom>
            <a:solidFill>
              <a:srgbClr val="E8950E">
                <a:lumMod val="75000"/>
                <a:alpha val="39000"/>
              </a:srgbClr>
            </a:solidFill>
            <a:ln w="19050" cap="flat" cmpd="sng" algn="ctr">
              <a:solidFill>
                <a:srgbClr val="E8950E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cxnSp>
          <p:nvCxnSpPr>
            <p:cNvPr id="56" name="Straight Connector 55"/>
            <p:cNvCxnSpPr>
              <a:stCxn id="55" idx="0"/>
            </p:cNvCxnSpPr>
            <p:nvPr/>
          </p:nvCxnSpPr>
          <p:spPr>
            <a:xfrm flipV="1">
              <a:off x="8076021" y="1774647"/>
              <a:ext cx="305979" cy="108466"/>
            </a:xfrm>
            <a:prstGeom prst="line">
              <a:avLst/>
            </a:prstGeom>
            <a:noFill/>
            <a:ln w="19050" cap="flat" cmpd="sng" algn="ctr">
              <a:solidFill>
                <a:srgbClr val="E8950E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5943601" y="1860254"/>
              <a:ext cx="138112" cy="3854746"/>
            </a:xfrm>
            <a:prstGeom prst="rect">
              <a:avLst/>
            </a:prstGeom>
            <a:solidFill>
              <a:srgbClr val="2C9C89">
                <a:lumMod val="75000"/>
                <a:alpha val="29000"/>
              </a:srgbClr>
            </a:solidFill>
            <a:ln w="19050" cap="flat" cmpd="sng" algn="ctr">
              <a:solidFill>
                <a:srgbClr val="2C9C8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7" idx="0"/>
            </p:cNvCxnSpPr>
            <p:nvPr/>
          </p:nvCxnSpPr>
          <p:spPr>
            <a:xfrm flipV="1">
              <a:off x="6012657" y="1589982"/>
              <a:ext cx="0" cy="270272"/>
            </a:xfrm>
            <a:prstGeom prst="line">
              <a:avLst/>
            </a:prstGeom>
            <a:noFill/>
            <a:ln w="19050" cap="flat" cmpd="sng" algn="ctr">
              <a:solidFill>
                <a:srgbClr val="2C9C89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5715000" y="1319709"/>
              <a:ext cx="740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2C9C89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9C89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=20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2C9C89">
                    <a:lumMod val="75000"/>
                  </a:srgbClr>
                </a:solidFill>
                <a:effectLst/>
                <a:uLnTx/>
                <a:uFillTx/>
                <a:latin typeface="Helvetica Ligh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172202" y="2228792"/>
              <a:ext cx="138112" cy="3486208"/>
            </a:xfrm>
            <a:prstGeom prst="rect">
              <a:avLst/>
            </a:prstGeom>
            <a:solidFill>
              <a:srgbClr val="1D86CD">
                <a:lumMod val="75000"/>
                <a:alpha val="27000"/>
              </a:srgbClr>
            </a:solidFill>
            <a:ln w="19050" cap="flat" cmpd="sng" algn="ctr">
              <a:solidFill>
                <a:srgbClr val="1D86C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>
              <a:stCxn id="60" idx="0"/>
            </p:cNvCxnSpPr>
            <p:nvPr/>
          </p:nvCxnSpPr>
          <p:spPr>
            <a:xfrm flipV="1">
              <a:off x="6241258" y="1860254"/>
              <a:ext cx="156942" cy="368538"/>
            </a:xfrm>
            <a:prstGeom prst="line">
              <a:avLst/>
            </a:prstGeom>
            <a:noFill/>
            <a:ln w="19050" cap="flat" cmpd="sng" algn="ctr">
              <a:solidFill>
                <a:srgbClr val="1D86CD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62" name="TextBox 61"/>
            <p:cNvSpPr txBox="1"/>
            <p:nvPr/>
          </p:nvSpPr>
          <p:spPr>
            <a:xfrm>
              <a:off x="6105612" y="1589981"/>
              <a:ext cx="740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1D86CD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N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D86CD">
                      <a:lumMod val="75000"/>
                    </a:srgbClr>
                  </a:solidFill>
                  <a:effectLst/>
                  <a:uLnTx/>
                  <a:uFillTx/>
                  <a:latin typeface="Helvetica Light"/>
                </a:rPr>
                <a:t>=28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D86CD">
                    <a:lumMod val="75000"/>
                  </a:srgbClr>
                </a:solidFill>
                <a:effectLst/>
                <a:uLnTx/>
                <a:uFillTx/>
                <a:latin typeface="Helvetica Ligh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91200" y="3516868"/>
              <a:ext cx="2743406" cy="338554"/>
            </a:xfrm>
            <a:prstGeom prst="rect">
              <a:avLst/>
            </a:prstGeom>
            <a:solidFill>
              <a:sysClr val="window" lastClr="FFFFFF">
                <a:alpha val="82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rPr>
                <a:t>B(E2) as a function of Mass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endParaRPr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3685021" y="2241323"/>
            <a:ext cx="91440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65" name="Straight Connector 64"/>
          <p:cNvCxnSpPr/>
          <p:nvPr/>
        </p:nvCxnSpPr>
        <p:spPr>
          <a:xfrm>
            <a:off x="3685021" y="1082279"/>
            <a:ext cx="91440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4599421" y="2056657"/>
            <a:ext cx="41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</a:rPr>
              <a:t>0</a:t>
            </a:r>
            <a:r>
              <a:rPr lang="en-US" baseline="30000" dirty="0" smtClean="0">
                <a:latin typeface="Helvetica Light"/>
              </a:rPr>
              <a:t>+</a:t>
            </a:r>
            <a:endParaRPr lang="en-US" baseline="30000" dirty="0">
              <a:latin typeface="Helvetica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99421" y="914400"/>
            <a:ext cx="41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</a:rPr>
              <a:t>2</a:t>
            </a:r>
            <a:r>
              <a:rPr lang="en-US" baseline="30000" dirty="0" smtClean="0">
                <a:latin typeface="Helvetica Light"/>
              </a:rPr>
              <a:t>+</a:t>
            </a:r>
            <a:endParaRPr lang="en-US" baseline="30000" dirty="0">
              <a:latin typeface="Helvetica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35560" y="2239791"/>
            <a:ext cx="12368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</a:rPr>
              <a:t>Even-even nuclei</a:t>
            </a:r>
            <a:endParaRPr lang="en-US" sz="1600" dirty="0">
              <a:latin typeface="Helvetica Light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835051" y="1082279"/>
            <a:ext cx="0" cy="1159044"/>
          </a:xfrm>
          <a:prstGeom prst="straightConnector1">
            <a:avLst/>
          </a:prstGeom>
          <a:noFill/>
          <a:ln w="9525" cap="flat" cmpd="sng" algn="ctr">
            <a:solidFill>
              <a:srgbClr val="1D86CD"/>
            </a:solidFill>
            <a:prstDash val="solid"/>
            <a:tailEnd type="arrow"/>
          </a:ln>
          <a:effectLst/>
        </p:spPr>
      </p:cxnSp>
      <p:sp>
        <p:nvSpPr>
          <p:cNvPr id="70" name="Up Arrow 69"/>
          <p:cNvSpPr/>
          <p:nvPr/>
        </p:nvSpPr>
        <p:spPr>
          <a:xfrm>
            <a:off x="3987451" y="1082279"/>
            <a:ext cx="250993" cy="1159044"/>
          </a:xfrm>
          <a:prstGeom prst="upArrow">
            <a:avLst/>
          </a:prstGeom>
          <a:solidFill>
            <a:srgbClr val="1D86CD"/>
          </a:solidFill>
          <a:ln w="19050" cap="flat" cmpd="sng" algn="ctr">
            <a:solidFill>
              <a:srgbClr val="1D86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187468" y="1411332"/>
            <a:ext cx="696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E(2+)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4178756" y="1250157"/>
            <a:ext cx="11848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Helvetica Light"/>
              </a:rPr>
              <a:t>Transition probability, B(E2)</a:t>
            </a:r>
            <a:endParaRPr lang="en-US" sz="1400" dirty="0">
              <a:latin typeface="Helvetica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0723" y="2824567"/>
            <a:ext cx="3605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 Light"/>
              </a:rPr>
              <a:t>Structure of Even-Even Nuclei</a:t>
            </a:r>
            <a:endParaRPr lang="en-US" sz="2000" b="1" dirty="0">
              <a:latin typeface="Helvetica Ligh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52400" y="3401046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732E9A">
                    <a:lumMod val="75000"/>
                  </a:srgbClr>
                </a:solidFill>
                <a:effectLst/>
                <a:uLnTx/>
                <a:uFillTx/>
                <a:latin typeface="Helvetica Light"/>
              </a:rPr>
              <a:t>The ground state of even-even nuclei is always 0+, while the first excited state is usually a 2+ state.  The energy of this state, and the cross-section to populate  it are sensitive to details of the nuclear structure.</a:t>
            </a:r>
          </a:p>
        </p:txBody>
      </p:sp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37280"/>
            <a:ext cx="5304166" cy="76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499921"/>
              </p:ext>
            </p:extLst>
          </p:nvPr>
        </p:nvGraphicFramePr>
        <p:xfrm>
          <a:off x="1371600" y="5508090"/>
          <a:ext cx="26844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6" imgW="1447560" imgH="419040" progId="Equation.3">
                  <p:embed/>
                </p:oleObj>
              </mc:Choice>
              <mc:Fallback>
                <p:oleObj name="Equation" r:id="rId6" imgW="1447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508090"/>
                        <a:ext cx="2684462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 rot="16200000">
            <a:off x="4779468" y="2015312"/>
            <a:ext cx="1226508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E(2+) [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keV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4818164" y="4575368"/>
            <a:ext cx="1270738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B(E2) [e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b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]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27131" y="6065595"/>
            <a:ext cx="1803351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Mass Number (A)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3593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89764"/>
            <a:ext cx="2419350" cy="4603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“Exotic” shell structure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95800" y="875556"/>
            <a:ext cx="4267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</a:rPr>
              <a:t>A driving question in nuclear science: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Helvetica Light"/>
              </a:rPr>
              <a:t>Is the shell-model description static across the entire chart of nuclides?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7761" y="2845792"/>
            <a:ext cx="1557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Light"/>
                <a:sym typeface="Symbol"/>
              </a:rPr>
              <a:t>?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11667" y="5822056"/>
            <a:ext cx="280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dirty="0" smtClean="0">
                <a:solidFill>
                  <a:srgbClr val="333399"/>
                </a:solidFill>
                <a:latin typeface="Helvetica Light"/>
                <a:cs typeface="Tahoma" pitchFamily="34" charset="0"/>
              </a:rPr>
              <a:t>Near the valley of </a:t>
            </a:r>
            <a:r>
              <a:rPr lang="en-US" dirty="0" smtClean="0">
                <a:solidFill>
                  <a:srgbClr val="333399"/>
                </a:solidFill>
                <a:latin typeface="Helvetica Light"/>
                <a:cs typeface="Tahoma" pitchFamily="34" charset="0"/>
                <a:sym typeface="Symbol"/>
              </a:rPr>
              <a:t></a:t>
            </a:r>
            <a:r>
              <a:rPr lang="en-US" dirty="0" smtClean="0">
                <a:solidFill>
                  <a:srgbClr val="333399"/>
                </a:solidFill>
                <a:latin typeface="Helvetica Light"/>
                <a:cs typeface="Tahoma" pitchFamily="34" charset="0"/>
              </a:rPr>
              <a:t> stability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3074128" y="568567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dirty="0" smtClean="0">
                <a:solidFill>
                  <a:srgbClr val="333399"/>
                </a:solidFill>
                <a:latin typeface="Helvetica Light"/>
                <a:cs typeface="Tahoma" pitchFamily="34" charset="0"/>
              </a:rPr>
              <a:t>Approaching the drip-lines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060" y="3590451"/>
            <a:ext cx="3329101" cy="262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4191000" y="1931392"/>
            <a:ext cx="5016820" cy="1557754"/>
            <a:chOff x="4191000" y="1981200"/>
            <a:chExt cx="5016820" cy="1557754"/>
          </a:xfrm>
        </p:grpSpPr>
        <p:grpSp>
          <p:nvGrpSpPr>
            <p:cNvPr id="39" name="Group 38"/>
            <p:cNvGrpSpPr/>
            <p:nvPr/>
          </p:nvGrpSpPr>
          <p:grpSpPr>
            <a:xfrm>
              <a:off x="4191000" y="1981200"/>
              <a:ext cx="5016820" cy="1557754"/>
              <a:chOff x="4191000" y="1981200"/>
              <a:chExt cx="5016820" cy="1557754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7962224" y="2681785"/>
                <a:ext cx="696036" cy="627797"/>
              </a:xfrm>
              <a:custGeom>
                <a:avLst/>
                <a:gdLst>
                  <a:gd name="connsiteX0" fmla="*/ 614149 w 696036"/>
                  <a:gd name="connsiteY0" fmla="*/ 0 h 627797"/>
                  <a:gd name="connsiteX1" fmla="*/ 0 w 696036"/>
                  <a:gd name="connsiteY1" fmla="*/ 0 h 627797"/>
                  <a:gd name="connsiteX2" fmla="*/ 6824 w 696036"/>
                  <a:gd name="connsiteY2" fmla="*/ 627797 h 627797"/>
                  <a:gd name="connsiteX3" fmla="*/ 54591 w 696036"/>
                  <a:gd name="connsiteY3" fmla="*/ 627797 h 627797"/>
                  <a:gd name="connsiteX4" fmla="*/ 184245 w 696036"/>
                  <a:gd name="connsiteY4" fmla="*/ 607325 h 627797"/>
                  <a:gd name="connsiteX5" fmla="*/ 245660 w 696036"/>
                  <a:gd name="connsiteY5" fmla="*/ 539087 h 627797"/>
                  <a:gd name="connsiteX6" fmla="*/ 279779 w 696036"/>
                  <a:gd name="connsiteY6" fmla="*/ 409433 h 627797"/>
                  <a:gd name="connsiteX7" fmla="*/ 279779 w 696036"/>
                  <a:gd name="connsiteY7" fmla="*/ 197893 h 627797"/>
                  <a:gd name="connsiteX8" fmla="*/ 313899 w 696036"/>
                  <a:gd name="connsiteY8" fmla="*/ 95534 h 627797"/>
                  <a:gd name="connsiteX9" fmla="*/ 375314 w 696036"/>
                  <a:gd name="connsiteY9" fmla="*/ 54591 h 627797"/>
                  <a:gd name="connsiteX10" fmla="*/ 504967 w 696036"/>
                  <a:gd name="connsiteY10" fmla="*/ 20472 h 627797"/>
                  <a:gd name="connsiteX11" fmla="*/ 696036 w 696036"/>
                  <a:gd name="connsiteY11" fmla="*/ 13648 h 627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6036" h="627797">
                    <a:moveTo>
                      <a:pt x="614149" y="0"/>
                    </a:moveTo>
                    <a:lnTo>
                      <a:pt x="0" y="0"/>
                    </a:lnTo>
                    <a:cubicBezTo>
                      <a:pt x="2275" y="209266"/>
                      <a:pt x="4549" y="418531"/>
                      <a:pt x="6824" y="627797"/>
                    </a:cubicBezTo>
                    <a:lnTo>
                      <a:pt x="54591" y="627797"/>
                    </a:lnTo>
                    <a:lnTo>
                      <a:pt x="184245" y="607325"/>
                    </a:lnTo>
                    <a:lnTo>
                      <a:pt x="245660" y="539087"/>
                    </a:lnTo>
                    <a:lnTo>
                      <a:pt x="279779" y="409433"/>
                    </a:lnTo>
                    <a:lnTo>
                      <a:pt x="279779" y="197893"/>
                    </a:lnTo>
                    <a:lnTo>
                      <a:pt x="313899" y="95534"/>
                    </a:lnTo>
                    <a:lnTo>
                      <a:pt x="375314" y="54591"/>
                    </a:lnTo>
                    <a:lnTo>
                      <a:pt x="504967" y="20472"/>
                    </a:lnTo>
                    <a:lnTo>
                      <a:pt x="696036" y="13648"/>
                    </a:lnTo>
                  </a:path>
                </a:pathLst>
              </a:custGeom>
              <a:gradFill>
                <a:gsLst>
                  <a:gs pos="0">
                    <a:srgbClr val="2C9C89">
                      <a:lumMod val="50000"/>
                    </a:srgbClr>
                  </a:gs>
                  <a:gs pos="50000">
                    <a:srgbClr val="2C9C89">
                      <a:lumMod val="75000"/>
                    </a:srgbClr>
                  </a:gs>
                  <a:gs pos="100000">
                    <a:sysClr val="window" lastClr="FFFFFF"/>
                  </a:gs>
                </a:gsLst>
                <a:lin ang="16200000" scaled="1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 Light"/>
                  <a:ea typeface="+mn-ea"/>
                  <a:cs typeface="+mn-cs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4259902" y="2077726"/>
                <a:ext cx="1856015" cy="1375668"/>
                <a:chOff x="4465863" y="2077726"/>
                <a:chExt cx="1856015" cy="1375668"/>
              </a:xfrm>
            </p:grpSpPr>
            <p:sp>
              <p:nvSpPr>
                <p:cNvPr id="54" name="Freeform 53"/>
                <p:cNvSpPr/>
                <p:nvPr/>
              </p:nvSpPr>
              <p:spPr>
                <a:xfrm>
                  <a:off x="5082493" y="2877836"/>
                  <a:ext cx="330979" cy="297320"/>
                </a:xfrm>
                <a:custGeom>
                  <a:avLst/>
                  <a:gdLst>
                    <a:gd name="connsiteX0" fmla="*/ 0 w 330979"/>
                    <a:gd name="connsiteY0" fmla="*/ 0 h 297320"/>
                    <a:gd name="connsiteX1" fmla="*/ 330979 w 330979"/>
                    <a:gd name="connsiteY1" fmla="*/ 0 h 297320"/>
                    <a:gd name="connsiteX2" fmla="*/ 330979 w 330979"/>
                    <a:gd name="connsiteY2" fmla="*/ 297320 h 297320"/>
                    <a:gd name="connsiteX3" fmla="*/ 252442 w 330979"/>
                    <a:gd name="connsiteY3" fmla="*/ 291710 h 297320"/>
                    <a:gd name="connsiteX4" fmla="*/ 162685 w 330979"/>
                    <a:gd name="connsiteY4" fmla="*/ 269271 h 297320"/>
                    <a:gd name="connsiteX5" fmla="*/ 89757 w 330979"/>
                    <a:gd name="connsiteY5" fmla="*/ 224392 h 297320"/>
                    <a:gd name="connsiteX6" fmla="*/ 44879 w 330979"/>
                    <a:gd name="connsiteY6" fmla="*/ 157074 h 297320"/>
                    <a:gd name="connsiteX7" fmla="*/ 16830 w 330979"/>
                    <a:gd name="connsiteY7" fmla="*/ 67317 h 297320"/>
                    <a:gd name="connsiteX8" fmla="*/ 0 w 330979"/>
                    <a:gd name="connsiteY8" fmla="*/ 0 h 29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0979" h="297320">
                      <a:moveTo>
                        <a:pt x="0" y="0"/>
                      </a:moveTo>
                      <a:lnTo>
                        <a:pt x="330979" y="0"/>
                      </a:lnTo>
                      <a:lnTo>
                        <a:pt x="330979" y="297320"/>
                      </a:lnTo>
                      <a:lnTo>
                        <a:pt x="252442" y="291710"/>
                      </a:lnTo>
                      <a:lnTo>
                        <a:pt x="162685" y="269271"/>
                      </a:lnTo>
                      <a:lnTo>
                        <a:pt x="89757" y="224392"/>
                      </a:lnTo>
                      <a:lnTo>
                        <a:pt x="44879" y="157074"/>
                      </a:lnTo>
                      <a:lnTo>
                        <a:pt x="16830" y="673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5413472" y="2877836"/>
                  <a:ext cx="274881" cy="431955"/>
                </a:xfrm>
                <a:custGeom>
                  <a:avLst/>
                  <a:gdLst>
                    <a:gd name="connsiteX0" fmla="*/ 0 w 274881"/>
                    <a:gd name="connsiteY0" fmla="*/ 426346 h 431955"/>
                    <a:gd name="connsiteX1" fmla="*/ 0 w 274881"/>
                    <a:gd name="connsiteY1" fmla="*/ 0 h 431955"/>
                    <a:gd name="connsiteX2" fmla="*/ 274881 w 274881"/>
                    <a:gd name="connsiteY2" fmla="*/ 0 h 431955"/>
                    <a:gd name="connsiteX3" fmla="*/ 274881 w 274881"/>
                    <a:gd name="connsiteY3" fmla="*/ 61708 h 431955"/>
                    <a:gd name="connsiteX4" fmla="*/ 274881 w 274881"/>
                    <a:gd name="connsiteY4" fmla="*/ 157074 h 431955"/>
                    <a:gd name="connsiteX5" fmla="*/ 269272 w 274881"/>
                    <a:gd name="connsiteY5" fmla="*/ 274881 h 431955"/>
                    <a:gd name="connsiteX6" fmla="*/ 241222 w 274881"/>
                    <a:gd name="connsiteY6" fmla="*/ 359028 h 431955"/>
                    <a:gd name="connsiteX7" fmla="*/ 185124 w 274881"/>
                    <a:gd name="connsiteY7" fmla="*/ 403906 h 431955"/>
                    <a:gd name="connsiteX8" fmla="*/ 100977 w 274881"/>
                    <a:gd name="connsiteY8" fmla="*/ 431955 h 431955"/>
                    <a:gd name="connsiteX9" fmla="*/ 0 w 274881"/>
                    <a:gd name="connsiteY9" fmla="*/ 426346 h 431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881" h="431955">
                      <a:moveTo>
                        <a:pt x="0" y="426346"/>
                      </a:moveTo>
                      <a:lnTo>
                        <a:pt x="0" y="0"/>
                      </a:lnTo>
                      <a:lnTo>
                        <a:pt x="274881" y="0"/>
                      </a:lnTo>
                      <a:lnTo>
                        <a:pt x="274881" y="61708"/>
                      </a:lnTo>
                      <a:lnTo>
                        <a:pt x="274881" y="157074"/>
                      </a:lnTo>
                      <a:lnTo>
                        <a:pt x="269272" y="274881"/>
                      </a:lnTo>
                      <a:lnTo>
                        <a:pt x="241222" y="359028"/>
                      </a:lnTo>
                      <a:lnTo>
                        <a:pt x="185124" y="403906"/>
                      </a:lnTo>
                      <a:lnTo>
                        <a:pt x="100977" y="431955"/>
                      </a:lnTo>
                      <a:lnTo>
                        <a:pt x="0" y="42634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  <a:tileRect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465863" y="2077726"/>
                  <a:ext cx="1856015" cy="1375668"/>
                  <a:chOff x="4757057" y="2038529"/>
                  <a:chExt cx="2492829" cy="1847671"/>
                </a:xfrm>
              </p:grpSpPr>
              <p:sp>
                <p:nvSpPr>
                  <p:cNvPr id="57" name="Freeform 56"/>
                  <p:cNvSpPr/>
                  <p:nvPr/>
                </p:nvSpPr>
                <p:spPr>
                  <a:xfrm>
                    <a:off x="4757057" y="2258099"/>
                    <a:ext cx="1273629" cy="1247103"/>
                  </a:xfrm>
                  <a:custGeom>
                    <a:avLst/>
                    <a:gdLst>
                      <a:gd name="connsiteX0" fmla="*/ 0 w 1273629"/>
                      <a:gd name="connsiteY0" fmla="*/ 679689 h 1267518"/>
                      <a:gd name="connsiteX1" fmla="*/ 413657 w 1273629"/>
                      <a:gd name="connsiteY1" fmla="*/ 679689 h 1267518"/>
                      <a:gd name="connsiteX2" fmla="*/ 489857 w 1273629"/>
                      <a:gd name="connsiteY2" fmla="*/ 679689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679689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564551 h 1267518"/>
                      <a:gd name="connsiteX3" fmla="*/ 620486 w 1273629"/>
                      <a:gd name="connsiteY3" fmla="*/ 657918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9689 h 1267518"/>
                      <a:gd name="connsiteX1" fmla="*/ 324105 w 1273629"/>
                      <a:gd name="connsiteY1" fmla="*/ 628517 h 1267518"/>
                      <a:gd name="connsiteX2" fmla="*/ 489857 w 1273629"/>
                      <a:gd name="connsiteY2" fmla="*/ 564551 h 1267518"/>
                      <a:gd name="connsiteX3" fmla="*/ 543728 w 1273629"/>
                      <a:gd name="connsiteY3" fmla="*/ 466021 h 1267518"/>
                      <a:gd name="connsiteX4" fmla="*/ 664029 w 1273629"/>
                      <a:gd name="connsiteY4" fmla="*/ 483747 h 1267518"/>
                      <a:gd name="connsiteX5" fmla="*/ 685800 w 1273629"/>
                      <a:gd name="connsiteY5" fmla="*/ 102747 h 1267518"/>
                      <a:gd name="connsiteX6" fmla="*/ 740229 w 1273629"/>
                      <a:gd name="connsiteY6" fmla="*/ 80975 h 1267518"/>
                      <a:gd name="connsiteX7" fmla="*/ 881743 w 1273629"/>
                      <a:gd name="connsiteY7" fmla="*/ 1060689 h 1267518"/>
                      <a:gd name="connsiteX8" fmla="*/ 1273629 w 1273629"/>
                      <a:gd name="connsiteY8" fmla="*/ 1267518 h 1267518"/>
                      <a:gd name="connsiteX0" fmla="*/ 0 w 1273629"/>
                      <a:gd name="connsiteY0" fmla="*/ 672840 h 1260669"/>
                      <a:gd name="connsiteX1" fmla="*/ 324105 w 1273629"/>
                      <a:gd name="connsiteY1" fmla="*/ 621668 h 1260669"/>
                      <a:gd name="connsiteX2" fmla="*/ 489857 w 1273629"/>
                      <a:gd name="connsiteY2" fmla="*/ 557702 h 1260669"/>
                      <a:gd name="connsiteX3" fmla="*/ 543728 w 1273629"/>
                      <a:gd name="connsiteY3" fmla="*/ 459172 h 1260669"/>
                      <a:gd name="connsiteX4" fmla="*/ 612856 w 1273629"/>
                      <a:gd name="connsiteY4" fmla="*/ 310588 h 1260669"/>
                      <a:gd name="connsiteX5" fmla="*/ 685800 w 1273629"/>
                      <a:gd name="connsiteY5" fmla="*/ 95898 h 1260669"/>
                      <a:gd name="connsiteX6" fmla="*/ 740229 w 1273629"/>
                      <a:gd name="connsiteY6" fmla="*/ 74126 h 1260669"/>
                      <a:gd name="connsiteX7" fmla="*/ 881743 w 1273629"/>
                      <a:gd name="connsiteY7" fmla="*/ 1053840 h 1260669"/>
                      <a:gd name="connsiteX8" fmla="*/ 1273629 w 1273629"/>
                      <a:gd name="connsiteY8" fmla="*/ 1260669 h 1260669"/>
                      <a:gd name="connsiteX0" fmla="*/ 0 w 1273629"/>
                      <a:gd name="connsiteY0" fmla="*/ 672840 h 1260669"/>
                      <a:gd name="connsiteX1" fmla="*/ 285726 w 1273629"/>
                      <a:gd name="connsiteY1" fmla="*/ 544909 h 1260669"/>
                      <a:gd name="connsiteX2" fmla="*/ 489857 w 1273629"/>
                      <a:gd name="connsiteY2" fmla="*/ 557702 h 1260669"/>
                      <a:gd name="connsiteX3" fmla="*/ 543728 w 1273629"/>
                      <a:gd name="connsiteY3" fmla="*/ 459172 h 1260669"/>
                      <a:gd name="connsiteX4" fmla="*/ 612856 w 1273629"/>
                      <a:gd name="connsiteY4" fmla="*/ 310588 h 1260669"/>
                      <a:gd name="connsiteX5" fmla="*/ 685800 w 1273629"/>
                      <a:gd name="connsiteY5" fmla="*/ 95898 h 1260669"/>
                      <a:gd name="connsiteX6" fmla="*/ 740229 w 1273629"/>
                      <a:gd name="connsiteY6" fmla="*/ 74126 h 1260669"/>
                      <a:gd name="connsiteX7" fmla="*/ 881743 w 1273629"/>
                      <a:gd name="connsiteY7" fmla="*/ 1053840 h 1260669"/>
                      <a:gd name="connsiteX8" fmla="*/ 1273629 w 1273629"/>
                      <a:gd name="connsiteY8" fmla="*/ 1260669 h 1260669"/>
                      <a:gd name="connsiteX0" fmla="*/ 0 w 1273629"/>
                      <a:gd name="connsiteY0" fmla="*/ 677439 h 1265268"/>
                      <a:gd name="connsiteX1" fmla="*/ 285726 w 1273629"/>
                      <a:gd name="connsiteY1" fmla="*/ 549508 h 1265268"/>
                      <a:gd name="connsiteX2" fmla="*/ 489857 w 1273629"/>
                      <a:gd name="connsiteY2" fmla="*/ 562301 h 1265268"/>
                      <a:gd name="connsiteX3" fmla="*/ 543728 w 1273629"/>
                      <a:gd name="connsiteY3" fmla="*/ 463771 h 1265268"/>
                      <a:gd name="connsiteX4" fmla="*/ 612856 w 1273629"/>
                      <a:gd name="connsiteY4" fmla="*/ 315187 h 1265268"/>
                      <a:gd name="connsiteX5" fmla="*/ 647421 w 1273629"/>
                      <a:gd name="connsiteY5" fmla="*/ 87704 h 1265268"/>
                      <a:gd name="connsiteX6" fmla="*/ 740229 w 1273629"/>
                      <a:gd name="connsiteY6" fmla="*/ 78725 h 1265268"/>
                      <a:gd name="connsiteX7" fmla="*/ 881743 w 1273629"/>
                      <a:gd name="connsiteY7" fmla="*/ 1058439 h 1265268"/>
                      <a:gd name="connsiteX8" fmla="*/ 1273629 w 1273629"/>
                      <a:gd name="connsiteY8" fmla="*/ 1265268 h 1265268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489857 w 1273629"/>
                      <a:gd name="connsiteY2" fmla="*/ 560719 h 1263686"/>
                      <a:gd name="connsiteX3" fmla="*/ 543728 w 1273629"/>
                      <a:gd name="connsiteY3" fmla="*/ 462189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489857 w 1273629"/>
                      <a:gd name="connsiteY2" fmla="*/ 560719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85726 w 1273629"/>
                      <a:gd name="connsiteY1" fmla="*/ 547926 h 1263686"/>
                      <a:gd name="connsiteX2" fmla="*/ 323547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195312 w 1273629"/>
                      <a:gd name="connsiteY1" fmla="*/ 585599 h 1263686"/>
                      <a:gd name="connsiteX2" fmla="*/ 323547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195312 w 1273629"/>
                      <a:gd name="connsiteY1" fmla="*/ 585599 h 1263686"/>
                      <a:gd name="connsiteX2" fmla="*/ 346151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377417 w 1273629"/>
                      <a:gd name="connsiteY3" fmla="*/ 411017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452763 w 1273629"/>
                      <a:gd name="connsiteY3" fmla="*/ 426085 h 1263686"/>
                      <a:gd name="connsiteX4" fmla="*/ 497718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46151 w 1273629"/>
                      <a:gd name="connsiteY2" fmla="*/ 496754 h 1263686"/>
                      <a:gd name="connsiteX3" fmla="*/ 452763 w 1273629"/>
                      <a:gd name="connsiteY3" fmla="*/ 426085 h 1263686"/>
                      <a:gd name="connsiteX4" fmla="*/ 542926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75857 h 1263686"/>
                      <a:gd name="connsiteX1" fmla="*/ 217917 w 1273629"/>
                      <a:gd name="connsiteY1" fmla="*/ 608202 h 1263686"/>
                      <a:gd name="connsiteX2" fmla="*/ 368754 w 1273629"/>
                      <a:gd name="connsiteY2" fmla="*/ 519357 h 1263686"/>
                      <a:gd name="connsiteX3" fmla="*/ 452763 w 1273629"/>
                      <a:gd name="connsiteY3" fmla="*/ 426085 h 1263686"/>
                      <a:gd name="connsiteX4" fmla="*/ 542926 w 1273629"/>
                      <a:gd name="connsiteY4" fmla="*/ 275226 h 1263686"/>
                      <a:gd name="connsiteX5" fmla="*/ 647421 w 1273629"/>
                      <a:gd name="connsiteY5" fmla="*/ 86122 h 1263686"/>
                      <a:gd name="connsiteX6" fmla="*/ 740229 w 1273629"/>
                      <a:gd name="connsiteY6" fmla="*/ 77143 h 1263686"/>
                      <a:gd name="connsiteX7" fmla="*/ 881743 w 1273629"/>
                      <a:gd name="connsiteY7" fmla="*/ 1056857 h 1263686"/>
                      <a:gd name="connsiteX8" fmla="*/ 1273629 w 1273629"/>
                      <a:gd name="connsiteY8" fmla="*/ 1263686 h 1263686"/>
                      <a:gd name="connsiteX0" fmla="*/ 0 w 1273629"/>
                      <a:gd name="connsiteY0" fmla="*/ 683617 h 1271446"/>
                      <a:gd name="connsiteX1" fmla="*/ 217917 w 1273629"/>
                      <a:gd name="connsiteY1" fmla="*/ 615962 h 1271446"/>
                      <a:gd name="connsiteX2" fmla="*/ 368754 w 1273629"/>
                      <a:gd name="connsiteY2" fmla="*/ 527117 h 1271446"/>
                      <a:gd name="connsiteX3" fmla="*/ 452763 w 1273629"/>
                      <a:gd name="connsiteY3" fmla="*/ 433845 h 1271446"/>
                      <a:gd name="connsiteX4" fmla="*/ 542926 w 1273629"/>
                      <a:gd name="connsiteY4" fmla="*/ 282986 h 1271446"/>
                      <a:gd name="connsiteX5" fmla="*/ 633925 w 1273629"/>
                      <a:gd name="connsiteY5" fmla="*/ 73638 h 1271446"/>
                      <a:gd name="connsiteX6" fmla="*/ 740229 w 1273629"/>
                      <a:gd name="connsiteY6" fmla="*/ 84903 h 1271446"/>
                      <a:gd name="connsiteX7" fmla="*/ 881743 w 1273629"/>
                      <a:gd name="connsiteY7" fmla="*/ 1064617 h 1271446"/>
                      <a:gd name="connsiteX8" fmla="*/ 1273629 w 1273629"/>
                      <a:gd name="connsiteY8" fmla="*/ 1271446 h 1271446"/>
                      <a:gd name="connsiteX0" fmla="*/ 0 w 1273629"/>
                      <a:gd name="connsiteY0" fmla="*/ 653568 h 1241397"/>
                      <a:gd name="connsiteX1" fmla="*/ 217917 w 1273629"/>
                      <a:gd name="connsiteY1" fmla="*/ 585913 h 1241397"/>
                      <a:gd name="connsiteX2" fmla="*/ 368754 w 1273629"/>
                      <a:gd name="connsiteY2" fmla="*/ 497068 h 1241397"/>
                      <a:gd name="connsiteX3" fmla="*/ 452763 w 1273629"/>
                      <a:gd name="connsiteY3" fmla="*/ 403796 h 1241397"/>
                      <a:gd name="connsiteX4" fmla="*/ 542926 w 1273629"/>
                      <a:gd name="connsiteY4" fmla="*/ 252937 h 1241397"/>
                      <a:gd name="connsiteX5" fmla="*/ 600185 w 1273629"/>
                      <a:gd name="connsiteY5" fmla="*/ 138061 h 1241397"/>
                      <a:gd name="connsiteX6" fmla="*/ 740229 w 1273629"/>
                      <a:gd name="connsiteY6" fmla="*/ 54854 h 1241397"/>
                      <a:gd name="connsiteX7" fmla="*/ 881743 w 1273629"/>
                      <a:gd name="connsiteY7" fmla="*/ 1034568 h 1241397"/>
                      <a:gd name="connsiteX8" fmla="*/ 1273629 w 1273629"/>
                      <a:gd name="connsiteY8" fmla="*/ 1241397 h 1241397"/>
                      <a:gd name="connsiteX0" fmla="*/ 0 w 1273629"/>
                      <a:gd name="connsiteY0" fmla="*/ 659274 h 1247103"/>
                      <a:gd name="connsiteX1" fmla="*/ 217917 w 1273629"/>
                      <a:gd name="connsiteY1" fmla="*/ 591619 h 1247103"/>
                      <a:gd name="connsiteX2" fmla="*/ 368754 w 1273629"/>
                      <a:gd name="connsiteY2" fmla="*/ 502774 h 1247103"/>
                      <a:gd name="connsiteX3" fmla="*/ 452763 w 1273629"/>
                      <a:gd name="connsiteY3" fmla="*/ 409502 h 1247103"/>
                      <a:gd name="connsiteX4" fmla="*/ 542926 w 1273629"/>
                      <a:gd name="connsiteY4" fmla="*/ 258643 h 1247103"/>
                      <a:gd name="connsiteX5" fmla="*/ 600185 w 1273629"/>
                      <a:gd name="connsiteY5" fmla="*/ 143767 h 1247103"/>
                      <a:gd name="connsiteX6" fmla="*/ 740229 w 1273629"/>
                      <a:gd name="connsiteY6" fmla="*/ 60560 h 1247103"/>
                      <a:gd name="connsiteX7" fmla="*/ 881743 w 1273629"/>
                      <a:gd name="connsiteY7" fmla="*/ 1040274 h 1247103"/>
                      <a:gd name="connsiteX8" fmla="*/ 1273629 w 1273629"/>
                      <a:gd name="connsiteY8" fmla="*/ 1247103 h 1247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73629" h="1247103">
                        <a:moveTo>
                          <a:pt x="0" y="659274"/>
                        </a:moveTo>
                        <a:cubicBezTo>
                          <a:pt x="108035" y="642217"/>
                          <a:pt x="156458" y="617702"/>
                          <a:pt x="217917" y="591619"/>
                        </a:cubicBezTo>
                        <a:cubicBezTo>
                          <a:pt x="279376" y="565536"/>
                          <a:pt x="329613" y="533127"/>
                          <a:pt x="368754" y="502774"/>
                        </a:cubicBezTo>
                        <a:cubicBezTo>
                          <a:pt x="407895" y="472421"/>
                          <a:pt x="423734" y="450191"/>
                          <a:pt x="452763" y="409502"/>
                        </a:cubicBezTo>
                        <a:cubicBezTo>
                          <a:pt x="481792" y="368814"/>
                          <a:pt x="518356" y="302932"/>
                          <a:pt x="542926" y="258643"/>
                        </a:cubicBezTo>
                        <a:cubicBezTo>
                          <a:pt x="567496" y="214354"/>
                          <a:pt x="567301" y="210521"/>
                          <a:pt x="600185" y="143767"/>
                        </a:cubicBezTo>
                        <a:cubicBezTo>
                          <a:pt x="633069" y="77013"/>
                          <a:pt x="693303" y="-88858"/>
                          <a:pt x="740229" y="60560"/>
                        </a:cubicBezTo>
                        <a:cubicBezTo>
                          <a:pt x="787155" y="209978"/>
                          <a:pt x="792843" y="842517"/>
                          <a:pt x="881743" y="1040274"/>
                        </a:cubicBezTo>
                        <a:cubicBezTo>
                          <a:pt x="970643" y="1238031"/>
                          <a:pt x="1122136" y="1242567"/>
                          <a:pt x="1273629" y="1247103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57"/>
                  <p:cNvSpPr/>
                  <p:nvPr/>
                </p:nvSpPr>
                <p:spPr>
                  <a:xfrm>
                    <a:off x="6035627" y="2852057"/>
                    <a:ext cx="1214259" cy="844143"/>
                  </a:xfrm>
                  <a:custGeom>
                    <a:avLst/>
                    <a:gdLst>
                      <a:gd name="connsiteX0" fmla="*/ 0 w 1197429"/>
                      <a:gd name="connsiteY0" fmla="*/ 827314 h 840247"/>
                      <a:gd name="connsiteX1" fmla="*/ 261257 w 1197429"/>
                      <a:gd name="connsiteY1" fmla="*/ 816429 h 840247"/>
                      <a:gd name="connsiteX2" fmla="*/ 348343 w 1197429"/>
                      <a:gd name="connsiteY2" fmla="*/ 609600 h 840247"/>
                      <a:gd name="connsiteX3" fmla="*/ 370114 w 1197429"/>
                      <a:gd name="connsiteY3" fmla="*/ 195943 h 840247"/>
                      <a:gd name="connsiteX4" fmla="*/ 598714 w 1197429"/>
                      <a:gd name="connsiteY4" fmla="*/ 32657 h 840247"/>
                      <a:gd name="connsiteX5" fmla="*/ 1197429 w 1197429"/>
                      <a:gd name="connsiteY5" fmla="*/ 0 h 840247"/>
                      <a:gd name="connsiteX0" fmla="*/ 0 w 1214259"/>
                      <a:gd name="connsiteY0" fmla="*/ 844143 h 851306"/>
                      <a:gd name="connsiteX1" fmla="*/ 278087 w 1214259"/>
                      <a:gd name="connsiteY1" fmla="*/ 816429 h 851306"/>
                      <a:gd name="connsiteX2" fmla="*/ 365173 w 1214259"/>
                      <a:gd name="connsiteY2" fmla="*/ 609600 h 851306"/>
                      <a:gd name="connsiteX3" fmla="*/ 386944 w 1214259"/>
                      <a:gd name="connsiteY3" fmla="*/ 195943 h 851306"/>
                      <a:gd name="connsiteX4" fmla="*/ 615544 w 1214259"/>
                      <a:gd name="connsiteY4" fmla="*/ 32657 h 851306"/>
                      <a:gd name="connsiteX5" fmla="*/ 1214259 w 1214259"/>
                      <a:gd name="connsiteY5" fmla="*/ 0 h 851306"/>
                      <a:gd name="connsiteX0" fmla="*/ 0 w 1214259"/>
                      <a:gd name="connsiteY0" fmla="*/ 844143 h 844143"/>
                      <a:gd name="connsiteX1" fmla="*/ 278087 w 1214259"/>
                      <a:gd name="connsiteY1" fmla="*/ 816429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53954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4259" h="844143">
                        <a:moveTo>
                          <a:pt x="0" y="844143"/>
                        </a:moveTo>
                        <a:cubicBezTo>
                          <a:pt x="146478" y="840014"/>
                          <a:pt x="196656" y="838691"/>
                          <a:pt x="255648" y="799600"/>
                        </a:cubicBezTo>
                        <a:cubicBezTo>
                          <a:pt x="314640" y="760510"/>
                          <a:pt x="332071" y="710210"/>
                          <a:pt x="353954" y="609600"/>
                        </a:cubicBezTo>
                        <a:cubicBezTo>
                          <a:pt x="375837" y="508991"/>
                          <a:pt x="343346" y="292100"/>
                          <a:pt x="386944" y="195943"/>
                        </a:cubicBezTo>
                        <a:cubicBezTo>
                          <a:pt x="430542" y="99786"/>
                          <a:pt x="477658" y="65314"/>
                          <a:pt x="615544" y="32657"/>
                        </a:cubicBezTo>
                        <a:cubicBezTo>
                          <a:pt x="753430" y="0"/>
                          <a:pt x="983844" y="0"/>
                          <a:pt x="1214259" y="0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9" name="Straight Connector 58"/>
                  <p:cNvCxnSpPr/>
                  <p:nvPr/>
                </p:nvCxnSpPr>
                <p:spPr>
                  <a:xfrm flipV="1">
                    <a:off x="6030686" y="2038529"/>
                    <a:ext cx="0" cy="1847671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1D86CD"/>
                    </a:solidFill>
                    <a:prstDash val="solid"/>
                  </a:ln>
                  <a:effectLst/>
                </p:spPr>
              </p:cxnSp>
            </p:grpSp>
          </p:grpSp>
          <p:sp>
            <p:nvSpPr>
              <p:cNvPr id="43" name="Rectangle 42"/>
              <p:cNvSpPr/>
              <p:nvPr/>
            </p:nvSpPr>
            <p:spPr>
              <a:xfrm>
                <a:off x="6194839" y="2209800"/>
                <a:ext cx="792205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  <a:sym typeface="Symbol"/>
                  </a:rPr>
                  <a:t>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7623936" y="2077726"/>
                <a:ext cx="1239384" cy="1375668"/>
                <a:chOff x="5082493" y="2077726"/>
                <a:chExt cx="1239384" cy="1375668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5082493" y="2877836"/>
                  <a:ext cx="330979" cy="297320"/>
                </a:xfrm>
                <a:custGeom>
                  <a:avLst/>
                  <a:gdLst>
                    <a:gd name="connsiteX0" fmla="*/ 0 w 330979"/>
                    <a:gd name="connsiteY0" fmla="*/ 0 h 297320"/>
                    <a:gd name="connsiteX1" fmla="*/ 330979 w 330979"/>
                    <a:gd name="connsiteY1" fmla="*/ 0 h 297320"/>
                    <a:gd name="connsiteX2" fmla="*/ 330979 w 330979"/>
                    <a:gd name="connsiteY2" fmla="*/ 297320 h 297320"/>
                    <a:gd name="connsiteX3" fmla="*/ 252442 w 330979"/>
                    <a:gd name="connsiteY3" fmla="*/ 291710 h 297320"/>
                    <a:gd name="connsiteX4" fmla="*/ 162685 w 330979"/>
                    <a:gd name="connsiteY4" fmla="*/ 269271 h 297320"/>
                    <a:gd name="connsiteX5" fmla="*/ 89757 w 330979"/>
                    <a:gd name="connsiteY5" fmla="*/ 224392 h 297320"/>
                    <a:gd name="connsiteX6" fmla="*/ 44879 w 330979"/>
                    <a:gd name="connsiteY6" fmla="*/ 157074 h 297320"/>
                    <a:gd name="connsiteX7" fmla="*/ 16830 w 330979"/>
                    <a:gd name="connsiteY7" fmla="*/ 67317 h 297320"/>
                    <a:gd name="connsiteX8" fmla="*/ 0 w 330979"/>
                    <a:gd name="connsiteY8" fmla="*/ 0 h 29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0979" h="297320">
                      <a:moveTo>
                        <a:pt x="0" y="0"/>
                      </a:moveTo>
                      <a:lnTo>
                        <a:pt x="330979" y="0"/>
                      </a:lnTo>
                      <a:lnTo>
                        <a:pt x="330979" y="297320"/>
                      </a:lnTo>
                      <a:lnTo>
                        <a:pt x="252442" y="291710"/>
                      </a:lnTo>
                      <a:lnTo>
                        <a:pt x="162685" y="269271"/>
                      </a:lnTo>
                      <a:lnTo>
                        <a:pt x="89757" y="224392"/>
                      </a:lnTo>
                      <a:lnTo>
                        <a:pt x="44879" y="157074"/>
                      </a:lnTo>
                      <a:lnTo>
                        <a:pt x="16830" y="673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2C9C89">
                        <a:lumMod val="50000"/>
                      </a:srgbClr>
                    </a:gs>
                    <a:gs pos="50000">
                      <a:srgbClr val="2C9C89">
                        <a:lumMod val="75000"/>
                      </a:srgbClr>
                    </a:gs>
                    <a:gs pos="100000">
                      <a:sysClr val="window" lastClr="FFFFFF"/>
                    </a:gs>
                  </a:gsLst>
                  <a:lin ang="16200000" scaled="1"/>
                </a:gra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Helvetica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5414132" y="2077726"/>
                  <a:ext cx="907745" cy="1375668"/>
                  <a:chOff x="6030686" y="2038529"/>
                  <a:chExt cx="1219200" cy="1847671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flipV="1">
                    <a:off x="6030686" y="2038529"/>
                    <a:ext cx="0" cy="1847671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1D86CD"/>
                    </a:solidFill>
                    <a:prstDash val="solid"/>
                  </a:ln>
                  <a:effectLst/>
                </p:spPr>
              </p:cxnSp>
              <p:sp>
                <p:nvSpPr>
                  <p:cNvPr id="53" name="Freeform 52"/>
                  <p:cNvSpPr/>
                  <p:nvPr/>
                </p:nvSpPr>
                <p:spPr>
                  <a:xfrm>
                    <a:off x="6035627" y="2852057"/>
                    <a:ext cx="1214259" cy="844143"/>
                  </a:xfrm>
                  <a:custGeom>
                    <a:avLst/>
                    <a:gdLst>
                      <a:gd name="connsiteX0" fmla="*/ 0 w 1197429"/>
                      <a:gd name="connsiteY0" fmla="*/ 827314 h 840247"/>
                      <a:gd name="connsiteX1" fmla="*/ 261257 w 1197429"/>
                      <a:gd name="connsiteY1" fmla="*/ 816429 h 840247"/>
                      <a:gd name="connsiteX2" fmla="*/ 348343 w 1197429"/>
                      <a:gd name="connsiteY2" fmla="*/ 609600 h 840247"/>
                      <a:gd name="connsiteX3" fmla="*/ 370114 w 1197429"/>
                      <a:gd name="connsiteY3" fmla="*/ 195943 h 840247"/>
                      <a:gd name="connsiteX4" fmla="*/ 598714 w 1197429"/>
                      <a:gd name="connsiteY4" fmla="*/ 32657 h 840247"/>
                      <a:gd name="connsiteX5" fmla="*/ 1197429 w 1197429"/>
                      <a:gd name="connsiteY5" fmla="*/ 0 h 840247"/>
                      <a:gd name="connsiteX0" fmla="*/ 0 w 1214259"/>
                      <a:gd name="connsiteY0" fmla="*/ 844143 h 851306"/>
                      <a:gd name="connsiteX1" fmla="*/ 278087 w 1214259"/>
                      <a:gd name="connsiteY1" fmla="*/ 816429 h 851306"/>
                      <a:gd name="connsiteX2" fmla="*/ 365173 w 1214259"/>
                      <a:gd name="connsiteY2" fmla="*/ 609600 h 851306"/>
                      <a:gd name="connsiteX3" fmla="*/ 386944 w 1214259"/>
                      <a:gd name="connsiteY3" fmla="*/ 195943 h 851306"/>
                      <a:gd name="connsiteX4" fmla="*/ 615544 w 1214259"/>
                      <a:gd name="connsiteY4" fmla="*/ 32657 h 851306"/>
                      <a:gd name="connsiteX5" fmla="*/ 1214259 w 1214259"/>
                      <a:gd name="connsiteY5" fmla="*/ 0 h 851306"/>
                      <a:gd name="connsiteX0" fmla="*/ 0 w 1214259"/>
                      <a:gd name="connsiteY0" fmla="*/ 844143 h 844143"/>
                      <a:gd name="connsiteX1" fmla="*/ 278087 w 1214259"/>
                      <a:gd name="connsiteY1" fmla="*/ 816429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65173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  <a:gd name="connsiteX0" fmla="*/ 0 w 1214259"/>
                      <a:gd name="connsiteY0" fmla="*/ 844143 h 844143"/>
                      <a:gd name="connsiteX1" fmla="*/ 255648 w 1214259"/>
                      <a:gd name="connsiteY1" fmla="*/ 799600 h 844143"/>
                      <a:gd name="connsiteX2" fmla="*/ 353954 w 1214259"/>
                      <a:gd name="connsiteY2" fmla="*/ 609600 h 844143"/>
                      <a:gd name="connsiteX3" fmla="*/ 386944 w 1214259"/>
                      <a:gd name="connsiteY3" fmla="*/ 195943 h 844143"/>
                      <a:gd name="connsiteX4" fmla="*/ 615544 w 1214259"/>
                      <a:gd name="connsiteY4" fmla="*/ 32657 h 844143"/>
                      <a:gd name="connsiteX5" fmla="*/ 1214259 w 1214259"/>
                      <a:gd name="connsiteY5" fmla="*/ 0 h 8441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4259" h="844143">
                        <a:moveTo>
                          <a:pt x="0" y="844143"/>
                        </a:moveTo>
                        <a:cubicBezTo>
                          <a:pt x="146478" y="840014"/>
                          <a:pt x="196656" y="838691"/>
                          <a:pt x="255648" y="799600"/>
                        </a:cubicBezTo>
                        <a:cubicBezTo>
                          <a:pt x="314640" y="760510"/>
                          <a:pt x="332071" y="710210"/>
                          <a:pt x="353954" y="609600"/>
                        </a:cubicBezTo>
                        <a:cubicBezTo>
                          <a:pt x="375837" y="508991"/>
                          <a:pt x="343346" y="292100"/>
                          <a:pt x="386944" y="195943"/>
                        </a:cubicBezTo>
                        <a:cubicBezTo>
                          <a:pt x="430542" y="99786"/>
                          <a:pt x="477658" y="65314"/>
                          <a:pt x="615544" y="32657"/>
                        </a:cubicBezTo>
                        <a:cubicBezTo>
                          <a:pt x="753430" y="0"/>
                          <a:pt x="983844" y="0"/>
                          <a:pt x="1214259" y="0"/>
                        </a:cubicBezTo>
                      </a:path>
                    </a:pathLst>
                  </a:custGeom>
                  <a:noFill/>
                  <a:ln w="31750" cap="flat" cmpd="sng" algn="ctr">
                    <a:solidFill>
                      <a:srgbClr val="1D86C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Helvetica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" name="TextBox 44"/>
              <p:cNvSpPr txBox="1"/>
              <p:nvPr/>
            </p:nvSpPr>
            <p:spPr>
              <a:xfrm>
                <a:off x="4191000" y="3195079"/>
                <a:ext cx="8802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</a:rPr>
                  <a:t>Protons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56639" y="3200400"/>
                <a:ext cx="1017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</a:rPr>
                  <a:t>Neutrons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63726" y="3121944"/>
                <a:ext cx="8802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</a:rPr>
                  <a:t>Protons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0726" y="3127265"/>
                <a:ext cx="1017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</a:rPr>
                  <a:t>Neutrons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91200" y="1981200"/>
                <a:ext cx="15330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Light"/>
                  </a:rPr>
                  <a:t>Toward neutron drip-line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</p:grpSp>
        <p:sp>
          <p:nvSpPr>
            <p:cNvPr id="40" name="Freeform 39"/>
            <p:cNvSpPr/>
            <p:nvPr/>
          </p:nvSpPr>
          <p:spPr>
            <a:xfrm>
              <a:off x="7001046" y="2248899"/>
              <a:ext cx="948270" cy="928520"/>
            </a:xfrm>
            <a:custGeom>
              <a:avLst/>
              <a:gdLst>
                <a:gd name="connsiteX0" fmla="*/ 0 w 1273629"/>
                <a:gd name="connsiteY0" fmla="*/ 679689 h 1267518"/>
                <a:gd name="connsiteX1" fmla="*/ 413657 w 1273629"/>
                <a:gd name="connsiteY1" fmla="*/ 679689 h 1267518"/>
                <a:gd name="connsiteX2" fmla="*/ 489857 w 1273629"/>
                <a:gd name="connsiteY2" fmla="*/ 679689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679689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564551 h 1267518"/>
                <a:gd name="connsiteX3" fmla="*/ 620486 w 1273629"/>
                <a:gd name="connsiteY3" fmla="*/ 657918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9689 h 1267518"/>
                <a:gd name="connsiteX1" fmla="*/ 324105 w 1273629"/>
                <a:gd name="connsiteY1" fmla="*/ 628517 h 1267518"/>
                <a:gd name="connsiteX2" fmla="*/ 489857 w 1273629"/>
                <a:gd name="connsiteY2" fmla="*/ 564551 h 1267518"/>
                <a:gd name="connsiteX3" fmla="*/ 543728 w 1273629"/>
                <a:gd name="connsiteY3" fmla="*/ 466021 h 1267518"/>
                <a:gd name="connsiteX4" fmla="*/ 664029 w 1273629"/>
                <a:gd name="connsiteY4" fmla="*/ 483747 h 1267518"/>
                <a:gd name="connsiteX5" fmla="*/ 685800 w 1273629"/>
                <a:gd name="connsiteY5" fmla="*/ 102747 h 1267518"/>
                <a:gd name="connsiteX6" fmla="*/ 740229 w 1273629"/>
                <a:gd name="connsiteY6" fmla="*/ 80975 h 1267518"/>
                <a:gd name="connsiteX7" fmla="*/ 881743 w 1273629"/>
                <a:gd name="connsiteY7" fmla="*/ 1060689 h 1267518"/>
                <a:gd name="connsiteX8" fmla="*/ 1273629 w 1273629"/>
                <a:gd name="connsiteY8" fmla="*/ 1267518 h 1267518"/>
                <a:gd name="connsiteX0" fmla="*/ 0 w 1273629"/>
                <a:gd name="connsiteY0" fmla="*/ 672840 h 1260669"/>
                <a:gd name="connsiteX1" fmla="*/ 324105 w 1273629"/>
                <a:gd name="connsiteY1" fmla="*/ 621668 h 1260669"/>
                <a:gd name="connsiteX2" fmla="*/ 489857 w 1273629"/>
                <a:gd name="connsiteY2" fmla="*/ 557702 h 1260669"/>
                <a:gd name="connsiteX3" fmla="*/ 543728 w 1273629"/>
                <a:gd name="connsiteY3" fmla="*/ 459172 h 1260669"/>
                <a:gd name="connsiteX4" fmla="*/ 612856 w 1273629"/>
                <a:gd name="connsiteY4" fmla="*/ 310588 h 1260669"/>
                <a:gd name="connsiteX5" fmla="*/ 685800 w 1273629"/>
                <a:gd name="connsiteY5" fmla="*/ 95898 h 1260669"/>
                <a:gd name="connsiteX6" fmla="*/ 740229 w 1273629"/>
                <a:gd name="connsiteY6" fmla="*/ 74126 h 1260669"/>
                <a:gd name="connsiteX7" fmla="*/ 881743 w 1273629"/>
                <a:gd name="connsiteY7" fmla="*/ 1053840 h 1260669"/>
                <a:gd name="connsiteX8" fmla="*/ 1273629 w 1273629"/>
                <a:gd name="connsiteY8" fmla="*/ 1260669 h 1260669"/>
                <a:gd name="connsiteX0" fmla="*/ 0 w 1273629"/>
                <a:gd name="connsiteY0" fmla="*/ 672840 h 1260669"/>
                <a:gd name="connsiteX1" fmla="*/ 285726 w 1273629"/>
                <a:gd name="connsiteY1" fmla="*/ 544909 h 1260669"/>
                <a:gd name="connsiteX2" fmla="*/ 489857 w 1273629"/>
                <a:gd name="connsiteY2" fmla="*/ 557702 h 1260669"/>
                <a:gd name="connsiteX3" fmla="*/ 543728 w 1273629"/>
                <a:gd name="connsiteY3" fmla="*/ 459172 h 1260669"/>
                <a:gd name="connsiteX4" fmla="*/ 612856 w 1273629"/>
                <a:gd name="connsiteY4" fmla="*/ 310588 h 1260669"/>
                <a:gd name="connsiteX5" fmla="*/ 685800 w 1273629"/>
                <a:gd name="connsiteY5" fmla="*/ 95898 h 1260669"/>
                <a:gd name="connsiteX6" fmla="*/ 740229 w 1273629"/>
                <a:gd name="connsiteY6" fmla="*/ 74126 h 1260669"/>
                <a:gd name="connsiteX7" fmla="*/ 881743 w 1273629"/>
                <a:gd name="connsiteY7" fmla="*/ 1053840 h 1260669"/>
                <a:gd name="connsiteX8" fmla="*/ 1273629 w 1273629"/>
                <a:gd name="connsiteY8" fmla="*/ 1260669 h 1260669"/>
                <a:gd name="connsiteX0" fmla="*/ 0 w 1273629"/>
                <a:gd name="connsiteY0" fmla="*/ 677439 h 1265268"/>
                <a:gd name="connsiteX1" fmla="*/ 285726 w 1273629"/>
                <a:gd name="connsiteY1" fmla="*/ 549508 h 1265268"/>
                <a:gd name="connsiteX2" fmla="*/ 489857 w 1273629"/>
                <a:gd name="connsiteY2" fmla="*/ 562301 h 1265268"/>
                <a:gd name="connsiteX3" fmla="*/ 543728 w 1273629"/>
                <a:gd name="connsiteY3" fmla="*/ 463771 h 1265268"/>
                <a:gd name="connsiteX4" fmla="*/ 612856 w 1273629"/>
                <a:gd name="connsiteY4" fmla="*/ 315187 h 1265268"/>
                <a:gd name="connsiteX5" fmla="*/ 647421 w 1273629"/>
                <a:gd name="connsiteY5" fmla="*/ 87704 h 1265268"/>
                <a:gd name="connsiteX6" fmla="*/ 740229 w 1273629"/>
                <a:gd name="connsiteY6" fmla="*/ 78725 h 1265268"/>
                <a:gd name="connsiteX7" fmla="*/ 881743 w 1273629"/>
                <a:gd name="connsiteY7" fmla="*/ 1058439 h 1265268"/>
                <a:gd name="connsiteX8" fmla="*/ 1273629 w 1273629"/>
                <a:gd name="connsiteY8" fmla="*/ 1265268 h 1265268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489857 w 1273629"/>
                <a:gd name="connsiteY2" fmla="*/ 560719 h 1263686"/>
                <a:gd name="connsiteX3" fmla="*/ 543728 w 1273629"/>
                <a:gd name="connsiteY3" fmla="*/ 462189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489857 w 1273629"/>
                <a:gd name="connsiteY2" fmla="*/ 560719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85726 w 1273629"/>
                <a:gd name="connsiteY1" fmla="*/ 547926 h 1263686"/>
                <a:gd name="connsiteX2" fmla="*/ 323547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195312 w 1273629"/>
                <a:gd name="connsiteY1" fmla="*/ 585599 h 1263686"/>
                <a:gd name="connsiteX2" fmla="*/ 323547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195312 w 1273629"/>
                <a:gd name="connsiteY1" fmla="*/ 585599 h 1263686"/>
                <a:gd name="connsiteX2" fmla="*/ 346151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377417 w 1273629"/>
                <a:gd name="connsiteY3" fmla="*/ 411017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452763 w 1273629"/>
                <a:gd name="connsiteY3" fmla="*/ 426085 h 1263686"/>
                <a:gd name="connsiteX4" fmla="*/ 497718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46151 w 1273629"/>
                <a:gd name="connsiteY2" fmla="*/ 496754 h 1263686"/>
                <a:gd name="connsiteX3" fmla="*/ 452763 w 1273629"/>
                <a:gd name="connsiteY3" fmla="*/ 426085 h 1263686"/>
                <a:gd name="connsiteX4" fmla="*/ 542926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75857 h 1263686"/>
                <a:gd name="connsiteX1" fmla="*/ 217917 w 1273629"/>
                <a:gd name="connsiteY1" fmla="*/ 608202 h 1263686"/>
                <a:gd name="connsiteX2" fmla="*/ 368754 w 1273629"/>
                <a:gd name="connsiteY2" fmla="*/ 519357 h 1263686"/>
                <a:gd name="connsiteX3" fmla="*/ 452763 w 1273629"/>
                <a:gd name="connsiteY3" fmla="*/ 426085 h 1263686"/>
                <a:gd name="connsiteX4" fmla="*/ 542926 w 1273629"/>
                <a:gd name="connsiteY4" fmla="*/ 275226 h 1263686"/>
                <a:gd name="connsiteX5" fmla="*/ 647421 w 1273629"/>
                <a:gd name="connsiteY5" fmla="*/ 86122 h 1263686"/>
                <a:gd name="connsiteX6" fmla="*/ 740229 w 1273629"/>
                <a:gd name="connsiteY6" fmla="*/ 77143 h 1263686"/>
                <a:gd name="connsiteX7" fmla="*/ 881743 w 1273629"/>
                <a:gd name="connsiteY7" fmla="*/ 1056857 h 1263686"/>
                <a:gd name="connsiteX8" fmla="*/ 1273629 w 1273629"/>
                <a:gd name="connsiteY8" fmla="*/ 1263686 h 1263686"/>
                <a:gd name="connsiteX0" fmla="*/ 0 w 1273629"/>
                <a:gd name="connsiteY0" fmla="*/ 683617 h 1271446"/>
                <a:gd name="connsiteX1" fmla="*/ 217917 w 1273629"/>
                <a:gd name="connsiteY1" fmla="*/ 615962 h 1271446"/>
                <a:gd name="connsiteX2" fmla="*/ 368754 w 1273629"/>
                <a:gd name="connsiteY2" fmla="*/ 527117 h 1271446"/>
                <a:gd name="connsiteX3" fmla="*/ 452763 w 1273629"/>
                <a:gd name="connsiteY3" fmla="*/ 433845 h 1271446"/>
                <a:gd name="connsiteX4" fmla="*/ 542926 w 1273629"/>
                <a:gd name="connsiteY4" fmla="*/ 282986 h 1271446"/>
                <a:gd name="connsiteX5" fmla="*/ 633925 w 1273629"/>
                <a:gd name="connsiteY5" fmla="*/ 73638 h 1271446"/>
                <a:gd name="connsiteX6" fmla="*/ 740229 w 1273629"/>
                <a:gd name="connsiteY6" fmla="*/ 84903 h 1271446"/>
                <a:gd name="connsiteX7" fmla="*/ 881743 w 1273629"/>
                <a:gd name="connsiteY7" fmla="*/ 1064617 h 1271446"/>
                <a:gd name="connsiteX8" fmla="*/ 1273629 w 1273629"/>
                <a:gd name="connsiteY8" fmla="*/ 1271446 h 1271446"/>
                <a:gd name="connsiteX0" fmla="*/ 0 w 1273629"/>
                <a:gd name="connsiteY0" fmla="*/ 653568 h 1241397"/>
                <a:gd name="connsiteX1" fmla="*/ 217917 w 1273629"/>
                <a:gd name="connsiteY1" fmla="*/ 585913 h 1241397"/>
                <a:gd name="connsiteX2" fmla="*/ 368754 w 1273629"/>
                <a:gd name="connsiteY2" fmla="*/ 497068 h 1241397"/>
                <a:gd name="connsiteX3" fmla="*/ 452763 w 1273629"/>
                <a:gd name="connsiteY3" fmla="*/ 403796 h 1241397"/>
                <a:gd name="connsiteX4" fmla="*/ 542926 w 1273629"/>
                <a:gd name="connsiteY4" fmla="*/ 252937 h 1241397"/>
                <a:gd name="connsiteX5" fmla="*/ 600185 w 1273629"/>
                <a:gd name="connsiteY5" fmla="*/ 138061 h 1241397"/>
                <a:gd name="connsiteX6" fmla="*/ 740229 w 1273629"/>
                <a:gd name="connsiteY6" fmla="*/ 54854 h 1241397"/>
                <a:gd name="connsiteX7" fmla="*/ 881743 w 1273629"/>
                <a:gd name="connsiteY7" fmla="*/ 1034568 h 1241397"/>
                <a:gd name="connsiteX8" fmla="*/ 1273629 w 1273629"/>
                <a:gd name="connsiteY8" fmla="*/ 1241397 h 1241397"/>
                <a:gd name="connsiteX0" fmla="*/ 0 w 1273629"/>
                <a:gd name="connsiteY0" fmla="*/ 659274 h 1247103"/>
                <a:gd name="connsiteX1" fmla="*/ 217917 w 1273629"/>
                <a:gd name="connsiteY1" fmla="*/ 591619 h 1247103"/>
                <a:gd name="connsiteX2" fmla="*/ 368754 w 1273629"/>
                <a:gd name="connsiteY2" fmla="*/ 502774 h 1247103"/>
                <a:gd name="connsiteX3" fmla="*/ 452763 w 1273629"/>
                <a:gd name="connsiteY3" fmla="*/ 409502 h 1247103"/>
                <a:gd name="connsiteX4" fmla="*/ 542926 w 1273629"/>
                <a:gd name="connsiteY4" fmla="*/ 258643 h 1247103"/>
                <a:gd name="connsiteX5" fmla="*/ 600185 w 1273629"/>
                <a:gd name="connsiteY5" fmla="*/ 143767 h 1247103"/>
                <a:gd name="connsiteX6" fmla="*/ 740229 w 1273629"/>
                <a:gd name="connsiteY6" fmla="*/ 60560 h 1247103"/>
                <a:gd name="connsiteX7" fmla="*/ 881743 w 1273629"/>
                <a:gd name="connsiteY7" fmla="*/ 1040274 h 1247103"/>
                <a:gd name="connsiteX8" fmla="*/ 1273629 w 1273629"/>
                <a:gd name="connsiteY8" fmla="*/ 1247103 h 124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3629" h="1247103">
                  <a:moveTo>
                    <a:pt x="0" y="659274"/>
                  </a:moveTo>
                  <a:cubicBezTo>
                    <a:pt x="108035" y="642217"/>
                    <a:pt x="156458" y="617702"/>
                    <a:pt x="217917" y="591619"/>
                  </a:cubicBezTo>
                  <a:cubicBezTo>
                    <a:pt x="279376" y="565536"/>
                    <a:pt x="329613" y="533127"/>
                    <a:pt x="368754" y="502774"/>
                  </a:cubicBezTo>
                  <a:cubicBezTo>
                    <a:pt x="407895" y="472421"/>
                    <a:pt x="423734" y="450191"/>
                    <a:pt x="452763" y="409502"/>
                  </a:cubicBezTo>
                  <a:cubicBezTo>
                    <a:pt x="481792" y="368814"/>
                    <a:pt x="518356" y="302932"/>
                    <a:pt x="542926" y="258643"/>
                  </a:cubicBezTo>
                  <a:cubicBezTo>
                    <a:pt x="567496" y="214354"/>
                    <a:pt x="567301" y="210521"/>
                    <a:pt x="600185" y="143767"/>
                  </a:cubicBezTo>
                  <a:cubicBezTo>
                    <a:pt x="633069" y="77013"/>
                    <a:pt x="693303" y="-88858"/>
                    <a:pt x="740229" y="60560"/>
                  </a:cubicBezTo>
                  <a:cubicBezTo>
                    <a:pt x="787155" y="209978"/>
                    <a:pt x="792843" y="842517"/>
                    <a:pt x="881743" y="1040274"/>
                  </a:cubicBezTo>
                  <a:cubicBezTo>
                    <a:pt x="970643" y="1238031"/>
                    <a:pt x="1122136" y="1242567"/>
                    <a:pt x="1273629" y="1247103"/>
                  </a:cubicBezTo>
                </a:path>
              </a:pathLst>
            </a:custGeom>
            <a:noFill/>
            <a:ln w="31750" cap="flat" cmpd="sng" algn="ctr">
              <a:solidFill>
                <a:srgbClr val="1D86C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84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Masses and shells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0" r="1"/>
          <a:stretch/>
        </p:blipFill>
        <p:spPr>
          <a:xfrm rot="5400000">
            <a:off x="2193666" y="150376"/>
            <a:ext cx="4707565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71998" y="1095786"/>
            <a:ext cx="0" cy="4146553"/>
          </a:xfrm>
          <a:prstGeom prst="line">
            <a:avLst/>
          </a:prstGeom>
          <a:ln w="28575" cmpd="sng">
            <a:solidFill>
              <a:schemeClr val="accent3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311282" y="3668717"/>
            <a:ext cx="1808914" cy="1013387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998" y="1499755"/>
            <a:ext cx="221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Helvetica Light"/>
              </a:rPr>
              <a:t>Magic number N =50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3037" y="5044305"/>
            <a:ext cx="307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Helvetica Light"/>
              </a:rPr>
              <a:t>Deformation from spherical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992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Nuclear landscape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59" y="972934"/>
            <a:ext cx="7676617" cy="51869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0659" y="1232899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7138867" y="5362376"/>
            <a:ext cx="362023" cy="123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186" y="1232899"/>
            <a:ext cx="47179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04A7B"/>
                </a:solidFill>
                <a:latin typeface="Helvetica Light"/>
                <a:cs typeface="Helvetica Light"/>
              </a:rPr>
              <a:t>What are the limits of the nuclear chart?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604A7B"/>
                </a:solidFill>
                <a:latin typeface="Helvetica Light"/>
                <a:cs typeface="Helvetica Light"/>
              </a:rPr>
              <a:t>Nucleon (proton/neutron) driplines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604A7B"/>
                </a:solidFill>
                <a:latin typeface="Helvetica Light"/>
                <a:cs typeface="Helvetica Light"/>
              </a:rPr>
              <a:t>Super-heavy nuclei</a:t>
            </a:r>
            <a:endParaRPr lang="en-US" sz="2000" dirty="0">
              <a:solidFill>
                <a:srgbClr val="604A7B"/>
              </a:solidFill>
              <a:latin typeface="Helvetica Light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5228" y="4836398"/>
            <a:ext cx="5416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How does structure change across the chart?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Extreme N/Z ratios?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Collective excitation modes?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Emergent phenomena?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660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Mass Measurements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699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342" y="4033393"/>
            <a:ext cx="226060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measurements – Direct vs. indirect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41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Indirect measurements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400" dirty="0" smtClean="0"/>
              <a:t>Q-value measurements – decay and kinematics from two-body reactions</a:t>
            </a: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Direct measurements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400" dirty="0" smtClean="0"/>
              <a:t>Conventional mass spectrometry 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400" dirty="0" smtClean="0"/>
              <a:t>Time-of-flight measurements</a:t>
            </a:r>
          </a:p>
          <a:p>
            <a:pPr lvl="2">
              <a:buSzPct val="60000"/>
              <a:buFont typeface="Courier New"/>
              <a:buChar char="o"/>
            </a:pPr>
            <a:r>
              <a:rPr lang="en-US" sz="2000" dirty="0"/>
              <a:t>Spectrometer, multi-turn or multi-</a:t>
            </a:r>
            <a:r>
              <a:rPr lang="en-US" sz="2000" dirty="0" smtClean="0"/>
              <a:t>reflection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400" dirty="0" smtClean="0"/>
              <a:t>Frequency measurements</a:t>
            </a:r>
          </a:p>
          <a:p>
            <a:pPr lvl="2">
              <a:buSzPct val="60000"/>
              <a:buFont typeface="Courier New"/>
              <a:buChar char="o"/>
            </a:pPr>
            <a:r>
              <a:rPr lang="en-US" sz="2000" dirty="0" smtClean="0"/>
              <a:t>Penning traps, storage rings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7182" y="2053193"/>
            <a:ext cx="3066760" cy="707886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A(a, b)B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Q = M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 + M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 – M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b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 - M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B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720" y="5074279"/>
            <a:ext cx="1663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TOF mass measurements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30" y="1830724"/>
            <a:ext cx="2544749" cy="265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1651" y="958852"/>
            <a:ext cx="865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Obtain mass based on equations of motion for charged particles through a magnetic system. 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8" name="Block Arc 7"/>
          <p:cNvSpPr/>
          <p:nvPr/>
        </p:nvSpPr>
        <p:spPr>
          <a:xfrm rot="5400000">
            <a:off x="3309500" y="492670"/>
            <a:ext cx="3461435" cy="3322713"/>
          </a:xfrm>
          <a:prstGeom prst="blockArc">
            <a:avLst>
              <a:gd name="adj1" fmla="val 16195735"/>
              <a:gd name="adj2" fmla="val 3"/>
              <a:gd name="adj3" fmla="val 3387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Light"/>
            </a:endParaRPr>
          </a:p>
        </p:txBody>
      </p:sp>
      <p:sp>
        <p:nvSpPr>
          <p:cNvPr id="9" name="Arc 8"/>
          <p:cNvSpPr/>
          <p:nvPr/>
        </p:nvSpPr>
        <p:spPr>
          <a:xfrm>
            <a:off x="3853496" y="974897"/>
            <a:ext cx="2379567" cy="2354739"/>
          </a:xfrm>
          <a:prstGeom prst="arc">
            <a:avLst>
              <a:gd name="adj1" fmla="val 21572544"/>
              <a:gd name="adj2" fmla="val 541299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853496" y="3329628"/>
            <a:ext cx="1185334" cy="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33024" y="1470825"/>
            <a:ext cx="39" cy="671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470" y="4922573"/>
            <a:ext cx="909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Measurement requires precision knowledge of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Helvetica Light"/>
                <a:cs typeface="Helvetica Light"/>
              </a:rPr>
              <a:t>TOF</a:t>
            </a:r>
            <a:r>
              <a:rPr lang="en-US" sz="2000" dirty="0" smtClean="0">
                <a:latin typeface="Helvetica Light"/>
                <a:cs typeface="Helvetica Light"/>
              </a:rPr>
              <a:t> and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magnetic rigidity (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Bρ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     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--&gt; In practice, measure known masses to calibrate TOF measurements</a:t>
            </a:r>
          </a:p>
        </p:txBody>
      </p:sp>
      <p:sp>
        <p:nvSpPr>
          <p:cNvPr id="15" name="Oval 14"/>
          <p:cNvSpPr/>
          <p:nvPr/>
        </p:nvSpPr>
        <p:spPr>
          <a:xfrm>
            <a:off x="2078322" y="3694369"/>
            <a:ext cx="667118" cy="474624"/>
          </a:xfrm>
          <a:prstGeom prst="ellipse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74761" y="3694369"/>
            <a:ext cx="576283" cy="474624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71" y="5638796"/>
            <a:ext cx="865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Experimental equipment – long flight-path magnetic separator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	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	--&gt; TOFI @ LANL, SPEG @ GANIL, A1900+S800 @ NSCL…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6691" y="3075098"/>
            <a:ext cx="2908610" cy="1477328"/>
          </a:xfrm>
          <a:prstGeom prst="rect">
            <a:avLst/>
          </a:prstGeom>
          <a:noFill/>
          <a:ln w="38100" cmpd="sng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Measure multiple masses simultaneously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Accuracy </a:t>
            </a:r>
            <a:r>
              <a:rPr lang="en-US" dirty="0" err="1" smtClean="0">
                <a:latin typeface="Helvetica Light"/>
                <a:cs typeface="Helvetica Light"/>
              </a:rPr>
              <a:t>Δm</a:t>
            </a:r>
            <a:r>
              <a:rPr lang="en-US" dirty="0" smtClean="0">
                <a:latin typeface="Helvetica Light"/>
                <a:cs typeface="Helvetica Light"/>
              </a:rPr>
              <a:t>/m --&gt; 10</a:t>
            </a:r>
            <a:r>
              <a:rPr lang="en-US" baseline="30000" dirty="0" smtClean="0">
                <a:latin typeface="Helvetica Light"/>
                <a:cs typeface="Helvetica Light"/>
              </a:rPr>
              <a:t>-6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Lifetimes down to </a:t>
            </a:r>
            <a:r>
              <a:rPr lang="en-US" dirty="0" err="1" smtClean="0">
                <a:latin typeface="Helvetica Light"/>
                <a:cs typeface="Helvetica Light"/>
              </a:rPr>
              <a:t>ms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5927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TOF mass measurements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86" y="2391949"/>
            <a:ext cx="7245612" cy="3900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2" y="967813"/>
            <a:ext cx="4963689" cy="209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81077" y="6113665"/>
            <a:ext cx="246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Z.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Meisel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PhD Thesis, 2015.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123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TOF mass measurements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1" y="938269"/>
            <a:ext cx="5148616" cy="2627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364" y="3610051"/>
            <a:ext cx="5064319" cy="2540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1" y="3799347"/>
            <a:ext cx="3733292" cy="2182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81077" y="6113665"/>
            <a:ext cx="246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Z.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Meisel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PhD Thesis, 2015.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081" y="1048315"/>
            <a:ext cx="3705286" cy="244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6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MR-TOF – </a:t>
            </a:r>
            <a:r>
              <a:rPr lang="en-US" baseline="30000" dirty="0" smtClean="0"/>
              <a:t>54</a:t>
            </a:r>
            <a:r>
              <a:rPr lang="en-US" dirty="0" smtClean="0"/>
              <a:t>Ca at ISOLDE</a:t>
            </a:r>
            <a:endParaRPr lang="en-US" dirty="0"/>
          </a:p>
        </p:txBody>
      </p:sp>
      <p:pic>
        <p:nvPicPr>
          <p:cNvPr id="4" name="Picture 14" descr="C:\Documents and Settings\Administrator\Desktop\New Folder\completed\nature12226-f1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0949"/>
            <a:ext cx="70866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109683"/>
            <a:ext cx="38671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F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Wienholtz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et al. Nature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498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, 346-349 (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2013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965" y="2487968"/>
            <a:ext cx="3998235" cy="386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1200" y="3165752"/>
            <a:ext cx="322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TOF measurements require long flight path lengths; a method around this is to “reuse” the same flight distance –                       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Helvetica Light"/>
                <a:cs typeface="Helvetica Light"/>
              </a:rPr>
              <a:t>multi-reflection TOF 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730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42792" y="3816847"/>
            <a:ext cx="4185829" cy="2385213"/>
            <a:chOff x="1689100" y="1896070"/>
            <a:chExt cx="5765800" cy="32855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t="6267"/>
            <a:stretch/>
          </p:blipFill>
          <p:spPr>
            <a:xfrm>
              <a:off x="1689100" y="1896070"/>
              <a:ext cx="5765800" cy="328552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60374" y="2056375"/>
              <a:ext cx="1394526" cy="22693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trap mass measurements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8887" y="924640"/>
            <a:ext cx="2859059" cy="5369454"/>
            <a:chOff x="238887" y="924640"/>
            <a:chExt cx="2859059" cy="53694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887" y="924640"/>
              <a:ext cx="2859059" cy="5369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52054" y="924640"/>
              <a:ext cx="1144179" cy="2640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05476" y="1058380"/>
            <a:ext cx="5278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Mass measurement comes from determination of the cyclotron frequency for the characteristic motion of the stored ions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832" y="2177775"/>
            <a:ext cx="2400300" cy="1079500"/>
          </a:xfrm>
          <a:prstGeom prst="rect">
            <a:avLst/>
          </a:prstGeom>
          <a:ln w="38100" cmpd="sng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78870" y="3454589"/>
            <a:ext cx="326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Motion is superposition of three fundamental motions:</a:t>
            </a:r>
          </a:p>
          <a:p>
            <a:pPr marL="742950" lvl="1" indent="-100584"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axial motion (</a:t>
            </a:r>
            <a:r>
              <a:rPr lang="en-US" dirty="0" err="1" smtClean="0">
                <a:latin typeface="Helvetica Light"/>
                <a:cs typeface="Helvetica Light"/>
              </a:rPr>
              <a:t>f</a:t>
            </a:r>
            <a:r>
              <a:rPr lang="en-US" baseline="-25000" dirty="0" err="1" smtClean="0">
                <a:latin typeface="Helvetica Light"/>
                <a:cs typeface="Helvetica Light"/>
              </a:rPr>
              <a:t>Z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</a:p>
          <a:p>
            <a:pPr marL="742950" lvl="1" indent="-100584"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magnetron motion (f</a:t>
            </a:r>
            <a:r>
              <a:rPr lang="en-US" baseline="-25000" dirty="0" smtClean="0">
                <a:latin typeface="Helvetica Light"/>
                <a:cs typeface="Helvetica Light"/>
              </a:rPr>
              <a:t>-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</a:p>
          <a:p>
            <a:pPr marL="742950" lvl="1" indent="-100584"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modified cyclotron motion (f</a:t>
            </a:r>
            <a:r>
              <a:rPr lang="en-US" baseline="-25000" dirty="0" smtClean="0">
                <a:latin typeface="Helvetica Light"/>
                <a:cs typeface="Helvetica Light"/>
              </a:rPr>
              <a:t>+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</a:p>
          <a:p>
            <a:r>
              <a:rPr lang="en-US" dirty="0">
                <a:latin typeface="Helvetica Light"/>
                <a:cs typeface="Helvetica Light"/>
              </a:rPr>
              <a:t>	</a:t>
            </a:r>
            <a:r>
              <a:rPr lang="en-US" dirty="0" smtClean="0">
                <a:latin typeface="Helvetica Light"/>
                <a:cs typeface="Helvetica Light"/>
              </a:rPr>
              <a:t>		     --&gt; </a:t>
            </a:r>
            <a:r>
              <a:rPr lang="en-US" dirty="0" err="1" smtClean="0">
                <a:latin typeface="Helvetica Light"/>
                <a:cs typeface="Helvetica Light"/>
              </a:rPr>
              <a:t>f</a:t>
            </a:r>
            <a:r>
              <a:rPr lang="en-US" baseline="-25000" dirty="0" err="1" smtClean="0">
                <a:latin typeface="Helvetica Light"/>
                <a:cs typeface="Helvetica Light"/>
              </a:rPr>
              <a:t>C</a:t>
            </a:r>
            <a:r>
              <a:rPr lang="en-US" dirty="0" smtClean="0">
                <a:latin typeface="Helvetica Light"/>
                <a:cs typeface="Helvetica Light"/>
              </a:rPr>
              <a:t> = f</a:t>
            </a:r>
            <a:r>
              <a:rPr lang="en-US" baseline="-25000" dirty="0" smtClean="0">
                <a:latin typeface="Helvetica Light"/>
                <a:cs typeface="Helvetica Light"/>
              </a:rPr>
              <a:t>+</a:t>
            </a:r>
            <a:r>
              <a:rPr lang="en-US" dirty="0" smtClean="0">
                <a:latin typeface="Helvetica Light"/>
                <a:cs typeface="Helvetica Light"/>
              </a:rPr>
              <a:t> + f</a:t>
            </a:r>
            <a:r>
              <a:rPr lang="en-US" baseline="-25000" dirty="0" smtClean="0">
                <a:latin typeface="Helvetica Light"/>
                <a:cs typeface="Helvetica Light"/>
              </a:rPr>
              <a:t>-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11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Traditional Penning </a:t>
            </a:r>
            <a:r>
              <a:rPr lang="en-US" sz="2800" dirty="0" smtClean="0"/>
              <a:t>trap mass measurements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14" y="1003300"/>
            <a:ext cx="4186472" cy="330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61865" y="1063368"/>
            <a:ext cx="3770857" cy="1200329"/>
          </a:xfrm>
          <a:prstGeom prst="rect">
            <a:avLst/>
          </a:prstGeom>
          <a:noFill/>
          <a:ln w="1270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Strong homogenous B field provides radial confinement; weak electric </a:t>
            </a:r>
            <a:r>
              <a:rPr lang="en-US" dirty="0" err="1" smtClean="0">
                <a:latin typeface="Helvetica Light"/>
                <a:cs typeface="Helvetica Light"/>
              </a:rPr>
              <a:t>quadrupole</a:t>
            </a:r>
            <a:r>
              <a:rPr lang="en-US" dirty="0" smtClean="0">
                <a:latin typeface="Helvetica Light"/>
                <a:cs typeface="Helvetica Light"/>
              </a:rPr>
              <a:t> field provides axial confinement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865" y="2605887"/>
            <a:ext cx="3770857" cy="923330"/>
          </a:xfrm>
          <a:prstGeom prst="rect">
            <a:avLst/>
          </a:prstGeom>
          <a:noFill/>
          <a:ln w="1270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Excite cyclotron motion with multipolar RF (to excite cyclotron motion resonance)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1865" y="3989358"/>
            <a:ext cx="3770857" cy="923330"/>
          </a:xfrm>
          <a:prstGeom prst="rect">
            <a:avLst/>
          </a:prstGeom>
          <a:noFill/>
          <a:ln w="1270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Transform radial to axial energy and eject ions toward particle detector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865" y="5487877"/>
            <a:ext cx="3770857" cy="369332"/>
          </a:xfrm>
          <a:prstGeom prst="rect">
            <a:avLst/>
          </a:prstGeom>
          <a:noFill/>
          <a:ln w="12700" cmpd="sng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Measure TOF to detector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853982" y="4906658"/>
            <a:ext cx="598529" cy="58121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853982" y="3529217"/>
            <a:ext cx="598529" cy="46014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853982" y="2263698"/>
            <a:ext cx="598529" cy="34219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4914" y="4803969"/>
            <a:ext cx="3958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Helvetica Light"/>
                <a:cs typeface="Helvetica Light"/>
              </a:rPr>
              <a:t>Constantly measure reference ions as well to reduce systematic error in measurements (varying B field, etc.)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6109683"/>
            <a:ext cx="4276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G. </a:t>
            </a:r>
            <a:r>
              <a:rPr lang="en-CA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Bollen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 </a:t>
            </a:r>
            <a:r>
              <a:rPr lang="en-CA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et al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., Phys. Rev. </a:t>
            </a:r>
            <a:r>
              <a:rPr lang="en-CA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Lett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. </a:t>
            </a:r>
            <a:r>
              <a:rPr lang="en-CA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96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, 152501 (2006).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123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trap mass measurements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2" y="1023310"/>
            <a:ext cx="6569044" cy="4757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83453" y="1183587"/>
            <a:ext cx="20193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 Light"/>
                <a:cs typeface="Helvetica Light"/>
              </a:rPr>
              <a:t>Measurements with CARIBU beams at ANL with the Canadian Penning Trap (CPT) are filling in masses toward the astrophysically relevant r-process path</a:t>
            </a:r>
            <a:endParaRPr lang="en-US" sz="1600" dirty="0">
              <a:latin typeface="Helvetica Light"/>
              <a:cs typeface="Helvetica Ligh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109683"/>
            <a:ext cx="37267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Guy </a:t>
            </a:r>
            <a:r>
              <a:rPr lang="en-CA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Savard</a:t>
            </a:r>
            <a:r>
              <a:rPr lang="en-CA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/>
                <a:cs typeface="Helvetica Light"/>
              </a:rPr>
              <a:t>, 2013 GRETINA workshop, ANL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66" y="4000861"/>
            <a:ext cx="1794954" cy="232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20392890">
            <a:off x="-84166" y="3316639"/>
            <a:ext cx="9371148" cy="83099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Hands-on activity (1): Mass Measurements with the CPT of a CARIBU beam 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375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9"/>
          <a:stretch/>
        </p:blipFill>
        <p:spPr>
          <a:xfrm>
            <a:off x="6781801" y="3624944"/>
            <a:ext cx="2285999" cy="2751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34712"/>
            <a:ext cx="8305800" cy="56601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technique would be best suited for measuring the (most accurate) mass of an exotic nucleus with a lifetime of about 10 </a:t>
            </a:r>
            <a:r>
              <a:rPr lang="en-US" sz="2400" dirty="0" err="1" smtClean="0"/>
              <a:t>ms</a:t>
            </a:r>
            <a:r>
              <a:rPr lang="en-US" sz="2400" dirty="0" smtClean="0"/>
              <a:t>?</a:t>
            </a:r>
            <a:endParaRPr lang="en-US" sz="2400" baseline="-25000" dirty="0" smtClean="0"/>
          </a:p>
          <a:p>
            <a:pPr marL="411480" lvl="1" indent="0">
              <a:buNone/>
            </a:pPr>
            <a:r>
              <a:rPr lang="en-US" sz="2400" dirty="0"/>
              <a:t> 	</a:t>
            </a:r>
            <a:r>
              <a:rPr lang="en-US" sz="2400" dirty="0" smtClean="0"/>
              <a:t>	</a:t>
            </a:r>
            <a:endParaRPr lang="en-US" sz="1400" dirty="0" smtClean="0">
              <a:solidFill>
                <a:schemeClr val="accent3"/>
              </a:solidFill>
            </a:endParaRPr>
          </a:p>
          <a:p>
            <a:pPr marL="925830" lvl="1" indent="-514350">
              <a:buAutoNum type="alphaUcParenBoth"/>
            </a:pPr>
            <a:r>
              <a:rPr lang="en-US" sz="2400" dirty="0" smtClean="0"/>
              <a:t>Penning trap mass spectroscopy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TOF measurement at ISOL facility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TOF measurement at fragmentation facility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Decay Q-value measurement</a:t>
            </a:r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23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066800"/>
            <a:ext cx="6867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Studying exotic nuclei extends the range over which theories can be tested.</a:t>
            </a:r>
          </a:p>
          <a:p>
            <a:pPr algn="ctr"/>
            <a:endParaRPr lang="en-US" sz="2000" dirty="0">
              <a:latin typeface="Helvetica Light"/>
              <a:cs typeface="Helvetica Light"/>
            </a:endParaRP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Goal: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 Establish the physical properties of exotic nuclei and their interactions (reactions) to constrain theory and improve predictive power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nuclear 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0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9"/>
          <a:stretch/>
        </p:blipFill>
        <p:spPr>
          <a:xfrm>
            <a:off x="6781801" y="3624944"/>
            <a:ext cx="2285999" cy="2751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34712"/>
            <a:ext cx="8305800" cy="56601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technique would be best suited for measuring the (most accurate) mass of an exotic nucleus with a lifetime of about 10 </a:t>
            </a:r>
            <a:r>
              <a:rPr lang="en-US" sz="2400" dirty="0" err="1" smtClean="0"/>
              <a:t>ms</a:t>
            </a:r>
            <a:r>
              <a:rPr lang="en-US" sz="2400" dirty="0" smtClean="0"/>
              <a:t>?</a:t>
            </a:r>
            <a:endParaRPr lang="en-US" sz="2400" baseline="-25000" dirty="0" smtClean="0"/>
          </a:p>
          <a:p>
            <a:pPr marL="411480" lvl="1" indent="0">
              <a:buNone/>
            </a:pPr>
            <a:r>
              <a:rPr lang="en-US" sz="2400" dirty="0"/>
              <a:t> 	</a:t>
            </a:r>
            <a:r>
              <a:rPr lang="en-US" sz="2400" dirty="0" smtClean="0"/>
              <a:t>	</a:t>
            </a:r>
            <a:endParaRPr lang="en-US" sz="1400" dirty="0" smtClean="0">
              <a:solidFill>
                <a:schemeClr val="accent3"/>
              </a:solidFill>
            </a:endParaRPr>
          </a:p>
          <a:p>
            <a:pPr marL="925830" lvl="1" indent="-514350">
              <a:buAutoNum type="alphaUcParenBoth"/>
            </a:pPr>
            <a:r>
              <a:rPr lang="en-US" sz="2400" dirty="0" smtClean="0"/>
              <a:t>Penning trap mass spectroscopy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TOF measurement at ISOL facility</a:t>
            </a:r>
          </a:p>
          <a:p>
            <a:pPr marL="925830" lvl="1" indent="-514350">
              <a:buAutoNum type="alphaUcParenBoth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TOF measurement at fragmentation facility</a:t>
            </a:r>
          </a:p>
          <a:p>
            <a:pPr marL="925830" lvl="1" indent="-514350">
              <a:buAutoNum type="alphaUcParenBoth"/>
            </a:pPr>
            <a:r>
              <a:rPr lang="en-US" sz="2400" dirty="0" smtClean="0"/>
              <a:t>Decay Q-value measurement</a:t>
            </a:r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 smtClean="0"/>
          </a:p>
          <a:p>
            <a:pPr marL="925830" lvl="1" indent="-514350">
              <a:buAutoNum type="alphaUcParenBoth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86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990600"/>
            <a:ext cx="7264924" cy="47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000" y="5910302"/>
            <a:ext cx="80518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Away from available data, predictions still vary widely.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predict?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Other Ground State Properties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0982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Masses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015710"/>
            <a:ext cx="8130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Ground state properties alone tell us a huge amount about the nucleus.</a:t>
            </a:r>
          </a:p>
          <a:p>
            <a:endParaRPr lang="en-US" sz="2000" dirty="0" smtClean="0">
              <a:latin typeface="Helvetica Light"/>
              <a:cs typeface="Helvetica Light"/>
            </a:endParaRPr>
          </a:p>
          <a:p>
            <a:r>
              <a:rPr lang="en-US" sz="2000" dirty="0" smtClean="0">
                <a:latin typeface="Helvetica Light"/>
                <a:cs typeface="Helvetica Light"/>
              </a:rPr>
              <a:t>Beyond masses, we are interested 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Nuclear matter and charge radii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Deformation </a:t>
            </a:r>
            <a:r>
              <a:rPr lang="mr-IN" sz="2000" dirty="0" smtClean="0">
                <a:latin typeface="Helvetica Light"/>
                <a:cs typeface="Helvetica Light"/>
              </a:rPr>
              <a:t>–</a:t>
            </a:r>
            <a:r>
              <a:rPr lang="en-US" sz="2000" dirty="0" smtClean="0">
                <a:latin typeface="Helvetica Light"/>
                <a:cs typeface="Helvetica Light"/>
              </a:rPr>
              <a:t> electric quadrupole moments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Spin and parity </a:t>
            </a:r>
            <a:r>
              <a:rPr lang="mr-IN" sz="2000" dirty="0" smtClean="0">
                <a:latin typeface="Helvetica Light"/>
                <a:cs typeface="Helvetica Light"/>
              </a:rPr>
              <a:t>–</a:t>
            </a:r>
            <a:r>
              <a:rPr lang="en-US" sz="2000" dirty="0" smtClean="0">
                <a:latin typeface="Helvetica Light"/>
                <a:cs typeface="Helvetica Light"/>
              </a:rPr>
              <a:t> magnetic dipole moments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8" name="Picture 6" descr="The halo structure of 11Li gives it a matter radius comparable to that of much heavier nucle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696"/>
            <a:ext cx="3372764" cy="19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lorate.jpg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38" y="3764112"/>
            <a:ext cx="898455" cy="1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&#10;oblate.jpg 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89" y="4021930"/>
            <a:ext cx="1432011" cy="1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sphe.jpg   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75" y="4111985"/>
            <a:ext cx="1202775" cy="12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9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468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Nuclear </a:t>
            </a:r>
            <a:r>
              <a:rPr lang="en-US" sz="2400" dirty="0" smtClean="0"/>
              <a:t>structure encompasses all aspects of the nucleus, and viewing the nuclear chart in a systematic way is key to our understanding</a:t>
            </a:r>
          </a:p>
          <a:p>
            <a:r>
              <a:rPr lang="en-US" sz="2400" dirty="0" smtClean="0"/>
              <a:t>Exotic </a:t>
            </a:r>
            <a:r>
              <a:rPr lang="en-US" sz="2400" dirty="0" smtClean="0"/>
              <a:t>nuclei away from stability can be produced in a number of techniques, each with different pros and cons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000" dirty="0" smtClean="0"/>
              <a:t>ISOL (Isotope separation online)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000" dirty="0" smtClean="0"/>
              <a:t>Fragmentation</a:t>
            </a:r>
          </a:p>
          <a:p>
            <a:pPr lvl="1">
              <a:buSzPct val="60000"/>
              <a:buFont typeface="Courier New"/>
              <a:buChar char="o"/>
            </a:pPr>
            <a:r>
              <a:rPr lang="en-US" sz="2000" dirty="0" smtClean="0"/>
              <a:t>Fission sources</a:t>
            </a:r>
          </a:p>
          <a:p>
            <a:r>
              <a:rPr lang="en-US" sz="2400" dirty="0" smtClean="0"/>
              <a:t>Existence is the first piece of information we ever have for a nucleus</a:t>
            </a:r>
          </a:p>
          <a:p>
            <a:r>
              <a:rPr lang="en-US" sz="2400" dirty="0" smtClean="0"/>
              <a:t>Ground state properties </a:t>
            </a:r>
            <a:r>
              <a:rPr lang="en-US" sz="2400" dirty="0" smtClean="0"/>
              <a:t>are fundamental </a:t>
            </a:r>
            <a:r>
              <a:rPr lang="mr-IN" sz="2400" dirty="0" smtClean="0"/>
              <a:t>–</a:t>
            </a:r>
            <a:r>
              <a:rPr lang="en-US" sz="2400" dirty="0" smtClean="0"/>
              <a:t> masses are usually early indicators of changing structure; radii and nuclear moments provide more details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54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4000" dirty="0" smtClean="0"/>
              <a:t>Other Ground State Properties</a:t>
            </a:r>
            <a:endParaRPr lang="en-US" sz="40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22313" y="3623545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Helvetica Light"/>
                <a:cs typeface="Helvetica Light"/>
              </a:rPr>
              <a:t>Radii and moments</a:t>
            </a:r>
            <a:endParaRPr lang="en-US" sz="32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4894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radii and nuclear shapes</a:t>
            </a:r>
            <a:endParaRPr lang="en-US" dirty="0"/>
          </a:p>
        </p:txBody>
      </p:sp>
      <p:pic>
        <p:nvPicPr>
          <p:cNvPr id="4" name="Picture 6" descr="The halo structure of 11Li gives it a matter radius comparable to that of much heavier nucle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0" y="1041708"/>
            <a:ext cx="4187880" cy="245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61" y="3024512"/>
            <a:ext cx="3674412" cy="3216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015710"/>
            <a:ext cx="3402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A fundamental property of the ground state is the shape and size of the nucleus – the nuclear radius provides insight into nuclear extent (matter and charge).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0826" y="4219178"/>
            <a:ext cx="4075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The nuclear shape can deviate from spherical, but usually maintains symmetry with </a:t>
            </a:r>
            <a:r>
              <a:rPr lang="en-US" sz="2000" dirty="0" err="1" smtClean="0">
                <a:latin typeface="Helvetica Light"/>
                <a:cs typeface="Helvetica Light"/>
              </a:rPr>
              <a:t>quadrupole</a:t>
            </a:r>
            <a:r>
              <a:rPr lang="en-US" sz="2000" dirty="0" smtClean="0">
                <a:latin typeface="Helvetica Light"/>
                <a:cs typeface="Helvetica Light"/>
              </a:rPr>
              <a:t> deformation.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414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radii definitions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65" y="982684"/>
            <a:ext cx="4064752" cy="376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8" y="982684"/>
            <a:ext cx="3071534" cy="1990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8" y="2973175"/>
            <a:ext cx="1306033" cy="1297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9806" y="5045424"/>
            <a:ext cx="3348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Helvetica Light"/>
                <a:cs typeface="Helvetica Light"/>
              </a:rPr>
              <a:t>Near stability we know: 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R = r</a:t>
            </a:r>
            <a:r>
              <a:rPr lang="en-US" sz="2400" b="1" baseline="-25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0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A</a:t>
            </a:r>
            <a:r>
              <a:rPr lang="en-US" sz="2400" b="1" baseline="30000" dirty="0" smtClean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1/3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4919" y="3250417"/>
            <a:ext cx="255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Consider RMS radii (matter and neutron)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58" y="4934978"/>
            <a:ext cx="4783628" cy="1292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225" y="4558848"/>
            <a:ext cx="448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Light"/>
                <a:cs typeface="Helvetica Light"/>
              </a:rPr>
              <a:t>Nuclear </a:t>
            </a:r>
            <a:r>
              <a:rPr lang="en-US" sz="2000" b="1" dirty="0" err="1" smtClean="0">
                <a:latin typeface="Helvetica Light"/>
                <a:cs typeface="Helvetica Light"/>
              </a:rPr>
              <a:t>quadrupole</a:t>
            </a:r>
            <a:r>
              <a:rPr lang="en-US" sz="2000" b="1" dirty="0" smtClean="0">
                <a:latin typeface="Helvetica Light"/>
                <a:cs typeface="Helvetica Light"/>
              </a:rPr>
              <a:t> deformation</a:t>
            </a:r>
            <a:endParaRPr lang="en-US" sz="2000" b="1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968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Matter radii: total interaction cross-sections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2399" y="836615"/>
            <a:ext cx="5829878" cy="2610338"/>
            <a:chOff x="1155700" y="1790700"/>
            <a:chExt cx="6948780" cy="3276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5700" y="1790700"/>
              <a:ext cx="6819900" cy="3276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98292" y="3189943"/>
              <a:ext cx="1406188" cy="18773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69412" y="1790700"/>
              <a:ext cx="1406188" cy="4976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49" y="3749317"/>
            <a:ext cx="3243318" cy="108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2217908" y="2328205"/>
            <a:ext cx="821272" cy="142111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866069" y="2131668"/>
            <a:ext cx="4097690" cy="4157510"/>
            <a:chOff x="4866069" y="2131668"/>
            <a:chExt cx="4097690" cy="41575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070" y="2131668"/>
              <a:ext cx="4097689" cy="4157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866069" y="5886098"/>
              <a:ext cx="968079" cy="4030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101256"/>
            <a:ext cx="3208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I.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Tanihata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J. Phys. G </a:t>
            </a:r>
            <a:r>
              <a:rPr lang="en-US" sz="1400" b="1" dirty="0" smtClean="0">
                <a:solidFill>
                  <a:srgbClr val="7F7F7F"/>
                </a:solidFill>
                <a:latin typeface="Helvetica Light"/>
                <a:cs typeface="Helvetica Light"/>
              </a:rPr>
              <a:t>22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157 (1996).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79" y="5423899"/>
            <a:ext cx="4486938" cy="3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Skins and halos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0878" y="973004"/>
            <a:ext cx="5699866" cy="4162730"/>
            <a:chOff x="220878" y="973004"/>
            <a:chExt cx="6167126" cy="4503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878" y="973004"/>
              <a:ext cx="6167126" cy="450398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184581" y="4693951"/>
              <a:ext cx="203423" cy="7830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pic>
        <p:nvPicPr>
          <p:cNvPr id="7" name="Picture 6" descr="The halo structure of 11Li gives it a matter radius comparable to that of much heavier nuclei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09"/>
          <a:stretch/>
        </p:blipFill>
        <p:spPr bwMode="auto">
          <a:xfrm>
            <a:off x="6791995" y="1069644"/>
            <a:ext cx="1724853" cy="18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134" y="2998170"/>
            <a:ext cx="3047738" cy="33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01256"/>
            <a:ext cx="373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I.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Tanihata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Phys. Rev.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Lett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. </a:t>
            </a:r>
            <a:r>
              <a:rPr lang="en-US" sz="1400" b="1" dirty="0" smtClean="0">
                <a:solidFill>
                  <a:srgbClr val="7F7F7F"/>
                </a:solidFill>
                <a:latin typeface="Helvetica Light"/>
                <a:cs typeface="Helvetica Light"/>
              </a:rPr>
              <a:t>55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, 2676 (1985).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40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066800"/>
            <a:ext cx="6867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Studying exotic nuclei extends the range over which theories can be tested.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3429000"/>
            <a:ext cx="6715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 Light"/>
                <a:cs typeface="Helvetica Light"/>
              </a:rPr>
              <a:t>Physical properties</a:t>
            </a:r>
          </a:p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 Mass, decay lifetime, production cross-section, electric and magnetic moments, excited state properties (moments, energies, lifetimes), etc…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684" y="5181600"/>
            <a:ext cx="720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Note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  <a:sym typeface="Wingdings" pitchFamily="2" charset="2"/>
              </a:rPr>
              <a:t>--&gt;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Helvetica Light"/>
                <a:cs typeface="Helvetica Light"/>
              </a:rPr>
              <a:t>the observables in an experiment may or may not require interpretation to relate to physical properties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nuclear structure?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805005"/>
            <a:ext cx="38948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Goal: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Helvetica Light"/>
                <a:cs typeface="Helvetica Light"/>
              </a:rPr>
              <a:t> Establish the physical properties of exotic nuclei and their interactions (reactions) to constrain theory and improve predictive power</a:t>
            </a:r>
          </a:p>
        </p:txBody>
      </p:sp>
      <p:sp>
        <p:nvSpPr>
          <p:cNvPr id="4" name="Oval 3"/>
          <p:cNvSpPr/>
          <p:nvPr/>
        </p:nvSpPr>
        <p:spPr>
          <a:xfrm>
            <a:off x="5635217" y="2262297"/>
            <a:ext cx="2645642" cy="6879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Light"/>
              </a:rPr>
              <a:t>Theory</a:t>
            </a:r>
            <a:endParaRPr lang="en-US" dirty="0">
              <a:latin typeface="Helvetica Light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4378537" y="2421054"/>
            <a:ext cx="1097941" cy="396894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240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 spectroscopy for radii --&gt; isotope shifts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92" y="998667"/>
            <a:ext cx="4486582" cy="268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9052" y="5883945"/>
            <a:ext cx="631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R.F. Garcia Ruiz </a:t>
            </a:r>
            <a:r>
              <a:rPr lang="en-US" sz="1400" i="1" dirty="0" smtClean="0">
                <a:solidFill>
                  <a:srgbClr val="7F7F7F"/>
                </a:solidFill>
                <a:latin typeface="Helvetica Light"/>
                <a:cs typeface="Helvetica Light"/>
              </a:rPr>
              <a:t>et al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., arXiv:1504.04474v1</a:t>
            </a:r>
          </a:p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http</a:t>
            </a:r>
            <a:r>
              <a:rPr lang="en-US" sz="1400" dirty="0">
                <a:solidFill>
                  <a:srgbClr val="7F7F7F"/>
                </a:solidFill>
                <a:latin typeface="Helvetica Light"/>
                <a:cs typeface="Helvetica Light"/>
              </a:rPr>
              <a:t>://</a:t>
            </a:r>
            <a:r>
              <a:rPr lang="en-US" sz="1400" dirty="0" err="1">
                <a:solidFill>
                  <a:srgbClr val="7F7F7F"/>
                </a:solidFill>
                <a:latin typeface="Helvetica Light"/>
                <a:cs typeface="Helvetica Light"/>
              </a:rPr>
              <a:t>www.euroschoolonexoticbeams.be</a:t>
            </a:r>
            <a:r>
              <a:rPr lang="en-US" sz="1400" dirty="0">
                <a:solidFill>
                  <a:srgbClr val="7F7F7F"/>
                </a:solidFill>
                <a:latin typeface="Helvetica Light"/>
                <a:cs typeface="Helvetica Light"/>
              </a:rPr>
              <a:t>/site/files/</a:t>
            </a:r>
            <a:r>
              <a:rPr lang="en-US" sz="1400" dirty="0" err="1">
                <a:solidFill>
                  <a:srgbClr val="7F7F7F"/>
                </a:solidFill>
                <a:latin typeface="Helvetica Light"/>
                <a:cs typeface="Helvetica Light"/>
              </a:rPr>
              <a:t>nlp</a:t>
            </a:r>
            <a:r>
              <a:rPr lang="en-US" sz="1400" dirty="0">
                <a:solidFill>
                  <a:srgbClr val="7F7F7F"/>
                </a:solidFill>
                <a:latin typeface="Helvetica Light"/>
                <a:cs typeface="Helvetica Light"/>
              </a:rPr>
              <a:t>/LNP879_Chapter6.pdf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83" y="999177"/>
            <a:ext cx="4099236" cy="691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1333" y="3868872"/>
            <a:ext cx="4092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The finite size and mass of the atomic nucleus has a distinct influence on the optical spectrum, which can be probed with high precision using laser spectroscopy.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6" y="2057565"/>
            <a:ext cx="4128314" cy="370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98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2" descr="quadrupolemoment.jpg                                           003BD6E5Mia                            B74677AA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168400"/>
            <a:ext cx="1701800" cy="23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808753" y="800100"/>
            <a:ext cx="255068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err="1">
                <a:latin typeface="Helvetica Light"/>
                <a:cs typeface="Helvetica Light"/>
              </a:rPr>
              <a:t>Quadrupole</a:t>
            </a:r>
            <a:r>
              <a:rPr lang="en-US" altLang="ja-JP" sz="2000" dirty="0">
                <a:latin typeface="Helvetica Light"/>
                <a:cs typeface="Helvetica Light"/>
              </a:rPr>
              <a:t> moment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Helvetica Light"/>
                <a:cs typeface="Helvetica Light"/>
              </a:rPr>
              <a:t>Q</a:t>
            </a:r>
            <a:endParaRPr lang="en-US" altLang="ja-JP" dirty="0">
              <a:latin typeface="Helvetica Light"/>
              <a:cs typeface="Helvetica Light"/>
            </a:endParaRPr>
          </a:p>
        </p:txBody>
      </p:sp>
      <p:pic>
        <p:nvPicPr>
          <p:cNvPr id="7" name="Picture 41" descr="magneticmoment.jpg                                             003BD6E5Mia                            B74677AA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04925"/>
            <a:ext cx="2503488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921000" y="1371600"/>
            <a:ext cx="137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Helvetica Light"/>
                <a:cs typeface="Helvetica Light"/>
              </a:rPr>
              <a:t>bar magnet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2743200" y="1143000"/>
            <a:ext cx="3513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Helvetica Light"/>
                <a:cs typeface="Helvetica Light"/>
              </a:rPr>
              <a:t>N</a:t>
            </a: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1835150" y="3048000"/>
            <a:ext cx="3257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Helvetica Light"/>
                <a:cs typeface="Helvetica Light"/>
              </a:rPr>
              <a:t>S</a:t>
            </a:r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6629400" y="2895600"/>
            <a:ext cx="1955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Helvetica Light"/>
                <a:cs typeface="Helvetica Light"/>
              </a:rPr>
              <a:t>shape of nucleus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98135" y="5547943"/>
            <a:ext cx="18403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>
                <a:latin typeface="Helvetica Light"/>
                <a:cs typeface="Helvetica Light"/>
              </a:rPr>
              <a:t>Prolate</a:t>
            </a:r>
            <a:r>
              <a:rPr lang="en-US" altLang="ja-JP" dirty="0">
                <a:latin typeface="Helvetica Light"/>
                <a:cs typeface="Helvetica Light"/>
              </a:rPr>
              <a:t>: Q &gt; 0</a:t>
            </a:r>
          </a:p>
          <a:p>
            <a:pPr algn="ctr"/>
            <a:r>
              <a:rPr lang="en-US" altLang="ja-JP" dirty="0">
                <a:latin typeface="Helvetica Light"/>
                <a:cs typeface="Helvetica Light"/>
              </a:rPr>
              <a:t>football</a:t>
            </a:r>
          </a:p>
        </p:txBody>
      </p:sp>
      <p:pic>
        <p:nvPicPr>
          <p:cNvPr id="15" name="Picture 8" descr="plorate.jpg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36" y="3745406"/>
            <a:ext cx="898455" cy="1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04323" y="5458955"/>
            <a:ext cx="15038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Helvetica Light"/>
                <a:cs typeface="Helvetica Light"/>
              </a:rPr>
              <a:t>Oblate: Q &lt; 0</a:t>
            </a:r>
          </a:p>
          <a:p>
            <a:pPr algn="ctr"/>
            <a:r>
              <a:rPr lang="en-US" altLang="ja-JP" dirty="0" err="1">
                <a:latin typeface="Helvetica Light"/>
                <a:cs typeface="Helvetica Light"/>
              </a:rPr>
              <a:t>frisbee</a:t>
            </a:r>
            <a:endParaRPr lang="en-US" altLang="ja-JP" dirty="0">
              <a:latin typeface="Helvetica Light"/>
              <a:cs typeface="Helvetica Light"/>
            </a:endParaRPr>
          </a:p>
        </p:txBody>
      </p:sp>
      <p:pic>
        <p:nvPicPr>
          <p:cNvPr id="18" name="Picture 12" descr="&#10;oblate.jpg 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23" y="3896750"/>
            <a:ext cx="1432011" cy="1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phe.jpg                                                       0030CDBAMia                            B74677A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14" y="3970210"/>
            <a:ext cx="1202775" cy="12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589618" y="5331496"/>
            <a:ext cx="14146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Helvetica Light"/>
                <a:cs typeface="Helvetica Light"/>
              </a:rPr>
              <a:t>Spherical: Q = 0</a:t>
            </a:r>
          </a:p>
          <a:p>
            <a:pPr algn="ctr"/>
            <a:r>
              <a:rPr lang="en-US" altLang="ja-JP" dirty="0">
                <a:latin typeface="Helvetica Light"/>
                <a:cs typeface="Helvetica Light"/>
              </a:rPr>
              <a:t>baseball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5075701" y="4697011"/>
            <a:ext cx="50750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rot="16200000">
            <a:off x="4709603" y="4342902"/>
            <a:ext cx="7121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Light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804556" y="3986805"/>
            <a:ext cx="162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ahoma" pitchFamily="34" charset="0"/>
              </a:rPr>
              <a:t>a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5581320" y="4486246"/>
            <a:ext cx="1659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ahoma" pitchFamily="34" charset="0"/>
              </a:rPr>
              <a:t>b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9601" y="3696603"/>
            <a:ext cx="5308600" cy="26132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36" name="Right Arrow 35"/>
          <p:cNvSpPr/>
          <p:nvPr/>
        </p:nvSpPr>
        <p:spPr>
          <a:xfrm rot="7910644">
            <a:off x="4942202" y="2976837"/>
            <a:ext cx="767556" cy="31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state nuclear moments</a:t>
            </a:r>
            <a:endParaRPr lang="en-US" dirty="0"/>
          </a:p>
        </p:txBody>
      </p:sp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838051" y="825500"/>
            <a:ext cx="225137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latin typeface="Helvetica Light"/>
                <a:cs typeface="Helvetica Light"/>
              </a:rPr>
              <a:t>Magnetic moment</a:t>
            </a:r>
            <a:endParaRPr lang="en-US" altLang="ja-JP" dirty="0">
              <a:latin typeface="Helvetica Light"/>
              <a:cs typeface="Helvetica Light"/>
            </a:endParaRP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Helvetica Light"/>
                <a:cs typeface="Helvetica Light"/>
              </a:rPr>
              <a:t>m</a:t>
            </a:r>
            <a:endParaRPr lang="en-US" altLang="ja-JP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414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moments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5" y="1244651"/>
            <a:ext cx="4697139" cy="4014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06" y="1981251"/>
            <a:ext cx="35814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60" y="3728622"/>
            <a:ext cx="3517946" cy="720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40" y="1244651"/>
            <a:ext cx="2971800" cy="736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1865178" y="2984551"/>
            <a:ext cx="383619" cy="602266"/>
          </a:xfrm>
          <a:prstGeom prst="downArrow">
            <a:avLst/>
          </a:prstGeom>
          <a:solidFill>
            <a:srgbClr val="31859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078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in magnetic moments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0" y="914400"/>
            <a:ext cx="416463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38200"/>
            <a:ext cx="4267200" cy="3923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1" y="49530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g-factors are sensitive to proton/neutron contributions to nuclear states – where collective properties may vary smoothly, proton and neutron contributions can vary substantially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1319" y="6069116"/>
            <a:ext cx="4655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G. J. 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Kumbartzki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 et al., Phys. Rev. C 85, 044322 (2012).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10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01208" y="2877460"/>
            <a:ext cx="3316336" cy="2668316"/>
            <a:chOff x="5801208" y="2877460"/>
            <a:chExt cx="3316336" cy="26683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1208" y="2877460"/>
              <a:ext cx="3316336" cy="26683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686800" y="3704345"/>
              <a:ext cx="430744" cy="5556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Hyperfine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26" y="1148533"/>
            <a:ext cx="4421107" cy="800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406" y="1166892"/>
            <a:ext cx="373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 Light"/>
                <a:cs typeface="Helvetica Light"/>
              </a:rPr>
              <a:t>Hyperfine structure refers to the splitting of a single electronic level for nuclei with I &gt; 0</a:t>
            </a:r>
            <a:endParaRPr lang="en-US" sz="2000" dirty="0">
              <a:latin typeface="Helvetica Light"/>
              <a:cs typeface="Helvetica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1026" y="3056085"/>
            <a:ext cx="5469047" cy="2410311"/>
            <a:chOff x="786256" y="1651592"/>
            <a:chExt cx="9144000" cy="40299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256" y="1651592"/>
              <a:ext cx="9144000" cy="4029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786256" y="3235298"/>
              <a:ext cx="695533" cy="15722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3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β-NMR/NQR technique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774" y="1488980"/>
            <a:ext cx="4111466" cy="4032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90" y="3237519"/>
            <a:ext cx="3263459" cy="1329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14176"/>
            <a:ext cx="4355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 Light"/>
                <a:cs typeface="Helvetica Light"/>
              </a:rPr>
              <a:t>Beta-Nuclear Magnetic Resonance:</a:t>
            </a:r>
          </a:p>
          <a:p>
            <a:pPr algn="ctr"/>
            <a:r>
              <a:rPr lang="en-US" sz="2000" dirty="0">
                <a:latin typeface="Helvetica Light"/>
                <a:cs typeface="Helvetica Light"/>
              </a:rPr>
              <a:t>	</a:t>
            </a:r>
            <a:r>
              <a:rPr lang="en-US" sz="2000" dirty="0" smtClean="0">
                <a:latin typeface="Helvetica Light"/>
                <a:cs typeface="Helvetica Light"/>
              </a:rPr>
              <a:t>Use decay (β-/β+) as a detection tool; asymmetric emission for spin-polarized nuclei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255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eft: Diagram of the polarizer beamline. Right: Optical pumping scheme for 8Li using laser with positive circular polarity. Upward energy transitions always result in increased angular momentum while downward transitions are random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/>
          <a:stretch/>
        </p:blipFill>
        <p:spPr bwMode="auto">
          <a:xfrm>
            <a:off x="457200" y="4503087"/>
            <a:ext cx="3073400" cy="185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is simplified atomic model illustrates the principle of laser spectroscopy. A photon of appropriate transition frequency is absorbed by the atom, populating a particular hyperfine state. When the state decays its energy is released as fluorescenc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0679"/>
            <a:ext cx="3340913" cy="30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triumf.ca/sites/default/files/images/laser_overlap_with_pi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549400"/>
            <a:ext cx="4572000" cy="32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8001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One method to achieve nuclear polarization is using lasers to create atomic polarization, which then couples to the nucleus.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4923077"/>
            <a:ext cx="478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Facilities around the world (i.e. TRIUMF) have or are commissioning laser systems to expand their experimental capabilities.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polarization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ternal view of the β-NQR spectrometer. The lithium isotope is embedded in sample &quot;S&quot; with its polarization perpendicular to the detector surfac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8100"/>
            <a:ext cx="3657600" cy="32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he halo structure of 11Li gives it a matter radius comparable to that of much heavier nucle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41709"/>
            <a:ext cx="3238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triumf.ca/sites/default/files/images/Li_9_spectrum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1" y="3486150"/>
            <a:ext cx="21717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triumf.ca/sites/default/files/images/Li_11_spectrum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78788"/>
            <a:ext cx="23717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9400" y="1051625"/>
            <a:ext cx="459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>
                <a:latin typeface="Helvetica Light"/>
                <a:cs typeface="Helvetica Light"/>
              </a:rPr>
              <a:t>11</a:t>
            </a:r>
            <a:r>
              <a:rPr lang="en-US" sz="2000" dirty="0" smtClean="0">
                <a:latin typeface="Helvetica Light"/>
                <a:cs typeface="Helvetica Light"/>
              </a:rPr>
              <a:t>Li is a neutron-halo nucleus – the matter radius of </a:t>
            </a:r>
            <a:r>
              <a:rPr lang="en-US" sz="2000" baseline="30000" dirty="0" smtClean="0">
                <a:latin typeface="Helvetica Light"/>
                <a:cs typeface="Helvetica Light"/>
              </a:rPr>
              <a:t>11</a:t>
            </a:r>
            <a:r>
              <a:rPr lang="en-US" sz="2000" dirty="0" smtClean="0">
                <a:latin typeface="Helvetica Light"/>
                <a:cs typeface="Helvetica Light"/>
              </a:rPr>
              <a:t>Li is on the order of that of </a:t>
            </a:r>
            <a:r>
              <a:rPr lang="en-US" sz="2000" baseline="30000" dirty="0" smtClean="0">
                <a:latin typeface="Helvetica Light"/>
                <a:cs typeface="Helvetica Light"/>
              </a:rPr>
              <a:t>208</a:t>
            </a:r>
            <a:r>
              <a:rPr lang="en-US" sz="2000" dirty="0" smtClean="0">
                <a:latin typeface="Helvetica Light"/>
                <a:cs typeface="Helvetica Light"/>
              </a:rPr>
              <a:t>Pb</a:t>
            </a:r>
            <a:r>
              <a:rPr lang="en-US" sz="2000" dirty="0">
                <a:latin typeface="Helvetica Light"/>
                <a:cs typeface="Helvetica Light"/>
              </a:rPr>
              <a:t> </a:t>
            </a:r>
            <a:r>
              <a:rPr lang="en-US" sz="2000" dirty="0" smtClean="0">
                <a:latin typeface="Helvetica Light"/>
                <a:cs typeface="Helvetica Light"/>
              </a:rPr>
              <a:t>– a measure of the </a:t>
            </a:r>
            <a:r>
              <a:rPr lang="en-US" sz="2000" dirty="0" err="1" smtClean="0">
                <a:latin typeface="Helvetica Light"/>
                <a:cs typeface="Helvetica Light"/>
              </a:rPr>
              <a:t>quadrupole</a:t>
            </a:r>
            <a:r>
              <a:rPr lang="en-US" sz="2000" dirty="0" smtClean="0">
                <a:latin typeface="Helvetica Light"/>
                <a:cs typeface="Helvetica Light"/>
              </a:rPr>
              <a:t> moment will provide more insight into the structure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0" y="6096000"/>
            <a:ext cx="471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www.triumf.ca/laser-spectroscopy/</a:t>
            </a:r>
            <a:r>
              <a:rPr lang="el-GR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β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-</a:t>
            </a:r>
            <a:r>
              <a:rPr lang="en-US" sz="1400" dirty="0" err="1" smtClean="0">
                <a:solidFill>
                  <a:srgbClr val="7F7F7F"/>
                </a:solidFill>
                <a:latin typeface="Helvetica Light"/>
                <a:cs typeface="Helvetica Light"/>
              </a:rPr>
              <a:t>nqr</a:t>
            </a:r>
            <a:r>
              <a:rPr lang="en-US" sz="14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-lithium-isotopes</a:t>
            </a:r>
            <a:endParaRPr lang="en-US" sz="1400" dirty="0">
              <a:solidFill>
                <a:srgbClr val="7F7F7F"/>
              </a:solidFill>
              <a:latin typeface="Helvetica Light"/>
              <a:cs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β-NQR of </a:t>
            </a:r>
            <a:r>
              <a:rPr lang="en-US" baseline="30000" dirty="0" smtClean="0"/>
              <a:t>11</a:t>
            </a:r>
            <a:r>
              <a:rPr lang="en-US" dirty="0" smtClean="0"/>
              <a:t>Li at TRIUMF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0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Ultimately, we would like to understand the wavefunction of nuclear states.  But these are </a:t>
            </a:r>
            <a:r>
              <a:rPr lang="en-US" sz="2400" b="1" dirty="0" smtClean="0"/>
              <a:t>not</a:t>
            </a:r>
            <a:r>
              <a:rPr lang="en-US" sz="2400" dirty="0" smtClean="0"/>
              <a:t> observable quantities.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Observables: 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Half-life, mass, decay modes, electric/magnetic moments, cross-sections, momentum distributions, transition probabilities, ….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486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Scales: Energy and size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145334"/>
            <a:ext cx="8255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Figure: R 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J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Furnstahl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 and K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Hebeler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 2013 Rep.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Prog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. Phys. 76 126301 doi:10.1088/0034-4885/76/12/126301</a:t>
            </a:r>
          </a:p>
        </p:txBody>
      </p:sp>
      <p:sp>
        <p:nvSpPr>
          <p:cNvPr id="6" name="Double Bracket 5"/>
          <p:cNvSpPr/>
          <p:nvPr/>
        </p:nvSpPr>
        <p:spPr>
          <a:xfrm>
            <a:off x="2957502" y="3136900"/>
            <a:ext cx="3225800" cy="2919534"/>
          </a:xfrm>
          <a:prstGeom prst="bracketPair">
            <a:avLst>
              <a:gd name="adj" fmla="val 1033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r="-1853"/>
          <a:stretch/>
        </p:blipFill>
        <p:spPr bwMode="auto">
          <a:xfrm>
            <a:off x="3368853" y="899273"/>
            <a:ext cx="3117494" cy="520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1139277" y="4406735"/>
            <a:ext cx="316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Nuclear structure physics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133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Scales: Energy and size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145334"/>
            <a:ext cx="8255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200" dirty="0" smtClean="0">
                <a:solidFill>
                  <a:srgbClr val="7F7F7F"/>
                </a:solidFill>
                <a:latin typeface="Helvetica Light"/>
                <a:cs typeface="Helvetica Light"/>
              </a:rPr>
              <a:t>Figure: R 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J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Furnstahl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 and K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Hebeler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 2013 Rep. </a:t>
            </a:r>
            <a:r>
              <a:rPr lang="en-US" sz="1200" dirty="0" err="1">
                <a:solidFill>
                  <a:srgbClr val="7F7F7F"/>
                </a:solidFill>
                <a:latin typeface="Helvetica Light"/>
                <a:cs typeface="Helvetica Light"/>
              </a:rPr>
              <a:t>Prog</a:t>
            </a:r>
            <a:r>
              <a:rPr lang="en-US" sz="1200" dirty="0">
                <a:solidFill>
                  <a:srgbClr val="7F7F7F"/>
                </a:solidFill>
                <a:latin typeface="Helvetica Light"/>
                <a:cs typeface="Helvetica Light"/>
              </a:rPr>
              <a:t>. Phys. 76 126301 doi:10.1088/0034-4885/76/12/126301</a:t>
            </a:r>
          </a:p>
        </p:txBody>
      </p:sp>
      <p:sp>
        <p:nvSpPr>
          <p:cNvPr id="6" name="Double Bracket 5"/>
          <p:cNvSpPr/>
          <p:nvPr/>
        </p:nvSpPr>
        <p:spPr>
          <a:xfrm>
            <a:off x="4979287" y="1081716"/>
            <a:ext cx="3225800" cy="2919534"/>
          </a:xfrm>
          <a:prstGeom prst="bracketPair">
            <a:avLst>
              <a:gd name="adj" fmla="val 822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Ligh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42492" r="-1853" b="1"/>
          <a:stretch/>
        </p:blipFill>
        <p:spPr bwMode="auto">
          <a:xfrm>
            <a:off x="5395286" y="1045624"/>
            <a:ext cx="3117494" cy="299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227394" y="2393227"/>
            <a:ext cx="2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Light"/>
                <a:cs typeface="Helvetica Light"/>
              </a:rPr>
              <a:t>Nuclear structure physics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7176" r="35315"/>
          <a:stretch/>
        </p:blipFill>
        <p:spPr>
          <a:xfrm>
            <a:off x="328138" y="1003232"/>
            <a:ext cx="1634421" cy="334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8138" y="4396868"/>
            <a:ext cx="362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Molecular excitations: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E</a:t>
            </a:r>
            <a:r>
              <a:rPr lang="en-US" baseline="-25000" dirty="0" smtClean="0">
                <a:latin typeface="Helvetica Light"/>
                <a:cs typeface="Helvetica Light"/>
              </a:rPr>
              <a:t>rot</a:t>
            </a:r>
            <a:r>
              <a:rPr lang="en-US" dirty="0" smtClean="0">
                <a:latin typeface="Helvetica Light"/>
                <a:cs typeface="Helvetica Light"/>
              </a:rPr>
              <a:t> &lt;&lt; </a:t>
            </a:r>
            <a:r>
              <a:rPr lang="en-US" dirty="0" err="1" smtClean="0">
                <a:latin typeface="Helvetica Light"/>
                <a:cs typeface="Helvetica Light"/>
              </a:rPr>
              <a:t>E</a:t>
            </a:r>
            <a:r>
              <a:rPr lang="en-US" baseline="-25000" dirty="0" err="1" smtClean="0">
                <a:latin typeface="Helvetica Light"/>
                <a:cs typeface="Helvetica Light"/>
              </a:rPr>
              <a:t>vib</a:t>
            </a:r>
            <a:r>
              <a:rPr lang="en-US" dirty="0" smtClean="0">
                <a:latin typeface="Helvetica Light"/>
                <a:cs typeface="Helvetica Light"/>
              </a:rPr>
              <a:t> &lt;&lt; </a:t>
            </a:r>
            <a:r>
              <a:rPr lang="en-US" dirty="0" err="1" smtClean="0">
                <a:latin typeface="Helvetica Light"/>
                <a:cs typeface="Helvetica Light"/>
              </a:rPr>
              <a:t>E</a:t>
            </a:r>
            <a:r>
              <a:rPr lang="en-US" baseline="-25000" dirty="0" err="1" smtClean="0">
                <a:latin typeface="Helvetica Light"/>
                <a:cs typeface="Helvetica Light"/>
              </a:rPr>
              <a:t>electric</a:t>
            </a:r>
            <a:endParaRPr lang="en-US" baseline="-25000" dirty="0" smtClean="0">
              <a:latin typeface="Helvetica Light"/>
              <a:cs typeface="Helvetica Light"/>
            </a:endParaRPr>
          </a:p>
          <a:p>
            <a:pPr lvl="1"/>
            <a:r>
              <a:rPr lang="en-US" dirty="0" smtClean="0">
                <a:latin typeface="Helvetica Light"/>
                <a:cs typeface="Helvetica Light"/>
              </a:rPr>
              <a:t>  (</a:t>
            </a:r>
            <a:r>
              <a:rPr lang="en-US" dirty="0" err="1" smtClean="0">
                <a:latin typeface="Helvetica Light"/>
                <a:cs typeface="Helvetica Light"/>
              </a:rPr>
              <a:t>μeV</a:t>
            </a:r>
            <a:r>
              <a:rPr lang="en-US" dirty="0" smtClean="0">
                <a:latin typeface="Helvetica Light"/>
                <a:cs typeface="Helvetica Light"/>
              </a:rPr>
              <a:t> &lt;&lt; </a:t>
            </a:r>
            <a:r>
              <a:rPr lang="en-US" dirty="0" err="1" smtClean="0">
                <a:latin typeface="Helvetica Light"/>
                <a:cs typeface="Helvetica Light"/>
              </a:rPr>
              <a:t>meV</a:t>
            </a:r>
            <a:r>
              <a:rPr lang="en-US" dirty="0" smtClean="0">
                <a:latin typeface="Helvetica Light"/>
                <a:cs typeface="Helvetica Light"/>
              </a:rPr>
              <a:t> &lt;&lt; </a:t>
            </a:r>
            <a:r>
              <a:rPr lang="en-US" dirty="0" err="1" smtClean="0">
                <a:latin typeface="Helvetica Light"/>
                <a:cs typeface="Helvetica Light"/>
              </a:rPr>
              <a:t>eV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>
              <a:latin typeface="Helvetica Light"/>
              <a:cs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0260"/>
          <a:stretch/>
        </p:blipFill>
        <p:spPr>
          <a:xfrm>
            <a:off x="2185140" y="1006342"/>
            <a:ext cx="1765299" cy="334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8910" y="5273672"/>
            <a:ext cx="481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Molecular excitations are separable – wavefunctions can be treated as product of terms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8606" y="4396868"/>
            <a:ext cx="362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Nuclear excitations: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Helvetica Light"/>
                <a:cs typeface="Helvetica Light"/>
              </a:rPr>
              <a:t>E</a:t>
            </a:r>
            <a:r>
              <a:rPr lang="en-US" baseline="-25000" dirty="0" smtClean="0">
                <a:latin typeface="Helvetica Light"/>
                <a:cs typeface="Helvetica Light"/>
              </a:rPr>
              <a:t>rot</a:t>
            </a:r>
            <a:r>
              <a:rPr lang="en-US" dirty="0" smtClean="0">
                <a:latin typeface="Helvetica Light"/>
                <a:cs typeface="Helvetica Light"/>
              </a:rPr>
              <a:t> ~ </a:t>
            </a:r>
            <a:r>
              <a:rPr lang="en-US" dirty="0" err="1" smtClean="0">
                <a:latin typeface="Helvetica Light"/>
                <a:cs typeface="Helvetica Light"/>
              </a:rPr>
              <a:t>E</a:t>
            </a:r>
            <a:r>
              <a:rPr lang="en-US" baseline="-25000" dirty="0" err="1" smtClean="0">
                <a:latin typeface="Helvetica Light"/>
                <a:cs typeface="Helvetica Light"/>
              </a:rPr>
              <a:t>vib</a:t>
            </a:r>
            <a:r>
              <a:rPr lang="en-US" dirty="0" smtClean="0">
                <a:latin typeface="Helvetica Light"/>
                <a:cs typeface="Helvetica Light"/>
              </a:rPr>
              <a:t> ~ </a:t>
            </a:r>
            <a:r>
              <a:rPr lang="en-US" dirty="0" err="1" smtClean="0">
                <a:latin typeface="Helvetica Light"/>
                <a:cs typeface="Helvetica Light"/>
              </a:rPr>
              <a:t>E</a:t>
            </a:r>
            <a:r>
              <a:rPr lang="en-US" baseline="-25000" dirty="0" err="1" smtClean="0">
                <a:latin typeface="Helvetica Light"/>
                <a:cs typeface="Helvetica Light"/>
              </a:rPr>
              <a:t>electric</a:t>
            </a:r>
            <a:endParaRPr lang="en-US" baseline="-25000" dirty="0" smtClean="0">
              <a:latin typeface="Helvetica Light"/>
              <a:cs typeface="Helvetica Light"/>
            </a:endParaRPr>
          </a:p>
          <a:p>
            <a:pPr lvl="1"/>
            <a:r>
              <a:rPr lang="en-US" dirty="0" smtClean="0">
                <a:latin typeface="Helvetica Light"/>
                <a:cs typeface="Helvetica Light"/>
              </a:rPr>
              <a:t>           (all MeV)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9378" y="5273672"/>
            <a:ext cx="3885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Collective and single-particle excitations are all of a similar energy scale and interact</a:t>
            </a:r>
            <a:endParaRPr lang="en-US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8518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47366</TotalTime>
  <Words>2619</Words>
  <Application>Microsoft Macintosh PowerPoint</Application>
  <PresentationFormat>On-screen Show (4:3)</PresentationFormat>
  <Paragraphs>354</Paragraphs>
  <Slides>67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Office Theme</vt:lpstr>
      <vt:lpstr>Equation</vt:lpstr>
      <vt:lpstr>Nuclear Structure Experiment (I)</vt:lpstr>
      <vt:lpstr>The Plan</vt:lpstr>
      <vt:lpstr>Nuclear landscape</vt:lpstr>
      <vt:lpstr>Nuclear landscape</vt:lpstr>
      <vt:lpstr>Why study nuclear structure?</vt:lpstr>
      <vt:lpstr>Why study nuclear structure?</vt:lpstr>
      <vt:lpstr>Observables</vt:lpstr>
      <vt:lpstr>Scales: Energy and size</vt:lpstr>
      <vt:lpstr>Scales: Energy and size</vt:lpstr>
      <vt:lpstr>PowerPoint Presentation</vt:lpstr>
      <vt:lpstr>Making exotic nuclei</vt:lpstr>
      <vt:lpstr>Isotope Separation On-Line (ISOL)</vt:lpstr>
      <vt:lpstr>ISOL Facilities - TRIUMF</vt:lpstr>
      <vt:lpstr>ISOL Facilities - TRIUMF</vt:lpstr>
      <vt:lpstr>What can we make? – ISOL</vt:lpstr>
      <vt:lpstr>Fragmentation + In-flight separation</vt:lpstr>
      <vt:lpstr>Fragmentation facilities - NSCL</vt:lpstr>
      <vt:lpstr>Fragmentation + separation: Example</vt:lpstr>
      <vt:lpstr>What can we make? – Fragmentation</vt:lpstr>
      <vt:lpstr>Fission-fragment accelerator</vt:lpstr>
      <vt:lpstr>Fission-fragment accelerator</vt:lpstr>
      <vt:lpstr>Fission fragment yields</vt:lpstr>
      <vt:lpstr>On the horizon: Photo-fission production</vt:lpstr>
      <vt:lpstr>Photo-fission facility: ARIEL @ TRIUMF</vt:lpstr>
      <vt:lpstr>Question!</vt:lpstr>
      <vt:lpstr>Question!</vt:lpstr>
      <vt:lpstr>PowerPoint Presentation</vt:lpstr>
      <vt:lpstr>Nuclear landscape limits</vt:lpstr>
      <vt:lpstr>Locating the driplines</vt:lpstr>
      <vt:lpstr>Production of 40Mg</vt:lpstr>
      <vt:lpstr>How was it done?</vt:lpstr>
      <vt:lpstr>Fragmentation cross-sections</vt:lpstr>
      <vt:lpstr>PowerPoint Presentation</vt:lpstr>
      <vt:lpstr>Nuclear magic numbers</vt:lpstr>
      <vt:lpstr>Nuclear shell structure</vt:lpstr>
      <vt:lpstr>Nuclear shell structure</vt:lpstr>
      <vt:lpstr>Nuclear shell structure signatures</vt:lpstr>
      <vt:lpstr>“Exotic” shell structure</vt:lpstr>
      <vt:lpstr>Masses and shells</vt:lpstr>
      <vt:lpstr>PowerPoint Presentation</vt:lpstr>
      <vt:lpstr>Mass measurements – Direct vs. indirect</vt:lpstr>
      <vt:lpstr>TOF mass measurements</vt:lpstr>
      <vt:lpstr>TOF mass measurements</vt:lpstr>
      <vt:lpstr>TOF mass measurements</vt:lpstr>
      <vt:lpstr>MR-TOF – 54Ca at ISOLDE</vt:lpstr>
      <vt:lpstr>Penning trap mass measurements</vt:lpstr>
      <vt:lpstr>Traditional Penning trap mass measurements</vt:lpstr>
      <vt:lpstr>Penning trap mass measurements</vt:lpstr>
      <vt:lpstr>Question!</vt:lpstr>
      <vt:lpstr>Question!</vt:lpstr>
      <vt:lpstr>What can we predict?</vt:lpstr>
      <vt:lpstr>PowerPoint Presentation</vt:lpstr>
      <vt:lpstr>Beyond Masses…</vt:lpstr>
      <vt:lpstr>Summary</vt:lpstr>
      <vt:lpstr>PowerPoint Presentation</vt:lpstr>
      <vt:lpstr>Nuclear radii and nuclear shapes</vt:lpstr>
      <vt:lpstr>Nuclear radii definitions </vt:lpstr>
      <vt:lpstr>Matter radii: total interaction cross-sections</vt:lpstr>
      <vt:lpstr>Skins and halos</vt:lpstr>
      <vt:lpstr>Laser spectroscopy for radii --&gt; isotope shifts</vt:lpstr>
      <vt:lpstr>Ground state nuclear moments</vt:lpstr>
      <vt:lpstr>Magnetic moments</vt:lpstr>
      <vt:lpstr>Physics in magnetic moments</vt:lpstr>
      <vt:lpstr>Hyperfine structure</vt:lpstr>
      <vt:lpstr>β-NMR/NQR technique</vt:lpstr>
      <vt:lpstr>Laser polarization</vt:lpstr>
      <vt:lpstr>β-NQR of 11Li at TRIUMF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Crawford</dc:creator>
  <cp:lastModifiedBy>Heather Crawford</cp:lastModifiedBy>
  <cp:revision>232</cp:revision>
  <cp:lastPrinted>2015-05-15T14:16:15Z</cp:lastPrinted>
  <dcterms:created xsi:type="dcterms:W3CDTF">2015-04-08T18:19:21Z</dcterms:created>
  <dcterms:modified xsi:type="dcterms:W3CDTF">2017-07-24T18:45:42Z</dcterms:modified>
</cp:coreProperties>
</file>