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88" r:id="rId1"/>
    <p:sldMasterId id="2147483709" r:id="rId2"/>
  </p:sldMasterIdLst>
  <p:notesMasterIdLst>
    <p:notesMasterId r:id="rId10"/>
  </p:notesMasterIdLst>
  <p:handoutMasterIdLst>
    <p:handoutMasterId r:id="rId11"/>
  </p:handoutMasterIdLst>
  <p:sldIdLst>
    <p:sldId id="493" r:id="rId3"/>
    <p:sldId id="521" r:id="rId4"/>
    <p:sldId id="565" r:id="rId5"/>
    <p:sldId id="566" r:id="rId6"/>
    <p:sldId id="563" r:id="rId7"/>
    <p:sldId id="543" r:id="rId8"/>
    <p:sldId id="562" r:id="rId9"/>
  </p:sldIdLst>
  <p:sldSz cx="9144000" cy="6858000" type="screen4x3"/>
  <p:notesSz cx="6934200" cy="92329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DB78A"/>
    <a:srgbClr val="0A8464"/>
    <a:srgbClr val="0F4F97"/>
    <a:srgbClr val="F6CE86"/>
    <a:srgbClr val="AEF8E5"/>
    <a:srgbClr val="D68F10"/>
    <a:srgbClr val="F1B13D"/>
    <a:srgbClr val="10D6A2"/>
    <a:srgbClr val="2DEFBC"/>
    <a:srgbClr val="11D9A5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267" autoAdjust="0"/>
    <p:restoredTop sz="91727" autoAdjust="0"/>
  </p:normalViewPr>
  <p:slideViewPr>
    <p:cSldViewPr snapToGrid="0">
      <p:cViewPr varScale="1">
        <p:scale>
          <a:sx n="102" d="100"/>
          <a:sy n="102" d="100"/>
        </p:scale>
        <p:origin x="-1170" y="-96"/>
      </p:cViewPr>
      <p:guideLst>
        <p:guide orient="horz" pos="993"/>
        <p:guide orient="horz" pos="3999"/>
        <p:guide pos="286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-1782" y="-96"/>
      </p:cViewPr>
      <p:guideLst>
        <p:guide orient="horz" pos="2908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645"/>
          </a:xfrm>
          <a:prstGeom prst="rect">
            <a:avLst/>
          </a:prstGeom>
        </p:spPr>
        <p:txBody>
          <a:bodyPr vert="horz" lIns="92371" tIns="46186" rIns="92371" bIns="46186" rtlCol="0"/>
          <a:lstStyle>
            <a:lvl1pPr algn="l">
              <a:defRPr sz="1100"/>
            </a:lvl1pPr>
          </a:lstStyle>
          <a:p>
            <a:endParaRPr lang="en-US" dirty="0">
              <a:latin typeface="Arial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775" y="0"/>
            <a:ext cx="3004820" cy="461645"/>
          </a:xfrm>
          <a:prstGeom prst="rect">
            <a:avLst/>
          </a:prstGeom>
        </p:spPr>
        <p:txBody>
          <a:bodyPr vert="horz" lIns="92371" tIns="46186" rIns="92371" bIns="46186" rtlCol="0"/>
          <a:lstStyle>
            <a:lvl1pPr algn="r">
              <a:defRPr sz="1100"/>
            </a:lvl1pPr>
          </a:lstStyle>
          <a:p>
            <a:fld id="{7A1D2F2F-8618-2143-A89B-2D6D3F007EBC}" type="datetimeFigureOut">
              <a:rPr lang="en-US" smtClean="0">
                <a:latin typeface="Arial"/>
              </a:rPr>
              <a:pPr/>
              <a:t>5/13/2014</a:t>
            </a:fld>
            <a:endParaRPr lang="en-US" dirty="0">
              <a:latin typeface="Arial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69653"/>
            <a:ext cx="3004820" cy="461645"/>
          </a:xfrm>
          <a:prstGeom prst="rect">
            <a:avLst/>
          </a:prstGeom>
        </p:spPr>
        <p:txBody>
          <a:bodyPr vert="horz" lIns="92371" tIns="46186" rIns="92371" bIns="46186" rtlCol="0" anchor="b"/>
          <a:lstStyle>
            <a:lvl1pPr algn="l">
              <a:defRPr sz="1100"/>
            </a:lvl1pPr>
          </a:lstStyle>
          <a:p>
            <a:endParaRPr lang="en-US" dirty="0">
              <a:latin typeface="Arial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775" y="8769653"/>
            <a:ext cx="3004820" cy="461645"/>
          </a:xfrm>
          <a:prstGeom prst="rect">
            <a:avLst/>
          </a:prstGeom>
        </p:spPr>
        <p:txBody>
          <a:bodyPr vert="horz" lIns="92371" tIns="46186" rIns="92371" bIns="46186" rtlCol="0" anchor="b"/>
          <a:lstStyle>
            <a:lvl1pPr algn="r">
              <a:defRPr sz="1100"/>
            </a:lvl1pPr>
          </a:lstStyle>
          <a:p>
            <a:fld id="{CE221CE3-F987-1944-AB66-8BE5522C5EC6}" type="slidenum">
              <a:rPr lang="en-US" smtClean="0">
                <a:latin typeface="Arial"/>
              </a:rPr>
              <a:pPr/>
              <a:t>‹#›</a:t>
            </a:fld>
            <a:endParaRPr lang="en-US" dirty="0">
              <a:latin typeface="Arial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2284817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4820" cy="461645"/>
          </a:xfrm>
          <a:prstGeom prst="rect">
            <a:avLst/>
          </a:prstGeom>
        </p:spPr>
        <p:txBody>
          <a:bodyPr vert="horz" lIns="92371" tIns="46186" rIns="92371" bIns="46186" rtlCol="0"/>
          <a:lstStyle>
            <a:lvl1pPr algn="l">
              <a:defRPr sz="1100">
                <a:latin typeface="Arial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27775" y="0"/>
            <a:ext cx="3004820" cy="461645"/>
          </a:xfrm>
          <a:prstGeom prst="rect">
            <a:avLst/>
          </a:prstGeom>
        </p:spPr>
        <p:txBody>
          <a:bodyPr vert="horz" lIns="92371" tIns="46186" rIns="92371" bIns="46186" rtlCol="0"/>
          <a:lstStyle>
            <a:lvl1pPr algn="r">
              <a:defRPr sz="1100">
                <a:latin typeface="Arial"/>
              </a:defRPr>
            </a:lvl1pPr>
          </a:lstStyle>
          <a:p>
            <a:fld id="{D8B0A143-2353-BE4A-A6C4-57C9AE3FBC68}" type="datetimeFigureOut">
              <a:rPr lang="en-US" smtClean="0"/>
              <a:pPr/>
              <a:t>5/13/2014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58875" y="692150"/>
            <a:ext cx="4616450" cy="34623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371" tIns="46186" rIns="92371" bIns="46186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3420" y="4385628"/>
            <a:ext cx="5547360" cy="4154805"/>
          </a:xfrm>
          <a:prstGeom prst="rect">
            <a:avLst/>
          </a:prstGeom>
        </p:spPr>
        <p:txBody>
          <a:bodyPr vert="horz" lIns="92371" tIns="46186" rIns="92371" bIns="46186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27775" y="8769653"/>
            <a:ext cx="3004820" cy="461645"/>
          </a:xfrm>
          <a:prstGeom prst="rect">
            <a:avLst/>
          </a:prstGeom>
        </p:spPr>
        <p:txBody>
          <a:bodyPr vert="horz" lIns="92371" tIns="46186" rIns="92371" bIns="46186" rtlCol="0" anchor="b"/>
          <a:lstStyle>
            <a:lvl1pPr algn="r">
              <a:defRPr sz="1100">
                <a:latin typeface="Arial"/>
              </a:defRPr>
            </a:lvl1pPr>
          </a:lstStyle>
          <a:p>
            <a:fld id="{4CFDF800-FE0E-A944-8AC1-D57C07B352F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4"/>
          </p:nvPr>
        </p:nvSpPr>
        <p:spPr>
          <a:xfrm>
            <a:off x="0" y="8769350"/>
            <a:ext cx="3005138" cy="46196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35167650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baseline="0" dirty="0" smtClean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FDF800-FE0E-A944-8AC1-D57C07B352FC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FDF800-FE0E-A944-8AC1-D57C07B352FC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FDF800-FE0E-A944-8AC1-D57C07B352FC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FDF800-FE0E-A944-8AC1-D57C07B352FC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CFDF800-FE0E-A944-8AC1-D57C07B352FC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3065028"/>
            <a:ext cx="3417506" cy="3792972"/>
          </a:xfrm>
          <a:prstGeom prst="rect">
            <a:avLst/>
          </a:prstGeom>
          <a:solidFill>
            <a:srgbClr val="0F4F97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>
              <a:latin typeface="Arial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743918"/>
            <a:ext cx="8229600" cy="986725"/>
          </a:xfrm>
        </p:spPr>
        <p:txBody>
          <a:bodyPr/>
          <a:lstStyle>
            <a:lvl1pPr>
              <a:lnSpc>
                <a:spcPts val="3800"/>
              </a:lnSpc>
              <a:defRPr b="0" i="1">
                <a:solidFill>
                  <a:srgbClr val="0F4F97"/>
                </a:solidFill>
                <a:effectLst/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52275" y="1733685"/>
            <a:ext cx="5434199" cy="369888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buNone/>
              <a:defRPr sz="2000">
                <a:latin typeface="Arial"/>
                <a:cs typeface="Arial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2"/>
          <a:srcRect l="949"/>
          <a:stretch/>
        </p:blipFill>
        <p:spPr bwMode="auto">
          <a:xfrm>
            <a:off x="3497385" y="3062287"/>
            <a:ext cx="5646615" cy="379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 userDrawn="1"/>
        </p:nvSpPr>
        <p:spPr>
          <a:xfrm>
            <a:off x="68385" y="5974520"/>
            <a:ext cx="3327957" cy="601703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algn="l" defTabSz="457200" rtl="0" eaLnBrk="1" latinLnBrk="0" hangingPunct="1">
              <a:lnSpc>
                <a:spcPct val="90000"/>
              </a:lnSpc>
              <a:spcAft>
                <a:spcPts val="300"/>
              </a:spcAft>
            </a:pPr>
            <a:r>
              <a:rPr lang="en-US" sz="1000" kern="1200" dirty="0" smtClean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  <a:t>LLNL-PRES-654342</a:t>
            </a:r>
          </a:p>
          <a:p>
            <a:pPr marL="0" algn="l" defTabSz="457200" rtl="0" eaLnBrk="1" latinLnBrk="0" hangingPunct="1">
              <a:lnSpc>
                <a:spcPct val="90000"/>
              </a:lnSpc>
              <a:spcAft>
                <a:spcPts val="600"/>
              </a:spcAft>
            </a:pPr>
            <a:r>
              <a:rPr lang="en-US" sz="800" kern="1200" dirty="0" smtClean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  <a:t>This work was performed under the auspices of the</a:t>
            </a:r>
            <a:r>
              <a:rPr lang="en-US" sz="800" kern="1200" baseline="0" dirty="0" smtClean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  <a:t> </a:t>
            </a:r>
            <a:r>
              <a:rPr lang="en-US" sz="800" kern="1200" dirty="0" smtClean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  <a:t>U.S. Department </a:t>
            </a:r>
            <a:br>
              <a:rPr lang="en-US" sz="800" kern="1200" dirty="0" smtClean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</a:br>
            <a:r>
              <a:rPr lang="en-US" sz="800" kern="1200" dirty="0" smtClean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  <a:t>of Energy by Lawrence Livermore National Laboratory under contract </a:t>
            </a:r>
            <a:br>
              <a:rPr lang="en-US" sz="800" kern="1200" dirty="0" smtClean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</a:br>
            <a:r>
              <a:rPr lang="en-US" sz="800" kern="1200" dirty="0" smtClean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  <a:t>DE-AC52-07NA27344.</a:t>
            </a:r>
            <a:r>
              <a:rPr lang="en-US" sz="800" kern="1200" baseline="0" dirty="0" smtClean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  <a:t> </a:t>
            </a:r>
            <a:r>
              <a:rPr lang="en-US" sz="800" kern="1200" dirty="0" smtClean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  <a:t>Lawrence Livermore National Security, LLC</a:t>
            </a:r>
            <a:endParaRPr lang="en-US" sz="800" kern="1200" dirty="0">
              <a:solidFill>
                <a:schemeClr val="bg1"/>
              </a:solidFill>
              <a:effectLst/>
              <a:latin typeface="Arial"/>
              <a:ea typeface="+mn-ea"/>
              <a:cs typeface="Arial"/>
            </a:endParaRPr>
          </a:p>
        </p:txBody>
      </p:sp>
      <p:pic>
        <p:nvPicPr>
          <p:cNvPr id="16" name="Picture 15" descr="LLNL_Logo_WHT-LRG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9876" y="3220532"/>
            <a:ext cx="2240285" cy="3779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349042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end page">
    <p:bg>
      <p:bgPr>
        <a:solidFill>
          <a:srgbClr val="0F4F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LNL_Logo_WHT-LRG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1852" y="5437487"/>
            <a:ext cx="3602498" cy="6077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0" y="3065028"/>
            <a:ext cx="3417506" cy="3792972"/>
          </a:xfrm>
          <a:prstGeom prst="rect">
            <a:avLst/>
          </a:prstGeom>
          <a:solidFill>
            <a:srgbClr val="0F4F97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endParaRPr lang="en-US" dirty="0">
              <a:latin typeface="Arial"/>
            </a:endParaRPr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57200" y="743918"/>
            <a:ext cx="8229600" cy="986725"/>
          </a:xfrm>
        </p:spPr>
        <p:txBody>
          <a:bodyPr/>
          <a:lstStyle>
            <a:lvl1pPr>
              <a:lnSpc>
                <a:spcPts val="3800"/>
              </a:lnSpc>
              <a:defRPr b="0" i="1">
                <a:solidFill>
                  <a:srgbClr val="0F4F97"/>
                </a:solidFill>
                <a:effectLst/>
                <a:latin typeface="Arial"/>
                <a:cs typeface="Arial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2" name="Text Placeholder 11"/>
          <p:cNvSpPr>
            <a:spLocks noGrp="1"/>
          </p:cNvSpPr>
          <p:nvPr>
            <p:ph type="body" sz="quarter" idx="13"/>
          </p:nvPr>
        </p:nvSpPr>
        <p:spPr>
          <a:xfrm>
            <a:off x="652275" y="1733685"/>
            <a:ext cx="5434199" cy="369888"/>
          </a:xfrm>
        </p:spPr>
        <p:txBody>
          <a:bodyPr>
            <a:noAutofit/>
          </a:bodyPr>
          <a:lstStyle>
            <a:lvl1pPr>
              <a:lnSpc>
                <a:spcPts val="2200"/>
              </a:lnSpc>
              <a:buNone/>
              <a:defRPr sz="2000">
                <a:latin typeface="Arial"/>
                <a:cs typeface="Arial"/>
              </a:defRPr>
            </a:lvl1pPr>
            <a:lvl2pPr>
              <a:buNone/>
              <a:defRPr/>
            </a:lvl2pPr>
            <a:lvl3pPr>
              <a:buNone/>
              <a:defRPr/>
            </a:lvl3pPr>
            <a:lvl4pPr>
              <a:buNone/>
              <a:defRPr/>
            </a:lvl4pPr>
            <a:lvl5pPr>
              <a:buNone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 rotWithShape="1">
          <a:blip r:embed="rId2"/>
          <a:srcRect l="949"/>
          <a:stretch/>
        </p:blipFill>
        <p:spPr bwMode="auto">
          <a:xfrm>
            <a:off x="3497385" y="3062287"/>
            <a:ext cx="5646615" cy="3795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TextBox 10"/>
          <p:cNvSpPr txBox="1"/>
          <p:nvPr userDrawn="1"/>
        </p:nvSpPr>
        <p:spPr>
          <a:xfrm>
            <a:off x="68385" y="5974520"/>
            <a:ext cx="3327957" cy="603755"/>
          </a:xfrm>
          <a:prstGeom prst="rect">
            <a:avLst/>
          </a:prstGeom>
          <a:noFill/>
          <a:effectLst/>
        </p:spPr>
        <p:txBody>
          <a:bodyPr wrap="square" rtlCol="0">
            <a:spAutoFit/>
          </a:bodyPr>
          <a:lstStyle/>
          <a:p>
            <a:pPr marL="0" algn="l" defTabSz="457200" rtl="0" eaLnBrk="1" latinLnBrk="0" hangingPunct="1">
              <a:lnSpc>
                <a:spcPct val="90000"/>
              </a:lnSpc>
              <a:spcAft>
                <a:spcPts val="300"/>
              </a:spcAft>
            </a:pPr>
            <a:r>
              <a:rPr lang="en-US" sz="1000" kern="1200" dirty="0" smtClean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  <a:t>LLNL-PRES-XXXXXX</a:t>
            </a:r>
          </a:p>
          <a:p>
            <a:pPr marL="0" algn="l" defTabSz="457200" rtl="0" eaLnBrk="1" latinLnBrk="0" hangingPunct="1">
              <a:lnSpc>
                <a:spcPct val="90000"/>
              </a:lnSpc>
              <a:spcAft>
                <a:spcPts val="600"/>
              </a:spcAft>
            </a:pPr>
            <a:r>
              <a:rPr lang="en-US" sz="800" kern="1200" dirty="0" smtClean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  <a:t>This work was performed under the auspices of the</a:t>
            </a:r>
            <a:r>
              <a:rPr lang="en-US" sz="800" kern="1200" baseline="0" dirty="0" smtClean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  <a:t> </a:t>
            </a:r>
            <a:r>
              <a:rPr lang="en-US" sz="800" kern="1200" dirty="0" smtClean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  <a:t>U.S. Department </a:t>
            </a:r>
            <a:br>
              <a:rPr lang="en-US" sz="800" kern="1200" dirty="0" smtClean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</a:br>
            <a:r>
              <a:rPr lang="en-US" sz="800" kern="1200" dirty="0" smtClean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  <a:t>of Energy by Lawrence Livermore National Laboratory under contract </a:t>
            </a:r>
            <a:br>
              <a:rPr lang="en-US" sz="800" kern="1200" dirty="0" smtClean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</a:br>
            <a:r>
              <a:rPr lang="en-US" sz="800" kern="1200" dirty="0" smtClean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  <a:t>DE-AC52-07NA27344.</a:t>
            </a:r>
            <a:r>
              <a:rPr lang="en-US" sz="800" kern="1200" baseline="0" dirty="0" smtClean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  <a:t> </a:t>
            </a:r>
            <a:r>
              <a:rPr lang="en-US" sz="800" kern="1200" dirty="0" smtClean="0">
                <a:solidFill>
                  <a:schemeClr val="bg1"/>
                </a:solidFill>
                <a:effectLst/>
                <a:latin typeface="Arial"/>
                <a:ea typeface="+mn-ea"/>
                <a:cs typeface="Arial"/>
              </a:rPr>
              <a:t>Lawrence Livermore National Security, LLC</a:t>
            </a:r>
            <a:endParaRPr lang="en-US" sz="800" kern="1200" dirty="0">
              <a:solidFill>
                <a:schemeClr val="bg1"/>
              </a:solidFill>
              <a:effectLst/>
              <a:latin typeface="Arial"/>
              <a:ea typeface="+mn-ea"/>
              <a:cs typeface="Arial"/>
            </a:endParaRPr>
          </a:p>
        </p:txBody>
      </p:sp>
      <p:pic>
        <p:nvPicPr>
          <p:cNvPr id="16" name="Picture 15" descr="LLNL_Logo_WHT-LRG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9876" y="3220532"/>
            <a:ext cx="2240285" cy="3779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220136"/>
            <a:ext cx="8229600" cy="1251062"/>
          </a:xfrm>
          <a:prstGeom prst="rect">
            <a:avLst/>
          </a:prstGeom>
          <a:effectLst/>
        </p:spPr>
        <p:txBody>
          <a:bodyPr vert="horz" lIns="91440" rIns="45720" rtlCol="0" anchor="b" anchorCtr="0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with left-s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3800"/>
              </a:lnSpc>
              <a:defRPr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566863"/>
            <a:ext cx="3968496" cy="4751357"/>
          </a:xfrm>
        </p:spPr>
        <p:txBody>
          <a:bodyPr/>
          <a:lstStyle>
            <a:lvl1pPr>
              <a:spcBef>
                <a:spcPts val="1200"/>
              </a:spcBef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with right-s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3800"/>
              </a:lnSpc>
              <a:defRPr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727275" y="1566863"/>
            <a:ext cx="3968496" cy="4751357"/>
          </a:xfrm>
        </p:spPr>
        <p:txBody>
          <a:bodyPr/>
          <a:lstStyle>
            <a:lvl1pPr>
              <a:spcBef>
                <a:spcPts val="1200"/>
              </a:spcBef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with side-by-s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3800"/>
              </a:lnSpc>
              <a:defRPr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5826" y="1566863"/>
            <a:ext cx="3968496" cy="4751357"/>
          </a:xfrm>
        </p:spPr>
        <p:txBody>
          <a:bodyPr/>
          <a:lstStyle>
            <a:lvl1pPr>
              <a:spcBef>
                <a:spcPts val="1200"/>
              </a:spcBef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718649" y="1566863"/>
            <a:ext cx="3968496" cy="4751357"/>
          </a:xfrm>
        </p:spPr>
        <p:txBody>
          <a:bodyPr/>
          <a:lstStyle>
            <a:lvl1pPr>
              <a:spcBef>
                <a:spcPts val="1200"/>
              </a:spcBef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with Qua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4575089" y="1653591"/>
            <a:ext cx="3959225" cy="2101328"/>
          </a:xfrm>
          <a:effectLst/>
        </p:spPr>
        <p:txBody>
          <a:bodyPr/>
          <a:lstStyle>
            <a:lvl1pPr marL="288925" indent="-169863">
              <a:defRPr sz="1400"/>
            </a:lvl1pPr>
            <a:lvl2pPr marL="460375" indent="-171450">
              <a:defRPr sz="1400"/>
            </a:lvl2pPr>
            <a:lvl3pPr marL="685800" indent="-225425">
              <a:defRPr sz="1200"/>
            </a:lvl3pPr>
            <a:lvl4pPr marL="858838" indent="-173038">
              <a:defRPr sz="1200"/>
            </a:lvl4pPr>
            <a:lvl5pPr marL="1030288" indent="-171450"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 rot="5400000">
            <a:off x="2153528" y="3920602"/>
            <a:ext cx="4722647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3961A7">
                <a:alpha val="43000"/>
              </a:srgbClr>
            </a:outerShdw>
          </a:effectLst>
        </p:spPr>
      </p:cxnSp>
      <p:cxnSp>
        <p:nvCxnSpPr>
          <p:cNvPr id="6" name="Straight Connector 5"/>
          <p:cNvCxnSpPr/>
          <p:nvPr userDrawn="1"/>
        </p:nvCxnSpPr>
        <p:spPr bwMode="auto">
          <a:xfrm>
            <a:off x="469900" y="3873981"/>
            <a:ext cx="8229600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3961A7">
                <a:alpha val="43000"/>
              </a:srgbClr>
            </a:outerShdw>
          </a:effectLst>
        </p:spPr>
      </p:cxnSp>
      <p:sp>
        <p:nvSpPr>
          <p:cNvPr id="7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469900" y="1653591"/>
            <a:ext cx="3959225" cy="2101328"/>
          </a:xfrm>
          <a:effectLst/>
        </p:spPr>
        <p:txBody>
          <a:bodyPr/>
          <a:lstStyle>
            <a:lvl1pPr marL="288925" indent="-169863">
              <a:defRPr sz="1400"/>
            </a:lvl1pPr>
            <a:lvl2pPr marL="460375" indent="-171450">
              <a:defRPr sz="1400"/>
            </a:lvl2pPr>
            <a:lvl3pPr marL="685800" indent="-225425">
              <a:defRPr sz="1200"/>
            </a:lvl3pPr>
            <a:lvl4pPr marL="858838" indent="-173038">
              <a:defRPr sz="1200"/>
            </a:lvl4pPr>
            <a:lvl5pPr marL="1030288" indent="-171450"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4575089" y="4021969"/>
            <a:ext cx="3959225" cy="2101328"/>
          </a:xfrm>
          <a:effectLst/>
        </p:spPr>
        <p:txBody>
          <a:bodyPr/>
          <a:lstStyle>
            <a:lvl1pPr marL="288925" indent="-169863">
              <a:defRPr sz="1400"/>
            </a:lvl1pPr>
            <a:lvl2pPr marL="460375" indent="-171450">
              <a:defRPr sz="1400"/>
            </a:lvl2pPr>
            <a:lvl3pPr marL="685800" indent="-225425">
              <a:defRPr sz="1200"/>
            </a:lvl3pPr>
            <a:lvl4pPr marL="858838" indent="-173038">
              <a:defRPr sz="1200"/>
            </a:lvl4pPr>
            <a:lvl5pPr marL="1030288" indent="-171450"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9900" y="4021969"/>
            <a:ext cx="3959225" cy="2101328"/>
          </a:xfrm>
          <a:effectLst/>
        </p:spPr>
        <p:txBody>
          <a:bodyPr/>
          <a:lstStyle>
            <a:lvl1pPr marL="288925" indent="-169863">
              <a:defRPr sz="1400"/>
            </a:lvl1pPr>
            <a:lvl2pPr marL="460375" indent="-171450">
              <a:defRPr sz="1400"/>
            </a:lvl2pPr>
            <a:lvl3pPr marL="685800" indent="-225425">
              <a:defRPr sz="1200"/>
            </a:lvl3pPr>
            <a:lvl4pPr marL="858838" indent="-173038">
              <a:defRPr sz="1200"/>
            </a:lvl4pPr>
            <a:lvl5pPr marL="1030288" indent="-171450"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Full Imag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349042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220136"/>
            <a:ext cx="9143999" cy="1251062"/>
          </a:xfr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000000">
                  <a:alpha val="0"/>
                </a:srgbClr>
              </a:gs>
              <a:gs pos="78000">
                <a:srgbClr val="FFFFFF">
                  <a:alpha val="59000"/>
                </a:srgbClr>
              </a:gs>
            </a:gsLst>
            <a:lin ang="0" scaled="1"/>
            <a:tileRect/>
          </a:gradFill>
          <a:effectLst/>
        </p:spPr>
        <p:txBody>
          <a:bodyPr vert="horz" lIns="457200" rIns="45720" rtlCol="0" anchor="b" anchorCtr="0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marL="233363" indent="0">
              <a:lnSpc>
                <a:spcPts val="3800"/>
              </a:lnSpc>
              <a:def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14A8F"/>
                </a:solidFill>
                <a:effectLst/>
                <a:uLnTx/>
                <a:uFillTx/>
                <a:latin typeface="Arial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Full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349042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9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0_end page">
    <p:bg>
      <p:bgPr>
        <a:solidFill>
          <a:srgbClr val="0F4F9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LNL_Logo_WHT-LRG.png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1852" y="5437487"/>
            <a:ext cx="3602498" cy="60776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5" name="Title Placeholder 1"/>
          <p:cNvSpPr>
            <a:spLocks noGrp="1"/>
          </p:cNvSpPr>
          <p:nvPr>
            <p:ph type="title"/>
          </p:nvPr>
        </p:nvSpPr>
        <p:spPr>
          <a:xfrm>
            <a:off x="457200" y="220136"/>
            <a:ext cx="8229600" cy="1251062"/>
          </a:xfrm>
          <a:prstGeom prst="rect">
            <a:avLst/>
          </a:prstGeom>
          <a:effectLst/>
        </p:spPr>
        <p:txBody>
          <a:bodyPr vert="horz" lIns="91440" rIns="45720" rtlCol="0" anchor="b" anchorCtr="0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with left-s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3800"/>
              </a:lnSpc>
              <a:defRPr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57200" y="1566863"/>
            <a:ext cx="3968496" cy="4751357"/>
          </a:xfrm>
        </p:spPr>
        <p:txBody>
          <a:bodyPr/>
          <a:lstStyle>
            <a:lvl1pPr>
              <a:spcBef>
                <a:spcPts val="1200"/>
              </a:spcBef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with right-s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3800"/>
              </a:lnSpc>
              <a:defRPr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727275" y="1566863"/>
            <a:ext cx="3968496" cy="4751357"/>
          </a:xfrm>
        </p:spPr>
        <p:txBody>
          <a:bodyPr/>
          <a:lstStyle>
            <a:lvl1pPr>
              <a:spcBef>
                <a:spcPts val="1200"/>
              </a:spcBef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with side-by-side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lnSpc>
                <a:spcPts val="3800"/>
              </a:lnSpc>
              <a:defRPr>
                <a:effectLst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65826" y="1566863"/>
            <a:ext cx="3968496" cy="4751357"/>
          </a:xfrm>
        </p:spPr>
        <p:txBody>
          <a:bodyPr/>
          <a:lstStyle>
            <a:lvl1pPr>
              <a:spcBef>
                <a:spcPts val="1200"/>
              </a:spcBef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0"/>
          </p:nvPr>
        </p:nvSpPr>
        <p:spPr>
          <a:xfrm>
            <a:off x="4718649" y="1566863"/>
            <a:ext cx="3968496" cy="4751357"/>
          </a:xfrm>
        </p:spPr>
        <p:txBody>
          <a:bodyPr/>
          <a:lstStyle>
            <a:lvl1pPr>
              <a:spcBef>
                <a:spcPts val="1200"/>
              </a:spcBef>
              <a:spcAft>
                <a:spcPts val="600"/>
              </a:spcAft>
              <a:defRPr/>
            </a:lvl1pPr>
            <a:lvl2pPr>
              <a:spcAft>
                <a:spcPts val="600"/>
              </a:spcAft>
              <a:defRPr/>
            </a:lvl2pPr>
            <a:lvl3pPr>
              <a:spcAft>
                <a:spcPts val="600"/>
              </a:spcAft>
              <a:defRPr/>
            </a:lvl3pPr>
            <a:lvl4pPr>
              <a:spcAft>
                <a:spcPts val="600"/>
              </a:spcAft>
              <a:defRPr/>
            </a:lvl4pPr>
            <a:lvl5pPr>
              <a:spcAft>
                <a:spcPts val="600"/>
              </a:spcAft>
              <a:defRPr/>
            </a:lvl5pPr>
          </a:lstStyle>
          <a:p>
            <a:pPr lvl="0" eaLnBrk="1" latinLnBrk="0" hangingPunct="1"/>
            <a:r>
              <a:rPr lang="en-US" dirty="0" smtClean="0"/>
              <a:t>Click to edit Master text styles</a:t>
            </a:r>
          </a:p>
          <a:p>
            <a:pPr lvl="1" eaLnBrk="1" latinLnBrk="0" hangingPunct="1"/>
            <a:r>
              <a:rPr lang="en-US" dirty="0" smtClean="0"/>
              <a:t>Second level</a:t>
            </a:r>
          </a:p>
          <a:p>
            <a:pPr lvl="2" eaLnBrk="1" latinLnBrk="0" hangingPunct="1"/>
            <a:r>
              <a:rPr lang="en-US" dirty="0" smtClean="0"/>
              <a:t>Third level</a:t>
            </a:r>
          </a:p>
          <a:p>
            <a:pPr lvl="3" eaLnBrk="1" latinLnBrk="0" hangingPunct="1"/>
            <a:r>
              <a:rPr lang="en-US" dirty="0" smtClean="0"/>
              <a:t>Fourth level</a:t>
            </a:r>
          </a:p>
          <a:p>
            <a:pPr lvl="4" eaLnBrk="1" latinLnBrk="0" hangingPunct="1"/>
            <a:r>
              <a:rPr lang="en-US" dirty="0" smtClean="0"/>
              <a:t>Fifth level</a:t>
            </a:r>
            <a:endParaRPr kumimoji="0"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with Qua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2"/>
          <p:cNvSpPr>
            <a:spLocks noGrp="1"/>
          </p:cNvSpPr>
          <p:nvPr>
            <p:ph type="body" sz="quarter" idx="15"/>
          </p:nvPr>
        </p:nvSpPr>
        <p:spPr>
          <a:xfrm>
            <a:off x="4575089" y="1653591"/>
            <a:ext cx="3959225" cy="2101328"/>
          </a:xfrm>
          <a:effectLst/>
        </p:spPr>
        <p:txBody>
          <a:bodyPr/>
          <a:lstStyle>
            <a:lvl1pPr marL="288925" indent="-169863">
              <a:defRPr sz="1400"/>
            </a:lvl1pPr>
            <a:lvl2pPr marL="460375" indent="-171450">
              <a:defRPr sz="1400"/>
            </a:lvl2pPr>
            <a:lvl3pPr marL="685800" indent="-225425">
              <a:defRPr sz="1200"/>
            </a:lvl3pPr>
            <a:lvl4pPr marL="858838" indent="-173038">
              <a:defRPr sz="1200"/>
            </a:lvl4pPr>
            <a:lvl5pPr marL="1030288" indent="-171450"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 bwMode="auto">
          <a:xfrm rot="5400000">
            <a:off x="2153528" y="3920602"/>
            <a:ext cx="4722647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3961A7">
                <a:alpha val="43000"/>
              </a:srgbClr>
            </a:outerShdw>
          </a:effectLst>
        </p:spPr>
      </p:cxnSp>
      <p:cxnSp>
        <p:nvCxnSpPr>
          <p:cNvPr id="6" name="Straight Connector 5"/>
          <p:cNvCxnSpPr/>
          <p:nvPr userDrawn="1"/>
        </p:nvCxnSpPr>
        <p:spPr bwMode="auto">
          <a:xfrm>
            <a:off x="469900" y="3873981"/>
            <a:ext cx="8229600" cy="1588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bg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3961A7">
                <a:alpha val="43000"/>
              </a:srgbClr>
            </a:outerShdw>
          </a:effectLst>
        </p:spPr>
      </p:cxnSp>
      <p:sp>
        <p:nvSpPr>
          <p:cNvPr id="7" name="Text Placeholder 12"/>
          <p:cNvSpPr>
            <a:spLocks noGrp="1"/>
          </p:cNvSpPr>
          <p:nvPr>
            <p:ph type="body" sz="quarter" idx="11"/>
          </p:nvPr>
        </p:nvSpPr>
        <p:spPr>
          <a:xfrm>
            <a:off x="469900" y="1653591"/>
            <a:ext cx="3959225" cy="2101328"/>
          </a:xfrm>
          <a:effectLst/>
        </p:spPr>
        <p:txBody>
          <a:bodyPr/>
          <a:lstStyle>
            <a:lvl1pPr marL="288925" indent="-169863">
              <a:defRPr sz="1400"/>
            </a:lvl1pPr>
            <a:lvl2pPr marL="460375" indent="-171450">
              <a:defRPr sz="1400"/>
            </a:lvl2pPr>
            <a:lvl3pPr marL="685800" indent="-225425">
              <a:defRPr sz="1200"/>
            </a:lvl3pPr>
            <a:lvl4pPr marL="858838" indent="-173038">
              <a:defRPr sz="1200"/>
            </a:lvl4pPr>
            <a:lvl5pPr marL="1030288" indent="-171450"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5" name="Text Placeholder 12"/>
          <p:cNvSpPr>
            <a:spLocks noGrp="1"/>
          </p:cNvSpPr>
          <p:nvPr>
            <p:ph type="body" sz="quarter" idx="16"/>
          </p:nvPr>
        </p:nvSpPr>
        <p:spPr>
          <a:xfrm>
            <a:off x="4575089" y="4021969"/>
            <a:ext cx="3959225" cy="2101328"/>
          </a:xfrm>
          <a:effectLst/>
        </p:spPr>
        <p:txBody>
          <a:bodyPr/>
          <a:lstStyle>
            <a:lvl1pPr marL="288925" indent="-169863">
              <a:defRPr sz="1400"/>
            </a:lvl1pPr>
            <a:lvl2pPr marL="460375" indent="-171450">
              <a:defRPr sz="1400"/>
            </a:lvl2pPr>
            <a:lvl3pPr marL="685800" indent="-225425">
              <a:defRPr sz="1200"/>
            </a:lvl3pPr>
            <a:lvl4pPr marL="858838" indent="-173038">
              <a:defRPr sz="1200"/>
            </a:lvl4pPr>
            <a:lvl5pPr marL="1030288" indent="-171450"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6" name="Text Placeholder 12"/>
          <p:cNvSpPr>
            <a:spLocks noGrp="1"/>
          </p:cNvSpPr>
          <p:nvPr>
            <p:ph type="body" sz="quarter" idx="17"/>
          </p:nvPr>
        </p:nvSpPr>
        <p:spPr>
          <a:xfrm>
            <a:off x="469900" y="4021969"/>
            <a:ext cx="3959225" cy="2101328"/>
          </a:xfrm>
          <a:effectLst/>
        </p:spPr>
        <p:txBody>
          <a:bodyPr/>
          <a:lstStyle>
            <a:lvl1pPr marL="288925" indent="-169863">
              <a:defRPr sz="1400"/>
            </a:lvl1pPr>
            <a:lvl2pPr marL="460375" indent="-171450">
              <a:defRPr sz="1400"/>
            </a:lvl2pPr>
            <a:lvl3pPr marL="685800" indent="-225425">
              <a:defRPr sz="1200"/>
            </a:lvl3pPr>
            <a:lvl4pPr marL="858838" indent="-173038">
              <a:defRPr sz="1200"/>
            </a:lvl4pPr>
            <a:lvl5pPr marL="1030288" indent="-171450"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Full Image with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9144000" cy="6349042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0" y="220136"/>
            <a:ext cx="9143999" cy="1251062"/>
          </a:xfrm>
          <a:gradFill flip="none" rotWithShape="1">
            <a:gsLst>
              <a:gs pos="0">
                <a:srgbClr val="FFFFFF">
                  <a:alpha val="80000"/>
                </a:srgbClr>
              </a:gs>
              <a:gs pos="100000">
                <a:srgbClr val="000000">
                  <a:alpha val="0"/>
                </a:srgbClr>
              </a:gs>
              <a:gs pos="78000">
                <a:srgbClr val="FFFFFF">
                  <a:alpha val="59000"/>
                </a:srgbClr>
              </a:gs>
            </a:gsLst>
            <a:lin ang="0" scaled="1"/>
            <a:tileRect/>
          </a:gradFill>
          <a:effectLst/>
        </p:spPr>
        <p:txBody>
          <a:bodyPr vert="horz" lIns="457200" rIns="45720" rtlCol="0" anchor="b" anchorCtr="0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marL="233363" indent="0">
              <a:lnSpc>
                <a:spcPts val="3800"/>
              </a:lnSpc>
              <a:defRPr kumimoji="0" lang="en-US" sz="3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214A8F"/>
                </a:solidFill>
                <a:effectLst/>
                <a:uLnTx/>
                <a:uFillTx/>
                <a:latin typeface="Arial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6355080"/>
            <a:ext cx="9144000" cy="5029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ctr"/>
            <a:endParaRPr lang="en-US" dirty="0">
              <a:latin typeface="Aria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0136"/>
            <a:ext cx="8229600" cy="1251062"/>
          </a:xfrm>
          <a:prstGeom prst="rect">
            <a:avLst/>
          </a:prstGeom>
          <a:effectLst/>
        </p:spPr>
        <p:txBody>
          <a:bodyPr vert="horz" lIns="91440" rIns="45720" rtlCol="0" anchor="b" anchorCtr="0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66863"/>
            <a:ext cx="8229600" cy="4751357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1" y="635508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>
              <a:latin typeface="Arial"/>
            </a:endParaRP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379731" y="6492857"/>
            <a:ext cx="30525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124A91"/>
                </a:solidFill>
                <a:latin typeface="Arial Narrow" pitchFamily="-80" charset="0"/>
              </a:rPr>
              <a:t>Lawrence Livermore National Laboratory</a:t>
            </a:r>
          </a:p>
        </p:txBody>
      </p:sp>
      <p:pic>
        <p:nvPicPr>
          <p:cNvPr id="13" name="Picture 21" descr="lab_icon_no_box_blue_rgb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8480166" y="6535024"/>
            <a:ext cx="231880" cy="211357"/>
          </a:xfrm>
          <a:prstGeom prst="rect">
            <a:avLst/>
          </a:prstGeom>
          <a:noFill/>
          <a:effectLst/>
        </p:spPr>
      </p:pic>
      <p:sp>
        <p:nvSpPr>
          <p:cNvPr id="14" name="TextBox 13"/>
          <p:cNvSpPr txBox="1"/>
          <p:nvPr userDrawn="1"/>
        </p:nvSpPr>
        <p:spPr>
          <a:xfrm>
            <a:off x="7780862" y="6591164"/>
            <a:ext cx="799258" cy="138499"/>
          </a:xfrm>
          <a:prstGeom prst="rect">
            <a:avLst/>
          </a:prstGeom>
          <a:noFill/>
        </p:spPr>
        <p:txBody>
          <a:bodyPr wrap="none" lIns="0" bIns="0" rtlCol="0" anchor="b" anchorCtr="0">
            <a:spAutoFit/>
          </a:bodyPr>
          <a:lstStyle/>
          <a:p>
            <a:pPr algn="r"/>
            <a:r>
              <a:rPr lang="en-US" sz="600" dirty="0" smtClean="0">
                <a:latin typeface="Arial"/>
                <a:cs typeface="Arial"/>
              </a:rPr>
              <a:t>LLNL-PRES-654342</a:t>
            </a:r>
          </a:p>
        </p:txBody>
      </p:sp>
      <p:sp>
        <p:nvSpPr>
          <p:cNvPr id="19" name="Slide Number Placeholder 7"/>
          <p:cNvSpPr txBox="1">
            <a:spLocks/>
          </p:cNvSpPr>
          <p:nvPr userDrawn="1"/>
        </p:nvSpPr>
        <p:spPr>
          <a:xfrm>
            <a:off x="8212821" y="6493079"/>
            <a:ext cx="360727" cy="159392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D690BD-BADF-4FBD-97E7-557E707EBBB2}" type="slidenum">
              <a:rPr kumimoji="0" 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2" r:id="rId2"/>
    <p:sldLayoutId id="2147483691" r:id="rId3"/>
    <p:sldLayoutId id="2147483721" r:id="rId4"/>
    <p:sldLayoutId id="2147483703" r:id="rId5"/>
    <p:sldLayoutId id="2147483705" r:id="rId6"/>
    <p:sldLayoutId id="2147483706" r:id="rId7"/>
    <p:sldLayoutId id="2147483702" r:id="rId8"/>
    <p:sldLayoutId id="2147483698" r:id="rId9"/>
    <p:sldLayoutId id="2147483707" r:id="rId10"/>
    <p:sldLayoutId id="2147483699" r:id="rId11"/>
    <p:sldLayoutId id="2147483708" r:id="rId12"/>
  </p:sldLayoutIdLst>
  <p:hf hdr="0" ftr="0" dt="0"/>
  <p:txStyles>
    <p:titleStyle>
      <a:lvl1pPr algn="l" rtl="0" eaLnBrk="1" latinLnBrk="0" hangingPunct="1">
        <a:lnSpc>
          <a:spcPct val="100000"/>
        </a:lnSpc>
        <a:spcBef>
          <a:spcPct val="0"/>
        </a:spcBef>
        <a:buNone/>
        <a:defRPr kumimoji="0" sz="3600" b="1" kern="1200">
          <a:solidFill>
            <a:srgbClr val="214A8F"/>
          </a:solidFill>
          <a:effectLst/>
          <a:latin typeface="Arial"/>
          <a:ea typeface="+mj-ea"/>
          <a:cs typeface="Arial"/>
        </a:defRPr>
      </a:lvl1pPr>
    </p:titleStyle>
    <p:bodyStyle>
      <a:lvl1pPr marL="400050" indent="-280988" algn="l" rtl="0" eaLnBrk="1" latinLnBrk="0" hangingPunct="1">
        <a:spcBef>
          <a:spcPts val="1200"/>
        </a:spcBef>
        <a:spcAft>
          <a:spcPts val="600"/>
        </a:spcAft>
        <a:buClr>
          <a:srgbClr val="0D5097"/>
        </a:buClr>
        <a:buSzPct val="90000"/>
        <a:buFont typeface="Wingdings" charset="2"/>
        <a:buChar char="§"/>
        <a:defRPr kumimoji="0"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685800" indent="-273050" algn="l" rtl="0" eaLnBrk="1" latinLnBrk="0" hangingPunct="1">
        <a:spcBef>
          <a:spcPts val="0"/>
        </a:spcBef>
        <a:spcAft>
          <a:spcPts val="600"/>
        </a:spcAft>
        <a:buClrTx/>
        <a:buSzPct val="90000"/>
        <a:buFont typeface="Arial"/>
        <a:buChar char="•"/>
        <a:defRPr kumimoji="0"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085850" indent="-401638" algn="l" rtl="0" eaLnBrk="1" latinLnBrk="0" hangingPunct="1">
        <a:spcBef>
          <a:spcPts val="0"/>
        </a:spcBef>
        <a:spcAft>
          <a:spcPts val="600"/>
        </a:spcAft>
        <a:buClrTx/>
        <a:buSzPct val="90000"/>
        <a:buFont typeface="Lucida Grande"/>
        <a:buChar char="—"/>
        <a:defRPr kumimoji="0"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314450" indent="-242888" algn="l" rtl="0" eaLnBrk="1" latinLnBrk="0" hangingPunct="1">
        <a:spcBef>
          <a:spcPts val="0"/>
        </a:spcBef>
        <a:spcAft>
          <a:spcPts val="600"/>
        </a:spcAft>
        <a:buClrTx/>
        <a:buSzPct val="100000"/>
        <a:buFont typeface="Lucida Grande"/>
        <a:buChar char="–"/>
        <a:defRPr kumimoji="0"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1543050" indent="-242888" algn="l" rtl="0" eaLnBrk="1" latinLnBrk="0" hangingPunct="1">
        <a:spcBef>
          <a:spcPts val="0"/>
        </a:spcBef>
        <a:spcAft>
          <a:spcPts val="600"/>
        </a:spcAft>
        <a:buClrTx/>
        <a:buFont typeface="Arial"/>
        <a:buChar char="•"/>
        <a:defRPr kumimoji="0" lang="en-US" sz="1800" kern="1200" smtClean="0">
          <a:solidFill>
            <a:schemeClr val="tx1"/>
          </a:solidFill>
          <a:latin typeface="Arial"/>
          <a:ea typeface="+mn-ea"/>
          <a:cs typeface="Arial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0" y="6355080"/>
            <a:ext cx="9144000" cy="50292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Ins="0" rtlCol="0" anchor="ctr"/>
          <a:lstStyle/>
          <a:p>
            <a:pPr algn="ctr"/>
            <a:endParaRPr lang="en-US" dirty="0">
              <a:latin typeface="Arial"/>
            </a:endParaRPr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20136"/>
            <a:ext cx="8229600" cy="1251062"/>
          </a:xfrm>
          <a:prstGeom prst="rect">
            <a:avLst/>
          </a:prstGeom>
          <a:effectLst/>
        </p:spPr>
        <p:txBody>
          <a:bodyPr vert="horz" lIns="91440" rIns="45720" rtlCol="0" anchor="b" anchorCtr="0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 dirty="0" smtClean="0"/>
              <a:t>Click to edit Master title style</a:t>
            </a:r>
            <a:endParaRPr kumimoji="0"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66863"/>
            <a:ext cx="8229600" cy="4751357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1" y="635508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>
              <a:latin typeface="Arial"/>
            </a:endParaRPr>
          </a:p>
        </p:txBody>
      </p:sp>
      <p:sp>
        <p:nvSpPr>
          <p:cNvPr id="12" name="Text Box 20"/>
          <p:cNvSpPr txBox="1">
            <a:spLocks noChangeArrowheads="1"/>
          </p:cNvSpPr>
          <p:nvPr/>
        </p:nvSpPr>
        <p:spPr bwMode="auto">
          <a:xfrm>
            <a:off x="379731" y="6492857"/>
            <a:ext cx="305254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en-US" sz="1400" b="1" dirty="0">
                <a:solidFill>
                  <a:srgbClr val="124A91"/>
                </a:solidFill>
                <a:latin typeface="Arial Narrow" pitchFamily="-80" charset="0"/>
              </a:rPr>
              <a:t>Lawrence Livermore National Laboratory</a:t>
            </a:r>
          </a:p>
        </p:txBody>
      </p:sp>
      <p:pic>
        <p:nvPicPr>
          <p:cNvPr id="13" name="Picture 21" descr="lab_icon_no_box_blue_rgb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8480166" y="6535024"/>
            <a:ext cx="231880" cy="211357"/>
          </a:xfrm>
          <a:prstGeom prst="rect">
            <a:avLst/>
          </a:prstGeom>
          <a:noFill/>
          <a:effectLst/>
        </p:spPr>
      </p:pic>
      <p:sp>
        <p:nvSpPr>
          <p:cNvPr id="14" name="TextBox 13"/>
          <p:cNvSpPr txBox="1"/>
          <p:nvPr userDrawn="1"/>
        </p:nvSpPr>
        <p:spPr>
          <a:xfrm>
            <a:off x="7808114" y="6591164"/>
            <a:ext cx="772006" cy="138499"/>
          </a:xfrm>
          <a:prstGeom prst="rect">
            <a:avLst/>
          </a:prstGeom>
          <a:noFill/>
        </p:spPr>
        <p:txBody>
          <a:bodyPr wrap="none" lIns="0" bIns="0" rtlCol="0" anchor="b" anchorCtr="0">
            <a:spAutoFit/>
          </a:bodyPr>
          <a:lstStyle/>
          <a:p>
            <a:pPr algn="r"/>
            <a:r>
              <a:rPr lang="en-US" sz="600" dirty="0" smtClean="0">
                <a:latin typeface="Arial"/>
                <a:cs typeface="Arial"/>
              </a:rPr>
              <a:t>LLNL-PRES-</a:t>
            </a:r>
            <a:r>
              <a:rPr lang="en-US" sz="600" dirty="0" err="1" smtClean="0">
                <a:latin typeface="Arial"/>
                <a:cs typeface="Arial"/>
              </a:rPr>
              <a:t>xxxxxx</a:t>
            </a:r>
            <a:endParaRPr lang="en-US" sz="600" dirty="0" smtClean="0">
              <a:latin typeface="Arial"/>
              <a:cs typeface="Arial"/>
            </a:endParaRPr>
          </a:p>
        </p:txBody>
      </p:sp>
      <p:sp>
        <p:nvSpPr>
          <p:cNvPr id="19" name="Slide Number Placeholder 7"/>
          <p:cNvSpPr txBox="1">
            <a:spLocks/>
          </p:cNvSpPr>
          <p:nvPr userDrawn="1"/>
        </p:nvSpPr>
        <p:spPr>
          <a:xfrm>
            <a:off x="8212821" y="6493079"/>
            <a:ext cx="360727" cy="159392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AD690BD-BADF-4FBD-97E7-557E707EBBB2}" type="slidenum">
              <a:rPr kumimoji="0" lang="en-US" sz="7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 ftr="0" dt="0"/>
  <p:txStyles>
    <p:titleStyle>
      <a:lvl1pPr algn="l" rtl="0" eaLnBrk="1" latinLnBrk="0" hangingPunct="1">
        <a:lnSpc>
          <a:spcPct val="100000"/>
        </a:lnSpc>
        <a:spcBef>
          <a:spcPct val="0"/>
        </a:spcBef>
        <a:buNone/>
        <a:defRPr kumimoji="0" sz="3600" b="1" kern="1200">
          <a:solidFill>
            <a:srgbClr val="214A8F"/>
          </a:solidFill>
          <a:effectLst/>
          <a:latin typeface="Arial"/>
          <a:ea typeface="+mj-ea"/>
          <a:cs typeface="Arial"/>
        </a:defRPr>
      </a:lvl1pPr>
    </p:titleStyle>
    <p:bodyStyle>
      <a:lvl1pPr marL="400050" indent="-280988" algn="l" rtl="0" eaLnBrk="1" latinLnBrk="0" hangingPunct="1">
        <a:spcBef>
          <a:spcPts val="1200"/>
        </a:spcBef>
        <a:spcAft>
          <a:spcPts val="600"/>
        </a:spcAft>
        <a:buClr>
          <a:srgbClr val="0D5097"/>
        </a:buClr>
        <a:buSzPct val="90000"/>
        <a:buFont typeface="Wingdings" charset="2"/>
        <a:buChar char="§"/>
        <a:defRPr kumimoji="0"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685800" indent="-273050" algn="l" rtl="0" eaLnBrk="1" latinLnBrk="0" hangingPunct="1">
        <a:spcBef>
          <a:spcPts val="0"/>
        </a:spcBef>
        <a:spcAft>
          <a:spcPts val="600"/>
        </a:spcAft>
        <a:buClrTx/>
        <a:buSzPct val="90000"/>
        <a:buFont typeface="Arial"/>
        <a:buChar char="•"/>
        <a:defRPr kumimoji="0" sz="2400" kern="1200">
          <a:solidFill>
            <a:schemeClr val="tx1"/>
          </a:solidFill>
          <a:latin typeface="Arial"/>
          <a:ea typeface="+mn-ea"/>
          <a:cs typeface="Arial"/>
        </a:defRPr>
      </a:lvl2pPr>
      <a:lvl3pPr marL="1085850" indent="-401638" algn="l" rtl="0" eaLnBrk="1" latinLnBrk="0" hangingPunct="1">
        <a:spcBef>
          <a:spcPts val="0"/>
        </a:spcBef>
        <a:spcAft>
          <a:spcPts val="600"/>
        </a:spcAft>
        <a:buClrTx/>
        <a:buSzPct val="90000"/>
        <a:buFont typeface="Lucida Grande"/>
        <a:buChar char="—"/>
        <a:defRPr kumimoji="0" sz="2000" kern="1200">
          <a:solidFill>
            <a:schemeClr val="tx1"/>
          </a:solidFill>
          <a:latin typeface="Arial"/>
          <a:ea typeface="+mn-ea"/>
          <a:cs typeface="Arial"/>
        </a:defRPr>
      </a:lvl3pPr>
      <a:lvl4pPr marL="1314450" indent="-242888" algn="l" rtl="0" eaLnBrk="1" latinLnBrk="0" hangingPunct="1">
        <a:spcBef>
          <a:spcPts val="0"/>
        </a:spcBef>
        <a:spcAft>
          <a:spcPts val="600"/>
        </a:spcAft>
        <a:buClrTx/>
        <a:buSzPct val="100000"/>
        <a:buFont typeface="Lucida Grande"/>
        <a:buChar char="–"/>
        <a:defRPr kumimoji="0" sz="1800" kern="1200">
          <a:solidFill>
            <a:schemeClr val="tx1"/>
          </a:solidFill>
          <a:latin typeface="Arial"/>
          <a:ea typeface="+mn-ea"/>
          <a:cs typeface="Arial"/>
        </a:defRPr>
      </a:lvl4pPr>
      <a:lvl5pPr marL="1543050" indent="-242888" algn="l" rtl="0" eaLnBrk="1" latinLnBrk="0" hangingPunct="1">
        <a:spcBef>
          <a:spcPts val="0"/>
        </a:spcBef>
        <a:spcAft>
          <a:spcPts val="600"/>
        </a:spcAft>
        <a:buClrTx/>
        <a:buFont typeface="Arial"/>
        <a:buChar char="•"/>
        <a:defRPr kumimoji="0" lang="en-US" sz="1800" kern="1200" smtClean="0">
          <a:solidFill>
            <a:schemeClr val="tx1"/>
          </a:solidFill>
          <a:latin typeface="Arial"/>
          <a:ea typeface="+mn-ea"/>
          <a:cs typeface="Arial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78059" y="293915"/>
            <a:ext cx="8946198" cy="1069720"/>
          </a:xfrm>
        </p:spPr>
        <p:txBody>
          <a:bodyPr/>
          <a:lstStyle/>
          <a:p>
            <a:pPr algn="ctr"/>
            <a:r>
              <a:rPr lang="en-US" b="1" i="0" dirty="0" smtClean="0"/>
              <a:t>Isomeric beams at CARIBU</a:t>
            </a:r>
            <a:endParaRPr lang="en-US" b="1" i="0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641389" y="1352685"/>
            <a:ext cx="5434199" cy="369888"/>
          </a:xfrm>
        </p:spPr>
        <p:txBody>
          <a:bodyPr/>
          <a:lstStyle/>
          <a:p>
            <a:pPr marL="0" lvl="0" indent="4763"/>
            <a:r>
              <a:rPr lang="en-US" dirty="0" smtClean="0">
                <a:cs typeface="Lucida Handwriting"/>
              </a:rPr>
              <a:t>ATLAS Users Meeting 2014</a:t>
            </a:r>
          </a:p>
        </p:txBody>
      </p:sp>
      <p:sp>
        <p:nvSpPr>
          <p:cNvPr id="10" name="Title 1"/>
          <p:cNvSpPr txBox="1">
            <a:spLocks/>
          </p:cNvSpPr>
          <p:nvPr/>
        </p:nvSpPr>
        <p:spPr>
          <a:xfrm>
            <a:off x="7064829" y="2606094"/>
            <a:ext cx="1867273" cy="454025"/>
          </a:xfrm>
          <a:prstGeom prst="rect">
            <a:avLst/>
          </a:prstGeom>
        </p:spPr>
        <p:txBody>
          <a:bodyPr vert="horz" lIns="91440" rIns="45720" rtlCol="0" anchor="b" anchorCtr="0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pPr lvl="0" algn="r" defTabSz="914400">
              <a:spcBef>
                <a:spcPct val="0"/>
              </a:spcBef>
              <a:defRPr/>
            </a:pPr>
            <a:r>
              <a:rPr kumimoji="0" lang="en-US" sz="2000" b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Arial"/>
                <a:ea typeface="+mj-ea"/>
                <a:cs typeface="Arial"/>
              </a:rPr>
              <a:t>Ching-Yen Wu</a:t>
            </a:r>
          </a:p>
        </p:txBody>
      </p:sp>
      <p:sp>
        <p:nvSpPr>
          <p:cNvPr id="9" name="Text Placeholder 10"/>
          <p:cNvSpPr txBox="1">
            <a:spLocks/>
          </p:cNvSpPr>
          <p:nvPr/>
        </p:nvSpPr>
        <p:spPr>
          <a:xfrm>
            <a:off x="795261" y="1770738"/>
            <a:ext cx="6291339" cy="397500"/>
          </a:xfrm>
          <a:prstGeom prst="rect">
            <a:avLst/>
          </a:prstGeom>
        </p:spPr>
        <p:txBody>
          <a:bodyPr vert="horz" lIns="54864" tIns="91440" rtlCol="0">
            <a:noAutofit/>
          </a:bodyPr>
          <a:lstStyle/>
          <a:p>
            <a:pPr lvl="0">
              <a:lnSpc>
                <a:spcPct val="80000"/>
              </a:lnSpc>
            </a:pPr>
            <a:r>
              <a:rPr lang="en-US" sz="1600" dirty="0" smtClean="0">
                <a:latin typeface="Arial"/>
                <a:cs typeface="Lucida Handwriting"/>
              </a:rPr>
              <a:t>May 15, 2014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3419" y="1269839"/>
            <a:ext cx="8340012" cy="2387761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Motivation and experimental approach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Initial focus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A case study in details</a:t>
            </a:r>
          </a:p>
          <a:p>
            <a:pPr>
              <a:spcBef>
                <a:spcPts val="1200"/>
              </a:spcBef>
            </a:pPr>
            <a:r>
              <a:rPr lang="en-US" dirty="0" smtClean="0"/>
              <a:t>Summary</a:t>
            </a: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13656"/>
            <a:ext cx="8229600" cy="730969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3419" y="1269839"/>
            <a:ext cx="8340012" cy="484171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Evolution of nuclear </a:t>
            </a:r>
            <a:r>
              <a:rPr lang="en-US" dirty="0" err="1" smtClean="0"/>
              <a:t>quadrupole</a:t>
            </a:r>
            <a:r>
              <a:rPr lang="en-US" dirty="0" smtClean="0"/>
              <a:t> collectivity</a:t>
            </a:r>
          </a:p>
          <a:p>
            <a:pPr lvl="1"/>
            <a:r>
              <a:rPr lang="en-US" dirty="0" smtClean="0"/>
              <a:t>Shape transition and shape coexistence in neutron-rich nuclei with A ~ 100</a:t>
            </a:r>
          </a:p>
          <a:p>
            <a:pPr lvl="1"/>
            <a:r>
              <a:rPr lang="en-US" dirty="0" smtClean="0"/>
              <a:t>Nuclear structure sensitive to the occupancy level of the h</a:t>
            </a:r>
            <a:r>
              <a:rPr lang="en-US" baseline="-25000" dirty="0" smtClean="0"/>
              <a:t>11/2</a:t>
            </a:r>
            <a:r>
              <a:rPr lang="en-US" dirty="0" smtClean="0"/>
              <a:t> neutron and g</a:t>
            </a:r>
            <a:r>
              <a:rPr lang="en-US" baseline="-25000" dirty="0" smtClean="0"/>
              <a:t>9/2</a:t>
            </a:r>
            <a:r>
              <a:rPr lang="en-US" dirty="0" smtClean="0"/>
              <a:t> proton </a:t>
            </a:r>
            <a:r>
              <a:rPr lang="en-US" dirty="0" err="1" smtClean="0"/>
              <a:t>orbitals</a:t>
            </a:r>
            <a:endParaRPr lang="en-US" dirty="0" smtClean="0"/>
          </a:p>
          <a:p>
            <a:pPr lvl="1"/>
            <a:r>
              <a:rPr lang="en-US" dirty="0" smtClean="0"/>
              <a:t>Manifestations are (1) the sudden onset of </a:t>
            </a:r>
            <a:r>
              <a:rPr lang="en-US" dirty="0" err="1" smtClean="0"/>
              <a:t>quadrupole</a:t>
            </a:r>
            <a:r>
              <a:rPr lang="en-US" dirty="0" smtClean="0"/>
              <a:t> deformation in </a:t>
            </a:r>
            <a:r>
              <a:rPr lang="en-US" dirty="0" err="1" smtClean="0"/>
              <a:t>Sr</a:t>
            </a:r>
            <a:r>
              <a:rPr lang="en-US" dirty="0" smtClean="0"/>
              <a:t> and </a:t>
            </a:r>
            <a:r>
              <a:rPr lang="en-US" dirty="0" err="1" smtClean="0"/>
              <a:t>Zr</a:t>
            </a:r>
            <a:r>
              <a:rPr lang="en-US" dirty="0" smtClean="0"/>
              <a:t> isotopes, (2) the emerging </a:t>
            </a:r>
            <a:r>
              <a:rPr lang="en-US" dirty="0" smtClean="0">
                <a:sym typeface="Symbol"/>
              </a:rPr>
              <a:t> degree of freedom in Mo – </a:t>
            </a:r>
            <a:r>
              <a:rPr lang="en-US" dirty="0" err="1" smtClean="0">
                <a:sym typeface="Symbol"/>
              </a:rPr>
              <a:t>Ru</a:t>
            </a:r>
            <a:r>
              <a:rPr lang="en-US" dirty="0" smtClean="0">
                <a:sym typeface="Symbol"/>
              </a:rPr>
              <a:t> region, and (3) the predicted </a:t>
            </a:r>
            <a:r>
              <a:rPr lang="en-US" dirty="0" err="1" smtClean="0">
                <a:sym typeface="Symbol"/>
              </a:rPr>
              <a:t>triaxial</a:t>
            </a:r>
            <a:r>
              <a:rPr lang="en-US" dirty="0" smtClean="0">
                <a:sym typeface="Symbol"/>
              </a:rPr>
              <a:t> shape transition from </a:t>
            </a:r>
            <a:r>
              <a:rPr lang="en-US" dirty="0" err="1" smtClean="0">
                <a:sym typeface="Symbol"/>
              </a:rPr>
              <a:t>prolate</a:t>
            </a:r>
            <a:r>
              <a:rPr lang="en-US" dirty="0" smtClean="0">
                <a:sym typeface="Symbol"/>
              </a:rPr>
              <a:t> to oblate in </a:t>
            </a:r>
            <a:r>
              <a:rPr lang="en-US" dirty="0" err="1" smtClean="0">
                <a:sym typeface="Symbol"/>
              </a:rPr>
              <a:t>Ru</a:t>
            </a:r>
            <a:r>
              <a:rPr lang="en-US" dirty="0" smtClean="0">
                <a:sym typeface="Symbol"/>
              </a:rPr>
              <a:t> – Pd region</a:t>
            </a:r>
          </a:p>
          <a:p>
            <a:pPr lvl="1"/>
            <a:r>
              <a:rPr lang="en-US" dirty="0" smtClean="0">
                <a:sym typeface="Symbol"/>
              </a:rPr>
              <a:t>Ideal testing ground for various theoretical models, including the nuclear density functional theory</a:t>
            </a:r>
          </a:p>
          <a:p>
            <a:pPr lvl="1"/>
            <a:r>
              <a:rPr lang="en-US" dirty="0" smtClean="0"/>
              <a:t>Milestone NS9 for 2018 </a:t>
            </a:r>
            <a:r>
              <a:rPr lang="en-US" dirty="0" smtClean="0"/>
              <a:t>defined by </a:t>
            </a:r>
            <a:r>
              <a:rPr lang="en-US" dirty="0" smtClean="0"/>
              <a:t>NSAC Subcommittee on Performance Measures</a:t>
            </a:r>
            <a:endParaRPr lang="en-US" dirty="0" smtClean="0">
              <a:sym typeface="Symbol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13656"/>
            <a:ext cx="8229600" cy="730969"/>
          </a:xfrm>
        </p:spPr>
        <p:txBody>
          <a:bodyPr/>
          <a:lstStyle/>
          <a:p>
            <a:r>
              <a:rPr lang="en-US" dirty="0" smtClean="0"/>
              <a:t>Physics motivation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3419" y="1269838"/>
            <a:ext cx="8340012" cy="2443745"/>
          </a:xfrm>
        </p:spPr>
        <p:txBody>
          <a:bodyPr>
            <a:normAutofit fontScale="92500" lnSpcReduction="10000"/>
          </a:bodyPr>
          <a:lstStyle/>
          <a:p>
            <a:pPr>
              <a:spcBef>
                <a:spcPts val="1200"/>
              </a:spcBef>
            </a:pPr>
            <a:r>
              <a:rPr lang="en-US" dirty="0" smtClean="0"/>
              <a:t>Probe the shape transition and shape coexistence </a:t>
            </a:r>
            <a:r>
              <a:rPr lang="en-US" dirty="0" smtClean="0"/>
              <a:t>in nuclei by </a:t>
            </a:r>
            <a:r>
              <a:rPr lang="en-US" dirty="0" smtClean="0"/>
              <a:t>measuring </a:t>
            </a:r>
            <a:r>
              <a:rPr lang="en-US" dirty="0" smtClean="0"/>
              <a:t>their </a:t>
            </a:r>
            <a:r>
              <a:rPr lang="en-US" dirty="0" smtClean="0"/>
              <a:t>electromagnetic properties using the sub-barrier Coulomb excitation method</a:t>
            </a:r>
          </a:p>
          <a:p>
            <a:pPr lvl="1">
              <a:spcBef>
                <a:spcPts val="1200"/>
              </a:spcBef>
            </a:pPr>
            <a:r>
              <a:rPr lang="en-US" dirty="0" smtClean="0"/>
              <a:t>Extract the transition and static matrix elements </a:t>
            </a:r>
            <a:r>
              <a:rPr lang="en-US" dirty="0" smtClean="0"/>
              <a:t>for the </a:t>
            </a:r>
            <a:r>
              <a:rPr lang="en-US" dirty="0" smtClean="0">
                <a:sym typeface="Symbol"/>
              </a:rPr>
              <a:t>-ray transitions </a:t>
            </a:r>
            <a:r>
              <a:rPr lang="en-US" dirty="0" smtClean="0"/>
              <a:t>measured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by</a:t>
            </a:r>
            <a:r>
              <a:rPr lang="en-US" dirty="0" smtClean="0">
                <a:sym typeface="Symbol"/>
              </a:rPr>
              <a:t> </a:t>
            </a:r>
            <a:r>
              <a:rPr lang="en-US" dirty="0" smtClean="0">
                <a:sym typeface="Symbol"/>
              </a:rPr>
              <a:t>(Digital) </a:t>
            </a:r>
            <a:r>
              <a:rPr lang="en-US" dirty="0" err="1" smtClean="0">
                <a:sym typeface="Symbol"/>
              </a:rPr>
              <a:t>Gamasphere</a:t>
            </a:r>
            <a:r>
              <a:rPr lang="en-US" dirty="0" smtClean="0">
                <a:sym typeface="Symbol"/>
              </a:rPr>
              <a:t> or </a:t>
            </a:r>
            <a:r>
              <a:rPr lang="en-US" dirty="0" smtClean="0">
                <a:sym typeface="Symbol"/>
              </a:rPr>
              <a:t>GRETINA /</a:t>
            </a:r>
            <a:r>
              <a:rPr lang="en-US" dirty="0" smtClean="0">
                <a:sym typeface="Symbol"/>
              </a:rPr>
              <a:t>CHICO2</a:t>
            </a:r>
            <a:endParaRPr lang="en-US" dirty="0" smtClean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13656"/>
            <a:ext cx="8229600" cy="730969"/>
          </a:xfrm>
        </p:spPr>
        <p:txBody>
          <a:bodyPr/>
          <a:lstStyle/>
          <a:p>
            <a:r>
              <a:rPr lang="en-US" dirty="0" smtClean="0"/>
              <a:t>Experimental approach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73419" y="1297832"/>
            <a:ext cx="8340012" cy="3703376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Shape transition and shape coexistence in </a:t>
            </a:r>
            <a:r>
              <a:rPr lang="en-US" baseline="30000" dirty="0" smtClean="0"/>
              <a:t>96,98</a:t>
            </a:r>
            <a:r>
              <a:rPr lang="en-US" dirty="0" smtClean="0"/>
              <a:t>Y</a:t>
            </a:r>
          </a:p>
          <a:p>
            <a:pPr lvl="1"/>
            <a:r>
              <a:rPr lang="en-US" dirty="0" smtClean="0"/>
              <a:t>Both have long-lived isomers with the same decay mode and similar lifetime of those for the ground states but different spin and shape</a:t>
            </a:r>
          </a:p>
          <a:p>
            <a:pPr lvl="1"/>
            <a:r>
              <a:rPr lang="en-US" dirty="0" smtClean="0"/>
              <a:t>The ground states have spin 0</a:t>
            </a:r>
            <a:r>
              <a:rPr lang="en-US" baseline="30000" dirty="0" smtClean="0"/>
              <a:t>–</a:t>
            </a:r>
            <a:r>
              <a:rPr lang="en-US" dirty="0" smtClean="0"/>
              <a:t> and the characteristics of spherical shape</a:t>
            </a:r>
          </a:p>
          <a:p>
            <a:pPr lvl="1"/>
            <a:r>
              <a:rPr lang="en-US" baseline="30000" dirty="0" smtClean="0"/>
              <a:t>96m</a:t>
            </a:r>
            <a:r>
              <a:rPr lang="en-US" dirty="0" smtClean="0"/>
              <a:t>Y (T</a:t>
            </a:r>
            <a:r>
              <a:rPr lang="en-US" baseline="-25000" dirty="0" smtClean="0"/>
              <a:t>1/2</a:t>
            </a:r>
            <a:r>
              <a:rPr lang="en-US" dirty="0" smtClean="0"/>
              <a:t> = 9.6 s) has spin 8</a:t>
            </a:r>
            <a:r>
              <a:rPr lang="en-US" baseline="30000" dirty="0" smtClean="0"/>
              <a:t>+</a:t>
            </a:r>
            <a:r>
              <a:rPr lang="en-US" dirty="0" smtClean="0"/>
              <a:t> with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ex</a:t>
            </a:r>
            <a:r>
              <a:rPr lang="en-US" dirty="0" smtClean="0"/>
              <a:t> = 1130 </a:t>
            </a:r>
            <a:r>
              <a:rPr lang="en-US" dirty="0" err="1" smtClean="0"/>
              <a:t>keV</a:t>
            </a:r>
            <a:r>
              <a:rPr lang="en-US" dirty="0" smtClean="0"/>
              <a:t> and intrinsic Q</a:t>
            </a:r>
            <a:r>
              <a:rPr lang="en-US" baseline="-25000" dirty="0" smtClean="0"/>
              <a:t>0</a:t>
            </a:r>
            <a:r>
              <a:rPr lang="en-US" dirty="0" smtClean="0"/>
              <a:t> = – 1.40 b (Laser spectroscopy)</a:t>
            </a:r>
            <a:endParaRPr lang="en-US" dirty="0" smtClean="0">
              <a:sym typeface="Symbol"/>
            </a:endParaRPr>
          </a:p>
          <a:p>
            <a:pPr lvl="1"/>
            <a:r>
              <a:rPr lang="en-US" baseline="30000" dirty="0" smtClean="0"/>
              <a:t>98m</a:t>
            </a:r>
            <a:r>
              <a:rPr lang="en-US" dirty="0" smtClean="0"/>
              <a:t>Y (T</a:t>
            </a:r>
            <a:r>
              <a:rPr lang="en-US" baseline="-25000" dirty="0" smtClean="0"/>
              <a:t>1/2</a:t>
            </a:r>
            <a:r>
              <a:rPr lang="en-US" dirty="0" smtClean="0"/>
              <a:t> = 2.0 s) has spin (4 or 5) with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ex</a:t>
            </a:r>
            <a:r>
              <a:rPr lang="en-US" dirty="0" smtClean="0"/>
              <a:t> = 410 </a:t>
            </a:r>
            <a:r>
              <a:rPr lang="en-US" dirty="0" err="1" smtClean="0"/>
              <a:t>keV</a:t>
            </a:r>
            <a:r>
              <a:rPr lang="en-US" dirty="0" smtClean="0"/>
              <a:t> and intrinsic Q</a:t>
            </a:r>
            <a:r>
              <a:rPr lang="en-US" baseline="-25000" dirty="0" smtClean="0"/>
              <a:t>0</a:t>
            </a:r>
            <a:r>
              <a:rPr lang="en-US" dirty="0" smtClean="0"/>
              <a:t> = 3.12 b (Laser spectroscopy)</a:t>
            </a:r>
            <a:endParaRPr lang="en-US" dirty="0" smtClean="0">
              <a:sym typeface="Symbol"/>
            </a:endParaRPr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413656"/>
            <a:ext cx="8229600" cy="730969"/>
          </a:xfrm>
        </p:spPr>
        <p:txBody>
          <a:bodyPr/>
          <a:lstStyle/>
          <a:p>
            <a:r>
              <a:rPr lang="en-US" dirty="0" smtClean="0"/>
              <a:t>Initial focus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457200" y="315686"/>
            <a:ext cx="8229600" cy="709198"/>
          </a:xfrm>
        </p:spPr>
        <p:txBody>
          <a:bodyPr/>
          <a:lstStyle/>
          <a:p>
            <a:r>
              <a:rPr lang="en-US" dirty="0" smtClean="0"/>
              <a:t>Estimated cross sections and counts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23935" y="1332531"/>
            <a:ext cx="4767943" cy="4256506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K</a:t>
            </a:r>
            <a:r>
              <a:rPr lang="en-US" baseline="30000" dirty="0" smtClean="0">
                <a:sym typeface="Symbol"/>
              </a:rPr>
              <a:t></a:t>
            </a:r>
            <a:r>
              <a:rPr lang="en-US" dirty="0" smtClean="0"/>
              <a:t> = 5</a:t>
            </a:r>
            <a:r>
              <a:rPr lang="en-US" baseline="30000" dirty="0" smtClean="0"/>
              <a:t>+ </a:t>
            </a:r>
            <a:r>
              <a:rPr lang="en-US" dirty="0" smtClean="0"/>
              <a:t>for </a:t>
            </a:r>
            <a:r>
              <a:rPr lang="en-US" baseline="30000" dirty="0" smtClean="0"/>
              <a:t>98m</a:t>
            </a:r>
            <a:r>
              <a:rPr lang="en-US" dirty="0" smtClean="0"/>
              <a:t>Y (T</a:t>
            </a:r>
            <a:r>
              <a:rPr lang="en-US" baseline="-25000" dirty="0" smtClean="0"/>
              <a:t>1/2</a:t>
            </a:r>
            <a:r>
              <a:rPr lang="en-US" dirty="0" smtClean="0"/>
              <a:t> = 2.0 s) at </a:t>
            </a:r>
            <a:r>
              <a:rPr lang="en-US" dirty="0" err="1" smtClean="0"/>
              <a:t>E</a:t>
            </a:r>
            <a:r>
              <a:rPr lang="en-US" baseline="-25000" dirty="0" err="1" smtClean="0"/>
              <a:t>ex</a:t>
            </a:r>
            <a:r>
              <a:rPr lang="en-US" dirty="0" smtClean="0"/>
              <a:t> = 410 </a:t>
            </a:r>
            <a:r>
              <a:rPr lang="en-US" dirty="0" err="1" smtClean="0"/>
              <a:t>keV</a:t>
            </a:r>
            <a:endParaRPr lang="en-US" baseline="30000" dirty="0" smtClean="0"/>
          </a:p>
          <a:p>
            <a:r>
              <a:rPr lang="en-US" dirty="0" smtClean="0"/>
              <a:t>Intrinsic Q</a:t>
            </a:r>
            <a:r>
              <a:rPr lang="en-US" baseline="-25000" dirty="0" smtClean="0"/>
              <a:t>0</a:t>
            </a:r>
            <a:r>
              <a:rPr lang="en-US" dirty="0" smtClean="0"/>
              <a:t> = 3.12 b</a:t>
            </a:r>
          </a:p>
          <a:p>
            <a:r>
              <a:rPr lang="en-US" dirty="0" smtClean="0"/>
              <a:t>420 </a:t>
            </a:r>
            <a:r>
              <a:rPr lang="en-US" dirty="0" err="1" smtClean="0"/>
              <a:t>MeV</a:t>
            </a:r>
            <a:r>
              <a:rPr lang="en-US" dirty="0" smtClean="0"/>
              <a:t> </a:t>
            </a:r>
            <a:r>
              <a:rPr lang="en-US" baseline="30000" dirty="0" smtClean="0"/>
              <a:t>98m</a:t>
            </a:r>
            <a:r>
              <a:rPr lang="en-US" dirty="0" smtClean="0"/>
              <a:t>Y on </a:t>
            </a:r>
            <a:r>
              <a:rPr lang="en-US" baseline="30000" dirty="0" smtClean="0"/>
              <a:t>208</a:t>
            </a:r>
            <a:r>
              <a:rPr lang="en-US" dirty="0" smtClean="0"/>
              <a:t>Pb of 1 mg/cm</a:t>
            </a:r>
            <a:r>
              <a:rPr lang="en-US" baseline="30000" dirty="0" smtClean="0"/>
              <a:t>2</a:t>
            </a:r>
          </a:p>
          <a:p>
            <a:r>
              <a:rPr lang="en-US" dirty="0" smtClean="0"/>
              <a:t>7 days of beam-on-target with intensity ~ 2,000 </a:t>
            </a:r>
            <a:r>
              <a:rPr lang="en-US" dirty="0" err="1" smtClean="0"/>
              <a:t>pps</a:t>
            </a:r>
            <a:endParaRPr lang="en-US" dirty="0" smtClean="0"/>
          </a:p>
          <a:p>
            <a:r>
              <a:rPr lang="en-US" dirty="0" smtClean="0"/>
              <a:t>Integrate the scattered angle from 40</a:t>
            </a:r>
            <a:r>
              <a:rPr lang="en-US" baseline="30000" dirty="0" smtClean="0"/>
              <a:t>o</a:t>
            </a:r>
            <a:r>
              <a:rPr lang="en-US" dirty="0" smtClean="0"/>
              <a:t> to 70</a:t>
            </a:r>
            <a:r>
              <a:rPr lang="en-US" baseline="30000" dirty="0" smtClean="0"/>
              <a:t>o</a:t>
            </a:r>
          </a:p>
          <a:p>
            <a:r>
              <a:rPr lang="en-US" dirty="0" smtClean="0"/>
              <a:t>10% </a:t>
            </a:r>
            <a:r>
              <a:rPr lang="en-US" dirty="0" smtClean="0">
                <a:sym typeface="Symbol"/>
              </a:rPr>
              <a:t> efficiency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5029200" y="1287625"/>
          <a:ext cx="3993502" cy="4248225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091648"/>
                <a:gridCol w="1450927"/>
                <a:gridCol w="1450927"/>
              </a:tblGrid>
              <a:tr h="3704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Transition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Cross section  (</a:t>
                      </a:r>
                      <a:r>
                        <a:rPr lang="en-US" dirty="0" err="1" smtClean="0"/>
                        <a:t>mb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Counts</a:t>
                      </a:r>
                      <a:endParaRPr lang="en-US" dirty="0"/>
                    </a:p>
                  </a:txBody>
                  <a:tcPr/>
                </a:tc>
              </a:tr>
              <a:tr h="3704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 </a:t>
                      </a:r>
                      <a:r>
                        <a:rPr lang="en-US" dirty="0" smtClean="0">
                          <a:sym typeface="Symbol"/>
                        </a:rPr>
                        <a:t>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635</a:t>
                      </a:r>
                      <a:endParaRPr lang="en-US" dirty="0"/>
                    </a:p>
                  </a:txBody>
                  <a:tcPr/>
                </a:tc>
              </a:tr>
              <a:tr h="37042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7 </a:t>
                      </a:r>
                      <a:r>
                        <a:rPr lang="en-US" dirty="0" smtClean="0">
                          <a:sym typeface="Symbol"/>
                        </a:rPr>
                        <a:t> 6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3704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7 </a:t>
                      </a:r>
                      <a:r>
                        <a:rPr lang="en-US" dirty="0" smtClean="0">
                          <a:sym typeface="Symbol"/>
                        </a:rPr>
                        <a:t></a:t>
                      </a:r>
                      <a:r>
                        <a:rPr lang="en-US" baseline="0" dirty="0" smtClean="0">
                          <a:sym typeface="Symbol"/>
                        </a:rPr>
                        <a:t> 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397</a:t>
                      </a:r>
                      <a:endParaRPr lang="en-US" dirty="0"/>
                    </a:p>
                  </a:txBody>
                  <a:tcPr/>
                </a:tc>
              </a:tr>
              <a:tr h="3704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 </a:t>
                      </a:r>
                      <a:r>
                        <a:rPr lang="en-US" dirty="0" smtClean="0">
                          <a:sym typeface="Symbol"/>
                        </a:rPr>
                        <a:t> 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14.9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66</a:t>
                      </a:r>
                      <a:endParaRPr lang="en-US" dirty="0"/>
                    </a:p>
                  </a:txBody>
                  <a:tcPr/>
                </a:tc>
              </a:tr>
              <a:tr h="3704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 </a:t>
                      </a:r>
                      <a:r>
                        <a:rPr lang="en-US" dirty="0" smtClean="0">
                          <a:sym typeface="Symbol"/>
                        </a:rPr>
                        <a:t> 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25.2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111</a:t>
                      </a:r>
                      <a:endParaRPr lang="en-US" dirty="0"/>
                    </a:p>
                  </a:txBody>
                  <a:tcPr/>
                </a:tc>
              </a:tr>
              <a:tr h="3704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 </a:t>
                      </a:r>
                      <a:r>
                        <a:rPr lang="en-US" dirty="0" smtClean="0">
                          <a:sym typeface="Symbol"/>
                        </a:rPr>
                        <a:t>8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0.20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4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9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dirty="0" smtClean="0">
                          <a:sym typeface="Symbol"/>
                        </a:rPr>
                        <a:t> 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19.5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86</a:t>
                      </a:r>
                      <a:endParaRPr lang="en-US" dirty="0"/>
                    </a:p>
                  </a:txBody>
                  <a:tcPr/>
                </a:tc>
              </a:tr>
              <a:tr h="3704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 </a:t>
                      </a:r>
                      <a:r>
                        <a:rPr lang="en-US" dirty="0" smtClean="0">
                          <a:sym typeface="Symbol"/>
                        </a:rPr>
                        <a:t></a:t>
                      </a:r>
                      <a:r>
                        <a:rPr lang="en-US" baseline="0" dirty="0" smtClean="0">
                          <a:sym typeface="Symbol"/>
                        </a:rPr>
                        <a:t> 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8</a:t>
                      </a:r>
                      <a:endParaRPr lang="en-US" dirty="0"/>
                    </a:p>
                  </a:txBody>
                  <a:tcPr/>
                </a:tc>
              </a:tr>
              <a:tr h="370425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 </a:t>
                      </a:r>
                      <a:r>
                        <a:rPr lang="en-US" dirty="0" smtClean="0">
                          <a:sym typeface="Symbol"/>
                        </a:rPr>
                        <a:t> 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6.3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68086"/>
            <a:ext cx="8229600" cy="642257"/>
          </a:xfrm>
        </p:spPr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652" y="1255841"/>
            <a:ext cx="8411546" cy="4893031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Provide the precision measured electromagnetic properties for neutron-rich nuclei with A ~ 100 to test and improve the predictability of nuclear models such as nuclear density functional theory</a:t>
            </a:r>
          </a:p>
          <a:p>
            <a:r>
              <a:rPr lang="en-US" dirty="0" smtClean="0"/>
              <a:t>An example is given to illustrate the study of the electromagnetic properties for the available isomeric beams at CARIBU</a:t>
            </a:r>
          </a:p>
          <a:p>
            <a:pPr lvl="1"/>
            <a:r>
              <a:rPr lang="en-US" dirty="0" err="1" smtClean="0"/>
              <a:t>Quadrupole</a:t>
            </a:r>
            <a:r>
              <a:rPr lang="en-US" dirty="0" smtClean="0"/>
              <a:t> collectivity can be studied for the excited states with spin up to 10 for the well-deformed </a:t>
            </a:r>
            <a:r>
              <a:rPr lang="en-US" baseline="30000" dirty="0" smtClean="0"/>
              <a:t>98m</a:t>
            </a:r>
            <a:r>
              <a:rPr lang="en-US" dirty="0" smtClean="0"/>
              <a:t>Y </a:t>
            </a:r>
          </a:p>
          <a:p>
            <a:pPr lvl="1"/>
            <a:r>
              <a:rPr lang="en-US" dirty="0" smtClean="0"/>
              <a:t>The transition and static matrix elements can be determined for </a:t>
            </a:r>
            <a:r>
              <a:rPr lang="en-US" dirty="0" smtClean="0"/>
              <a:t>transitions </a:t>
            </a:r>
            <a:r>
              <a:rPr lang="en-US" dirty="0" smtClean="0"/>
              <a:t>with </a:t>
            </a:r>
            <a:r>
              <a:rPr lang="en-US" dirty="0" smtClean="0"/>
              <a:t>the cross </a:t>
            </a:r>
            <a:r>
              <a:rPr lang="en-US" dirty="0" smtClean="0"/>
              <a:t>section as low as 10 </a:t>
            </a:r>
            <a:r>
              <a:rPr lang="en-US" dirty="0" err="1" smtClean="0"/>
              <a:t>mb</a:t>
            </a:r>
            <a:r>
              <a:rPr lang="en-US" dirty="0" smtClean="0"/>
              <a:t> within a reasonable time frame</a:t>
            </a:r>
          </a:p>
        </p:txBody>
      </p:sp>
    </p:spTree>
    <p:extLst>
      <p:ext uri="{BB962C8B-B14F-4D97-AF65-F5344CB8AC3E}">
        <p14:creationId xmlns="" xmlns:p14="http://schemas.microsoft.com/office/powerpoint/2010/main" val="2851025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andard Background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anchor="b">
        <a:prstTxWarp prst="textNoShape">
          <a:avLst/>
        </a:prstTxWarp>
      </a:bodyPr>
      <a:lstStyle>
        <a:defPPr algn="ctr">
          <a:spcBef>
            <a:spcPct val="0"/>
          </a:spcBef>
          <a:defRPr sz="1600" dirty="0">
            <a:solidFill>
              <a:srgbClr val="000000"/>
            </a:solidFill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No Background Color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spDef>
      <a:spPr bwMode="auto">
        <a:noFill/>
        <a:ln w="9525">
          <a:noFill/>
          <a:miter lim="800000"/>
          <a:headEnd/>
          <a:tailEnd/>
        </a:ln>
      </a:spPr>
      <a:bodyPr anchor="b">
        <a:prstTxWarp prst="textNoShape">
          <a:avLst/>
        </a:prstTxWarp>
      </a:bodyPr>
      <a:lstStyle>
        <a:defPPr algn="ctr">
          <a:spcBef>
            <a:spcPct val="0"/>
          </a:spcBef>
          <a:defRPr sz="1600" dirty="0">
            <a:solidFill>
              <a:srgbClr val="000000"/>
            </a:solidFill>
          </a:defRPr>
        </a:defPPr>
      </a:lst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43856</TotalTime>
  <Words>487</Words>
  <Application>Microsoft Office PowerPoint</Application>
  <PresentationFormat>On-screen Show (4:3)</PresentationFormat>
  <Paragraphs>72</Paragraphs>
  <Slides>7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7</vt:i4>
      </vt:variant>
    </vt:vector>
  </HeadingPairs>
  <TitlesOfParts>
    <vt:vector size="9" baseType="lpstr">
      <vt:lpstr>Standard Background</vt:lpstr>
      <vt:lpstr>1_No Background Color</vt:lpstr>
      <vt:lpstr>Isomeric beams at CARIBU</vt:lpstr>
      <vt:lpstr>Outline</vt:lpstr>
      <vt:lpstr>Physics motivation</vt:lpstr>
      <vt:lpstr>Experimental approach</vt:lpstr>
      <vt:lpstr>Initial focus</vt:lpstr>
      <vt:lpstr>Estimated cross sections and counts</vt:lpstr>
      <vt:lpstr>Summary</vt:lpstr>
    </vt:vector>
  </TitlesOfParts>
  <Company>LLNL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2011 LLNL Template</dc:title>
  <dc:creator>TID</dc:creator>
  <cp:lastModifiedBy> </cp:lastModifiedBy>
  <cp:revision>1079</cp:revision>
  <cp:lastPrinted>2010-05-14T20:09:50Z</cp:lastPrinted>
  <dcterms:created xsi:type="dcterms:W3CDTF">2010-07-01T20:56:41Z</dcterms:created>
  <dcterms:modified xsi:type="dcterms:W3CDTF">2014-05-14T07:20:26Z</dcterms:modified>
</cp:coreProperties>
</file>