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6" r:id="rId1"/>
  </p:sldMasterIdLst>
  <p:notesMasterIdLst>
    <p:notesMasterId r:id="rId6"/>
  </p:notesMasterIdLst>
  <p:handoutMasterIdLst>
    <p:handoutMasterId r:id="rId7"/>
  </p:handoutMasterIdLst>
  <p:sldIdLst>
    <p:sldId id="423" r:id="rId2"/>
    <p:sldId id="425" r:id="rId3"/>
    <p:sldId id="422" r:id="rId4"/>
    <p:sldId id="420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42B7F"/>
    <a:srgbClr val="FFFF00"/>
    <a:srgbClr val="008000"/>
    <a:srgbClr val="800000"/>
    <a:srgbClr val="FFC000"/>
    <a:srgbClr val="E6B9B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6" autoAdjust="0"/>
    <p:restoredTop sz="91000" autoAdjust="0"/>
  </p:normalViewPr>
  <p:slideViewPr>
    <p:cSldViewPr>
      <p:cViewPr>
        <p:scale>
          <a:sx n="69" d="100"/>
          <a:sy n="69" d="100"/>
        </p:scale>
        <p:origin x="-118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74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6624E84F-76A1-457E-8F2C-E89E17FB7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07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CD2A158F-E5BD-4564-A42E-E0C62AB21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49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NLppt_BG_Title_NewDOElogo_OffSci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50423FDA-FF89-4127-9833-F61125E321FE}" type="datetimeFigureOut">
              <a:rPr lang="en-US"/>
              <a:pPr>
                <a:defRPr/>
              </a:pPr>
              <a:t>5/15/2014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F20EA1CF-B8F5-4273-A7E0-325025352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4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66ADC41C-91CC-4664-936E-67608B3FC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3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B7AA6938-0E16-4C96-A030-ED571107B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4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164FC6E4-C244-4147-9FE3-244BDB326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735308CC-9384-4D95-A19F-5F1852DFF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1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64E6F87E-326F-4240-BA96-F760B54F7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8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EEE83655-23D0-4FAE-9831-AC0EA5AC0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2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59055260-03F6-4724-BC79-926C7660B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0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1AB7ACDD-1E0D-4513-B839-893C3E6E1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376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AE21E8F3-CA26-4386-AC42-BF0052B5F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19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A77772F7-39B3-4F2D-B313-125C682B8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6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prstClr val="black">
                    <a:tint val="75000"/>
                  </a:prstClr>
                </a:solidFill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098C70C0-D4DB-4660-AD79-CA82ECE84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18" descr="REVBG_Slide4_Blu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88" r:id="rId1"/>
    <p:sldLayoutId id="2147484589" r:id="rId2"/>
    <p:sldLayoutId id="2147484590" r:id="rId3"/>
    <p:sldLayoutId id="2147484591" r:id="rId4"/>
    <p:sldLayoutId id="2147484592" r:id="rId5"/>
    <p:sldLayoutId id="2147484593" r:id="rId6"/>
    <p:sldLayoutId id="2147484594" r:id="rId7"/>
    <p:sldLayoutId id="2147484595" r:id="rId8"/>
    <p:sldLayoutId id="2147484596" r:id="rId9"/>
    <p:sldLayoutId id="2147484597" r:id="rId10"/>
    <p:sldLayoutId id="21474845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852444" y="76200"/>
            <a:ext cx="7235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42B7F"/>
                </a:solidFill>
              </a:rPr>
              <a:t>Nuclear Structure Studies South of </a:t>
            </a:r>
            <a:r>
              <a:rPr lang="en-US" b="1" baseline="30000" dirty="0">
                <a:solidFill>
                  <a:srgbClr val="042B7F"/>
                </a:solidFill>
              </a:rPr>
              <a:t>208</a:t>
            </a:r>
            <a:r>
              <a:rPr lang="en-US" b="1" dirty="0">
                <a:solidFill>
                  <a:srgbClr val="042B7F"/>
                </a:solidFill>
              </a:rPr>
              <a:t>Pb Using Multi-nucleon Transfer </a:t>
            </a:r>
            <a:r>
              <a:rPr lang="en-US" b="1" dirty="0" smtClean="0">
                <a:solidFill>
                  <a:srgbClr val="042B7F"/>
                </a:solidFill>
              </a:rPr>
              <a:t>Reactions</a:t>
            </a:r>
          </a:p>
          <a:p>
            <a:pPr algn="ctr"/>
            <a:r>
              <a:rPr lang="en-US" sz="2400" b="1" dirty="0" smtClean="0">
                <a:solidFill>
                  <a:srgbClr val="042B7F"/>
                </a:solidFill>
              </a:rPr>
              <a:t>BNL - U. Maryland - Oregon State U.</a:t>
            </a:r>
            <a:endParaRPr lang="en-US" sz="2400" b="1" dirty="0">
              <a:solidFill>
                <a:srgbClr val="042B7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3533" y="1399639"/>
            <a:ext cx="8179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Nuclides south of 208Pb can be reached by Fragmentation of 208Pb and 238U as well as by transfer reactions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196729" y="2216728"/>
            <a:ext cx="6991350" cy="3981450"/>
            <a:chOff x="473533" y="2209800"/>
            <a:chExt cx="6991350" cy="3981450"/>
          </a:xfrm>
        </p:grpSpPr>
        <p:pic>
          <p:nvPicPr>
            <p:cNvPr id="1026" name="Picture 2" descr="http://www.nndc.bnl.gov/nudat2/temp/z80n124zl1ct122000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533" y="2209800"/>
              <a:ext cx="6991350" cy="3981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5486400" y="2732817"/>
              <a:ext cx="173182" cy="19396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486400" y="4200525"/>
              <a:ext cx="173182" cy="19396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010400" y="2722434"/>
              <a:ext cx="173182" cy="19396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248400" y="2694715"/>
              <a:ext cx="173182" cy="19396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972672" y="4953000"/>
              <a:ext cx="173182" cy="19396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972672" y="4255943"/>
              <a:ext cx="173182" cy="19396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7518212" y="2262764"/>
            <a:ext cx="1307133" cy="7078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208Pb Transfer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1678132" y="3571009"/>
            <a:ext cx="4520045" cy="3094029"/>
            <a:chOff x="2362200" y="3551959"/>
            <a:chExt cx="4520045" cy="3094029"/>
          </a:xfrm>
        </p:grpSpPr>
        <p:sp>
          <p:nvSpPr>
            <p:cNvPr id="31" name="Oval 30"/>
            <p:cNvSpPr/>
            <p:nvPr/>
          </p:nvSpPr>
          <p:spPr>
            <a:xfrm>
              <a:off x="5375206" y="3551959"/>
              <a:ext cx="1153391" cy="1219200"/>
            </a:xfrm>
            <a:prstGeom prst="ellipse">
              <a:avLst/>
            </a:prstGeom>
            <a:noFill/>
            <a:ln w="381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362200" y="4965123"/>
              <a:ext cx="1153391" cy="1219200"/>
            </a:xfrm>
            <a:prstGeom prst="ellipse">
              <a:avLst/>
            </a:prstGeom>
            <a:noFill/>
            <a:ln w="381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320410" y="6184323"/>
              <a:ext cx="2561835" cy="46166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FF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FF"/>
                  </a:solidFill>
                </a:rPr>
                <a:t>Anomalous T</a:t>
              </a:r>
              <a:r>
                <a:rPr lang="en-US" sz="2400" b="1" baseline="-25000" dirty="0" smtClean="0">
                  <a:solidFill>
                    <a:srgbClr val="FF00FF"/>
                  </a:solidFill>
                </a:rPr>
                <a:t>1/2</a:t>
              </a:r>
              <a:endParaRPr lang="en-US" sz="2400" b="1" baseline="-25000" dirty="0">
                <a:solidFill>
                  <a:srgbClr val="FF00FF"/>
                </a:solidFill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3515591" y="5867400"/>
              <a:ext cx="804819" cy="316923"/>
            </a:xfrm>
            <a:prstGeom prst="straightConnector1">
              <a:avLst/>
            </a:prstGeom>
            <a:ln>
              <a:solidFill>
                <a:srgbClr val="FF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31" idx="4"/>
              <a:endCxn id="32" idx="0"/>
            </p:cNvCxnSpPr>
            <p:nvPr/>
          </p:nvCxnSpPr>
          <p:spPr>
            <a:xfrm flipH="1">
              <a:off x="5601328" y="4771159"/>
              <a:ext cx="350574" cy="1413164"/>
            </a:xfrm>
            <a:prstGeom prst="straightConnector1">
              <a:avLst/>
            </a:prstGeom>
            <a:ln>
              <a:solidFill>
                <a:srgbClr val="FF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7505700" y="3285449"/>
            <a:ext cx="16383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G. Lane et al., NPA682, 71c (</a:t>
            </a:r>
            <a:r>
              <a:rPr lang="en-US" sz="1600" dirty="0" smtClean="0"/>
              <a:t>2001</a:t>
            </a:r>
            <a:r>
              <a:rPr lang="en-US" sz="1600" dirty="0"/>
              <a:t>), PLB 606, 34 (2005</a:t>
            </a:r>
            <a:r>
              <a:rPr lang="en-US" sz="1600" dirty="0" smtClean="0"/>
              <a:t>).</a:t>
            </a:r>
          </a:p>
          <a:p>
            <a:r>
              <a:rPr lang="da-DK" sz="1600" dirty="0"/>
              <a:t>M. Rejmund et al., </a:t>
            </a:r>
            <a:r>
              <a:rPr lang="da-DK" sz="1600" dirty="0" smtClean="0"/>
              <a:t>ZPA 359</a:t>
            </a:r>
            <a:r>
              <a:rPr lang="da-DK" sz="1600" dirty="0"/>
              <a:t>, 243 (1997</a:t>
            </a:r>
            <a:r>
              <a:rPr lang="da-DK" sz="1600" dirty="0" smtClean="0"/>
              <a:t>).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559639" y="2726764"/>
            <a:ext cx="173182" cy="193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764973" y="3454977"/>
            <a:ext cx="173182" cy="193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55380" y="3474027"/>
            <a:ext cx="173182" cy="1939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" descr="C:\my documents\anl proposals\202pt\t12 vs q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5" t="4829" r="8212" b="5031"/>
          <a:stretch/>
        </p:blipFill>
        <p:spPr bwMode="auto">
          <a:xfrm>
            <a:off x="5327072" y="3321225"/>
            <a:ext cx="3803073" cy="335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56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524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Approved </a:t>
            </a:r>
            <a:r>
              <a:rPr lang="en-US" baseline="30000" dirty="0" smtClean="0"/>
              <a:t>204</a:t>
            </a:r>
            <a:r>
              <a:rPr lang="en-US" dirty="0" smtClean="0"/>
              <a:t>Hg+</a:t>
            </a:r>
            <a:r>
              <a:rPr lang="en-US" baseline="30000" dirty="0" smtClean="0"/>
              <a:t>208</a:t>
            </a:r>
            <a:r>
              <a:rPr lang="en-US" dirty="0" smtClean="0"/>
              <a:t>Pb/</a:t>
            </a:r>
            <a:r>
              <a:rPr lang="en-US" baseline="30000" dirty="0" smtClean="0"/>
              <a:t>238</a:t>
            </a:r>
            <a:r>
              <a:rPr lang="en-US" dirty="0" smtClean="0"/>
              <a:t>U proposal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4474" y="4876800"/>
            <a:ext cx="66389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Recently completed </a:t>
            </a:r>
            <a:r>
              <a:rPr lang="en-US" baseline="30000" dirty="0"/>
              <a:t>136</a:t>
            </a:r>
            <a:r>
              <a:rPr lang="en-US" dirty="0"/>
              <a:t>Xe+</a:t>
            </a:r>
            <a:r>
              <a:rPr lang="en-US" baseline="30000" dirty="0"/>
              <a:t>208</a:t>
            </a:r>
            <a:r>
              <a:rPr lang="en-US" dirty="0"/>
              <a:t>Pb experiment (Loveland et al.)</a:t>
            </a:r>
          </a:p>
          <a:p>
            <a:r>
              <a:rPr lang="en-US" dirty="0" smtClean="0"/>
              <a:t>Future:</a:t>
            </a:r>
            <a:r>
              <a:rPr lang="en-US" baseline="30000" dirty="0" smtClean="0"/>
              <a:t>198</a:t>
            </a:r>
            <a:r>
              <a:rPr lang="en-US" dirty="0" smtClean="0"/>
              <a:t>Pt,</a:t>
            </a:r>
            <a:r>
              <a:rPr lang="en-US" baseline="30000" dirty="0" smtClean="0"/>
              <a:t>192</a:t>
            </a:r>
            <a:r>
              <a:rPr lang="en-US" dirty="0" smtClean="0"/>
              <a:t>Os </a:t>
            </a:r>
            <a:r>
              <a:rPr lang="en-US" dirty="0" smtClean="0"/>
              <a:t>+ </a:t>
            </a:r>
            <a:r>
              <a:rPr lang="en-US" baseline="30000" dirty="0" smtClean="0"/>
              <a:t>208</a:t>
            </a:r>
            <a:r>
              <a:rPr lang="en-US" dirty="0" smtClean="0"/>
              <a:t>Pb/</a:t>
            </a:r>
            <a:r>
              <a:rPr lang="en-US" baseline="30000" dirty="0" smtClean="0"/>
              <a:t>238</a:t>
            </a:r>
            <a:r>
              <a:rPr lang="en-US" dirty="0" smtClean="0"/>
              <a:t>U ?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990600" y="762000"/>
            <a:ext cx="6991350" cy="3981450"/>
            <a:chOff x="1143000" y="1963671"/>
            <a:chExt cx="6991350" cy="3981450"/>
          </a:xfrm>
        </p:grpSpPr>
        <p:pic>
          <p:nvPicPr>
            <p:cNvPr id="1026" name="Picture 2" descr="http://www.nndc.bnl.gov/nudat2/temp/z80n124zl1ct12704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3000" y="1963671"/>
              <a:ext cx="6991350" cy="3981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6172200" y="2438400"/>
              <a:ext cx="173182" cy="19396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6934200" y="2493818"/>
              <a:ext cx="173182" cy="19396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620866" y="2438400"/>
              <a:ext cx="173182" cy="19396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085609" y="3954396"/>
              <a:ext cx="173182" cy="19396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0" y="2452255"/>
              <a:ext cx="173182" cy="19396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62921" y="3954396"/>
              <a:ext cx="173182" cy="19396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87167" y="4724400"/>
              <a:ext cx="173182" cy="19396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62921" y="3200400"/>
              <a:ext cx="173182" cy="19396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962400" y="3200400"/>
              <a:ext cx="173182" cy="193964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489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6063" y="533400"/>
            <a:ext cx="6688137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862012" y="-76200"/>
            <a:ext cx="855821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 smtClean="0">
                <a:solidFill>
                  <a:schemeClr val="tx2"/>
                </a:solidFill>
                <a:latin typeface="+mj-lt"/>
                <a:cs typeface="+mn-cs"/>
              </a:rPr>
              <a:t>“Bonus” data from </a:t>
            </a:r>
            <a:r>
              <a:rPr lang="en-US" sz="4000" baseline="30000" dirty="0" smtClean="0">
                <a:solidFill>
                  <a:schemeClr val="tx2"/>
                </a:solidFill>
                <a:latin typeface="+mj-lt"/>
                <a:cs typeface="+mn-cs"/>
              </a:rPr>
              <a:t>136</a:t>
            </a:r>
            <a:r>
              <a:rPr lang="en-US" sz="4000" dirty="0" smtClean="0">
                <a:solidFill>
                  <a:schemeClr val="tx2"/>
                </a:solidFill>
                <a:latin typeface="+mj-lt"/>
                <a:cs typeface="+mn-cs"/>
              </a:rPr>
              <a:t>Xe + </a:t>
            </a:r>
            <a:r>
              <a:rPr lang="en-US" sz="4000" baseline="30000" dirty="0" smtClean="0">
                <a:solidFill>
                  <a:schemeClr val="tx2"/>
                </a:solidFill>
                <a:latin typeface="+mj-lt"/>
                <a:cs typeface="+mn-cs"/>
              </a:rPr>
              <a:t>208</a:t>
            </a:r>
            <a:r>
              <a:rPr lang="en-US" sz="4000" dirty="0" smtClean="0">
                <a:solidFill>
                  <a:schemeClr val="tx2"/>
                </a:solidFill>
                <a:latin typeface="+mj-lt"/>
                <a:cs typeface="+mn-cs"/>
              </a:rPr>
              <a:t>Pb</a:t>
            </a:r>
            <a:endParaRPr lang="en-US" sz="4000" dirty="0">
              <a:solidFill>
                <a:schemeClr val="tx2"/>
              </a:solidFill>
              <a:latin typeface="+mj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399" y="609600"/>
            <a:ext cx="87455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we measure long T</a:t>
            </a:r>
            <a:r>
              <a:rPr lang="en-US" baseline="-25000" dirty="0" smtClean="0"/>
              <a:t>1/2</a:t>
            </a:r>
            <a:r>
              <a:rPr lang="en-US" dirty="0" smtClean="0"/>
              <a:t>’s in deep-inelastic mess?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28916" y="1219200"/>
            <a:ext cx="40718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sym typeface="Symbol"/>
              </a:rPr>
              <a:t>(t) – NO, but (t) - YES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8545" y="1828800"/>
            <a:ext cx="5126172" cy="2667000"/>
            <a:chOff x="28545" y="1828800"/>
            <a:chExt cx="5126172" cy="26670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1828800"/>
              <a:ext cx="4773717" cy="2375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-226814" y="2793775"/>
              <a:ext cx="9108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Counts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52112" y="4095690"/>
              <a:ext cx="12768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Time (sec)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832946" y="1856509"/>
            <a:ext cx="2069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331-945 gated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7400" y="1828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>
                <a:latin typeface="+mj-lt"/>
              </a:rPr>
              <a:t>201</a:t>
            </a:r>
            <a:r>
              <a:rPr lang="en-US" dirty="0" smtClean="0"/>
              <a:t>Pb decay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95732" y="2448580"/>
            <a:ext cx="3572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T</a:t>
            </a:r>
            <a:r>
              <a:rPr lang="en-US" baseline="-25000" dirty="0" smtClean="0">
                <a:latin typeface="+mj-lt"/>
              </a:rPr>
              <a:t>1/2</a:t>
            </a:r>
            <a:r>
              <a:rPr lang="en-US" dirty="0" smtClean="0">
                <a:latin typeface="+mj-lt"/>
              </a:rPr>
              <a:t>(lit) = 9.33 (3) hours</a:t>
            </a:r>
            <a:endParaRPr lang="en-US" baseline="-250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258000" y="3124200"/>
            <a:ext cx="36227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baseline="-25000" dirty="0" smtClean="0">
                <a:solidFill>
                  <a:srgbClr val="C00000"/>
                </a:solidFill>
                <a:latin typeface="+mj-lt"/>
              </a:rPr>
              <a:t>1/2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(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exp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) </a:t>
            </a:r>
            <a:r>
              <a:rPr lang="en-US" dirty="0">
                <a:solidFill>
                  <a:srgbClr val="C00000"/>
                </a:solidFill>
                <a:latin typeface="+mj-lt"/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9.6 (4) </a:t>
            </a:r>
            <a:r>
              <a:rPr lang="en-US" dirty="0">
                <a:solidFill>
                  <a:srgbClr val="C00000"/>
                </a:solidFill>
                <a:latin typeface="+mj-lt"/>
              </a:rPr>
              <a:t>hours</a:t>
            </a:r>
            <a:endParaRPr lang="en-US" baseline="-25000" dirty="0">
              <a:solidFill>
                <a:srgbClr val="C00000"/>
              </a:solidFill>
              <a:latin typeface="+mj-lt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4496165"/>
            <a:ext cx="5258000" cy="2368465"/>
            <a:chOff x="0" y="4496165"/>
            <a:chExt cx="5258000" cy="2368465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304800" y="4496165"/>
              <a:ext cx="4953200" cy="2057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 rot="16200000">
              <a:off x="-255359" y="5477027"/>
              <a:ext cx="9108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Counts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52112" y="6464520"/>
              <a:ext cx="12768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Time (sec)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002561" y="44958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>
                <a:latin typeface="+mj-lt"/>
              </a:rPr>
              <a:t>138</a:t>
            </a:r>
            <a:r>
              <a:rPr lang="en-US" dirty="0" smtClean="0"/>
              <a:t>Cs decay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343265" y="4994535"/>
            <a:ext cx="33025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T</a:t>
            </a:r>
            <a:r>
              <a:rPr lang="en-US" baseline="-25000" dirty="0" smtClean="0">
                <a:latin typeface="+mj-lt"/>
              </a:rPr>
              <a:t>1/2</a:t>
            </a:r>
            <a:r>
              <a:rPr lang="en-US" dirty="0" smtClean="0">
                <a:latin typeface="+mj-lt"/>
              </a:rPr>
              <a:t>(lit) = 33.4 (2) min</a:t>
            </a:r>
            <a:endParaRPr lang="en-US" baseline="-25000" dirty="0"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81600" y="5562600"/>
            <a:ext cx="3718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baseline="-25000" dirty="0" smtClean="0">
                <a:solidFill>
                  <a:srgbClr val="C00000"/>
                </a:solidFill>
                <a:latin typeface="+mj-lt"/>
              </a:rPr>
              <a:t>1/2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(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exp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) </a:t>
            </a:r>
            <a:r>
              <a:rPr lang="en-US" dirty="0">
                <a:solidFill>
                  <a:srgbClr val="C00000"/>
                </a:solidFill>
                <a:latin typeface="+mj-lt"/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33.7 (10) min</a:t>
            </a:r>
            <a:endParaRPr lang="en-US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32945" y="4557355"/>
            <a:ext cx="2321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1436-463 gated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580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788" y="54114"/>
            <a:ext cx="47482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solidFill>
                  <a:schemeClr val="tx2"/>
                </a:solidFill>
                <a:latin typeface="+mj-lt"/>
                <a:cs typeface="+mn-cs"/>
              </a:rPr>
              <a:t>Deep Inelastic Reach</a:t>
            </a:r>
            <a:endParaRPr lang="en-US" sz="4000" dirty="0">
              <a:solidFill>
                <a:schemeClr val="tx2"/>
              </a:solidFill>
              <a:latin typeface="+mj-lt"/>
              <a:cs typeface="+mn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46063" y="762000"/>
            <a:ext cx="4402137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mccutchan\Desktop\Atlas_Users_2014\211Pb_gat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254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733" y="838200"/>
            <a:ext cx="3114067" cy="2228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629400" y="356544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>
                <a:latin typeface="+mj-lt"/>
              </a:rPr>
              <a:t>211</a:t>
            </a:r>
            <a:r>
              <a:rPr lang="en-US" dirty="0" smtClean="0"/>
              <a:t>Pb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957590"/>
            <a:ext cx="2895600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3 neutron transfer</a:t>
            </a:r>
            <a:endParaRPr lang="en-US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17295" y="3124200"/>
            <a:ext cx="4279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G.J. Lane </a:t>
            </a:r>
            <a:r>
              <a:rPr lang="en-US" sz="1800" i="1" dirty="0" smtClean="0">
                <a:latin typeface="+mj-lt"/>
              </a:rPr>
              <a:t>et al</a:t>
            </a:r>
            <a:r>
              <a:rPr lang="en-US" sz="1800" dirty="0" smtClean="0">
                <a:latin typeface="+mj-lt"/>
              </a:rPr>
              <a:t>., Phys. </a:t>
            </a:r>
            <a:r>
              <a:rPr lang="en-US" sz="1800" dirty="0" err="1" smtClean="0">
                <a:latin typeface="+mj-lt"/>
              </a:rPr>
              <a:t>Lett</a:t>
            </a:r>
            <a:r>
              <a:rPr lang="en-US" sz="1800" dirty="0" smtClean="0">
                <a:latin typeface="+mj-lt"/>
              </a:rPr>
              <a:t>. B </a:t>
            </a:r>
            <a:r>
              <a:rPr lang="en-US" sz="1800" b="1" dirty="0" smtClean="0">
                <a:latin typeface="+mj-lt"/>
              </a:rPr>
              <a:t>606</a:t>
            </a:r>
            <a:r>
              <a:rPr lang="en-US" sz="1800" dirty="0" smtClean="0">
                <a:latin typeface="+mj-lt"/>
              </a:rPr>
              <a:t>, 34 (2002) </a:t>
            </a:r>
            <a:endParaRPr lang="en-US" sz="18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2800" y="1721792"/>
            <a:ext cx="1815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734-322 gate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443335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137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2600" y="1290935"/>
            <a:ext cx="73580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486</a:t>
            </a:r>
            <a:endParaRPr lang="en-US" sz="2400" dirty="0">
              <a:latin typeface="+mj-lt"/>
            </a:endParaRPr>
          </a:p>
        </p:txBody>
      </p:sp>
      <p:pic>
        <p:nvPicPr>
          <p:cNvPr id="2052" name="Picture 4" descr="C:\Users\mccutchan\Desktop\Atlas_Users_2014\212pbgate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0"/>
            <a:ext cx="9144000" cy="254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781542" y="3936317"/>
            <a:ext cx="10668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aseline="30000" dirty="0" smtClean="0">
                <a:latin typeface="+mj-lt"/>
              </a:rPr>
              <a:t>212</a:t>
            </a:r>
            <a:r>
              <a:rPr lang="en-US" dirty="0" smtClean="0"/>
              <a:t>Pb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00" y="3886200"/>
            <a:ext cx="2895600" cy="5232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4</a:t>
            </a:r>
            <a:r>
              <a:rPr lang="en-US" dirty="0" smtClean="0">
                <a:latin typeface="+mj-lt"/>
              </a:rPr>
              <a:t> neutron transfer</a:t>
            </a:r>
            <a:endParaRPr lang="en-US" dirty="0">
              <a:latin typeface="+mj-lt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342" y="3936317"/>
            <a:ext cx="1377827" cy="24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953000" y="6369424"/>
            <a:ext cx="45225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A.I. Morales </a:t>
            </a:r>
            <a:r>
              <a:rPr lang="en-US" sz="1600" i="1" dirty="0" smtClean="0">
                <a:latin typeface="+mj-lt"/>
              </a:rPr>
              <a:t>et al</a:t>
            </a:r>
            <a:r>
              <a:rPr lang="en-US" sz="1600" dirty="0" smtClean="0">
                <a:latin typeface="+mj-lt"/>
              </a:rPr>
              <a:t>., Phys. Rev. </a:t>
            </a:r>
            <a:r>
              <a:rPr lang="en-US" sz="1600" dirty="0">
                <a:latin typeface="+mj-lt"/>
              </a:rPr>
              <a:t>C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b="1" dirty="0" smtClean="0">
                <a:latin typeface="+mj-lt"/>
              </a:rPr>
              <a:t>89</a:t>
            </a:r>
            <a:r>
              <a:rPr lang="en-US" sz="1600" dirty="0" smtClean="0">
                <a:latin typeface="+mj-lt"/>
              </a:rPr>
              <a:t>, 014324 (2014)</a:t>
            </a:r>
            <a:r>
              <a:rPr lang="en-US" sz="1800" dirty="0" smtClean="0">
                <a:latin typeface="+mj-lt"/>
              </a:rPr>
              <a:t> </a:t>
            </a:r>
            <a:endParaRPr lang="en-US" sz="18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3391" y="5003213"/>
            <a:ext cx="1815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805-316 gate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6063" y="4409420"/>
            <a:ext cx="762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157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655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4338</TotalTime>
  <Words>224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Gagnon</dc:creator>
  <cp:lastModifiedBy>NNDC Controlling Account</cp:lastModifiedBy>
  <cp:revision>309</cp:revision>
  <cp:lastPrinted>2007-07-02T19:06:14Z</cp:lastPrinted>
  <dcterms:created xsi:type="dcterms:W3CDTF">2007-06-28T20:22:43Z</dcterms:created>
  <dcterms:modified xsi:type="dcterms:W3CDTF">2014-05-15T19:22:03Z</dcterms:modified>
</cp:coreProperties>
</file>