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5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8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5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8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7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3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8213-8582-4094-A8A7-A17A057DA6E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C80FD-AF61-49F9-9E43-85C632889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828800"/>
            <a:ext cx="8991600" cy="2697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Physics/History</a:t>
            </a:r>
          </a:p>
          <a:p>
            <a:r>
              <a:rPr lang="en-US" sz="2400" dirty="0" smtClean="0"/>
              <a:t>Collective enhancements: </a:t>
            </a:r>
            <a:r>
              <a:rPr lang="en-US" sz="2400" b="1" dirty="0" smtClean="0"/>
              <a:t>REDISTRUBTUION</a:t>
            </a:r>
            <a:r>
              <a:rPr lang="en-US" sz="2400" dirty="0" smtClean="0"/>
              <a:t> of the MANY-BODY </a:t>
            </a:r>
            <a:r>
              <a:rPr lang="en-US" sz="2400" b="1" dirty="0" smtClean="0"/>
              <a:t>density of states </a:t>
            </a:r>
            <a:r>
              <a:rPr lang="en-US" sz="2400" dirty="0" smtClean="0"/>
              <a:t>from high </a:t>
            </a:r>
            <a:r>
              <a:rPr lang="en-US" sz="2400" dirty="0" smtClean="0">
                <a:sym typeface="Wingdings" panose="05000000000000000000" pitchFamily="2" charset="2"/>
              </a:rPr>
              <a:t></a:t>
            </a:r>
            <a:r>
              <a:rPr lang="en-US" sz="2400" dirty="0" smtClean="0"/>
              <a:t> low excitation energy for deformed nuclei.</a:t>
            </a:r>
          </a:p>
          <a:p>
            <a:r>
              <a:rPr lang="en-US" sz="2400" dirty="0" smtClean="0"/>
              <a:t>At high T (</a:t>
            </a:r>
            <a:r>
              <a:rPr lang="en-US" sz="2400" dirty="0" err="1" smtClean="0"/>
              <a:t>sp</a:t>
            </a:r>
            <a:r>
              <a:rPr lang="en-US" sz="2400" dirty="0" smtClean="0"/>
              <a:t> occupation smeared out) </a:t>
            </a:r>
            <a:r>
              <a:rPr lang="en-US" sz="2400" dirty="0" smtClean="0">
                <a:sym typeface="Wingdings" panose="05000000000000000000" pitchFamily="2" charset="2"/>
              </a:rPr>
              <a:t> </a:t>
            </a:r>
            <a:r>
              <a:rPr lang="en-US" sz="2400" dirty="0" smtClean="0"/>
              <a:t>deformed-to-spherical transition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and low-energy enhancements die.</a:t>
            </a:r>
          </a:p>
          <a:p>
            <a:r>
              <a:rPr lang="en-US" sz="2400" dirty="0" smtClean="0"/>
              <a:t>We searched for this transition (at ANL) and did NOT find it (2007 PRC).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Conclusions: </a:t>
            </a:r>
            <a:r>
              <a:rPr lang="en-US" sz="2400" dirty="0" smtClean="0">
                <a:solidFill>
                  <a:srgbClr val="FF0000"/>
                </a:solidFill>
              </a:rPr>
              <a:t>A transition (if it exists) is either more diffuse in E* than predicted (SU3 SM) </a:t>
            </a:r>
            <a:r>
              <a:rPr lang="en-US" sz="2400" b="1" dirty="0" smtClean="0">
                <a:solidFill>
                  <a:srgbClr val="FF0000"/>
                </a:solidFill>
              </a:rPr>
              <a:t>AND/OR</a:t>
            </a:r>
            <a:r>
              <a:rPr lang="en-US" sz="2400" dirty="0" smtClean="0">
                <a:solidFill>
                  <a:srgbClr val="FF0000"/>
                </a:solidFill>
              </a:rPr>
              <a:t> lower in E* than we looked. We also said (re </a:t>
            </a:r>
            <a:r>
              <a:rPr lang="en-US" sz="2400" b="1" dirty="0" smtClean="0">
                <a:solidFill>
                  <a:srgbClr val="FF0000"/>
                </a:solidFill>
              </a:rPr>
              <a:t>SMMC</a:t>
            </a:r>
            <a:r>
              <a:rPr lang="en-US" sz="2400" dirty="0" smtClean="0">
                <a:solidFill>
                  <a:srgbClr val="FF0000"/>
                </a:solidFill>
              </a:rPr>
              <a:t>)  ….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284228" y="152400"/>
            <a:ext cx="6499344" cy="144655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Continued search for the 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Fade out </a:t>
            </a:r>
            <a:r>
              <a:rPr lang="en-US" sz="3200" b="1" dirty="0" smtClean="0"/>
              <a:t>of collective enhancements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400" b="1" dirty="0" smtClean="0"/>
              <a:t>Charity, </a:t>
            </a:r>
            <a:r>
              <a:rPr lang="en-US" sz="2400" b="1" dirty="0" err="1" smtClean="0"/>
              <a:t>Reviol</a:t>
            </a:r>
            <a:r>
              <a:rPr lang="en-US" sz="2400" b="1" smtClean="0"/>
              <a:t>, Sobotka [</a:t>
            </a:r>
            <a:r>
              <a:rPr lang="en-US" sz="2400" b="1" dirty="0" smtClean="0"/>
              <a:t>WU] &amp; Chajecki [MSU-?]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176" y="4094371"/>
            <a:ext cx="598123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5257800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Since then </a:t>
            </a:r>
            <a:r>
              <a:rPr lang="en-US" b="1" dirty="0" err="1" smtClean="0"/>
              <a:t>Yoram</a:t>
            </a:r>
            <a:r>
              <a:rPr lang="en-US" b="1" dirty="0" smtClean="0"/>
              <a:t> </a:t>
            </a:r>
            <a:r>
              <a:rPr lang="en-US" b="1" dirty="0" err="1" smtClean="0"/>
              <a:t>Alhassid</a:t>
            </a:r>
            <a:r>
              <a:rPr lang="en-US" b="1" dirty="0" smtClean="0"/>
              <a:t> </a:t>
            </a:r>
            <a:r>
              <a:rPr lang="en-US" dirty="0" smtClean="0"/>
              <a:t>has done exactly that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	 his work </a:t>
            </a:r>
            <a:r>
              <a:rPr lang="en-US" dirty="0" smtClean="0"/>
              <a:t>suggests we have to look lower in E*.</a:t>
            </a:r>
            <a:endParaRPr lang="en-US" dirty="0"/>
          </a:p>
          <a:p>
            <a:pPr marL="285750" indent="-285750">
              <a:buFont typeface="Wingdings"/>
              <a:buChar char="è"/>
            </a:pPr>
            <a:r>
              <a:rPr lang="en-US" b="1" dirty="0" smtClean="0">
                <a:solidFill>
                  <a:srgbClr val="FF0000"/>
                </a:solidFill>
              </a:rPr>
              <a:t>Detailed excitation function study of 2, 3, and 4 n evaporation spectra of both</a:t>
            </a:r>
          </a:p>
          <a:p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	deformed and ~ spherical rare earths.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1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1641"/>
            <a:ext cx="5907843" cy="235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3" y="2438400"/>
            <a:ext cx="4215833" cy="4204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82" y="2787558"/>
            <a:ext cx="3891940" cy="3974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41576"/>
            <a:ext cx="255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Our previous work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470" y="803568"/>
            <a:ext cx="25916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 evidence for</a:t>
            </a:r>
          </a:p>
          <a:p>
            <a:r>
              <a:rPr lang="en-US" sz="2800" b="1" dirty="0" smtClean="0"/>
              <a:t>Fade out found </a:t>
            </a:r>
          </a:p>
          <a:p>
            <a:r>
              <a:rPr lang="en-US" sz="2800" b="1" dirty="0" smtClean="0"/>
              <a:t>E* &gt; 50 MeV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92514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With</a:t>
            </a:r>
            <a:r>
              <a:rPr lang="en-US" dirty="0" smtClean="0"/>
              <a:t> Col. En.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31901" y="4299561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Without</a:t>
            </a:r>
            <a:r>
              <a:rPr lang="en-US" dirty="0" smtClean="0"/>
              <a:t> Col. En.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05007" y="2761846"/>
            <a:ext cx="635726" cy="667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118461" y="2761846"/>
            <a:ext cx="505073" cy="971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828800" y="3962400"/>
            <a:ext cx="252354" cy="41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99312" y="2611684"/>
            <a:ext cx="9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0997" y="2188563"/>
            <a:ext cx="158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EXPECTATIONS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03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5715000" cy="208756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Alhassid’s</a:t>
            </a:r>
            <a:r>
              <a:rPr lang="en-US" dirty="0" smtClean="0"/>
              <a:t> recent results</a:t>
            </a:r>
            <a:br>
              <a:rPr lang="en-US" dirty="0" smtClean="0"/>
            </a:br>
            <a:r>
              <a:rPr lang="en-US" dirty="0" smtClean="0"/>
              <a:t>look E* ~ 15- 30 MeV </a:t>
            </a:r>
            <a:br>
              <a:rPr lang="en-US" dirty="0" smtClean="0"/>
            </a:br>
            <a:r>
              <a:rPr lang="en-US" sz="2000" dirty="0" smtClean="0"/>
              <a:t>(for deformed nuclei 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98" y="2112962"/>
            <a:ext cx="5765401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/>
              <a:buChar char="è"/>
            </a:pPr>
            <a:r>
              <a:rPr lang="en-US" b="1" dirty="0" smtClean="0">
                <a:sym typeface="Wingdings" panose="05000000000000000000" pitchFamily="2" charset="2"/>
              </a:rPr>
              <a:t>Do NOT </a:t>
            </a:r>
            <a:r>
              <a:rPr lang="en-US" dirty="0">
                <a:sym typeface="Wingdings" panose="05000000000000000000" pitchFamily="2" charset="2"/>
              </a:rPr>
              <a:t>e</a:t>
            </a:r>
            <a:r>
              <a:rPr lang="en-US" dirty="0" smtClean="0">
                <a:sym typeface="Wingdings" panose="05000000000000000000" pitchFamily="2" charset="2"/>
              </a:rPr>
              <a:t>xpect to see transition (no Coll. En.) leading to </a:t>
            </a:r>
            <a:r>
              <a:rPr lang="en-US" baseline="30000" dirty="0" smtClean="0">
                <a:sym typeface="Wingdings" panose="05000000000000000000" pitchFamily="2" charset="2"/>
              </a:rPr>
              <a:t>144</a:t>
            </a:r>
            <a:r>
              <a:rPr lang="en-US" dirty="0" smtClean="0">
                <a:sym typeface="Wingdings" panose="05000000000000000000" pitchFamily="2" charset="2"/>
              </a:rPr>
              <a:t>Nd residues </a:t>
            </a: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/>
              <a:buChar char="è"/>
            </a:pPr>
            <a:r>
              <a:rPr lang="en-US" b="1" dirty="0" smtClean="0">
                <a:sym typeface="Wingdings" panose="05000000000000000000" pitchFamily="2" charset="2"/>
              </a:rPr>
              <a:t>Do</a:t>
            </a:r>
            <a:r>
              <a:rPr lang="en-US" dirty="0" smtClean="0">
                <a:sym typeface="Wingdings" panose="05000000000000000000" pitchFamily="2" charset="2"/>
              </a:rPr>
              <a:t> expect to see transition reflected in n-spectra (leading to) 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aseline="30000" dirty="0" smtClean="0">
                <a:sym typeface="Wingdings" panose="05000000000000000000" pitchFamily="2" charset="2"/>
              </a:rPr>
              <a:t>152-154</a:t>
            </a:r>
            <a:r>
              <a:rPr lang="en-US" dirty="0" smtClean="0">
                <a:sym typeface="Wingdings" panose="05000000000000000000" pitchFamily="2" charset="2"/>
              </a:rPr>
              <a:t>Nd                  	residues. 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NEED Excitation functions of </a:t>
            </a:r>
          </a:p>
          <a:p>
            <a:pPr marL="0" indent="0">
              <a:buNone/>
            </a:pPr>
            <a:r>
              <a:rPr lang="en-US" sz="4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high-quality neutron spectra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leading from to nuclei with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 MeV &lt; E*&lt; 30 MeV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09" y="0"/>
            <a:ext cx="355199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3660" y="272113"/>
            <a:ext cx="1485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 = </a:t>
            </a:r>
          </a:p>
          <a:p>
            <a:r>
              <a:rPr lang="en-US" b="1" dirty="0" smtClean="0"/>
              <a:t>Enhancement</a:t>
            </a:r>
          </a:p>
          <a:p>
            <a:r>
              <a:rPr lang="en-US" b="1" dirty="0" smtClean="0"/>
              <a:t> factor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96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52400"/>
            <a:ext cx="2895600" cy="609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Q-A  Charity/Sobotka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64008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Most important physics question (for stable beams)</a:t>
            </a:r>
          </a:p>
          <a:p>
            <a:pPr>
              <a:buFont typeface="Wingdings"/>
              <a:buChar char="è"/>
            </a:pPr>
            <a:r>
              <a:rPr lang="en-US" sz="2000" b="1" dirty="0" smtClean="0">
                <a:sym typeface="Wingdings" panose="05000000000000000000" pitchFamily="2" charset="2"/>
              </a:rPr>
              <a:t>Search for demise of collect enhancements</a:t>
            </a:r>
          </a:p>
          <a:p>
            <a:pPr marL="0" indent="0">
              <a:buNone/>
            </a:pPr>
            <a:r>
              <a:rPr lang="en-US" sz="2000" b="1" dirty="0" smtClean="0">
                <a:sym typeface="Wingdings" panose="05000000000000000000" pitchFamily="2" charset="2"/>
              </a:rPr>
              <a:t>       Either use fusion [as we did </a:t>
            </a:r>
            <a:r>
              <a:rPr lang="en-US" sz="2000" b="1" dirty="0" err="1" smtClean="0">
                <a:sym typeface="Wingdings" panose="05000000000000000000" pitchFamily="2" charset="2"/>
              </a:rPr>
              <a:t>beforeANL</a:t>
            </a:r>
            <a:r>
              <a:rPr lang="en-US" sz="2000" b="1" dirty="0" smtClean="0">
                <a:sym typeface="Wingdings" panose="05000000000000000000" pitchFamily="2" charset="2"/>
              </a:rPr>
              <a:t>] </a:t>
            </a:r>
            <a:r>
              <a:rPr lang="en-US" sz="2000" b="1" dirty="0" smtClean="0">
                <a:sym typeface="Wingdings" panose="05000000000000000000" pitchFamily="2" charset="2"/>
              </a:rPr>
              <a:t>or </a:t>
            </a:r>
          </a:p>
          <a:p>
            <a:pPr marL="0" indent="0">
              <a:buNone/>
            </a:pPr>
            <a:r>
              <a:rPr lang="en-US" sz="2000" b="1" dirty="0" smtClean="0">
                <a:sym typeface="Wingdings" panose="05000000000000000000" pitchFamily="2" charset="2"/>
              </a:rPr>
              <a:t>       (</a:t>
            </a:r>
            <a:r>
              <a:rPr lang="en-US" sz="2000" b="1" dirty="0" err="1" smtClean="0">
                <a:sym typeface="Wingdings" panose="05000000000000000000" pitchFamily="2" charset="2"/>
              </a:rPr>
              <a:t>p,p</a:t>
            </a:r>
            <a:r>
              <a:rPr lang="en-US" sz="2000" b="1" dirty="0" smtClean="0">
                <a:sym typeface="Wingdings" panose="05000000000000000000" pitchFamily="2" charset="2"/>
              </a:rPr>
              <a:t>’) or (</a:t>
            </a:r>
            <a:r>
              <a:rPr lang="en-US" sz="2000" b="1" dirty="0" err="1" smtClean="0">
                <a:sym typeface="Wingdings" panose="05000000000000000000" pitchFamily="2" charset="2"/>
              </a:rPr>
              <a:t>a,a</a:t>
            </a:r>
            <a:r>
              <a:rPr lang="en-US" sz="2000" b="1" dirty="0" smtClean="0">
                <a:sym typeface="Wingdings" panose="05000000000000000000" pitchFamily="2" charset="2"/>
              </a:rPr>
              <a:t>’) </a:t>
            </a:r>
            <a:r>
              <a:rPr lang="en-US" sz="1800" b="1" dirty="0" smtClean="0">
                <a:sym typeface="Wingdings" panose="05000000000000000000" pitchFamily="2" charset="2"/>
              </a:rPr>
              <a:t>[as we did for GDR built on excited </a:t>
            </a:r>
            <a:r>
              <a:rPr lang="en-US" sz="1800" b="1" smtClean="0">
                <a:sym typeface="Wingdings" panose="05000000000000000000" pitchFamily="2" charset="2"/>
              </a:rPr>
              <a:t>states </a:t>
            </a:r>
            <a:r>
              <a:rPr lang="en-US" sz="1800" b="1" smtClean="0">
                <a:sym typeface="Wingdings" panose="05000000000000000000" pitchFamily="2" charset="2"/>
              </a:rPr>
              <a:t>with </a:t>
            </a:r>
            <a:r>
              <a:rPr lang="en-US" sz="1800" b="1" dirty="0" err="1" smtClean="0">
                <a:sym typeface="Wingdings" panose="05000000000000000000" pitchFamily="2" charset="2"/>
              </a:rPr>
              <a:t>Thoennessen</a:t>
            </a:r>
            <a:r>
              <a:rPr lang="en-US" sz="1800" b="1" dirty="0" smtClean="0">
                <a:sym typeface="Wingdings" panose="05000000000000000000" pitchFamily="2" charset="2"/>
              </a:rPr>
              <a:t> TAMU]</a:t>
            </a:r>
            <a:endParaRPr lang="en-US" sz="1800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b="1" dirty="0" smtClean="0">
              <a:sym typeface="Wingdings" panose="05000000000000000000" pitchFamily="2" charset="2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How do these questions relate to the present priorities of the field.</a:t>
            </a:r>
          </a:p>
          <a:p>
            <a:pPr>
              <a:buFont typeface="Wingdings"/>
              <a:buChar char="è"/>
            </a:pPr>
            <a:r>
              <a:rPr lang="en-US" sz="2000" b="1" dirty="0" smtClean="0">
                <a:sym typeface="Wingdings" panose="05000000000000000000" pitchFamily="2" charset="2"/>
              </a:rPr>
              <a:t>Don’t know – Don’t care. </a:t>
            </a:r>
          </a:p>
          <a:p>
            <a:pPr marL="0" indent="0">
              <a:buNone/>
            </a:pPr>
            <a:endParaRPr lang="en-US" sz="2000" b="1" dirty="0" smtClean="0">
              <a:sym typeface="Wingdings" panose="05000000000000000000" pitchFamily="2" charset="2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Accelerator and tech.</a:t>
            </a:r>
          </a:p>
          <a:p>
            <a:pPr>
              <a:buFont typeface="Wingdings"/>
              <a:buChar char="è"/>
            </a:pPr>
            <a:r>
              <a:rPr lang="en-US" sz="2000" b="1" dirty="0" smtClean="0">
                <a:sym typeface="Wingdings" panose="05000000000000000000" pitchFamily="2" charset="2"/>
              </a:rPr>
              <a:t>Interested in excellent beam timing </a:t>
            </a:r>
            <a:r>
              <a:rPr lang="en-US" sz="2000" b="1" dirty="0">
                <a:sym typeface="Wingdings" panose="05000000000000000000" pitchFamily="2" charset="2"/>
              </a:rPr>
              <a:t>&amp;</a:t>
            </a:r>
            <a:r>
              <a:rPr lang="en-US" sz="2000" b="1" dirty="0" smtClean="0">
                <a:sym typeface="Wingdings" panose="05000000000000000000" pitchFamily="2" charset="2"/>
              </a:rPr>
              <a:t> few meter n-TOF for intermediate angles in front of FMA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WITHOUT GS or GRETINA</a:t>
            </a:r>
            <a:r>
              <a:rPr lang="en-US" sz="2000" b="1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smtClean="0">
                <a:sym typeface="Wingdings" panose="05000000000000000000" pitchFamily="2" charset="2"/>
              </a:rPr>
              <a:t>     Beam intensities should not be a problem.</a:t>
            </a:r>
          </a:p>
          <a:p>
            <a:pPr>
              <a:buFont typeface="Wingdings"/>
              <a:buChar char="è"/>
            </a:pPr>
            <a:endParaRPr lang="en-US" sz="2000" b="1" dirty="0">
              <a:sym typeface="Wingdings" panose="05000000000000000000" pitchFamily="2" charset="2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TECH development</a:t>
            </a:r>
          </a:p>
          <a:p>
            <a:pPr>
              <a:buFont typeface="Wingdings"/>
              <a:buChar char="è"/>
            </a:pPr>
            <a:r>
              <a:rPr lang="en-US" sz="2000" b="1" dirty="0" smtClean="0">
                <a:sym typeface="Wingdings" panose="05000000000000000000" pitchFamily="2" charset="2"/>
              </a:rPr>
              <a:t>Unrelated to Collective Enhancements, we are interested in advancing tech. for large Si-strip arrays or arrays of PSD capable scintillators. </a:t>
            </a:r>
          </a:p>
          <a:p>
            <a:pPr>
              <a:buFont typeface="Wingdings"/>
              <a:buChar char="è"/>
            </a:pPr>
            <a:r>
              <a:rPr lang="en-US" sz="2000" b="1" dirty="0" smtClean="0">
                <a:sym typeface="Wingdings" panose="05000000000000000000" pitchFamily="2" charset="2"/>
              </a:rPr>
              <a:t>Our new HINP chip will be ready this fall. HUGH dynamic range (two simultaneous shapers) improved DISC.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482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265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Continued search for the  Fade out of collective enhancements Charity, Reviol, Sobotka [WU] &amp; Chajecki [MSU-?]</vt:lpstr>
      <vt:lpstr>  </vt:lpstr>
      <vt:lpstr>Alhassid’s recent results look E* ~ 15- 30 MeV  (for deformed nuclei ) </vt:lpstr>
      <vt:lpstr>Q-A  Charity/Sobotka</vt:lpstr>
    </vt:vector>
  </TitlesOfParts>
  <Company>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Continued search for the  Fade out of collective enhancements Charity-Sobotka[WU] and Chajecki [?]</dc:title>
  <dc:creator>Lee Sobotka</dc:creator>
  <cp:lastModifiedBy>Lee Sobotka</cp:lastModifiedBy>
  <cp:revision>12</cp:revision>
  <dcterms:created xsi:type="dcterms:W3CDTF">2014-05-08T15:16:35Z</dcterms:created>
  <dcterms:modified xsi:type="dcterms:W3CDTF">2014-05-12T21:07:10Z</dcterms:modified>
</cp:coreProperties>
</file>