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9" r:id="rId2"/>
    <p:sldId id="270" r:id="rId3"/>
    <p:sldId id="280" r:id="rId4"/>
    <p:sldId id="262" r:id="rId5"/>
    <p:sldId id="271" r:id="rId6"/>
    <p:sldId id="314" r:id="rId7"/>
    <p:sldId id="282" r:id="rId8"/>
    <p:sldId id="283" r:id="rId9"/>
    <p:sldId id="284" r:id="rId10"/>
    <p:sldId id="285" r:id="rId11"/>
    <p:sldId id="290" r:id="rId12"/>
    <p:sldId id="291" r:id="rId13"/>
    <p:sldId id="293" r:id="rId14"/>
    <p:sldId id="296" r:id="rId15"/>
    <p:sldId id="297" r:id="rId16"/>
    <p:sldId id="302" r:id="rId17"/>
    <p:sldId id="307" r:id="rId18"/>
    <p:sldId id="315" r:id="rId19"/>
    <p:sldId id="316" r:id="rId20"/>
    <p:sldId id="281" r:id="rId21"/>
    <p:sldId id="265" r:id="rId22"/>
    <p:sldId id="274" r:id="rId23"/>
    <p:sldId id="263" r:id="rId24"/>
    <p:sldId id="278" r:id="rId25"/>
    <p:sldId id="299" r:id="rId26"/>
    <p:sldId id="279" r:id="rId27"/>
    <p:sldId id="312" r:id="rId28"/>
    <p:sldId id="288" r:id="rId29"/>
    <p:sldId id="292" r:id="rId30"/>
    <p:sldId id="289" r:id="rId31"/>
    <p:sldId id="300" r:id="rId32"/>
    <p:sldId id="301" r:id="rId33"/>
    <p:sldId id="313" r:id="rId34"/>
    <p:sldId id="272" r:id="rId35"/>
    <p:sldId id="303" r:id="rId36"/>
    <p:sldId id="304" r:id="rId37"/>
    <p:sldId id="305" r:id="rId38"/>
    <p:sldId id="306" r:id="rId39"/>
    <p:sldId id="308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4B5C29"/>
    <a:srgbClr val="7F7F7F"/>
    <a:srgbClr val="5F5F5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5" descr="slide footer_blue_6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988"/>
            <a:ext cx="97536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slide header_6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97536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160338"/>
            <a:ext cx="3170238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3DAABD46-F44C-4D30-8D36-A2EE450A0662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12800" y="9040813"/>
            <a:ext cx="5121275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76963" y="9120188"/>
            <a:ext cx="1136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774D83-8409-469E-889B-04DBED9AE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041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fld id="{B18155F8-EE2F-4F44-A801-864FCB2327FA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fld id="{53DCA668-4264-4CF0-962E-B750542EF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0936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F0C05D-1AA5-4061-804F-E8F5646763B1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0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2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0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69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91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5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35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76-6421-4802-819D-BE8307A9C48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D759FF-69FD-4E40-8294-8394EF7C33F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E1022-D7D4-4740-B9DF-3ED8E6F1829C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BB342A-FA33-43D5-988E-14B3F89A636C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ACB60-0941-4168-8818-155C139223FA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8C4D4-EE64-4112-84D4-82DE2691A8F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F04F96-C8D7-42D6-AFB7-6823F97BF195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C785B-8FA4-42ED-BF0B-9E1B304A8A1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7E35A-E3C7-4A36-AFF6-CA0C50F70CDC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8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302" indent="-30203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8157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420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684" indent="-24163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947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1210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4473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7736" indent="-2416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212BE9F-6A56-42B0-829E-5F874F44EC17}" type="slidenum">
              <a:rPr 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5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44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10B316-2D6D-46E0-8F5B-4E16EF3C353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1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C6310-9127-4076-9700-C9B34DA0326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DBFF5A-C042-4636-8ADF-2754AA0ACB7E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3900"/>
            <a:ext cx="4799013" cy="359886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16412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76-6421-4802-819D-BE8307A9C48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90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76-6421-4802-819D-BE8307A9C48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9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76-6421-4802-819D-BE8307A9C48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57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  <p:sp>
        <p:nvSpPr>
          <p:cNvPr id="839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1225" indent="-292779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1117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9563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08010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76456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44903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13349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1797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mtClean="0">
                <a:latin typeface="Arial" pitchFamily="34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839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61225" indent="-292779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71117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9563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08010" indent="-234224" defTabSz="99057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76456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44903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13349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81797" indent="-234224" defTabSz="9905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EB319B24-DC3E-410A-ADF5-AC430FA61960}" type="slidenum">
              <a:rPr lang="en-US" smtClean="0">
                <a:latin typeface="Arial" pitchFamily="34" charset="0"/>
              </a:rPr>
              <a:pPr eaLnBrk="1" hangingPunct="1"/>
              <a:t>38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76-6421-4802-819D-BE8307A9C48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525AF-A0F0-4329-BFCA-21545268694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Go to "View | Header and Footer" to add your organization, sponsor, meeting name here; then, click "Apply to All"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EE71BD-5A90-4931-92A7-9C9DFB52438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Go to "View | Header and Footer" to add your organization, sponsor, meeting name here; then, click "Apply to All"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DCA668-4264-4CF0-962E-B750542EF6C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46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3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50EB0C-7E7D-4170-9E7A-5F0DD7A676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12A07C-CE35-40A5-920F-957C21D0A8D3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9DEF0-A22F-4869-88D9-C8A4418DD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54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31431C-650D-4477-9EF0-23DC4BE6B08D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D9AAD-3FB5-4133-8CD5-27B25094D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20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D0DAA-DAFC-4735-894B-D24CCF3E3E1E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DD0F1-0C17-4263-B9E2-08F1D8AE9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7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B75D3-6D4D-4069-83CE-8628B1773636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7554-124C-4D80-9212-248708F93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4CC050-C2D6-4337-8B98-FB9DDFBBAFD3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BD1FF-93AF-4AE7-B721-C1AB6744B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0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411562-5F2B-4277-AB73-4418DE523270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3DB62-EFFB-4E53-A742-FF40A25FB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34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868B67-578E-4113-A0D0-57F866BAE7FF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B13DA-6B35-4706-B0A8-A0189F773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C4207B-8597-4069-B1D4-751F6D36090F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4F9BD-3110-4C3B-B00D-B54C787CA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8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297F92-647A-4BD9-AC81-87B201E18834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2C6BF-403B-408F-A5BC-51C40C417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80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A7698C-5804-4583-A545-4602EAAE48B3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73258-5A51-4F74-8880-F1F84464D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87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7567F8F-7DD9-4BCE-84A3-F90D580170B9}" type="datetime1">
              <a:rPr lang="en-US" altLang="en-US"/>
              <a:pPr/>
              <a:t>5/15/2014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4A3D8602-6683-45D5-8040-F3F276D0D1F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wmf"/><Relationship Id="rId5" Type="http://schemas.openxmlformats.org/officeDocument/2006/relationships/image" Target="../media/image45.png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5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10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69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png"/><Relationship Id="rId11" Type="http://schemas.openxmlformats.org/officeDocument/2006/relationships/image" Target="../media/image68.wmf"/><Relationship Id="rId5" Type="http://schemas.openxmlformats.org/officeDocument/2006/relationships/image" Target="../media/image66.wmf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1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6400"/>
            <a:ext cx="7696200" cy="1069975"/>
          </a:xfrm>
        </p:spPr>
        <p:txBody>
          <a:bodyPr/>
          <a:lstStyle/>
          <a:p>
            <a:pPr algn="ctr"/>
            <a:r>
              <a:rPr lang="en-US" altLang="en-US" dirty="0" smtClean="0"/>
              <a:t>Laser Spectroscopy for Nuclear Structure</a:t>
            </a:r>
            <a:br>
              <a:rPr lang="en-US" altLang="en-US" dirty="0" smtClean="0"/>
            </a:br>
            <a:r>
              <a:rPr lang="en-US" altLang="en-US" dirty="0" smtClean="0"/>
              <a:t>Charge Radii and Moments </a:t>
            </a:r>
            <a:endParaRPr lang="en-US" altLang="en-US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Peter Mueller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aseline="30000" dirty="0" smtClean="0"/>
              <a:t>8</a:t>
            </a:r>
            <a:r>
              <a:rPr lang="de-DE" dirty="0" smtClean="0"/>
              <a:t>B in the FMD</a:t>
            </a:r>
            <a:endParaRPr lang="de-DE" dirty="0"/>
          </a:p>
        </p:txBody>
      </p:sp>
      <p:pic>
        <p:nvPicPr>
          <p:cNvPr id="4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43000"/>
            <a:ext cx="605465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9"/>
          <p:cNvSpPr/>
          <p:nvPr/>
        </p:nvSpPr>
        <p:spPr>
          <a:xfrm>
            <a:off x="395536" y="542747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Simple picture of  </a:t>
            </a:r>
            <a:r>
              <a:rPr lang="en-US" baseline="30000" dirty="0" smtClean="0"/>
              <a:t>8</a:t>
            </a:r>
            <a:r>
              <a:rPr lang="en-US" dirty="0" smtClean="0"/>
              <a:t>B: </a:t>
            </a:r>
          </a:p>
          <a:p>
            <a:r>
              <a:rPr lang="en-US" baseline="30000" dirty="0" smtClean="0"/>
              <a:t>7</a:t>
            </a:r>
            <a:r>
              <a:rPr lang="en-US" dirty="0" smtClean="0"/>
              <a:t>Be </a:t>
            </a:r>
            <a:r>
              <a:rPr lang="en-US" dirty="0"/>
              <a:t>core in </a:t>
            </a:r>
            <a:r>
              <a:rPr lang="en-US" dirty="0" smtClean="0"/>
              <a:t>3/2</a:t>
            </a:r>
            <a:r>
              <a:rPr lang="en-US" baseline="30000" dirty="0" smtClean="0"/>
              <a:t>-</a:t>
            </a:r>
            <a:r>
              <a:rPr lang="en-US" dirty="0" smtClean="0"/>
              <a:t> g. s. and </a:t>
            </a:r>
            <a:r>
              <a:rPr lang="en-US" dirty="0"/>
              <a:t>a </a:t>
            </a:r>
            <a:r>
              <a:rPr lang="en-US" dirty="0" smtClean="0"/>
              <a:t>weakly bound proton </a:t>
            </a:r>
            <a:r>
              <a:rPr lang="en-US" dirty="0"/>
              <a:t>in </a:t>
            </a:r>
            <a:r>
              <a:rPr lang="en-US" dirty="0" smtClean="0"/>
              <a:t>p</a:t>
            </a:r>
            <a:r>
              <a:rPr lang="en-US" baseline="-25000" dirty="0" smtClean="0"/>
              <a:t>3/2 </a:t>
            </a:r>
            <a:r>
              <a:rPr lang="en-US" dirty="0"/>
              <a:t>orbital</a:t>
            </a:r>
            <a:r>
              <a:rPr lang="en-US" dirty="0" smtClean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655" y="4419364"/>
            <a:ext cx="704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i="1" dirty="0" smtClean="0">
                <a:latin typeface="Arial"/>
                <a:ea typeface="Times New Roman"/>
                <a:cs typeface="Times New Roman"/>
              </a:rPr>
              <a:t>Intrinsic densities of the proton-halo candidate </a:t>
            </a:r>
            <a:r>
              <a:rPr lang="en-US" i="1" baseline="30000" dirty="0" smtClean="0">
                <a:latin typeface="Arial"/>
                <a:ea typeface="Times New Roman"/>
                <a:cs typeface="Times New Roman"/>
              </a:rPr>
              <a:t>8</a:t>
            </a:r>
            <a:r>
              <a:rPr lang="en-US" i="1" dirty="0" smtClean="0">
                <a:latin typeface="Arial"/>
                <a:ea typeface="Times New Roman"/>
                <a:cs typeface="Times New Roman"/>
              </a:rPr>
              <a:t>B calculated in the </a:t>
            </a:r>
            <a:r>
              <a:rPr lang="en-US" i="1" dirty="0" err="1" smtClean="0">
                <a:latin typeface="Arial"/>
                <a:ea typeface="Times New Roman"/>
                <a:cs typeface="Times New Roman"/>
              </a:rPr>
              <a:t>fermionic</a:t>
            </a:r>
            <a:r>
              <a:rPr lang="en-US" i="1" dirty="0" smtClean="0">
                <a:latin typeface="Arial"/>
                <a:ea typeface="Times New Roman"/>
                <a:cs typeface="Times New Roman"/>
              </a:rPr>
              <a:t> molecular dynamics model (courtesy of T. Neff – GSI). </a:t>
            </a:r>
            <a:endParaRPr lang="de-DE" i="1" dirty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6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 bwMode="auto">
          <a:xfrm flipH="1" flipV="1">
            <a:off x="6823881" y="2238222"/>
            <a:ext cx="7" cy="40670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84" name="Rectangle 83"/>
          <p:cNvSpPr/>
          <p:nvPr/>
        </p:nvSpPr>
        <p:spPr bwMode="auto">
          <a:xfrm>
            <a:off x="6728346" y="3971489"/>
            <a:ext cx="177421" cy="8188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de-DE" dirty="0" smtClean="0"/>
              <a:t>Laser Transitions in Boron Ionic Systems</a:t>
            </a:r>
            <a:endParaRPr lang="de-DE" dirty="0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473207" y="767233"/>
            <a:ext cx="2670793" cy="1631091"/>
            <a:chOff x="6400800" y="2166861"/>
            <a:chExt cx="2670793" cy="1631583"/>
          </a:xfrm>
        </p:grpSpPr>
        <p:cxnSp>
          <p:nvCxnSpPr>
            <p:cNvPr id="5" name="Straight Connector 4"/>
            <p:cNvCxnSpPr>
              <a:cxnSpLocks noChangeShapeType="1"/>
            </p:cNvCxnSpPr>
            <p:nvPr/>
          </p:nvCxnSpPr>
          <p:spPr bwMode="auto">
            <a:xfrm>
              <a:off x="6400800" y="3657600"/>
              <a:ext cx="76200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9"/>
            <p:cNvCxnSpPr>
              <a:cxnSpLocks noChangeShapeType="1"/>
            </p:cNvCxnSpPr>
            <p:nvPr/>
          </p:nvCxnSpPr>
          <p:spPr bwMode="auto">
            <a:xfrm>
              <a:off x="6802973" y="24823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10"/>
            <p:cNvCxnSpPr>
              <a:cxnSpLocks noChangeShapeType="1"/>
            </p:cNvCxnSpPr>
            <p:nvPr/>
          </p:nvCxnSpPr>
          <p:spPr bwMode="auto">
            <a:xfrm>
              <a:off x="6802973" y="24061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11"/>
            <p:cNvCxnSpPr>
              <a:cxnSpLocks noChangeShapeType="1"/>
            </p:cNvCxnSpPr>
            <p:nvPr/>
          </p:nvCxnSpPr>
          <p:spPr bwMode="auto">
            <a:xfrm>
              <a:off x="6802973" y="22537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186140" y="3429000"/>
              <a:ext cx="1885453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/>
                <a:t>2</a:t>
              </a:r>
              <a:r>
                <a:rPr lang="de-DE" i="1" dirty="0"/>
                <a:t>s</a:t>
              </a:r>
              <a:r>
                <a:rPr lang="de-DE" dirty="0"/>
                <a:t> </a:t>
              </a:r>
              <a:r>
                <a:rPr lang="de-DE" baseline="30000" dirty="0"/>
                <a:t>3</a:t>
              </a:r>
              <a:r>
                <a:rPr lang="de-DE" dirty="0"/>
                <a:t>S</a:t>
              </a:r>
              <a:r>
                <a:rPr lang="de-DE" baseline="-25000" dirty="0"/>
                <a:t>1</a:t>
              </a:r>
              <a:r>
                <a:rPr lang="de-DE" dirty="0"/>
                <a:t> (~</a:t>
              </a:r>
              <a:r>
                <a:rPr lang="de-DE" dirty="0" smtClean="0"/>
                <a:t>150ms</a:t>
              </a:r>
              <a:r>
                <a:rPr lang="de-DE" dirty="0"/>
                <a:t>)</a:t>
              </a:r>
              <a:endParaRPr lang="de-DE" baseline="-25000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7612848" y="2166861"/>
              <a:ext cx="1077539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/>
                <a:t>2</a:t>
              </a:r>
              <a:r>
                <a:rPr lang="de-DE" i="1" dirty="0"/>
                <a:t>p</a:t>
              </a:r>
              <a:r>
                <a:rPr lang="de-DE" dirty="0"/>
                <a:t> </a:t>
              </a:r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0,1,2</a:t>
              </a:r>
            </a:p>
          </p:txBody>
        </p:sp>
        <p:cxnSp>
          <p:nvCxnSpPr>
            <p:cNvPr id="11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6809687" y="2423283"/>
              <a:ext cx="327547" cy="1206637"/>
            </a:xfrm>
            <a:prstGeom prst="straightConnector1">
              <a:avLst/>
            </a:prstGeom>
            <a:noFill/>
            <a:ln w="57150" algn="ctr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7028866" y="2811705"/>
              <a:ext cx="976549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FF"/>
                  </a:solidFill>
                  <a:latin typeface="+mj-lt"/>
                </a:rPr>
                <a:t>282 nm</a:t>
              </a:r>
            </a:p>
          </p:txBody>
        </p:sp>
      </p:grp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V="1">
            <a:off x="6485513" y="6309563"/>
            <a:ext cx="911580" cy="265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V="1">
            <a:off x="237106" y="6309563"/>
            <a:ext cx="911580" cy="265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43719" y="3887646"/>
            <a:ext cx="0" cy="24020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V="1">
            <a:off x="253028" y="3903568"/>
            <a:ext cx="911580" cy="2654"/>
          </a:xfrm>
          <a:prstGeom prst="line">
            <a:avLst/>
          </a:prstGeom>
          <a:noFill/>
          <a:ln w="762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1140571" y="612622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</a:t>
            </a:r>
            <a:r>
              <a:rPr lang="de-DE" i="1" dirty="0" smtClean="0"/>
              <a:t>s </a:t>
            </a:r>
            <a:r>
              <a:rPr lang="de-DE" baseline="30000" dirty="0" smtClean="0"/>
              <a:t>2 </a:t>
            </a:r>
            <a:r>
              <a:rPr lang="de-DE" dirty="0" smtClean="0"/>
              <a:t>2</a:t>
            </a:r>
            <a:r>
              <a:rPr lang="de-DE" i="1" dirty="0" smtClean="0"/>
              <a:t>s </a:t>
            </a:r>
            <a:r>
              <a:rPr lang="de-DE" baseline="30000" dirty="0" smtClean="0"/>
              <a:t>2</a:t>
            </a:r>
            <a:r>
              <a:rPr lang="de-DE" dirty="0" smtClean="0"/>
              <a:t> </a:t>
            </a:r>
            <a:r>
              <a:rPr lang="de-DE" baseline="30000" dirty="0" smtClean="0"/>
              <a:t> 1</a:t>
            </a:r>
            <a:r>
              <a:rPr lang="de-DE" dirty="0" smtClean="0"/>
              <a:t>S</a:t>
            </a:r>
            <a:r>
              <a:rPr lang="de-DE" baseline="-25000" dirty="0" smtClean="0"/>
              <a:t>0</a:t>
            </a:r>
            <a:endParaRPr lang="de-DE" dirty="0"/>
          </a:p>
        </p:txBody>
      </p:sp>
      <p:sp>
        <p:nvSpPr>
          <p:cNvPr id="24" name="Rectangle 23"/>
          <p:cNvSpPr/>
          <p:nvPr/>
        </p:nvSpPr>
        <p:spPr>
          <a:xfrm>
            <a:off x="1252031" y="3713642"/>
            <a:ext cx="1178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2</a:t>
            </a:r>
            <a:r>
              <a:rPr lang="de-DE" i="1" dirty="0" smtClean="0"/>
              <a:t>s </a:t>
            </a:r>
            <a:r>
              <a:rPr lang="de-DE" dirty="0" smtClean="0"/>
              <a:t>2</a:t>
            </a:r>
            <a:r>
              <a:rPr lang="de-DE" i="1" dirty="0" smtClean="0"/>
              <a:t>p </a:t>
            </a:r>
            <a:r>
              <a:rPr lang="de-DE" baseline="30000" dirty="0" smtClean="0"/>
              <a:t>1</a:t>
            </a:r>
            <a:r>
              <a:rPr lang="de-DE" dirty="0" smtClean="0"/>
              <a:t>P</a:t>
            </a:r>
            <a:r>
              <a:rPr lang="de-DE" baseline="-25000" dirty="0" smtClean="0"/>
              <a:t>1</a:t>
            </a:r>
            <a:r>
              <a:rPr lang="de-DE" baseline="30000" dirty="0" smtClean="0"/>
              <a:t>o</a:t>
            </a:r>
          </a:p>
          <a:p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777922" y="468760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solidFill>
                  <a:srgbClr val="0000FF"/>
                </a:solidFill>
              </a:rPr>
              <a:t>136 nm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9306" y="609600"/>
            <a:ext cx="159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B</a:t>
            </a:r>
            <a:r>
              <a:rPr lang="de-DE" sz="2800" baseline="30000" dirty="0" smtClean="0"/>
              <a:t>+</a:t>
            </a:r>
            <a:r>
              <a:rPr lang="de-DE" sz="2400" dirty="0" smtClean="0"/>
              <a:t>: 4e</a:t>
            </a:r>
            <a:r>
              <a:rPr lang="de-DE" sz="2400" baseline="30000" dirty="0" smtClean="0"/>
              <a:t>-</a:t>
            </a:r>
          </a:p>
          <a:p>
            <a:r>
              <a:rPr lang="de-DE" sz="2400" dirty="0" smtClean="0"/>
              <a:t>Be-like</a:t>
            </a:r>
            <a:endParaRPr lang="de-DE" sz="2400" baseline="30000" dirty="0" smtClean="0"/>
          </a:p>
        </p:txBody>
      </p: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V="1">
            <a:off x="2996227" y="6309563"/>
            <a:ext cx="911580" cy="265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3398293" y="4940479"/>
            <a:ext cx="0" cy="1364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 flipV="1">
            <a:off x="3012149" y="4752016"/>
            <a:ext cx="911580" cy="265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1" name="Rectangle 30"/>
          <p:cNvSpPr/>
          <p:nvPr/>
        </p:nvSpPr>
        <p:spPr>
          <a:xfrm>
            <a:off x="3928826" y="6126224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</a:t>
            </a:r>
            <a:r>
              <a:rPr lang="de-DE" i="1" dirty="0" smtClean="0"/>
              <a:t>s </a:t>
            </a:r>
            <a:r>
              <a:rPr lang="de-DE" baseline="30000" dirty="0" smtClean="0"/>
              <a:t>2 </a:t>
            </a:r>
            <a:r>
              <a:rPr lang="de-DE" dirty="0" smtClean="0"/>
              <a:t>2</a:t>
            </a:r>
            <a:r>
              <a:rPr lang="de-DE" i="1" dirty="0" smtClean="0"/>
              <a:t>s  </a:t>
            </a:r>
            <a:r>
              <a:rPr lang="de-DE" baseline="30000" dirty="0" smtClean="0"/>
              <a:t>2</a:t>
            </a:r>
            <a:r>
              <a:rPr lang="de-DE" dirty="0" smtClean="0"/>
              <a:t>S</a:t>
            </a:r>
            <a:r>
              <a:rPr lang="de-DE" baseline="-25000" dirty="0" smtClean="0"/>
              <a:t>1/2 </a:t>
            </a:r>
            <a:endParaRPr lang="de-DE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569971" y="5290067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solidFill>
                  <a:srgbClr val="0000FF"/>
                </a:solidFill>
              </a:rPr>
              <a:t>206.6 nm</a:t>
            </a:r>
          </a:p>
          <a:p>
            <a:pPr algn="l"/>
            <a:r>
              <a:rPr lang="de-DE" dirty="0" smtClean="0">
                <a:solidFill>
                  <a:srgbClr val="0000FF"/>
                </a:solidFill>
              </a:rPr>
              <a:t>206.8 nm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969766" y="4783423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</a:t>
            </a:r>
            <a:r>
              <a:rPr lang="de-DE" i="1" dirty="0" smtClean="0"/>
              <a:t>s </a:t>
            </a:r>
            <a:r>
              <a:rPr lang="de-DE" baseline="30000" dirty="0" smtClean="0"/>
              <a:t>2 </a:t>
            </a:r>
            <a:r>
              <a:rPr lang="de-DE" dirty="0" smtClean="0"/>
              <a:t>2</a:t>
            </a:r>
            <a:r>
              <a:rPr lang="de-DE" i="1" dirty="0" smtClean="0"/>
              <a:t>p  </a:t>
            </a:r>
            <a:r>
              <a:rPr lang="de-DE" baseline="30000" dirty="0" smtClean="0"/>
              <a:t>2</a:t>
            </a:r>
            <a:r>
              <a:rPr lang="de-DE" dirty="0" smtClean="0"/>
              <a:t>P</a:t>
            </a:r>
            <a:r>
              <a:rPr lang="de-DE" baseline="-25000" dirty="0" smtClean="0"/>
              <a:t>1/2</a:t>
            </a:r>
            <a:r>
              <a:rPr lang="de-DE" i="1" dirty="0" smtClean="0"/>
              <a:t> </a:t>
            </a:r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62" name="TextBox 61"/>
          <p:cNvSpPr txBox="1"/>
          <p:nvPr/>
        </p:nvSpPr>
        <p:spPr>
          <a:xfrm>
            <a:off x="6948991" y="3130593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sym typeface="Symbol"/>
              </a:rPr>
              <a:t>E  200 eV </a:t>
            </a:r>
          </a:p>
          <a:p>
            <a:r>
              <a:rPr lang="de-DE" dirty="0" smtClean="0">
                <a:solidFill>
                  <a:srgbClr val="FF0000"/>
                </a:solidFill>
                <a:sym typeface="Symbol"/>
              </a:rPr>
              <a:t>  6 nm</a:t>
            </a:r>
            <a:endParaRPr lang="de-DE" dirty="0" smtClean="0">
              <a:solidFill>
                <a:srgbClr val="FF0000"/>
              </a:solidFill>
            </a:endParaRPr>
          </a:p>
        </p:txBody>
      </p:sp>
      <p:grpSp>
        <p:nvGrpSpPr>
          <p:cNvPr id="4" name="Group 69"/>
          <p:cNvGrpSpPr/>
          <p:nvPr/>
        </p:nvGrpSpPr>
        <p:grpSpPr>
          <a:xfrm>
            <a:off x="272363" y="1534551"/>
            <a:ext cx="2321576" cy="4759335"/>
            <a:chOff x="272363" y="1875756"/>
            <a:chExt cx="2321576" cy="4759335"/>
          </a:xfrm>
        </p:grpSpPr>
        <p:sp>
          <p:nvSpPr>
            <p:cNvPr id="35" name="Rectangle 34"/>
            <p:cNvSpPr/>
            <p:nvPr/>
          </p:nvSpPr>
          <p:spPr>
            <a:xfrm>
              <a:off x="1240658" y="3579451"/>
              <a:ext cx="1218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2</a:t>
              </a:r>
              <a:r>
                <a:rPr lang="de-DE" i="1" dirty="0" smtClean="0"/>
                <a:t>s </a:t>
              </a:r>
              <a:r>
                <a:rPr lang="de-DE" dirty="0" smtClean="0"/>
                <a:t>2</a:t>
              </a:r>
              <a:r>
                <a:rPr lang="de-DE" i="1" dirty="0" smtClean="0"/>
                <a:t>p</a:t>
              </a:r>
              <a:r>
                <a:rPr lang="de-DE" dirty="0" smtClean="0"/>
                <a:t>  </a:t>
              </a:r>
              <a:r>
                <a:rPr lang="de-DE" baseline="30000" dirty="0" smtClean="0"/>
                <a:t>3</a:t>
              </a:r>
              <a:r>
                <a:rPr lang="de-DE" dirty="0" smtClean="0"/>
                <a:t>P</a:t>
              </a:r>
              <a:r>
                <a:rPr lang="de-DE" baseline="-25000" dirty="0" smtClean="0"/>
                <a:t>J</a:t>
              </a:r>
              <a:endParaRPr lang="de-DE" baseline="-25000" dirty="0"/>
            </a:p>
          </p:txBody>
        </p:sp>
        <p:cxnSp>
          <p:nvCxnSpPr>
            <p:cNvPr id="36" name="Straight Connector 35"/>
            <p:cNvCxnSpPr>
              <a:cxnSpLocks noChangeShapeType="1"/>
            </p:cNvCxnSpPr>
            <p:nvPr/>
          </p:nvCxnSpPr>
          <p:spPr bwMode="auto">
            <a:xfrm flipV="1">
              <a:off x="272363" y="3441830"/>
              <a:ext cx="911580" cy="2654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272363" y="3280332"/>
              <a:ext cx="911580" cy="2654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 flipV="1">
              <a:off x="272363" y="3091537"/>
              <a:ext cx="911580" cy="2654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1251042" y="330276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69476" y="3086666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51042" y="2884223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/>
                <a:t>2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V="1">
              <a:off x="354841" y="3070753"/>
              <a:ext cx="0" cy="354841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Connector 44"/>
            <p:cNvCxnSpPr>
              <a:cxnSpLocks noChangeShapeType="1"/>
            </p:cNvCxnSpPr>
            <p:nvPr/>
          </p:nvCxnSpPr>
          <p:spPr bwMode="auto">
            <a:xfrm flipV="1">
              <a:off x="383820" y="2097525"/>
              <a:ext cx="911580" cy="2654"/>
            </a:xfrm>
            <a:prstGeom prst="line">
              <a:avLst/>
            </a:prstGeom>
            <a:noFill/>
            <a:ln w="571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7" name="Rectangle 46"/>
            <p:cNvSpPr/>
            <p:nvPr/>
          </p:nvSpPr>
          <p:spPr>
            <a:xfrm>
              <a:off x="1338467" y="1875756"/>
              <a:ext cx="1255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2</a:t>
              </a:r>
              <a:r>
                <a:rPr lang="de-DE" i="1" dirty="0" smtClean="0"/>
                <a:t>s </a:t>
              </a:r>
              <a:r>
                <a:rPr lang="de-DE" dirty="0" smtClean="0"/>
                <a:t>3s  </a:t>
              </a:r>
              <a:r>
                <a:rPr lang="de-DE" baseline="30000" dirty="0" smtClean="0"/>
                <a:t>3</a:t>
              </a:r>
              <a:r>
                <a:rPr lang="de-DE" dirty="0" smtClean="0"/>
                <a:t>S</a:t>
              </a:r>
              <a:r>
                <a:rPr lang="de-DE" baseline="-25000" dirty="0" smtClean="0"/>
                <a:t>1</a:t>
              </a:r>
              <a:endParaRPr lang="de-DE" baseline="-25000" dirty="0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V="1">
              <a:off x="791571" y="2074466"/>
              <a:ext cx="232012" cy="120100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73204" y="2074466"/>
              <a:ext cx="286603" cy="135112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357113" y="3234526"/>
              <a:ext cx="0" cy="34005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H="1" flipV="1">
              <a:off x="359385" y="3386927"/>
              <a:ext cx="0" cy="32458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1009934" y="2076742"/>
              <a:ext cx="193344" cy="100765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1244221" y="2397066"/>
              <a:ext cx="976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solidFill>
                    <a:srgbClr val="0000FF"/>
                  </a:solidFill>
                </a:rPr>
                <a:t>324 nm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2094" y="3637845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smtClean="0">
                  <a:solidFill>
                    <a:srgbClr val="FF0000"/>
                  </a:solidFill>
                  <a:sym typeface="Symbol"/>
                </a:rPr>
                <a:t> 12 eV</a:t>
              </a:r>
              <a:endParaRPr lang="de-DE" dirty="0" smtClean="0">
                <a:solidFill>
                  <a:srgbClr val="FF0000"/>
                </a:solidFill>
              </a:endParaRPr>
            </a:p>
          </p:txBody>
        </p:sp>
      </p:grpSp>
      <p:cxnSp>
        <p:nvCxnSpPr>
          <p:cNvPr id="64" name="Straight Arrow Connector 63"/>
          <p:cNvCxnSpPr/>
          <p:nvPr/>
        </p:nvCxnSpPr>
        <p:spPr bwMode="auto">
          <a:xfrm flipV="1">
            <a:off x="3521122" y="4754670"/>
            <a:ext cx="0" cy="15505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 flipV="1">
            <a:off x="2998501" y="4934371"/>
            <a:ext cx="911580" cy="265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8" name="Rectangle 67"/>
          <p:cNvSpPr/>
          <p:nvPr/>
        </p:nvSpPr>
        <p:spPr>
          <a:xfrm>
            <a:off x="3972044" y="4485448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</a:t>
            </a:r>
            <a:r>
              <a:rPr lang="de-DE" i="1" dirty="0" smtClean="0"/>
              <a:t>s </a:t>
            </a:r>
            <a:r>
              <a:rPr lang="de-DE" baseline="30000" dirty="0" smtClean="0"/>
              <a:t>2 </a:t>
            </a:r>
            <a:r>
              <a:rPr lang="de-DE" dirty="0" smtClean="0"/>
              <a:t>2</a:t>
            </a:r>
            <a:r>
              <a:rPr lang="de-DE" i="1" dirty="0" smtClean="0"/>
              <a:t>p  </a:t>
            </a:r>
            <a:r>
              <a:rPr lang="de-DE" baseline="30000" dirty="0" smtClean="0"/>
              <a:t>2</a:t>
            </a:r>
            <a:r>
              <a:rPr lang="de-DE" dirty="0" smtClean="0"/>
              <a:t>P</a:t>
            </a:r>
            <a:r>
              <a:rPr lang="de-DE" baseline="-25000" dirty="0" smtClean="0"/>
              <a:t>3/2</a:t>
            </a:r>
            <a:r>
              <a:rPr lang="de-DE" i="1" dirty="0" smtClean="0"/>
              <a:t> </a:t>
            </a:r>
            <a:r>
              <a:rPr lang="de-DE" dirty="0" smtClean="0"/>
              <a:t> </a:t>
            </a:r>
            <a:endParaRPr lang="de-DE" dirty="0"/>
          </a:p>
        </p:txBody>
      </p:sp>
      <p:sp>
        <p:nvSpPr>
          <p:cNvPr id="69" name="Rectangle 68"/>
          <p:cNvSpPr/>
          <p:nvPr/>
        </p:nvSpPr>
        <p:spPr>
          <a:xfrm>
            <a:off x="7506821" y="612622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</a:t>
            </a:r>
            <a:r>
              <a:rPr lang="de-DE" i="1" dirty="0" smtClean="0"/>
              <a:t>s </a:t>
            </a:r>
            <a:r>
              <a:rPr lang="de-DE" baseline="30000" dirty="0" smtClean="0"/>
              <a:t>2 </a:t>
            </a:r>
            <a:r>
              <a:rPr lang="de-DE" i="1" dirty="0" smtClean="0"/>
              <a:t> </a:t>
            </a:r>
            <a:r>
              <a:rPr lang="de-DE" baseline="30000" dirty="0" smtClean="0"/>
              <a:t>1</a:t>
            </a:r>
            <a:r>
              <a:rPr lang="de-DE" dirty="0" smtClean="0"/>
              <a:t>S</a:t>
            </a:r>
            <a:r>
              <a:rPr lang="de-DE" baseline="-25000" dirty="0" smtClean="0"/>
              <a:t>0 </a:t>
            </a:r>
            <a:endParaRPr lang="de-DE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2991133" y="609600"/>
            <a:ext cx="159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B</a:t>
            </a:r>
            <a:r>
              <a:rPr lang="de-DE" sz="2400" baseline="30000" dirty="0" smtClean="0"/>
              <a:t>2</a:t>
            </a:r>
            <a:r>
              <a:rPr lang="de-DE" sz="2800" baseline="30000" dirty="0" smtClean="0"/>
              <a:t>+</a:t>
            </a:r>
            <a:r>
              <a:rPr lang="de-DE" sz="2400" dirty="0" smtClean="0"/>
              <a:t>: 3e</a:t>
            </a:r>
            <a:r>
              <a:rPr lang="de-DE" sz="2400" baseline="30000" dirty="0" smtClean="0"/>
              <a:t>-</a:t>
            </a:r>
          </a:p>
          <a:p>
            <a:r>
              <a:rPr lang="de-DE" sz="2400" dirty="0" smtClean="0"/>
              <a:t>Li-like</a:t>
            </a:r>
            <a:endParaRPr lang="de-DE" sz="2400" baseline="30000" dirty="0" smtClean="0"/>
          </a:p>
        </p:txBody>
      </p:sp>
      <p:sp>
        <p:nvSpPr>
          <p:cNvPr id="80" name="TextBox 79"/>
          <p:cNvSpPr txBox="1"/>
          <p:nvPr/>
        </p:nvSpPr>
        <p:spPr>
          <a:xfrm>
            <a:off x="5529617" y="609600"/>
            <a:ext cx="159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B</a:t>
            </a:r>
            <a:r>
              <a:rPr lang="de-DE" sz="2800" baseline="30000" dirty="0" smtClean="0"/>
              <a:t>3+</a:t>
            </a:r>
            <a:r>
              <a:rPr lang="de-DE" sz="2400" dirty="0" smtClean="0"/>
              <a:t>: 2e</a:t>
            </a:r>
            <a:r>
              <a:rPr lang="de-DE" sz="2400" baseline="30000" dirty="0" smtClean="0"/>
              <a:t>-</a:t>
            </a:r>
          </a:p>
          <a:p>
            <a:r>
              <a:rPr lang="de-DE" sz="2400" dirty="0" smtClean="0"/>
              <a:t>He-like</a:t>
            </a:r>
            <a:endParaRPr lang="de-DE" sz="2400" baseline="30000" dirty="0" smtClean="0"/>
          </a:p>
        </p:txBody>
      </p:sp>
      <p:sp>
        <p:nvSpPr>
          <p:cNvPr id="83" name="TextBox 82"/>
          <p:cNvSpPr txBox="1"/>
          <p:nvPr/>
        </p:nvSpPr>
        <p:spPr>
          <a:xfrm>
            <a:off x="6646451" y="3657588"/>
            <a:ext cx="43794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3600" dirty="0" smtClean="0">
                <a:solidFill>
                  <a:srgbClr val="FF0000"/>
                </a:solidFill>
                <a:sym typeface="Symbol"/>
              </a:rPr>
              <a:t></a:t>
            </a:r>
            <a:endParaRPr lang="de-DE" sz="3600" dirty="0" smtClean="0">
              <a:solidFill>
                <a:srgbClr val="FF0000"/>
              </a:solidFill>
            </a:endParaRPr>
          </a:p>
        </p:txBody>
      </p:sp>
      <p:sp>
        <p:nvSpPr>
          <p:cNvPr id="87" name="Slide Number Placeholder 3"/>
          <p:cNvSpPr txBox="1">
            <a:spLocks/>
          </p:cNvSpPr>
          <p:nvPr/>
        </p:nvSpPr>
        <p:spPr bwMode="auto">
          <a:xfrm>
            <a:off x="8679456" y="6263478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5916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31" grpId="0"/>
      <p:bldP spid="33" grpId="0"/>
      <p:bldP spid="60" grpId="0"/>
      <p:bldP spid="62" grpId="0"/>
      <p:bldP spid="68" grpId="0"/>
      <p:bldP spid="69" grpId="0"/>
      <p:bldP spid="79" grpId="0"/>
      <p:bldP spid="80" grpId="0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 Spectroscopy on Boron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89"/>
          <a:stretch>
            <a:fillRect/>
          </a:stretch>
        </p:blipFill>
        <p:spPr bwMode="auto">
          <a:xfrm>
            <a:off x="-50547" y="766191"/>
            <a:ext cx="9051626" cy="59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0" y="2527807"/>
            <a:ext cx="2289587" cy="1917694"/>
            <a:chOff x="6400800" y="2166861"/>
            <a:chExt cx="2289587" cy="1918272"/>
          </a:xfrm>
        </p:grpSpPr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>
              <a:off x="6400800" y="3657600"/>
              <a:ext cx="762000" cy="0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9"/>
            <p:cNvCxnSpPr>
              <a:cxnSpLocks noChangeShapeType="1"/>
            </p:cNvCxnSpPr>
            <p:nvPr/>
          </p:nvCxnSpPr>
          <p:spPr bwMode="auto">
            <a:xfrm>
              <a:off x="6802973" y="24823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0"/>
            <p:cNvCxnSpPr>
              <a:cxnSpLocks noChangeShapeType="1"/>
            </p:cNvCxnSpPr>
            <p:nvPr/>
          </p:nvCxnSpPr>
          <p:spPr bwMode="auto">
            <a:xfrm>
              <a:off x="6802973" y="24061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1"/>
            <p:cNvCxnSpPr>
              <a:cxnSpLocks noChangeShapeType="1"/>
            </p:cNvCxnSpPr>
            <p:nvPr/>
          </p:nvCxnSpPr>
          <p:spPr bwMode="auto">
            <a:xfrm>
              <a:off x="6802973" y="2253734"/>
              <a:ext cx="762000" cy="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6400800" y="3715689"/>
              <a:ext cx="1885453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/>
                <a:t>2</a:t>
              </a:r>
              <a:r>
                <a:rPr lang="de-DE" i="1" dirty="0"/>
                <a:t>s</a:t>
              </a:r>
              <a:r>
                <a:rPr lang="de-DE" dirty="0"/>
                <a:t> </a:t>
              </a:r>
              <a:r>
                <a:rPr lang="de-DE" baseline="30000" dirty="0"/>
                <a:t>3</a:t>
              </a:r>
              <a:r>
                <a:rPr lang="de-DE" dirty="0"/>
                <a:t>S</a:t>
              </a:r>
              <a:r>
                <a:rPr lang="de-DE" baseline="-25000" dirty="0"/>
                <a:t>1</a:t>
              </a:r>
              <a:r>
                <a:rPr lang="de-DE" dirty="0"/>
                <a:t> (~</a:t>
              </a:r>
              <a:r>
                <a:rPr lang="de-DE" dirty="0" smtClean="0"/>
                <a:t>150ms</a:t>
              </a:r>
              <a:r>
                <a:rPr lang="de-DE" dirty="0"/>
                <a:t>)</a:t>
              </a:r>
              <a:endParaRPr lang="de-DE" baseline="-25000" dirty="0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7612848" y="2166861"/>
              <a:ext cx="1077539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dirty="0"/>
                <a:t>2</a:t>
              </a:r>
              <a:r>
                <a:rPr lang="de-DE" i="1" dirty="0"/>
                <a:t>p</a:t>
              </a:r>
              <a:r>
                <a:rPr lang="de-DE" dirty="0"/>
                <a:t> </a:t>
              </a:r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0,1,2</a:t>
              </a:r>
            </a:p>
          </p:txBody>
        </p:sp>
        <p:cxnSp>
          <p:nvCxnSpPr>
            <p:cNvPr id="22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6809687" y="2423283"/>
              <a:ext cx="327547" cy="1206637"/>
            </a:xfrm>
            <a:prstGeom prst="straightConnector1">
              <a:avLst/>
            </a:prstGeom>
            <a:noFill/>
            <a:ln w="57150" algn="ctr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7028866" y="2811705"/>
              <a:ext cx="976549" cy="369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FF"/>
                  </a:solidFill>
                  <a:latin typeface="+mj-lt"/>
                </a:rPr>
                <a:t>282 nm</a:t>
              </a:r>
            </a:p>
          </p:txBody>
        </p:sp>
      </p:grpSp>
      <p:sp>
        <p:nvSpPr>
          <p:cNvPr id="24" name="Oval 23"/>
          <p:cNvSpPr/>
          <p:nvPr/>
        </p:nvSpPr>
        <p:spPr bwMode="auto">
          <a:xfrm>
            <a:off x="7042245" y="1542198"/>
            <a:ext cx="1351128" cy="13511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36891" r="13644"/>
          <a:stretch>
            <a:fillRect/>
          </a:stretch>
        </p:blipFill>
        <p:spPr bwMode="auto">
          <a:xfrm>
            <a:off x="-40947" y="1310184"/>
            <a:ext cx="6741994" cy="106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88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3457" y="1651374"/>
            <a:ext cx="8300250" cy="520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http://www.ci.uchicago.edu/datasciencefellowship/images/argon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7856" y="40944"/>
            <a:ext cx="1296144" cy="489008"/>
          </a:xfrm>
          <a:prstGeom prst="rect">
            <a:avLst/>
          </a:prstGeom>
          <a:noFill/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4088" y="673968"/>
            <a:ext cx="124368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12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94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Linewidth Reduction: Pump and Probe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1144651"/>
            <a:ext cx="2565779" cy="52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1714500" y="1552575"/>
            <a:ext cx="1" cy="43624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1943100" y="1581150"/>
            <a:ext cx="0" cy="4486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12" name="Grafik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25061" r="17814" b="23587"/>
          <a:stretch/>
        </p:blipFill>
        <p:spPr bwMode="auto">
          <a:xfrm>
            <a:off x="3347864" y="1204933"/>
            <a:ext cx="5112568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Gerade Verbindung mit Pfeil 4"/>
          <p:cNvCxnSpPr/>
          <p:nvPr/>
        </p:nvCxnSpPr>
        <p:spPr>
          <a:xfrm>
            <a:off x="4788024" y="5589240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59" y="4466035"/>
            <a:ext cx="2494529" cy="1709112"/>
          </a:xfrm>
          <a:prstGeom prst="rect">
            <a:avLst/>
          </a:prstGeom>
        </p:spPr>
      </p:pic>
      <p:pic>
        <p:nvPicPr>
          <p:cNvPr id="27" name="Grafik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60" y="4714082"/>
            <a:ext cx="2019073" cy="1420996"/>
          </a:xfrm>
          <a:prstGeom prst="rect">
            <a:avLst/>
          </a:prstGeom>
        </p:spPr>
      </p:pic>
      <p:cxnSp>
        <p:nvCxnSpPr>
          <p:cNvPr id="28" name="Gerade Verbindung mit Pfeil 32"/>
          <p:cNvCxnSpPr/>
          <p:nvPr/>
        </p:nvCxnSpPr>
        <p:spPr>
          <a:xfrm>
            <a:off x="3211904" y="6175147"/>
            <a:ext cx="24961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3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0016" y="6191184"/>
            <a:ext cx="518689" cy="40011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0" name="Gerade Verbindung 39"/>
          <p:cNvCxnSpPr/>
          <p:nvPr/>
        </p:nvCxnSpPr>
        <p:spPr>
          <a:xfrm>
            <a:off x="4197446" y="6130470"/>
            <a:ext cx="0" cy="121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9912" y="6191184"/>
            <a:ext cx="864096" cy="413511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2" name="Gerade Verbindung mit Pfeil 44"/>
          <p:cNvCxnSpPr/>
          <p:nvPr/>
        </p:nvCxnSpPr>
        <p:spPr>
          <a:xfrm>
            <a:off x="6133496" y="6153520"/>
            <a:ext cx="22947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4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14018" y="6226821"/>
            <a:ext cx="883484" cy="413511"/>
          </a:xfrm>
          <a:prstGeom prst="rect">
            <a:avLst/>
          </a:prstGeom>
          <a:blipFill rotWithShape="1">
            <a:blip r:embed="rId9" cstate="print"/>
            <a:stretch>
              <a:fillRect b="-1176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4" name="Textfeld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93075" y="6189661"/>
            <a:ext cx="518689" cy="400110"/>
          </a:xfrm>
          <a:prstGeom prst="rect">
            <a:avLst/>
          </a:prstGeom>
          <a:blipFill rotWithShape="1">
            <a:blip r:embed="rId10" cstate="print"/>
            <a:stretch>
              <a:fillRect b="-1363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5" name="Gerade Verbindung 26"/>
          <p:cNvCxnSpPr/>
          <p:nvPr/>
        </p:nvCxnSpPr>
        <p:spPr>
          <a:xfrm>
            <a:off x="7176204" y="6101369"/>
            <a:ext cx="0" cy="121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 bwMode="auto">
          <a:xfrm>
            <a:off x="2729551" y="4244454"/>
            <a:ext cx="3152633" cy="2429301"/>
          </a:xfrm>
          <a:prstGeom prst="roundRect">
            <a:avLst>
              <a:gd name="adj" fmla="val 9364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6032311" y="4205785"/>
            <a:ext cx="2647665" cy="2481618"/>
          </a:xfrm>
          <a:prstGeom prst="roundRect">
            <a:avLst/>
          </a:prstGeom>
          <a:noFill/>
          <a:ln w="254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9" name="Straight Arrow Connector 38"/>
          <p:cNvCxnSpPr>
            <a:endCxn id="36" idx="0"/>
          </p:cNvCxnSpPr>
          <p:nvPr/>
        </p:nvCxnSpPr>
        <p:spPr bwMode="auto">
          <a:xfrm flipH="1">
            <a:off x="4305868" y="2961564"/>
            <a:ext cx="1030407" cy="12828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7014950" y="3220872"/>
            <a:ext cx="232011" cy="10235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13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7608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TRIGA-SPEC @ Mainz</a:t>
            </a:r>
            <a:endParaRPr lang="de-DE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493594" y="5906411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smtClean="0"/>
              <a:t>LASPEC / MATS / SHIPTRAP</a:t>
            </a:r>
          </a:p>
          <a:p>
            <a:pPr algn="l"/>
            <a:r>
              <a:rPr lang="de-DE" sz="1600" dirty="0" smtClean="0"/>
              <a:t>(Prototyping &amp;  Development)</a:t>
            </a:r>
          </a:p>
        </p:txBody>
      </p:sp>
      <p:pic>
        <p:nvPicPr>
          <p:cNvPr id="31" name="Picture 1" descr="D:\Bil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56" y="1136542"/>
            <a:ext cx="3386138" cy="4779554"/>
          </a:xfrm>
          <a:prstGeom prst="rect">
            <a:avLst/>
          </a:prstGeom>
          <a:noFill/>
        </p:spPr>
      </p:pic>
      <p:pic>
        <p:nvPicPr>
          <p:cNvPr id="32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49" y="1009935"/>
            <a:ext cx="3209217" cy="5596189"/>
          </a:xfrm>
          <a:prstGeom prst="rect">
            <a:avLst/>
          </a:prstGeom>
          <a:ln w="57150">
            <a:solidFill>
              <a:srgbClr val="0000FF"/>
            </a:solidFill>
            <a:prstDash val="dash"/>
          </a:ln>
        </p:spPr>
      </p:pic>
      <p:sp>
        <p:nvSpPr>
          <p:cNvPr id="33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14</a:t>
            </a:fld>
            <a:endParaRPr lang="de-DE" sz="1100"/>
          </a:p>
        </p:txBody>
      </p:sp>
      <p:pic>
        <p:nvPicPr>
          <p:cNvPr id="1552386" name="Picture 2" descr="http://www.fair-center.de/fileadmin/fair/images/logo.jpg"/>
          <p:cNvPicPr>
            <a:picLocks noChangeAspect="1" noChangeArrowheads="1"/>
          </p:cNvPicPr>
          <p:nvPr/>
        </p:nvPicPr>
        <p:blipFill>
          <a:blip r:embed="rId5" cstate="print"/>
          <a:srcRect r="52835" b="49453"/>
          <a:stretch>
            <a:fillRect/>
          </a:stretch>
        </p:blipFill>
        <p:spPr bwMode="auto">
          <a:xfrm>
            <a:off x="3942474" y="1016687"/>
            <a:ext cx="943425" cy="702932"/>
          </a:xfrm>
          <a:prstGeom prst="rect">
            <a:avLst/>
          </a:prstGeom>
          <a:noFill/>
        </p:spPr>
      </p:pic>
      <p:pic>
        <p:nvPicPr>
          <p:cNvPr id="1552388" name="Picture 4" descr="http://www.fair-center.de/uploads/pics/head_research_LaSpec_04.jpg"/>
          <p:cNvPicPr>
            <a:picLocks noChangeAspect="1" noChangeArrowheads="1"/>
          </p:cNvPicPr>
          <p:nvPr/>
        </p:nvPicPr>
        <p:blipFill>
          <a:blip r:embed="rId6" cstate="print"/>
          <a:srcRect l="10913" t="2149" r="65926" b="9970"/>
          <a:stretch>
            <a:fillRect/>
          </a:stretch>
        </p:blipFill>
        <p:spPr bwMode="auto">
          <a:xfrm>
            <a:off x="8216250" y="1064525"/>
            <a:ext cx="927750" cy="723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6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at TRIGA-LASER</a:t>
            </a:r>
            <a:endParaRPr lang="de-DE" dirty="0"/>
          </a:p>
        </p:txBody>
      </p:sp>
      <p:pic>
        <p:nvPicPr>
          <p:cNvPr id="1530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81172" y="523874"/>
            <a:ext cx="338165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561" y="1050877"/>
            <a:ext cx="3340439" cy="217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90315"/>
            <a:ext cx="2592057" cy="2201058"/>
          </a:xfrm>
          <a:prstGeom prst="rect">
            <a:avLst/>
          </a:prstGeom>
        </p:spPr>
      </p:pic>
      <p:sp>
        <p:nvSpPr>
          <p:cNvPr id="11" name="Pfeil nach rechts 9"/>
          <p:cNvSpPr/>
          <p:nvPr/>
        </p:nvSpPr>
        <p:spPr>
          <a:xfrm rot="1744514">
            <a:off x="3526723" y="1704773"/>
            <a:ext cx="1039474" cy="128664"/>
          </a:xfrm>
          <a:prstGeom prst="rightArrow">
            <a:avLst/>
          </a:prstGeom>
          <a:solidFill>
            <a:srgbClr val="0000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7"/>
          <p:cNvSpPr/>
          <p:nvPr/>
        </p:nvSpPr>
        <p:spPr>
          <a:xfrm rot="12542195">
            <a:off x="5423295" y="2711665"/>
            <a:ext cx="819975" cy="158495"/>
          </a:xfrm>
          <a:prstGeom prst="right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31"/>
          <p:cNvSpPr>
            <a:spLocks noChangeAspect="1" noChangeArrowheads="1"/>
          </p:cNvSpPr>
          <p:nvPr/>
        </p:nvSpPr>
        <p:spPr bwMode="auto">
          <a:xfrm>
            <a:off x="4550101" y="1989902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9" name="Oval 31"/>
          <p:cNvSpPr>
            <a:spLocks noChangeAspect="1" noChangeArrowheads="1"/>
          </p:cNvSpPr>
          <p:nvPr/>
        </p:nvSpPr>
        <p:spPr bwMode="auto">
          <a:xfrm>
            <a:off x="4585173" y="1933885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0" name="Oval 31"/>
          <p:cNvSpPr>
            <a:spLocks noChangeAspect="1" noChangeArrowheads="1"/>
          </p:cNvSpPr>
          <p:nvPr/>
        </p:nvSpPr>
        <p:spPr bwMode="auto">
          <a:xfrm>
            <a:off x="4636801" y="2029771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1" name="Oval 31"/>
          <p:cNvSpPr>
            <a:spLocks noChangeAspect="1" noChangeArrowheads="1"/>
          </p:cNvSpPr>
          <p:nvPr/>
        </p:nvSpPr>
        <p:spPr bwMode="auto">
          <a:xfrm>
            <a:off x="4677723" y="2002988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2" name="Oval 31"/>
          <p:cNvSpPr>
            <a:spLocks noChangeAspect="1" noChangeArrowheads="1"/>
          </p:cNvSpPr>
          <p:nvPr/>
        </p:nvSpPr>
        <p:spPr bwMode="auto">
          <a:xfrm>
            <a:off x="4689467" y="2101285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3" name="Oval 31"/>
          <p:cNvSpPr>
            <a:spLocks noChangeAspect="1" noChangeArrowheads="1"/>
          </p:cNvSpPr>
          <p:nvPr/>
        </p:nvSpPr>
        <p:spPr bwMode="auto">
          <a:xfrm>
            <a:off x="4485036" y="1933885"/>
            <a:ext cx="115887" cy="117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0400" y="1064525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 smtClean="0">
                <a:solidFill>
                  <a:srgbClr val="0000FF"/>
                </a:solidFill>
                <a:sym typeface="Symbol"/>
              </a:rPr>
              <a:t></a:t>
            </a:r>
            <a:r>
              <a:rPr lang="de-DE" sz="2400" baseline="-25000" dirty="0" smtClean="0">
                <a:solidFill>
                  <a:srgbClr val="0000FF"/>
                </a:solidFill>
                <a:sym typeface="Symbol"/>
              </a:rPr>
              <a:t>c</a:t>
            </a:r>
            <a:endParaRPr lang="de-DE" sz="2400" baseline="-25000" dirty="0" smtClean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85598" y="603442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 smtClean="0">
                <a:solidFill>
                  <a:srgbClr val="FF0000"/>
                </a:solidFill>
                <a:sym typeface="Symbol"/>
              </a:rPr>
              <a:t></a:t>
            </a:r>
            <a:r>
              <a:rPr lang="de-DE" sz="2400" baseline="-25000" dirty="0" smtClean="0">
                <a:solidFill>
                  <a:srgbClr val="FF0000"/>
                </a:solidFill>
                <a:sym typeface="Symbol"/>
              </a:rPr>
              <a:t>a</a:t>
            </a:r>
            <a:endParaRPr lang="de-DE" sz="2400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4786952" y="3343701"/>
            <a:ext cx="448949" cy="14876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5791200" y="3343701"/>
            <a:ext cx="457200" cy="17521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3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15</a:t>
            </a:fld>
            <a:endParaRPr lang="de-DE" sz="110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1144" y="1219200"/>
            <a:ext cx="2710456" cy="223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9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aseline="30000" dirty="0" smtClean="0"/>
              <a:t>8</a:t>
            </a:r>
            <a:r>
              <a:rPr lang="de-DE" dirty="0" smtClean="0"/>
              <a:t>B Production Tests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060421" y="2224873"/>
            <a:ext cx="432048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636" y="2512905"/>
            <a:ext cx="1178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aseline="30000" dirty="0" smtClean="0">
                <a:latin typeface="+mj-lt"/>
                <a:cs typeface="Arial" pitchFamily="34" charset="0"/>
              </a:rPr>
              <a:t>6</a:t>
            </a:r>
            <a:r>
              <a:rPr lang="en-US" dirty="0" smtClean="0">
                <a:latin typeface="+mj-lt"/>
                <a:cs typeface="Arial" pitchFamily="34" charset="0"/>
              </a:rPr>
              <a:t>Li beam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~50 MeV</a:t>
            </a:r>
          </a:p>
          <a:p>
            <a:pPr algn="l"/>
            <a:r>
              <a:rPr lang="en-US" dirty="0" smtClean="0">
                <a:latin typeface="+mj-lt"/>
                <a:cs typeface="Arial" pitchFamily="34" charset="0"/>
              </a:rPr>
              <a:t>~100 </a:t>
            </a:r>
            <a:r>
              <a:rPr lang="en-US" dirty="0" err="1" smtClean="0">
                <a:latin typeface="+mj-lt"/>
                <a:cs typeface="Arial" pitchFamily="34" charset="0"/>
              </a:rPr>
              <a:t>pnA</a:t>
            </a:r>
            <a:endParaRPr 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4176" y="311306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 smtClean="0">
                <a:latin typeface="+mj-lt"/>
                <a:cs typeface="Arial" pitchFamily="34" charset="0"/>
              </a:rPr>
              <a:t>3</a:t>
            </a:r>
            <a:r>
              <a:rPr lang="en-US" dirty="0" smtClean="0">
                <a:latin typeface="+mj-lt"/>
                <a:cs typeface="Arial" pitchFamily="34" charset="0"/>
              </a:rPr>
              <a:t>He target cell</a:t>
            </a:r>
          </a:p>
          <a:p>
            <a:pPr algn="ctr"/>
            <a:r>
              <a:rPr lang="en-US" dirty="0" smtClean="0">
                <a:latin typeface="+mj-lt"/>
                <a:cs typeface="Arial" pitchFamily="34" charset="0"/>
              </a:rPr>
              <a:t>LN</a:t>
            </a:r>
            <a:r>
              <a:rPr lang="en-US" baseline="-25000" dirty="0" smtClean="0">
                <a:latin typeface="+mj-lt"/>
                <a:cs typeface="Arial" pitchFamily="34" charset="0"/>
              </a:rPr>
              <a:t>2 </a:t>
            </a:r>
            <a:r>
              <a:rPr lang="en-US" dirty="0" smtClean="0">
                <a:latin typeface="+mj-lt"/>
                <a:cs typeface="Arial" pitchFamily="34" charset="0"/>
              </a:rPr>
              <a:t>cooled</a:t>
            </a:r>
            <a:endParaRPr lang="en-US" baseline="-25000" dirty="0" smtClean="0">
              <a:latin typeface="+mj-lt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07055" y="1792824"/>
            <a:ext cx="603276" cy="116969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414967" y="1792825"/>
            <a:ext cx="1093726" cy="1169695"/>
          </a:xfrm>
          <a:prstGeom prst="rect">
            <a:avLst/>
          </a:prstGeom>
          <a:solidFill>
            <a:srgbClr val="0070C0"/>
          </a:solidFill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3113329" y="1792825"/>
            <a:ext cx="603276" cy="116969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52309" y="2440897"/>
            <a:ext cx="2132938" cy="8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auto">
          <a:xfrm>
            <a:off x="4292669" y="1864833"/>
            <a:ext cx="216024" cy="926812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4302853" y="1976137"/>
            <a:ext cx="216024" cy="926812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98843" y="2152865"/>
            <a:ext cx="1116124" cy="286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98843" y="2448605"/>
            <a:ext cx="1116124" cy="343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4345" y="1379614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aseline="30000" dirty="0" smtClean="0">
                <a:latin typeface="+mj-lt"/>
                <a:cs typeface="Arial" pitchFamily="34" charset="0"/>
              </a:rPr>
              <a:t>6</a:t>
            </a:r>
            <a:r>
              <a:rPr lang="en-US" sz="2000" dirty="0" smtClean="0">
                <a:latin typeface="+mj-lt"/>
                <a:cs typeface="Arial" pitchFamily="34" charset="0"/>
              </a:rPr>
              <a:t>Li(</a:t>
            </a:r>
            <a:r>
              <a:rPr lang="en-US" sz="2000" baseline="30000" dirty="0" smtClean="0">
                <a:latin typeface="+mj-lt"/>
                <a:cs typeface="Arial" pitchFamily="34" charset="0"/>
              </a:rPr>
              <a:t>3</a:t>
            </a:r>
            <a:r>
              <a:rPr lang="en-US" sz="2000" dirty="0" smtClean="0">
                <a:latin typeface="+mj-lt"/>
                <a:cs typeface="Arial" pitchFamily="34" charset="0"/>
              </a:rPr>
              <a:t>He,n)</a:t>
            </a:r>
            <a:r>
              <a:rPr lang="en-US" sz="2000" baseline="30000" dirty="0" smtClean="0">
                <a:latin typeface="+mj-lt"/>
                <a:cs typeface="Arial" pitchFamily="34" charset="0"/>
              </a:rPr>
              <a:t>8</a:t>
            </a:r>
            <a:r>
              <a:rPr lang="en-US" sz="2000" dirty="0" smtClean="0">
                <a:latin typeface="+mj-lt"/>
                <a:cs typeface="Arial" pitchFamily="34" charset="0"/>
              </a:rPr>
              <a:t>B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24717" y="2080857"/>
            <a:ext cx="648072" cy="215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5"/>
          </p:cNvCxnSpPr>
          <p:nvPr/>
        </p:nvCxnSpPr>
        <p:spPr>
          <a:xfrm flipV="1">
            <a:off x="4721983" y="2620125"/>
            <a:ext cx="650806" cy="171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 bwMode="auto">
          <a:xfrm>
            <a:off x="5352241" y="2141609"/>
            <a:ext cx="216024" cy="63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619635" y="2080857"/>
            <a:ext cx="1008112" cy="822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 bwMode="auto">
          <a:xfrm rot="5400000">
            <a:off x="6506467" y="2205604"/>
            <a:ext cx="822092" cy="572597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87824" y="1301836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Arial" pitchFamily="34" charset="0"/>
              </a:rPr>
              <a:t>SC Solenoid, 0.6 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6067" y="32515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Arial" pitchFamily="34" charset="0"/>
              </a:rPr>
              <a:t>MWPC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3652" y="1567509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aseline="30000" dirty="0" smtClean="0">
                <a:latin typeface="+mj-lt"/>
                <a:cs typeface="Arial" pitchFamily="34" charset="0"/>
              </a:rPr>
              <a:t>4</a:t>
            </a:r>
            <a:r>
              <a:rPr lang="en-US" dirty="0" smtClean="0">
                <a:latin typeface="+mj-lt"/>
                <a:cs typeface="Arial" pitchFamily="34" charset="0"/>
              </a:rPr>
              <a:t>He Gas Catcher</a:t>
            </a:r>
          </a:p>
        </p:txBody>
      </p:sp>
      <p:cxnSp>
        <p:nvCxnSpPr>
          <p:cNvPr id="24" name="Straight Arrow Connector 23"/>
          <p:cNvCxnSpPr>
            <a:stCxn id="20" idx="0"/>
          </p:cNvCxnSpPr>
          <p:nvPr/>
        </p:nvCxnSpPr>
        <p:spPr>
          <a:xfrm>
            <a:off x="7203812" y="2491903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 bwMode="auto">
          <a:xfrm>
            <a:off x="7995900" y="2368889"/>
            <a:ext cx="216024" cy="251236"/>
          </a:xfrm>
          <a:prstGeom prst="rect">
            <a:avLst/>
          </a:prstGeom>
          <a:solidFill>
            <a:srgbClr val="0070C0"/>
          </a:solidFill>
          <a:ln w="571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460932" y="2863653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Arial" pitchFamily="34" charset="0"/>
              </a:rPr>
              <a:t>Si detector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84" y="3543376"/>
            <a:ext cx="3938288" cy="29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7362" y="3716423"/>
            <a:ext cx="47307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Arial" pitchFamily="34" charset="0"/>
              </a:rPr>
              <a:t>Particle ID</a:t>
            </a:r>
            <a:br>
              <a:rPr lang="en-US" dirty="0" smtClean="0">
                <a:latin typeface="+mj-lt"/>
                <a:cs typeface="Arial" pitchFamily="34" charset="0"/>
              </a:rPr>
            </a:br>
            <a:endParaRPr lang="en-US" dirty="0" smtClean="0">
              <a:latin typeface="+mj-lt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Arial" pitchFamily="34" charset="0"/>
              </a:rPr>
              <a:t>in MWPC via time-of-flight and position</a:t>
            </a:r>
          </a:p>
          <a:p>
            <a:pPr algn="l"/>
            <a:r>
              <a:rPr lang="en-US" dirty="0">
                <a:latin typeface="+mj-lt"/>
                <a:cs typeface="Arial" pitchFamily="34" charset="0"/>
              </a:rPr>
              <a:t>	</a:t>
            </a:r>
            <a:r>
              <a:rPr lang="en-US" dirty="0" smtClean="0">
                <a:latin typeface="+mj-lt"/>
                <a:cs typeface="Arial" pitchFamily="34" charset="0"/>
              </a:rPr>
              <a:t>-&gt; ~ 10 </a:t>
            </a:r>
            <a:r>
              <a:rPr lang="en-US" baseline="30000" dirty="0" smtClean="0">
                <a:latin typeface="+mj-lt"/>
                <a:cs typeface="Arial" pitchFamily="34" charset="0"/>
              </a:rPr>
              <a:t>8</a:t>
            </a:r>
            <a:r>
              <a:rPr lang="en-US" dirty="0" smtClean="0">
                <a:latin typeface="+mj-lt"/>
                <a:cs typeface="Arial" pitchFamily="34" charset="0"/>
              </a:rPr>
              <a:t>B / </a:t>
            </a:r>
            <a:r>
              <a:rPr lang="en-US" dirty="0" err="1" smtClean="0">
                <a:latin typeface="+mj-lt"/>
                <a:cs typeface="Arial" pitchFamily="34" charset="0"/>
              </a:rPr>
              <a:t>ppA</a:t>
            </a:r>
            <a:r>
              <a:rPr lang="en-US" dirty="0" smtClean="0">
                <a:latin typeface="+mj-lt"/>
                <a:cs typeface="Arial" pitchFamily="34" charset="0"/>
              </a:rPr>
              <a:t/>
            </a:r>
            <a:br>
              <a:rPr lang="en-US" dirty="0" smtClean="0">
                <a:latin typeface="+mj-lt"/>
                <a:cs typeface="Arial" pitchFamily="34" charset="0"/>
              </a:rPr>
            </a:br>
            <a:endParaRPr lang="en-US" dirty="0" smtClean="0">
              <a:latin typeface="+mj-lt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Arial" pitchFamily="34" charset="0"/>
              </a:rPr>
              <a:t>behind gas catcher on Si-detector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	-&gt; ~ 1 count/s/</a:t>
            </a:r>
            <a:r>
              <a:rPr lang="en-US" dirty="0" err="1" smtClean="0">
                <a:latin typeface="+mj-lt"/>
                <a:cs typeface="Arial" pitchFamily="34" charset="0"/>
              </a:rPr>
              <a:t>ppA</a:t>
            </a:r>
            <a:endParaRPr lang="en-US" dirty="0" smtClean="0">
              <a:latin typeface="+mj-lt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Arial" pitchFamily="34" charset="0"/>
              </a:rPr>
              <a:t>2014 ATLAS intensity upgrade 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	  ~ 1 p</a:t>
            </a:r>
            <a:r>
              <a:rPr lang="en-US" dirty="0" smtClean="0">
                <a:latin typeface="+mj-lt"/>
                <a:cs typeface="Arial" pitchFamily="34" charset="0"/>
                <a:sym typeface="Symbol"/>
              </a:rPr>
              <a:t></a:t>
            </a:r>
            <a:r>
              <a:rPr lang="en-US" dirty="0" smtClean="0">
                <a:latin typeface="+mj-lt"/>
                <a:cs typeface="Arial" pitchFamily="34" charset="0"/>
              </a:rPr>
              <a:t>A </a:t>
            </a:r>
            <a:r>
              <a:rPr lang="en-US" baseline="30000" dirty="0" smtClean="0">
                <a:latin typeface="+mj-lt"/>
                <a:cs typeface="Arial" pitchFamily="34" charset="0"/>
              </a:rPr>
              <a:t>6</a:t>
            </a:r>
            <a:r>
              <a:rPr lang="en-US" dirty="0" smtClean="0">
                <a:latin typeface="+mj-lt"/>
                <a:cs typeface="Arial" pitchFamily="34" charset="0"/>
              </a:rPr>
              <a:t>Li</a:t>
            </a:r>
            <a:br>
              <a:rPr lang="en-US" dirty="0" smtClean="0">
                <a:latin typeface="+mj-lt"/>
                <a:cs typeface="Arial" pitchFamily="34" charset="0"/>
              </a:rPr>
            </a:br>
            <a:endParaRPr lang="en-US" dirty="0">
              <a:latin typeface="+mj-lt"/>
              <a:cs typeface="Arial" pitchFamily="34" charset="0"/>
            </a:endParaRPr>
          </a:p>
          <a:p>
            <a:pPr algn="l"/>
            <a:endParaRPr 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202275" y="2340324"/>
            <a:ext cx="135315" cy="1846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88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1181" y="1717383"/>
            <a:ext cx="44890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Requirements for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dirty="0" smtClean="0">
                <a:latin typeface="+mj-lt"/>
                <a:cs typeface="Arial" pitchFamily="34" charset="0"/>
              </a:rPr>
              <a:t>???</a:t>
            </a:r>
          </a:p>
          <a:p>
            <a:pPr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Atomic theory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  <a:sym typeface="Wingdings"/>
              </a:rPr>
              <a:t>Nuclear theory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Ion production: In-flight method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Stop, low energy 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-&gt; source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 … gas </a:t>
            </a:r>
            <a:r>
              <a:rPr lang="en-US" dirty="0" smtClean="0">
                <a:latin typeface="+mj-lt"/>
                <a:cs typeface="Arial" pitchFamily="34" charset="0"/>
              </a:rPr>
              <a:t>catcher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Charge breeding</a:t>
            </a: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         … to 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or B</a:t>
            </a:r>
            <a:r>
              <a:rPr lang="en-US" baseline="30000" dirty="0">
                <a:latin typeface="+mj-lt"/>
                <a:cs typeface="Arial" pitchFamily="34" charset="0"/>
              </a:rPr>
              <a:t>4</a:t>
            </a:r>
            <a:r>
              <a:rPr lang="en-US" baseline="30000" dirty="0" smtClean="0">
                <a:latin typeface="+mj-lt"/>
                <a:cs typeface="Arial" pitchFamily="34" charset="0"/>
              </a:rPr>
              <a:t>+ 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Populate </a:t>
            </a:r>
            <a:r>
              <a:rPr lang="en-US" dirty="0">
                <a:latin typeface="+mj-lt"/>
                <a:cs typeface="Arial" pitchFamily="34" charset="0"/>
              </a:rPr>
              <a:t>metastable state</a:t>
            </a:r>
          </a:p>
          <a:p>
            <a:pPr lvl="1">
              <a:defRPr/>
            </a:pPr>
            <a:r>
              <a:rPr lang="en-US" dirty="0">
                <a:latin typeface="+mj-lt"/>
                <a:cs typeface="Arial" pitchFamily="34" charset="0"/>
              </a:rPr>
              <a:t>… in source or charge-ex</a:t>
            </a:r>
            <a:r>
              <a:rPr lang="en-US" dirty="0" smtClean="0">
                <a:latin typeface="+mj-lt"/>
                <a:cs typeface="Arial" pitchFamily="34" charset="0"/>
              </a:rPr>
              <a:t>.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High-resolution </a:t>
            </a:r>
            <a:r>
              <a:rPr lang="en-US" dirty="0">
                <a:latin typeface="+mj-lt"/>
                <a:cs typeface="Arial" pitchFamily="34" charset="0"/>
              </a:rPr>
              <a:t>laser </a:t>
            </a:r>
            <a:r>
              <a:rPr lang="en-US" dirty="0" smtClean="0">
                <a:latin typeface="+mj-lt"/>
                <a:cs typeface="Arial" pitchFamily="34" charset="0"/>
              </a:rPr>
              <a:t>spec</a:t>
            </a:r>
            <a:r>
              <a:rPr lang="en-US" dirty="0">
                <a:latin typeface="+mj-lt"/>
                <a:cs typeface="Arial" pitchFamily="34" charset="0"/>
              </a:rPr>
              <a:t/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… collinear laser </a:t>
            </a:r>
            <a:r>
              <a:rPr lang="en-US" dirty="0" smtClean="0">
                <a:latin typeface="+mj-lt"/>
                <a:cs typeface="Arial" pitchFamily="34" charset="0"/>
              </a:rPr>
              <a:t>spectroscopy</a:t>
            </a:r>
            <a:endParaRPr lang="en-US" dirty="0">
              <a:latin typeface="+mj-lt"/>
              <a:cs typeface="Arial" pitchFamily="34" charset="0"/>
              <a:sym typeface="Wingding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Ion Production – Charge Breeding</a:t>
            </a:r>
            <a:endParaRPr lang="de-DE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17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8108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3276600" cy="1143000"/>
          </a:xfrm>
        </p:spPr>
        <p:txBody>
          <a:bodyPr/>
          <a:lstStyle/>
          <a:p>
            <a:r>
              <a:rPr lang="en-US" altLang="en-US" sz="3600" dirty="0"/>
              <a:t>Fermium</a:t>
            </a:r>
            <a:br>
              <a:rPr lang="en-US" altLang="en-US" sz="3600" dirty="0"/>
            </a:br>
            <a:r>
              <a:rPr lang="en-US" altLang="en-US" sz="3600" dirty="0"/>
              <a:t>Spectroscopy</a:t>
            </a: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3733800" y="0"/>
          <a:ext cx="5253038" cy="531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9" name="CorelPhotoPaint.Image.11" r:id="rId4" imgW="5990476" imgH="6066667" progId="CorelPhotoPaint.Image.11">
                  <p:embed/>
                </p:oleObj>
              </mc:Choice>
              <mc:Fallback>
                <p:oleObj name="CorelPhotoPaint.Image.11" r:id="rId4" imgW="5990476" imgH="6066667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0"/>
                        <a:ext cx="5253038" cy="531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6482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33400" y="22098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aseline="30000"/>
              <a:t>255</a:t>
            </a:r>
            <a:r>
              <a:rPr lang="en-US" altLang="en-US" sz="2400"/>
              <a:t>Fm (t</a:t>
            </a:r>
            <a:r>
              <a:rPr lang="en-US" altLang="en-US" sz="2400" baseline="-25000"/>
              <a:t>1/2</a:t>
            </a:r>
            <a:r>
              <a:rPr lang="en-US" altLang="en-US" sz="2400"/>
              <a:t> =  20.1 h)</a:t>
            </a:r>
          </a:p>
        </p:txBody>
      </p:sp>
    </p:spTree>
    <p:extLst>
      <p:ext uri="{BB962C8B-B14F-4D97-AF65-F5344CB8AC3E}">
        <p14:creationId xmlns:p14="http://schemas.microsoft.com/office/powerpoint/2010/main" val="36146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en-US" sz="3200" dirty="0"/>
              <a:t>Nobelium Spectroscopy @ </a:t>
            </a:r>
            <a:r>
              <a:rPr lang="en-US" altLang="en-US" sz="3200" dirty="0" smtClean="0"/>
              <a:t>GSI/SHIP</a:t>
            </a:r>
            <a:endParaRPr lang="en-US" altLang="en-US" sz="32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818910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42890"/>
            <a:ext cx="7214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M. </a:t>
            </a:r>
            <a:r>
              <a:rPr lang="en-US" sz="2000" dirty="0" err="1" smtClean="0"/>
              <a:t>Laatiaoui</a:t>
            </a:r>
            <a:r>
              <a:rPr lang="en-US" sz="2000" dirty="0" smtClean="0"/>
              <a:t> </a:t>
            </a:r>
            <a:r>
              <a:rPr lang="en-US" sz="2000" i="1" dirty="0" smtClean="0"/>
              <a:t>et al.</a:t>
            </a:r>
            <a:r>
              <a:rPr lang="en-US" sz="2000" dirty="0" smtClean="0"/>
              <a:t>, Eur. Phys. J. D </a:t>
            </a:r>
            <a:r>
              <a:rPr lang="en-US" sz="2000" b="1" dirty="0" smtClean="0"/>
              <a:t>68</a:t>
            </a:r>
            <a:r>
              <a:rPr lang="en-US" sz="2000" dirty="0" smtClean="0"/>
              <a:t>, 71 (2014)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Resonance ionization spectroscopy in buffer gas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Detection via alpha decay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/>
              <a:t>Searched for predicted atomic levels, no clear signal observed yet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0430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9" name="Picture 9" descr="https://www.gsi.de/fileadmin/Atomphysik/Bilder/Atomphysik_Survey_01Nuclear_Ch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0734"/>
            <a:ext cx="8607426" cy="57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D6544-57E6-4C17-891E-188E50B28A6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Laser Spectroscopy of Radioactive Isotopes</a:t>
            </a: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3741737" y="6000690"/>
            <a:ext cx="53260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altLang="en-US" sz="100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https://www.gsi.de/en/start/forschung/forschungsfelder/appa_pni_gesundheit/</a:t>
            </a:r>
            <a:br>
              <a:rPr lang="en-US" altLang="en-US" sz="100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1000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atomphysik</a:t>
            </a:r>
            <a:r>
              <a:rPr lang="en-US" altLang="en-US" sz="100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/research/</a:t>
            </a:r>
            <a:r>
              <a:rPr lang="en-US" altLang="en-US" sz="1000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methoden</a:t>
            </a:r>
            <a:r>
              <a:rPr lang="en-US" altLang="en-US" sz="100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altLang="en-US" sz="1000" dirty="0" err="1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laserspektroskopie</a:t>
            </a:r>
            <a:r>
              <a:rPr lang="en-US" altLang="en-US" sz="100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/survey.htm</a:t>
            </a:r>
            <a:endParaRPr lang="en-US" altLang="en-US" sz="1000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487363" y="896938"/>
            <a:ext cx="36814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en-US" altLang="en-US" sz="28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Nuclear charge radii +</a:t>
            </a:r>
            <a:br>
              <a:rPr lang="en-US" altLang="en-US" sz="28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8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nuclear moments</a:t>
            </a: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5257800" y="449580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800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457200" y="5257800"/>
            <a:ext cx="533400" cy="381000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43000" y="1091766"/>
            <a:ext cx="7506308" cy="4470834"/>
            <a:chOff x="1143000" y="1091766"/>
            <a:chExt cx="7506308" cy="4470834"/>
          </a:xfrm>
        </p:grpSpPr>
        <p:sp>
          <p:nvSpPr>
            <p:cNvPr id="11" name="Oval 10"/>
            <p:cNvSpPr/>
            <p:nvPr/>
          </p:nvSpPr>
          <p:spPr bwMode="auto">
            <a:xfrm rot="19848350">
              <a:off x="7486010" y="1091766"/>
              <a:ext cx="525538" cy="406052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19848350">
              <a:off x="3136079" y="3599715"/>
              <a:ext cx="1743591" cy="502782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13010" y="4495800"/>
              <a:ext cx="33362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New opportunities with</a:t>
              </a:r>
              <a:br>
                <a:rPr lang="en-US" sz="2400" dirty="0" smtClean="0"/>
              </a:br>
              <a:r>
                <a:rPr lang="en-US" sz="2400" dirty="0" smtClean="0"/>
                <a:t>CARIBU &amp; ATLAS upgrade</a:t>
              </a:r>
              <a:endParaRPr lang="en-US" sz="24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7420358" y="1843088"/>
              <a:ext cx="328421" cy="2424112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4503256" y="4110415"/>
              <a:ext cx="602144" cy="537785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1143000" y="5315048"/>
              <a:ext cx="3950589" cy="247552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44D90-4906-4DD2-B978-5F27CBE2C62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45776" name="Rectangle 16"/>
          <p:cNvSpPr>
            <a:spLocks noGrp="1" noChangeArrowheads="1"/>
          </p:cNvSpPr>
          <p:nvPr>
            <p:ph type="title"/>
          </p:nvPr>
        </p:nvSpPr>
        <p:spPr>
          <a:xfrm>
            <a:off x="500063" y="309563"/>
            <a:ext cx="5435600" cy="347662"/>
          </a:xfrm>
        </p:spPr>
        <p:txBody>
          <a:bodyPr/>
          <a:lstStyle/>
          <a:p>
            <a:r>
              <a:rPr lang="en-US" altLang="en-US"/>
              <a:t>In-trap spectroscopy</a:t>
            </a:r>
          </a:p>
        </p:txBody>
      </p:sp>
      <p:sp>
        <p:nvSpPr>
          <p:cNvPr id="245777" name="Text Box 17"/>
          <p:cNvSpPr txBox="1">
            <a:spLocks noChangeArrowheads="1"/>
          </p:cNvSpPr>
          <p:nvPr/>
        </p:nvSpPr>
        <p:spPr bwMode="auto">
          <a:xfrm>
            <a:off x="914400" y="4724400"/>
            <a:ext cx="4921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open geometry, LN</a:t>
            </a:r>
            <a:r>
              <a:rPr lang="en-US" altLang="en-US" baseline="-250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cooled linear Paul trap</a:t>
            </a:r>
            <a:b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	- buffer gas cooling</a:t>
            </a:r>
            <a:b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	- large light collection efficiency</a:t>
            </a:r>
            <a:b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	- few to single ion detection sensitivity</a:t>
            </a:r>
          </a:p>
        </p:txBody>
      </p:sp>
      <p:grpSp>
        <p:nvGrpSpPr>
          <p:cNvPr id="245791" name="Group 31"/>
          <p:cNvGrpSpPr>
            <a:grpSpLocks/>
          </p:cNvGrpSpPr>
          <p:nvPr/>
        </p:nvGrpSpPr>
        <p:grpSpPr bwMode="auto">
          <a:xfrm>
            <a:off x="381000" y="1066800"/>
            <a:ext cx="3581400" cy="2892425"/>
            <a:chOff x="240" y="672"/>
            <a:chExt cx="2256" cy="1822"/>
          </a:xfrm>
        </p:grpSpPr>
        <p:pic>
          <p:nvPicPr>
            <p:cNvPr id="245779" name="Picture 19" descr="Image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2256" cy="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783" name="Text Box 23"/>
            <p:cNvSpPr txBox="1">
              <a:spLocks noChangeArrowheads="1"/>
            </p:cNvSpPr>
            <p:nvPr/>
          </p:nvSpPr>
          <p:spPr bwMode="auto">
            <a:xfrm>
              <a:off x="1369" y="2112"/>
              <a:ext cx="10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chemeClr val="bg2"/>
                  </a:solidFill>
                </a:rPr>
                <a:t>Linear Paul Trap</a:t>
              </a:r>
            </a:p>
          </p:txBody>
        </p:sp>
      </p:grpSp>
      <p:grpSp>
        <p:nvGrpSpPr>
          <p:cNvPr id="245792" name="Group 32"/>
          <p:cNvGrpSpPr>
            <a:grpSpLocks/>
          </p:cNvGrpSpPr>
          <p:nvPr/>
        </p:nvGrpSpPr>
        <p:grpSpPr bwMode="auto">
          <a:xfrm>
            <a:off x="4114800" y="1066800"/>
            <a:ext cx="4724400" cy="2867025"/>
            <a:chOff x="2592" y="672"/>
            <a:chExt cx="2976" cy="1806"/>
          </a:xfrm>
        </p:grpSpPr>
        <p:pic>
          <p:nvPicPr>
            <p:cNvPr id="245780" name="Picture 20" descr="Full_Assembl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72"/>
              <a:ext cx="2976" cy="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784" name="Text Box 24"/>
            <p:cNvSpPr txBox="1">
              <a:spLocks noChangeArrowheads="1"/>
            </p:cNvSpPr>
            <p:nvPr/>
          </p:nvSpPr>
          <p:spPr bwMode="auto">
            <a:xfrm>
              <a:off x="2688" y="1180"/>
              <a:ext cx="5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Ion Trap</a:t>
              </a:r>
            </a:p>
          </p:txBody>
        </p:sp>
        <p:sp>
          <p:nvSpPr>
            <p:cNvPr id="245785" name="Text Box 25"/>
            <p:cNvSpPr txBox="1">
              <a:spLocks noChangeArrowheads="1"/>
            </p:cNvSpPr>
            <p:nvPr/>
          </p:nvSpPr>
          <p:spPr bwMode="auto">
            <a:xfrm>
              <a:off x="4872" y="1948"/>
              <a:ext cx="6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Ion Source</a:t>
              </a:r>
            </a:p>
          </p:txBody>
        </p:sp>
        <p:sp>
          <p:nvSpPr>
            <p:cNvPr id="245786" name="Line 26"/>
            <p:cNvSpPr>
              <a:spLocks noChangeShapeType="1"/>
            </p:cNvSpPr>
            <p:nvPr/>
          </p:nvSpPr>
          <p:spPr bwMode="auto">
            <a:xfrm flipV="1">
              <a:off x="2640" y="918"/>
              <a:ext cx="2256" cy="12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787" name="Text Box 27"/>
            <p:cNvSpPr txBox="1">
              <a:spLocks noChangeArrowheads="1"/>
            </p:cNvSpPr>
            <p:nvPr/>
          </p:nvSpPr>
          <p:spPr bwMode="auto">
            <a:xfrm>
              <a:off x="4020" y="1692"/>
              <a:ext cx="8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90</a:t>
              </a:r>
              <a:r>
                <a:rPr lang="en-US" altLang="en-US" sz="1600" b="1" baseline="30000">
                  <a:solidFill>
                    <a:schemeClr val="bg2"/>
                  </a:solidFill>
                </a:rPr>
                <a:t>o</a:t>
              </a:r>
              <a:r>
                <a:rPr lang="en-US" altLang="en-US" sz="1600" b="1">
                  <a:solidFill>
                    <a:schemeClr val="bg2"/>
                  </a:solidFill>
                </a:rPr>
                <a:t> Deflector</a:t>
              </a:r>
            </a:p>
          </p:txBody>
        </p:sp>
        <p:sp>
          <p:nvSpPr>
            <p:cNvPr id="245790" name="Text Box 30"/>
            <p:cNvSpPr txBox="1">
              <a:spLocks noChangeArrowheads="1"/>
            </p:cNvSpPr>
            <p:nvPr/>
          </p:nvSpPr>
          <p:spPr bwMode="auto">
            <a:xfrm>
              <a:off x="4716" y="736"/>
              <a:ext cx="72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Laser Beam</a:t>
              </a:r>
            </a:p>
          </p:txBody>
        </p:sp>
      </p:grpSp>
      <p:sp>
        <p:nvSpPr>
          <p:cNvPr id="245793" name="Text Box 33"/>
          <p:cNvSpPr txBox="1">
            <a:spLocks noChangeArrowheads="1"/>
          </p:cNvSpPr>
          <p:nvPr/>
        </p:nvSpPr>
        <p:spPr bwMode="auto">
          <a:xfrm>
            <a:off x="6858000" y="4098925"/>
            <a:ext cx="2054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000" b="1" i="1"/>
              <a:t>Matt Sternberg</a:t>
            </a:r>
          </a:p>
          <a:p>
            <a:pPr algn="r"/>
            <a:r>
              <a:rPr lang="en-US" altLang="en-US" sz="2000" i="1"/>
              <a:t>Alexandra Carlson</a:t>
            </a:r>
          </a:p>
          <a:p>
            <a:pPr algn="r"/>
            <a:r>
              <a:rPr lang="en-US" altLang="en-US" sz="2000" i="1"/>
              <a:t>Luis Brennan</a:t>
            </a:r>
          </a:p>
        </p:txBody>
      </p:sp>
    </p:spTree>
    <p:extLst>
      <p:ext uri="{BB962C8B-B14F-4D97-AF65-F5344CB8AC3E}">
        <p14:creationId xmlns:p14="http://schemas.microsoft.com/office/powerpoint/2010/main" val="1624384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8E3F-1ABC-47C9-BCA3-BD53A5EBF4B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260350"/>
            <a:ext cx="8229600" cy="306388"/>
          </a:xfrm>
        </p:spPr>
        <p:txBody>
          <a:bodyPr/>
          <a:lstStyle/>
          <a:p>
            <a:r>
              <a:rPr lang="en-US" altLang="en-US" sz="2100" dirty="0"/>
              <a:t>In-Trap </a:t>
            </a:r>
            <a:r>
              <a:rPr lang="en-US" altLang="en-US" sz="2100" dirty="0" smtClean="0"/>
              <a:t>Spectroscopy</a:t>
            </a:r>
            <a:endParaRPr lang="en-US" altLang="en-US" sz="2100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2625"/>
            <a:ext cx="4643438" cy="75057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en-US" dirty="0"/>
              <a:t>Linear Paul trap for spectroscopy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Initially with neutron-rich Ba</a:t>
            </a:r>
            <a:r>
              <a:rPr lang="en-US" altLang="en-US" baseline="30000" dirty="0"/>
              <a:t>+</a:t>
            </a:r>
            <a:endParaRPr lang="en-US" altLang="en-US" dirty="0"/>
          </a:p>
          <a:p>
            <a:pPr lvl="1">
              <a:lnSpc>
                <a:spcPct val="120000"/>
              </a:lnSpc>
            </a:pPr>
            <a:r>
              <a:rPr lang="en-US" altLang="en-US" dirty="0"/>
              <a:t>Isotope shift + moments (HFS)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Use RF cooler / </a:t>
            </a:r>
            <a:r>
              <a:rPr lang="en-US" altLang="en-US" dirty="0" err="1"/>
              <a:t>buncher</a:t>
            </a:r>
            <a:r>
              <a:rPr lang="en-US" altLang="en-US" dirty="0"/>
              <a:t> &amp; transfer line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en-US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en-US" dirty="0"/>
              <a:t>To investigate: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optimized trap geometry and detection</a:t>
            </a:r>
            <a:br>
              <a:rPr lang="en-US" altLang="en-US" dirty="0"/>
            </a:br>
            <a:r>
              <a:rPr lang="en-US" altLang="en-US" dirty="0"/>
              <a:t>system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Buffer gas cooling + quenching (with H</a:t>
            </a:r>
            <a:r>
              <a:rPr lang="en-US" altLang="en-US" baseline="-25000" dirty="0"/>
              <a:t>2</a:t>
            </a:r>
            <a:r>
              <a:rPr lang="en-US" alt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Cooling of trap with </a:t>
            </a:r>
            <a:r>
              <a:rPr lang="en-US" altLang="en-US" dirty="0" smtClean="0"/>
              <a:t>LN</a:t>
            </a:r>
            <a:r>
              <a:rPr lang="en-US" altLang="en-US" baseline="-25000" dirty="0" smtClean="0"/>
              <a:t>2</a:t>
            </a:r>
          </a:p>
          <a:p>
            <a:pPr lvl="1">
              <a:lnSpc>
                <a:spcPct val="120000"/>
              </a:lnSpc>
            </a:pPr>
            <a:endParaRPr lang="en-US" altLang="en-US" sz="18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en-US" dirty="0"/>
              <a:t>Future:</a:t>
            </a:r>
          </a:p>
          <a:p>
            <a:pPr lvl="1">
              <a:lnSpc>
                <a:spcPct val="120000"/>
              </a:lnSpc>
            </a:pPr>
            <a:r>
              <a:rPr lang="en-US" altLang="en-US" dirty="0" err="1" smtClean="0"/>
              <a:t>Yb</a:t>
            </a:r>
            <a:r>
              <a:rPr lang="en-US" altLang="en-US" baseline="30000" dirty="0"/>
              <a:t>+</a:t>
            </a:r>
            <a:r>
              <a:rPr lang="en-US" altLang="en-US" dirty="0"/>
              <a:t> -&gt; No</a:t>
            </a:r>
            <a:r>
              <a:rPr lang="en-US" altLang="en-US" baseline="30000" dirty="0"/>
              <a:t>+</a:t>
            </a:r>
            <a:r>
              <a:rPr lang="en-US" altLang="en-US" dirty="0"/>
              <a:t> with ATLAS </a:t>
            </a:r>
            <a:r>
              <a:rPr lang="en-US" altLang="en-US" dirty="0" smtClean="0"/>
              <a:t>Upgrade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Sympathetic cooling with Ba</a:t>
            </a:r>
            <a:r>
              <a:rPr lang="en-US" altLang="en-US" baseline="30000" dirty="0"/>
              <a:t>+</a:t>
            </a:r>
            <a:r>
              <a:rPr lang="en-US" altLang="en-US" dirty="0"/>
              <a:t>/Y</a:t>
            </a:r>
            <a:r>
              <a:rPr lang="en-US" altLang="en-US" baseline="30000" dirty="0"/>
              <a:t>+ </a:t>
            </a:r>
            <a:r>
              <a:rPr lang="en-US" altLang="en-US" dirty="0"/>
              <a:t>?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Indirect detection of </a:t>
            </a:r>
            <a:r>
              <a:rPr lang="en-US" altLang="en-US" dirty="0" smtClean="0"/>
              <a:t>No ions</a:t>
            </a:r>
            <a:endParaRPr lang="en-US" altLang="en-US" dirty="0"/>
          </a:p>
          <a:p>
            <a:pPr marL="457200" lvl="1" indent="0">
              <a:lnSpc>
                <a:spcPct val="120000"/>
              </a:lnSpc>
              <a:buNone/>
            </a:pPr>
            <a:endParaRPr lang="en-US" altLang="en-US" sz="1400" dirty="0"/>
          </a:p>
          <a:p>
            <a:pPr>
              <a:lnSpc>
                <a:spcPct val="120000"/>
              </a:lnSpc>
            </a:pPr>
            <a:endParaRPr lang="en-US" altLang="en-US" sz="1600" dirty="0"/>
          </a:p>
          <a:p>
            <a:pPr>
              <a:lnSpc>
                <a:spcPct val="120000"/>
              </a:lnSpc>
            </a:pPr>
            <a:endParaRPr lang="en-US" altLang="en-US" sz="16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en-US" sz="16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en-US" sz="1600" dirty="0"/>
          </a:p>
          <a:p>
            <a:pPr>
              <a:lnSpc>
                <a:spcPct val="120000"/>
              </a:lnSpc>
            </a:pPr>
            <a:endParaRPr lang="en-US" altLang="en-US" sz="1600" dirty="0"/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altLang="en-US" sz="1600" dirty="0"/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31242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6400800" y="762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Ba Isotopes</a:t>
            </a:r>
          </a:p>
        </p:txBody>
      </p:sp>
      <p:pic>
        <p:nvPicPr>
          <p:cNvPr id="2560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24200"/>
            <a:ext cx="3606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6000-24FF-4AB1-A753-A13C6AA8A56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Nuclear Spin Polarization in Solid Noble-Gas Matrix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3" y="3743325"/>
            <a:ext cx="7935912" cy="2613025"/>
          </a:xfrm>
        </p:spPr>
        <p:txBody>
          <a:bodyPr/>
          <a:lstStyle/>
          <a:p>
            <a:r>
              <a:rPr lang="en-US" altLang="en-US" dirty="0"/>
              <a:t>Capture atoms in solid noble-gas matrix (Ne … </a:t>
            </a:r>
            <a:r>
              <a:rPr lang="en-US" altLang="en-US" dirty="0" err="1"/>
              <a:t>Xe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Optical pumping in situ</a:t>
            </a:r>
          </a:p>
          <a:p>
            <a:r>
              <a:rPr lang="en-US" altLang="en-US" dirty="0"/>
              <a:t>Spin precession detection with SQUIDs (stable isotopes) or</a:t>
            </a:r>
            <a:br>
              <a:rPr lang="en-US" altLang="en-US" dirty="0"/>
            </a:br>
            <a:r>
              <a:rPr lang="en-US" altLang="en-US" dirty="0"/>
              <a:t>decay asymmetry (radioactive isotopes)</a:t>
            </a:r>
          </a:p>
          <a:p>
            <a:r>
              <a:rPr lang="en-US" altLang="en-US" dirty="0"/>
              <a:t>Started feasibility studies for</a:t>
            </a:r>
          </a:p>
          <a:p>
            <a:pPr lvl="1"/>
            <a:r>
              <a:rPr lang="en-US" altLang="en-US" dirty="0"/>
              <a:t>Optical pumping / nuclear polarization (initial tests with </a:t>
            </a:r>
            <a:r>
              <a:rPr lang="en-US" altLang="en-US" dirty="0" err="1"/>
              <a:t>Yb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Measurements of nuclear magnetic moments (other rare earth, </a:t>
            </a:r>
            <a:r>
              <a:rPr lang="en-US" altLang="en-US" dirty="0" smtClean="0"/>
              <a:t>…)</a:t>
            </a:r>
            <a:endParaRPr lang="en-US" altLang="en-US" dirty="0"/>
          </a:p>
          <a:p>
            <a:pPr lvl="1"/>
            <a:r>
              <a:rPr lang="en-US" altLang="en-US" dirty="0" smtClean="0"/>
              <a:t>Single atom detection</a:t>
            </a:r>
            <a:endParaRPr lang="en-US" altLang="en-US" dirty="0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3825875" y="1560513"/>
            <a:ext cx="568325" cy="1973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4394200" y="1839913"/>
            <a:ext cx="334963" cy="15160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38" name="Line 6"/>
          <p:cNvSpPr>
            <a:spLocks noChangeShapeType="1"/>
          </p:cNvSpPr>
          <p:nvPr/>
        </p:nvSpPr>
        <p:spPr bwMode="auto">
          <a:xfrm flipV="1">
            <a:off x="4483100" y="2598738"/>
            <a:ext cx="16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39" name="Text Box 7"/>
          <p:cNvSpPr txBox="1">
            <a:spLocks noChangeArrowheads="1"/>
          </p:cNvSpPr>
          <p:nvPr/>
        </p:nvSpPr>
        <p:spPr bwMode="auto">
          <a:xfrm>
            <a:off x="2797175" y="3335338"/>
            <a:ext cx="105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Substrate</a:t>
            </a:r>
          </a:p>
        </p:txBody>
      </p:sp>
      <p:sp>
        <p:nvSpPr>
          <p:cNvPr id="274440" name="Rectangle 8"/>
          <p:cNvSpPr>
            <a:spLocks noChangeArrowheads="1"/>
          </p:cNvSpPr>
          <p:nvPr/>
        </p:nvSpPr>
        <p:spPr bwMode="auto">
          <a:xfrm>
            <a:off x="2787650" y="992188"/>
            <a:ext cx="2476500" cy="557212"/>
          </a:xfrm>
          <a:prstGeom prst="rect">
            <a:avLst/>
          </a:prstGeom>
          <a:solidFill>
            <a:srgbClr val="0071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8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LHe</a:t>
            </a:r>
          </a:p>
        </p:txBody>
      </p:sp>
      <p:sp>
        <p:nvSpPr>
          <p:cNvPr id="274441" name="Line 9"/>
          <p:cNvSpPr>
            <a:spLocks noChangeShapeType="1"/>
          </p:cNvSpPr>
          <p:nvPr/>
        </p:nvSpPr>
        <p:spPr bwMode="auto">
          <a:xfrm>
            <a:off x="1460500" y="2587625"/>
            <a:ext cx="22748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2" name="Text Box 10"/>
          <p:cNvSpPr txBox="1">
            <a:spLocks noChangeArrowheads="1"/>
          </p:cNvSpPr>
          <p:nvPr/>
        </p:nvSpPr>
        <p:spPr bwMode="auto">
          <a:xfrm>
            <a:off x="4679950" y="3108325"/>
            <a:ext cx="827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Noble</a:t>
            </a:r>
            <a:br>
              <a:rPr lang="en-US" altLang="en-US" sz="16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16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gas ice</a:t>
            </a:r>
          </a:p>
        </p:txBody>
      </p:sp>
      <p:sp>
        <p:nvSpPr>
          <p:cNvPr id="274443" name="Text Box 11"/>
          <p:cNvSpPr txBox="1">
            <a:spLocks noChangeArrowheads="1"/>
          </p:cNvSpPr>
          <p:nvPr/>
        </p:nvSpPr>
        <p:spPr bwMode="auto">
          <a:xfrm>
            <a:off x="1579563" y="2141538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Optical pumping</a:t>
            </a:r>
          </a:p>
        </p:txBody>
      </p:sp>
      <p:sp>
        <p:nvSpPr>
          <p:cNvPr id="274444" name="Line 12"/>
          <p:cNvSpPr>
            <a:spLocks noChangeShapeType="1"/>
          </p:cNvSpPr>
          <p:nvPr/>
        </p:nvSpPr>
        <p:spPr bwMode="auto">
          <a:xfrm flipH="1">
            <a:off x="4929188" y="2554288"/>
            <a:ext cx="1973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5" name="Text Box 13"/>
          <p:cNvSpPr txBox="1">
            <a:spLocks noChangeArrowheads="1"/>
          </p:cNvSpPr>
          <p:nvPr/>
        </p:nvSpPr>
        <p:spPr bwMode="auto">
          <a:xfrm>
            <a:off x="5126038" y="20955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Atomic beam</a:t>
            </a:r>
          </a:p>
        </p:txBody>
      </p:sp>
      <p:sp>
        <p:nvSpPr>
          <p:cNvPr id="274446" name="Line 14"/>
          <p:cNvSpPr>
            <a:spLocks noChangeShapeType="1"/>
          </p:cNvSpPr>
          <p:nvPr/>
        </p:nvSpPr>
        <p:spPr bwMode="auto">
          <a:xfrm>
            <a:off x="2676525" y="3111500"/>
            <a:ext cx="969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4447" name="Text Box 15"/>
          <p:cNvSpPr txBox="1">
            <a:spLocks noChangeArrowheads="1"/>
          </p:cNvSpPr>
          <p:nvPr/>
        </p:nvSpPr>
        <p:spPr bwMode="auto">
          <a:xfrm>
            <a:off x="3030538" y="2762250"/>
            <a:ext cx="35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</a:t>
            </a:r>
          </a:p>
        </p:txBody>
      </p:sp>
      <p:sp>
        <p:nvSpPr>
          <p:cNvPr id="274448" name="Oval 16"/>
          <p:cNvSpPr>
            <a:spLocks noChangeArrowheads="1"/>
          </p:cNvSpPr>
          <p:nvPr/>
        </p:nvSpPr>
        <p:spPr bwMode="auto">
          <a:xfrm>
            <a:off x="4583113" y="27082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49" name="Oval 17"/>
          <p:cNvSpPr>
            <a:spLocks noChangeArrowheads="1"/>
          </p:cNvSpPr>
          <p:nvPr/>
        </p:nvSpPr>
        <p:spPr bwMode="auto">
          <a:xfrm>
            <a:off x="4600575" y="22256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0" name="Oval 18"/>
          <p:cNvSpPr>
            <a:spLocks noChangeArrowheads="1"/>
          </p:cNvSpPr>
          <p:nvPr/>
        </p:nvSpPr>
        <p:spPr bwMode="auto">
          <a:xfrm>
            <a:off x="4575175" y="24447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1" name="Oval 19"/>
          <p:cNvSpPr>
            <a:spLocks noChangeArrowheads="1"/>
          </p:cNvSpPr>
          <p:nvPr/>
        </p:nvSpPr>
        <p:spPr bwMode="auto">
          <a:xfrm>
            <a:off x="4471988" y="227330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2" name="Oval 20"/>
          <p:cNvSpPr>
            <a:spLocks noChangeArrowheads="1"/>
          </p:cNvSpPr>
          <p:nvPr/>
        </p:nvSpPr>
        <p:spPr bwMode="auto">
          <a:xfrm>
            <a:off x="4433888" y="26495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453" name="Text Box 21"/>
          <p:cNvSpPr txBox="1">
            <a:spLocks noChangeArrowheads="1"/>
          </p:cNvSpPr>
          <p:nvPr/>
        </p:nvSpPr>
        <p:spPr bwMode="auto">
          <a:xfrm>
            <a:off x="7037747" y="3276600"/>
            <a:ext cx="18538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000" i="1" dirty="0" smtClean="0"/>
              <a:t>LDRD supported</a:t>
            </a:r>
          </a:p>
          <a:p>
            <a:pPr algn="r"/>
            <a:r>
              <a:rPr lang="en-US" altLang="en-US" sz="2000" i="1" dirty="0" smtClean="0"/>
              <a:t>Zheng-</a:t>
            </a:r>
            <a:r>
              <a:rPr lang="en-US" altLang="en-US" sz="2000" i="1" dirty="0" err="1" smtClean="0"/>
              <a:t>Tian</a:t>
            </a:r>
            <a:r>
              <a:rPr lang="en-US" altLang="en-US" sz="2000" i="1" dirty="0" smtClean="0"/>
              <a:t> Lu</a:t>
            </a:r>
          </a:p>
          <a:p>
            <a:pPr algn="r"/>
            <a:r>
              <a:rPr lang="en-US" altLang="en-US" sz="2000" i="1" dirty="0" smtClean="0"/>
              <a:t>Chen-Yu </a:t>
            </a:r>
            <a:r>
              <a:rPr lang="en-US" altLang="en-US" sz="2000" i="1" dirty="0"/>
              <a:t>Xu</a:t>
            </a:r>
          </a:p>
          <a:p>
            <a:pPr algn="r"/>
            <a:r>
              <a:rPr lang="en-US" altLang="en-US" sz="2000" i="1" dirty="0" err="1"/>
              <a:t>Jaideep</a:t>
            </a:r>
            <a:r>
              <a:rPr lang="en-US" altLang="en-US" sz="2000" i="1" dirty="0"/>
              <a:t> </a:t>
            </a:r>
            <a:r>
              <a:rPr lang="en-US" altLang="en-US" sz="2000" i="1" dirty="0" smtClean="0"/>
              <a:t>Singh</a:t>
            </a:r>
            <a:endParaRPr lang="en-US" altLang="en-US" sz="2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6192-8E80-4053-8766-2873F92D9853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Some concluding thoughts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2296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New opportunities with ATLAS Upgrade (AIRIS, AGFA, A=126)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High intensity beams for in-flight production of light isotopes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Atomic spectroscopy of Nobelium and beyond with AGFA</a:t>
            </a:r>
          </a:p>
          <a:p>
            <a:pPr>
              <a:lnSpc>
                <a:spcPct val="90000"/>
              </a:lnSpc>
            </a:pP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Limitations </a:t>
            </a:r>
            <a:r>
              <a:rPr lang="en-US" altLang="en-US" dirty="0"/>
              <a:t>on isotopic yields for laser spectroscopy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Molecular </a:t>
            </a:r>
            <a:r>
              <a:rPr lang="en-US" altLang="en-US" dirty="0" smtClean="0"/>
              <a:t>fraction, Charge </a:t>
            </a:r>
            <a:r>
              <a:rPr lang="en-US" altLang="en-US" dirty="0"/>
              <a:t>state distribution (2+/1+)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Charge exchange in cooler/</a:t>
            </a:r>
            <a:r>
              <a:rPr lang="en-US" altLang="en-US" dirty="0" err="1"/>
              <a:t>buncher</a:t>
            </a:r>
            <a:r>
              <a:rPr lang="en-US" altLang="en-US" dirty="0"/>
              <a:t> or in-beam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Population of metastable atomic states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Limitations in number of elements that can be done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Not “universal technique”; each element </a:t>
            </a:r>
            <a:r>
              <a:rPr lang="en-US" altLang="en-US" dirty="0" smtClean="0"/>
              <a:t>different</a:t>
            </a:r>
            <a:endParaRPr lang="en-US" altLang="en-US" dirty="0"/>
          </a:p>
          <a:p>
            <a:pPr lvl="1"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Tight space limitations in CARIBU LE-beam area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Need to wait until CPT moves </a:t>
            </a:r>
            <a:r>
              <a:rPr lang="en-US" altLang="en-US" dirty="0" smtClean="0"/>
              <a:t>out</a:t>
            </a:r>
            <a:endParaRPr lang="en-US" altLang="en-US" dirty="0"/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Benefits largely from extension </a:t>
            </a:r>
            <a:r>
              <a:rPr lang="en-US" altLang="en-US" dirty="0"/>
              <a:t>of LE beams into tandem hall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Combination with decay spectroscopy ?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Laser excitation provides high selectivity, i.e.,  isobaric &amp; isomeric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Resonance ionization to produce pure beams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Laser polarization (in-matrix or in-beam)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B4A0D6-990A-4A8D-8B16-D73052D34F6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Laser Spectroscopy Layout at CARIBU</a:t>
            </a: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1143000" y="928688"/>
          <a:ext cx="7162800" cy="440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20" name="CorelPhotoPaint.Image.11" r:id="rId4" imgW="9219048" imgH="5669771" progId="CorelPhotoPaint.Image.11">
                  <p:embed/>
                </p:oleObj>
              </mc:Choice>
              <mc:Fallback>
                <p:oleObj name="CorelPhotoPaint.Image.11" r:id="rId4" imgW="9219048" imgH="5669771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28688"/>
                        <a:ext cx="7162800" cy="440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3505200" y="2924175"/>
            <a:ext cx="1997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Collinear beam-line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2133600" y="184308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Ion trap</a:t>
            </a: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3035300" y="1081088"/>
            <a:ext cx="397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chemeClr val="bg2"/>
                </a:solidFill>
              </a:rPr>
              <a:t>CARIBU low-energy beam area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1203325" y="5486400"/>
            <a:ext cx="66640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dirty="0"/>
              <a:t> Limited area for low-energy experiments @ CARIBU</a:t>
            </a:r>
          </a:p>
          <a:p>
            <a:pPr>
              <a:buFontTx/>
              <a:buChar char="•"/>
            </a:pPr>
            <a:r>
              <a:rPr lang="en-US" altLang="en-US" dirty="0"/>
              <a:t> Installation only possible after Penning trap moved out </a:t>
            </a:r>
            <a:r>
              <a:rPr lang="en-US" altLang="en-US" dirty="0" smtClean="0"/>
              <a:t>end of 2014</a:t>
            </a: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/>
              <a:t> Shared laser infrastructure for both experimental techniques</a:t>
            </a:r>
          </a:p>
        </p:txBody>
      </p:sp>
    </p:spTree>
    <p:extLst>
      <p:ext uri="{BB962C8B-B14F-4D97-AF65-F5344CB8AC3E}">
        <p14:creationId xmlns:p14="http://schemas.microsoft.com/office/powerpoint/2010/main" val="4211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U:\Sicherungskopie_von_Boronset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57" b="26818"/>
          <a:stretch/>
        </p:blipFill>
        <p:spPr bwMode="auto">
          <a:xfrm>
            <a:off x="533400" y="1295399"/>
            <a:ext cx="8036265" cy="44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Collinear Setup for Light Isotopes (</a:t>
            </a:r>
            <a:r>
              <a:rPr lang="de-DE" baseline="30000" dirty="0" smtClean="0"/>
              <a:t>8</a:t>
            </a:r>
            <a:r>
              <a:rPr lang="de-DE" dirty="0" smtClean="0"/>
              <a:t>B, </a:t>
            </a:r>
            <a:r>
              <a:rPr lang="de-DE" baseline="30000" dirty="0" smtClean="0"/>
              <a:t>15</a:t>
            </a:r>
            <a:r>
              <a:rPr lang="de-DE" dirty="0" smtClean="0"/>
              <a:t>C, ...)</a:t>
            </a:r>
            <a:endParaRPr lang="de-DE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25</a:t>
            </a:fld>
            <a:endParaRPr lang="de-DE" sz="1100"/>
          </a:p>
        </p:txBody>
      </p:sp>
      <p:sp>
        <p:nvSpPr>
          <p:cNvPr id="3" name="Rectangle 2"/>
          <p:cNvSpPr/>
          <p:nvPr/>
        </p:nvSpPr>
        <p:spPr bwMode="auto">
          <a:xfrm>
            <a:off x="4331640" y="1066800"/>
            <a:ext cx="4209056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66800" y="5257800"/>
            <a:ext cx="2743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914399"/>
            <a:ext cx="6701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to in flight production + gas catcher + ECR type 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Study charge radii of light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 spectroscopic resolution through pump/probe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/>
          <a:srcRect l="9003" r="2464"/>
          <a:stretch>
            <a:fillRect/>
          </a:stretch>
        </p:blipFill>
        <p:spPr bwMode="auto">
          <a:xfrm>
            <a:off x="4804290" y="1592025"/>
            <a:ext cx="1977510" cy="19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dirty="0" smtClean="0"/>
              <a:t>CARIBU Laser Laboratory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851915" y="3964055"/>
            <a:ext cx="4063485" cy="266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Ion optics elements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assembly started</a:t>
            </a: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Off-line tests with Ba</a:t>
            </a:r>
            <a:r>
              <a:rPr lang="en-US" sz="1600" baseline="300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starting in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2015</a:t>
            </a: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High sensitivity: few to single ion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Open geometry, LN</a:t>
            </a:r>
            <a:r>
              <a:rPr lang="en-US" sz="1600" baseline="-250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cooled linear Paul trap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Buffer gas cooling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6400800" y="455545"/>
            <a:ext cx="2246827" cy="1449455"/>
            <a:chOff x="2592" y="672"/>
            <a:chExt cx="3193" cy="1806"/>
          </a:xfrm>
        </p:grpSpPr>
        <p:pic>
          <p:nvPicPr>
            <p:cNvPr id="11" name="Picture 8" descr="Full_Assembl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2" y="672"/>
              <a:ext cx="3193" cy="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2689" y="1179"/>
              <a:ext cx="794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2"/>
                  </a:solidFill>
                </a:rPr>
                <a:t>Ion Trap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872" y="1948"/>
              <a:ext cx="913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2"/>
                  </a:solidFill>
                </a:rPr>
                <a:t>Ion Source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2679" y="976"/>
              <a:ext cx="2256" cy="12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020" y="1691"/>
              <a:ext cx="1045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2"/>
                  </a:solidFill>
                </a:rPr>
                <a:t>90</a:t>
              </a:r>
              <a:r>
                <a:rPr lang="en-US" sz="500" b="1" baseline="30000">
                  <a:solidFill>
                    <a:schemeClr val="bg2"/>
                  </a:solidFill>
                </a:rPr>
                <a:t>o</a:t>
              </a:r>
              <a:r>
                <a:rPr lang="en-US" sz="500" b="1">
                  <a:solidFill>
                    <a:schemeClr val="bg2"/>
                  </a:solidFill>
                </a:rPr>
                <a:t> Deflector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715" y="735"/>
              <a:ext cx="960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00" b="1">
                  <a:solidFill>
                    <a:schemeClr val="bg2"/>
                  </a:solidFill>
                </a:rPr>
                <a:t>Laser Beam</a:t>
              </a:r>
            </a:p>
          </p:txBody>
        </p:sp>
      </p:grpSp>
      <p:pic>
        <p:nvPicPr>
          <p:cNvPr id="19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0725" y="2089150"/>
            <a:ext cx="15398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5336102" y="3578225"/>
            <a:ext cx="3032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90</a:t>
            </a:r>
            <a:r>
              <a:rPr lang="en-US" sz="1400" i="1">
                <a:sym typeface="Symbol" pitchFamily="18" charset="2"/>
              </a:rPr>
              <a:t></a:t>
            </a:r>
            <a:r>
              <a:rPr lang="en-US" sz="1400" i="1"/>
              <a:t> deflector                             Ion source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1787" y="2079688"/>
            <a:ext cx="2665413" cy="18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681037"/>
            <a:ext cx="195576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8" cstate="print"/>
          <a:srcRect l="7645" r="6473"/>
          <a:stretch>
            <a:fillRect/>
          </a:stretch>
        </p:blipFill>
        <p:spPr bwMode="auto">
          <a:xfrm>
            <a:off x="304800" y="1219200"/>
            <a:ext cx="1541600" cy="155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2587" y="5105400"/>
            <a:ext cx="4245429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High spectroscopic resolution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High sensitivity through bunched beams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Measure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for the first time: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Pd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Sb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, Rh,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Ru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Extend isotopic chains: Y,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Zr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Nb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Mo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82587" y="4067818"/>
            <a:ext cx="4245429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Ion beam line elements under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construction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(with Mainz University &amp; TU Darmstadt)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Offline tests in 2014,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Installation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in 2015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363538" y="3585021"/>
            <a:ext cx="41322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/>
              <a:t>Technical design of charge exchange cell (Mainz Univ.)</a:t>
            </a:r>
          </a:p>
        </p:txBody>
      </p:sp>
      <p:sp>
        <p:nvSpPr>
          <p:cNvPr id="24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553200" y="6203950"/>
            <a:ext cx="2133600" cy="365125"/>
          </a:xfrm>
        </p:spPr>
        <p:txBody>
          <a:bodyPr/>
          <a:lstStyle/>
          <a:p>
            <a:pPr>
              <a:defRPr/>
            </a:pPr>
            <a:fld id="{04756E14-BDB9-4809-B7CF-BE96EF8FB84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Collinear Setup for CARIBU</a:t>
            </a:r>
            <a:endParaRPr lang="de-DE" dirty="0"/>
          </a:p>
        </p:txBody>
      </p:sp>
      <p:pic>
        <p:nvPicPr>
          <p:cNvPr id="1530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81169" y="214169"/>
            <a:ext cx="338165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27</a:t>
            </a:fld>
            <a:endParaRPr lang="de-DE" sz="1100"/>
          </a:p>
        </p:txBody>
      </p:sp>
      <p:sp>
        <p:nvSpPr>
          <p:cNvPr id="3" name="TextBox 2"/>
          <p:cNvSpPr txBox="1"/>
          <p:nvPr/>
        </p:nvSpPr>
        <p:spPr>
          <a:xfrm>
            <a:off x="533400" y="1361611"/>
            <a:ext cx="7889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Low-energy (10 – 30 </a:t>
            </a:r>
            <a:r>
              <a:rPr lang="en-US" dirty="0" err="1" smtClean="0"/>
              <a:t>keV</a:t>
            </a:r>
            <a:r>
              <a:rPr lang="en-US" dirty="0" smtClean="0"/>
              <a:t>) ion beam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Compact modular setup with charge exchange and fluorescence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Developed at Mainz University &amp; TU Darmstadt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Operated at TRIGA Reactor at Mainz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Compact, solid state laser system (DPSS + </a:t>
            </a:r>
            <a:r>
              <a:rPr lang="en-US" dirty="0" err="1" smtClean="0"/>
              <a:t>Ti:Sa</a:t>
            </a:r>
            <a:r>
              <a:rPr lang="en-US" dirty="0" smtClean="0"/>
              <a:t> + </a:t>
            </a:r>
            <a:r>
              <a:rPr lang="en-US" i="1" dirty="0" smtClean="0"/>
              <a:t>Frequency </a:t>
            </a:r>
            <a:r>
              <a:rPr lang="en-US" i="1" dirty="0" err="1" smtClean="0"/>
              <a:t>Doubler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3193135"/>
            <a:ext cx="7280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Deflector</a:t>
            </a:r>
            <a:endParaRPr lang="en-US" sz="1100" b="1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053714" y="4696170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3454744"/>
            <a:ext cx="1028700" cy="250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127268" y="4875872"/>
            <a:ext cx="1028700" cy="250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098568" y="4009740"/>
            <a:ext cx="10287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446533" y="5305770"/>
            <a:ext cx="10287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432947" y="5638800"/>
            <a:ext cx="10287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3502653"/>
            <a:ext cx="9144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Charge Exchange</a:t>
            </a:r>
            <a:endParaRPr lang="en-US" sz="11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963779" y="3655052"/>
            <a:ext cx="112282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Fluorescence </a:t>
            </a:r>
          </a:p>
          <a:p>
            <a:pPr algn="ctr"/>
            <a:r>
              <a:rPr lang="en-US" sz="1100" b="1" dirty="0" smtClean="0"/>
              <a:t>Detection</a:t>
            </a:r>
            <a:endParaRPr lang="en-US" sz="1100" b="1" dirty="0"/>
          </a:p>
        </p:txBody>
      </p:sp>
      <p:sp>
        <p:nvSpPr>
          <p:cNvPr id="9" name="Oval 8"/>
          <p:cNvSpPr/>
          <p:nvPr/>
        </p:nvSpPr>
        <p:spPr bwMode="auto">
          <a:xfrm>
            <a:off x="4419600" y="3323940"/>
            <a:ext cx="2971800" cy="26670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5923" y="4684789"/>
            <a:ext cx="2458677" cy="544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98873" y="4466941"/>
            <a:ext cx="1028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7923" y="4314540"/>
            <a:ext cx="83647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0600" y="4543140"/>
            <a:ext cx="8018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Ion Source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3324" y="838200"/>
            <a:ext cx="763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 collaboration with W. Nörtershäuser (TU Darmstadt) &amp; Ch. Geppert (U Mainz)</a:t>
            </a:r>
            <a:endParaRPr lang="en-US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208355"/>
            <a:ext cx="2077366" cy="7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https://twimg0-a.akamaihd.net/profile_images/1864641465/logo_JG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9891" y="5193112"/>
            <a:ext cx="820377" cy="826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9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/>
              <a:t>Simple Structure in Complex Nuclei</a:t>
            </a:r>
            <a:endParaRPr lang="de-DE" b="0" dirty="0"/>
          </a:p>
        </p:txBody>
      </p:sp>
      <p:sp>
        <p:nvSpPr>
          <p:cNvPr id="4" name="Rechteck 9"/>
          <p:cNvSpPr/>
          <p:nvPr/>
        </p:nvSpPr>
        <p:spPr bwMode="auto">
          <a:xfrm>
            <a:off x="440526" y="1304764"/>
            <a:ext cx="5571634" cy="4644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80995" y="5020619"/>
            <a:ext cx="28629" cy="76343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706915" y="5037584"/>
            <a:ext cx="28629" cy="76343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131044" y="5020619"/>
            <a:ext cx="28629" cy="76343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8" name="Rechteck 49"/>
          <p:cNvSpPr/>
          <p:nvPr/>
        </p:nvSpPr>
        <p:spPr bwMode="auto">
          <a:xfrm>
            <a:off x="6327370" y="1305036"/>
            <a:ext cx="2232000" cy="2448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6327110" y="1376772"/>
            <a:ext cx="2209069" cy="2276566"/>
            <a:chOff x="5257965" y="2555262"/>
            <a:chExt cx="3873669" cy="3992089"/>
          </a:xfrm>
        </p:grpSpPr>
        <p:pic>
          <p:nvPicPr>
            <p:cNvPr id="10" name="Picture 2" descr="D:\shellmod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51703" y="2698138"/>
              <a:ext cx="19970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46"/>
            <p:cNvSpPr txBox="1">
              <a:spLocks noChangeArrowheads="1"/>
            </p:cNvSpPr>
            <p:nvPr/>
          </p:nvSpPr>
          <p:spPr bwMode="auto">
            <a:xfrm>
              <a:off x="5257965" y="5519472"/>
              <a:ext cx="560041" cy="46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1400" b="1" i="1" dirty="0">
                  <a:solidFill>
                    <a:srgbClr val="000000"/>
                  </a:solidFill>
                  <a:latin typeface="Calibri" pitchFamily="34" charset="0"/>
                </a:rPr>
                <a:t>g</a:t>
              </a:r>
              <a:endParaRPr lang="bg-BG" sz="1400" b="1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" name="Text Box 47"/>
            <p:cNvSpPr txBox="1">
              <a:spLocks noChangeArrowheads="1"/>
            </p:cNvSpPr>
            <p:nvPr/>
          </p:nvSpPr>
          <p:spPr bwMode="auto">
            <a:xfrm>
              <a:off x="5257965" y="4635581"/>
              <a:ext cx="560041" cy="46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1400" b="1" i="1" dirty="0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endParaRPr lang="bg-BG" sz="1400" b="1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3" name="Text Box 48"/>
            <p:cNvSpPr txBox="1">
              <a:spLocks noChangeArrowheads="1"/>
            </p:cNvSpPr>
            <p:nvPr/>
          </p:nvSpPr>
          <p:spPr bwMode="auto">
            <a:xfrm>
              <a:off x="5257965" y="4193635"/>
              <a:ext cx="523708" cy="46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1400" b="1" i="1" dirty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endParaRPr lang="bg-BG" sz="1400" b="1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Text Box 49"/>
            <p:cNvSpPr txBox="1">
              <a:spLocks noChangeArrowheads="1"/>
            </p:cNvSpPr>
            <p:nvPr/>
          </p:nvSpPr>
          <p:spPr bwMode="auto">
            <a:xfrm>
              <a:off x="5257965" y="3286595"/>
              <a:ext cx="562464" cy="46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1h</a:t>
              </a:r>
              <a:endParaRPr lang="bg-BG" sz="1400" b="1" i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5" name="Text Box 52"/>
            <p:cNvSpPr txBox="1">
              <a:spLocks noChangeArrowheads="1"/>
            </p:cNvSpPr>
            <p:nvPr/>
          </p:nvSpPr>
          <p:spPr bwMode="auto">
            <a:xfrm>
              <a:off x="7766509" y="6086213"/>
              <a:ext cx="744138" cy="41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1200" b="1" i="1" dirty="0">
                  <a:solidFill>
                    <a:srgbClr val="000000"/>
                  </a:solidFill>
                  <a:latin typeface="Calibri" pitchFamily="34" charset="0"/>
                </a:rPr>
                <a:t>g</a:t>
              </a:r>
              <a:r>
                <a:rPr lang="en-US" sz="1200" b="1" baseline="-25000" dirty="0">
                  <a:solidFill>
                    <a:srgbClr val="000000"/>
                  </a:solidFill>
                  <a:latin typeface="Calibri" pitchFamily="34" charset="0"/>
                </a:rPr>
                <a:t>9/2</a:t>
              </a:r>
              <a:endParaRPr lang="bg-BG" sz="12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" name="Text Box 53"/>
            <p:cNvSpPr txBox="1">
              <a:spLocks noChangeArrowheads="1"/>
            </p:cNvSpPr>
            <p:nvPr/>
          </p:nvSpPr>
          <p:spPr bwMode="auto">
            <a:xfrm>
              <a:off x="7766509" y="5217431"/>
              <a:ext cx="744138" cy="41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1200" b="1" i="1">
                  <a:solidFill>
                    <a:srgbClr val="000000"/>
                  </a:solidFill>
                  <a:latin typeface="Calibri" pitchFamily="34" charset="0"/>
                </a:rPr>
                <a:t>g</a:t>
              </a:r>
              <a:r>
                <a:rPr lang="en-US" sz="1200" b="1" baseline="-25000">
                  <a:solidFill>
                    <a:srgbClr val="000000"/>
                  </a:solidFill>
                  <a:latin typeface="Calibri" pitchFamily="34" charset="0"/>
                </a:rPr>
                <a:t>7/2</a:t>
              </a:r>
              <a:endParaRPr lang="bg-BG" sz="1200" b="1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7" name="Text Box 54"/>
            <p:cNvSpPr txBox="1">
              <a:spLocks noChangeArrowheads="1"/>
            </p:cNvSpPr>
            <p:nvPr/>
          </p:nvSpPr>
          <p:spPr bwMode="auto">
            <a:xfrm>
              <a:off x="7766509" y="4990472"/>
              <a:ext cx="744138" cy="41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1200" b="1" i="1">
                  <a:solidFill>
                    <a:srgbClr val="000000"/>
                  </a:solidFill>
                  <a:latin typeface="Calibri" pitchFamily="34" charset="0"/>
                </a:rPr>
                <a:t>d</a:t>
              </a:r>
              <a:r>
                <a:rPr lang="en-US" sz="1200" b="1" baseline="-25000">
                  <a:solidFill>
                    <a:srgbClr val="000000"/>
                  </a:solidFill>
                  <a:latin typeface="Calibri" pitchFamily="34" charset="0"/>
                </a:rPr>
                <a:t>5/2</a:t>
              </a:r>
              <a:endParaRPr lang="bg-BG" sz="1200" b="1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8" name="Text Box 56"/>
            <p:cNvSpPr txBox="1">
              <a:spLocks noChangeArrowheads="1"/>
            </p:cNvSpPr>
            <p:nvPr/>
          </p:nvSpPr>
          <p:spPr bwMode="auto">
            <a:xfrm>
              <a:off x="7766509" y="4536741"/>
              <a:ext cx="863514" cy="485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itchFamily="34" charset="0"/>
                </a:rPr>
                <a:t>2</a:t>
              </a:r>
              <a:r>
                <a:rPr lang="en-US" sz="1200" b="1" i="1" dirty="0">
                  <a:latin typeface="Calibri" pitchFamily="34" charset="0"/>
                </a:rPr>
                <a:t>d</a:t>
              </a:r>
              <a:r>
                <a:rPr lang="en-US" sz="1200" b="1" baseline="-25000" dirty="0">
                  <a:latin typeface="Calibri" pitchFamily="34" charset="0"/>
                </a:rPr>
                <a:t>3/2</a:t>
              </a:r>
              <a:endParaRPr lang="bg-BG" sz="1200" b="1" baseline="-25000" dirty="0">
                <a:latin typeface="Calibri" pitchFamily="34" charset="0"/>
              </a:endParaRPr>
            </a:p>
          </p:txBody>
        </p:sp>
        <p:sp>
          <p:nvSpPr>
            <p:cNvPr id="19" name="Text Box 57"/>
            <p:cNvSpPr txBox="1">
              <a:spLocks noChangeArrowheads="1"/>
            </p:cNvSpPr>
            <p:nvPr/>
          </p:nvSpPr>
          <p:spPr bwMode="auto">
            <a:xfrm>
              <a:off x="7766509" y="4311346"/>
              <a:ext cx="826972" cy="485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Calibri" pitchFamily="34" charset="0"/>
                </a:rPr>
                <a:t>3</a:t>
              </a:r>
              <a:r>
                <a:rPr lang="en-US" sz="1200" b="1" i="1" dirty="0">
                  <a:latin typeface="Calibri" pitchFamily="34" charset="0"/>
                </a:rPr>
                <a:t>s</a:t>
              </a:r>
              <a:r>
                <a:rPr lang="en-US" sz="1200" b="1" baseline="-25000" dirty="0">
                  <a:latin typeface="Calibri" pitchFamily="34" charset="0"/>
                </a:rPr>
                <a:t>1/2</a:t>
              </a:r>
              <a:endParaRPr lang="bg-BG" sz="1200" b="1" baseline="-25000" dirty="0">
                <a:latin typeface="Calibri" pitchFamily="34" charset="0"/>
              </a:endParaRPr>
            </a:p>
          </p:txBody>
        </p:sp>
        <p:sp>
          <p:nvSpPr>
            <p:cNvPr id="20" name="Text Box 58"/>
            <p:cNvSpPr txBox="1">
              <a:spLocks noChangeArrowheads="1"/>
            </p:cNvSpPr>
            <p:nvPr/>
          </p:nvSpPr>
          <p:spPr bwMode="auto">
            <a:xfrm>
              <a:off x="7766509" y="4089442"/>
              <a:ext cx="953463" cy="485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Calibri" pitchFamily="34" charset="0"/>
                </a:rPr>
                <a:t>1</a:t>
              </a:r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</a:rPr>
                <a:t>h</a:t>
              </a:r>
              <a:r>
                <a:rPr lang="en-US" sz="1200" b="1" baseline="-25000" dirty="0">
                  <a:solidFill>
                    <a:srgbClr val="FF0000"/>
                  </a:solidFill>
                  <a:latin typeface="Calibri" pitchFamily="34" charset="0"/>
                </a:rPr>
                <a:t>11/2</a:t>
              </a:r>
              <a:endParaRPr lang="bg-BG" sz="1200" b="1" baseline="-250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1" name="Text Box 61"/>
            <p:cNvSpPr txBox="1">
              <a:spLocks noChangeArrowheads="1"/>
            </p:cNvSpPr>
            <p:nvPr/>
          </p:nvSpPr>
          <p:spPr bwMode="auto">
            <a:xfrm>
              <a:off x="7766509" y="2556850"/>
              <a:ext cx="744138" cy="41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Calibri" pitchFamily="34" charset="0"/>
                </a:rPr>
                <a:t>1</a:t>
              </a:r>
              <a:r>
                <a:rPr lang="en-US" sz="1200" b="1" i="1" dirty="0">
                  <a:solidFill>
                    <a:srgbClr val="000000"/>
                  </a:solidFill>
                  <a:latin typeface="Calibri" pitchFamily="34" charset="0"/>
                </a:rPr>
                <a:t>h</a:t>
              </a:r>
              <a:r>
                <a:rPr lang="en-US" sz="1200" b="1" baseline="-25000" dirty="0">
                  <a:solidFill>
                    <a:srgbClr val="000000"/>
                  </a:solidFill>
                  <a:latin typeface="Calibri" pitchFamily="34" charset="0"/>
                </a:rPr>
                <a:t>9/2</a:t>
              </a:r>
              <a:endParaRPr lang="bg-BG" sz="12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8554833" y="6088603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Calibri" pitchFamily="34" charset="0"/>
                </a:rPr>
                <a:t>50</a:t>
              </a:r>
              <a:endParaRPr lang="bg-BG" sz="1100" b="1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554833" y="5219823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Calibri" pitchFamily="34" charset="0"/>
                </a:rPr>
                <a:t>58</a:t>
              </a:r>
              <a:endParaRPr lang="bg-BG" sz="1100" b="1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8554833" y="4992861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Calibri" pitchFamily="34" charset="0"/>
                </a:rPr>
                <a:t>64</a:t>
              </a:r>
              <a:endParaRPr lang="bg-BG" sz="11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8554833" y="4536757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Calibri" pitchFamily="34" charset="0"/>
                </a:rPr>
                <a:t>68</a:t>
              </a:r>
              <a:endParaRPr lang="bg-BG" sz="1100" b="1" baseline="-250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" name="Text Box 68"/>
            <p:cNvSpPr txBox="1">
              <a:spLocks noChangeArrowheads="1"/>
            </p:cNvSpPr>
            <p:nvPr/>
          </p:nvSpPr>
          <p:spPr bwMode="auto">
            <a:xfrm>
              <a:off x="8554833" y="4312549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Calibri" pitchFamily="34" charset="0"/>
                </a:rPr>
                <a:t>70</a:t>
              </a:r>
              <a:endParaRPr lang="bg-BG" sz="11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7" name="Text Box 69"/>
            <p:cNvSpPr txBox="1">
              <a:spLocks noChangeArrowheads="1"/>
            </p:cNvSpPr>
            <p:nvPr/>
          </p:nvSpPr>
          <p:spPr bwMode="auto">
            <a:xfrm>
              <a:off x="8554833" y="4087854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Calibri" pitchFamily="34" charset="0"/>
                </a:rPr>
                <a:t>82</a:t>
              </a:r>
              <a:endParaRPr lang="bg-BG" sz="11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8" name="Text Box 72"/>
            <p:cNvSpPr txBox="1">
              <a:spLocks noChangeArrowheads="1"/>
            </p:cNvSpPr>
            <p:nvPr/>
          </p:nvSpPr>
          <p:spPr bwMode="auto">
            <a:xfrm>
              <a:off x="8554835" y="2555262"/>
              <a:ext cx="576799" cy="458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latin typeface="Calibri" pitchFamily="34" charset="0"/>
                </a:rPr>
                <a:t>92</a:t>
              </a:r>
              <a:endParaRPr lang="bg-BG" sz="1100" b="1" baseline="-250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9" name="Oval 76"/>
            <p:cNvSpPr>
              <a:spLocks noChangeArrowheads="1"/>
            </p:cNvSpPr>
            <p:nvPr/>
          </p:nvSpPr>
          <p:spPr bwMode="auto">
            <a:xfrm>
              <a:off x="7117101" y="5640369"/>
              <a:ext cx="360430" cy="360399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</a:rPr>
                <a:t>50</a:t>
              </a:r>
              <a:endParaRPr lang="bg-BG" sz="1200" b="1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30" name="Oval 76"/>
            <p:cNvSpPr>
              <a:spLocks noChangeArrowheads="1"/>
            </p:cNvSpPr>
            <p:nvPr/>
          </p:nvSpPr>
          <p:spPr bwMode="auto">
            <a:xfrm>
              <a:off x="7117392" y="3300499"/>
              <a:ext cx="360430" cy="360399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 i="1" dirty="0">
                  <a:solidFill>
                    <a:srgbClr val="FF0000"/>
                  </a:solidFill>
                  <a:latin typeface="Calibri" pitchFamily="34" charset="0"/>
                </a:rPr>
                <a:t>82</a:t>
              </a:r>
              <a:endParaRPr lang="bg-BG" sz="1200" b="1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32" name="Rechteck 62"/>
          <p:cNvSpPr/>
          <p:nvPr/>
        </p:nvSpPr>
        <p:spPr bwMode="auto">
          <a:xfrm>
            <a:off x="6336444" y="3941370"/>
            <a:ext cx="2232000" cy="172354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itchFamily="34" charset="0"/>
              </a:rPr>
              <a:t>Capacity of 1</a:t>
            </a:r>
            <a:r>
              <a:rPr lang="en-US" sz="1400" i="1" dirty="0" smtClean="0">
                <a:latin typeface="Arial" pitchFamily="34" charset="0"/>
              </a:rPr>
              <a:t>h</a:t>
            </a:r>
            <a:r>
              <a:rPr lang="en-US" sz="1400" i="1" baseline="-25000" dirty="0" smtClean="0">
                <a:latin typeface="Arial" pitchFamily="34" charset="0"/>
              </a:rPr>
              <a:t>11/2</a:t>
            </a:r>
            <a:r>
              <a:rPr lang="en-US" sz="1400" i="1" dirty="0" smtClean="0">
                <a:latin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</a:rPr>
              <a:t>niveau</a:t>
            </a:r>
            <a:r>
              <a:rPr lang="en-US" sz="1400" dirty="0" smtClean="0">
                <a:latin typeface="Arial" pitchFamily="34" charset="0"/>
              </a:rPr>
              <a:t>: 12 neutrons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itchFamily="34" charset="0"/>
              </a:rPr>
              <a:t>→ 6 quad. moments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u="sng" dirty="0" smtClean="0">
                <a:latin typeface="Arial" pitchFamily="34" charset="0"/>
              </a:rPr>
              <a:t>But: </a:t>
            </a:r>
            <a:r>
              <a:rPr lang="en-US" sz="1400" dirty="0" smtClean="0">
                <a:latin typeface="Arial" pitchFamily="34" charset="0"/>
              </a:rPr>
              <a:t>10 quad. moments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dirty="0" smtClean="0">
              <a:latin typeface="Arial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Arial" pitchFamily="34" charset="0"/>
              </a:rPr>
              <a:t>Neutron pairs shared between the neighboring levels.</a:t>
            </a:r>
          </a:p>
        </p:txBody>
      </p:sp>
      <p:pic>
        <p:nvPicPr>
          <p:cNvPr id="36" name="Grafik 52" descr="electricquadrupolemoments_zoom.png"/>
          <p:cNvPicPr>
            <a:picLocks noChangeAspect="1"/>
          </p:cNvPicPr>
          <p:nvPr/>
        </p:nvPicPr>
        <p:blipFill>
          <a:blip r:embed="rId5" cstate="print"/>
          <a:srcRect l="8044" t="4933" r="12988" b="3892"/>
          <a:stretch>
            <a:fillRect/>
          </a:stretch>
        </p:blipFill>
        <p:spPr>
          <a:xfrm>
            <a:off x="518934" y="1484784"/>
            <a:ext cx="5349210" cy="4316753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1439652" y="6004833"/>
            <a:ext cx="3793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D. T. </a:t>
            </a:r>
            <a:r>
              <a:rPr lang="en-US" sz="1050" dirty="0" err="1" smtClean="0"/>
              <a:t>Yordanov</a:t>
            </a:r>
            <a:r>
              <a:rPr lang="en-US" sz="1050" dirty="0" smtClean="0"/>
              <a:t> et al., Phys. Rev. </a:t>
            </a:r>
            <a:r>
              <a:rPr lang="en-US" sz="1050" dirty="0" err="1" smtClean="0"/>
              <a:t>Lett</a:t>
            </a:r>
            <a:r>
              <a:rPr lang="en-US" sz="1050" dirty="0" smtClean="0"/>
              <a:t>. </a:t>
            </a:r>
            <a:r>
              <a:rPr lang="en-US" sz="1050" b="1" dirty="0" smtClean="0"/>
              <a:t>110</a:t>
            </a:r>
            <a:r>
              <a:rPr lang="en-US" sz="1050" dirty="0" smtClean="0"/>
              <a:t>, 192501 (2013) </a:t>
            </a:r>
            <a:endParaRPr lang="en-US" sz="1050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571454"/>
              </p:ext>
            </p:extLst>
          </p:nvPr>
        </p:nvGraphicFramePr>
        <p:xfrm>
          <a:off x="1260402" y="1923053"/>
          <a:ext cx="3097953" cy="866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8" name="Formel" r:id="rId6" imgW="2273040" imgH="634680" progId="Equation.3">
                  <p:embed/>
                </p:oleObj>
              </mc:Choice>
              <mc:Fallback>
                <p:oleObj name="Formel" r:id="rId6" imgW="227304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02" y="1923053"/>
                        <a:ext cx="3097953" cy="86631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49" y="4689446"/>
            <a:ext cx="1263463" cy="8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526" y="1309151"/>
            <a:ext cx="788581" cy="1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07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Laser Spectroscopy of </a:t>
            </a:r>
            <a:r>
              <a:rPr lang="de-DE" baseline="30000" dirty="0" smtClean="0"/>
              <a:t>11</a:t>
            </a:r>
            <a:r>
              <a:rPr lang="de-DE" dirty="0" smtClean="0"/>
              <a:t>B</a:t>
            </a:r>
            <a:endParaRPr lang="de-DE" dirty="0"/>
          </a:p>
        </p:txBody>
      </p:sp>
      <p:pic>
        <p:nvPicPr>
          <p:cNvPr id="20" name="Picture 2" descr="http://www.ci.uchicago.edu/datasciencefellowship/images/argon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856" y="40944"/>
            <a:ext cx="1296144" cy="489008"/>
          </a:xfrm>
          <a:prstGeom prst="rect">
            <a:avLst/>
          </a:prstGeom>
          <a:noFill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088" y="673968"/>
            <a:ext cx="124368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3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5382" y="2033516"/>
            <a:ext cx="6688618" cy="441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329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1144651"/>
            <a:ext cx="2565779" cy="52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 bwMode="auto">
          <a:xfrm flipV="1">
            <a:off x="1719617" y="1473958"/>
            <a:ext cx="0" cy="44355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32310" y="1978926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/>
              <a:t>Iodine Reference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6250675" y="3916907"/>
            <a:ext cx="1787856" cy="411036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1924334" y="1473958"/>
            <a:ext cx="0" cy="4449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34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29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0176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7D072-7826-4759-8D1F-C79040AB833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795588" y="4800600"/>
            <a:ext cx="152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4267200" y="4792663"/>
            <a:ext cx="1524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9815" name="Object 7"/>
          <p:cNvGraphicFramePr>
            <a:graphicFrameLocks noChangeAspect="1"/>
          </p:cNvGraphicFramePr>
          <p:nvPr/>
        </p:nvGraphicFramePr>
        <p:xfrm>
          <a:off x="1371600" y="4637088"/>
          <a:ext cx="40386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0" name="Equation" r:id="rId4" imgW="2552400" imgH="393480" progId="Equation.3">
                  <p:embed/>
                </p:oleObj>
              </mc:Choice>
              <mc:Fallback>
                <p:oleObj name="Equation" r:id="rId4" imgW="2552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637088"/>
                        <a:ext cx="4038600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altLang="en-US" b="1" i="1"/>
              <a:t>Nuclear ground state properties</a:t>
            </a:r>
            <a:r>
              <a:rPr lang="en-US" altLang="en-US"/>
              <a:t> from atomic spectroscopy</a:t>
            </a:r>
          </a:p>
          <a:p>
            <a:r>
              <a:rPr lang="en-US" altLang="en-US" b="1" i="1"/>
              <a:t>Model independent,</a:t>
            </a:r>
            <a:r>
              <a:rPr lang="en-US" altLang="en-US"/>
              <a:t> precision measurement</a:t>
            </a:r>
          </a:p>
          <a:p>
            <a:endParaRPr lang="en-US" altLang="en-US"/>
          </a:p>
          <a:p>
            <a:r>
              <a:rPr lang="en-US" altLang="en-US"/>
              <a:t>Atomic </a:t>
            </a:r>
            <a:r>
              <a:rPr lang="en-US" altLang="en-US" b="1" i="1"/>
              <a:t>isotope shifts  </a:t>
            </a:r>
            <a:r>
              <a:rPr lang="en-US" altLang="en-US"/>
              <a:t>-&gt; </a:t>
            </a:r>
            <a:r>
              <a:rPr lang="en-US" altLang="en-US" b="1" i="1"/>
              <a:t>charge radii</a:t>
            </a:r>
            <a:r>
              <a:rPr lang="en-US" altLang="en-US"/>
              <a:t/>
            </a:r>
            <a:br>
              <a:rPr lang="en-US" altLang="en-US"/>
            </a:br>
            <a:endParaRPr lang="en-US" altLang="en-US" b="1" i="1"/>
          </a:p>
          <a:p>
            <a:endParaRPr lang="en-US" altLang="en-US" b="1" i="1"/>
          </a:p>
          <a:p>
            <a:endParaRPr lang="en-US" altLang="en-US" b="1" i="1"/>
          </a:p>
          <a:p>
            <a:endParaRPr lang="en-US" altLang="en-US"/>
          </a:p>
          <a:p>
            <a:r>
              <a:rPr lang="en-US" altLang="en-US"/>
              <a:t>Atomic </a:t>
            </a:r>
            <a:r>
              <a:rPr lang="en-US" altLang="en-US" b="1" i="1"/>
              <a:t>hyperfine structure</a:t>
            </a:r>
            <a:endParaRPr lang="en-US" altLang="en-US"/>
          </a:p>
          <a:p>
            <a:pPr>
              <a:buFont typeface="Wingdings" pitchFamily="2" charset="2"/>
              <a:buNone/>
            </a:pPr>
            <a:r>
              <a:rPr lang="en-US" altLang="en-US"/>
              <a:t>	-&gt;  </a:t>
            </a:r>
            <a:r>
              <a:rPr lang="en-US" altLang="en-US" b="1" i="1"/>
              <a:t>nuclear spin and moments</a:t>
            </a:r>
            <a:r>
              <a:rPr lang="en-US" altLang="en-US"/>
              <a:t> (single-particle &amp; collective)</a:t>
            </a:r>
            <a:endParaRPr lang="en-US" altLang="en-US" b="1" i="1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Laser Spectroscopy &amp; Nuclear Structure</a:t>
            </a: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4062413" y="2711450"/>
            <a:ext cx="9906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/>
        </p:nvGraphicFramePr>
        <p:xfrm>
          <a:off x="1371600" y="2708275"/>
          <a:ext cx="35814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1" name="Equation" r:id="rId6" imgW="2184120" imgH="393480" progId="Equation.3">
                  <p:embed/>
                </p:oleObj>
              </mc:Choice>
              <mc:Fallback>
                <p:oleObj name="Equation" r:id="rId6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708275"/>
                        <a:ext cx="35814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2017713" y="5494338"/>
            <a:ext cx="320675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8" name="Rectangle 10"/>
          <p:cNvSpPr>
            <a:spLocks noChangeArrowheads="1"/>
          </p:cNvSpPr>
          <p:nvPr/>
        </p:nvSpPr>
        <p:spPr bwMode="auto">
          <a:xfrm>
            <a:off x="4138613" y="5662613"/>
            <a:ext cx="304800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981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75150"/>
            <a:ext cx="2667000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9820" name="Object 12"/>
          <p:cNvGraphicFramePr>
            <a:graphicFrameLocks noChangeAspect="1"/>
          </p:cNvGraphicFramePr>
          <p:nvPr/>
        </p:nvGraphicFramePr>
        <p:xfrm>
          <a:off x="1524000" y="5486400"/>
          <a:ext cx="15240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2" name="Equation" r:id="rId9" imgW="825480" imgH="393480" progId="Equation.3">
                  <p:embed/>
                </p:oleObj>
              </mc:Choice>
              <mc:Fallback>
                <p:oleObj name="Equation" r:id="rId9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86400"/>
                        <a:ext cx="15240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1" name="Object 13"/>
          <p:cNvGraphicFramePr>
            <a:graphicFrameLocks noChangeAspect="1"/>
          </p:cNvGraphicFramePr>
          <p:nvPr/>
        </p:nvGraphicFramePr>
        <p:xfrm>
          <a:off x="3529013" y="5410200"/>
          <a:ext cx="1804987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3" name="Equation" r:id="rId11" imgW="977760" imgH="482400" progId="Equation.3">
                  <p:embed/>
                </p:oleObj>
              </mc:Choice>
              <mc:Fallback>
                <p:oleObj name="Equation" r:id="rId11" imgW="977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13" y="5410200"/>
                        <a:ext cx="1804987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2" name="Object 14"/>
          <p:cNvGraphicFramePr>
            <a:graphicFrameLocks noChangeAspect="1"/>
          </p:cNvGraphicFramePr>
          <p:nvPr/>
        </p:nvGraphicFramePr>
        <p:xfrm>
          <a:off x="6172200" y="1828800"/>
          <a:ext cx="2133600" cy="197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4" name="CorelPhotoPaint.Image.11" r:id="rId13" imgW="5314286" imgH="4904762" progId="CorelPhotoPaint.Image.11">
                  <p:embed/>
                </p:oleObj>
              </mc:Choice>
              <mc:Fallback>
                <p:oleObj name="CorelPhotoPaint.Image.11" r:id="rId13" imgW="5314286" imgH="4904762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828800"/>
                        <a:ext cx="2133600" cy="197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99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/>
              <a:t>Shell-Model </a:t>
            </a:r>
            <a:r>
              <a:rPr lang="de-DE" b="0" dirty="0" err="1" smtClean="0"/>
              <a:t>Prediction</a:t>
            </a:r>
            <a:endParaRPr lang="de-DE" b="0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037557"/>
              </p:ext>
            </p:extLst>
          </p:nvPr>
        </p:nvGraphicFramePr>
        <p:xfrm>
          <a:off x="347663" y="1558925"/>
          <a:ext cx="2216150" cy="135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2" name="Formel" r:id="rId4" imgW="1498320" imgH="914400" progId="Equation.3">
                  <p:embed/>
                </p:oleObj>
              </mc:Choice>
              <mc:Fallback>
                <p:oleObj name="Formel" r:id="rId4" imgW="14983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1558925"/>
                        <a:ext cx="2216150" cy="1350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08791" y="4726199"/>
            <a:ext cx="5694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FF0000"/>
                </a:solidFill>
              </a:rPr>
              <a:t>slope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determined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Q</a:t>
            </a:r>
            <a:r>
              <a:rPr lang="de-DE" baseline="-25000" dirty="0" err="1" smtClean="0">
                <a:solidFill>
                  <a:srgbClr val="FF0000"/>
                </a:solidFill>
              </a:rPr>
              <a:t>sp</a:t>
            </a:r>
            <a:endParaRPr lang="de-DE" dirty="0" smtClean="0">
              <a:solidFill>
                <a:srgbClr val="FF000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FF0000"/>
                </a:solidFill>
              </a:rPr>
              <a:t>single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neutron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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oblate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deformation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(Q&lt;0)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FF0000"/>
                </a:solidFill>
                <a:sym typeface="Symbol"/>
              </a:rPr>
              <a:t>single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neutron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hole 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prolate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sym typeface="Symbol"/>
              </a:rPr>
              <a:t>deformation</a:t>
            </a:r>
            <a:r>
              <a:rPr lang="de-DE" dirty="0" smtClean="0">
                <a:solidFill>
                  <a:srgbClr val="FF0000"/>
                </a:solidFill>
                <a:sym typeface="Symbol"/>
              </a:rPr>
              <a:t> (Q&gt;0)</a:t>
            </a:r>
          </a:p>
        </p:txBody>
      </p:sp>
      <p:pic>
        <p:nvPicPr>
          <p:cNvPr id="15001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843" y="3424056"/>
            <a:ext cx="1263463" cy="81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016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37" y="940662"/>
            <a:ext cx="788581" cy="1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687071"/>
              </p:ext>
            </p:extLst>
          </p:nvPr>
        </p:nvGraphicFramePr>
        <p:xfrm>
          <a:off x="2861821" y="1078399"/>
          <a:ext cx="5280693" cy="368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3" name="Graph" r:id="rId8" imgW="4156200" imgH="2900160" progId="Origin50.Graph">
                  <p:embed/>
                </p:oleObj>
              </mc:Choice>
              <mc:Fallback>
                <p:oleObj name="Graph" r:id="rId8" imgW="415620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821" y="1078399"/>
                        <a:ext cx="5280693" cy="3685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596295"/>
              </p:ext>
            </p:extLst>
          </p:nvPr>
        </p:nvGraphicFramePr>
        <p:xfrm>
          <a:off x="6685145" y="2508473"/>
          <a:ext cx="16716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4" name="Formel" r:id="rId10" imgW="1130040" imgH="431640" progId="Equation.3">
                  <p:embed/>
                </p:oleObj>
              </mc:Choice>
              <mc:Fallback>
                <p:oleObj name="Formel" r:id="rId10" imgW="1130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5145" y="2508473"/>
                        <a:ext cx="167163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10"/>
          <p:cNvCxnSpPr/>
          <p:nvPr/>
        </p:nvCxnSpPr>
        <p:spPr bwMode="auto">
          <a:xfrm flipH="1">
            <a:off x="5718617" y="2838989"/>
            <a:ext cx="91732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12625"/>
              </p:ext>
            </p:extLst>
          </p:nvPr>
        </p:nvGraphicFramePr>
        <p:xfrm>
          <a:off x="4316443" y="3758339"/>
          <a:ext cx="131445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5" name="Formel" r:id="rId12" imgW="888840" imgH="241200" progId="Equation.3">
                  <p:embed/>
                </p:oleObj>
              </mc:Choice>
              <mc:Fallback>
                <p:oleObj name="Formel" r:id="rId12" imgW="888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43" y="3758339"/>
                        <a:ext cx="1314450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261920"/>
              </p:ext>
            </p:extLst>
          </p:nvPr>
        </p:nvGraphicFramePr>
        <p:xfrm>
          <a:off x="5293281" y="1476976"/>
          <a:ext cx="15970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6" name="Formel" r:id="rId14" imgW="1079280" imgH="241200" progId="Equation.3">
                  <p:embed/>
                </p:oleObj>
              </mc:Choice>
              <mc:Fallback>
                <p:oleObj name="Formel" r:id="rId14" imgW="1079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281" y="1476976"/>
                        <a:ext cx="1597025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032536"/>
              </p:ext>
            </p:extLst>
          </p:nvPr>
        </p:nvGraphicFramePr>
        <p:xfrm>
          <a:off x="3167805" y="5972578"/>
          <a:ext cx="245903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67" name="Formel" r:id="rId16" imgW="1663560" imgH="393480" progId="Equation.3">
                  <p:embed/>
                </p:oleObj>
              </mc:Choice>
              <mc:Fallback>
                <p:oleObj name="Formel" r:id="rId16" imgW="16635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7805" y="5972578"/>
                        <a:ext cx="2459038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/>
          <p:cNvSpPr/>
          <p:nvPr/>
        </p:nvSpPr>
        <p:spPr>
          <a:xfrm>
            <a:off x="786146" y="5927713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ym typeface="Symbol"/>
              </a:rPr>
              <a:t>Extraction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of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Q</a:t>
            </a:r>
            <a:r>
              <a:rPr lang="de-DE" baseline="-25000" dirty="0" err="1">
                <a:sym typeface="Symbol"/>
              </a:rPr>
              <a:t>sp</a:t>
            </a:r>
            <a:r>
              <a:rPr lang="de-DE" baseline="-25000" dirty="0">
                <a:sym typeface="Symbol"/>
              </a:rPr>
              <a:t>:</a:t>
            </a:r>
            <a:endParaRPr lang="de-DE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241327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atomic system of </a:t>
            </a:r>
            <a:r>
              <a:rPr lang="de-DE" baseline="30000" dirty="0" smtClean="0"/>
              <a:t>8</a:t>
            </a:r>
            <a:r>
              <a:rPr lang="de-DE" dirty="0" smtClean="0"/>
              <a:t>B (I=2)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536130" y="226758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F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050" y="2555612"/>
            <a:ext cx="6381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36130" y="24836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6130" y="2978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6130" y="34104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6130" y="36264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6130" y="38424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619672" y="3276476"/>
            <a:ext cx="10806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544" y="3059668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 3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1591914" y="4770968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544" y="4571836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de-DE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de-DE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8138" y="45718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591914" y="5867980"/>
            <a:ext cx="10801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t="33493" b="9090"/>
          <a:stretch>
            <a:fillRect/>
          </a:stretch>
        </p:blipFill>
        <p:spPr bwMode="auto">
          <a:xfrm>
            <a:off x="2888058" y="5355416"/>
            <a:ext cx="63817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2239986" y="3275692"/>
            <a:ext cx="0" cy="151216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28018" y="4753952"/>
            <a:ext cx="0" cy="1114028"/>
          </a:xfrm>
          <a:prstGeom prst="straightConnector1">
            <a:avLst/>
          </a:prstGeom>
          <a:ln w="3810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0365" y="363573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36.441 cm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070" y="4260944"/>
            <a:ext cx="226024" cy="14401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de-DE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endParaRPr lang="de-DE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14482" y="5003884"/>
            <a:ext cx="226024" cy="14401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de-DE" sz="3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Symbol"/>
              </a:rPr>
              <a:t></a:t>
            </a:r>
            <a:endParaRPr lang="de-DE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5850" y="507589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16.379 cm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36130" y="52199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6130" y="56519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6130" y="59560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4" y="572396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 3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baseline="-25000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2960066" y="4787860"/>
            <a:ext cx="4828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1496088"/>
            <a:ext cx="442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+mj-lt"/>
                <a:cs typeface="Arial" pitchFamily="34" charset="0"/>
              </a:rPr>
              <a:t>1</a:t>
            </a:r>
            <a:r>
              <a:rPr lang="de-DE" i="1" dirty="0" smtClean="0">
                <a:latin typeface="+mj-lt"/>
                <a:cs typeface="Arial" pitchFamily="34" charset="0"/>
              </a:rPr>
              <a:t>s</a:t>
            </a:r>
            <a:r>
              <a:rPr lang="de-DE" dirty="0" smtClean="0">
                <a:latin typeface="+mj-lt"/>
                <a:cs typeface="Arial" pitchFamily="34" charset="0"/>
              </a:rPr>
              <a:t>2</a:t>
            </a:r>
            <a:r>
              <a:rPr lang="de-DE" i="1" dirty="0" smtClean="0">
                <a:latin typeface="+mj-lt"/>
                <a:cs typeface="Arial" pitchFamily="34" charset="0"/>
              </a:rPr>
              <a:t>p</a:t>
            </a:r>
            <a:r>
              <a:rPr lang="de-DE" dirty="0" smtClean="0">
                <a:latin typeface="+mj-lt"/>
                <a:cs typeface="Arial" pitchFamily="34" charset="0"/>
              </a:rPr>
              <a:t> </a:t>
            </a:r>
            <a:r>
              <a:rPr lang="de-DE" baseline="30000" dirty="0" smtClean="0">
                <a:latin typeface="+mj-lt"/>
                <a:cs typeface="Arial" pitchFamily="34" charset="0"/>
              </a:rPr>
              <a:t>3</a:t>
            </a:r>
            <a:r>
              <a:rPr lang="de-DE" dirty="0" smtClean="0">
                <a:latin typeface="+mj-lt"/>
                <a:cs typeface="Arial" pitchFamily="34" charset="0"/>
              </a:rPr>
              <a:t>P</a:t>
            </a:r>
            <a:r>
              <a:rPr lang="de-DE" baseline="-25000" dirty="0" smtClean="0">
                <a:latin typeface="+mj-lt"/>
                <a:cs typeface="Arial" pitchFamily="34" charset="0"/>
              </a:rPr>
              <a:t>J</a:t>
            </a:r>
            <a:r>
              <a:rPr lang="de-DE" dirty="0" smtClean="0">
                <a:latin typeface="+mj-lt"/>
                <a:cs typeface="Arial" pitchFamily="34" charset="0"/>
              </a:rPr>
              <a:t> Fine- and Hyperfine Structure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67716" y="1546309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+mj-lt"/>
                <a:cs typeface="Arial" pitchFamily="34" charset="0"/>
              </a:rPr>
              <a:t>1</a:t>
            </a:r>
            <a:r>
              <a:rPr lang="de-DE" i="1" dirty="0" smtClean="0">
                <a:latin typeface="+mj-lt"/>
                <a:cs typeface="Arial" pitchFamily="34" charset="0"/>
              </a:rPr>
              <a:t>s </a:t>
            </a:r>
            <a:r>
              <a:rPr lang="de-DE" dirty="0" smtClean="0">
                <a:latin typeface="+mj-lt"/>
                <a:cs typeface="Arial" pitchFamily="34" charset="0"/>
              </a:rPr>
              <a:t>2</a:t>
            </a:r>
            <a:r>
              <a:rPr lang="de-DE" i="1" dirty="0" smtClean="0">
                <a:latin typeface="+mj-lt"/>
                <a:cs typeface="Arial" pitchFamily="34" charset="0"/>
              </a:rPr>
              <a:t>p</a:t>
            </a:r>
            <a:r>
              <a:rPr lang="de-DE" dirty="0" smtClean="0">
                <a:latin typeface="+mj-lt"/>
                <a:cs typeface="Arial" pitchFamily="34" charset="0"/>
              </a:rPr>
              <a:t> </a:t>
            </a:r>
            <a:r>
              <a:rPr lang="de-DE" baseline="30000" dirty="0" smtClean="0">
                <a:latin typeface="+mj-lt"/>
                <a:cs typeface="Arial" pitchFamily="34" charset="0"/>
              </a:rPr>
              <a:t>3</a:t>
            </a:r>
            <a:r>
              <a:rPr lang="de-DE" dirty="0" smtClean="0">
                <a:latin typeface="+mj-lt"/>
                <a:cs typeface="Arial" pitchFamily="34" charset="0"/>
              </a:rPr>
              <a:t>P</a:t>
            </a:r>
            <a:r>
              <a:rPr lang="de-DE" baseline="-25000" dirty="0" smtClean="0">
                <a:latin typeface="+mj-lt"/>
                <a:cs typeface="Arial" pitchFamily="34" charset="0"/>
              </a:rPr>
              <a:t>2 </a:t>
            </a:r>
            <a:r>
              <a:rPr lang="de-DE" dirty="0" smtClean="0">
                <a:latin typeface="+mj-lt"/>
                <a:cs typeface="Arial" pitchFamily="34" charset="0"/>
                <a:sym typeface="Symbol"/>
              </a:rPr>
              <a:t></a:t>
            </a:r>
            <a:r>
              <a:rPr lang="de-DE" dirty="0" smtClean="0">
                <a:latin typeface="+mj-lt"/>
                <a:cs typeface="Arial" pitchFamily="34" charset="0"/>
              </a:rPr>
              <a:t>1</a:t>
            </a:r>
            <a:r>
              <a:rPr lang="de-DE" i="1" dirty="0" smtClean="0">
                <a:latin typeface="+mj-lt"/>
                <a:cs typeface="Arial" pitchFamily="34" charset="0"/>
              </a:rPr>
              <a:t>s </a:t>
            </a:r>
            <a:r>
              <a:rPr lang="de-DE" dirty="0" smtClean="0">
                <a:latin typeface="+mj-lt"/>
                <a:cs typeface="Arial" pitchFamily="34" charset="0"/>
              </a:rPr>
              <a:t>2</a:t>
            </a:r>
            <a:r>
              <a:rPr lang="de-DE" i="1" dirty="0" smtClean="0">
                <a:latin typeface="+mj-lt"/>
                <a:cs typeface="Arial" pitchFamily="34" charset="0"/>
              </a:rPr>
              <a:t>s</a:t>
            </a:r>
            <a:r>
              <a:rPr lang="de-DE" dirty="0" smtClean="0">
                <a:latin typeface="+mj-lt"/>
                <a:cs typeface="Arial" pitchFamily="34" charset="0"/>
              </a:rPr>
              <a:t> </a:t>
            </a:r>
            <a:r>
              <a:rPr lang="de-DE" baseline="30000" dirty="0" smtClean="0">
                <a:latin typeface="+mj-lt"/>
                <a:cs typeface="Arial" pitchFamily="34" charset="0"/>
              </a:rPr>
              <a:t>3</a:t>
            </a:r>
            <a:r>
              <a:rPr lang="de-DE" dirty="0" smtClean="0">
                <a:latin typeface="+mj-lt"/>
                <a:cs typeface="Arial" pitchFamily="34" charset="0"/>
              </a:rPr>
              <a:t>S</a:t>
            </a:r>
            <a:r>
              <a:rPr lang="de-DE" baseline="-25000" dirty="0" smtClean="0">
                <a:latin typeface="+mj-lt"/>
                <a:cs typeface="Arial" pitchFamily="34" charset="0"/>
              </a:rPr>
              <a:t>1</a:t>
            </a:r>
            <a:r>
              <a:rPr lang="de-DE" dirty="0" smtClean="0">
                <a:latin typeface="+mj-lt"/>
                <a:cs typeface="Arial" pitchFamily="34" charset="0"/>
              </a:rPr>
              <a:t> @ 282.5 nm</a:t>
            </a:r>
          </a:p>
          <a:p>
            <a:pPr algn="ctr"/>
            <a:r>
              <a:rPr lang="de-DE" dirty="0" smtClean="0">
                <a:latin typeface="+mj-lt"/>
                <a:cs typeface="Arial" pitchFamily="34" charset="0"/>
              </a:rPr>
              <a:t>Transition Rates (</a:t>
            </a:r>
            <a:r>
              <a:rPr lang="de-DE" dirty="0" smtClean="0">
                <a:latin typeface="+mj-lt"/>
                <a:cs typeface="Arial" pitchFamily="34" charset="0"/>
                <a:sym typeface="Symbol"/>
              </a:rPr>
              <a:t> 10</a:t>
            </a:r>
            <a:r>
              <a:rPr lang="de-DE" baseline="30000" dirty="0" smtClean="0">
                <a:latin typeface="+mj-lt"/>
                <a:cs typeface="Arial" pitchFamily="34" charset="0"/>
                <a:sym typeface="Symbol"/>
              </a:rPr>
              <a:t>7</a:t>
            </a:r>
            <a:r>
              <a:rPr lang="de-DE" dirty="0" smtClean="0">
                <a:latin typeface="+mj-lt"/>
                <a:cs typeface="Arial" pitchFamily="34" charset="0"/>
                <a:sym typeface="Symbol"/>
              </a:rPr>
              <a:t> /s)</a:t>
            </a:r>
            <a:endParaRPr lang="de-DE" dirty="0" smtClean="0">
              <a:latin typeface="+mj-lt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442738" y="5373216"/>
            <a:ext cx="26642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42738" y="5877272"/>
            <a:ext cx="26642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42738" y="6165304"/>
            <a:ext cx="26642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79042" y="5229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79042" y="56612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79042" y="59653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13352" y="220486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F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706" y="2492896"/>
            <a:ext cx="324036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8213352" y="24208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13352" y="29156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13352" y="33477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13352" y="35637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13352" y="37797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658762" y="2564904"/>
            <a:ext cx="0" cy="28083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5226714" y="43651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4.6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052710" y="3140968"/>
            <a:ext cx="0" cy="22322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306834" y="3140968"/>
            <a:ext cx="0" cy="27363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657930" y="3501008"/>
            <a:ext cx="0" cy="18722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914430" y="3547616"/>
            <a:ext cx="0" cy="23296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168554" y="3526408"/>
            <a:ext cx="0" cy="26388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450018" y="3789040"/>
            <a:ext cx="0" cy="20882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666042" y="3789040"/>
            <a:ext cx="0" cy="23762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025733" y="3933056"/>
            <a:ext cx="0" cy="22322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6200000">
            <a:off x="5950835" y="457708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3.0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5696711" y="4503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1.6</a:t>
            </a:r>
          </a:p>
        </p:txBody>
      </p:sp>
      <p:sp>
        <p:nvSpPr>
          <p:cNvPr id="56" name="TextBox 55"/>
          <p:cNvSpPr txBox="1"/>
          <p:nvPr/>
        </p:nvSpPr>
        <p:spPr>
          <a:xfrm rot="16200000">
            <a:off x="6805638" y="47919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1.6</a:t>
            </a:r>
          </a:p>
        </p:txBody>
      </p:sp>
      <p:sp>
        <p:nvSpPr>
          <p:cNvPr id="57" name="TextBox 56"/>
          <p:cNvSpPr txBox="1"/>
          <p:nvPr/>
        </p:nvSpPr>
        <p:spPr>
          <a:xfrm rot="16200000">
            <a:off x="6545731" y="47211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2.7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6295363" y="464909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3.1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7669734" y="457708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4.6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7318638" y="42170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3.4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7093670" y="414504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1.1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07903" y="2492896"/>
            <a:ext cx="10415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smtClean="0"/>
              <a:t>16634</a:t>
            </a:r>
          </a:p>
          <a:p>
            <a:pPr algn="r"/>
            <a:endParaRPr lang="de-DE" sz="1400" dirty="0" smtClean="0"/>
          </a:p>
          <a:p>
            <a:pPr algn="r"/>
            <a:r>
              <a:rPr lang="de-DE" dirty="0" smtClean="0"/>
              <a:t>72.4</a:t>
            </a:r>
          </a:p>
          <a:p>
            <a:pPr algn="r"/>
            <a:endParaRPr lang="de-DE" sz="400" dirty="0" smtClean="0"/>
          </a:p>
          <a:p>
            <a:pPr algn="r"/>
            <a:r>
              <a:rPr lang="de-DE" dirty="0" smtClean="0"/>
              <a:t>-12404</a:t>
            </a:r>
          </a:p>
          <a:p>
            <a:pPr algn="r"/>
            <a:r>
              <a:rPr lang="de-DE" dirty="0" smtClean="0"/>
              <a:t>-20748</a:t>
            </a:r>
          </a:p>
          <a:p>
            <a:pPr algn="r"/>
            <a:r>
              <a:rPr lang="de-DE" dirty="0" smtClean="0"/>
              <a:t>-24928</a:t>
            </a:r>
            <a:endParaRPr lang="de-DE" dirty="0"/>
          </a:p>
        </p:txBody>
      </p:sp>
      <p:sp>
        <p:nvSpPr>
          <p:cNvPr id="63" name="Rectangle 62"/>
          <p:cNvSpPr/>
          <p:nvPr/>
        </p:nvSpPr>
        <p:spPr>
          <a:xfrm>
            <a:off x="3779912" y="4653136"/>
            <a:ext cx="144016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-1570120</a:t>
            </a:r>
          </a:p>
          <a:p>
            <a:endParaRPr lang="de-DE" sz="2800" dirty="0" smtClean="0"/>
          </a:p>
          <a:p>
            <a:r>
              <a:rPr lang="de-DE" dirty="0" smtClean="0"/>
              <a:t>-1583500</a:t>
            </a:r>
          </a:p>
          <a:p>
            <a:r>
              <a:rPr lang="de-DE" dirty="0" smtClean="0"/>
              <a:t>-1591550</a:t>
            </a:r>
            <a:r>
              <a:rPr lang="de-DE" sz="2000" dirty="0" smtClean="0"/>
              <a:t> </a:t>
            </a:r>
            <a:endParaRPr lang="de-DE" dirty="0" smtClean="0"/>
          </a:p>
          <a:p>
            <a:r>
              <a:rPr lang="de-DE" dirty="0" smtClean="0"/>
              <a:t>-1092480</a:t>
            </a:r>
            <a:endParaRPr lang="de-DE" dirty="0"/>
          </a:p>
        </p:txBody>
      </p:sp>
      <p:sp>
        <p:nvSpPr>
          <p:cNvPr id="64" name="TextBox 63"/>
          <p:cNvSpPr txBox="1"/>
          <p:nvPr/>
        </p:nvSpPr>
        <p:spPr>
          <a:xfrm>
            <a:off x="3894831" y="1988840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MHz </a:t>
            </a:r>
          </a:p>
          <a:p>
            <a:pPr algn="l"/>
            <a:r>
              <a:rPr lang="de-DE" dirty="0" smtClean="0">
                <a:latin typeface="Arial" pitchFamily="34" charset="0"/>
                <a:cs typeface="Arial" pitchFamily="34" charset="0"/>
              </a:rPr>
              <a:t>rel. </a:t>
            </a:r>
            <a:r>
              <a:rPr lang="de-DE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859582" y="6519446"/>
            <a:ext cx="4245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 smtClean="0"/>
              <a:t>Calculations by G.W.F. Drake and Z.-C. Yan</a:t>
            </a:r>
          </a:p>
        </p:txBody>
      </p:sp>
      <p:pic>
        <p:nvPicPr>
          <p:cNvPr id="66" name="Picture 2" descr="http://www.ci.uchicago.edu/datasciencefellowship/images/argon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7856" y="40944"/>
            <a:ext cx="1296144" cy="489008"/>
          </a:xfrm>
          <a:prstGeom prst="rect">
            <a:avLst/>
          </a:prstGeom>
          <a:noFill/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4088" y="673968"/>
            <a:ext cx="124368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9162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5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aseline="30000" dirty="0" smtClean="0"/>
              <a:t>8</a:t>
            </a:r>
            <a:r>
              <a:rPr lang="de-DE" dirty="0" smtClean="0"/>
              <a:t>B Production</a:t>
            </a:r>
            <a:endParaRPr lang="de-DE" dirty="0"/>
          </a:p>
        </p:txBody>
      </p:sp>
      <p:sp>
        <p:nvSpPr>
          <p:cNvPr id="4" name="TextBox 6"/>
          <p:cNvSpPr txBox="1"/>
          <p:nvPr/>
        </p:nvSpPr>
        <p:spPr>
          <a:xfrm>
            <a:off x="-1366" y="1379371"/>
            <a:ext cx="87366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latin typeface="+mj-lt"/>
                <a:cs typeface="Arial" pitchFamily="34" charset="0"/>
              </a:rPr>
              <a:t>In-flight </a:t>
            </a:r>
            <a:r>
              <a:rPr lang="en-US" sz="1600" dirty="0" smtClean="0">
                <a:latin typeface="+mj-lt"/>
                <a:cs typeface="Arial" pitchFamily="34" charset="0"/>
              </a:rPr>
              <a:t>production</a:t>
            </a:r>
            <a:r>
              <a:rPr lang="en-US" sz="1600" b="1" dirty="0" smtClean="0">
                <a:latin typeface="+mj-lt"/>
                <a:cs typeface="Arial" pitchFamily="34" charset="0"/>
              </a:rPr>
              <a:t>: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   </a:t>
            </a:r>
            <a:r>
              <a:rPr lang="en-US" sz="1600" b="1" baseline="300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6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Li(</a:t>
            </a:r>
            <a:r>
              <a:rPr lang="en-US" sz="1600" b="1" baseline="300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3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He,n)</a:t>
            </a:r>
            <a:r>
              <a:rPr lang="en-US" sz="1600" b="1" baseline="30000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8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B</a:t>
            </a:r>
            <a:r>
              <a:rPr lang="en-US" sz="1600" dirty="0" smtClean="0">
                <a:latin typeface="+mj-lt"/>
                <a:cs typeface="Arial" pitchFamily="34" charset="0"/>
              </a:rPr>
              <a:t>	estimated </a:t>
            </a:r>
            <a:r>
              <a:rPr lang="en-US" sz="1600" baseline="30000" dirty="0" smtClean="0">
                <a:latin typeface="+mj-lt"/>
                <a:cs typeface="Arial" pitchFamily="34" charset="0"/>
              </a:rPr>
              <a:t>8</a:t>
            </a:r>
            <a:r>
              <a:rPr lang="en-US" sz="1600" dirty="0" smtClean="0">
                <a:latin typeface="+mj-lt"/>
                <a:cs typeface="Arial" pitchFamily="34" charset="0"/>
              </a:rPr>
              <a:t>B production rate ~ 1 x 10</a:t>
            </a:r>
            <a:r>
              <a:rPr lang="en-US" sz="1600" baseline="30000" dirty="0" smtClean="0">
                <a:latin typeface="+mj-lt"/>
                <a:cs typeface="Arial" pitchFamily="34" charset="0"/>
              </a:rPr>
              <a:t>7</a:t>
            </a:r>
            <a:r>
              <a:rPr lang="en-US" sz="1600" dirty="0" smtClean="0">
                <a:latin typeface="+mj-lt"/>
                <a:cs typeface="Arial" pitchFamily="34" charset="0"/>
              </a:rPr>
              <a:t> /s</a:t>
            </a:r>
            <a:endParaRPr lang="en-US" sz="1600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600" dirty="0">
              <a:latin typeface="+mj-lt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6" y="2800571"/>
            <a:ext cx="4070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9" y="1739411"/>
            <a:ext cx="43624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37" y="1919508"/>
            <a:ext cx="46482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67" y="3395595"/>
            <a:ext cx="4729162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277647" y="3107563"/>
            <a:ext cx="1770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aseline="30000" dirty="0">
                <a:latin typeface="+mj-lt"/>
                <a:cs typeface="Arial" pitchFamily="34" charset="0"/>
              </a:rPr>
              <a:t>3</a:t>
            </a:r>
            <a:r>
              <a:rPr lang="en-US" dirty="0">
                <a:latin typeface="+mj-lt"/>
                <a:cs typeface="Arial" pitchFamily="34" charset="0"/>
              </a:rPr>
              <a:t>He gas target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49301" y="5119719"/>
            <a:ext cx="5446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Beam </a:t>
            </a:r>
            <a:r>
              <a:rPr lang="en-US" sz="1600" dirty="0">
                <a:latin typeface="+mj-lt"/>
                <a:cs typeface="Arial" pitchFamily="34" charset="0"/>
              </a:rPr>
              <a:t>intensity up to 1 </a:t>
            </a:r>
            <a:r>
              <a:rPr lang="en-US" sz="1600" dirty="0" err="1">
                <a:latin typeface="+mj-lt"/>
                <a:cs typeface="Arial" pitchFamily="34" charset="0"/>
              </a:rPr>
              <a:t>uA</a:t>
            </a:r>
            <a:endParaRPr lang="en-US" sz="1600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baseline="30000" dirty="0">
                <a:latin typeface="+mj-lt"/>
                <a:cs typeface="Arial" pitchFamily="34" charset="0"/>
              </a:rPr>
              <a:t>8</a:t>
            </a:r>
            <a:r>
              <a:rPr lang="en-US" sz="1600" dirty="0">
                <a:latin typeface="+mj-lt"/>
                <a:cs typeface="Arial" pitchFamily="34" charset="0"/>
              </a:rPr>
              <a:t>B production of ~1x10</a:t>
            </a:r>
            <a:r>
              <a:rPr lang="en-US" sz="1600" baseline="30000" dirty="0">
                <a:latin typeface="+mj-lt"/>
                <a:cs typeface="Arial" pitchFamily="34" charset="0"/>
              </a:rPr>
              <a:t>7</a:t>
            </a:r>
            <a:r>
              <a:rPr lang="en-US" sz="1600" dirty="0">
                <a:latin typeface="+mj-lt"/>
                <a:cs typeface="Arial" pitchFamily="34" charset="0"/>
              </a:rPr>
              <a:t> s</a:t>
            </a:r>
            <a:r>
              <a:rPr lang="en-US" sz="1600" baseline="30000" dirty="0">
                <a:latin typeface="+mj-lt"/>
                <a:cs typeface="Arial" pitchFamily="34" charset="0"/>
              </a:rPr>
              <a:t>-1</a:t>
            </a:r>
            <a:r>
              <a:rPr lang="en-US" sz="1600" dirty="0">
                <a:latin typeface="+mj-lt"/>
                <a:cs typeface="Arial" pitchFamily="34" charset="0"/>
              </a:rPr>
              <a:t> expected</a:t>
            </a:r>
          </a:p>
          <a:p>
            <a:pPr>
              <a:defRPr/>
            </a:pPr>
            <a:endParaRPr lang="en-US" sz="1600" dirty="0" smtClean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+mj-lt"/>
                <a:cs typeface="Arial" pitchFamily="34" charset="0"/>
              </a:rPr>
              <a:t>Open </a:t>
            </a:r>
            <a:r>
              <a:rPr lang="en-US" sz="1600" dirty="0">
                <a:latin typeface="+mj-lt"/>
                <a:cs typeface="Arial" pitchFamily="34" charset="0"/>
              </a:rPr>
              <a:t>questions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 rot="20859169">
            <a:off x="4555772" y="49570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Gas stopper efficiency limited by saturation?</a:t>
            </a:r>
          </a:p>
        </p:txBody>
      </p:sp>
      <p:sp>
        <p:nvSpPr>
          <p:cNvPr id="12" name="Rechteck 11"/>
          <p:cNvSpPr/>
          <p:nvPr/>
        </p:nvSpPr>
        <p:spPr>
          <a:xfrm>
            <a:off x="149301" y="6196937"/>
            <a:ext cx="5088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How well can primary beam be suppressed?</a:t>
            </a:r>
          </a:p>
        </p:txBody>
      </p:sp>
      <p:pic>
        <p:nvPicPr>
          <p:cNvPr id="39" name="Picture 2" descr="http://www.ci.uchicago.edu/datasciencefellowship/images/argon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7856" y="40944"/>
            <a:ext cx="1296144" cy="489008"/>
          </a:xfrm>
          <a:prstGeom prst="rect">
            <a:avLst/>
          </a:prstGeom>
          <a:noFill/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4088" y="673968"/>
            <a:ext cx="124368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32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658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Laser Spectroscopic Techniques</a:t>
            </a:r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8088"/>
            <a:ext cx="3505200" cy="26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517525" y="806450"/>
            <a:ext cx="2319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Collinear spectroscopy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5562600" y="762000"/>
            <a:ext cx="212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In-trap spectroscopy</a:t>
            </a:r>
          </a:p>
        </p:txBody>
      </p:sp>
      <p:grpSp>
        <p:nvGrpSpPr>
          <p:cNvPr id="132103" name="Group 7"/>
          <p:cNvGrpSpPr>
            <a:grpSpLocks/>
          </p:cNvGrpSpPr>
          <p:nvPr/>
        </p:nvGrpSpPr>
        <p:grpSpPr bwMode="auto">
          <a:xfrm>
            <a:off x="4800600" y="1219200"/>
            <a:ext cx="4286250" cy="2667000"/>
            <a:chOff x="2592" y="672"/>
            <a:chExt cx="3047" cy="1806"/>
          </a:xfrm>
        </p:grpSpPr>
        <p:pic>
          <p:nvPicPr>
            <p:cNvPr id="132104" name="Picture 8" descr="Full_Assembl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72"/>
              <a:ext cx="2976" cy="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5" name="Text Box 9"/>
            <p:cNvSpPr txBox="1">
              <a:spLocks noChangeArrowheads="1"/>
            </p:cNvSpPr>
            <p:nvPr/>
          </p:nvSpPr>
          <p:spPr bwMode="auto">
            <a:xfrm>
              <a:off x="2689" y="1179"/>
              <a:ext cx="630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Ion Trap</a:t>
              </a:r>
            </a:p>
          </p:txBody>
        </p:sp>
        <p:sp>
          <p:nvSpPr>
            <p:cNvPr id="132106" name="Text Box 10"/>
            <p:cNvSpPr txBox="1">
              <a:spLocks noChangeArrowheads="1"/>
            </p:cNvSpPr>
            <p:nvPr/>
          </p:nvSpPr>
          <p:spPr bwMode="auto">
            <a:xfrm>
              <a:off x="4872" y="1948"/>
              <a:ext cx="767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Ion Source</a:t>
              </a:r>
            </a:p>
          </p:txBody>
        </p:sp>
        <p:sp>
          <p:nvSpPr>
            <p:cNvPr id="132107" name="Line 11"/>
            <p:cNvSpPr>
              <a:spLocks noChangeShapeType="1"/>
            </p:cNvSpPr>
            <p:nvPr/>
          </p:nvSpPr>
          <p:spPr bwMode="auto">
            <a:xfrm flipV="1">
              <a:off x="2640" y="918"/>
              <a:ext cx="2256" cy="12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8" name="Text Box 12"/>
            <p:cNvSpPr txBox="1">
              <a:spLocks noChangeArrowheads="1"/>
            </p:cNvSpPr>
            <p:nvPr/>
          </p:nvSpPr>
          <p:spPr bwMode="auto">
            <a:xfrm>
              <a:off x="4020" y="1691"/>
              <a:ext cx="921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90</a:t>
              </a:r>
              <a:r>
                <a:rPr lang="en-US" altLang="en-US" sz="1600" b="1" baseline="30000">
                  <a:solidFill>
                    <a:schemeClr val="bg2"/>
                  </a:solidFill>
                </a:rPr>
                <a:t>o</a:t>
              </a:r>
              <a:r>
                <a:rPr lang="en-US" altLang="en-US" sz="1600" b="1">
                  <a:solidFill>
                    <a:schemeClr val="bg2"/>
                  </a:solidFill>
                </a:rPr>
                <a:t> Deflector</a:t>
              </a:r>
            </a:p>
          </p:txBody>
        </p:sp>
        <p:sp>
          <p:nvSpPr>
            <p:cNvPr id="132109" name="Text Box 13"/>
            <p:cNvSpPr txBox="1">
              <a:spLocks noChangeArrowheads="1"/>
            </p:cNvSpPr>
            <p:nvPr/>
          </p:nvSpPr>
          <p:spPr bwMode="auto">
            <a:xfrm>
              <a:off x="4715" y="735"/>
              <a:ext cx="81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>
                  <a:solidFill>
                    <a:schemeClr val="bg2"/>
                  </a:solidFill>
                </a:rPr>
                <a:t>Laser Beam</a:t>
              </a: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82587" y="4033976"/>
            <a:ext cx="4245429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High spectroscopic resolution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High sensitivity through bunched beams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Measure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for the first time: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Pd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Sb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, Rh,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Ru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Extend isotopic chains: Y,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Zr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Nb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, Mo</a:t>
            </a: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81000" y="5442307"/>
            <a:ext cx="4245429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Ion beam line elements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designed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sz="1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  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(with Mainz University &amp; TU Darmstadt)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Bef>
                <a:spcPts val="188"/>
              </a:spcBef>
              <a:spcAft>
                <a:spcPts val="188"/>
              </a:spcAft>
              <a:buClr>
                <a:srgbClr val="5F5F5F"/>
              </a:buClr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Offline tests in 2014,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Installation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in 2015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4851915" y="4058924"/>
            <a:ext cx="3924921" cy="24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High sensitivity: few to single ion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Open geometry, LN</a:t>
            </a:r>
            <a:r>
              <a:rPr lang="en-US" sz="1600" baseline="-250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cooled linear Paul trap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Buffer gas cooling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</a:pPr>
            <a:endParaRPr lang="en-US" sz="1600" dirty="0" smtClean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Ion source and deflector constructed</a:t>
            </a: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Ion trap designed</a:t>
            </a: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Off-line tests with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Ba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2015/16</a:t>
            </a:r>
            <a:endParaRPr lang="en-US" sz="1600" dirty="0">
              <a:solidFill>
                <a:schemeClr val="bg2">
                  <a:lumMod val="1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7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93F1A-49A8-48B0-BD3D-C6AAF70BB5D7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Laser Lab Layout @ CARIBU</a:t>
            </a:r>
          </a:p>
        </p:txBody>
      </p:sp>
      <p:pic>
        <p:nvPicPr>
          <p:cNvPr id="270340" name="Picture 4" descr="CAlifornium Layout_isobarsep_opti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5" t="38080" r="34427" b="42088"/>
          <a:stretch>
            <a:fillRect/>
          </a:stretch>
        </p:blipFill>
        <p:spPr bwMode="auto">
          <a:xfrm>
            <a:off x="820738" y="685800"/>
            <a:ext cx="9666287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2220913" y="1549400"/>
            <a:ext cx="2352675" cy="3571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2371725" y="1584325"/>
            <a:ext cx="647700" cy="977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sz="240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 rot="16200000">
            <a:off x="2466181" y="1901032"/>
            <a:ext cx="396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AC</a:t>
            </a: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2384425" y="2951163"/>
            <a:ext cx="739775" cy="16113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2847975" y="4264025"/>
            <a:ext cx="274638" cy="282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6" name="Rectangle 10"/>
          <p:cNvSpPr>
            <a:spLocks noChangeArrowheads="1"/>
          </p:cNvSpPr>
          <p:nvPr/>
        </p:nvSpPr>
        <p:spPr bwMode="auto">
          <a:xfrm>
            <a:off x="3192463" y="4354513"/>
            <a:ext cx="1766887" cy="255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7" name="Rectangle 11"/>
          <p:cNvSpPr>
            <a:spLocks noChangeArrowheads="1"/>
          </p:cNvSpPr>
          <p:nvPr/>
        </p:nvSpPr>
        <p:spPr bwMode="auto">
          <a:xfrm>
            <a:off x="2908300" y="4340225"/>
            <a:ext cx="141288" cy="1206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8" name="Rectangle 12"/>
          <p:cNvSpPr>
            <a:spLocks noChangeArrowheads="1"/>
          </p:cNvSpPr>
          <p:nvPr/>
        </p:nvSpPr>
        <p:spPr bwMode="auto">
          <a:xfrm>
            <a:off x="2392363" y="2951163"/>
            <a:ext cx="365125" cy="10620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49" name="Rectangle 13"/>
          <p:cNvSpPr>
            <a:spLocks noChangeArrowheads="1"/>
          </p:cNvSpPr>
          <p:nvPr/>
        </p:nvSpPr>
        <p:spPr bwMode="auto">
          <a:xfrm>
            <a:off x="3054350" y="4373563"/>
            <a:ext cx="2082800" cy="682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50" name="Rectangle 14"/>
          <p:cNvSpPr>
            <a:spLocks noChangeArrowheads="1"/>
          </p:cNvSpPr>
          <p:nvPr/>
        </p:nvSpPr>
        <p:spPr bwMode="auto">
          <a:xfrm rot="5400000">
            <a:off x="3756819" y="3024981"/>
            <a:ext cx="790575" cy="531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 rot="2133022">
            <a:off x="4103688" y="4194175"/>
            <a:ext cx="400050" cy="90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52" name="Text Box 16"/>
          <p:cNvSpPr txBox="1">
            <a:spLocks noChangeArrowheads="1"/>
          </p:cNvSpPr>
          <p:nvPr/>
        </p:nvSpPr>
        <p:spPr bwMode="auto">
          <a:xfrm rot="16200000">
            <a:off x="2414588" y="2790825"/>
            <a:ext cx="915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2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HEPA</a:t>
            </a:r>
          </a:p>
        </p:txBody>
      </p:sp>
      <p:sp>
        <p:nvSpPr>
          <p:cNvPr id="270353" name="Rectangle 17"/>
          <p:cNvSpPr>
            <a:spLocks noChangeArrowheads="1"/>
          </p:cNvSpPr>
          <p:nvPr/>
        </p:nvSpPr>
        <p:spPr bwMode="auto">
          <a:xfrm>
            <a:off x="2676525" y="2428875"/>
            <a:ext cx="342900" cy="86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54" name="Text Box 18"/>
          <p:cNvSpPr txBox="1">
            <a:spLocks noChangeArrowheads="1"/>
          </p:cNvSpPr>
          <p:nvPr/>
        </p:nvSpPr>
        <p:spPr bwMode="auto">
          <a:xfrm>
            <a:off x="609600" y="2081213"/>
            <a:ext cx="1563688" cy="5175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Laser Enclosure</a:t>
            </a:r>
          </a:p>
          <a:p>
            <a:pPr algn="ctr" eaLnBrk="0" hangingPunct="0"/>
            <a:r>
              <a:rPr lang="en-US" altLang="en-US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(~ 6’ x 10’)</a:t>
            </a:r>
          </a:p>
        </p:txBody>
      </p:sp>
      <p:sp>
        <p:nvSpPr>
          <p:cNvPr id="270355" name="Line 19"/>
          <p:cNvSpPr>
            <a:spLocks noChangeShapeType="1"/>
          </p:cNvSpPr>
          <p:nvPr/>
        </p:nvSpPr>
        <p:spPr bwMode="auto">
          <a:xfrm>
            <a:off x="1998663" y="2473325"/>
            <a:ext cx="395287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56" name="Text Box 20"/>
          <p:cNvSpPr txBox="1">
            <a:spLocks noChangeArrowheads="1"/>
          </p:cNvSpPr>
          <p:nvPr/>
        </p:nvSpPr>
        <p:spPr bwMode="auto">
          <a:xfrm>
            <a:off x="768350" y="3048000"/>
            <a:ext cx="1168400" cy="5175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Laser Table</a:t>
            </a:r>
          </a:p>
          <a:p>
            <a:pPr algn="ctr" eaLnBrk="0" hangingPunct="0"/>
            <a:r>
              <a:rPr lang="en-US" altLang="en-US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(~ 3’ x 7’)</a:t>
            </a:r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1978025" y="3525838"/>
            <a:ext cx="525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58" name="Line 22"/>
          <p:cNvSpPr>
            <a:spLocks noChangeShapeType="1"/>
          </p:cNvSpPr>
          <p:nvPr/>
        </p:nvSpPr>
        <p:spPr bwMode="auto">
          <a:xfrm flipH="1">
            <a:off x="2936875" y="2960688"/>
            <a:ext cx="182563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59" name="Arc 23"/>
          <p:cNvSpPr>
            <a:spLocks/>
          </p:cNvSpPr>
          <p:nvPr/>
        </p:nvSpPr>
        <p:spPr bwMode="auto">
          <a:xfrm flipH="1" flipV="1">
            <a:off x="3027363" y="3081338"/>
            <a:ext cx="101600" cy="1079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60" name="Text Box 24"/>
          <p:cNvSpPr txBox="1">
            <a:spLocks noChangeArrowheads="1"/>
          </p:cNvSpPr>
          <p:nvPr/>
        </p:nvSpPr>
        <p:spPr bwMode="auto">
          <a:xfrm>
            <a:off x="824128" y="4006850"/>
            <a:ext cx="1098122" cy="30777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b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Ion </a:t>
            </a:r>
            <a:r>
              <a:rPr lang="en-US" altLang="en-US" sz="1400" b="1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Trap(s)</a:t>
            </a:r>
            <a:endParaRPr lang="en-US" altLang="en-US" sz="14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0361" name="Line 25"/>
          <p:cNvSpPr>
            <a:spLocks noChangeShapeType="1"/>
          </p:cNvSpPr>
          <p:nvPr/>
        </p:nvSpPr>
        <p:spPr bwMode="auto">
          <a:xfrm>
            <a:off x="1879600" y="4243388"/>
            <a:ext cx="950913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62" name="Line 26"/>
          <p:cNvSpPr>
            <a:spLocks noChangeShapeType="1"/>
          </p:cNvSpPr>
          <p:nvPr/>
        </p:nvSpPr>
        <p:spPr bwMode="auto">
          <a:xfrm flipH="1">
            <a:off x="2384425" y="4384675"/>
            <a:ext cx="233363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63" name="Arc 27"/>
          <p:cNvSpPr>
            <a:spLocks/>
          </p:cNvSpPr>
          <p:nvPr/>
        </p:nvSpPr>
        <p:spPr bwMode="auto">
          <a:xfrm>
            <a:off x="2554288" y="4427538"/>
            <a:ext cx="101600" cy="173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65" name="Rectangle 29"/>
          <p:cNvSpPr>
            <a:spLocks noChangeArrowheads="1"/>
          </p:cNvSpPr>
          <p:nvPr/>
        </p:nvSpPr>
        <p:spPr bwMode="auto">
          <a:xfrm rot="-3064991">
            <a:off x="4180681" y="4482307"/>
            <a:ext cx="390525" cy="8731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66" name="Text Box 30"/>
          <p:cNvSpPr txBox="1">
            <a:spLocks noChangeArrowheads="1"/>
          </p:cNvSpPr>
          <p:nvPr/>
        </p:nvSpPr>
        <p:spPr bwMode="auto">
          <a:xfrm>
            <a:off x="1317625" y="5287963"/>
            <a:ext cx="1781175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 b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Collinear Beamline</a:t>
            </a:r>
          </a:p>
        </p:txBody>
      </p:sp>
      <p:sp>
        <p:nvSpPr>
          <p:cNvPr id="270367" name="Line 31"/>
          <p:cNvSpPr>
            <a:spLocks noChangeShapeType="1"/>
          </p:cNvSpPr>
          <p:nvPr/>
        </p:nvSpPr>
        <p:spPr bwMode="auto">
          <a:xfrm flipV="1">
            <a:off x="3119438" y="4267200"/>
            <a:ext cx="461962" cy="114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68" name="Text Box 32"/>
          <p:cNvSpPr txBox="1">
            <a:spLocks noChangeArrowheads="1"/>
          </p:cNvSpPr>
          <p:nvPr/>
        </p:nvSpPr>
        <p:spPr bwMode="auto">
          <a:xfrm>
            <a:off x="3505200" y="4724400"/>
            <a:ext cx="1189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Tape Station</a:t>
            </a:r>
          </a:p>
        </p:txBody>
      </p:sp>
      <p:sp>
        <p:nvSpPr>
          <p:cNvPr id="270369" name="Rectangle 33"/>
          <p:cNvSpPr>
            <a:spLocks noChangeArrowheads="1"/>
          </p:cNvSpPr>
          <p:nvPr/>
        </p:nvSpPr>
        <p:spPr bwMode="auto">
          <a:xfrm>
            <a:off x="5448300" y="4291013"/>
            <a:ext cx="620713" cy="1111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70" name="Text Box 34"/>
          <p:cNvSpPr txBox="1">
            <a:spLocks noChangeArrowheads="1"/>
          </p:cNvSpPr>
          <p:nvPr/>
        </p:nvSpPr>
        <p:spPr bwMode="auto">
          <a:xfrm>
            <a:off x="4895850" y="1079500"/>
            <a:ext cx="1296988" cy="5175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Cf-252 source</a:t>
            </a:r>
          </a:p>
          <a:p>
            <a:pPr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80 mCi -&gt; 1Ci</a:t>
            </a:r>
          </a:p>
        </p:txBody>
      </p:sp>
      <p:sp>
        <p:nvSpPr>
          <p:cNvPr id="270371" name="Line 35"/>
          <p:cNvSpPr>
            <a:spLocks noChangeShapeType="1"/>
          </p:cNvSpPr>
          <p:nvPr/>
        </p:nvSpPr>
        <p:spPr bwMode="auto">
          <a:xfrm>
            <a:off x="5654675" y="1684338"/>
            <a:ext cx="192088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72" name="Text Box 36"/>
          <p:cNvSpPr txBox="1">
            <a:spLocks noChangeArrowheads="1"/>
          </p:cNvSpPr>
          <p:nvPr/>
        </p:nvSpPr>
        <p:spPr bwMode="auto">
          <a:xfrm>
            <a:off x="6457950" y="2984500"/>
            <a:ext cx="1457325" cy="7302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High-resolution</a:t>
            </a:r>
          </a:p>
          <a:p>
            <a:pPr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mass separator</a:t>
            </a:r>
          </a:p>
          <a:p>
            <a:pPr eaLnBrk="0" hangingPunct="0"/>
            <a:r>
              <a:rPr lang="en-US" altLang="en-US" sz="1400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m/m &gt; 1/20000</a:t>
            </a:r>
          </a:p>
        </p:txBody>
      </p:sp>
      <p:sp>
        <p:nvSpPr>
          <p:cNvPr id="270373" name="Text Box 37"/>
          <p:cNvSpPr txBox="1">
            <a:spLocks noChangeArrowheads="1"/>
          </p:cNvSpPr>
          <p:nvPr/>
        </p:nvSpPr>
        <p:spPr bwMode="auto">
          <a:xfrm>
            <a:off x="6791325" y="1458913"/>
            <a:ext cx="1139825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Gas catcher</a:t>
            </a:r>
          </a:p>
        </p:txBody>
      </p:sp>
      <p:sp>
        <p:nvSpPr>
          <p:cNvPr id="270374" name="Line 38"/>
          <p:cNvSpPr>
            <a:spLocks noChangeShapeType="1"/>
          </p:cNvSpPr>
          <p:nvPr/>
        </p:nvSpPr>
        <p:spPr bwMode="auto">
          <a:xfrm flipV="1">
            <a:off x="7699375" y="2587625"/>
            <a:ext cx="469900" cy="349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75" name="Line 39"/>
          <p:cNvSpPr>
            <a:spLocks noChangeShapeType="1"/>
          </p:cNvSpPr>
          <p:nvPr/>
        </p:nvSpPr>
        <p:spPr bwMode="auto">
          <a:xfrm flipH="1">
            <a:off x="6042025" y="1779588"/>
            <a:ext cx="750888" cy="439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76" name="Rectangle 40"/>
          <p:cNvSpPr>
            <a:spLocks noChangeArrowheads="1"/>
          </p:cNvSpPr>
          <p:nvPr/>
        </p:nvSpPr>
        <p:spPr bwMode="auto">
          <a:xfrm>
            <a:off x="5543550" y="3233738"/>
            <a:ext cx="423863" cy="1111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77" name="Text Box 41"/>
          <p:cNvSpPr txBox="1">
            <a:spLocks noChangeArrowheads="1"/>
          </p:cNvSpPr>
          <p:nvPr/>
        </p:nvSpPr>
        <p:spPr bwMode="auto">
          <a:xfrm>
            <a:off x="5751513" y="4943475"/>
            <a:ext cx="1870075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400" i="1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RF Cooler &amp; Buncher</a:t>
            </a:r>
          </a:p>
        </p:txBody>
      </p:sp>
      <p:sp>
        <p:nvSpPr>
          <p:cNvPr id="270378" name="Line 42"/>
          <p:cNvSpPr>
            <a:spLocks noChangeShapeType="1"/>
          </p:cNvSpPr>
          <p:nvPr/>
        </p:nvSpPr>
        <p:spPr bwMode="auto">
          <a:xfrm flipH="1" flipV="1">
            <a:off x="6046788" y="4491038"/>
            <a:ext cx="411162" cy="338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380" name="Rectangle 44"/>
          <p:cNvSpPr>
            <a:spLocks noChangeArrowheads="1"/>
          </p:cNvSpPr>
          <p:nvPr/>
        </p:nvSpPr>
        <p:spPr bwMode="auto">
          <a:xfrm rot="2133022">
            <a:off x="3733800" y="3951288"/>
            <a:ext cx="400050" cy="90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82" name="Rectangle 46"/>
          <p:cNvSpPr>
            <a:spLocks noChangeArrowheads="1"/>
          </p:cNvSpPr>
          <p:nvPr/>
        </p:nvSpPr>
        <p:spPr bwMode="auto">
          <a:xfrm rot="5400000">
            <a:off x="3960019" y="3869531"/>
            <a:ext cx="400050" cy="90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0383" name="Rectangle 47"/>
          <p:cNvSpPr>
            <a:spLocks noChangeArrowheads="1"/>
          </p:cNvSpPr>
          <p:nvPr/>
        </p:nvSpPr>
        <p:spPr bwMode="auto">
          <a:xfrm>
            <a:off x="3252788" y="4105275"/>
            <a:ext cx="927100" cy="746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1181" y="1717383"/>
            <a:ext cx="43525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Requirements for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dirty="0" smtClean="0">
                <a:latin typeface="+mj-lt"/>
                <a:cs typeface="Arial" pitchFamily="34" charset="0"/>
              </a:rPr>
              <a:t>???</a:t>
            </a:r>
          </a:p>
          <a:p>
            <a:pPr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Atomic theory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  <a:sym typeface="Wingdings"/>
              </a:rPr>
              <a:t>Nuclear theory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Ion production: In-flight method 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Stop, low energy 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-&gt; source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 … gas </a:t>
            </a:r>
            <a:r>
              <a:rPr lang="en-US" dirty="0" smtClean="0">
                <a:latin typeface="+mj-lt"/>
                <a:cs typeface="Arial" pitchFamily="34" charset="0"/>
              </a:rPr>
              <a:t>catcher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Charge </a:t>
            </a:r>
            <a:r>
              <a:rPr lang="en-US" dirty="0">
                <a:latin typeface="+mj-lt"/>
                <a:cs typeface="Arial" pitchFamily="34" charset="0"/>
              </a:rPr>
              <a:t>breeding</a:t>
            </a: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         … to 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or B</a:t>
            </a:r>
            <a:r>
              <a:rPr lang="en-US" baseline="30000" dirty="0">
                <a:latin typeface="+mj-lt"/>
                <a:cs typeface="Arial" pitchFamily="34" charset="0"/>
              </a:rPr>
              <a:t>4+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Populate metastable state</a:t>
            </a:r>
          </a:p>
          <a:p>
            <a:pPr lvl="1">
              <a:defRPr/>
            </a:pPr>
            <a:r>
              <a:rPr lang="en-US" dirty="0">
                <a:latin typeface="+mj-lt"/>
                <a:cs typeface="Arial" pitchFamily="34" charset="0"/>
              </a:rPr>
              <a:t>… in source or charge-ex.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High-resolution laser spec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… collinear laser spectroscopy</a:t>
            </a:r>
          </a:p>
        </p:txBody>
      </p:sp>
      <p:sp>
        <p:nvSpPr>
          <p:cNvPr id="5" name="Rectangle 11"/>
          <p:cNvSpPr/>
          <p:nvPr/>
        </p:nvSpPr>
        <p:spPr>
          <a:xfrm>
            <a:off x="179512" y="3717032"/>
            <a:ext cx="3744416" cy="255776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Ion Production</a:t>
            </a:r>
            <a:endParaRPr lang="de-DE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1799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1182" y="1717383"/>
            <a:ext cx="45572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Requirements for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dirty="0" smtClean="0">
                <a:latin typeface="+mj-lt"/>
                <a:cs typeface="Arial" pitchFamily="34" charset="0"/>
              </a:rPr>
              <a:t>???</a:t>
            </a:r>
          </a:p>
          <a:p>
            <a:pPr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Atomic theory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  <a:sym typeface="Wingdings"/>
              </a:rPr>
              <a:t>Nuclear theory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Ion production: In-flight method 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Stop, low energy 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-&gt; source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 … gas catcher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Charge breeding</a:t>
            </a: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         … to 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or B</a:t>
            </a:r>
            <a:r>
              <a:rPr lang="en-US" baseline="30000" dirty="0">
                <a:latin typeface="+mj-lt"/>
                <a:cs typeface="Arial" pitchFamily="34" charset="0"/>
              </a:rPr>
              <a:t>4+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Populate metastable state</a:t>
            </a:r>
          </a:p>
          <a:p>
            <a:pPr lvl="1">
              <a:defRPr/>
            </a:pPr>
            <a:r>
              <a:rPr lang="en-US" dirty="0">
                <a:latin typeface="+mj-lt"/>
                <a:cs typeface="Arial" pitchFamily="34" charset="0"/>
              </a:rPr>
              <a:t>… in source or charge-ex.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High-resolution laser spec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… collinear laser spectroscopy</a:t>
            </a:r>
          </a:p>
        </p:txBody>
      </p:sp>
      <p:sp>
        <p:nvSpPr>
          <p:cNvPr id="5" name="Rectangle 11"/>
          <p:cNvSpPr/>
          <p:nvPr/>
        </p:nvSpPr>
        <p:spPr>
          <a:xfrm>
            <a:off x="179512" y="4255610"/>
            <a:ext cx="3744416" cy="255776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Ion Production</a:t>
            </a:r>
            <a:endParaRPr lang="de-DE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4305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1181" y="1717383"/>
            <a:ext cx="42297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Requirements for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dirty="0" smtClean="0">
                <a:latin typeface="+mj-lt"/>
                <a:cs typeface="Arial" pitchFamily="34" charset="0"/>
              </a:rPr>
              <a:t>???</a:t>
            </a:r>
          </a:p>
          <a:p>
            <a:pPr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Atomic theory </a:t>
            </a:r>
            <a:r>
              <a:rPr lang="en-US" dirty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  <a:sym typeface="Wingdings"/>
              </a:rPr>
              <a:t>Nuclear theory </a:t>
            </a:r>
            <a:r>
              <a:rPr lang="en-US" dirty="0" smtClean="0">
                <a:latin typeface="+mj-lt"/>
                <a:cs typeface="Arial" pitchFamily="34" charset="0"/>
                <a:sym typeface="Wingdings"/>
              </a:rPr>
              <a:t>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Ion production: In-flight method 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Stop, low energy 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-&gt; source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 … gas catcher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Charge breeding</a:t>
            </a: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         … to 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or B</a:t>
            </a:r>
            <a:r>
              <a:rPr lang="en-US" baseline="30000" dirty="0">
                <a:latin typeface="+mj-lt"/>
                <a:cs typeface="Arial" pitchFamily="34" charset="0"/>
              </a:rPr>
              <a:t>4+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Populate metastable state</a:t>
            </a:r>
          </a:p>
          <a:p>
            <a:pPr lvl="1">
              <a:defRPr/>
            </a:pPr>
            <a:r>
              <a:rPr lang="en-US" dirty="0">
                <a:latin typeface="+mj-lt"/>
                <a:cs typeface="Arial" pitchFamily="34" charset="0"/>
              </a:rPr>
              <a:t>… in source or charge-ex.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High-resolution laser spec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   … collinear laser spectroscopy</a:t>
            </a:r>
          </a:p>
        </p:txBody>
      </p:sp>
      <p:sp>
        <p:nvSpPr>
          <p:cNvPr id="5" name="Rectangle 11"/>
          <p:cNvSpPr/>
          <p:nvPr/>
        </p:nvSpPr>
        <p:spPr>
          <a:xfrm>
            <a:off x="179512" y="4794188"/>
            <a:ext cx="3744416" cy="115509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Ion Production</a:t>
            </a:r>
            <a:endParaRPr lang="de-DE" dirty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8845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0" y="1657524"/>
            <a:ext cx="9079730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Need to produce low-energy (~20-50 </a:t>
            </a:r>
            <a:r>
              <a:rPr lang="en-US" dirty="0" err="1">
                <a:latin typeface="+mj-lt"/>
                <a:cs typeface="Arial" pitchFamily="34" charset="0"/>
              </a:rPr>
              <a:t>keV</a:t>
            </a:r>
            <a:r>
              <a:rPr lang="en-US" dirty="0">
                <a:latin typeface="+mj-lt"/>
                <a:cs typeface="Arial" pitchFamily="34" charset="0"/>
              </a:rPr>
              <a:t>) beam of metastable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beam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Capture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 in gas stopper and extract (10%)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Inject low </a:t>
            </a:r>
            <a:r>
              <a:rPr lang="en-US" dirty="0" err="1">
                <a:latin typeface="+mj-lt"/>
                <a:cs typeface="Arial" pitchFamily="34" charset="0"/>
              </a:rPr>
              <a:t>emittance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baseline="30000" dirty="0">
                <a:latin typeface="+mj-lt"/>
                <a:cs typeface="Arial" pitchFamily="34" charset="0"/>
              </a:rPr>
              <a:t>+ </a:t>
            </a:r>
            <a:r>
              <a:rPr lang="en-US" dirty="0">
                <a:latin typeface="+mj-lt"/>
                <a:cs typeface="Arial" pitchFamily="34" charset="0"/>
              </a:rPr>
              <a:t>beam from gas catcher into ECR source (10%)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Charge breed to 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in ECR and accelerate to ~50 </a:t>
            </a:r>
            <a:r>
              <a:rPr lang="en-US" dirty="0" err="1">
                <a:latin typeface="+mj-lt"/>
                <a:cs typeface="Arial" pitchFamily="34" charset="0"/>
              </a:rPr>
              <a:t>keV</a:t>
            </a:r>
            <a:endParaRPr lang="en-US" dirty="0">
              <a:latin typeface="+mj-lt"/>
              <a:cs typeface="Arial" pitchFamily="34" charset="0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3+ efficiency of ~10% and metastable fraction of ~10% have been reported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in the literature for neighboring C and Be</a:t>
            </a:r>
          </a:p>
          <a:p>
            <a:pPr>
              <a:defRPr/>
            </a:pPr>
            <a:endParaRPr lang="en-US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-&gt; ~1x10</a:t>
            </a:r>
            <a:r>
              <a:rPr lang="en-US" baseline="30000" dirty="0">
                <a:latin typeface="+mj-lt"/>
                <a:cs typeface="Arial" pitchFamily="34" charset="0"/>
              </a:rPr>
              <a:t>3</a:t>
            </a:r>
            <a:r>
              <a:rPr lang="en-US" dirty="0">
                <a:latin typeface="+mj-lt"/>
                <a:cs typeface="Arial" pitchFamily="34" charset="0"/>
              </a:rPr>
              <a:t> metastable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baseline="30000" dirty="0">
                <a:latin typeface="+mj-lt"/>
                <a:cs typeface="Arial" pitchFamily="34" charset="0"/>
              </a:rPr>
              <a:t>3+</a:t>
            </a:r>
            <a:r>
              <a:rPr lang="en-US" dirty="0">
                <a:latin typeface="+mj-lt"/>
                <a:cs typeface="Arial" pitchFamily="34" charset="0"/>
              </a:rPr>
              <a:t> (comparable to </a:t>
            </a:r>
            <a:r>
              <a:rPr lang="en-US" baseline="30000" dirty="0">
                <a:latin typeface="+mj-lt"/>
                <a:cs typeface="Arial" pitchFamily="34" charset="0"/>
              </a:rPr>
              <a:t>12</a:t>
            </a:r>
            <a:r>
              <a:rPr lang="en-US" dirty="0">
                <a:latin typeface="+mj-lt"/>
                <a:cs typeface="Arial" pitchFamily="34" charset="0"/>
              </a:rPr>
              <a:t>Be measurement)</a:t>
            </a:r>
            <a:br>
              <a:rPr lang="en-US" dirty="0">
                <a:latin typeface="+mj-lt"/>
                <a:cs typeface="Arial" pitchFamily="34" charset="0"/>
              </a:rPr>
            </a:br>
            <a:endParaRPr lang="en-US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Alternatives: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Extract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baseline="30000" dirty="0">
                <a:latin typeface="+mj-lt"/>
                <a:cs typeface="Arial" pitchFamily="34" charset="0"/>
              </a:rPr>
              <a:t>+</a:t>
            </a:r>
            <a:r>
              <a:rPr lang="en-US" dirty="0">
                <a:latin typeface="+mj-lt"/>
                <a:cs typeface="Arial" pitchFamily="34" charset="0"/>
              </a:rPr>
              <a:t> in molecular form from gas catcher and break up in ECR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Extract </a:t>
            </a:r>
            <a:r>
              <a:rPr lang="en-US" baseline="30000" dirty="0">
                <a:latin typeface="+mj-lt"/>
                <a:cs typeface="Arial" pitchFamily="34" charset="0"/>
              </a:rPr>
              <a:t>8</a:t>
            </a:r>
            <a:r>
              <a:rPr lang="en-US" dirty="0">
                <a:latin typeface="+mj-lt"/>
                <a:cs typeface="Arial" pitchFamily="34" charset="0"/>
              </a:rPr>
              <a:t>B</a:t>
            </a:r>
            <a:r>
              <a:rPr lang="en-US" baseline="30000" dirty="0">
                <a:latin typeface="+mj-lt"/>
                <a:cs typeface="Arial" pitchFamily="34" charset="0"/>
              </a:rPr>
              <a:t>4+</a:t>
            </a:r>
            <a:r>
              <a:rPr lang="en-US" dirty="0">
                <a:latin typeface="+mj-lt"/>
                <a:cs typeface="Arial" pitchFamily="34" charset="0"/>
              </a:rPr>
              <a:t> from ECR and populate metastable state in charge exchange </a:t>
            </a:r>
            <a:r>
              <a:rPr lang="en-US" dirty="0" smtClean="0">
                <a:latin typeface="+mj-lt"/>
                <a:cs typeface="Arial" pitchFamily="34" charset="0"/>
              </a:rPr>
              <a:t>cell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Other Transitions ?</a:t>
            </a:r>
            <a:endParaRPr lang="en-US" dirty="0">
              <a:latin typeface="+mj-lt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baseline="300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en-US" dirty="0">
                <a:latin typeface="+mj-lt"/>
                <a:cs typeface="Arial" pitchFamily="34" charset="0"/>
              </a:rPr>
              <a:t>Questions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many ….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  <a:cs typeface="Arial" pitchFamily="34" charset="0"/>
              </a:rPr>
              <a:t>What are the efficiencies in each step?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Ion Production – Charge Breeding</a:t>
            </a:r>
            <a:endParaRPr lang="de-DE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6295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0" y="1488207"/>
            <a:ext cx="8858515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Collinear spectroscopy collinear/</a:t>
            </a:r>
            <a:r>
              <a:rPr lang="en-US" dirty="0" err="1"/>
              <a:t>anticollinear</a:t>
            </a:r>
            <a:r>
              <a:rPr lang="en-US" dirty="0"/>
              <a:t> (see beryllium)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Detection of XUV photon/ ion coincidence with extremely low background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Alternatively with bunched beam (ECR bunched extraction?)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Questions: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Energy spread from ECR?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Sensitivity of detection scheme?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/>
              <a:t>HFS </a:t>
            </a:r>
            <a:r>
              <a:rPr lang="en-US" dirty="0" err="1"/>
              <a:t>splittings</a:t>
            </a:r>
            <a:r>
              <a:rPr lang="en-US" dirty="0"/>
              <a:t> and transition strength?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First steps: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Layout of collinear </a:t>
            </a:r>
            <a:r>
              <a:rPr lang="en-US" dirty="0" err="1" smtClean="0">
                <a:solidFill>
                  <a:srgbClr val="FF0000"/>
                </a:solidFill>
              </a:rPr>
              <a:t>beamline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Simulating </a:t>
            </a:r>
            <a:r>
              <a:rPr lang="en-US" dirty="0" err="1" smtClean="0">
                <a:solidFill>
                  <a:srgbClr val="FF0000"/>
                </a:solidFill>
              </a:rPr>
              <a:t>beamline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SimION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Commissioning and testing of components at TUD/Mainz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Transport to ANL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Test with stable isotopes (-&gt; improve absolute measurements for QED test)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Roadmap to </a:t>
            </a:r>
            <a:r>
              <a:rPr lang="en-US" baseline="30000" dirty="0" smtClean="0"/>
              <a:t>8</a:t>
            </a:r>
            <a:r>
              <a:rPr lang="en-US" dirty="0" smtClean="0"/>
              <a:t>B at ANL: </a:t>
            </a:r>
            <a:br>
              <a:rPr lang="en-US" dirty="0" smtClean="0"/>
            </a:br>
            <a:r>
              <a:rPr lang="en-US" dirty="0" smtClean="0"/>
              <a:t>How to Increase Detection Efficiency ?</a:t>
            </a:r>
            <a:endParaRPr lang="de-DE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39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2258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4FC8-DE6F-4339-A589-E6C27746D2A4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247810" name="Picture 2" descr="ChartFullWithNewCf252FissionY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26759" r="24362" b="7137"/>
          <a:stretch>
            <a:fillRect/>
          </a:stretch>
        </p:blipFill>
        <p:spPr bwMode="auto">
          <a:xfrm>
            <a:off x="738188" y="1096963"/>
            <a:ext cx="691673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CARIBU Isotopic </a:t>
            </a:r>
            <a:r>
              <a:rPr lang="en-US" altLang="en-US" dirty="0"/>
              <a:t>Menu for Laser Spectroscopy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7651750" y="3197225"/>
            <a:ext cx="137795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Low-energy</a:t>
            </a:r>
            <a:b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</a:br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yield, s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-1</a:t>
            </a:r>
          </a:p>
          <a:p>
            <a:endParaRPr lang="en-US" altLang="en-US" baseline="30000">
              <a:latin typeface="Arial" pitchFamily="34" charset="0"/>
              <a:ea typeface="ＭＳ Ｐゴシック" pitchFamily="34" charset="-128"/>
              <a:cs typeface="Arial Unicode MS" pitchFamily="34" charset="-128"/>
            </a:endParaRP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&gt;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6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5</a:t>
            </a:r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 - 10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6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4</a:t>
            </a:r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 - 10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5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 - 10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4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 - 10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3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10 - 10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2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1 - 10</a:t>
            </a:r>
            <a:endParaRPr lang="en-US" altLang="en-US" baseline="30000">
              <a:latin typeface="Arial" pitchFamily="34" charset="0"/>
              <a:ea typeface="ＭＳ Ｐゴシック" pitchFamily="34" charset="-128"/>
              <a:cs typeface="Arial Unicode MS" pitchFamily="34" charset="-128"/>
            </a:endParaRP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  <a:cs typeface="Arial Unicode MS" pitchFamily="34" charset="-128"/>
              </a:rPr>
              <a:t>&lt; 1</a:t>
            </a:r>
            <a:endParaRPr lang="en-US" altLang="en-US" baseline="30000">
              <a:latin typeface="Arial" pitchFamily="34" charset="0"/>
              <a:ea typeface="ＭＳ Ｐゴシック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EA56-9AF8-4796-933C-F80DEEF40076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606425"/>
            <a:ext cx="5692775" cy="42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Collinear Laser Spectroscopy</a:t>
            </a:r>
          </a:p>
        </p:txBody>
      </p:sp>
      <p:sp>
        <p:nvSpPr>
          <p:cNvPr id="268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7175" y="3813175"/>
            <a:ext cx="7935913" cy="4416425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 dirty="0"/>
              <a:t>High spectroscopic resolution</a:t>
            </a:r>
          </a:p>
          <a:p>
            <a:pPr>
              <a:buFontTx/>
              <a:buChar char="•"/>
            </a:pPr>
            <a:r>
              <a:rPr lang="en-US" altLang="en-US" sz="2000" dirty="0"/>
              <a:t>High sensitivity through bunched beams</a:t>
            </a:r>
          </a:p>
          <a:p>
            <a:pPr>
              <a:buFontTx/>
              <a:buChar char="•"/>
            </a:pPr>
            <a:r>
              <a:rPr lang="en-US" altLang="en-US" sz="2000" dirty="0"/>
              <a:t>Neutral atoms w/charge-exchange</a:t>
            </a:r>
          </a:p>
          <a:p>
            <a:pPr lvl="1">
              <a:buFontTx/>
              <a:buChar char="•"/>
            </a:pPr>
            <a:r>
              <a:rPr lang="en-US" altLang="en-US" sz="1800" dirty="0"/>
              <a:t>Measure for the first time: </a:t>
            </a:r>
            <a:r>
              <a:rPr lang="en-US" altLang="en-US" sz="1800" dirty="0" err="1" smtClean="0"/>
              <a:t>Pd</a:t>
            </a:r>
            <a:r>
              <a:rPr lang="en-US" altLang="en-US" sz="1800" dirty="0" smtClean="0"/>
              <a:t>, Sb, Rh</a:t>
            </a:r>
            <a:r>
              <a:rPr lang="en-US" altLang="en-US" sz="1800" dirty="0"/>
              <a:t>, Ru</a:t>
            </a:r>
            <a:r>
              <a:rPr lang="en-US" altLang="en-US" sz="1800" dirty="0" smtClean="0"/>
              <a:t>, … </a:t>
            </a:r>
            <a:endParaRPr lang="en-US" altLang="en-US" sz="1800" dirty="0"/>
          </a:p>
          <a:p>
            <a:pPr lvl="1">
              <a:buFontTx/>
              <a:buChar char="•"/>
            </a:pPr>
            <a:r>
              <a:rPr lang="en-US" altLang="en-US" sz="1800" dirty="0"/>
              <a:t>Extend isotopic chains on: Mo, </a:t>
            </a:r>
            <a:r>
              <a:rPr lang="en-US" altLang="en-US" sz="1800" dirty="0" err="1"/>
              <a:t>Nb</a:t>
            </a:r>
            <a:r>
              <a:rPr lang="en-US" altLang="en-US" sz="1800" dirty="0"/>
              <a:t>, …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endParaRPr lang="en-US" altLang="en-US" sz="2000" dirty="0"/>
          </a:p>
          <a:p>
            <a:pPr>
              <a:buFontTx/>
              <a:buChar char="•"/>
            </a:pPr>
            <a:endParaRPr lang="en-US" alt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Collinear Spectroscopy of </a:t>
            </a:r>
            <a:r>
              <a:rPr lang="en-US" baseline="30000" dirty="0" smtClean="0"/>
              <a:t>107-129</a:t>
            </a:r>
            <a:r>
              <a:rPr lang="en-US" dirty="0" smtClean="0"/>
              <a:t>Cd @ ISOLDE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173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“Simple Structure in Complex </a:t>
            </a:r>
            <a:r>
              <a:rPr lang="en-US" dirty="0" smtClean="0"/>
              <a:t>Nuclei”</a:t>
            </a:r>
          </a:p>
          <a:p>
            <a:endParaRPr lang="en-US" dirty="0"/>
          </a:p>
          <a:p>
            <a:r>
              <a:rPr lang="en-US" dirty="0" smtClean="0"/>
              <a:t>Used RFQ cooler/</a:t>
            </a:r>
            <a:r>
              <a:rPr lang="en-US" dirty="0" err="1" smtClean="0"/>
              <a:t>buncher</a:t>
            </a:r>
            <a:endParaRPr lang="en-US" dirty="0" smtClean="0"/>
          </a:p>
          <a:p>
            <a:r>
              <a:rPr lang="en-US" dirty="0" smtClean="0"/>
              <a:t>Demonstrate UV excitation/detection</a:t>
            </a:r>
          </a:p>
          <a:p>
            <a:endParaRPr lang="en-US" dirty="0"/>
          </a:p>
          <a:p>
            <a:r>
              <a:rPr lang="en-US" dirty="0" smtClean="0"/>
              <a:t>Extracted ground state dipole and</a:t>
            </a:r>
            <a:br>
              <a:rPr lang="en-US" dirty="0" smtClean="0"/>
            </a:br>
            <a:r>
              <a:rPr lang="en-US" dirty="0" err="1" smtClean="0"/>
              <a:t>quadrupole</a:t>
            </a:r>
            <a:r>
              <a:rPr lang="en-US" dirty="0" smtClean="0"/>
              <a:t> moments up to N=82 </a:t>
            </a:r>
          </a:p>
          <a:p>
            <a:r>
              <a:rPr lang="en-US" dirty="0" smtClean="0"/>
              <a:t>Isomers discovered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With CARIBU:</a:t>
            </a:r>
          </a:p>
          <a:p>
            <a:r>
              <a:rPr lang="en-US" dirty="0" smtClean="0"/>
              <a:t>Study isotope chain of </a:t>
            </a:r>
            <a:r>
              <a:rPr lang="en-US" dirty="0" err="1" smtClean="0"/>
              <a:t>Pd</a:t>
            </a:r>
            <a:r>
              <a:rPr lang="en-US" dirty="0" smtClean="0"/>
              <a:t> (up to N = 78)</a:t>
            </a:r>
          </a:p>
          <a:p>
            <a:r>
              <a:rPr lang="en-US" dirty="0"/>
              <a:t>A</a:t>
            </a:r>
            <a:r>
              <a:rPr lang="en-US" dirty="0" smtClean="0"/>
              <a:t>ccess to refractory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0F1-0C17-4263-B9E2-08F1D8AE9709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89280" y="1143000"/>
            <a:ext cx="428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D.T. </a:t>
            </a:r>
            <a:r>
              <a:rPr lang="en-US" dirty="0" err="1" smtClean="0"/>
              <a:t>Yordanov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PRL </a:t>
            </a:r>
            <a:r>
              <a:rPr lang="en-US" b="1" dirty="0" smtClean="0"/>
              <a:t>110</a:t>
            </a:r>
            <a:r>
              <a:rPr lang="en-US" dirty="0" smtClean="0"/>
              <a:t>, 192501 (2013)</a:t>
            </a:r>
            <a:endParaRPr lang="en-US" i="1" dirty="0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768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0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de-DE" dirty="0" smtClean="0"/>
              <a:t>Light isotopes</a:t>
            </a:r>
            <a:endParaRPr lang="de-DE" dirty="0"/>
          </a:p>
        </p:txBody>
      </p:sp>
      <p:pic>
        <p:nvPicPr>
          <p:cNvPr id="4" name="Picture 2" descr="http://www.ikp.tu-darmstadt.de/media/ikp/noertershaeuser/nachrichtenbilder/RMP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0" y="762000"/>
            <a:ext cx="4162399" cy="55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19" y="1307383"/>
            <a:ext cx="4897881" cy="38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0868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Boron-8 Collaboration 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325816" y="1243381"/>
            <a:ext cx="86134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A. Leredde</a:t>
            </a:r>
            <a:r>
              <a:rPr lang="de-DE" sz="2000" baseline="30000" dirty="0" smtClean="0"/>
              <a:t>1</a:t>
            </a:r>
            <a:r>
              <a:rPr lang="de-DE" sz="2000" dirty="0" smtClean="0"/>
              <a:t>, Ch. Geppert</a:t>
            </a:r>
            <a:r>
              <a:rPr lang="de-DE" sz="2000" baseline="30000" dirty="0" smtClean="0"/>
              <a:t>3</a:t>
            </a:r>
            <a:r>
              <a:rPr lang="de-DE" sz="2000" baseline="-25000" dirty="0" smtClean="0"/>
              <a:t>, </a:t>
            </a:r>
            <a:r>
              <a:rPr lang="de-DE" sz="2000" i="1" dirty="0" smtClean="0">
                <a:solidFill>
                  <a:srgbClr val="FF0000"/>
                </a:solidFill>
              </a:rPr>
              <a:t>A. Krieger</a:t>
            </a:r>
            <a:r>
              <a:rPr lang="de-DE" sz="2000" i="1" baseline="30000" dirty="0" smtClean="0">
                <a:solidFill>
                  <a:srgbClr val="FF0000"/>
                </a:solidFill>
              </a:rPr>
              <a:t>2,3</a:t>
            </a:r>
            <a:r>
              <a:rPr lang="de-DE" sz="2000" dirty="0" smtClean="0"/>
              <a:t>, P. Mueller</a:t>
            </a:r>
            <a:r>
              <a:rPr lang="de-DE" sz="2000" baseline="30000" dirty="0" smtClean="0"/>
              <a:t>1</a:t>
            </a:r>
            <a:r>
              <a:rPr lang="de-DE" sz="2000" dirty="0" smtClean="0"/>
              <a:t>, W. Nörtershäuser</a:t>
            </a:r>
            <a:r>
              <a:rPr lang="de-DE" sz="2000" baseline="30000" dirty="0" smtClean="0"/>
              <a:t>2</a:t>
            </a:r>
          </a:p>
          <a:p>
            <a:endParaRPr lang="de-DE" sz="2000" dirty="0" smtClean="0"/>
          </a:p>
          <a:p>
            <a:r>
              <a:rPr lang="de-DE" sz="2000" baseline="30000" dirty="0" smtClean="0"/>
              <a:t>1</a:t>
            </a:r>
            <a:r>
              <a:rPr lang="de-DE" sz="2000" dirty="0" smtClean="0"/>
              <a:t> Physics Division, Argonne National Laboratory</a:t>
            </a:r>
          </a:p>
          <a:p>
            <a:r>
              <a:rPr lang="de-DE" sz="2000" baseline="30000" dirty="0" smtClean="0"/>
              <a:t>2 </a:t>
            </a:r>
            <a:r>
              <a:rPr lang="de-DE" sz="2000" dirty="0" smtClean="0"/>
              <a:t>Institut für Kernphysik, TU Darmstadt</a:t>
            </a:r>
          </a:p>
          <a:p>
            <a:r>
              <a:rPr lang="de-DE" sz="2000" baseline="30000" dirty="0" smtClean="0"/>
              <a:t>3</a:t>
            </a:r>
            <a:r>
              <a:rPr lang="de-DE" sz="2000" dirty="0" smtClean="0"/>
              <a:t> Institut für Kernchemie, Universität Mainz</a:t>
            </a:r>
          </a:p>
        </p:txBody>
      </p:sp>
      <p:pic>
        <p:nvPicPr>
          <p:cNvPr id="5" name="Picture 2" descr="http://www.ci.uchicago.edu/datasciencefellowship/images/argon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3247" y="3758078"/>
            <a:ext cx="2167711" cy="81783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4988" y="3826284"/>
            <a:ext cx="2215635" cy="84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8</a:t>
            </a:fld>
            <a:endParaRPr lang="de-DE" sz="1100"/>
          </a:p>
        </p:txBody>
      </p:sp>
      <p:pic>
        <p:nvPicPr>
          <p:cNvPr id="9" name="Picture 4" descr="https://twimg0-a.akamaihd.net/profile_images/1864641465/logo_JG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2525" y="5193112"/>
            <a:ext cx="820377" cy="826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86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„Proton Halo“ Nucleus </a:t>
            </a:r>
            <a:r>
              <a:rPr lang="de-DE" baseline="30000" dirty="0" smtClean="0"/>
              <a:t>8</a:t>
            </a:r>
            <a:r>
              <a:rPr lang="de-DE" dirty="0" smtClean="0"/>
              <a:t>B</a:t>
            </a:r>
            <a:endParaRPr lang="de-DE" dirty="0"/>
          </a:p>
        </p:txBody>
      </p:sp>
      <p:sp>
        <p:nvSpPr>
          <p:cNvPr id="4" name="Rechteck 7"/>
          <p:cNvSpPr/>
          <p:nvPr/>
        </p:nvSpPr>
        <p:spPr>
          <a:xfrm>
            <a:off x="5396100" y="1460855"/>
            <a:ext cx="3909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Proton </a:t>
            </a:r>
            <a:r>
              <a:rPr lang="de-DE" dirty="0"/>
              <a:t>halo might not</a:t>
            </a:r>
            <a:r>
              <a:rPr lang="en-US" dirty="0"/>
              <a:t> show </a:t>
            </a:r>
            <a:endParaRPr lang="en-US" dirty="0" smtClean="0"/>
          </a:p>
          <a:p>
            <a:r>
              <a:rPr lang="en-US" dirty="0" smtClean="0"/>
              <a:t>an extended </a:t>
            </a:r>
            <a:r>
              <a:rPr lang="en-US" b="1" dirty="0"/>
              <a:t>matter </a:t>
            </a:r>
            <a:r>
              <a:rPr lang="en-US" b="1" dirty="0" smtClean="0"/>
              <a:t>radius</a:t>
            </a:r>
          </a:p>
          <a:p>
            <a:r>
              <a:rPr lang="en-US" dirty="0" smtClean="0"/>
              <a:t>due </a:t>
            </a:r>
            <a:r>
              <a:rPr lang="en-US" dirty="0"/>
              <a:t>to the </a:t>
            </a:r>
            <a:r>
              <a:rPr lang="en-US" dirty="0" smtClean="0"/>
              <a:t>coulomb barrier</a:t>
            </a:r>
            <a:endParaRPr lang="en-US" dirty="0"/>
          </a:p>
        </p:txBody>
      </p:sp>
      <p:pic>
        <p:nvPicPr>
          <p:cNvPr id="6" name="Picture 4" descr="V:\Folien und Poster\A2-MAINZ-EXP\Folien\Borons\Graph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0170" r="13112" b="4535"/>
          <a:stretch/>
        </p:blipFill>
        <p:spPr bwMode="auto">
          <a:xfrm>
            <a:off x="29294" y="1371600"/>
            <a:ext cx="5334794" cy="41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915644" y="2558412"/>
            <a:ext cx="2981571" cy="2798414"/>
            <a:chOff x="5982320" y="4033078"/>
            <a:chExt cx="1832598" cy="1720022"/>
          </a:xfrm>
        </p:grpSpPr>
        <p:sp>
          <p:nvSpPr>
            <p:cNvPr id="14" name="Freeform 13"/>
            <p:cNvSpPr/>
            <p:nvPr/>
          </p:nvSpPr>
          <p:spPr bwMode="auto">
            <a:xfrm rot="5233757">
              <a:off x="6236492" y="5024439"/>
              <a:ext cx="147638" cy="157163"/>
            </a:xfrm>
            <a:custGeom>
              <a:avLst/>
              <a:gdLst>
                <a:gd name="connsiteX0" fmla="*/ 0 w 147638"/>
                <a:gd name="connsiteY0" fmla="*/ 9525 h 157163"/>
                <a:gd name="connsiteX1" fmla="*/ 52388 w 147638"/>
                <a:gd name="connsiteY1" fmla="*/ 35719 h 157163"/>
                <a:gd name="connsiteX2" fmla="*/ 92869 w 147638"/>
                <a:gd name="connsiteY2" fmla="*/ 66675 h 157163"/>
                <a:gd name="connsiteX3" fmla="*/ 119063 w 147638"/>
                <a:gd name="connsiteY3" fmla="*/ 95250 h 157163"/>
                <a:gd name="connsiteX4" fmla="*/ 128588 w 147638"/>
                <a:gd name="connsiteY4" fmla="*/ 114300 h 157163"/>
                <a:gd name="connsiteX5" fmla="*/ 138113 w 147638"/>
                <a:gd name="connsiteY5" fmla="*/ 157163 h 157163"/>
                <a:gd name="connsiteX6" fmla="*/ 138113 w 147638"/>
                <a:gd name="connsiteY6" fmla="*/ 157163 h 157163"/>
                <a:gd name="connsiteX7" fmla="*/ 147638 w 147638"/>
                <a:gd name="connsiteY7" fmla="*/ 0 h 157163"/>
                <a:gd name="connsiteX8" fmla="*/ 0 w 147638"/>
                <a:gd name="connsiteY8" fmla="*/ 9525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638" h="157163">
                  <a:moveTo>
                    <a:pt x="0" y="9525"/>
                  </a:moveTo>
                  <a:lnTo>
                    <a:pt x="52388" y="35719"/>
                  </a:lnTo>
                  <a:lnTo>
                    <a:pt x="92869" y="66675"/>
                  </a:lnTo>
                  <a:lnTo>
                    <a:pt x="119063" y="95250"/>
                  </a:lnTo>
                  <a:lnTo>
                    <a:pt x="128588" y="114300"/>
                  </a:lnTo>
                  <a:lnTo>
                    <a:pt x="138113" y="157163"/>
                  </a:lnTo>
                  <a:lnTo>
                    <a:pt x="138113" y="157163"/>
                  </a:lnTo>
                  <a:lnTo>
                    <a:pt x="147638" y="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9" t="14703" r="80741" b="17306"/>
            <a:stretch/>
          </p:blipFill>
          <p:spPr bwMode="auto">
            <a:xfrm>
              <a:off x="5982320" y="4033078"/>
              <a:ext cx="437530" cy="172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8" t="14703" r="41325" b="19063"/>
            <a:stretch/>
          </p:blipFill>
          <p:spPr bwMode="auto">
            <a:xfrm>
              <a:off x="6375400" y="4033078"/>
              <a:ext cx="1439518" cy="1675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8679456" y="6604683"/>
            <a:ext cx="508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6A4FB79B-AF46-4959-A275-AE188F025658}" type="slidenum">
              <a:rPr lang="de-DE" sz="1100"/>
              <a:pPr algn="ctr"/>
              <a:t>9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82485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5C0426"/>
      </a:accent1>
      <a:accent2>
        <a:srgbClr val="9D7D9E"/>
      </a:accent2>
      <a:accent3>
        <a:srgbClr val="FFFFFF"/>
      </a:accent3>
      <a:accent4>
        <a:srgbClr val="525252"/>
      </a:accent4>
      <a:accent5>
        <a:srgbClr val="B5AAAC"/>
      </a:accent5>
      <a:accent6>
        <a:srgbClr val="8E718F"/>
      </a:accent6>
      <a:hlink>
        <a:srgbClr val="253D51"/>
      </a:hlink>
      <a:folHlink>
        <a:srgbClr val="0D2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blue_2003</Template>
  <TotalTime>1038</TotalTime>
  <Words>2076</Words>
  <Application>Microsoft Office PowerPoint</Application>
  <PresentationFormat>On-screen Show (4:3)</PresentationFormat>
  <Paragraphs>552</Paragraphs>
  <Slides>39</Slides>
  <Notes>39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blue_2003</vt:lpstr>
      <vt:lpstr>Equation</vt:lpstr>
      <vt:lpstr>CorelPhotoPaint.Image.11</vt:lpstr>
      <vt:lpstr>Formel</vt:lpstr>
      <vt:lpstr>Graph</vt:lpstr>
      <vt:lpstr>Laser Spectroscopy for Nuclear Structure Charge Radii and Moments </vt:lpstr>
      <vt:lpstr>Laser Spectroscopy of Radioactive Isotopes</vt:lpstr>
      <vt:lpstr>Laser Spectroscopy &amp; Nuclear Structure</vt:lpstr>
      <vt:lpstr>CARIBU Isotopic Menu for Laser Spectroscopy</vt:lpstr>
      <vt:lpstr>Collinear Laser Spectroscopy</vt:lpstr>
      <vt:lpstr>Collinear Spectroscopy of 107-129Cd @ ISOLDE</vt:lpstr>
      <vt:lpstr>Light isotopes</vt:lpstr>
      <vt:lpstr>The Boron-8 Collaboration </vt:lpstr>
      <vt:lpstr>The „Proton Halo“ Nucleus 8B</vt:lpstr>
      <vt:lpstr>8B in the FMD</vt:lpstr>
      <vt:lpstr>Laser Transitions in Boron Ionic Systems</vt:lpstr>
      <vt:lpstr>Laser Spectroscopy on Boron</vt:lpstr>
      <vt:lpstr>Linewidth Reduction: Pump and Probe</vt:lpstr>
      <vt:lpstr>TRIGA-SPEC @ Mainz</vt:lpstr>
      <vt:lpstr>Test at TRIGA-LASER</vt:lpstr>
      <vt:lpstr>8B Production Tests</vt:lpstr>
      <vt:lpstr>Roadmap to 8B at ANL:  Ion Production – Charge Breeding</vt:lpstr>
      <vt:lpstr>Fermium Spectroscopy</vt:lpstr>
      <vt:lpstr>Nobelium Spectroscopy @ GSI/SHIP</vt:lpstr>
      <vt:lpstr>In-trap spectroscopy</vt:lpstr>
      <vt:lpstr>In-Trap Spectroscopy</vt:lpstr>
      <vt:lpstr>Nuclear Spin Polarization in Solid Noble-Gas Matrix</vt:lpstr>
      <vt:lpstr>Some concluding thoughts</vt:lpstr>
      <vt:lpstr>Laser Spectroscopy Layout at CARIBU</vt:lpstr>
      <vt:lpstr>Collinear Setup for Light Isotopes (8B, 15C, ...)</vt:lpstr>
      <vt:lpstr>CARIBU Laser Laboratory</vt:lpstr>
      <vt:lpstr>Collinear Setup for CARIBU</vt:lpstr>
      <vt:lpstr>Simple Structure in Complex Nuclei</vt:lpstr>
      <vt:lpstr>Laser Spectroscopy of 11B</vt:lpstr>
      <vt:lpstr>Shell-Model Prediction</vt:lpstr>
      <vt:lpstr>The atomic system of 8B (I=2)</vt:lpstr>
      <vt:lpstr>8B Production</vt:lpstr>
      <vt:lpstr>Laser Spectroscopic Techniques</vt:lpstr>
      <vt:lpstr>Laser Lab Layout @ CARIBU</vt:lpstr>
      <vt:lpstr>Roadmap to 8B at ANL:  Ion Production</vt:lpstr>
      <vt:lpstr>Roadmap to 8B at ANL:  Ion Production</vt:lpstr>
      <vt:lpstr>Roadmap to 8B at ANL:  Ion Production</vt:lpstr>
      <vt:lpstr>Roadmap to 8B at ANL:  Ion Production – Charge Breeding</vt:lpstr>
      <vt:lpstr>Roadmap to 8B at ANL:  How to Increase Detection Efficiency ?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Mueller</dc:creator>
  <cp:lastModifiedBy>Peter Mueller</cp:lastModifiedBy>
  <cp:revision>51</cp:revision>
  <dcterms:created xsi:type="dcterms:W3CDTF">2010-03-23T15:53:15Z</dcterms:created>
  <dcterms:modified xsi:type="dcterms:W3CDTF">2014-05-15T17:40:38Z</dcterms:modified>
</cp:coreProperties>
</file>