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7" r:id="rId4"/>
    <p:sldId id="278" r:id="rId5"/>
    <p:sldId id="275" r:id="rId6"/>
    <p:sldId id="262" r:id="rId7"/>
    <p:sldId id="269" r:id="rId8"/>
    <p:sldId id="263" r:id="rId9"/>
    <p:sldId id="276" r:id="rId10"/>
    <p:sldId id="280" r:id="rId11"/>
    <p:sldId id="266" r:id="rId12"/>
    <p:sldId id="279" r:id="rId13"/>
    <p:sldId id="272" r:id="rId14"/>
    <p:sldId id="281" r:id="rId15"/>
    <p:sldId id="258" r:id="rId16"/>
    <p:sldId id="257" r:id="rId17"/>
    <p:sldId id="284" r:id="rId18"/>
    <p:sldId id="267" r:id="rId19"/>
    <p:sldId id="283" r:id="rId20"/>
    <p:sldId id="270" r:id="rId21"/>
    <p:sldId id="261" r:id="rId22"/>
    <p:sldId id="260" r:id="rId23"/>
    <p:sldId id="264" r:id="rId24"/>
    <p:sldId id="259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C271E-66FA-B341-ABAB-24F9DEC96363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3CC31-99F6-9D49-A79F-343CDF46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high angular momentum</a:t>
            </a:r>
          </a:p>
          <a:p>
            <a:r>
              <a:rPr lang="en-US" dirty="0" smtClean="0"/>
              <a:t>New GS picture</a:t>
            </a:r>
          </a:p>
          <a:p>
            <a:r>
              <a:rPr lang="en-US" dirty="0" smtClean="0"/>
              <a:t>Pictures of </a:t>
            </a:r>
            <a:r>
              <a:rPr lang="en-US" dirty="0" err="1" smtClean="0"/>
              <a:t>phoswich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CC31-99F6-9D49-A79F-343CDF46CB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A017E-348D-C443-810F-5ABD41CC9626}" type="slidenum">
              <a:rPr lang="en-GB"/>
              <a:pPr/>
              <a:t>3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9888" cy="3135313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327" y="4353659"/>
            <a:ext cx="4770155" cy="3478823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A017E-348D-C443-810F-5ABD41CC9626}" type="slidenum">
              <a:rPr lang="en-GB"/>
              <a:pPr/>
              <a:t>4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9888" cy="3135313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327" y="4353659"/>
            <a:ext cx="4770155" cy="3478823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10. Mai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de-DE"/>
              <a:t>|  </a:t>
            </a:r>
            <a:fld id="{983D70B2-450F-6948-9BC7-87FDD078ED51}" type="slidenum">
              <a:rPr lang="de-DE"/>
              <a:pPr/>
              <a:t>15</a:t>
            </a:fld>
            <a:endParaRPr lang="de-DE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10. Mai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de-DE"/>
              <a:t>|  </a:t>
            </a:r>
            <a:fld id="{AB585FD1-4DAB-9745-8020-D19CAC6BC126}" type="slidenum">
              <a:rPr lang="de-DE"/>
              <a:pPr/>
              <a:t>16</a:t>
            </a:fld>
            <a:endParaRPr lang="de-DE"/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10. Mai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de-DE"/>
              <a:t>|  </a:t>
            </a:r>
            <a:fld id="{0EE3EC54-7437-454A-8C4F-63D7C6E3C1B4}" type="slidenum">
              <a:rPr lang="de-DE"/>
              <a:pPr/>
              <a:t>24</a:t>
            </a:fld>
            <a:endParaRPr lang="de-DE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61E345-C1F4-3C45-A8BA-9B7487DACF8E}" type="slidenum">
              <a:rPr lang="en-US">
                <a:latin typeface="Calibri" pitchFamily="4" charset="0"/>
              </a:rPr>
              <a:pPr/>
              <a:t>25</a:t>
            </a:fld>
            <a:endParaRPr lang="en-US">
              <a:latin typeface="Calibri" pitchFamily="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6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3215"/>
            <a:ext cx="2266950" cy="645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03215"/>
            <a:ext cx="6651625" cy="645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3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7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7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3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6D662-939F-8D43-8629-33E49EF5AE6E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1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1BC3-2272-9C42-BB4C-342B508B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45710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45710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4571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45710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45710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wmf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17" y="660402"/>
            <a:ext cx="8453386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Exploring Exotic Nuclear </a:t>
            </a:r>
            <a:r>
              <a:rPr lang="en-US" dirty="0" smtClean="0">
                <a:solidFill>
                  <a:srgbClr val="FF0000"/>
                </a:solidFill>
              </a:rPr>
              <a:t>Shapes at High Angular Momentum </a:t>
            </a:r>
            <a:r>
              <a:rPr lang="en-US" dirty="0" smtClean="0">
                <a:solidFill>
                  <a:srgbClr val="FF0000"/>
                </a:solidFill>
              </a:rPr>
              <a:t>at ATLAS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161412"/>
            <a:ext cx="6400800" cy="11271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D. J. Hartley </a:t>
            </a:r>
          </a:p>
          <a:p>
            <a:r>
              <a:rPr lang="en-US" dirty="0" smtClean="0"/>
              <a:t>ATLAS Users Workshop 2014</a:t>
            </a:r>
            <a:endParaRPr lang="en-US" dirty="0"/>
          </a:p>
        </p:txBody>
      </p:sp>
      <p:pic>
        <p:nvPicPr>
          <p:cNvPr id="4" name="Picture 3" descr="P10602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9377" y="3728830"/>
            <a:ext cx="3521958" cy="2641468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13" y="3279853"/>
            <a:ext cx="3185787" cy="353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63" y="3872115"/>
            <a:ext cx="33464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33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Recent Theoretical Interest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91" y="1417639"/>
            <a:ext cx="6888559" cy="2479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91" y="3943855"/>
            <a:ext cx="6888559" cy="2346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11" y="1599861"/>
            <a:ext cx="7794863" cy="2297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20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26694"/>
              </p:ext>
            </p:extLst>
          </p:nvPr>
        </p:nvGraphicFramePr>
        <p:xfrm>
          <a:off x="939105" y="565183"/>
          <a:ext cx="7110387" cy="512064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90043"/>
                <a:gridCol w="790043"/>
                <a:gridCol w="790043"/>
                <a:gridCol w="790043"/>
                <a:gridCol w="790043"/>
                <a:gridCol w="790043"/>
                <a:gridCol w="790043"/>
                <a:gridCol w="790043"/>
                <a:gridCol w="790043"/>
              </a:tblGrid>
              <a:tr h="4296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162</a:t>
                      </a:r>
                      <a:r>
                        <a:rPr lang="en-US" b="1" dirty="0" smtClean="0"/>
                        <a:t>Ta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163</a:t>
                      </a:r>
                      <a:r>
                        <a:rPr lang="en-US" b="1" dirty="0" smtClean="0"/>
                        <a:t>Ta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164</a:t>
                      </a:r>
                      <a:r>
                        <a:rPr lang="en-US" b="1" dirty="0" smtClean="0"/>
                        <a:t>Ta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165</a:t>
                      </a:r>
                      <a:r>
                        <a:rPr lang="en-US" b="1" dirty="0" smtClean="0"/>
                        <a:t>Ta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166</a:t>
                      </a:r>
                      <a:r>
                        <a:rPr lang="en-US" b="1" dirty="0" smtClean="0"/>
                        <a:t>Ta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167</a:t>
                      </a:r>
                      <a:r>
                        <a:rPr lang="en-US" b="1" dirty="0" smtClean="0"/>
                        <a:t>Ta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2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168</a:t>
                      </a:r>
                      <a:r>
                        <a:rPr lang="en-US" b="1" dirty="0" smtClean="0"/>
                        <a:t>Ta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169</a:t>
                      </a:r>
                      <a:r>
                        <a:rPr lang="en-US" b="1" dirty="0" smtClean="0"/>
                        <a:t>Ta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</a:tr>
              <a:tr h="3399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72</a:t>
                      </a:r>
                      <a:endParaRPr lang="en-US" b="1" dirty="0"/>
                    </a:p>
                  </a:txBody>
                  <a:tcPr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161</a:t>
                      </a:r>
                      <a:r>
                        <a:rPr lang="en-US" b="1" dirty="0" smtClean="0"/>
                        <a:t>Hf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162</a:t>
                      </a:r>
                      <a:r>
                        <a:rPr lang="en-US" b="1" dirty="0" smtClean="0"/>
                        <a:t>Hf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163</a:t>
                      </a:r>
                      <a:r>
                        <a:rPr lang="en-US" b="1" dirty="0" smtClean="0"/>
                        <a:t>Hf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164</a:t>
                      </a:r>
                      <a:r>
                        <a:rPr lang="en-US" b="1" dirty="0" smtClean="0"/>
                        <a:t>Hf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165</a:t>
                      </a:r>
                      <a:r>
                        <a:rPr lang="en-US" b="1" dirty="0" smtClean="0"/>
                        <a:t>Hf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166</a:t>
                      </a:r>
                      <a:r>
                        <a:rPr lang="en-US" b="1" dirty="0" smtClean="0"/>
                        <a:t>Hf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167</a:t>
                      </a:r>
                      <a:r>
                        <a:rPr lang="en-US" b="1" dirty="0" smtClean="0"/>
                        <a:t>Hf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168</a:t>
                      </a:r>
                      <a:r>
                        <a:rPr lang="en-US" b="1" dirty="0" smtClean="0"/>
                        <a:t>Hf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5588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71</a:t>
                      </a:r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160</a:t>
                      </a:r>
                      <a:r>
                        <a:rPr lang="en-US" b="1" dirty="0" smtClean="0"/>
                        <a:t>Lu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161</a:t>
                      </a:r>
                      <a:r>
                        <a:rPr lang="en-US" b="1" dirty="0" smtClean="0"/>
                        <a:t>Lu</a:t>
                      </a:r>
                    </a:p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4000">
                          <a:srgbClr val="FFFF00"/>
                        </a:gs>
                        <a:gs pos="49000">
                          <a:srgbClr val="FF2715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162</a:t>
                      </a:r>
                      <a:r>
                        <a:rPr lang="en-US" b="1" dirty="0" smtClean="0"/>
                        <a:t>Lu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163</a:t>
                      </a:r>
                      <a:r>
                        <a:rPr lang="en-US" b="1" dirty="0" smtClean="0"/>
                        <a:t>Lu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164</a:t>
                      </a:r>
                      <a:r>
                        <a:rPr lang="en-US" b="1" dirty="0" smtClean="0"/>
                        <a:t>Lu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165</a:t>
                      </a:r>
                      <a:r>
                        <a:rPr lang="en-US" b="1" dirty="0" smtClean="0"/>
                        <a:t>Lu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166</a:t>
                      </a:r>
                      <a:r>
                        <a:rPr lang="en-US" b="1" dirty="0" smtClean="0"/>
                        <a:t>Lu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167</a:t>
                      </a:r>
                      <a:r>
                        <a:rPr lang="en-US" b="1" dirty="0" smtClean="0"/>
                        <a:t>Lu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715"/>
                    </a:solidFill>
                  </a:tcPr>
                </a:tc>
              </a:tr>
              <a:tr h="5588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159</a:t>
                      </a:r>
                      <a:r>
                        <a:rPr lang="en-US" b="1" dirty="0" smtClean="0"/>
                        <a:t>Yb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160</a:t>
                      </a:r>
                      <a:r>
                        <a:rPr lang="en-US" b="1" dirty="0" smtClean="0"/>
                        <a:t>Yb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rgbClr val="FFFF00"/>
                        </a:gs>
                        <a:gs pos="44000">
                          <a:schemeClr val="accent1">
                            <a:alpha val="89000"/>
                          </a:schemeClr>
                        </a:gs>
                        <a:gs pos="56000">
                          <a:srgbClr val="FFFF00"/>
                        </a:gs>
                      </a:gsLst>
                      <a:lin ang="189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161</a:t>
                      </a:r>
                      <a:r>
                        <a:rPr lang="en-US" b="1" dirty="0" smtClean="0"/>
                        <a:t>Yb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162</a:t>
                      </a:r>
                      <a:r>
                        <a:rPr lang="en-US" b="1" dirty="0" smtClean="0"/>
                        <a:t>Yb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163</a:t>
                      </a:r>
                      <a:r>
                        <a:rPr lang="en-US" b="1" dirty="0" smtClean="0"/>
                        <a:t>Yb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164</a:t>
                      </a:r>
                      <a:r>
                        <a:rPr lang="en-US" b="1" dirty="0" smtClean="0"/>
                        <a:t>Yb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165</a:t>
                      </a:r>
                      <a:r>
                        <a:rPr lang="en-US" b="1" dirty="0" smtClean="0"/>
                        <a:t>Yb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166</a:t>
                      </a:r>
                      <a:r>
                        <a:rPr lang="en-US" b="1" dirty="0" smtClean="0"/>
                        <a:t>Yb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588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69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158</a:t>
                      </a:r>
                      <a:r>
                        <a:rPr lang="en-US" b="1" dirty="0" smtClean="0"/>
                        <a:t>Tm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159</a:t>
                      </a:r>
                      <a:r>
                        <a:rPr lang="en-US" b="1" dirty="0" smtClean="0"/>
                        <a:t>Tm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160</a:t>
                      </a:r>
                      <a:r>
                        <a:rPr lang="en-US" b="1" dirty="0" smtClean="0"/>
                        <a:t>Tm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161</a:t>
                      </a:r>
                      <a:r>
                        <a:rPr lang="en-US" b="1" dirty="0" smtClean="0"/>
                        <a:t>Tm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162</a:t>
                      </a:r>
                      <a:r>
                        <a:rPr lang="en-US" b="1" dirty="0" smtClean="0"/>
                        <a:t>Tm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163</a:t>
                      </a:r>
                      <a:r>
                        <a:rPr lang="en-US" b="1" dirty="0" smtClean="0"/>
                        <a:t>Tm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164</a:t>
                      </a:r>
                      <a:r>
                        <a:rPr lang="en-US" b="1" dirty="0" smtClean="0"/>
                        <a:t>Tm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165</a:t>
                      </a:r>
                      <a:r>
                        <a:rPr lang="en-US" b="1" dirty="0" smtClean="0"/>
                        <a:t>Tm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</a:tr>
              <a:tr h="5588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68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157</a:t>
                      </a:r>
                      <a:r>
                        <a:rPr lang="en-US" b="1" dirty="0" smtClean="0"/>
                        <a:t>Er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158</a:t>
                      </a:r>
                      <a:r>
                        <a:rPr lang="en-US" b="1" dirty="0" smtClean="0"/>
                        <a:t>Er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159</a:t>
                      </a:r>
                      <a:r>
                        <a:rPr lang="en-US" b="1" dirty="0" smtClean="0"/>
                        <a:t>Er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160</a:t>
                      </a:r>
                      <a:r>
                        <a:rPr lang="en-US" b="1" dirty="0" smtClean="0"/>
                        <a:t>Er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161</a:t>
                      </a:r>
                      <a:r>
                        <a:rPr lang="en-US" b="1" dirty="0" smtClean="0"/>
                        <a:t>Er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162</a:t>
                      </a:r>
                      <a:r>
                        <a:rPr lang="en-US" b="1" dirty="0" smtClean="0"/>
                        <a:t>Er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163</a:t>
                      </a:r>
                      <a:r>
                        <a:rPr lang="en-US" b="1" dirty="0" smtClean="0"/>
                        <a:t>Er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164</a:t>
                      </a:r>
                      <a:r>
                        <a:rPr lang="en-US" b="1" dirty="0" smtClean="0"/>
                        <a:t>Er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</a:tr>
              <a:tr h="5588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67</a:t>
                      </a:r>
                      <a:endParaRPr lang="en-US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156</a:t>
                      </a:r>
                      <a:r>
                        <a:rPr lang="en-US" b="1" dirty="0" smtClean="0"/>
                        <a:t>Ho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157</a:t>
                      </a:r>
                      <a:r>
                        <a:rPr lang="en-US" b="1" dirty="0" smtClean="0"/>
                        <a:t>Ho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158</a:t>
                      </a:r>
                      <a:r>
                        <a:rPr lang="en-US" b="1" dirty="0" smtClean="0"/>
                        <a:t>Ho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159</a:t>
                      </a:r>
                      <a:r>
                        <a:rPr lang="en-US" b="1" dirty="0" smtClean="0"/>
                        <a:t>Ho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160</a:t>
                      </a:r>
                      <a:r>
                        <a:rPr lang="en-US" b="1" dirty="0" smtClean="0"/>
                        <a:t>Ho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161</a:t>
                      </a:r>
                      <a:r>
                        <a:rPr lang="en-US" b="1" dirty="0" smtClean="0"/>
                        <a:t>Ho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162</a:t>
                      </a:r>
                      <a:r>
                        <a:rPr lang="en-US" b="1" dirty="0" smtClean="0"/>
                        <a:t>Ho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30000" dirty="0" smtClean="0"/>
                        <a:t>163</a:t>
                      </a:r>
                      <a:r>
                        <a:rPr lang="en-US" b="1" dirty="0" smtClean="0"/>
                        <a:t>Ho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</a:tr>
              <a:tr h="55880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   Z</a:t>
                      </a:r>
                    </a:p>
                    <a:p>
                      <a:pPr algn="ctr"/>
                      <a:r>
                        <a:rPr lang="en-US" b="1" dirty="0" smtClean="0"/>
                        <a:t>     N</a:t>
                      </a:r>
                      <a:endParaRPr lang="en-US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89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90</a:t>
                      </a:r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91</a:t>
                      </a:r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92</a:t>
                      </a:r>
                      <a:endParaRPr lang="en-US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93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95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96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939105" y="5035610"/>
            <a:ext cx="787064" cy="650213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38347" y="5879532"/>
            <a:ext cx="5098372" cy="369332"/>
            <a:chOff x="1538347" y="5879532"/>
            <a:chExt cx="5098372" cy="369332"/>
          </a:xfrm>
        </p:grpSpPr>
        <p:sp>
          <p:nvSpPr>
            <p:cNvPr id="9" name="Rectangle 8"/>
            <p:cNvSpPr/>
            <p:nvPr/>
          </p:nvSpPr>
          <p:spPr>
            <a:xfrm>
              <a:off x="1538347" y="5912146"/>
              <a:ext cx="304092" cy="28621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42439" y="5879532"/>
              <a:ext cx="1961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Ultra high-spin </a:t>
              </a:r>
              <a:r>
                <a:rPr lang="en-US" dirty="0" smtClean="0"/>
                <a:t>TSD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96651" y="5912146"/>
              <a:ext cx="304092" cy="286216"/>
            </a:xfrm>
            <a:prstGeom prst="rect">
              <a:avLst/>
            </a:prstGeom>
            <a:solidFill>
              <a:srgbClr val="FF271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00743" y="5879532"/>
              <a:ext cx="1090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Wobbling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87398" y="5912146"/>
              <a:ext cx="304092" cy="286216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1490" y="5879532"/>
              <a:ext cx="545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TSD</a:t>
              </a:r>
              <a:endParaRPr lang="en-US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2222500" y="1524000"/>
            <a:ext cx="1333500" cy="125412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7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Both UHS and Wobbler in Same Nucleus (</a:t>
            </a:r>
            <a:r>
              <a:rPr lang="en-US" baseline="30000" dirty="0" smtClean="0">
                <a:solidFill>
                  <a:srgbClr val="FF0000"/>
                </a:solidFill>
              </a:rPr>
              <a:t>161</a:t>
            </a:r>
            <a:r>
              <a:rPr lang="en-US" dirty="0" smtClean="0">
                <a:solidFill>
                  <a:srgbClr val="FF0000"/>
                </a:solidFill>
              </a:rPr>
              <a:t>Lu)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17491" y="1701904"/>
            <a:ext cx="3321143" cy="4182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690" y="2132696"/>
            <a:ext cx="366801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Clearly UHS and Wobbling bands are different structures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However, since they are both strongly deformed and based on </a:t>
            </a:r>
            <a:r>
              <a:rPr lang="en-US" sz="2400" dirty="0" err="1" smtClean="0"/>
              <a:t>triaxial</a:t>
            </a:r>
            <a:r>
              <a:rPr lang="en-US" sz="2400" dirty="0" smtClean="0"/>
              <a:t> shapes the UHS may feed strongly into a low-spin Wobbling structure if both are found in the same nucleus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42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Future UHS/Wobbling Experiments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relative </a:t>
            </a:r>
            <a:r>
              <a:rPr lang="en-US" dirty="0" err="1" smtClean="0"/>
              <a:t>quadrupole</a:t>
            </a:r>
            <a:r>
              <a:rPr lang="en-US" dirty="0" smtClean="0"/>
              <a:t> moment of UHS band and Wobbling structure of </a:t>
            </a:r>
            <a:r>
              <a:rPr lang="en-US" baseline="30000" dirty="0" smtClean="0"/>
              <a:t>161</a:t>
            </a:r>
            <a:r>
              <a:rPr lang="en-US" dirty="0" smtClean="0"/>
              <a:t>Lu</a:t>
            </a:r>
          </a:p>
          <a:p>
            <a:r>
              <a:rPr lang="en-US" dirty="0" smtClean="0"/>
              <a:t>Measure </a:t>
            </a:r>
            <a:r>
              <a:rPr lang="en-US" dirty="0" err="1" smtClean="0"/>
              <a:t>quadrupole</a:t>
            </a:r>
            <a:r>
              <a:rPr lang="en-US" dirty="0" smtClean="0"/>
              <a:t> moments of other UHS bands to understand underlying structure similar to A~150 nuclei</a:t>
            </a:r>
          </a:p>
          <a:p>
            <a:r>
              <a:rPr lang="en-US" dirty="0" smtClean="0"/>
              <a:t>Wobbling in UHS Minimum?</a:t>
            </a:r>
          </a:p>
          <a:p>
            <a:r>
              <a:rPr lang="en-US" dirty="0" smtClean="0"/>
              <a:t>DGS is a must to do these in a reasonable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Measuring the Evolution of Shapes Through Lifetime Measurements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328058"/>
            <a:ext cx="4117851" cy="4004908"/>
          </a:xfrm>
        </p:spPr>
        <p:txBody>
          <a:bodyPr/>
          <a:lstStyle/>
          <a:p>
            <a:r>
              <a:rPr lang="en-US" dirty="0" smtClean="0"/>
              <a:t>Use plunger with stable ATLAS beams and CARIBU beams</a:t>
            </a:r>
          </a:p>
          <a:p>
            <a:r>
              <a:rPr lang="en-US" dirty="0" smtClean="0"/>
              <a:t>Combine GS or X-array with LaBr</a:t>
            </a:r>
            <a:r>
              <a:rPr lang="en-US" baseline="-25000" dirty="0" smtClean="0"/>
              <a:t>3</a:t>
            </a:r>
            <a:r>
              <a:rPr lang="en-US" dirty="0" smtClean="0"/>
              <a:t> array to measure lifetimes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5473" y="1498425"/>
            <a:ext cx="72126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Darmstadt/Yale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53" y="2328058"/>
            <a:ext cx="4142722" cy="232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9022" y="4949156"/>
            <a:ext cx="402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Plunger for Reaccelerated RIB Beams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Will fit into GS</a:t>
            </a:r>
            <a:r>
              <a:rPr lang="en-US" dirty="0"/>
              <a:t> </a:t>
            </a:r>
            <a:r>
              <a:rPr lang="en-US" dirty="0" smtClean="0"/>
              <a:t>or GRETINA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Couple with CHICHO2, </a:t>
            </a:r>
            <a:r>
              <a:rPr lang="en-US" dirty="0" err="1" smtClean="0"/>
              <a:t>Phoswhich</a:t>
            </a:r>
            <a:r>
              <a:rPr lang="en-US" dirty="0" smtClean="0"/>
              <a:t> Wall,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idx="10"/>
          </p:nvPr>
        </p:nvSpPr>
        <p:spPr>
          <a:xfrm>
            <a:off x="457202" y="6380309"/>
            <a:ext cx="2133600" cy="365125"/>
          </a:xfrm>
        </p:spPr>
        <p:txBody>
          <a:bodyPr/>
          <a:lstStyle/>
          <a:p>
            <a:r>
              <a:rPr lang="en-US" dirty="0"/>
              <a:t>Volker Werner | TU Darmstadt, AG </a:t>
            </a:r>
            <a:r>
              <a:rPr lang="en-US" dirty="0" err="1"/>
              <a:t>Pietralla</a:t>
            </a:r>
            <a:r>
              <a:rPr lang="en-US" dirty="0"/>
              <a:t>  |  ATLAS User Workshop | May 2014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BDFC250-BBB7-4B42-AD71-C88F96F7DEF4}" type="slidenum">
              <a:rPr lang="en-US"/>
              <a:pPr/>
              <a:t>15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1554" y="243085"/>
            <a:ext cx="8417939" cy="525231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US" sz="3200" dirty="0">
                <a:solidFill>
                  <a:srgbClr val="FF0000"/>
                </a:solidFill>
              </a:rPr>
              <a:t>Better Understanding of </a:t>
            </a:r>
            <a:r>
              <a:rPr lang="en-US" sz="3200" dirty="0" smtClean="0">
                <a:solidFill>
                  <a:srgbClr val="FF0000"/>
                </a:solidFill>
              </a:rPr>
              <a:t>Nuclear </a:t>
            </a:r>
            <a:r>
              <a:rPr lang="en-US" sz="3200" dirty="0">
                <a:solidFill>
                  <a:srgbClr val="FF0000"/>
                </a:solidFill>
              </a:rPr>
              <a:t>Shape Evolution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62" y="4058082"/>
            <a:ext cx="3642907" cy="22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400261" y="4655494"/>
            <a:ext cx="253520" cy="67226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13225" y="4439562"/>
            <a:ext cx="348590" cy="107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sz="1500" b="1"/>
              <a:t>Q</a:t>
            </a:r>
            <a:r>
              <a:rPr lang="en-US" sz="1500" b="1" baseline="-33000"/>
              <a:t>T</a:t>
            </a:r>
            <a:r>
              <a:rPr lang="en-US" sz="1500" b="1"/>
              <a:t>(J)/Q</a:t>
            </a:r>
            <a:r>
              <a:rPr lang="en-US" sz="1500" b="1" baseline="-33000"/>
              <a:t>T</a:t>
            </a:r>
            <a:r>
              <a:rPr lang="en-US" sz="1500" b="1"/>
              <a:t>(2)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268529" y="4255300"/>
            <a:ext cx="581943" cy="3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b="1" baseline="33000"/>
              <a:t>170</a:t>
            </a:r>
            <a:r>
              <a:rPr lang="en-US" b="1"/>
              <a:t>Hf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5" y="1245209"/>
            <a:ext cx="2016635" cy="52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171879" y="1180429"/>
            <a:ext cx="3838810" cy="3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Standard RDDS Plunger Experiments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307747" y="3811920"/>
            <a:ext cx="2343618" cy="3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b="1"/>
              <a:t>Centrifugal Stretching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54" y="1574864"/>
            <a:ext cx="4572000" cy="22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963153" y="1574864"/>
            <a:ext cx="2080015" cy="207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sz="1600" b="1" dirty="0"/>
              <a:t>Search for new shape/phase-transitional regions, e.g., p-rich </a:t>
            </a:r>
            <a:r>
              <a:rPr lang="en-US" sz="1600" b="1" dirty="0" err="1"/>
              <a:t>Ce</a:t>
            </a:r>
            <a:r>
              <a:rPr lang="en-US" sz="1600" b="1" dirty="0"/>
              <a:t>/</a:t>
            </a:r>
            <a:r>
              <a:rPr lang="en-US" sz="1600" b="1" dirty="0" err="1"/>
              <a:t>Nd</a:t>
            </a:r>
            <a:r>
              <a:rPr lang="en-US" sz="1600" b="1" dirty="0"/>
              <a:t>/</a:t>
            </a:r>
            <a:r>
              <a:rPr lang="en-US" sz="1600" b="1" dirty="0" err="1"/>
              <a:t>Sm</a:t>
            </a:r>
            <a:r>
              <a:rPr lang="en-US" sz="1600" b="1" dirty="0"/>
              <a:t> isotopes</a:t>
            </a:r>
          </a:p>
          <a:p>
            <a:endParaRPr lang="en-US" b="1" dirty="0"/>
          </a:p>
          <a:p>
            <a:r>
              <a:rPr lang="en-US" b="1" dirty="0"/>
              <a:t>Needs ATLAS,</a:t>
            </a:r>
          </a:p>
          <a:p>
            <a:r>
              <a:rPr lang="en-US" b="1" dirty="0" err="1"/>
              <a:t>GammaSphere</a:t>
            </a:r>
            <a:endParaRPr lang="en-US" b="1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913063" y="5516343"/>
            <a:ext cx="2380423" cy="46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sz="1300" b="1" dirty="0">
                <a:solidFill>
                  <a:srgbClr val="008000"/>
                </a:solidFill>
              </a:rPr>
              <a:t>M. Smith, V. Werner, </a:t>
            </a:r>
            <a:r>
              <a:rPr lang="en-US" sz="1300" b="1" i="1" dirty="0">
                <a:solidFill>
                  <a:srgbClr val="008000"/>
                </a:solidFill>
              </a:rPr>
              <a:t>et al.</a:t>
            </a:r>
            <a:r>
              <a:rPr lang="en-US" sz="1300" b="1" dirty="0">
                <a:solidFill>
                  <a:srgbClr val="008000"/>
                </a:solidFill>
              </a:rPr>
              <a:t>,</a:t>
            </a:r>
          </a:p>
          <a:p>
            <a:r>
              <a:rPr lang="en-US" sz="1300" b="1" dirty="0">
                <a:solidFill>
                  <a:srgbClr val="008000"/>
                </a:solidFill>
              </a:rPr>
              <a:t>PRC87, 044317 (2013)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307607" y="4045127"/>
            <a:ext cx="2919800" cy="22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b="1"/>
              <a:t>Probe specific nuclei</a:t>
            </a:r>
          </a:p>
          <a:p>
            <a:r>
              <a:rPr lang="en-US" b="1"/>
              <a:t>For a new benchmark:</a:t>
            </a:r>
          </a:p>
          <a:p>
            <a:endParaRPr lang="en-US" sz="500" b="1"/>
          </a:p>
          <a:p>
            <a:r>
              <a:rPr lang="en-US" b="1"/>
              <a:t>Partial Dynamical</a:t>
            </a:r>
          </a:p>
          <a:p>
            <a:r>
              <a:rPr lang="en-US" b="1"/>
              <a:t>Symmetries</a:t>
            </a:r>
          </a:p>
          <a:p>
            <a:endParaRPr lang="en-US" sz="500" b="1"/>
          </a:p>
          <a:p>
            <a:r>
              <a:rPr lang="en-US" b="1"/>
              <a:t>For example:</a:t>
            </a:r>
          </a:p>
          <a:p>
            <a:r>
              <a:rPr lang="en-US" b="1"/>
              <a:t>Certain states (e.g., GSB)</a:t>
            </a:r>
          </a:p>
          <a:p>
            <a:r>
              <a:rPr lang="en-US" b="1"/>
              <a:t>exhibit part of a (dynamical)</a:t>
            </a:r>
          </a:p>
          <a:p>
            <a:r>
              <a:rPr lang="en-US" b="1"/>
              <a:t>symmetry (SU(3), O(6), ...)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09656" y="6506672"/>
            <a:ext cx="4586405" cy="27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sz="1300" b="1" dirty="0">
                <a:solidFill>
                  <a:srgbClr val="008000"/>
                </a:solidFill>
              </a:rPr>
              <a:t>-&gt; see work by </a:t>
            </a:r>
            <a:r>
              <a:rPr lang="en-US" sz="1300" b="1" dirty="0" err="1">
                <a:solidFill>
                  <a:srgbClr val="008000"/>
                </a:solidFill>
              </a:rPr>
              <a:t>Leviatan</a:t>
            </a:r>
            <a:r>
              <a:rPr lang="en-US" sz="1300" b="1" dirty="0">
                <a:solidFill>
                  <a:srgbClr val="008000"/>
                </a:solidFill>
              </a:rPr>
              <a:t>, van </a:t>
            </a:r>
            <a:r>
              <a:rPr lang="en-US" sz="1300" b="1" dirty="0" err="1">
                <a:solidFill>
                  <a:srgbClr val="008000"/>
                </a:solidFill>
              </a:rPr>
              <a:t>Isacker</a:t>
            </a:r>
            <a:r>
              <a:rPr lang="en-US" sz="1300" b="1" dirty="0">
                <a:solidFill>
                  <a:srgbClr val="008000"/>
                </a:solidFill>
              </a:rPr>
              <a:t>, </a:t>
            </a:r>
            <a:r>
              <a:rPr lang="en-US" sz="1300" b="1" dirty="0" err="1">
                <a:solidFill>
                  <a:srgbClr val="008000"/>
                </a:solidFill>
              </a:rPr>
              <a:t>Pietralla</a:t>
            </a:r>
            <a:r>
              <a:rPr lang="en-US" sz="1300" b="1" dirty="0">
                <a:solidFill>
                  <a:srgbClr val="008000"/>
                </a:solidFill>
              </a:rPr>
              <a:t>, </a:t>
            </a:r>
            <a:r>
              <a:rPr lang="en-US" sz="1300" b="1" dirty="0" err="1">
                <a:solidFill>
                  <a:srgbClr val="008000"/>
                </a:solidFill>
              </a:rPr>
              <a:t>Casten</a:t>
            </a:r>
            <a:r>
              <a:rPr lang="en-US" sz="1300" b="1" dirty="0">
                <a:solidFill>
                  <a:srgbClr val="008000"/>
                </a:solidFill>
              </a:rPr>
              <a:t>, ....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2" y="680456"/>
            <a:ext cx="819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Darmstadt/Yale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51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Volker Werner | TU Darmstadt, AG Pietralla  |  ATLAS User Workshop | May 2014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1259C50-725A-854D-8489-D1B63F5C95C3}" type="slidenum">
              <a:rPr lang="en-US"/>
              <a:pPr/>
              <a:t>16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321398"/>
            <a:ext cx="8343971" cy="941463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829366" algn="l"/>
                <a:tab pos="1658732" algn="l"/>
                <a:tab pos="2488099" algn="l"/>
                <a:tab pos="3317465" algn="l"/>
                <a:tab pos="4146831" algn="l"/>
                <a:tab pos="4976197" algn="l"/>
                <a:tab pos="5805564" algn="l"/>
                <a:tab pos="6634930" algn="l"/>
                <a:tab pos="7464296" algn="l"/>
                <a:tab pos="8293662" algn="l"/>
                <a:tab pos="9123029" algn="l"/>
              </a:tabLst>
            </a:pPr>
            <a:r>
              <a:rPr lang="en-US" sz="3600" dirty="0">
                <a:solidFill>
                  <a:srgbClr val="FF0000"/>
                </a:solidFill>
              </a:rPr>
              <a:t>What's going on at N=</a:t>
            </a:r>
            <a:r>
              <a:rPr lang="en-US" sz="3600" dirty="0" smtClean="0">
                <a:solidFill>
                  <a:srgbClr val="FF0000"/>
                </a:solidFill>
              </a:rPr>
              <a:t>98? Fast </a:t>
            </a:r>
            <a:r>
              <a:rPr lang="en-US" sz="3600" dirty="0">
                <a:solidFill>
                  <a:srgbClr val="FF0000"/>
                </a:solidFill>
              </a:rPr>
              <a:t>Timing with LaBr</a:t>
            </a:r>
            <a:r>
              <a:rPr lang="en-US" sz="3600" baseline="-33000" dirty="0">
                <a:solidFill>
                  <a:srgbClr val="FF0000"/>
                </a:solidFill>
              </a:rPr>
              <a:t>3</a:t>
            </a:r>
            <a:r>
              <a:rPr lang="en-US" sz="3600" dirty="0">
                <a:solidFill>
                  <a:srgbClr val="FF0000"/>
                </a:solidFill>
              </a:rPr>
              <a:t> &amp; GS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750943" y="5972679"/>
            <a:ext cx="5326798" cy="5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sz="1300" b="1" baseline="33000">
                <a:solidFill>
                  <a:srgbClr val="008000"/>
                </a:solidFill>
                <a:latin typeface="CMR9" charset="0"/>
                <a:cs typeface="CMR9" charset="0"/>
              </a:rPr>
              <a:t>176</a:t>
            </a:r>
            <a:r>
              <a:rPr lang="en-US" sz="1300" b="1">
                <a:solidFill>
                  <a:srgbClr val="008000"/>
                </a:solidFill>
                <a:latin typeface="CMBX12" charset="0"/>
                <a:cs typeface="CMBX12" charset="0"/>
              </a:rPr>
              <a:t>W : </a:t>
            </a:r>
            <a:r>
              <a:rPr lang="en-US" sz="1300" b="1">
                <a:solidFill>
                  <a:srgbClr val="008000"/>
                </a:solidFill>
                <a:latin typeface="CMR12" charset="0"/>
                <a:cs typeface="CMR12" charset="0"/>
              </a:rPr>
              <a:t>J.-M. Regis et al. NIM A 606 (2009)</a:t>
            </a:r>
          </a:p>
          <a:p>
            <a:r>
              <a:rPr lang="en-US" sz="1300" b="1" baseline="33000">
                <a:solidFill>
                  <a:srgbClr val="008000"/>
                </a:solidFill>
                <a:latin typeface="CMR9" charset="0"/>
                <a:cs typeface="CMR9" charset="0"/>
              </a:rPr>
              <a:t>172</a:t>
            </a:r>
            <a:r>
              <a:rPr lang="en-US" sz="1300" b="1">
                <a:solidFill>
                  <a:srgbClr val="008000"/>
                </a:solidFill>
                <a:latin typeface="CMBX12" charset="0"/>
                <a:cs typeface="CMBX12" charset="0"/>
              </a:rPr>
              <a:t>W, </a:t>
            </a:r>
            <a:r>
              <a:rPr lang="en-US" sz="1300" b="1" baseline="33000">
                <a:solidFill>
                  <a:srgbClr val="008000"/>
                </a:solidFill>
                <a:latin typeface="CMR9" charset="0"/>
                <a:cs typeface="CMR9" charset="0"/>
              </a:rPr>
              <a:t>178</a:t>
            </a:r>
            <a:r>
              <a:rPr lang="en-US" sz="1300" b="1">
                <a:solidFill>
                  <a:srgbClr val="008000"/>
                </a:solidFill>
                <a:latin typeface="CMBX12" charset="0"/>
                <a:cs typeface="CMBX12" charset="0"/>
              </a:rPr>
              <a:t>W : </a:t>
            </a:r>
            <a:r>
              <a:rPr lang="en-US" sz="1300" b="1">
                <a:solidFill>
                  <a:srgbClr val="008000"/>
                </a:solidFill>
                <a:latin typeface="CMR12" charset="0"/>
                <a:cs typeface="CMR12" charset="0"/>
              </a:rPr>
              <a:t>M. Rudigier et al. Nucl. Phys. A 847 (2010)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" y="2320551"/>
            <a:ext cx="9132476" cy="370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959157" y="4482748"/>
            <a:ext cx="1982064" cy="3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sz="1500"/>
              <a:t>(measured with LaBr</a:t>
            </a:r>
            <a:r>
              <a:rPr lang="en-US" sz="1500" baseline="-33000"/>
              <a:t>3</a:t>
            </a:r>
            <a:r>
              <a:rPr lang="en-US" sz="1500"/>
              <a:t>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9200" y="1528055"/>
            <a:ext cx="8551973" cy="3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sz="1600" b="1" dirty="0"/>
              <a:t>Fast Timing Experiments using electron spectroscopy and/or LaBr</a:t>
            </a:r>
            <a:r>
              <a:rPr lang="en-US" sz="1600" b="1" baseline="-33000" dirty="0"/>
              <a:t>3</a:t>
            </a:r>
            <a:r>
              <a:rPr lang="en-US" sz="1600" b="1" dirty="0"/>
              <a:t> reveal peculiarity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143862" y="2238497"/>
            <a:ext cx="746155" cy="1989453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80969" y="1880048"/>
            <a:ext cx="3140189" cy="35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Needs ATLAS Stable Beam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794946" y="3716911"/>
            <a:ext cx="332744" cy="4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sz="2200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40849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Testing Advanced Shell Model Calculations in the A=80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62936"/>
            <a:ext cx="4038600" cy="3863229"/>
          </a:xfrm>
        </p:spPr>
        <p:txBody>
          <a:bodyPr/>
          <a:lstStyle/>
          <a:p>
            <a:r>
              <a:rPr lang="en-US" dirty="0" smtClean="0"/>
              <a:t>New shell model calculations are now available to describe mass 80 nuclei</a:t>
            </a:r>
          </a:p>
          <a:p>
            <a:r>
              <a:rPr lang="en-US" dirty="0" smtClean="0"/>
              <a:t>Explore structures in this evolving region</a:t>
            </a:r>
          </a:p>
          <a:p>
            <a:r>
              <a:rPr lang="en-US" dirty="0" smtClean="0"/>
              <a:t>Start with </a:t>
            </a:r>
            <a:r>
              <a:rPr lang="en-US" baseline="30000" dirty="0" smtClean="0"/>
              <a:t>83</a:t>
            </a:r>
            <a:r>
              <a:rPr lang="en-US" dirty="0" smtClean="0"/>
              <a:t>Mo</a:t>
            </a:r>
            <a:endParaRPr lang="en-US" dirty="0"/>
          </a:p>
        </p:txBody>
      </p:sp>
      <p:pic>
        <p:nvPicPr>
          <p:cNvPr id="5" name="Picture 2" descr="landscap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-19933" b="-19933"/>
          <a:stretch>
            <a:fillRect/>
          </a:stretch>
        </p:blipFill>
        <p:spPr bwMode="auto">
          <a:xfrm>
            <a:off x="4216866" y="1417640"/>
            <a:ext cx="4469936" cy="50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587712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“Borrowed” from </a:t>
            </a:r>
            <a:r>
              <a:rPr lang="en-US" dirty="0" err="1" smtClean="0"/>
              <a:t>Witek</a:t>
            </a:r>
            <a:r>
              <a:rPr lang="en-US" dirty="0" smtClean="0"/>
              <a:t> </a:t>
            </a:r>
            <a:r>
              <a:rPr lang="en-US" dirty="0" err="1" smtClean="0"/>
              <a:t>Nazarewicz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4414" y="1433921"/>
            <a:ext cx="5714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Florida State University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1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83_cal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Further Into the Future…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187" r="3187"/>
          <a:stretch>
            <a:fillRect/>
          </a:stretch>
        </p:blipFill>
        <p:spPr>
          <a:xfrm>
            <a:off x="457202" y="1171577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00375" y="5505455"/>
            <a:ext cx="307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</a:rPr>
              <a:t>GRETA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6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Common </a:t>
            </a:r>
            <a:r>
              <a:rPr lang="en-US" dirty="0" smtClean="0">
                <a:solidFill>
                  <a:srgbClr val="FF0000"/>
                </a:solidFill>
              </a:rPr>
              <a:t>Theme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New experimental capabilities by combining Digital </a:t>
            </a:r>
            <a:r>
              <a:rPr lang="en-US" sz="3600" dirty="0" err="1" smtClean="0"/>
              <a:t>Gammasphere</a:t>
            </a:r>
            <a:r>
              <a:rPr lang="en-US" sz="3600" dirty="0" smtClean="0"/>
              <a:t> (DGS) with CARIBU and other devices (plunger, </a:t>
            </a:r>
            <a:r>
              <a:rPr lang="en-US" sz="3600" dirty="0" err="1" smtClean="0"/>
              <a:t>Phoswich</a:t>
            </a:r>
            <a:r>
              <a:rPr lang="en-US" sz="3600" dirty="0" smtClean="0"/>
              <a:t> Wall, LaBr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) will allow for the investigation of exciting nuclear structure phenomena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452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4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8/26/13 WR, DGS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43315C12-36D8-A649-BC08-BB9B0F8292F9}" type="slidenum">
              <a:rPr lang="en-US" sz="1400" smtClean="0"/>
              <a:pPr>
                <a:defRPr/>
              </a:pPr>
              <a:t>21</a:t>
            </a:fld>
            <a:endParaRPr lang="en-US" sz="1400" smtClean="0"/>
          </a:p>
        </p:txBody>
      </p:sp>
      <p:sp>
        <p:nvSpPr>
          <p:cNvPr id="3076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smtClean="0">
              <a:cs typeface="+mn-cs"/>
            </a:endParaRPr>
          </a:p>
        </p:txBody>
      </p:sp>
      <p:sp>
        <p:nvSpPr>
          <p:cNvPr id="3077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7877FDB2-A0DE-814E-A082-521167A86202}" type="slidenum">
              <a:rPr lang="en-US" sz="1400" smtClean="0">
                <a:cs typeface="+mn-cs"/>
              </a:rPr>
              <a:pPr algn="r">
                <a:defRPr/>
              </a:pPr>
              <a:t>21</a:t>
            </a:fld>
            <a:endParaRPr lang="en-US" sz="1400" smtClean="0">
              <a:cs typeface="+mn-cs"/>
            </a:endParaRP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00013"/>
            <a:ext cx="4651375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4937125" y="4389438"/>
            <a:ext cx="41290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b="1">
                <a:solidFill>
                  <a:srgbClr val="00B050"/>
                </a:solidFill>
              </a:rPr>
              <a:t>Angle: </a:t>
            </a:r>
            <a:r>
              <a:rPr lang="en-US" sz="1900" b="1">
                <a:solidFill>
                  <a:srgbClr val="00B050"/>
                </a:solidFill>
              </a:rPr>
              <a:t>&lt;</a:t>
            </a:r>
            <a:r>
              <a:rPr lang="en-US" sz="1700" b="1">
                <a:solidFill>
                  <a:srgbClr val="00B050"/>
                </a:solidFill>
              </a:rPr>
              <a:t>  Fission Axis, Gammasphere ring</a:t>
            </a:r>
          </a:p>
        </p:txBody>
      </p:sp>
      <p:sp>
        <p:nvSpPr>
          <p:cNvPr id="5" name="Arc 4"/>
          <p:cNvSpPr/>
          <p:nvPr/>
        </p:nvSpPr>
        <p:spPr>
          <a:xfrm rot="3420000">
            <a:off x="5559425" y="4462463"/>
            <a:ext cx="274637" cy="204788"/>
          </a:xfrm>
          <a:prstGeom prst="arc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03638" y="4057650"/>
            <a:ext cx="528637" cy="2984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57613" y="2311400"/>
            <a:ext cx="530225" cy="2968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57613" y="566738"/>
            <a:ext cx="530225" cy="2968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-480000" flipH="1" flipV="1">
            <a:off x="4297363" y="4206875"/>
            <a:ext cx="685800" cy="4572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029200" y="731838"/>
          <a:ext cx="3886200" cy="2917826"/>
        </p:xfrm>
        <a:graphic>
          <a:graphicData uri="http://schemas.openxmlformats.org/drawingml/2006/table">
            <a:tbl>
              <a:tblPr/>
              <a:tblGrid>
                <a:gridCol w="1371600"/>
                <a:gridCol w="25146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Strength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230 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Arrangement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Pt backing (440 mg/cm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), Au leaf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HERCULES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Fragment ToF and pulse height, fission-axis direction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Gammasphere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ToF start time, 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γ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-ray energy and time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Running time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18 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# Correlations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2.1 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×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(fragment-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γ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40363" y="274638"/>
            <a:ext cx="3133725" cy="430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aseline="30000" dirty="0">
                <a:latin typeface="Times New Roman" pitchFamily="18" charset="0"/>
                <a:ea typeface="+mn-ea"/>
                <a:cs typeface="+mn-cs"/>
              </a:rPr>
              <a:t>252</a:t>
            </a:r>
            <a:r>
              <a:rPr lang="en-US" sz="2200" dirty="0">
                <a:latin typeface="Times New Roman" pitchFamily="18" charset="0"/>
                <a:ea typeface="+mn-ea"/>
                <a:cs typeface="+mn-cs"/>
              </a:rPr>
              <a:t>Cf Source Experiment*</a:t>
            </a:r>
          </a:p>
        </p:txBody>
      </p:sp>
      <p:sp>
        <p:nvSpPr>
          <p:cNvPr id="17444" name="TextBox 2"/>
          <p:cNvSpPr txBox="1">
            <a:spLocks noChangeArrowheads="1"/>
          </p:cNvSpPr>
          <p:nvPr/>
        </p:nvSpPr>
        <p:spPr bwMode="auto">
          <a:xfrm>
            <a:off x="2341563" y="73025"/>
            <a:ext cx="558800" cy="3762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10</a:t>
            </a:r>
            <a:r>
              <a:rPr lang="en-US" sz="2000" baseline="30000"/>
              <a:t>+</a:t>
            </a:r>
            <a:r>
              <a:rPr lang="en-US" sz="2000" baseline="-25000"/>
              <a:t>1</a:t>
            </a:r>
          </a:p>
        </p:txBody>
      </p:sp>
      <p:sp>
        <p:nvSpPr>
          <p:cNvPr id="17445" name="Rectangle 3"/>
          <p:cNvSpPr>
            <a:spLocks noChangeArrowheads="1"/>
          </p:cNvSpPr>
          <p:nvPr/>
        </p:nvSpPr>
        <p:spPr bwMode="auto">
          <a:xfrm>
            <a:off x="5029200" y="5121275"/>
            <a:ext cx="391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700" b="1">
                <a:solidFill>
                  <a:srgbClr val="FF0000"/>
                </a:solidFill>
              </a:rPr>
              <a:t>Red:</a:t>
            </a:r>
            <a:r>
              <a:rPr lang="en-US" sz="1700" b="1">
                <a:solidFill>
                  <a:srgbClr val="00B050"/>
                </a:solidFill>
              </a:rPr>
              <a:t> </a:t>
            </a:r>
            <a:r>
              <a:rPr lang="en-US" sz="1700" b="1"/>
              <a:t>analyzed,</a:t>
            </a:r>
            <a:r>
              <a:rPr lang="en-US" sz="1700" b="1">
                <a:solidFill>
                  <a:srgbClr val="00B050"/>
                </a:solidFill>
              </a:rPr>
              <a:t> </a:t>
            </a:r>
            <a:r>
              <a:rPr lang="en-US" sz="1700" b="1">
                <a:solidFill>
                  <a:srgbClr val="0066FF"/>
                </a:solidFill>
              </a:rPr>
              <a:t>blue:</a:t>
            </a:r>
            <a:r>
              <a:rPr lang="en-US" sz="1700" b="1">
                <a:solidFill>
                  <a:srgbClr val="00B050"/>
                </a:solidFill>
              </a:rPr>
              <a:t> </a:t>
            </a:r>
            <a:r>
              <a:rPr lang="en-US" sz="1700" b="1"/>
              <a:t>contaminant peaks</a:t>
            </a:r>
          </a:p>
        </p:txBody>
      </p:sp>
      <p:sp>
        <p:nvSpPr>
          <p:cNvPr id="17446" name="Rectangle 6"/>
          <p:cNvSpPr>
            <a:spLocks noChangeArrowheads="1"/>
          </p:cNvSpPr>
          <p:nvPr/>
        </p:nvSpPr>
        <p:spPr bwMode="auto">
          <a:xfrm>
            <a:off x="3382963" y="6218238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i="1"/>
              <a:t>Snyder et al., Physics Letters B 723, 61 (2013)</a:t>
            </a:r>
          </a:p>
        </p:txBody>
      </p:sp>
      <p:sp>
        <p:nvSpPr>
          <p:cNvPr id="17447" name="TextBox 7"/>
          <p:cNvSpPr txBox="1">
            <a:spLocks noChangeArrowheads="1"/>
          </p:cNvSpPr>
          <p:nvPr/>
        </p:nvSpPr>
        <p:spPr bwMode="auto">
          <a:xfrm>
            <a:off x="5857875" y="3657600"/>
            <a:ext cx="3170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* Using the infrastructure at ATLAS</a:t>
            </a:r>
          </a:p>
        </p:txBody>
      </p:sp>
    </p:spTree>
    <p:extLst>
      <p:ext uri="{BB962C8B-B14F-4D97-AF65-F5344CB8AC3E}">
        <p14:creationId xmlns:p14="http://schemas.microsoft.com/office/powerpoint/2010/main" val="212332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Bohr &amp; Mottelson Vol. II, p. 176</a:t>
            </a:r>
            <a:endParaRPr lang="en-US" dirty="0">
              <a:cs typeface="+mj-cs"/>
            </a:endParaRPr>
          </a:p>
        </p:txBody>
      </p:sp>
      <p:pic>
        <p:nvPicPr>
          <p:cNvPr id="24579" name="Content Placeholder 6" descr="BM-triax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8250"/>
            <a:ext cx="57721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0" y="1295400"/>
            <a:ext cx="51816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1524000"/>
            <a:ext cx="1219200" cy="1524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0" y="1676400"/>
            <a:ext cx="55626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0" y="1920875"/>
            <a:ext cx="5562600" cy="212725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05000" y="2133600"/>
            <a:ext cx="16764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800600" y="2133600"/>
            <a:ext cx="2438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6200" y="2362200"/>
            <a:ext cx="35814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00" y="2514600"/>
            <a:ext cx="7620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0" y="2743200"/>
            <a:ext cx="51816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0" y="2971800"/>
            <a:ext cx="55626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05000" y="3200400"/>
            <a:ext cx="55626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05000" y="3429000"/>
            <a:ext cx="55626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05000" y="3657600"/>
            <a:ext cx="5562600" cy="2286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05000" y="3886200"/>
            <a:ext cx="2590800" cy="152400"/>
          </a:xfrm>
          <a:prstGeom prst="rect">
            <a:avLst/>
          </a:prstGeom>
          <a:solidFill>
            <a:srgbClr val="FF993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2590800" y="3810000"/>
            <a:ext cx="4876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1981200" y="4038600"/>
            <a:ext cx="2438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4287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42339"/>
            <a:ext cx="5592233" cy="3007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4014678"/>
            <a:ext cx="3729567" cy="2623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32" y="4050023"/>
            <a:ext cx="4389967" cy="1293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7833" y="1460500"/>
            <a:ext cx="2865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Ultrahigh-spin bands in </a:t>
            </a:r>
            <a:r>
              <a:rPr lang="en-US" sz="2400" baseline="30000" dirty="0" smtClean="0"/>
              <a:t>157,158</a:t>
            </a:r>
            <a:r>
              <a:rPr lang="en-US" sz="2400" dirty="0" smtClean="0"/>
              <a:t>Er</a:t>
            </a:r>
          </a:p>
          <a:p>
            <a:r>
              <a:rPr lang="en-US" sz="2400" dirty="0" smtClean="0"/>
              <a:t>- E.S. Paul </a:t>
            </a:r>
            <a:r>
              <a:rPr lang="en-US" sz="2400" i="1" dirty="0" smtClean="0"/>
              <a:t>et al</a:t>
            </a:r>
            <a:r>
              <a:rPr lang="en-US" sz="2400" dirty="0" smtClean="0"/>
              <a:t>., PRL </a:t>
            </a:r>
            <a:r>
              <a:rPr lang="en-US" sz="2400" b="1" dirty="0" smtClean="0"/>
              <a:t>98</a:t>
            </a:r>
            <a:r>
              <a:rPr lang="en-US" sz="2400" dirty="0" smtClean="0"/>
              <a:t>, 012501 (2007)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23832" y="5364892"/>
            <a:ext cx="438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A.V. </a:t>
            </a:r>
            <a:r>
              <a:rPr lang="en-US" sz="2000" dirty="0" err="1" smtClean="0"/>
              <a:t>Afanasjev</a:t>
            </a:r>
            <a:r>
              <a:rPr lang="en-US" sz="2000" dirty="0" smtClean="0"/>
              <a:t>, </a:t>
            </a:r>
            <a:r>
              <a:rPr lang="en-US" sz="2000" dirty="0" err="1" smtClean="0"/>
              <a:t>Yue</a:t>
            </a:r>
            <a:r>
              <a:rPr lang="en-US" sz="2000" dirty="0" smtClean="0"/>
              <a:t>, Shi, and W. </a:t>
            </a:r>
            <a:r>
              <a:rPr lang="en-US" sz="2000" dirty="0" err="1" smtClean="0"/>
              <a:t>Nazarewicz</a:t>
            </a:r>
            <a:r>
              <a:rPr lang="en-US" sz="2000" dirty="0" smtClean="0"/>
              <a:t>, PRC </a:t>
            </a:r>
            <a:r>
              <a:rPr lang="en-US" sz="2000" b="1" dirty="0" smtClean="0"/>
              <a:t>86</a:t>
            </a:r>
            <a:r>
              <a:rPr lang="en-US" sz="2000" dirty="0" smtClean="0"/>
              <a:t>, 031304(R) (2012)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04333" y="191005"/>
            <a:ext cx="7768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Measure Spin of Ultrahigh-Spin TSD Bands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4582" y="3300303"/>
            <a:ext cx="4389967" cy="1191052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4333" y="666021"/>
            <a:ext cx="776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USNA, Florida St. Univ., Liverpool, </a:t>
            </a:r>
            <a:r>
              <a:rPr lang="en-US" sz="2800" dirty="0" err="1" smtClean="0">
                <a:solidFill>
                  <a:srgbClr val="0000FF"/>
                </a:solidFill>
              </a:rPr>
              <a:t>Daresbury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Volker Werner | TU Darmstadt, AG Pietralla  |  ATLAS User Workshop | May 2014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14B7650-7E91-BA4E-8358-D51AB914B33F}" type="slidenum">
              <a:rPr lang="en-US"/>
              <a:pPr/>
              <a:t>24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39504" y="360730"/>
            <a:ext cx="6634730" cy="853652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US" sz="3600" dirty="0">
                <a:solidFill>
                  <a:srgbClr val="FF0000"/>
                </a:solidFill>
              </a:rPr>
              <a:t>New Reaccelerated RIB Plunger Underway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4968" y="1409316"/>
            <a:ext cx="8030530" cy="3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b="1" dirty="0"/>
              <a:t>Developed by Yale (VW) and Cologne, Si Disk to be purchased by TU Darmstadt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7" y="1740412"/>
            <a:ext cx="7385206" cy="415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2080" y="5871911"/>
            <a:ext cx="7105758" cy="5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b="1"/>
              <a:t>Will fit into GammaSphere, GRETINA, MiniBall, AGATA, ...</a:t>
            </a:r>
          </a:p>
          <a:p>
            <a:r>
              <a:rPr lang="en-US" b="1"/>
              <a:t>Will be able to couple to other auxiliaries like CHICO2, PhoSwitch Wall</a:t>
            </a:r>
          </a:p>
        </p:txBody>
      </p:sp>
    </p:spTree>
    <p:extLst>
      <p:ext uri="{BB962C8B-B14F-4D97-AF65-F5344CB8AC3E}">
        <p14:creationId xmlns:p14="http://schemas.microsoft.com/office/powerpoint/2010/main" val="488880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andscap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623888"/>
            <a:ext cx="6554787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1554163" y="50800"/>
            <a:ext cx="5657850" cy="504825"/>
          </a:xfrm>
          <a:solidFill>
            <a:srgbClr val="FFFFFF"/>
          </a:solidFill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  <a:ea typeface="+mj-ea"/>
                <a:cs typeface="+mj-cs"/>
              </a:rPr>
              <a:t>Roadmap for Theory of Nuclei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791200" y="4419600"/>
            <a:ext cx="3175000" cy="2078038"/>
          </a:xfrm>
          <a:prstGeom prst="rect">
            <a:avLst/>
          </a:prstGeom>
          <a:solidFill>
            <a:srgbClr val="FBFFC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Overarching goal:</a:t>
            </a:r>
            <a:endParaRPr lang="en-US" sz="1600" b="1" dirty="0">
              <a:solidFill>
                <a:srgbClr val="080093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80093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80093"/>
                </a:solidFill>
                <a:latin typeface="Comic Sans MS" pitchFamily="66" charset="0"/>
              </a:rPr>
              <a:t>To arrive at a comprehensive microscopic description of all nuclei and low-energy reactions from the the basic interactions between the constituent nucleons</a:t>
            </a: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2613025" y="679450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4" charset="0"/>
              </a:rPr>
              <a:t>...provides the guidance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893" y="6497638"/>
            <a:ext cx="163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Nazarewicz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64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9489" y="1317625"/>
            <a:ext cx="6500653" cy="5292725"/>
            <a:chOff x="979489" y="161925"/>
            <a:chExt cx="8164511" cy="6448425"/>
          </a:xfrm>
        </p:grpSpPr>
        <p:sp>
          <p:nvSpPr>
            <p:cNvPr id="35842" name="AutoShape 2"/>
            <p:cNvSpPr>
              <a:spLocks noChangeArrowheads="1"/>
            </p:cNvSpPr>
            <p:nvPr/>
          </p:nvSpPr>
          <p:spPr bwMode="auto">
            <a:xfrm>
              <a:off x="979489" y="1397000"/>
              <a:ext cx="6519862" cy="5213350"/>
            </a:xfrm>
            <a:prstGeom prst="roundRect">
              <a:avLst>
                <a:gd name="adj" fmla="val 3085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 flipH="1">
              <a:off x="3571875" y="1201738"/>
              <a:ext cx="11113" cy="504348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 flipH="1">
              <a:off x="3587750" y="3117850"/>
              <a:ext cx="4332288" cy="310038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3213" y="569913"/>
              <a:ext cx="1874837" cy="175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 rot="-2319144">
              <a:off x="7975600" y="2708275"/>
              <a:ext cx="862013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2900" b="0" i="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γ = 0˚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2105025" y="2801938"/>
              <a:ext cx="1046163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900" b="0" i="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γ = 60˚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3629025" y="161925"/>
              <a:ext cx="3795713" cy="4826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</a:pPr>
              <a:r>
                <a:rPr lang="en-GB" sz="3300" i="0">
                  <a:solidFill>
                    <a:srgbClr val="000000"/>
                  </a:solidFill>
                </a:rPr>
                <a:t>Pot. Energy Surfaces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 rot="-2211858">
              <a:off x="5849938" y="4170363"/>
              <a:ext cx="1660525" cy="4191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2900" b="0" i="0">
                  <a:solidFill>
                    <a:srgbClr val="000000"/>
                  </a:solidFill>
                </a:rPr>
                <a:t>PROLATE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1793875" y="2343150"/>
              <a:ext cx="1455738" cy="4191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2900" b="0" i="0">
                  <a:solidFill>
                    <a:srgbClr val="000000"/>
                  </a:solidFill>
                </a:rPr>
                <a:t>OBLATE</a:t>
              </a:r>
            </a:p>
          </p:txBody>
        </p:sp>
        <p:pic>
          <p:nvPicPr>
            <p:cNvPr id="35851" name="Picture 11"/>
            <p:cNvPicPr>
              <a:picLocks noChangeAspect="1" noChangeArrowheads="1"/>
            </p:cNvPicPr>
            <p:nvPr/>
          </p:nvPicPr>
          <p:blipFill>
            <a:blip r:embed="rId4"/>
            <a:srcRect l="5783"/>
            <a:stretch>
              <a:fillRect/>
            </a:stretch>
          </p:blipFill>
          <p:spPr bwMode="auto">
            <a:xfrm>
              <a:off x="7462838" y="3486150"/>
              <a:ext cx="1681162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05275" y="1628775"/>
              <a:ext cx="2122488" cy="161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6461125" y="1951038"/>
              <a:ext cx="1038225" cy="4191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2900" b="0" i="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γ ~ 25˚</a:t>
              </a: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6234113" y="2386013"/>
              <a:ext cx="1741487" cy="4191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2900" b="0" i="0">
                  <a:solidFill>
                    <a:srgbClr val="000000"/>
                  </a:solidFill>
                </a:rPr>
                <a:t>TRIAXIAL</a:t>
              </a: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 rot="-2249077">
              <a:off x="4191000" y="5562600"/>
              <a:ext cx="2052638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500" i="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Deformation ε</a:t>
              </a:r>
              <a:r>
                <a:rPr lang="en-GB" sz="2500" i="0" baseline="-3300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2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 flipV="1">
              <a:off x="4222750" y="5175250"/>
              <a:ext cx="1139825" cy="812800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375" y="444500"/>
            <a:ext cx="788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Search for Stable </a:t>
            </a:r>
            <a:r>
              <a:rPr lang="en-US" sz="3600" dirty="0" err="1" smtClean="0">
                <a:solidFill>
                  <a:srgbClr val="FF0000"/>
                </a:solidFill>
              </a:rPr>
              <a:t>Triaxial</a:t>
            </a:r>
            <a:r>
              <a:rPr lang="en-US" sz="3600" dirty="0" smtClean="0">
                <a:solidFill>
                  <a:srgbClr val="FF0000"/>
                </a:solidFill>
              </a:rPr>
              <a:t> Deformation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31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9489" y="1317625"/>
            <a:ext cx="6500653" cy="5292725"/>
            <a:chOff x="979489" y="161925"/>
            <a:chExt cx="8164511" cy="6448425"/>
          </a:xfrm>
        </p:grpSpPr>
        <p:sp>
          <p:nvSpPr>
            <p:cNvPr id="35842" name="AutoShape 2"/>
            <p:cNvSpPr>
              <a:spLocks noChangeArrowheads="1"/>
            </p:cNvSpPr>
            <p:nvPr/>
          </p:nvSpPr>
          <p:spPr bwMode="auto">
            <a:xfrm>
              <a:off x="979489" y="1397000"/>
              <a:ext cx="6519862" cy="5213350"/>
            </a:xfrm>
            <a:prstGeom prst="roundRect">
              <a:avLst>
                <a:gd name="adj" fmla="val 3085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 flipH="1">
              <a:off x="3571875" y="1201738"/>
              <a:ext cx="11113" cy="504348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 flipH="1">
              <a:off x="3587750" y="3117850"/>
              <a:ext cx="4332288" cy="310038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3213" y="569913"/>
              <a:ext cx="1874837" cy="175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 rot="-2319144">
              <a:off x="7975600" y="2708275"/>
              <a:ext cx="862013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2900" b="0" i="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γ = 0˚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2105025" y="2801938"/>
              <a:ext cx="1046163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900" b="0" i="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γ = 60˚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3629025" y="161925"/>
              <a:ext cx="3795713" cy="4826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</a:pPr>
              <a:r>
                <a:rPr lang="en-GB" sz="3300" i="0">
                  <a:solidFill>
                    <a:srgbClr val="000000"/>
                  </a:solidFill>
                </a:rPr>
                <a:t>Pot. Energy Surfaces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 rot="-2211858">
              <a:off x="5849938" y="4170363"/>
              <a:ext cx="1660525" cy="4191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2900" b="0" i="0">
                  <a:solidFill>
                    <a:srgbClr val="000000"/>
                  </a:solidFill>
                </a:rPr>
                <a:t>PROLATE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1793875" y="2343150"/>
              <a:ext cx="1455738" cy="4191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2900" b="0" i="0">
                  <a:solidFill>
                    <a:srgbClr val="000000"/>
                  </a:solidFill>
                </a:rPr>
                <a:t>OBLATE</a:t>
              </a:r>
            </a:p>
          </p:txBody>
        </p:sp>
        <p:pic>
          <p:nvPicPr>
            <p:cNvPr id="35851" name="Picture 11"/>
            <p:cNvPicPr>
              <a:picLocks noChangeAspect="1" noChangeArrowheads="1"/>
            </p:cNvPicPr>
            <p:nvPr/>
          </p:nvPicPr>
          <p:blipFill>
            <a:blip r:embed="rId4"/>
            <a:srcRect l="5783"/>
            <a:stretch>
              <a:fillRect/>
            </a:stretch>
          </p:blipFill>
          <p:spPr bwMode="auto">
            <a:xfrm>
              <a:off x="7462838" y="3486150"/>
              <a:ext cx="1681162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05275" y="1628775"/>
              <a:ext cx="2122488" cy="161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6461125" y="1951038"/>
              <a:ext cx="1038225" cy="4191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2900" b="0" i="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γ ~ 25˚</a:t>
              </a: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6234113" y="2386013"/>
              <a:ext cx="1741487" cy="41910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2900" b="0" i="0">
                  <a:solidFill>
                    <a:srgbClr val="000000"/>
                  </a:solidFill>
                </a:rPr>
                <a:t>TRIAXIAL</a:t>
              </a: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 rot="-2249077">
              <a:off x="4191000" y="5562600"/>
              <a:ext cx="2052638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500" i="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Deformation ε</a:t>
              </a:r>
              <a:r>
                <a:rPr lang="en-GB" sz="2500" i="0" baseline="-33000">
                  <a:solidFill>
                    <a:srgbClr val="000000"/>
                  </a:solidFill>
                  <a:ea typeface="Times New Roman" pitchFamily="-84" charset="0"/>
                  <a:cs typeface="Times New Roman" pitchFamily="-84" charset="0"/>
                </a:rPr>
                <a:t>2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 flipV="1">
              <a:off x="4222750" y="5175250"/>
              <a:ext cx="1139825" cy="812800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375" y="444500"/>
            <a:ext cx="788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Search for Stable </a:t>
            </a:r>
            <a:r>
              <a:rPr lang="en-US" sz="3600" dirty="0" err="1" smtClean="0">
                <a:solidFill>
                  <a:srgbClr val="FF0000"/>
                </a:solidFill>
              </a:rPr>
              <a:t>Triaxial</a:t>
            </a:r>
            <a:r>
              <a:rPr lang="en-US" sz="3600" dirty="0" smtClean="0">
                <a:solidFill>
                  <a:srgbClr val="FF0000"/>
                </a:solidFill>
              </a:rPr>
              <a:t> Deformation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0" y="1576949"/>
            <a:ext cx="7162800" cy="49244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itchFamily="-111" charset="0"/>
              </a:rPr>
              <a:t>Robust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-111" charset="0"/>
              </a:rPr>
              <a:t>triaxial</a:t>
            </a:r>
            <a:r>
              <a:rPr lang="en-GB" sz="2400" b="1" dirty="0">
                <a:solidFill>
                  <a:srgbClr val="000000"/>
                </a:solidFill>
                <a:latin typeface="Times New Roman" pitchFamily="-111" charset="0"/>
              </a:rPr>
              <a:t> shapes have been sought after for decades!</a:t>
            </a:r>
          </a:p>
          <a:p>
            <a:endParaRPr lang="en-GB" sz="2400" b="1" dirty="0">
              <a:solidFill>
                <a:srgbClr val="000000"/>
              </a:solidFill>
              <a:latin typeface="Times New Roman" pitchFamily="-111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Times New Roman" pitchFamily="-111" charset="0"/>
              </a:rPr>
              <a:t>“The study of rotational motion in nuclei with asymmetric shapes is potentially a field of broad scope.” </a:t>
            </a:r>
          </a:p>
          <a:p>
            <a:r>
              <a:rPr lang="en-GB" sz="2400" dirty="0">
                <a:solidFill>
                  <a:srgbClr val="000000"/>
                </a:solidFill>
                <a:latin typeface="Times New Roman" pitchFamily="-111" charset="0"/>
              </a:rPr>
              <a:t>Bohr and Mottelson Vol. 2 pg. 176,</a:t>
            </a:r>
            <a:endParaRPr lang="en-GB" sz="2400" b="1" dirty="0">
              <a:solidFill>
                <a:srgbClr val="000000"/>
              </a:solidFill>
              <a:latin typeface="Times New Roman" pitchFamily="-111" charset="0"/>
            </a:endParaRPr>
          </a:p>
          <a:p>
            <a:endParaRPr lang="en-GB" sz="2400" b="1" dirty="0">
              <a:solidFill>
                <a:srgbClr val="000000"/>
              </a:solidFill>
              <a:latin typeface="Times New Roman" pitchFamily="-111" charset="0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Times New Roman" pitchFamily="-111" charset="0"/>
              </a:rPr>
              <a:t>It is only in this last decade that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-111" charset="0"/>
              </a:rPr>
              <a:t>triaxial</a:t>
            </a:r>
            <a:r>
              <a:rPr lang="en-GB" sz="2400" b="1" dirty="0">
                <a:solidFill>
                  <a:srgbClr val="000000"/>
                </a:solidFill>
                <a:latin typeface="Times New Roman" pitchFamily="-111" charset="0"/>
              </a:rPr>
              <a:t> strongly deformed shapes have been observed. (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-111" charset="0"/>
              </a:rPr>
              <a:t>eg</a:t>
            </a:r>
            <a:r>
              <a:rPr lang="en-GB" sz="2400" b="1" dirty="0">
                <a:solidFill>
                  <a:srgbClr val="000000"/>
                </a:solidFill>
                <a:latin typeface="Times New Roman" pitchFamily="-111" charset="0"/>
              </a:rPr>
              <a:t>. wobbling modes in Lu 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-111" charset="0"/>
              </a:rPr>
              <a:t>nuclei  </a:t>
            </a:r>
            <a:r>
              <a:rPr lang="en-GB" sz="2400" b="1" dirty="0">
                <a:solidFill>
                  <a:srgbClr val="000000"/>
                </a:solidFill>
                <a:latin typeface="Times New Roman" pitchFamily="-111" charset="0"/>
              </a:rPr>
              <a:t>and now the ultra-high spin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-111" charset="0"/>
              </a:rPr>
              <a:t>Er</a:t>
            </a:r>
            <a:r>
              <a:rPr lang="en-GB" sz="2400" b="1" dirty="0">
                <a:solidFill>
                  <a:srgbClr val="000000"/>
                </a:solidFill>
                <a:latin typeface="Times New Roman" pitchFamily="-111" charset="0"/>
              </a:rPr>
              <a:t> results.) </a:t>
            </a:r>
          </a:p>
          <a:p>
            <a:endParaRPr lang="en-GB" sz="2000" b="1" dirty="0" smtClean="0">
              <a:solidFill>
                <a:srgbClr val="000000"/>
              </a:solidFill>
              <a:latin typeface="Times New Roman" pitchFamily="-111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-111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162800" y="2743200"/>
            <a:ext cx="984250" cy="2441575"/>
            <a:chOff x="4128" y="1728"/>
            <a:chExt cx="620" cy="1538"/>
          </a:xfrm>
        </p:grpSpPr>
        <p:pic>
          <p:nvPicPr>
            <p:cNvPr id="21" name="Picture 20" descr="aage_boh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8" y="2448"/>
              <a:ext cx="615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Hill26"/>
            <p:cNvPicPr>
              <a:picLocks noChangeAspect="1" noChangeArrowheads="1"/>
            </p:cNvPicPr>
            <p:nvPr/>
          </p:nvPicPr>
          <p:blipFill>
            <a:blip r:embed="rId7"/>
            <a:srcRect l="14172" r="16635"/>
            <a:stretch>
              <a:fillRect/>
            </a:stretch>
          </p:blipFill>
          <p:spPr bwMode="auto">
            <a:xfrm>
              <a:off x="4128" y="1728"/>
              <a:ext cx="62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14077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Triaxiality</a:t>
            </a:r>
            <a:r>
              <a:rPr lang="en-US" dirty="0" smtClean="0">
                <a:solidFill>
                  <a:srgbClr val="FF0000"/>
                </a:solidFill>
              </a:rPr>
              <a:t> and Shape Co-existence in N-rich </a:t>
            </a:r>
            <a:r>
              <a:rPr lang="en-US" dirty="0" err="1" smtClean="0">
                <a:solidFill>
                  <a:srgbClr val="FF0000"/>
                </a:solidFill>
              </a:rPr>
              <a:t>Zr</a:t>
            </a:r>
            <a:r>
              <a:rPr lang="en-US" dirty="0" smtClean="0">
                <a:solidFill>
                  <a:srgbClr val="FF0000"/>
                </a:solidFill>
              </a:rPr>
              <a:t>/Mo/</a:t>
            </a:r>
            <a:r>
              <a:rPr lang="en-US" dirty="0" err="1" smtClean="0">
                <a:solidFill>
                  <a:srgbClr val="FF0000"/>
                </a:solidFill>
              </a:rPr>
              <a:t>Ru</a:t>
            </a:r>
            <a:r>
              <a:rPr lang="en-US" dirty="0" smtClean="0">
                <a:solidFill>
                  <a:srgbClr val="FF0000"/>
                </a:solidFill>
              </a:rPr>
              <a:t>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493105"/>
            <a:ext cx="8229600" cy="3633060"/>
          </a:xfrm>
        </p:spPr>
        <p:txBody>
          <a:bodyPr/>
          <a:lstStyle/>
          <a:p>
            <a:r>
              <a:rPr lang="en-US" dirty="0" smtClean="0"/>
              <a:t>Theory suggests </a:t>
            </a:r>
            <a:r>
              <a:rPr lang="en-US" dirty="0" err="1" smtClean="0"/>
              <a:t>triaxial</a:t>
            </a:r>
            <a:r>
              <a:rPr lang="en-US" dirty="0" smtClean="0"/>
              <a:t> shapes along with </a:t>
            </a:r>
            <a:r>
              <a:rPr lang="en-US" dirty="0" err="1" smtClean="0"/>
              <a:t>prolate</a:t>
            </a:r>
            <a:r>
              <a:rPr lang="en-US" dirty="0" smtClean="0"/>
              <a:t>/oblate shape competition</a:t>
            </a:r>
          </a:p>
          <a:p>
            <a:r>
              <a:rPr lang="en-US" dirty="0" smtClean="0"/>
              <a:t>Recent lifetime analysis suggests even-even nuclei may be </a:t>
            </a:r>
            <a:r>
              <a:rPr lang="en-US" dirty="0" err="1" smtClean="0"/>
              <a:t>prolate</a:t>
            </a:r>
            <a:r>
              <a:rPr lang="en-US" dirty="0" smtClean="0"/>
              <a:t>, </a:t>
            </a:r>
            <a:r>
              <a:rPr lang="en-US" dirty="0" err="1" smtClean="0"/>
              <a:t>γ</a:t>
            </a:r>
            <a:r>
              <a:rPr lang="en-US" dirty="0" smtClean="0"/>
              <a:t>-soft rotors</a:t>
            </a:r>
          </a:p>
          <a:p>
            <a:r>
              <a:rPr lang="en-US" dirty="0" smtClean="0"/>
              <a:t>Exploration needed in the odd-A systems and to search for evidence of </a:t>
            </a:r>
            <a:r>
              <a:rPr lang="en-US" dirty="0" err="1" smtClean="0"/>
              <a:t>triaxiality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495" y="1583671"/>
            <a:ext cx="777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Washington Univ., ANL, </a:t>
            </a:r>
            <a:r>
              <a:rPr lang="en-US" sz="2400" dirty="0" smtClean="0">
                <a:solidFill>
                  <a:srgbClr val="0000FF"/>
                </a:solidFill>
              </a:rPr>
              <a:t>Milano, Krakow, Notre </a:t>
            </a:r>
            <a:r>
              <a:rPr lang="en-US" sz="2400" dirty="0" smtClean="0">
                <a:solidFill>
                  <a:srgbClr val="0000FF"/>
                </a:solidFill>
              </a:rPr>
              <a:t>Dame, Mississippi State Univ.,  LBNL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6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8/26/13 WR, DGS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A3A1D1D-673D-B448-8D1F-8E12CD1E7E71}" type="slidenum">
              <a:rPr lang="en-US" sz="1400" smtClean="0"/>
              <a:pPr>
                <a:defRPr/>
              </a:pPr>
              <a:t>6</a:t>
            </a:fld>
            <a:endParaRPr lang="en-US" sz="1400" smtClean="0"/>
          </a:p>
        </p:txBody>
      </p:sp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smtClean="0">
              <a:cs typeface="+mn-cs"/>
            </a:endParaRPr>
          </a:p>
        </p:txBody>
      </p:sp>
      <p:sp>
        <p:nvSpPr>
          <p:cNvPr id="4101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A8415EE1-91A3-AD44-85A0-758EB538D79D}" type="slidenum">
              <a:rPr lang="en-US" sz="1400" smtClean="0">
                <a:cs typeface="+mn-cs"/>
              </a:rPr>
              <a:pPr algn="r">
                <a:defRPr/>
              </a:pPr>
              <a:t>6</a:t>
            </a:fld>
            <a:endParaRPr lang="en-US" sz="1400" smtClean="0">
              <a:cs typeface="+mn-cs"/>
            </a:endParaRPr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82563"/>
            <a:ext cx="3328987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4572000" y="265113"/>
            <a:ext cx="3109913" cy="15081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</a:t>
            </a:r>
            <a:r>
              <a:rPr lang="en-US" b="1" baseline="-25000"/>
              <a:t>t</a:t>
            </a:r>
            <a:r>
              <a:rPr lang="en-US" b="1"/>
              <a:t>(I) data</a:t>
            </a:r>
          </a:p>
          <a:p>
            <a:pPr eaLnBrk="1" hangingPunct="1"/>
            <a:endParaRPr lang="en-US" sz="500"/>
          </a:p>
          <a:p>
            <a:pPr eaLnBrk="1" hangingPunct="1"/>
            <a:r>
              <a:rPr lang="en-US" sz="2000"/>
              <a:t>Full symbols: this work</a:t>
            </a:r>
          </a:p>
          <a:p>
            <a:pPr eaLnBrk="1" hangingPunct="1"/>
            <a:r>
              <a:rPr lang="en-US" sz="2000"/>
              <a:t>Open symbols: literature</a:t>
            </a:r>
          </a:p>
          <a:p>
            <a:pPr eaLnBrk="1" hangingPunct="1"/>
            <a:endParaRPr lang="en-US" sz="500"/>
          </a:p>
          <a:p>
            <a:pPr eaLnBrk="1" hangingPunct="1"/>
            <a:r>
              <a:rPr lang="en-US" sz="1800"/>
              <a:t>circles = gsb, triangles = </a:t>
            </a:r>
            <a:r>
              <a:rPr lang="en-US" sz="1800">
                <a:sym typeface="Symbol" charset="0"/>
              </a:rPr>
              <a:t></a:t>
            </a:r>
            <a:r>
              <a:rPr lang="en-US" sz="1800"/>
              <a:t> band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4572000" y="2011363"/>
            <a:ext cx="3870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Downslope with spin:</a:t>
            </a:r>
          </a:p>
          <a:p>
            <a:pPr eaLnBrk="1" hangingPunct="1"/>
            <a:endParaRPr lang="en-US" sz="500">
              <a:sym typeface="Symbol" charset="0"/>
            </a:endParaRPr>
          </a:p>
          <a:p>
            <a:pPr eaLnBrk="1" hangingPunct="1"/>
            <a:r>
              <a:rPr lang="en-US" sz="2000">
                <a:sym typeface="Symbol" charset="0"/>
              </a:rPr>
              <a:t>Suggests   0° (prolate)   &gt; 0°</a:t>
            </a:r>
          </a:p>
          <a:p>
            <a:pPr eaLnBrk="1" hangingPunct="1"/>
            <a:endParaRPr lang="en-US" sz="500"/>
          </a:p>
          <a:p>
            <a:pPr eaLnBrk="1" hangingPunct="1"/>
            <a:r>
              <a:rPr lang="en-US" sz="2000"/>
              <a:t>Rules out </a:t>
            </a:r>
            <a:r>
              <a:rPr lang="en-US" sz="2000">
                <a:sym typeface="Symbol" charset="0"/>
              </a:rPr>
              <a:t>oblate, near-oblate shapes</a:t>
            </a:r>
          </a:p>
          <a:p>
            <a:pPr eaLnBrk="1" hangingPunct="1"/>
            <a:endParaRPr lang="en-US" sz="500">
              <a:sym typeface="Symbol" charset="0"/>
            </a:endParaRPr>
          </a:p>
          <a:p>
            <a:pPr eaLnBrk="1" hangingPunct="1"/>
            <a:r>
              <a:rPr lang="en-US" sz="2000">
                <a:sym typeface="Symbol" charset="0"/>
              </a:rPr>
              <a:t>(Same conclusions from </a:t>
            </a:r>
            <a:r>
              <a:rPr lang="en-US" sz="2000" baseline="30000">
                <a:sym typeface="Symbol" charset="0"/>
              </a:rPr>
              <a:t>(1)</a:t>
            </a:r>
            <a:r>
              <a:rPr lang="en-US" sz="2000">
                <a:sym typeface="Symbol" charset="0"/>
              </a:rPr>
              <a:t> data)</a:t>
            </a:r>
            <a:endParaRPr lang="en-US" sz="2000"/>
          </a:p>
        </p:txBody>
      </p: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4572000" y="3932238"/>
            <a:ext cx="4121150" cy="1892300"/>
          </a:xfrm>
          <a:prstGeom prst="rect">
            <a:avLst/>
          </a:prstGeom>
          <a:noFill/>
          <a:ln w="19050">
            <a:solidFill>
              <a:srgbClr val="3399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Theoretical calculations</a:t>
            </a:r>
          </a:p>
          <a:p>
            <a:pPr eaLnBrk="1" hangingPunct="1"/>
            <a:endParaRPr lang="en-US" sz="500" b="1"/>
          </a:p>
          <a:p>
            <a:pPr eaLnBrk="1" hangingPunct="1"/>
            <a:r>
              <a:rPr lang="en-US" sz="1800"/>
              <a:t>“Cranked relativistic Hartree-Bogoliubov”</a:t>
            </a:r>
          </a:p>
          <a:p>
            <a:pPr eaLnBrk="1" hangingPunct="1"/>
            <a:endParaRPr lang="en-US" sz="500"/>
          </a:p>
          <a:p>
            <a:pPr eaLnBrk="1" hangingPunct="1"/>
            <a:r>
              <a:rPr lang="en-US" sz="2000"/>
              <a:t>Green, dashed: prolate</a:t>
            </a:r>
          </a:p>
          <a:p>
            <a:pPr eaLnBrk="1" hangingPunct="1"/>
            <a:r>
              <a:rPr lang="en-US" sz="2000"/>
              <a:t>Red, full: oblate, near oblate</a:t>
            </a:r>
          </a:p>
          <a:p>
            <a:pPr eaLnBrk="1" hangingPunct="1"/>
            <a:endParaRPr lang="en-US" sz="500"/>
          </a:p>
          <a:p>
            <a:pPr eaLnBrk="1" hangingPunct="1"/>
            <a:r>
              <a:rPr lang="en-US" sz="2000" baseline="30000"/>
              <a:t>104</a:t>
            </a:r>
            <a:r>
              <a:rPr lang="en-US" sz="2000"/>
              <a:t>Mo can be best described by theory</a:t>
            </a:r>
          </a:p>
        </p:txBody>
      </p:sp>
      <p:sp>
        <p:nvSpPr>
          <p:cNvPr id="18441" name="TextBox 1"/>
          <p:cNvSpPr txBox="1">
            <a:spLocks noChangeArrowheads="1"/>
          </p:cNvSpPr>
          <p:nvPr/>
        </p:nvSpPr>
        <p:spPr bwMode="auto">
          <a:xfrm>
            <a:off x="3382963" y="6218238"/>
            <a:ext cx="4071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/>
              <a:t>Snyder et al., Physics Letters B 723, 61 (2013)</a:t>
            </a:r>
          </a:p>
        </p:txBody>
      </p:sp>
    </p:spTree>
    <p:extLst>
      <p:ext uri="{BB962C8B-B14F-4D97-AF65-F5344CB8AC3E}">
        <p14:creationId xmlns:p14="http://schemas.microsoft.com/office/powerpoint/2010/main" val="25290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Future Plans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Odd-A nuclei may be better </a:t>
            </a:r>
            <a:r>
              <a:rPr lang="en-US" dirty="0" err="1" smtClean="0"/>
              <a:t>triaxial</a:t>
            </a:r>
            <a:r>
              <a:rPr lang="en-US" dirty="0" smtClean="0"/>
              <a:t> candidates</a:t>
            </a:r>
          </a:p>
          <a:p>
            <a:r>
              <a:rPr lang="en-US" dirty="0" smtClean="0"/>
              <a:t>Accepted experiment on </a:t>
            </a:r>
            <a:r>
              <a:rPr lang="en-US" baseline="30000" dirty="0" smtClean="0"/>
              <a:t>105,106</a:t>
            </a:r>
            <a:r>
              <a:rPr lang="en-US" dirty="0" smtClean="0"/>
              <a:t>Nb (CARIBU + GS + </a:t>
            </a:r>
            <a:r>
              <a:rPr lang="en-US" dirty="0" err="1" smtClean="0"/>
              <a:t>Phoswich</a:t>
            </a:r>
            <a:r>
              <a:rPr lang="en-US" dirty="0" smtClean="0"/>
              <a:t> Wall) – </a:t>
            </a:r>
            <a:r>
              <a:rPr lang="en-US" dirty="0" smtClean="0">
                <a:solidFill>
                  <a:srgbClr val="0000FF"/>
                </a:solidFill>
              </a:rPr>
              <a:t>Milano, Krakow, ANL, &amp; Washington  </a:t>
            </a:r>
          </a:p>
          <a:p>
            <a:r>
              <a:rPr lang="en-US" dirty="0" smtClean="0"/>
              <a:t>Proposing another </a:t>
            </a:r>
            <a:r>
              <a:rPr lang="en-US" dirty="0" err="1" smtClean="0"/>
              <a:t>Cf</a:t>
            </a:r>
            <a:r>
              <a:rPr lang="en-US" dirty="0" smtClean="0"/>
              <a:t> source experiment to perform lifetime analysis - </a:t>
            </a:r>
            <a:r>
              <a:rPr lang="en-US" dirty="0" smtClean="0">
                <a:solidFill>
                  <a:srgbClr val="0000FF"/>
                </a:solidFill>
              </a:rPr>
              <a:t>Washington</a:t>
            </a:r>
          </a:p>
          <a:p>
            <a:pPr lvl="1"/>
            <a:r>
              <a:rPr lang="en-US" dirty="0" smtClean="0"/>
              <a:t>Plunger + </a:t>
            </a:r>
            <a:r>
              <a:rPr lang="en-US" dirty="0" err="1" smtClean="0"/>
              <a:t>Phoswich</a:t>
            </a:r>
            <a:r>
              <a:rPr lang="en-US" dirty="0" smtClean="0"/>
              <a:t> Wall + 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7167" y="190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0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11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4" y="1066800"/>
            <a:ext cx="3356365" cy="561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833" y="2305513"/>
            <a:ext cx="4169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Neutron-rich nuclei in the Mo/</a:t>
            </a:r>
            <a:r>
              <a:rPr lang="en-US" sz="2400" dirty="0" err="1" smtClean="0"/>
              <a:t>Ru</a:t>
            </a:r>
            <a:r>
              <a:rPr lang="en-US" sz="2400" dirty="0" smtClean="0"/>
              <a:t> are predicted to be </a:t>
            </a:r>
            <a:r>
              <a:rPr lang="en-US" sz="2400" dirty="0" err="1" smtClean="0"/>
              <a:t>triaxial</a:t>
            </a:r>
            <a:r>
              <a:rPr lang="en-US" sz="2400" dirty="0" smtClean="0"/>
              <a:t> in or near their ground states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Is wobbling observed at low spins in even-even nuclei?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Coulex</a:t>
            </a:r>
            <a:r>
              <a:rPr lang="en-US" sz="2400" dirty="0" smtClean="0"/>
              <a:t> CARIBU beams with GS or </a:t>
            </a:r>
            <a:r>
              <a:rPr lang="en-US" sz="2400" dirty="0" err="1" smtClean="0"/>
              <a:t>Gretina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Need to use arrays with CHICO2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0833" y="317500"/>
            <a:ext cx="783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Wobbling in Neutron-Rich Nuclei?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660" y="963831"/>
            <a:ext cx="3652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Notre Dame, Mississippi St. Univ., LBNL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832" y="6095424"/>
            <a:ext cx="3703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S.J. Zhu </a:t>
            </a:r>
            <a:r>
              <a:rPr lang="en-US" sz="1600" i="1" dirty="0" smtClean="0"/>
              <a:t>et al</a:t>
            </a:r>
            <a:r>
              <a:rPr lang="en-US" sz="1600" dirty="0" smtClean="0"/>
              <a:t>., Int. J. Mod. Phys. E </a:t>
            </a:r>
            <a:r>
              <a:rPr lang="en-US" sz="1600" b="1" dirty="0" smtClean="0"/>
              <a:t>18</a:t>
            </a:r>
            <a:r>
              <a:rPr lang="en-US" sz="1600" dirty="0" smtClean="0"/>
              <a:t>, 1717 (2009)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047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Characteristics of </a:t>
            </a:r>
            <a:r>
              <a:rPr lang="en-US" dirty="0" err="1" smtClean="0">
                <a:solidFill>
                  <a:srgbClr val="FF0000"/>
                </a:solidFill>
              </a:rPr>
              <a:t>Triaxial</a:t>
            </a:r>
            <a:r>
              <a:rPr lang="en-US" dirty="0" smtClean="0">
                <a:solidFill>
                  <a:srgbClr val="FF0000"/>
                </a:solidFill>
              </a:rPr>
              <a:t> Ultrahigh-Spin Bands Near N=90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78" y="2406028"/>
            <a:ext cx="4215539" cy="33845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Experimentally measure spin (none are currently known)</a:t>
            </a:r>
          </a:p>
          <a:p>
            <a:r>
              <a:rPr lang="en-US" dirty="0" smtClean="0"/>
              <a:t>Determine </a:t>
            </a:r>
            <a:r>
              <a:rPr lang="en-US" dirty="0" err="1" smtClean="0"/>
              <a:t>quadrupole</a:t>
            </a:r>
            <a:r>
              <a:rPr lang="en-US" dirty="0" smtClean="0"/>
              <a:t> moments</a:t>
            </a:r>
          </a:p>
          <a:p>
            <a:r>
              <a:rPr lang="en-US" dirty="0" smtClean="0"/>
              <a:t>Determine configurations for structures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594" y="1417640"/>
            <a:ext cx="743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Florida State, US Naval Academy, Liverpool, </a:t>
            </a:r>
            <a:r>
              <a:rPr lang="en-US" sz="2800" dirty="0" err="1" smtClean="0">
                <a:solidFill>
                  <a:srgbClr val="0000FF"/>
                </a:solidFill>
              </a:rPr>
              <a:t>Daresbury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6" descr="er158tsd1_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317" y="2625272"/>
            <a:ext cx="4203485" cy="25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521386" y="3549067"/>
            <a:ext cx="2165416" cy="14489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0873" y="2783900"/>
            <a:ext cx="1039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 smtClean="0">
                <a:solidFill>
                  <a:srgbClr val="0000FF"/>
                </a:solidFill>
              </a:rPr>
              <a:t>158</a:t>
            </a:r>
            <a:r>
              <a:rPr lang="en-US" sz="3600" dirty="0" smtClean="0">
                <a:solidFill>
                  <a:srgbClr val="0000FF"/>
                </a:solidFill>
              </a:rPr>
              <a:t>Er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5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1382</Words>
  <Application>Microsoft Macintosh PowerPoint</Application>
  <PresentationFormat>On-screen Show (4:3)</PresentationFormat>
  <Paragraphs>268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Exploring Exotic Nuclear Shapes at High Angular Momentum at ATLAS</vt:lpstr>
      <vt:lpstr>A Common Theme</vt:lpstr>
      <vt:lpstr>PowerPoint Presentation</vt:lpstr>
      <vt:lpstr>PowerPoint Presentation</vt:lpstr>
      <vt:lpstr>Triaxiality and Shape Co-existence in N-rich Zr/Mo/Ru Region</vt:lpstr>
      <vt:lpstr>PowerPoint Presentation</vt:lpstr>
      <vt:lpstr>Future Plans</vt:lpstr>
      <vt:lpstr>PowerPoint Presentation</vt:lpstr>
      <vt:lpstr>Characteristics of Triaxial Ultrahigh-Spin Bands Near N=90</vt:lpstr>
      <vt:lpstr>Recent Theoretical Interest</vt:lpstr>
      <vt:lpstr>PowerPoint Presentation</vt:lpstr>
      <vt:lpstr>Find Both UHS and Wobbler in Same Nucleus (161Lu)</vt:lpstr>
      <vt:lpstr>Future UHS/Wobbling Experiments</vt:lpstr>
      <vt:lpstr>Measuring the Evolution of Shapes Through Lifetime Measurements</vt:lpstr>
      <vt:lpstr>Better Understanding of Nuclear Shape Evolution</vt:lpstr>
      <vt:lpstr>What's going on at N=98? Fast Timing with LaBr3 &amp; GS</vt:lpstr>
      <vt:lpstr>Testing Advanced Shell Model Calculations in the A=80 Region</vt:lpstr>
      <vt:lpstr>PowerPoint Presentation</vt:lpstr>
      <vt:lpstr>Further Into the Future…</vt:lpstr>
      <vt:lpstr>Extra Slides</vt:lpstr>
      <vt:lpstr>PowerPoint Presentation</vt:lpstr>
      <vt:lpstr>Bohr &amp; Mottelson Vol. II, p. 176</vt:lpstr>
      <vt:lpstr>PowerPoint Presentation</vt:lpstr>
      <vt:lpstr>New Reaccelerated RIB Plunger Underway</vt:lpstr>
      <vt:lpstr>Roadmap for Theory of Nuclei</vt:lpstr>
    </vt:vector>
  </TitlesOfParts>
  <Company>US Naval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Hartley</dc:creator>
  <cp:lastModifiedBy>Daryl Hartley</cp:lastModifiedBy>
  <cp:revision>51</cp:revision>
  <dcterms:created xsi:type="dcterms:W3CDTF">2014-05-11T22:59:07Z</dcterms:created>
  <dcterms:modified xsi:type="dcterms:W3CDTF">2014-05-14T17:24:06Z</dcterms:modified>
</cp:coreProperties>
</file>