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82" r:id="rId2"/>
    <p:sldId id="487" r:id="rId3"/>
    <p:sldId id="516" r:id="rId4"/>
    <p:sldId id="517" r:id="rId5"/>
    <p:sldId id="495" r:id="rId6"/>
    <p:sldId id="496" r:id="rId7"/>
    <p:sldId id="519" r:id="rId8"/>
    <p:sldId id="437" r:id="rId9"/>
    <p:sldId id="394" r:id="rId10"/>
    <p:sldId id="501" r:id="rId11"/>
    <p:sldId id="502" r:id="rId12"/>
    <p:sldId id="520" r:id="rId13"/>
    <p:sldId id="521" r:id="rId14"/>
    <p:sldId id="522" r:id="rId15"/>
    <p:sldId id="523" r:id="rId1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B5C29"/>
    <a:srgbClr val="7F7F7F"/>
    <a:srgbClr val="5F5F5F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5" descr="slide footer_blue_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3988"/>
            <a:ext cx="97536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7" descr="slide header_6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0"/>
            <a:ext cx="97536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160338"/>
            <a:ext cx="3170238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7066AE16-C122-4B59-AF8F-67E783A1D0D9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812800" y="9040813"/>
            <a:ext cx="5121275" cy="2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176963" y="9120188"/>
            <a:ext cx="1136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3B8B1341-D8D3-4453-A1C6-E41F0C32C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71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2E335A85-5DF6-4987-BFFD-44D0091B356A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Go to "View | Header and Footer" to add your organization, sponsor, meeting name here; then, click "Apply to All"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8AE6AD53-2A9C-45D7-9615-FF50DA25E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1445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mtClean="0">
                <a:latin typeface="Arial" pitchFamily="34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839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D85D26BF-3422-4758-AEFD-BA0FBA6B5EED}" type="slidenum">
              <a:rPr lang="en-US" smtClean="0">
                <a:latin typeface="Arial" pitchFamily="34" charset="0"/>
              </a:rPr>
              <a:pPr eaLnBrk="1" hangingPunct="1"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2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21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4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10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9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89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378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BAD8F1E6-0C12-4D23-8C5C-D5860B8A072C}" type="slidenum">
              <a:rPr lang="en-US">
                <a:latin typeface="Arial" charset="0"/>
              </a:rPr>
              <a:pPr eaLnBrk="1" hangingPunct="1"/>
              <a:t>3</a:t>
            </a:fld>
            <a:endParaRPr lang="en-US">
              <a:latin typeface="Arial" charset="0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09443" indent="-272863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9145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2803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96461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0119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83777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7435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71093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mtClean="0">
                <a:latin typeface="Times New Roman" pitchFamily="18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1269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09443" indent="-272863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9145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2803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96461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0119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83777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7435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71093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15B26837-8847-4892-AD9A-03B5C1B1D75F}" type="slidenum">
              <a:rPr lang="en-US" smtClean="0">
                <a:latin typeface="Times New Roman" pitchFamily="18" charset="0"/>
              </a:rPr>
              <a:pPr eaLnBrk="1" hangingPunct="1"/>
              <a:t>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2038"/>
          </a:xfrm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90"/>
            <a:ext cx="5365751" cy="4319587"/>
          </a:xfrm>
          <a:noFill/>
        </p:spPr>
        <p:txBody>
          <a:bodyPr/>
          <a:lstStyle/>
          <a:p>
            <a:pPr eaLnBrk="1" hangingPunct="1"/>
            <a:endParaRPr lang="en-US" baseline="0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5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 to "View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E6AD53-2A9C-45D7-9615-FF50DA25E6E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99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10547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09443" indent="-272863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9145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2803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96461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0119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83777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7435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71093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mtClean="0">
                <a:latin typeface="Arial" pitchFamily="34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1054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09443" indent="-272863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9145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2803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964611" indent="-218290" defTabSz="923186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0119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83777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7435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710932" indent="-218290" defTabSz="9231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D1D96D90-82C6-489D-86D2-9D749074C038}" type="slidenum">
              <a:rPr lang="en-US" smtClean="0">
                <a:latin typeface="Arial" pitchFamily="34" charset="0"/>
              </a:rPr>
              <a:pPr eaLnBrk="1" hangingPunct="1"/>
              <a:t>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mtClean="0">
                <a:latin typeface="Arial" pitchFamily="34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1259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8A1B7AE6-1C90-452D-8B68-524891DE400C}" type="slidenum">
              <a:rPr lang="en-US" smtClean="0">
                <a:latin typeface="Arial" pitchFamily="34" charset="0"/>
              </a:rPr>
              <a:pPr eaLnBrk="1" hangingPunct="1"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59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mtClean="0">
                <a:latin typeface="Times New Roman" pitchFamily="18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1280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4E13CFC3-CBFF-4374-AD36-E57797A8E12E}" type="slidenum">
              <a:rPr lang="en-US" smtClean="0">
                <a:latin typeface="Times New Roman" pitchFamily="18" charset="0"/>
              </a:rPr>
              <a:pPr eaLnBrk="1" hangingPunct="1"/>
              <a:t>9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280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2187" cy="3600450"/>
          </a:xfrm>
          <a:ln/>
        </p:spPr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doe_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title footer_Blue_6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676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FE4FD-FCCC-4FAF-B6EE-6F1AB4A63FBF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618BF-B13B-48C8-8329-A3622335D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7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39C57-CC3B-4C75-B33F-FCD0DC24247D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04E34-23AE-4AAC-B88C-953629E91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2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A6627-763E-457D-823E-E135B8CB6F29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64ECB-17F6-4954-A750-AC0542068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7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ECC91-A087-4270-8522-A6DB957A1F72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FABF9-7F56-436F-92EF-BA888243C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4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52111-721A-41FF-9AAB-46A2ADA62AF0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28A5E-FA3F-41E4-8894-AE4F56AE2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9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44B9E-CF1B-4C20-BB6C-B27941325F45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B001F-597A-4D71-A3D4-DAF84A863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6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C78AE-CDFB-465F-8EB3-5550CCB4E2E7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88ED0-F433-4CE3-9451-E137EB873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1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2B458-EE8A-45B8-B903-CB1CC0DDCB34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24D9F-7763-4A6E-8A8E-AF213104A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DBF6B-D77F-40AE-A2F3-7A1766AE43CD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5272F-1C9D-4E0C-BC4C-112FD77F7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9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EF2E8-CD02-4C0D-9681-54876D57B154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8E06D-AF90-466A-BD7A-A8C8ED29D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0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lide footer_blue_646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5188507B-FE73-4614-AF7A-70BF29780B26}" type="datetime1">
              <a:rPr lang="en-US"/>
              <a:pPr>
                <a:defRPr/>
              </a:pPr>
              <a:t>5/16/2014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8F65808D-9EF3-4700-9D47-90DBA49E1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slide header_646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10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671638"/>
            <a:ext cx="8224838" cy="3128962"/>
          </a:xfrm>
        </p:spPr>
        <p:txBody>
          <a:bodyPr/>
          <a:lstStyle/>
          <a:p>
            <a:pPr eaLnBrk="1" hangingPunct="1"/>
            <a:r>
              <a:rPr lang="en-US" dirty="0" smtClean="0"/>
              <a:t>Beta-decay correlation in atom traps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429000"/>
            <a:ext cx="6400800" cy="1752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Peter Müller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114800" y="-1"/>
            <a:ext cx="5029200" cy="686654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533400"/>
            <a:ext cx="2667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Helium MOT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Setup @ CENPA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88ED0-F433-4CE3-9451-E137EB873C1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AutoShape 2" descr="imap://pmueller@mailsrv.phy.anl.gov:993/fetch%3EUID%3E.INBOX%3E33740?part=1.2&amp;type=image/jpeg&amp;filename=photo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r="3486" b="1843"/>
          <a:stretch/>
        </p:blipFill>
        <p:spPr bwMode="auto">
          <a:xfrm rot="16200000">
            <a:off x="-1295438" y="1303906"/>
            <a:ext cx="6866544" cy="425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66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 to MOT transfer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88ED0-F433-4CE3-9451-E137EB873C1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1076428"/>
            <a:ext cx="6113041" cy="4562371"/>
            <a:chOff x="-1" y="-144463"/>
            <a:chExt cx="9265939" cy="7101854"/>
          </a:xfrm>
        </p:grpSpPr>
        <p:sp>
          <p:nvSpPr>
            <p:cNvPr id="5" name="AutoShape 2" descr="imap://pmueller@mailsrv.phy.anl.gov:993/fetch%3EUID%3E.INBOX%3E32409?part=1.2&amp;type=image/jpeg&amp;filename=photo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6" name="AutoShape 4" descr="imap://pmueller@mailsrv.phy.anl.gov:993/fetch%3EUID%3E.INBOX%3E32409?part=1.2&amp;type=image/jpeg&amp;filename=photo.JPG"/>
            <p:cNvSpPr>
              <a:spLocks noChangeAspect="1" noChangeArrowheads="1"/>
            </p:cNvSpPr>
            <p:nvPr/>
          </p:nvSpPr>
          <p:spPr bwMode="auto">
            <a:xfrm>
              <a:off x="307975" y="79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7936"/>
              <a:ext cx="9265939" cy="6949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588225" y="3975446"/>
              <a:ext cx="1113619" cy="56737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MOT1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51719" y="3759422"/>
              <a:ext cx="1113619" cy="56737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MOT2</a:t>
              </a:r>
              <a:endParaRPr lang="en-US" sz="1400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364088" y="1556792"/>
              <a:ext cx="3168352" cy="3168352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220072" y="1709192"/>
              <a:ext cx="3464768" cy="315996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014073" y="1340768"/>
              <a:ext cx="3269895" cy="3528392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12776" y="1556792"/>
              <a:ext cx="3671192" cy="3168352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612776" y="2924944"/>
              <a:ext cx="8207696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172200" y="1349276"/>
            <a:ext cx="28325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Reduce background from</a:t>
            </a:r>
            <a:br>
              <a:rPr lang="en-US" dirty="0" smtClean="0"/>
            </a:br>
            <a:r>
              <a:rPr lang="en-US" dirty="0" smtClean="0"/>
              <a:t>un-trapped </a:t>
            </a:r>
            <a:r>
              <a:rPr lang="en-US" baseline="30000" dirty="0" smtClean="0"/>
              <a:t>6</a:t>
            </a:r>
            <a:r>
              <a:rPr lang="en-US" dirty="0" smtClean="0"/>
              <a:t>He through</a:t>
            </a:r>
            <a:br>
              <a:rPr lang="en-US" dirty="0" smtClean="0"/>
            </a:br>
            <a:r>
              <a:rPr lang="en-US" dirty="0" smtClean="0"/>
              <a:t>diff. pumping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Separate MOT functions</a:t>
            </a:r>
            <a:br>
              <a:rPr lang="en-US" dirty="0" smtClean="0"/>
            </a:br>
            <a:r>
              <a:rPr lang="en-US" dirty="0" smtClean="0"/>
              <a:t>capture vs. detection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Optical “push” beam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Transverse cooling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&gt; 60% transfer in 15 </a:t>
            </a:r>
            <a:r>
              <a:rPr lang="en-US" dirty="0" err="1" smtClean="0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3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597377" y="3022623"/>
            <a:ext cx="3785370" cy="27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Detector System Developed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88ED0-F433-4CE3-9451-E137EB873C1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2323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4928" y="609600"/>
            <a:ext cx="2124472" cy="181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9400" y="609600"/>
            <a:ext cx="2144485" cy="181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892" y="802481"/>
            <a:ext cx="436446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99FF"/>
                </a:solidFill>
              </a:rPr>
              <a:t>Beta-detector </a:t>
            </a:r>
            <a:r>
              <a:rPr lang="en-US" dirty="0" smtClean="0">
                <a:solidFill>
                  <a:srgbClr val="3399FF"/>
                </a:solidFill>
              </a:rPr>
              <a:t>(U Washington)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Multi-wire </a:t>
            </a:r>
            <a:r>
              <a:rPr lang="en-US" dirty="0"/>
              <a:t>p</a:t>
            </a:r>
            <a:r>
              <a:rPr lang="en-US" dirty="0" smtClean="0"/>
              <a:t>roportional </a:t>
            </a:r>
            <a:r>
              <a:rPr lang="en-US" dirty="0"/>
              <a:t>c</a:t>
            </a:r>
            <a:r>
              <a:rPr lang="en-US" dirty="0" smtClean="0"/>
              <a:t>hamber: X,Y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Scintillator: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start</a:t>
            </a:r>
            <a:r>
              <a:rPr lang="en-US" dirty="0" err="1" smtClean="0"/>
              <a:t>,E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3399FF"/>
                </a:solidFill>
              </a:rPr>
              <a:t>E-Field / HV suppl. </a:t>
            </a:r>
            <a:r>
              <a:rPr lang="en-US" dirty="0">
                <a:solidFill>
                  <a:srgbClr val="3399FF"/>
                </a:solidFill>
              </a:rPr>
              <a:t>(Argonne, U Washington)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Uniform electric field with optical access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Up to 2 kV/cm, </a:t>
            </a:r>
            <a:r>
              <a:rPr lang="en-US" dirty="0" err="1"/>
              <a:t>dE</a:t>
            </a:r>
            <a:r>
              <a:rPr lang="en-US" dirty="0"/>
              <a:t>/E &lt; 0.1%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b="1" dirty="0" smtClean="0">
                <a:solidFill>
                  <a:srgbClr val="3399FF"/>
                </a:solidFill>
              </a:rPr>
              <a:t>Recoil-Ion detector </a:t>
            </a:r>
            <a:r>
              <a:rPr lang="en-US" dirty="0" smtClean="0">
                <a:solidFill>
                  <a:srgbClr val="3399FF"/>
                </a:solidFill>
              </a:rPr>
              <a:t>(LPC Caen)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Multi-channel plate, delay line: X,Y,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stop</a:t>
            </a:r>
            <a:endParaRPr lang="en-US" baseline="-250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100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position resolution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100 </a:t>
            </a:r>
            <a:r>
              <a:rPr lang="en-US" dirty="0" err="1" smtClean="0"/>
              <a:t>ps</a:t>
            </a:r>
            <a:r>
              <a:rPr lang="en-US" dirty="0" smtClean="0"/>
              <a:t> timing resolution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35715" y="617815"/>
            <a:ext cx="1852943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Beta det. - MWPC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0835" y="5257800"/>
            <a:ext cx="623889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MCP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0917" y="2514600"/>
            <a:ext cx="1493807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HV Electrodes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45718" y="2058678"/>
            <a:ext cx="695511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Scint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58292" y="1600200"/>
            <a:ext cx="771128" cy="0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3758292" y="2819400"/>
            <a:ext cx="1651908" cy="838200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3682092" y="4191000"/>
            <a:ext cx="2109108" cy="838200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utoShape 2" descr="IMG_38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18440" y="6492240"/>
            <a:ext cx="35445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P. Mueller   Comparative Review   Fundamental Symmetries   June 2013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411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4</a:t>
            </a:r>
            <a:r>
              <a:rPr lang="en-US" dirty="0" smtClean="0"/>
              <a:t>He trap diagnostics with MCP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066800"/>
            <a:ext cx="80581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irst coincidence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64ECB-17F6-4954-A750-AC0542068D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14197"/>
            <a:ext cx="7543800" cy="506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990600"/>
            <a:ext cx="146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2013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7543800" y="6324600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0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Status and Outlook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88ED0-F433-4CE3-9451-E137EB873C1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69085" y="939919"/>
            <a:ext cx="5741315" cy="6458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What we have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</a:t>
            </a:r>
            <a:r>
              <a:rPr lang="en-US" sz="1600" dirty="0" smtClean="0"/>
              <a:t>ntense 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He source 1x10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 atoms/s</a:t>
            </a:r>
            <a:endParaRPr lang="en-US" sz="1600" baseline="30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US" sz="1600" dirty="0" smtClean="0"/>
              <a:t>rap(s) and detector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</a:t>
            </a:r>
            <a:r>
              <a:rPr lang="en-US" sz="1600" dirty="0" smtClean="0"/>
              <a:t>etailed numerical simulation (Geant4 + COMSOL + ion tracker)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r>
              <a:rPr lang="en-US" sz="1600" i="1" dirty="0" smtClean="0"/>
              <a:t>Short term goals (2014)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</a:t>
            </a:r>
            <a:r>
              <a:rPr lang="en-US" sz="1600" dirty="0" smtClean="0"/>
              <a:t>ollect data for </a:t>
            </a:r>
            <a:r>
              <a:rPr lang="en-US" sz="1600" i="1" dirty="0" smtClean="0"/>
              <a:t>da/a</a:t>
            </a:r>
            <a:r>
              <a:rPr lang="en-US" sz="1600" dirty="0" smtClean="0"/>
              <a:t> ~ 1%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tudy systematic effects (experiment &amp; simulations)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sz="1600" i="1" dirty="0" smtClean="0"/>
              <a:t>Mid term goals (end of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Upgrade traps and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Collect data for </a:t>
            </a:r>
            <a:r>
              <a:rPr lang="en-US" sz="1600" i="1" dirty="0" smtClean="0"/>
              <a:t>da/a</a:t>
            </a:r>
            <a:r>
              <a:rPr lang="en-US" sz="1600" dirty="0" smtClean="0"/>
              <a:t> &lt; 0.5%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sz="1600" dirty="0" smtClean="0"/>
              <a:t>Long term goals/questions (2016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beyond the 0.1% limit -&gt; new detector concepts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improve trapping efficiency -&gt; metastable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Other isotopes (noble gases)</a:t>
            </a:r>
            <a:r>
              <a:rPr lang="en-US" sz="1600" i="1" dirty="0" smtClean="0"/>
              <a:t> -&gt; </a:t>
            </a:r>
            <a:r>
              <a:rPr lang="en-US" sz="1600" dirty="0" smtClean="0"/>
              <a:t>optical polarization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aseline="30000" dirty="0" smtClean="0"/>
              <a:t>19</a:t>
            </a:r>
            <a:r>
              <a:rPr lang="en-US" sz="1600" dirty="0" smtClean="0"/>
              <a:t>Ne: </a:t>
            </a:r>
            <a:r>
              <a:rPr lang="en-US" sz="1600" i="1" dirty="0" smtClean="0"/>
              <a:t>D</a:t>
            </a:r>
            <a:r>
              <a:rPr lang="en-US" sz="1600" dirty="0" smtClean="0"/>
              <a:t> ,</a:t>
            </a:r>
            <a:r>
              <a:rPr lang="en-US" sz="1600" baseline="30000" dirty="0"/>
              <a:t> 35</a:t>
            </a:r>
            <a:r>
              <a:rPr lang="en-US" sz="1600" dirty="0"/>
              <a:t>Ar: </a:t>
            </a:r>
            <a:r>
              <a:rPr lang="en-US" sz="1600" i="1" dirty="0" err="1"/>
              <a:t>a,A</a:t>
            </a:r>
            <a:r>
              <a:rPr lang="en-US" sz="1600" dirty="0" smtClean="0"/>
              <a:t>  </a:t>
            </a:r>
          </a:p>
          <a:p>
            <a:pPr lvl="2"/>
            <a:r>
              <a:rPr lang="en-US" sz="1600" dirty="0" smtClean="0"/>
              <a:t>-&gt;    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-10</a:t>
            </a:r>
            <a:r>
              <a:rPr lang="en-US" sz="1600" baseline="30000" dirty="0" smtClean="0"/>
              <a:t>8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at ATLAS</a:t>
            </a:r>
          </a:p>
          <a:p>
            <a:endParaRPr lang="en-US" sz="600" dirty="0" smtClean="0"/>
          </a:p>
          <a:p>
            <a:r>
              <a:rPr lang="en-US" sz="1600" dirty="0" smtClean="0"/>
              <a:t>Requirements for ATLAS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High intensity beams -&gt; 1 – 10 </a:t>
            </a:r>
            <a:r>
              <a:rPr lang="en-US" sz="1600" dirty="0" err="1" smtClean="0"/>
              <a:t>puA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target close to exp. area (noble gases) -&gt; tunnel + “BGO area”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Long beam times -&gt; multi user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aseline="30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4093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2"/>
          </a:xfrm>
        </p:spPr>
        <p:txBody>
          <a:bodyPr/>
          <a:lstStyle/>
          <a:p>
            <a:r>
              <a:rPr lang="en-US" baseline="30000" dirty="0" smtClean="0"/>
              <a:t>6</a:t>
            </a:r>
            <a:r>
              <a:rPr lang="en-US" dirty="0" smtClean="0"/>
              <a:t>He Collaboration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D5272F-1C9D-4E0C-BC4C-112FD77F70E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91167" y="1219200"/>
            <a:ext cx="594342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P. Mueller, </a:t>
            </a:r>
            <a:r>
              <a:rPr lang="en-US" dirty="0" smtClean="0">
                <a:solidFill>
                  <a:srgbClr val="00B050"/>
                </a:solidFill>
              </a:rPr>
              <a:t>A. </a:t>
            </a:r>
            <a:r>
              <a:rPr lang="en-US" dirty="0" err="1" smtClean="0">
                <a:solidFill>
                  <a:srgbClr val="00B050"/>
                </a:solidFill>
              </a:rPr>
              <a:t>Leredde</a:t>
            </a:r>
            <a:r>
              <a:rPr lang="en-US" dirty="0" smtClean="0"/>
              <a:t>,</a:t>
            </a:r>
            <a:r>
              <a:rPr lang="en-US" i="1" baseline="30000" dirty="0" smtClean="0"/>
              <a:t> </a:t>
            </a:r>
            <a:r>
              <a:rPr lang="en-US" dirty="0" smtClean="0"/>
              <a:t>T.P. O’Connor, K. Bailey</a:t>
            </a:r>
            <a:endParaRPr lang="en-US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dirty="0" smtClean="0"/>
              <a:t>Physics Division, Argonne National Laboratory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A. Garcia</a:t>
            </a:r>
            <a:r>
              <a:rPr lang="en-US" dirty="0" smtClean="0">
                <a:solidFill>
                  <a:srgbClr val="00B050"/>
                </a:solidFill>
              </a:rPr>
              <a:t>, M. Sternberg, </a:t>
            </a:r>
            <a:r>
              <a:rPr lang="en-US" dirty="0" smtClean="0">
                <a:solidFill>
                  <a:srgbClr val="FF0000"/>
                </a:solidFill>
              </a:rPr>
              <a:t>D. </a:t>
            </a:r>
            <a:r>
              <a:rPr lang="en-US" dirty="0" err="1" smtClean="0">
                <a:solidFill>
                  <a:srgbClr val="FF0000"/>
                </a:solidFill>
              </a:rPr>
              <a:t>Zumwalt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R. Hong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Y. </a:t>
            </a:r>
            <a:r>
              <a:rPr lang="en-US" dirty="0" err="1" smtClean="0">
                <a:solidFill>
                  <a:srgbClr val="FF0000"/>
                </a:solidFill>
              </a:rPr>
              <a:t>Bagdasarova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H.E. </a:t>
            </a:r>
            <a:r>
              <a:rPr lang="en-US" dirty="0" err="1" smtClean="0"/>
              <a:t>Svanson</a:t>
            </a:r>
            <a:r>
              <a:rPr lang="en-US" dirty="0" smtClean="0"/>
              <a:t>, G. Harper, </a:t>
            </a:r>
            <a:r>
              <a:rPr lang="en-US" dirty="0" smtClean="0">
                <a:solidFill>
                  <a:srgbClr val="00B050"/>
                </a:solidFill>
              </a:rPr>
              <a:t>F. </a:t>
            </a:r>
            <a:r>
              <a:rPr lang="en-US" dirty="0" err="1" smtClean="0">
                <a:solidFill>
                  <a:srgbClr val="00B050"/>
                </a:solidFill>
              </a:rPr>
              <a:t>Wauters</a:t>
            </a:r>
            <a:endParaRPr lang="en-US" dirty="0" smtClean="0">
              <a:solidFill>
                <a:srgbClr val="00B050"/>
              </a:solidFill>
            </a:endParaRPr>
          </a:p>
          <a:p>
            <a:pPr algn="ctr"/>
            <a:r>
              <a:rPr lang="en-US" dirty="0" smtClean="0"/>
              <a:t>CENPA, University of Washington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X. </a:t>
            </a:r>
            <a:r>
              <a:rPr lang="en-US" dirty="0" err="1" smtClean="0"/>
              <a:t>Flechard</a:t>
            </a:r>
            <a:r>
              <a:rPr lang="en-US" dirty="0" smtClean="0"/>
              <a:t>, E. </a:t>
            </a:r>
            <a:r>
              <a:rPr lang="en-US" dirty="0" err="1" smtClean="0"/>
              <a:t>Liennard</a:t>
            </a:r>
            <a:endParaRPr lang="en-US" dirty="0" smtClean="0"/>
          </a:p>
          <a:p>
            <a:pPr algn="ctr"/>
            <a:r>
              <a:rPr lang="en-US" dirty="0" smtClean="0"/>
              <a:t>LPC Caen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O. </a:t>
            </a:r>
            <a:r>
              <a:rPr lang="en-US" dirty="0" err="1" smtClean="0"/>
              <a:t>Naviliat-Cuncic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NSCL, Michigan State University</a:t>
            </a:r>
          </a:p>
          <a:p>
            <a:pPr marL="342900" indent="-342900" algn="ctr">
              <a:buAutoNum type="alphaUcPeriod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07512" y="5791200"/>
            <a:ext cx="2391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Undergrads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PhD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00B050"/>
                </a:solidFill>
              </a:rPr>
              <a:t>Postdoc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676400" y="5193268"/>
            <a:ext cx="568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$ </a:t>
            </a:r>
            <a:r>
              <a:rPr lang="en-US" b="1" i="1" dirty="0" smtClean="0"/>
              <a:t>PM DOE Early Career Research Grant</a:t>
            </a:r>
            <a:r>
              <a:rPr lang="en-US" i="1" dirty="0" smtClean="0"/>
              <a:t>, DOE CENPA, LPC $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7483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Weak Interaction Studies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10" y="2547852"/>
            <a:ext cx="3895915" cy="372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33400" y="22860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6893529" y="3356636"/>
            <a:ext cx="0" cy="171036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7207091" y="2624052"/>
            <a:ext cx="1577676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600" b="1" i="1" dirty="0" smtClean="0">
                <a:solidFill>
                  <a:srgbClr val="FF0000"/>
                </a:solidFill>
              </a:rPr>
              <a:t>a/a = 1%</a:t>
            </a:r>
            <a:r>
              <a:rPr lang="en-US" sz="1600" i="1" dirty="0" smtClean="0">
                <a:solidFill>
                  <a:srgbClr val="FF0000"/>
                </a:solidFill>
              </a:rPr>
              <a:t/>
            </a:r>
            <a:br>
              <a:rPr lang="en-US" sz="1600" i="1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from </a:t>
            </a:r>
            <a:r>
              <a:rPr lang="en-US" sz="1600" baseline="30000" dirty="0" smtClean="0">
                <a:solidFill>
                  <a:srgbClr val="FF0000"/>
                </a:solidFill>
              </a:rPr>
              <a:t>6</a:t>
            </a:r>
            <a:r>
              <a:rPr lang="en-US" sz="1600" dirty="0" smtClean="0">
                <a:solidFill>
                  <a:srgbClr val="FF0000"/>
                </a:solidFill>
              </a:rPr>
              <a:t>He decay</a:t>
            </a:r>
          </a:p>
          <a:p>
            <a:r>
              <a:rPr lang="en-US" sz="1200" i="1" dirty="0" smtClean="0"/>
              <a:t>Johnson</a:t>
            </a:r>
            <a:r>
              <a:rPr lang="en-US" sz="1200" i="1" dirty="0"/>
              <a:t>, </a:t>
            </a:r>
            <a:r>
              <a:rPr lang="en-US" sz="1200" i="1" dirty="0" err="1" smtClean="0"/>
              <a:t>Pleasonton</a:t>
            </a:r>
            <a:r>
              <a:rPr lang="en-US" sz="1200" i="1" dirty="0" smtClean="0"/>
              <a:t>,</a:t>
            </a:r>
            <a:br>
              <a:rPr lang="en-US" sz="1200" i="1" dirty="0" smtClean="0"/>
            </a:br>
            <a:r>
              <a:rPr lang="en-US" sz="1200" i="1" dirty="0" smtClean="0"/>
              <a:t>Carlson</a:t>
            </a:r>
            <a:r>
              <a:rPr lang="en-US" sz="1200" i="1" dirty="0"/>
              <a:t>, </a:t>
            </a:r>
            <a:r>
              <a:rPr lang="en-US" sz="1200" i="1" dirty="0" err="1" smtClean="0"/>
              <a:t>PhysRev</a:t>
            </a:r>
            <a:r>
              <a:rPr lang="en-US" sz="1200" i="1" dirty="0" smtClean="0"/>
              <a:t> </a:t>
            </a:r>
            <a:r>
              <a:rPr lang="en-US" sz="1200" i="1" dirty="0"/>
              <a:t>1963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7103077" y="3949031"/>
            <a:ext cx="0" cy="518228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7207091" y="4047360"/>
            <a:ext cx="13356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  <a:latin typeface="Symbol" pitchFamily="18" charset="2"/>
              </a:rPr>
              <a:t>d</a:t>
            </a:r>
            <a:r>
              <a:rPr lang="en-US" b="1" i="1" dirty="0" smtClean="0">
                <a:solidFill>
                  <a:srgbClr val="00B050"/>
                </a:solidFill>
              </a:rPr>
              <a:t>a/a = 0.1</a:t>
            </a:r>
            <a:r>
              <a:rPr lang="en-US" b="1" i="1" dirty="0">
                <a:solidFill>
                  <a:srgbClr val="00B050"/>
                </a:solidFill>
              </a:rPr>
              <a:t>%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16BE-B53E-4BD8-B390-BD3915F40CB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67855" y="5868821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Left-handed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3775340" y="4046790"/>
            <a:ext cx="1172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ight-handed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13113" y="2624052"/>
            <a:ext cx="397628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Standard Model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Only V-A terms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i="1" dirty="0" err="1" smtClean="0">
                <a:solidFill>
                  <a:srgbClr val="0070C0"/>
                </a:solidFill>
              </a:rPr>
              <a:t>a</a:t>
            </a:r>
            <a:r>
              <a:rPr lang="en-US" sz="2000" baseline="-25000" dirty="0" err="1" smtClean="0">
                <a:solidFill>
                  <a:srgbClr val="0070C0"/>
                </a:solidFill>
              </a:rPr>
              <a:t>SM</a:t>
            </a:r>
            <a:r>
              <a:rPr lang="en-US" sz="2000" dirty="0" smtClean="0"/>
              <a:t> = -1/3 for GT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i="1" dirty="0" err="1" smtClean="0">
                <a:solidFill>
                  <a:srgbClr val="0070C0"/>
                </a:solidFill>
              </a:rPr>
              <a:t>a</a:t>
            </a:r>
            <a:r>
              <a:rPr lang="en-US" sz="2000" baseline="-25000" dirty="0" err="1" smtClean="0">
                <a:solidFill>
                  <a:srgbClr val="0070C0"/>
                </a:solidFill>
              </a:rPr>
              <a:t>SM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= +1 for Fermi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i="1" dirty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Beyond Standard Model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Exotic couplings have not been</a:t>
            </a:r>
            <a:br>
              <a:rPr lang="en-US" sz="2000" dirty="0" smtClean="0"/>
            </a:br>
            <a:r>
              <a:rPr lang="en-US" sz="2000" dirty="0" smtClean="0"/>
              <a:t>excluded beyond the 5-10% level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i="1" dirty="0" smtClean="0"/>
              <a:t>a</a:t>
            </a:r>
            <a:r>
              <a:rPr lang="en-US" sz="2000" dirty="0" smtClean="0"/>
              <a:t> = +1/3 for pure tensor GT</a:t>
            </a:r>
            <a:endParaRPr lang="en-US" sz="2000" baseline="-25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GT transition sensitive to </a:t>
            </a:r>
            <a:r>
              <a:rPr lang="en-US" sz="2000" i="1" dirty="0" smtClean="0"/>
              <a:t>C</a:t>
            </a:r>
            <a:r>
              <a:rPr lang="en-US" sz="2000" baseline="-25000" dirty="0" smtClean="0"/>
              <a:t>T</a:t>
            </a:r>
            <a:r>
              <a:rPr lang="en-US" sz="2000" dirty="0"/>
              <a:t> </a:t>
            </a:r>
            <a:r>
              <a:rPr lang="en-US" sz="2000" dirty="0" smtClean="0"/>
              <a:t>&amp; </a:t>
            </a:r>
            <a:r>
              <a:rPr lang="en-US" sz="2000" i="1" dirty="0" smtClean="0"/>
              <a:t>C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’</a:t>
            </a:r>
          </a:p>
        </p:txBody>
      </p:sp>
      <p:pic>
        <p:nvPicPr>
          <p:cNvPr id="18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93" b="69167"/>
          <a:stretch/>
        </p:blipFill>
        <p:spPr bwMode="auto">
          <a:xfrm>
            <a:off x="533400" y="1143000"/>
            <a:ext cx="5098199" cy="61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26940" b="36530"/>
          <a:stretch/>
        </p:blipFill>
        <p:spPr bwMode="auto">
          <a:xfrm>
            <a:off x="2033367" y="1743956"/>
            <a:ext cx="3798108" cy="72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2" t="29132" r="54380" b="36941"/>
          <a:stretch/>
        </p:blipFill>
        <p:spPr bwMode="auto">
          <a:xfrm>
            <a:off x="5617488" y="1156932"/>
            <a:ext cx="2002512" cy="6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7" t="62982" r="38178" b="6109"/>
          <a:stretch/>
        </p:blipFill>
        <p:spPr bwMode="auto">
          <a:xfrm>
            <a:off x="5836186" y="1806857"/>
            <a:ext cx="3147294" cy="61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2211" y="786939"/>
            <a:ext cx="1869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ß-Decay Rate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942201"/>
            <a:ext cx="4051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J.D. Jackson, S.B. </a:t>
            </a:r>
            <a:r>
              <a:rPr lang="en-US" sz="1200" dirty="0" err="1" smtClean="0"/>
              <a:t>Treiman</a:t>
            </a:r>
            <a:r>
              <a:rPr lang="en-US" sz="1200" dirty="0" smtClean="0"/>
              <a:t>, H.W. </a:t>
            </a:r>
            <a:r>
              <a:rPr lang="en-US" sz="1200" dirty="0" err="1" smtClean="0"/>
              <a:t>Wyld</a:t>
            </a:r>
            <a:r>
              <a:rPr lang="en-US" sz="1200" dirty="0" smtClean="0"/>
              <a:t>, </a:t>
            </a:r>
            <a:r>
              <a:rPr lang="en-US" sz="1200" dirty="0" err="1" smtClean="0"/>
              <a:t>Nucl</a:t>
            </a:r>
            <a:r>
              <a:rPr lang="en-US" sz="1200" dirty="0" smtClean="0"/>
              <a:t>. Phys. 4 (1957) 206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6208780" y="1339602"/>
            <a:ext cx="153061" cy="293850"/>
          </a:xfrm>
          <a:prstGeom prst="rect">
            <a:avLst/>
          </a:prstGeom>
          <a:solidFill>
            <a:srgbClr val="3399FF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73670" y="1338348"/>
            <a:ext cx="153061" cy="293850"/>
          </a:xfrm>
          <a:prstGeom prst="rect">
            <a:avLst/>
          </a:prstGeom>
          <a:solidFill>
            <a:srgbClr val="3399FF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012941" y="1975524"/>
            <a:ext cx="153061" cy="293850"/>
          </a:xfrm>
          <a:prstGeom prst="rect">
            <a:avLst/>
          </a:prstGeom>
          <a:solidFill>
            <a:srgbClr val="92D05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575233" y="1954499"/>
            <a:ext cx="246506" cy="323235"/>
          </a:xfrm>
          <a:prstGeom prst="rect">
            <a:avLst/>
          </a:prstGeom>
          <a:solidFill>
            <a:srgbClr val="92D05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228217" y="1946565"/>
            <a:ext cx="246506" cy="323235"/>
          </a:xfrm>
          <a:prstGeom prst="rect">
            <a:avLst/>
          </a:prstGeom>
          <a:solidFill>
            <a:srgbClr val="92D05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907627" y="1938252"/>
            <a:ext cx="190017" cy="323235"/>
          </a:xfrm>
          <a:prstGeom prst="rect">
            <a:avLst/>
          </a:prstGeom>
          <a:solidFill>
            <a:srgbClr val="92D05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00600" y="6248400"/>
            <a:ext cx="353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F. </a:t>
            </a:r>
            <a:r>
              <a:rPr lang="en-US" sz="1200" dirty="0" err="1" smtClean="0"/>
              <a:t>Wauters</a:t>
            </a:r>
            <a:r>
              <a:rPr lang="en-US" sz="1200" dirty="0" smtClean="0"/>
              <a:t>, A. Garcia, R. Hong, PRC</a:t>
            </a:r>
            <a:r>
              <a:rPr lang="en-US" sz="1200" b="1" dirty="0" smtClean="0"/>
              <a:t> 89</a:t>
            </a:r>
            <a:r>
              <a:rPr lang="en-US" sz="1200" dirty="0" smtClean="0"/>
              <a:t>, 025501 (2014)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7"/>
          <p:cNvSpPr>
            <a:spLocks noChangeArrowheads="1"/>
          </p:cNvSpPr>
          <p:nvPr/>
        </p:nvSpPr>
        <p:spPr bwMode="auto">
          <a:xfrm>
            <a:off x="2133600" y="2819400"/>
            <a:ext cx="1524000" cy="762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8131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65" y="809625"/>
            <a:ext cx="2057400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346365" y="152400"/>
            <a:ext cx="8686800" cy="576263"/>
          </a:xfrm>
        </p:spPr>
        <p:txBody>
          <a:bodyPr/>
          <a:lstStyle/>
          <a:p>
            <a:pPr eaLnBrk="1" hangingPunct="1"/>
            <a:r>
              <a:rPr lang="en-US" smtClean="0"/>
              <a:t>Weak Interaction Studies: </a:t>
            </a:r>
            <a:r>
              <a:rPr lang="en-US" i="1" smtClean="0">
                <a:latin typeface="Symbol" pitchFamily="18" charset="2"/>
              </a:rPr>
              <a:t>b-n</a:t>
            </a:r>
            <a:r>
              <a:rPr lang="en-US" i="1" smtClean="0"/>
              <a:t> Angular Correlations</a:t>
            </a: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609600" y="4267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baseline="30000">
                <a:latin typeface="Times New Roman" pitchFamily="18" charset="0"/>
                <a:ea typeface="PMingLiU" charset="-120"/>
                <a:cs typeface="Arial Unicode MS" pitchFamily="34" charset="-128"/>
              </a:rPr>
              <a:t>6</a:t>
            </a:r>
            <a:r>
              <a:rPr lang="en-US" sz="2400">
                <a:latin typeface="Times New Roman" pitchFamily="18" charset="0"/>
                <a:ea typeface="PMingLiU" charset="-120"/>
                <a:cs typeface="Arial Unicode MS" pitchFamily="34" charset="-128"/>
              </a:rPr>
              <a:t>He</a:t>
            </a:r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1296988" y="58261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baseline="30000">
                <a:latin typeface="Times New Roman" pitchFamily="18" charset="0"/>
                <a:ea typeface="PMingLiU" charset="-120"/>
                <a:cs typeface="Arial Unicode MS" pitchFamily="34" charset="-128"/>
              </a:rPr>
              <a:t>6</a:t>
            </a:r>
            <a:r>
              <a:rPr lang="en-US" sz="2400">
                <a:latin typeface="Times New Roman" pitchFamily="18" charset="0"/>
                <a:ea typeface="PMingLiU" charset="-120"/>
                <a:cs typeface="Arial Unicode MS" pitchFamily="34" charset="-128"/>
              </a:rPr>
              <a:t>Li</a:t>
            </a:r>
          </a:p>
        </p:txBody>
      </p:sp>
      <p:sp>
        <p:nvSpPr>
          <p:cNvPr id="48135" name="Line 6"/>
          <p:cNvSpPr>
            <a:spLocks noChangeShapeType="1"/>
          </p:cNvSpPr>
          <p:nvPr/>
        </p:nvSpPr>
        <p:spPr bwMode="auto">
          <a:xfrm>
            <a:off x="650875" y="4659313"/>
            <a:ext cx="57626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7"/>
          <p:cNvSpPr>
            <a:spLocks noChangeShapeType="1"/>
          </p:cNvSpPr>
          <p:nvPr/>
        </p:nvSpPr>
        <p:spPr bwMode="auto">
          <a:xfrm>
            <a:off x="1227138" y="4659313"/>
            <a:ext cx="69850" cy="1166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8"/>
          <p:cNvSpPr>
            <a:spLocks noChangeShapeType="1"/>
          </p:cNvSpPr>
          <p:nvPr/>
        </p:nvSpPr>
        <p:spPr bwMode="auto">
          <a:xfrm>
            <a:off x="1296988" y="5819775"/>
            <a:ext cx="57626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Text Box 9"/>
          <p:cNvSpPr txBox="1">
            <a:spLocks noChangeArrowheads="1"/>
          </p:cNvSpPr>
          <p:nvPr/>
        </p:nvSpPr>
        <p:spPr bwMode="auto">
          <a:xfrm>
            <a:off x="1341438" y="4845050"/>
            <a:ext cx="10318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100" i="1">
                <a:latin typeface="Arial" pitchFamily="34" charset="0"/>
                <a:ea typeface="PMingLiU" charset="-120"/>
                <a:cs typeface="Arial Unicode MS" pitchFamily="34" charset="-128"/>
              </a:rPr>
              <a:t>t</a:t>
            </a:r>
            <a:r>
              <a:rPr lang="en-US" sz="1100" i="1" baseline="-25000">
                <a:latin typeface="Arial" pitchFamily="34" charset="0"/>
                <a:ea typeface="PMingLiU" charset="-120"/>
                <a:cs typeface="Arial Unicode MS" pitchFamily="34" charset="-128"/>
              </a:rPr>
              <a:t>1/2</a:t>
            </a:r>
            <a:r>
              <a:rPr lang="en-US" sz="1100">
                <a:latin typeface="Arial" pitchFamily="34" charset="0"/>
                <a:ea typeface="PMingLiU" charset="-120"/>
                <a:cs typeface="Arial Unicode MS" pitchFamily="34" charset="-128"/>
              </a:rPr>
              <a:t>=0.808 sec</a:t>
            </a:r>
          </a:p>
        </p:txBody>
      </p:sp>
      <p:sp>
        <p:nvSpPr>
          <p:cNvPr id="48139" name="Text Box 10"/>
          <p:cNvSpPr txBox="1">
            <a:spLocks noChangeArrowheads="1"/>
          </p:cNvSpPr>
          <p:nvPr/>
        </p:nvSpPr>
        <p:spPr bwMode="auto">
          <a:xfrm>
            <a:off x="763588" y="5164138"/>
            <a:ext cx="539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200">
                <a:latin typeface="Times New Roman" pitchFamily="18" charset="0"/>
                <a:ea typeface="PMingLiU" charset="-120"/>
                <a:cs typeface="Arial Unicode MS" pitchFamily="34" charset="-128"/>
              </a:rPr>
              <a:t>100%</a:t>
            </a:r>
          </a:p>
        </p:txBody>
      </p:sp>
      <p:sp>
        <p:nvSpPr>
          <p:cNvPr id="48140" name="Text Box 11"/>
          <p:cNvSpPr txBox="1">
            <a:spLocks noChangeArrowheads="1"/>
          </p:cNvSpPr>
          <p:nvPr/>
        </p:nvSpPr>
        <p:spPr bwMode="auto">
          <a:xfrm>
            <a:off x="534988" y="5094288"/>
            <a:ext cx="295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600">
                <a:latin typeface="Symbol" pitchFamily="18" charset="2"/>
                <a:ea typeface="PMingLiU" charset="-120"/>
                <a:cs typeface="Arial Unicode MS" pitchFamily="34" charset="-128"/>
              </a:rPr>
              <a:t>b</a:t>
            </a:r>
            <a:endParaRPr lang="en-US" sz="1600" baseline="30000">
              <a:latin typeface="Symbol" pitchFamily="18" charset="2"/>
              <a:ea typeface="PMingLiU" charset="-120"/>
              <a:cs typeface="Arial Unicode MS" pitchFamily="34" charset="-128"/>
            </a:endParaRPr>
          </a:p>
        </p:txBody>
      </p:sp>
      <p:sp>
        <p:nvSpPr>
          <p:cNvPr id="48141" name="Text Box 12"/>
          <p:cNvSpPr txBox="1">
            <a:spLocks noChangeArrowheads="1"/>
          </p:cNvSpPr>
          <p:nvPr/>
        </p:nvSpPr>
        <p:spPr bwMode="auto">
          <a:xfrm>
            <a:off x="382588" y="4514850"/>
            <a:ext cx="338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  <a:ea typeface="PMingLiU" charset="-120"/>
                <a:cs typeface="Arial Unicode MS" pitchFamily="34" charset="-128"/>
              </a:rPr>
              <a:t>0</a:t>
            </a:r>
            <a:r>
              <a:rPr lang="en-US" sz="1400" baseline="30000">
                <a:latin typeface="Times New Roman" pitchFamily="18" charset="0"/>
                <a:ea typeface="PMingLiU" charset="-120"/>
                <a:cs typeface="Arial Unicode MS" pitchFamily="34" charset="-128"/>
              </a:rPr>
              <a:t>+</a:t>
            </a:r>
          </a:p>
        </p:txBody>
      </p:sp>
      <p:sp>
        <p:nvSpPr>
          <p:cNvPr id="48142" name="Text Box 13"/>
          <p:cNvSpPr txBox="1">
            <a:spLocks noChangeArrowheads="1"/>
          </p:cNvSpPr>
          <p:nvPr/>
        </p:nvSpPr>
        <p:spPr bwMode="auto">
          <a:xfrm>
            <a:off x="1830388" y="5673725"/>
            <a:ext cx="338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400">
                <a:latin typeface="Times New Roman" pitchFamily="18" charset="0"/>
                <a:ea typeface="PMingLiU" charset="-120"/>
                <a:cs typeface="Arial Unicode MS" pitchFamily="34" charset="-128"/>
              </a:rPr>
              <a:t>1</a:t>
            </a:r>
            <a:r>
              <a:rPr lang="en-US" sz="1400" baseline="30000">
                <a:latin typeface="Times New Roman" pitchFamily="18" charset="0"/>
                <a:ea typeface="PMingLiU" charset="-120"/>
                <a:cs typeface="Arial Unicode MS" pitchFamily="34" charset="-128"/>
              </a:rPr>
              <a:t>+</a:t>
            </a:r>
          </a:p>
        </p:txBody>
      </p:sp>
      <p:sp>
        <p:nvSpPr>
          <p:cNvPr id="48143" name="Text Box 14"/>
          <p:cNvSpPr txBox="1">
            <a:spLocks noChangeArrowheads="1"/>
          </p:cNvSpPr>
          <p:nvPr/>
        </p:nvSpPr>
        <p:spPr bwMode="auto">
          <a:xfrm>
            <a:off x="1341438" y="4568825"/>
            <a:ext cx="10969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100" i="1">
                <a:latin typeface="Arial" pitchFamily="34" charset="0"/>
                <a:ea typeface="PMingLiU" charset="-120"/>
                <a:cs typeface="Arial Unicode MS" pitchFamily="34" charset="-128"/>
              </a:rPr>
              <a:t>Q</a:t>
            </a:r>
            <a:r>
              <a:rPr lang="en-US" sz="1100" i="1" baseline="-25000">
                <a:latin typeface="Symbol" pitchFamily="18" charset="2"/>
                <a:ea typeface="PMingLiU" charset="-120"/>
                <a:cs typeface="Arial Unicode MS" pitchFamily="34" charset="-128"/>
              </a:rPr>
              <a:t>b</a:t>
            </a:r>
            <a:r>
              <a:rPr lang="en-US" sz="1100">
                <a:latin typeface="Arial" pitchFamily="34" charset="0"/>
                <a:ea typeface="PMingLiU" charset="-120"/>
                <a:cs typeface="Arial Unicode MS" pitchFamily="34" charset="-128"/>
              </a:rPr>
              <a:t>=3.510 MeV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88203" y="609601"/>
            <a:ext cx="3840162" cy="4953000"/>
            <a:chOff x="4846638" y="914400"/>
            <a:chExt cx="3840162" cy="5353050"/>
          </a:xfrm>
        </p:grpSpPr>
        <p:grpSp>
          <p:nvGrpSpPr>
            <p:cNvPr id="48144" name="Group 19"/>
            <p:cNvGrpSpPr>
              <a:grpSpLocks/>
            </p:cNvGrpSpPr>
            <p:nvPr/>
          </p:nvGrpSpPr>
          <p:grpSpPr bwMode="auto">
            <a:xfrm>
              <a:off x="4846638" y="914400"/>
              <a:ext cx="3840162" cy="5353050"/>
              <a:chOff x="2671" y="373"/>
              <a:chExt cx="2828" cy="3716"/>
            </a:xfrm>
          </p:grpSpPr>
          <p:pic>
            <p:nvPicPr>
              <p:cNvPr id="48160" name="Picture 20" descr="Scot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" y="373"/>
                <a:ext cx="2825" cy="2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61" name="Picture 21" descr="Residual a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" y="2423"/>
                <a:ext cx="2828" cy="1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8145" name="Oval 22"/>
            <p:cNvSpPr>
              <a:spLocks noChangeArrowheads="1"/>
            </p:cNvSpPr>
            <p:nvPr/>
          </p:nvSpPr>
          <p:spPr bwMode="auto">
            <a:xfrm>
              <a:off x="7229475" y="4440238"/>
              <a:ext cx="88900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6" name="Line 23"/>
            <p:cNvSpPr>
              <a:spLocks noChangeShapeType="1"/>
            </p:cNvSpPr>
            <p:nvPr/>
          </p:nvSpPr>
          <p:spPr bwMode="auto">
            <a:xfrm flipH="1">
              <a:off x="7272338" y="4314825"/>
              <a:ext cx="4762" cy="342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7" name="Line 24"/>
            <p:cNvSpPr>
              <a:spLocks noChangeShapeType="1"/>
            </p:cNvSpPr>
            <p:nvPr/>
          </p:nvSpPr>
          <p:spPr bwMode="auto">
            <a:xfrm>
              <a:off x="7229475" y="4657725"/>
              <a:ext cx="8096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8" name="Line 25"/>
            <p:cNvSpPr>
              <a:spLocks noChangeShapeType="1"/>
            </p:cNvSpPr>
            <p:nvPr/>
          </p:nvSpPr>
          <p:spPr bwMode="auto">
            <a:xfrm>
              <a:off x="7234238" y="4314825"/>
              <a:ext cx="8096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" name="Text Box 26"/>
            <p:cNvSpPr txBox="1">
              <a:spLocks noChangeArrowheads="1"/>
            </p:cNvSpPr>
            <p:nvPr/>
          </p:nvSpPr>
          <p:spPr bwMode="auto">
            <a:xfrm>
              <a:off x="6713538" y="4506913"/>
              <a:ext cx="5381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 baseline="30000">
                  <a:latin typeface="Arial" pitchFamily="34" charset="0"/>
                  <a:ea typeface="Arial Unicode MS" pitchFamily="34" charset="-128"/>
                  <a:cs typeface="Arial Unicode MS" pitchFamily="34" charset="-128"/>
                </a:rPr>
                <a:t>21</a:t>
              </a:r>
              <a:r>
                <a:rPr lang="en-US" sz="1400">
                  <a:latin typeface="Arial" pitchFamily="34" charset="0"/>
                  <a:ea typeface="Arial Unicode MS" pitchFamily="34" charset="-128"/>
                  <a:cs typeface="Arial Unicode MS" pitchFamily="34" charset="-128"/>
                </a:rPr>
                <a:t>Na</a:t>
              </a:r>
            </a:p>
          </p:txBody>
        </p:sp>
        <p:sp>
          <p:nvSpPr>
            <p:cNvPr id="48150" name="Rectangle 27"/>
            <p:cNvSpPr>
              <a:spLocks noChangeArrowheads="1"/>
            </p:cNvSpPr>
            <p:nvPr/>
          </p:nvSpPr>
          <p:spPr bwMode="auto">
            <a:xfrm>
              <a:off x="6677025" y="4991100"/>
              <a:ext cx="871538" cy="666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8151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165" y="4267200"/>
            <a:ext cx="2362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2" name="Text Box 31"/>
          <p:cNvSpPr txBox="1">
            <a:spLocks noChangeArrowheads="1"/>
          </p:cNvSpPr>
          <p:nvPr/>
        </p:nvSpPr>
        <p:spPr bwMode="auto">
          <a:xfrm>
            <a:off x="777875" y="3830638"/>
            <a:ext cx="1279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>
                <a:latin typeface="Times New Roman" pitchFamily="18" charset="0"/>
              </a:rPr>
              <a:t>Atom Trap</a:t>
            </a:r>
          </a:p>
        </p:txBody>
      </p:sp>
      <p:sp>
        <p:nvSpPr>
          <p:cNvPr id="48153" name="Text Box 32"/>
          <p:cNvSpPr txBox="1">
            <a:spLocks noChangeArrowheads="1"/>
          </p:cNvSpPr>
          <p:nvPr/>
        </p:nvSpPr>
        <p:spPr bwMode="auto">
          <a:xfrm>
            <a:off x="3048000" y="3810000"/>
            <a:ext cx="103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>
                <a:latin typeface="Times New Roman" pitchFamily="18" charset="0"/>
              </a:rPr>
              <a:t>Ion Trap</a:t>
            </a:r>
          </a:p>
        </p:txBody>
      </p:sp>
      <p:sp>
        <p:nvSpPr>
          <p:cNvPr id="48154" name="AutoShape 34"/>
          <p:cNvSpPr>
            <a:spLocks noChangeArrowheads="1"/>
          </p:cNvSpPr>
          <p:nvPr/>
        </p:nvSpPr>
        <p:spPr bwMode="auto">
          <a:xfrm>
            <a:off x="2547938" y="3810000"/>
            <a:ext cx="2176462" cy="2514600"/>
          </a:xfrm>
          <a:prstGeom prst="roundRect">
            <a:avLst>
              <a:gd name="adj" fmla="val 11907"/>
            </a:avLst>
          </a:prstGeom>
          <a:noFill/>
          <a:ln w="28575" algn="ctr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8155" name="AutoShape 35"/>
          <p:cNvSpPr>
            <a:spLocks noChangeArrowheads="1"/>
          </p:cNvSpPr>
          <p:nvPr/>
        </p:nvSpPr>
        <p:spPr bwMode="auto">
          <a:xfrm>
            <a:off x="381000" y="3810000"/>
            <a:ext cx="2057400" cy="2514600"/>
          </a:xfrm>
          <a:prstGeom prst="roundRect">
            <a:avLst>
              <a:gd name="adj" fmla="val 1190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6" name="Freeform 37"/>
          <p:cNvSpPr>
            <a:spLocks/>
          </p:cNvSpPr>
          <p:nvPr/>
        </p:nvSpPr>
        <p:spPr bwMode="auto">
          <a:xfrm>
            <a:off x="4384965" y="2971800"/>
            <a:ext cx="1219200" cy="342900"/>
          </a:xfrm>
          <a:custGeom>
            <a:avLst/>
            <a:gdLst>
              <a:gd name="T0" fmla="*/ 0 w 768"/>
              <a:gd name="T1" fmla="*/ 2147483647 h 216"/>
              <a:gd name="T2" fmla="*/ 2147483647 w 768"/>
              <a:gd name="T3" fmla="*/ 2147483647 h 216"/>
              <a:gd name="T4" fmla="*/ 2147483647 w 768"/>
              <a:gd name="T5" fmla="*/ 0 h 2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216">
                <a:moveTo>
                  <a:pt x="0" y="144"/>
                </a:moveTo>
                <a:cubicBezTo>
                  <a:pt x="176" y="180"/>
                  <a:pt x="352" y="216"/>
                  <a:pt x="480" y="192"/>
                </a:cubicBezTo>
                <a:cubicBezTo>
                  <a:pt x="608" y="168"/>
                  <a:pt x="720" y="40"/>
                  <a:pt x="768" y="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8157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28663"/>
            <a:ext cx="2590800" cy="186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58" name="Freeform 45"/>
          <p:cNvSpPr>
            <a:spLocks/>
          </p:cNvSpPr>
          <p:nvPr/>
        </p:nvSpPr>
        <p:spPr bwMode="auto">
          <a:xfrm>
            <a:off x="4469478" y="2507670"/>
            <a:ext cx="1314450" cy="1281142"/>
          </a:xfrm>
          <a:custGeom>
            <a:avLst/>
            <a:gdLst>
              <a:gd name="T0" fmla="*/ 0 w 864"/>
              <a:gd name="T1" fmla="*/ 2147483647 h 576"/>
              <a:gd name="T2" fmla="*/ 2147483647 w 864"/>
              <a:gd name="T3" fmla="*/ 2147483647 h 576"/>
              <a:gd name="T4" fmla="*/ 2147483647 w 864"/>
              <a:gd name="T5" fmla="*/ 2147483647 h 576"/>
              <a:gd name="T6" fmla="*/ 2147483647 w 864"/>
              <a:gd name="T7" fmla="*/ 2147483647 h 576"/>
              <a:gd name="T8" fmla="*/ 2147483647 w 864"/>
              <a:gd name="T9" fmla="*/ 0 h 5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4" h="576">
                <a:moveTo>
                  <a:pt x="0" y="576"/>
                </a:moveTo>
                <a:cubicBezTo>
                  <a:pt x="60" y="504"/>
                  <a:pt x="120" y="432"/>
                  <a:pt x="192" y="384"/>
                </a:cubicBezTo>
                <a:cubicBezTo>
                  <a:pt x="264" y="336"/>
                  <a:pt x="344" y="320"/>
                  <a:pt x="432" y="288"/>
                </a:cubicBezTo>
                <a:cubicBezTo>
                  <a:pt x="520" y="256"/>
                  <a:pt x="648" y="240"/>
                  <a:pt x="720" y="192"/>
                </a:cubicBezTo>
                <a:cubicBezTo>
                  <a:pt x="792" y="144"/>
                  <a:pt x="828" y="72"/>
                  <a:pt x="864" y="0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8159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733034"/>
              </p:ext>
            </p:extLst>
          </p:nvPr>
        </p:nvGraphicFramePr>
        <p:xfrm>
          <a:off x="457200" y="2790825"/>
          <a:ext cx="39544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2" name="Equation" r:id="rId9" imgW="2349500" imgH="469900" progId="Equation.3">
                  <p:embed/>
                </p:oleObj>
              </mc:Choice>
              <mc:Fallback>
                <p:oleObj name="Equation" r:id="rId9" imgW="2349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90825"/>
                        <a:ext cx="3954463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52165" y="6489700"/>
            <a:ext cx="384175" cy="365125"/>
          </a:xfrm>
        </p:spPr>
        <p:txBody>
          <a:bodyPr/>
          <a:lstStyle/>
          <a:p>
            <a:fld id="{C02D542C-3D8C-4107-BFFB-416EF2B71DC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32861" y="5562600"/>
            <a:ext cx="51969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     </a:t>
            </a:r>
          </a:p>
          <a:p>
            <a:r>
              <a:rPr lang="en-US" sz="1400" baseline="30000" dirty="0" smtClean="0"/>
              <a:t>21</a:t>
            </a:r>
            <a:r>
              <a:rPr lang="en-US" sz="1400" dirty="0" smtClean="0"/>
              <a:t>Na</a:t>
            </a:r>
          </a:p>
          <a:p>
            <a:r>
              <a:rPr lang="en-US" sz="1400" baseline="30000" dirty="0" smtClean="0"/>
              <a:t>32</a:t>
            </a:r>
            <a:r>
              <a:rPr lang="en-US" sz="1400" dirty="0" smtClean="0"/>
              <a:t>Ar</a:t>
            </a:r>
          </a:p>
          <a:p>
            <a:pPr lvl="0"/>
            <a:r>
              <a:rPr lang="en-US" sz="1400" baseline="30000" dirty="0" smtClean="0"/>
              <a:t>38m</a:t>
            </a:r>
            <a:r>
              <a:rPr lang="en-US" sz="1400" dirty="0" smtClean="0"/>
              <a:t>K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680365" y="557091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C. </a:t>
            </a:r>
            <a:r>
              <a:rPr lang="en-US" sz="1400" dirty="0" err="1" smtClean="0"/>
              <a:t>Statowa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PRD </a:t>
            </a:r>
            <a:r>
              <a:rPr lang="en-US" sz="1400" b="1" dirty="0" smtClean="0"/>
              <a:t>18</a:t>
            </a:r>
            <a:r>
              <a:rPr lang="en-US" sz="1400" dirty="0" smtClean="0"/>
              <a:t>, 3970 (1978)</a:t>
            </a:r>
          </a:p>
          <a:p>
            <a:r>
              <a:rPr lang="en-US" sz="1400" dirty="0" smtClean="0"/>
              <a:t>P.A</a:t>
            </a:r>
            <a:r>
              <a:rPr lang="en-US" sz="1400" dirty="0"/>
              <a:t>. </a:t>
            </a:r>
            <a:r>
              <a:rPr lang="en-US" sz="1400" dirty="0" smtClean="0"/>
              <a:t>Vetter </a:t>
            </a:r>
            <a:r>
              <a:rPr lang="en-US" sz="1400" i="1" dirty="0" smtClean="0"/>
              <a:t>et al.</a:t>
            </a:r>
            <a:r>
              <a:rPr lang="en-US" sz="1400" dirty="0" smtClean="0"/>
              <a:t>, PRC </a:t>
            </a:r>
            <a:r>
              <a:rPr lang="en-US" sz="1400" b="1" dirty="0"/>
              <a:t>77</a:t>
            </a:r>
            <a:r>
              <a:rPr lang="en-US" sz="1400" dirty="0"/>
              <a:t>, 035502 (2008</a:t>
            </a:r>
            <a:r>
              <a:rPr lang="en-US" sz="1400" dirty="0" smtClean="0"/>
              <a:t>)</a:t>
            </a:r>
          </a:p>
          <a:p>
            <a:r>
              <a:rPr lang="nb-NO" sz="1400" dirty="0" smtClean="0"/>
              <a:t>E.G. Adelberger </a:t>
            </a:r>
            <a:r>
              <a:rPr lang="nb-NO" sz="1400" i="1" dirty="0" smtClean="0"/>
              <a:t>et al.,</a:t>
            </a:r>
            <a:r>
              <a:rPr lang="nb-NO" sz="1400" dirty="0" smtClean="0"/>
              <a:t> PRL </a:t>
            </a:r>
            <a:r>
              <a:rPr lang="nb-NO" sz="1400" b="1" dirty="0" smtClean="0"/>
              <a:t>83</a:t>
            </a:r>
            <a:r>
              <a:rPr lang="nb-NO" sz="1400" dirty="0" smtClean="0"/>
              <a:t>, 1299 (1999)</a:t>
            </a:r>
          </a:p>
          <a:p>
            <a:r>
              <a:rPr lang="nb-NO" sz="1400" dirty="0" smtClean="0"/>
              <a:t>A</a:t>
            </a:r>
            <a:r>
              <a:rPr lang="nb-NO" sz="1400" dirty="0"/>
              <a:t>. Gorelov </a:t>
            </a:r>
            <a:r>
              <a:rPr lang="nb-NO" sz="1400" i="1" dirty="0"/>
              <a:t>et al.</a:t>
            </a:r>
            <a:r>
              <a:rPr lang="nb-NO" sz="1400" dirty="0"/>
              <a:t>, </a:t>
            </a:r>
            <a:r>
              <a:rPr lang="nb-NO" sz="1400" dirty="0" smtClean="0"/>
              <a:t>PRL </a:t>
            </a:r>
            <a:r>
              <a:rPr lang="nb-NO" sz="1400" b="1" dirty="0" smtClean="0"/>
              <a:t>94</a:t>
            </a:r>
            <a:r>
              <a:rPr lang="nb-NO" sz="1400" dirty="0"/>
              <a:t>, 142501 (2005)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2377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vs. LE Couplings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7575" y="6489700"/>
            <a:ext cx="384175" cy="365125"/>
          </a:xfrm>
        </p:spPr>
        <p:txBody>
          <a:bodyPr/>
          <a:lstStyle/>
          <a:p>
            <a:pPr>
              <a:defRPr/>
            </a:pPr>
            <a:fld id="{93688ED0-F433-4CE3-9451-E137EB873C1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682" y="2003425"/>
            <a:ext cx="44513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07" y="2651125"/>
            <a:ext cx="2644775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66"/>
          <p:cNvSpPr txBox="1">
            <a:spLocks noChangeArrowheads="1"/>
          </p:cNvSpPr>
          <p:nvPr/>
        </p:nvSpPr>
        <p:spPr bwMode="auto">
          <a:xfrm>
            <a:off x="257969" y="1211263"/>
            <a:ext cx="43926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If the scale of New Physics (NP) is much larger than the energy reach at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LHC …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6"/>
          <p:cNvSpPr txBox="1">
            <a:spLocks noChangeArrowheads="1"/>
          </p:cNvSpPr>
          <p:nvPr/>
        </p:nvSpPr>
        <p:spPr bwMode="auto">
          <a:xfrm>
            <a:off x="228600" y="4419600"/>
            <a:ext cx="43926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…the CC processes at LHC can be described by the same effective interaction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Lagrangian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as in 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decays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Box 66"/>
          <p:cNvSpPr txBox="1">
            <a:spLocks noChangeArrowheads="1"/>
          </p:cNvSpPr>
          <p:nvPr/>
        </p:nvSpPr>
        <p:spPr bwMode="auto">
          <a:xfrm>
            <a:off x="4866482" y="4383088"/>
            <a:ext cx="3959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4 complex couplings left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Possible imaginary parts for </a:t>
            </a:r>
            <a:r>
              <a:rPr lang="en-US" sz="2000" i="1" dirty="0" err="1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000" i="1" baseline="-25000" dirty="0" err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sz="2000" i="1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000" i="1" baseline="-25000" dirty="0" err="1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000" i="1" baseline="-25000" dirty="0" err="1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9" name="TextBox 66"/>
          <p:cNvSpPr txBox="1">
            <a:spLocks noChangeArrowheads="1"/>
          </p:cNvSpPr>
          <p:nvPr/>
        </p:nvSpPr>
        <p:spPr bwMode="auto">
          <a:xfrm>
            <a:off x="4793457" y="1066800"/>
            <a:ext cx="3959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Quark-lepton level Lagrangian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Left-handed neutrinos</a:t>
            </a:r>
          </a:p>
        </p:txBody>
      </p:sp>
      <p:sp>
        <p:nvSpPr>
          <p:cNvPr id="10" name="Oval 9"/>
          <p:cNvSpPr/>
          <p:nvPr/>
        </p:nvSpPr>
        <p:spPr>
          <a:xfrm>
            <a:off x="6234907" y="2074863"/>
            <a:ext cx="1079500" cy="6477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46207" y="2722563"/>
            <a:ext cx="431800" cy="4318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26844" y="3154363"/>
            <a:ext cx="431800" cy="431800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26844" y="3586163"/>
            <a:ext cx="431800" cy="433387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5387975"/>
            <a:ext cx="2032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87975"/>
            <a:ext cx="2060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7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Projected Limits for LHC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88ED0-F433-4CE3-9451-E137EB873C1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07213"/>
            <a:ext cx="1752600" cy="88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926068"/>
            <a:ext cx="747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imits from V. </a:t>
            </a:r>
            <a:r>
              <a:rPr lang="en-US" dirty="0" err="1" smtClean="0"/>
              <a:t>Cirigliano</a:t>
            </a:r>
            <a:r>
              <a:rPr lang="en-US" dirty="0" smtClean="0"/>
              <a:t>, M. Gonzalez-Alonso, M.L. </a:t>
            </a:r>
            <a:r>
              <a:rPr lang="en-US" dirty="0" err="1" smtClean="0"/>
              <a:t>Graesser</a:t>
            </a:r>
            <a:r>
              <a:rPr lang="en-US" dirty="0" smtClean="0"/>
              <a:t>, arXiv:1210.4553</a:t>
            </a:r>
            <a:endParaRPr lang="en-US" dirty="0"/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71122"/>
            <a:ext cx="5029200" cy="492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50450" y="3748207"/>
            <a:ext cx="227915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LHC 2012, 7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TeV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5 fb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-1</a:t>
            </a:r>
          </a:p>
          <a:p>
            <a:pPr algn="ctr"/>
            <a:endParaRPr lang="en-US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Comparable with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0.05%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measurement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or right handed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neutrino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cpl.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5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baseline="30000" dirty="0" smtClean="0"/>
              <a:t>6</a:t>
            </a:r>
            <a:r>
              <a:rPr lang="en-US" dirty="0" smtClean="0"/>
              <a:t>He Production at CENPA, U Washington</a:t>
            </a:r>
          </a:p>
        </p:txBody>
      </p:sp>
      <p:sp>
        <p:nvSpPr>
          <p:cNvPr id="26634" name="TextBox 1"/>
          <p:cNvSpPr txBox="1">
            <a:spLocks noChangeArrowheads="1"/>
          </p:cNvSpPr>
          <p:nvPr/>
        </p:nvSpPr>
        <p:spPr bwMode="auto">
          <a:xfrm>
            <a:off x="2514600" y="2362200"/>
            <a:ext cx="2916248" cy="307777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400" i="1" dirty="0"/>
              <a:t>A. </a:t>
            </a:r>
            <a:r>
              <a:rPr lang="en-US" sz="1400" i="1" dirty="0" err="1"/>
              <a:t>Knecht</a:t>
            </a:r>
            <a:r>
              <a:rPr lang="en-US" sz="1400" i="1" dirty="0"/>
              <a:t> et al., NIM A </a:t>
            </a:r>
            <a:r>
              <a:rPr lang="en-US" sz="1400" b="1" i="1" dirty="0"/>
              <a:t>660</a:t>
            </a:r>
            <a:r>
              <a:rPr lang="en-US" sz="1400" i="1" dirty="0"/>
              <a:t>, 43 (2011)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/>
          <a:stretch>
            <a:fillRect/>
          </a:stretch>
        </p:blipFill>
        <p:spPr bwMode="auto">
          <a:xfrm>
            <a:off x="1140423" y="2671762"/>
            <a:ext cx="431165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2628969" y="4159250"/>
            <a:ext cx="838200" cy="444500"/>
            <a:chOff x="921657" y="3087915"/>
            <a:chExt cx="504372" cy="315225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1143000" y="3153228"/>
              <a:ext cx="211818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1304472" y="3213461"/>
              <a:ext cx="121557" cy="1896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Oval 4"/>
            <p:cNvSpPr>
              <a:spLocks noChangeArrowheads="1"/>
            </p:cNvSpPr>
            <p:nvPr/>
          </p:nvSpPr>
          <p:spPr bwMode="auto">
            <a:xfrm>
              <a:off x="921657" y="3087915"/>
              <a:ext cx="76200" cy="8926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997857" y="3118395"/>
              <a:ext cx="152400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 bwMode="auto">
          <a:xfrm>
            <a:off x="2139332" y="1143000"/>
            <a:ext cx="857480" cy="19050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2209800" y="1164772"/>
            <a:ext cx="419169" cy="299447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6" idx="2"/>
          </p:cNvCxnSpPr>
          <p:nvPr/>
        </p:nvCxnSpPr>
        <p:spPr bwMode="auto">
          <a:xfrm flipV="1">
            <a:off x="2209800" y="4222184"/>
            <a:ext cx="419169" cy="52325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480273" y="838200"/>
            <a:ext cx="2971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aseline="32000" dirty="0" smtClean="0"/>
              <a:t>7</a:t>
            </a:r>
            <a:r>
              <a:rPr lang="en-US" sz="2000" dirty="0" smtClean="0"/>
              <a:t>Li(d,</a:t>
            </a:r>
            <a:r>
              <a:rPr lang="en-US" sz="2000" baseline="32000" dirty="0" smtClean="0"/>
              <a:t>3</a:t>
            </a:r>
            <a:r>
              <a:rPr lang="en-US" sz="2000" dirty="0" smtClean="0"/>
              <a:t>He)</a:t>
            </a:r>
            <a:r>
              <a:rPr lang="en-US" sz="2000" baseline="32000" dirty="0" smtClean="0"/>
              <a:t>6</a:t>
            </a:r>
            <a:r>
              <a:rPr lang="en-US" sz="2000" dirty="0" smtClean="0"/>
              <a:t>He reaction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10 </a:t>
            </a:r>
            <a:r>
              <a:rPr lang="en-US" sz="2000" dirty="0" err="1"/>
              <a:t>μA</a:t>
            </a:r>
            <a:r>
              <a:rPr lang="en-US" sz="2000" dirty="0"/>
              <a:t> </a:t>
            </a:r>
            <a:r>
              <a:rPr lang="en-US" sz="2000" dirty="0" smtClean="0"/>
              <a:t>d, 18 MeV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~1x10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 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He/s extracted</a:t>
            </a:r>
            <a:endParaRPr lang="en-US" sz="20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41298"/>
            <a:ext cx="3649894" cy="312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01298" y="773668"/>
            <a:ext cx="265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6</a:t>
            </a:r>
            <a:r>
              <a:rPr lang="en-US" dirty="0" smtClean="0"/>
              <a:t>He lifetime measurement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1473" y="4278868"/>
            <a:ext cx="96827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 Target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6834" y="5619690"/>
            <a:ext cx="379956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CENPA Tandem Accelerator Facility</a:t>
            </a:r>
            <a:endParaRPr lang="en-US" sz="2000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56" y="4343400"/>
            <a:ext cx="27257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5692738" y="4298022"/>
            <a:ext cx="6383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 dirty="0"/>
              <a:t>t</a:t>
            </a:r>
            <a:r>
              <a:rPr lang="en-US" sz="2000" baseline="-25000" dirty="0" smtClean="0"/>
              <a:t>1/2</a:t>
            </a:r>
            <a:r>
              <a:rPr lang="en-US" sz="2000" dirty="0" smtClean="0"/>
              <a:t>=</a:t>
            </a:r>
            <a:endParaRPr lang="en-US" sz="2000" dirty="0"/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6273744" y="4745443"/>
            <a:ext cx="2176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dirty="0"/>
              <a:t>Compare </a:t>
            </a:r>
            <a:r>
              <a:rPr lang="en-US" dirty="0" smtClean="0"/>
              <a:t>with</a:t>
            </a:r>
            <a:br>
              <a:rPr lang="en-US" dirty="0" smtClean="0"/>
            </a:br>
            <a:r>
              <a:rPr lang="en-US" i="1" dirty="0" err="1" smtClean="0"/>
              <a:t>ab</a:t>
            </a:r>
            <a:r>
              <a:rPr lang="en-US" i="1" dirty="0" smtClean="0"/>
              <a:t>-initio</a:t>
            </a:r>
            <a:r>
              <a:rPr lang="en-US" dirty="0"/>
              <a:t> </a:t>
            </a:r>
            <a:r>
              <a:rPr lang="en-US" dirty="0" smtClean="0"/>
              <a:t>calculations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|</a:t>
            </a:r>
            <a:r>
              <a:rPr lang="en-US" dirty="0" smtClean="0"/>
              <a:t>M</a:t>
            </a:r>
            <a:r>
              <a:rPr lang="en-US" baseline="-25000" dirty="0" smtClean="0"/>
              <a:t>GT</a:t>
            </a:r>
            <a:r>
              <a:rPr lang="en-US" dirty="0" smtClean="0"/>
              <a:t>| to </a:t>
            </a:r>
            <a:r>
              <a:rPr lang="en-US" dirty="0"/>
              <a:t>obtain </a:t>
            </a:r>
            <a:r>
              <a:rPr lang="en-US" i="1" dirty="0" err="1" smtClean="0"/>
              <a:t>g</a:t>
            </a:r>
            <a:r>
              <a:rPr lang="en-US" i="1" baseline="-25000" dirty="0" err="1" smtClean="0"/>
              <a:t>A</a:t>
            </a:r>
            <a:r>
              <a:rPr lang="en-US" i="1" dirty="0"/>
              <a:t/>
            </a:r>
            <a:br>
              <a:rPr lang="en-US" i="1" dirty="0"/>
            </a:br>
            <a:r>
              <a:rPr lang="en-US" dirty="0" smtClean="0"/>
              <a:t>in </a:t>
            </a:r>
            <a:r>
              <a:rPr lang="en-US" dirty="0"/>
              <a:t>nuclear medium</a:t>
            </a:r>
            <a:endParaRPr lang="en-US" baseline="-25000" dirty="0"/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5783287" y="5905815"/>
            <a:ext cx="3096104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400" i="1" dirty="0"/>
              <a:t>A. </a:t>
            </a:r>
            <a:r>
              <a:rPr lang="en-US" sz="1400" i="1" dirty="0" err="1"/>
              <a:t>Knecht</a:t>
            </a:r>
            <a:r>
              <a:rPr lang="en-US" sz="1400" i="1" dirty="0"/>
              <a:t> et al., PRL </a:t>
            </a:r>
            <a:r>
              <a:rPr lang="en-US" sz="1400" b="1" i="1" dirty="0"/>
              <a:t>108</a:t>
            </a:r>
            <a:r>
              <a:rPr lang="en-US" sz="1400" i="1" dirty="0"/>
              <a:t>, 122502 (2012)</a:t>
            </a:r>
          </a:p>
          <a:p>
            <a:pPr eaLnBrk="1" hangingPunct="1"/>
            <a:r>
              <a:rPr lang="en-US" sz="1400" i="1" dirty="0"/>
              <a:t>A. </a:t>
            </a:r>
            <a:r>
              <a:rPr lang="en-US" sz="1400" i="1" dirty="0" err="1"/>
              <a:t>Knecht</a:t>
            </a:r>
            <a:r>
              <a:rPr lang="en-US" sz="1400" i="1" dirty="0"/>
              <a:t> et al., PRC </a:t>
            </a:r>
            <a:r>
              <a:rPr lang="en-US" sz="1400" b="1" i="1" dirty="0"/>
              <a:t>86</a:t>
            </a:r>
            <a:r>
              <a:rPr lang="en-US" sz="1400" i="1" dirty="0"/>
              <a:t>, 035506 (2012)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856286" y="4190072"/>
            <a:ext cx="381000" cy="1841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2" y="1164771"/>
            <a:ext cx="2024684" cy="358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218440" y="6492240"/>
            <a:ext cx="35445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P. Mueller   Comparative Review   Fundamental Symmetries   June 2013</a:t>
            </a:r>
            <a:endParaRPr lang="en-US" sz="900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384175" cy="365125"/>
          </a:xfrm>
        </p:spPr>
        <p:txBody>
          <a:bodyPr/>
          <a:lstStyle/>
          <a:p>
            <a:pPr>
              <a:defRPr/>
            </a:pPr>
            <a:fld id="{93688ED0-F433-4CE3-9451-E137EB873C1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2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A3E95853-3A13-44DE-B971-B858C9B996FD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Atom Trapping of </a:t>
            </a:r>
            <a:r>
              <a:rPr lang="en-US" baseline="30000" dirty="0" smtClean="0"/>
              <a:t>6</a:t>
            </a:r>
            <a:r>
              <a:rPr lang="en-US" dirty="0" smtClean="0"/>
              <a:t>He (and other noble gases)</a:t>
            </a:r>
          </a:p>
        </p:txBody>
      </p:sp>
      <p:sp>
        <p:nvSpPr>
          <p:cNvPr id="47108" name="Line 3"/>
          <p:cNvSpPr>
            <a:spLocks noChangeShapeType="1"/>
          </p:cNvSpPr>
          <p:nvPr/>
        </p:nvSpPr>
        <p:spPr bwMode="auto">
          <a:xfrm>
            <a:off x="2192337" y="835025"/>
            <a:ext cx="1978881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3424237" y="911225"/>
            <a:ext cx="22882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latin typeface="Arial" pitchFamily="34" charset="0"/>
                <a:ea typeface="ＭＳ Ｐゴシック"/>
                <a:cs typeface="Arial Unicode MS" pitchFamily="34" charset="-128"/>
              </a:rPr>
              <a:t>Atom Trap Setup</a:t>
            </a:r>
          </a:p>
        </p:txBody>
      </p:sp>
      <p:pic>
        <p:nvPicPr>
          <p:cNvPr id="47137" name="Picture 6" descr="ATTA Diagram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05411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8" name="Line 7"/>
          <p:cNvSpPr>
            <a:spLocks noChangeShapeType="1"/>
          </p:cNvSpPr>
          <p:nvPr/>
        </p:nvSpPr>
        <p:spPr bwMode="auto">
          <a:xfrm flipH="1">
            <a:off x="6395327" y="1752600"/>
            <a:ext cx="505005" cy="93521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9" name="Text Box 8"/>
          <p:cNvSpPr txBox="1">
            <a:spLocks noChangeArrowheads="1"/>
          </p:cNvSpPr>
          <p:nvPr/>
        </p:nvSpPr>
        <p:spPr bwMode="auto">
          <a:xfrm>
            <a:off x="6079206" y="1313435"/>
            <a:ext cx="9023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zh-TW" sz="1600" b="1" dirty="0" smtClean="0">
                <a:solidFill>
                  <a:srgbClr val="FF0000"/>
                </a:solidFill>
                <a:latin typeface="Times New Roman" pitchFamily="18" charset="0"/>
                <a:ea typeface="PMingLiU" charset="-120"/>
                <a:cs typeface="Arial Unicode MS" pitchFamily="34" charset="-128"/>
              </a:rPr>
              <a:t>706 </a:t>
            </a:r>
            <a:r>
              <a:rPr lang="en-US" altLang="zh-TW" sz="1600" b="1" dirty="0">
                <a:solidFill>
                  <a:srgbClr val="FF0000"/>
                </a:solidFill>
                <a:latin typeface="Times New Roman" pitchFamily="18" charset="0"/>
                <a:ea typeface="PMingLiU" charset="-120"/>
                <a:cs typeface="Arial Unicode MS" pitchFamily="34" charset="-128"/>
              </a:rPr>
              <a:t>nm</a:t>
            </a:r>
          </a:p>
        </p:txBody>
      </p:sp>
      <p:sp>
        <p:nvSpPr>
          <p:cNvPr id="47140" name="Line 9"/>
          <p:cNvSpPr>
            <a:spLocks noChangeShapeType="1"/>
          </p:cNvSpPr>
          <p:nvPr/>
        </p:nvSpPr>
        <p:spPr bwMode="auto">
          <a:xfrm rot="10800000" flipH="1">
            <a:off x="5767141" y="2836999"/>
            <a:ext cx="503422" cy="86096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1" name="Text Box 10"/>
          <p:cNvSpPr txBox="1">
            <a:spLocks noChangeArrowheads="1"/>
          </p:cNvSpPr>
          <p:nvPr/>
        </p:nvSpPr>
        <p:spPr bwMode="auto">
          <a:xfrm>
            <a:off x="6599786" y="3016650"/>
            <a:ext cx="10052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zh-TW" sz="1600" b="1" dirty="0">
                <a:solidFill>
                  <a:schemeClr val="accent2"/>
                </a:solidFill>
                <a:latin typeface="Times New Roman" pitchFamily="18" charset="0"/>
                <a:ea typeface="PMingLiU" charset="-120"/>
                <a:cs typeface="Arial Unicode MS" pitchFamily="34" charset="-128"/>
              </a:rPr>
              <a:t>1083 nm</a:t>
            </a:r>
          </a:p>
        </p:txBody>
      </p:sp>
      <p:sp>
        <p:nvSpPr>
          <p:cNvPr id="47111" name="Oval 11"/>
          <p:cNvSpPr>
            <a:spLocks noChangeArrowheads="1"/>
          </p:cNvSpPr>
          <p:nvPr/>
        </p:nvSpPr>
        <p:spPr bwMode="auto">
          <a:xfrm>
            <a:off x="958850" y="5181600"/>
            <a:ext cx="3212368" cy="576263"/>
          </a:xfrm>
          <a:prstGeom prst="ellipse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2" name="Text Box 12"/>
          <p:cNvSpPr txBox="1">
            <a:spLocks noChangeArrowheads="1"/>
          </p:cNvSpPr>
          <p:nvPr/>
        </p:nvSpPr>
        <p:spPr bwMode="auto">
          <a:xfrm>
            <a:off x="1035050" y="5762929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rgbClr val="0000FF"/>
              </a:solidFill>
              <a:latin typeface="Arial" pitchFamily="34" charset="0"/>
              <a:ea typeface="PMingLiU" charset="-120"/>
              <a:cs typeface="Arial Unicode MS" pitchFamily="34" charset="-128"/>
            </a:endParaRPr>
          </a:p>
        </p:txBody>
      </p:sp>
      <p:sp>
        <p:nvSpPr>
          <p:cNvPr id="47113" name="Text Box 13"/>
          <p:cNvSpPr txBox="1">
            <a:spLocks noChangeArrowheads="1"/>
          </p:cNvSpPr>
          <p:nvPr/>
        </p:nvSpPr>
        <p:spPr bwMode="auto">
          <a:xfrm>
            <a:off x="1133475" y="4387096"/>
            <a:ext cx="323678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Arial" pitchFamily="34" charset="0"/>
                <a:ea typeface="PMingLiU" charset="-120"/>
                <a:cs typeface="Arial Unicode MS" pitchFamily="34" charset="-128"/>
              </a:rPr>
              <a:t>		</a:t>
            </a:r>
            <a:r>
              <a:rPr lang="en-US" sz="2000" dirty="0" smtClean="0">
                <a:latin typeface="Arial" pitchFamily="34" charset="0"/>
                <a:ea typeface="PMingLiU" charset="-120"/>
                <a:cs typeface="Arial Unicode MS" pitchFamily="34" charset="-128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Arial" pitchFamily="34" charset="0"/>
                <a:ea typeface="PMingLiU" charset="-120"/>
                <a:cs typeface="Arial Unicode MS" pitchFamily="34" charset="-128"/>
              </a:rPr>
              <a:t>@ source	5x10</a:t>
            </a:r>
            <a:r>
              <a:rPr lang="en-US" sz="2000" baseline="30000" dirty="0" smtClean="0">
                <a:latin typeface="Arial" pitchFamily="34" charset="0"/>
                <a:ea typeface="PMingLiU" charset="-120"/>
                <a:cs typeface="Arial Unicode MS" pitchFamily="34" charset="-128"/>
              </a:rPr>
              <a:t>9</a:t>
            </a:r>
            <a:r>
              <a:rPr lang="en-US" sz="2000" dirty="0" smtClean="0">
                <a:latin typeface="Arial" pitchFamily="34" charset="0"/>
                <a:ea typeface="PMingLiU" charset="-120"/>
                <a:cs typeface="Arial Unicode MS" pitchFamily="34" charset="-128"/>
              </a:rPr>
              <a:t> s</a:t>
            </a:r>
            <a:r>
              <a:rPr lang="en-US" sz="2000" baseline="30000" dirty="0" smtClean="0">
                <a:latin typeface="Arial" pitchFamily="34" charset="0"/>
                <a:ea typeface="PMingLiU" charset="-120"/>
                <a:cs typeface="Arial Unicode MS" pitchFamily="34" charset="-128"/>
              </a:rPr>
              <a:t>-1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>Capt. efficiency 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>= 2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>x10</a:t>
            </a:r>
            <a:r>
              <a:rPr lang="en-US" sz="2400" baseline="30000" dirty="0" smtClean="0">
                <a:solidFill>
                  <a:schemeClr val="tx2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>-7</a:t>
            </a:r>
            <a:endParaRPr lang="en-US" sz="2400" baseline="30000" dirty="0">
              <a:solidFill>
                <a:schemeClr val="tx2"/>
              </a:solidFill>
              <a:latin typeface="Arial" pitchFamily="34" charset="0"/>
              <a:ea typeface="PMingLiU" charset="-120"/>
              <a:cs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pitchFamily="34" charset="0"/>
                <a:ea typeface="PMingLiU" charset="-120"/>
                <a:cs typeface="Arial Unicode MS" pitchFamily="34" charset="-128"/>
              </a:rPr>
              <a:t>@ trap		</a:t>
            </a:r>
            <a:r>
              <a:rPr lang="en-US" sz="2000" dirty="0" smtClean="0">
                <a:latin typeface="Arial" pitchFamily="34" charset="0"/>
                <a:ea typeface="PMingLiU" charset="-120"/>
                <a:cs typeface="Arial Unicode MS" pitchFamily="34" charset="-128"/>
              </a:rPr>
              <a:t>1000 </a:t>
            </a:r>
            <a:r>
              <a:rPr lang="en-US" sz="2000" dirty="0">
                <a:latin typeface="Arial" pitchFamily="34" charset="0"/>
                <a:ea typeface="PMingLiU" charset="-120"/>
                <a:cs typeface="Arial Unicode MS" pitchFamily="34" charset="-128"/>
              </a:rPr>
              <a:t>s</a:t>
            </a:r>
            <a:r>
              <a:rPr lang="en-US" sz="2000" baseline="30000" dirty="0">
                <a:latin typeface="Arial" pitchFamily="34" charset="0"/>
                <a:ea typeface="PMingLiU" charset="-120"/>
                <a:cs typeface="Arial Unicode MS" pitchFamily="34" charset="-128"/>
              </a:rPr>
              <a:t>-1</a:t>
            </a:r>
            <a:r>
              <a:rPr lang="en-US" sz="2000" dirty="0">
                <a:latin typeface="Arial" pitchFamily="34" charset="0"/>
                <a:ea typeface="PMingLiU" charset="-120"/>
                <a:cs typeface="Arial Unicode MS" pitchFamily="34" charset="-128"/>
              </a:rPr>
              <a:t>	    </a:t>
            </a:r>
            <a:endParaRPr lang="en-US" sz="2000" baseline="30000" dirty="0">
              <a:latin typeface="Arial" pitchFamily="34" charset="0"/>
              <a:ea typeface="PMingLiU" charset="-120"/>
              <a:cs typeface="Arial Unicode MS" pitchFamily="34" charset="-128"/>
            </a:endParaRPr>
          </a:p>
        </p:txBody>
      </p:sp>
      <p:sp>
        <p:nvSpPr>
          <p:cNvPr id="47115" name="Text Box 15"/>
          <p:cNvSpPr txBox="1">
            <a:spLocks noChangeArrowheads="1"/>
          </p:cNvSpPr>
          <p:nvPr/>
        </p:nvSpPr>
        <p:spPr bwMode="auto">
          <a:xfrm>
            <a:off x="2117725" y="4150029"/>
            <a:ext cx="13965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aseline="30000" dirty="0" smtClean="0">
                <a:solidFill>
                  <a:srgbClr val="0000FF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>6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>He Rates</a:t>
            </a:r>
            <a:endParaRPr lang="en-US" sz="2000" dirty="0">
              <a:solidFill>
                <a:srgbClr val="0000FF"/>
              </a:solidFill>
              <a:latin typeface="Arial" pitchFamily="34" charset="0"/>
              <a:ea typeface="PMingLiU" charset="-120"/>
              <a:cs typeface="Arial Unicode MS" pitchFamily="34" charset="-128"/>
            </a:endParaRPr>
          </a:p>
        </p:txBody>
      </p:sp>
      <p:sp>
        <p:nvSpPr>
          <p:cNvPr id="47121" name="AutoShape 21"/>
          <p:cNvSpPr>
            <a:spLocks noChangeArrowheads="1"/>
          </p:cNvSpPr>
          <p:nvPr/>
        </p:nvSpPr>
        <p:spPr bwMode="auto">
          <a:xfrm>
            <a:off x="5562358" y="4228193"/>
            <a:ext cx="2528887" cy="2028825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F6F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123" name="Line 23"/>
          <p:cNvSpPr>
            <a:spLocks noChangeShapeType="1"/>
          </p:cNvSpPr>
          <p:nvPr/>
        </p:nvSpPr>
        <p:spPr bwMode="auto">
          <a:xfrm>
            <a:off x="6337777" y="6048065"/>
            <a:ext cx="49141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124" name="Line 24"/>
          <p:cNvSpPr>
            <a:spLocks noChangeShapeType="1"/>
          </p:cNvSpPr>
          <p:nvPr/>
        </p:nvSpPr>
        <p:spPr bwMode="auto">
          <a:xfrm>
            <a:off x="6328204" y="5617452"/>
            <a:ext cx="475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125" name="Line 25"/>
          <p:cNvSpPr>
            <a:spLocks noChangeShapeType="1"/>
          </p:cNvSpPr>
          <p:nvPr/>
        </p:nvSpPr>
        <p:spPr bwMode="auto">
          <a:xfrm>
            <a:off x="6845150" y="5071067"/>
            <a:ext cx="44674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126" name="Line 26"/>
          <p:cNvSpPr>
            <a:spLocks noChangeShapeType="1"/>
          </p:cNvSpPr>
          <p:nvPr/>
        </p:nvSpPr>
        <p:spPr bwMode="auto">
          <a:xfrm>
            <a:off x="6382479" y="4675749"/>
            <a:ext cx="43876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127" name="Line 27"/>
          <p:cNvSpPr>
            <a:spLocks noChangeShapeType="1"/>
          </p:cNvSpPr>
          <p:nvPr/>
        </p:nvSpPr>
        <p:spPr bwMode="auto">
          <a:xfrm flipV="1">
            <a:off x="6589868" y="5613216"/>
            <a:ext cx="0" cy="42637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128" name="Line 28"/>
          <p:cNvSpPr>
            <a:spLocks noChangeShapeType="1"/>
          </p:cNvSpPr>
          <p:nvPr/>
        </p:nvSpPr>
        <p:spPr bwMode="auto">
          <a:xfrm flipV="1">
            <a:off x="6599441" y="5072478"/>
            <a:ext cx="437170" cy="530855"/>
          </a:xfrm>
          <a:prstGeom prst="line">
            <a:avLst/>
          </a:prstGeom>
          <a:noFill/>
          <a:ln w="28575">
            <a:solidFill>
              <a:srgbClr val="ED181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129" name="Line 29"/>
          <p:cNvSpPr>
            <a:spLocks noChangeShapeType="1"/>
          </p:cNvSpPr>
          <p:nvPr/>
        </p:nvSpPr>
        <p:spPr bwMode="auto">
          <a:xfrm flipH="1" flipV="1">
            <a:off x="6644115" y="4672692"/>
            <a:ext cx="373980" cy="39687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7130" name="Text Box 30"/>
          <p:cNvSpPr txBox="1">
            <a:spLocks noChangeArrowheads="1"/>
          </p:cNvSpPr>
          <p:nvPr/>
        </p:nvSpPr>
        <p:spPr bwMode="auto">
          <a:xfrm>
            <a:off x="6986581" y="4629863"/>
            <a:ext cx="901464" cy="39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1000" b="1" dirty="0" smtClean="0">
                <a:solidFill>
                  <a:srgbClr val="FF0000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>Image</a:t>
            </a:r>
            <a:r>
              <a:rPr lang="en-US" altLang="zh-TW" sz="1000" b="1" dirty="0">
                <a:solidFill>
                  <a:srgbClr val="FF0000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/>
            </a:r>
            <a:br>
              <a:rPr lang="en-US" altLang="zh-TW" sz="1000" b="1" dirty="0">
                <a:solidFill>
                  <a:srgbClr val="FF0000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</a:br>
            <a:r>
              <a:rPr lang="en-US" altLang="zh-TW" sz="1000" b="1" dirty="0" smtClean="0">
                <a:solidFill>
                  <a:srgbClr val="FF0000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>706 </a:t>
            </a:r>
            <a:r>
              <a:rPr lang="en-US" altLang="zh-TW" sz="1000" b="1" dirty="0">
                <a:solidFill>
                  <a:srgbClr val="FF0000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>nm</a:t>
            </a:r>
          </a:p>
        </p:txBody>
      </p:sp>
      <p:sp>
        <p:nvSpPr>
          <p:cNvPr id="47131" name="Text Box 31"/>
          <p:cNvSpPr txBox="1">
            <a:spLocks noChangeArrowheads="1"/>
          </p:cNvSpPr>
          <p:nvPr/>
        </p:nvSpPr>
        <p:spPr bwMode="auto">
          <a:xfrm>
            <a:off x="6827599" y="5493209"/>
            <a:ext cx="539283" cy="27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200" b="1">
                <a:latin typeface="Arial" pitchFamily="34" charset="0"/>
                <a:ea typeface="PMingLiU" charset="-120"/>
                <a:cs typeface="Arial Unicode MS" pitchFamily="34" charset="-128"/>
              </a:rPr>
              <a:t>2</a:t>
            </a:r>
            <a:r>
              <a:rPr lang="en-US" altLang="zh-TW" sz="1200" b="1" baseline="30000">
                <a:latin typeface="Arial" pitchFamily="34" charset="0"/>
                <a:ea typeface="PMingLiU" charset="-120"/>
                <a:cs typeface="Arial Unicode MS" pitchFamily="34" charset="-128"/>
              </a:rPr>
              <a:t>3</a:t>
            </a:r>
            <a:r>
              <a:rPr lang="en-US" altLang="zh-TW" sz="1200" b="1" i="1">
                <a:latin typeface="Arial" pitchFamily="34" charset="0"/>
                <a:ea typeface="PMingLiU" charset="-120"/>
                <a:cs typeface="Arial Unicode MS" pitchFamily="34" charset="-128"/>
              </a:rPr>
              <a:t>S</a:t>
            </a:r>
            <a:r>
              <a:rPr lang="en-US" altLang="zh-TW" sz="1200" b="1" baseline="-25000">
                <a:latin typeface="Arial" pitchFamily="34" charset="0"/>
                <a:ea typeface="PMingLiU" charset="-120"/>
                <a:cs typeface="Arial Unicode MS" pitchFamily="34" charset="-128"/>
              </a:rPr>
              <a:t>1</a:t>
            </a:r>
          </a:p>
        </p:txBody>
      </p:sp>
      <p:sp>
        <p:nvSpPr>
          <p:cNvPr id="47132" name="Rectangle 32"/>
          <p:cNvSpPr>
            <a:spLocks noChangeArrowheads="1"/>
          </p:cNvSpPr>
          <p:nvPr/>
        </p:nvSpPr>
        <p:spPr bwMode="auto">
          <a:xfrm>
            <a:off x="6827599" y="5906881"/>
            <a:ext cx="485036" cy="27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zh-TW" sz="1200" b="1">
                <a:latin typeface="Arial" pitchFamily="34" charset="0"/>
                <a:ea typeface="PMingLiU" charset="-120"/>
                <a:cs typeface="Arial Unicode MS" pitchFamily="34" charset="-128"/>
              </a:rPr>
              <a:t>1</a:t>
            </a:r>
            <a:r>
              <a:rPr lang="en-US" altLang="zh-TW" sz="1200" b="1" baseline="30000">
                <a:latin typeface="Arial" pitchFamily="34" charset="0"/>
                <a:ea typeface="PMingLiU" charset="-120"/>
                <a:cs typeface="Arial Unicode MS" pitchFamily="34" charset="-128"/>
              </a:rPr>
              <a:t>1</a:t>
            </a:r>
            <a:r>
              <a:rPr lang="en-US" altLang="zh-TW" sz="1200" b="1" i="1">
                <a:latin typeface="Arial" pitchFamily="34" charset="0"/>
                <a:ea typeface="PMingLiU" charset="-120"/>
                <a:cs typeface="Arial Unicode MS" pitchFamily="34" charset="-128"/>
              </a:rPr>
              <a:t>S</a:t>
            </a:r>
            <a:r>
              <a:rPr lang="en-US" altLang="zh-TW" sz="1200" b="1" baseline="-25000">
                <a:latin typeface="Arial" pitchFamily="34" charset="0"/>
                <a:ea typeface="PMingLiU" charset="-120"/>
                <a:cs typeface="Arial Unicode MS" pitchFamily="34" charset="-128"/>
              </a:rPr>
              <a:t>0</a:t>
            </a:r>
          </a:p>
        </p:txBody>
      </p:sp>
      <p:sp>
        <p:nvSpPr>
          <p:cNvPr id="47133" name="Text Box 33"/>
          <p:cNvSpPr txBox="1">
            <a:spLocks noChangeArrowheads="1"/>
          </p:cNvSpPr>
          <p:nvPr/>
        </p:nvSpPr>
        <p:spPr bwMode="auto">
          <a:xfrm>
            <a:off x="7293489" y="4946824"/>
            <a:ext cx="598317" cy="27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200" b="1">
                <a:latin typeface="Arial" pitchFamily="34" charset="0"/>
                <a:ea typeface="PMingLiU" charset="-120"/>
                <a:cs typeface="Arial Unicode MS" pitchFamily="34" charset="-128"/>
              </a:rPr>
              <a:t>2 </a:t>
            </a:r>
            <a:r>
              <a:rPr lang="en-US" altLang="zh-TW" sz="1200" b="1" baseline="30000">
                <a:latin typeface="Arial" pitchFamily="34" charset="0"/>
                <a:ea typeface="PMingLiU" charset="-120"/>
                <a:cs typeface="Arial Unicode MS" pitchFamily="34" charset="-128"/>
              </a:rPr>
              <a:t>3</a:t>
            </a:r>
            <a:r>
              <a:rPr lang="en-US" altLang="zh-TW" sz="1200" b="1" i="1">
                <a:latin typeface="Arial" pitchFamily="34" charset="0"/>
                <a:ea typeface="PMingLiU" charset="-120"/>
                <a:cs typeface="Arial Unicode MS" pitchFamily="34" charset="-128"/>
              </a:rPr>
              <a:t>P</a:t>
            </a:r>
            <a:r>
              <a:rPr lang="en-US" altLang="zh-TW" sz="1200" b="1" baseline="-25000">
                <a:latin typeface="Arial" pitchFamily="34" charset="0"/>
                <a:ea typeface="PMingLiU" charset="-120"/>
                <a:cs typeface="Arial Unicode MS" pitchFamily="34" charset="-128"/>
              </a:rPr>
              <a:t>2</a:t>
            </a:r>
          </a:p>
        </p:txBody>
      </p:sp>
      <p:sp>
        <p:nvSpPr>
          <p:cNvPr id="47134" name="Text Box 34"/>
          <p:cNvSpPr txBox="1">
            <a:spLocks noChangeArrowheads="1"/>
          </p:cNvSpPr>
          <p:nvPr/>
        </p:nvSpPr>
        <p:spPr bwMode="auto">
          <a:xfrm>
            <a:off x="6751812" y="4552958"/>
            <a:ext cx="633418" cy="27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200" b="1" dirty="0">
                <a:latin typeface="Arial" pitchFamily="34" charset="0"/>
                <a:ea typeface="PMingLiU" charset="-120"/>
                <a:cs typeface="Arial Unicode MS" pitchFamily="34" charset="-128"/>
              </a:rPr>
              <a:t>3 </a:t>
            </a:r>
            <a:r>
              <a:rPr lang="en-US" altLang="zh-TW" sz="1200" b="1" baseline="30000" dirty="0" smtClean="0">
                <a:latin typeface="Arial" pitchFamily="34" charset="0"/>
                <a:ea typeface="PMingLiU" charset="-120"/>
                <a:cs typeface="Arial Unicode MS" pitchFamily="34" charset="-128"/>
              </a:rPr>
              <a:t>3</a:t>
            </a:r>
            <a:r>
              <a:rPr lang="en-US" altLang="zh-TW" sz="1200" b="1" i="1" dirty="0" smtClean="0">
                <a:latin typeface="Arial" pitchFamily="34" charset="0"/>
                <a:ea typeface="PMingLiU" charset="-120"/>
                <a:cs typeface="Arial Unicode MS" pitchFamily="34" charset="-128"/>
              </a:rPr>
              <a:t>S</a:t>
            </a:r>
            <a:r>
              <a:rPr lang="en-US" altLang="zh-TW" sz="1200" b="1" baseline="-25000" dirty="0">
                <a:latin typeface="Arial" pitchFamily="34" charset="0"/>
                <a:ea typeface="PMingLiU" charset="-120"/>
                <a:cs typeface="Arial Unicode MS" pitchFamily="34" charset="-128"/>
              </a:rPr>
              <a:t>1</a:t>
            </a:r>
          </a:p>
        </p:txBody>
      </p:sp>
      <p:sp>
        <p:nvSpPr>
          <p:cNvPr id="47135" name="Text Box 35"/>
          <p:cNvSpPr txBox="1">
            <a:spLocks noChangeArrowheads="1"/>
          </p:cNvSpPr>
          <p:nvPr/>
        </p:nvSpPr>
        <p:spPr bwMode="auto">
          <a:xfrm>
            <a:off x="6644115" y="5126129"/>
            <a:ext cx="1263645" cy="39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1000" b="1">
                <a:solidFill>
                  <a:srgbClr val="ED181E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>Trap</a:t>
            </a:r>
            <a:br>
              <a:rPr lang="en-US" altLang="zh-TW" sz="1000" b="1">
                <a:solidFill>
                  <a:srgbClr val="ED181E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</a:br>
            <a:r>
              <a:rPr lang="en-US" altLang="zh-TW" sz="1000" b="1">
                <a:solidFill>
                  <a:srgbClr val="ED181E"/>
                </a:solidFill>
                <a:latin typeface="Arial" pitchFamily="34" charset="0"/>
                <a:ea typeface="PMingLiU" charset="-120"/>
                <a:cs typeface="Arial Unicode MS" pitchFamily="34" charset="-128"/>
              </a:rPr>
              <a:t>1083 nm</a:t>
            </a:r>
          </a:p>
        </p:txBody>
      </p:sp>
      <p:sp>
        <p:nvSpPr>
          <p:cNvPr id="47136" name="Text Box 36"/>
          <p:cNvSpPr txBox="1">
            <a:spLocks noChangeArrowheads="1"/>
          </p:cNvSpPr>
          <p:nvPr/>
        </p:nvSpPr>
        <p:spPr bwMode="auto">
          <a:xfrm>
            <a:off x="5988360" y="4297374"/>
            <a:ext cx="1613063" cy="30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latin typeface="Arial" pitchFamily="34" charset="0"/>
                <a:ea typeface="ＭＳ Ｐゴシック"/>
                <a:cs typeface="Arial Unicode MS" pitchFamily="34" charset="-128"/>
              </a:rPr>
              <a:t>He level scheme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/>
          <a:lstStyle/>
          <a:p>
            <a:pPr eaLnBrk="1" hangingPunct="1"/>
            <a:r>
              <a:rPr lang="en-US" smtClean="0"/>
              <a:t>Beta-Decay Study with Laser Trapped </a:t>
            </a:r>
            <a:r>
              <a:rPr lang="en-US" baseline="30000" smtClean="0"/>
              <a:t>6</a:t>
            </a:r>
            <a:r>
              <a:rPr lang="en-US" smtClean="0"/>
              <a:t>He</a:t>
            </a:r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5029200" y="844550"/>
            <a:ext cx="2984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10000"/>
              </a:spcBef>
              <a:buFontTx/>
              <a:buChar char="•"/>
            </a:pPr>
            <a:endParaRPr lang="en-US" sz="2400">
              <a:latin typeface="Times New Roman" pitchFamily="18" charset="0"/>
              <a:ea typeface="PMingLiU" charset="-120"/>
              <a:cs typeface="Arial Unicode MS" pitchFamily="34" charset="-128"/>
            </a:endParaRPr>
          </a:p>
        </p:txBody>
      </p:sp>
      <p:sp>
        <p:nvSpPr>
          <p:cNvPr id="39940" name="Text Box 9"/>
          <p:cNvSpPr txBox="1">
            <a:spLocks noChangeArrowheads="1"/>
          </p:cNvSpPr>
          <p:nvPr/>
        </p:nvSpPr>
        <p:spPr bwMode="auto">
          <a:xfrm>
            <a:off x="5334000" y="719138"/>
            <a:ext cx="329882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2000" dirty="0" smtClean="0">
                <a:latin typeface="+mn-lt"/>
              </a:rPr>
              <a:t>Recoil time-of-flight spectrum</a:t>
            </a:r>
          </a:p>
          <a:p>
            <a:pPr algn="ctr" eaLnBrk="1" hangingPunct="1">
              <a:defRPr/>
            </a:pPr>
            <a:r>
              <a:rPr lang="en-US" sz="2000" dirty="0" smtClean="0">
                <a:latin typeface="+mn-lt"/>
              </a:rPr>
              <a:t>(MC simulation)</a:t>
            </a:r>
          </a:p>
        </p:txBody>
      </p:sp>
      <p:sp>
        <p:nvSpPr>
          <p:cNvPr id="39941" name="Text Box 10"/>
          <p:cNvSpPr txBox="1">
            <a:spLocks noChangeArrowheads="1"/>
          </p:cNvSpPr>
          <p:nvPr/>
        </p:nvSpPr>
        <p:spPr bwMode="auto">
          <a:xfrm>
            <a:off x="5029200" y="4943475"/>
            <a:ext cx="40020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 ~1x10</a:t>
            </a:r>
            <a:r>
              <a:rPr lang="en-US" sz="1800" baseline="30000" dirty="0" smtClean="0">
                <a:latin typeface="+mn-lt"/>
              </a:rPr>
              <a:t>9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baseline="30000" dirty="0" smtClean="0">
                <a:latin typeface="+mn-lt"/>
              </a:rPr>
              <a:t>6</a:t>
            </a:r>
            <a:r>
              <a:rPr lang="en-US" sz="1800" dirty="0" smtClean="0">
                <a:latin typeface="+mn-lt"/>
              </a:rPr>
              <a:t>He/s production yield</a:t>
            </a:r>
          </a:p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 trapping rate ~2x10</a:t>
            </a:r>
            <a:r>
              <a:rPr lang="en-US" sz="1800" baseline="30000" dirty="0" smtClean="0">
                <a:latin typeface="+mn-lt"/>
              </a:rPr>
              <a:t>3 6</a:t>
            </a:r>
            <a:r>
              <a:rPr lang="en-US" sz="1800" dirty="0" smtClean="0">
                <a:latin typeface="+mn-lt"/>
              </a:rPr>
              <a:t>He/s</a:t>
            </a:r>
            <a:endParaRPr lang="en-US" sz="1800" baseline="30000" dirty="0" smtClean="0">
              <a:latin typeface="+mn-lt"/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 ~0.1% statistics in ~4 weeks beam time</a:t>
            </a:r>
          </a:p>
        </p:txBody>
      </p:sp>
      <p:sp>
        <p:nvSpPr>
          <p:cNvPr id="49158" name="Rectangle 11"/>
          <p:cNvSpPr>
            <a:spLocks noChangeArrowheads="1"/>
          </p:cNvSpPr>
          <p:nvPr/>
        </p:nvSpPr>
        <p:spPr bwMode="auto">
          <a:xfrm>
            <a:off x="381000" y="4783138"/>
            <a:ext cx="45720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/>
              <a:t>Atom trap properties</a:t>
            </a:r>
          </a:p>
          <a:p>
            <a:pPr>
              <a:buFontTx/>
              <a:buChar char="•"/>
            </a:pPr>
            <a:r>
              <a:rPr lang="en-US" sz="2000" dirty="0"/>
              <a:t> Highly selective capture</a:t>
            </a:r>
          </a:p>
          <a:p>
            <a:pPr>
              <a:buFontTx/>
              <a:buChar char="•"/>
            </a:pPr>
            <a:r>
              <a:rPr lang="en-US" sz="2000" dirty="0"/>
              <a:t> No RF fields or space charge</a:t>
            </a:r>
          </a:p>
          <a:p>
            <a:pPr>
              <a:buFontTx/>
              <a:buChar char="•"/>
            </a:pPr>
            <a:r>
              <a:rPr lang="en-US" sz="2000" dirty="0"/>
              <a:t> Low temperature sample </a:t>
            </a:r>
            <a:r>
              <a:rPr lang="en-US" sz="2000" dirty="0" smtClean="0"/>
              <a:t>(&lt;</a:t>
            </a:r>
            <a:r>
              <a:rPr lang="en-US" sz="2000" dirty="0" err="1" smtClean="0"/>
              <a:t>mK</a:t>
            </a:r>
            <a:r>
              <a:rPr lang="en-US" sz="2000" dirty="0"/>
              <a:t>)</a:t>
            </a:r>
          </a:p>
          <a:p>
            <a:pPr>
              <a:buFontTx/>
              <a:buChar char="•"/>
            </a:pPr>
            <a:r>
              <a:rPr lang="en-US" sz="2000" dirty="0"/>
              <a:t> Tight spatial confinement (&lt; 100</a:t>
            </a:r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dirty="0"/>
              <a:t>m)</a:t>
            </a:r>
          </a:p>
        </p:txBody>
      </p:sp>
      <p:sp>
        <p:nvSpPr>
          <p:cNvPr id="49159" name="AutoShape 14"/>
          <p:cNvSpPr>
            <a:spLocks noChangeAspect="1" noChangeArrowheads="1" noTextEdit="1"/>
          </p:cNvSpPr>
          <p:nvPr/>
        </p:nvSpPr>
        <p:spPr bwMode="auto">
          <a:xfrm>
            <a:off x="4572000" y="1241425"/>
            <a:ext cx="45720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160" name="Group 216"/>
          <p:cNvGrpSpPr>
            <a:grpSpLocks/>
          </p:cNvGrpSpPr>
          <p:nvPr/>
        </p:nvGrpSpPr>
        <p:grpSpPr bwMode="auto">
          <a:xfrm>
            <a:off x="5121275" y="1438275"/>
            <a:ext cx="3636963" cy="2943225"/>
            <a:chOff x="3226" y="898"/>
            <a:chExt cx="2291" cy="1854"/>
          </a:xfrm>
        </p:grpSpPr>
        <p:sp>
          <p:nvSpPr>
            <p:cNvPr id="49272" name="Rectangle 16"/>
            <p:cNvSpPr>
              <a:spLocks noChangeArrowheads="1"/>
            </p:cNvSpPr>
            <p:nvPr/>
          </p:nvSpPr>
          <p:spPr bwMode="auto">
            <a:xfrm>
              <a:off x="3418" y="2656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250</a:t>
              </a:r>
              <a:endParaRPr lang="en-US"/>
            </a:p>
          </p:txBody>
        </p:sp>
        <p:sp>
          <p:nvSpPr>
            <p:cNvPr id="49273" name="Rectangle 17"/>
            <p:cNvSpPr>
              <a:spLocks noChangeArrowheads="1"/>
            </p:cNvSpPr>
            <p:nvPr/>
          </p:nvSpPr>
          <p:spPr bwMode="auto">
            <a:xfrm>
              <a:off x="3869" y="2656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300</a:t>
              </a:r>
              <a:endParaRPr lang="en-US"/>
            </a:p>
          </p:txBody>
        </p:sp>
        <p:sp>
          <p:nvSpPr>
            <p:cNvPr id="49274" name="Rectangle 18"/>
            <p:cNvSpPr>
              <a:spLocks noChangeArrowheads="1"/>
            </p:cNvSpPr>
            <p:nvPr/>
          </p:nvSpPr>
          <p:spPr bwMode="auto">
            <a:xfrm>
              <a:off x="4319" y="2656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350</a:t>
              </a:r>
              <a:endParaRPr lang="en-US"/>
            </a:p>
          </p:txBody>
        </p:sp>
        <p:sp>
          <p:nvSpPr>
            <p:cNvPr id="49275" name="Rectangle 19"/>
            <p:cNvSpPr>
              <a:spLocks noChangeArrowheads="1"/>
            </p:cNvSpPr>
            <p:nvPr/>
          </p:nvSpPr>
          <p:spPr bwMode="auto">
            <a:xfrm>
              <a:off x="4770" y="2656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400</a:t>
              </a:r>
              <a:endParaRPr lang="en-US"/>
            </a:p>
          </p:txBody>
        </p:sp>
        <p:sp>
          <p:nvSpPr>
            <p:cNvPr id="49276" name="Rectangle 20"/>
            <p:cNvSpPr>
              <a:spLocks noChangeArrowheads="1"/>
            </p:cNvSpPr>
            <p:nvPr/>
          </p:nvSpPr>
          <p:spPr bwMode="auto">
            <a:xfrm>
              <a:off x="5220" y="2656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450</a:t>
              </a:r>
              <a:endParaRPr lang="en-US"/>
            </a:p>
          </p:txBody>
        </p:sp>
        <p:sp>
          <p:nvSpPr>
            <p:cNvPr id="49277" name="Line 21"/>
            <p:cNvSpPr>
              <a:spLocks noChangeShapeType="1"/>
            </p:cNvSpPr>
            <p:nvPr/>
          </p:nvSpPr>
          <p:spPr bwMode="auto">
            <a:xfrm flipV="1">
              <a:off x="3256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78" name="Line 22"/>
            <p:cNvSpPr>
              <a:spLocks noChangeShapeType="1"/>
            </p:cNvSpPr>
            <p:nvPr/>
          </p:nvSpPr>
          <p:spPr bwMode="auto">
            <a:xfrm flipV="1">
              <a:off x="3481" y="2614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79" name="Line 23"/>
            <p:cNvSpPr>
              <a:spLocks noChangeShapeType="1"/>
            </p:cNvSpPr>
            <p:nvPr/>
          </p:nvSpPr>
          <p:spPr bwMode="auto">
            <a:xfrm flipV="1">
              <a:off x="3706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0" name="Line 24"/>
            <p:cNvSpPr>
              <a:spLocks noChangeShapeType="1"/>
            </p:cNvSpPr>
            <p:nvPr/>
          </p:nvSpPr>
          <p:spPr bwMode="auto">
            <a:xfrm flipV="1">
              <a:off x="3932" y="2614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1" name="Line 25"/>
            <p:cNvSpPr>
              <a:spLocks noChangeShapeType="1"/>
            </p:cNvSpPr>
            <p:nvPr/>
          </p:nvSpPr>
          <p:spPr bwMode="auto">
            <a:xfrm flipV="1">
              <a:off x="4157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2" name="Line 26"/>
            <p:cNvSpPr>
              <a:spLocks noChangeShapeType="1"/>
            </p:cNvSpPr>
            <p:nvPr/>
          </p:nvSpPr>
          <p:spPr bwMode="auto">
            <a:xfrm flipV="1">
              <a:off x="4382" y="2614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3" name="Line 27"/>
            <p:cNvSpPr>
              <a:spLocks noChangeShapeType="1"/>
            </p:cNvSpPr>
            <p:nvPr/>
          </p:nvSpPr>
          <p:spPr bwMode="auto">
            <a:xfrm flipV="1">
              <a:off x="4607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4" name="Line 28"/>
            <p:cNvSpPr>
              <a:spLocks noChangeShapeType="1"/>
            </p:cNvSpPr>
            <p:nvPr/>
          </p:nvSpPr>
          <p:spPr bwMode="auto">
            <a:xfrm flipV="1">
              <a:off x="4833" y="2614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5" name="Line 29"/>
            <p:cNvSpPr>
              <a:spLocks noChangeShapeType="1"/>
            </p:cNvSpPr>
            <p:nvPr/>
          </p:nvSpPr>
          <p:spPr bwMode="auto">
            <a:xfrm flipV="1">
              <a:off x="5058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6" name="Line 30"/>
            <p:cNvSpPr>
              <a:spLocks noChangeShapeType="1"/>
            </p:cNvSpPr>
            <p:nvPr/>
          </p:nvSpPr>
          <p:spPr bwMode="auto">
            <a:xfrm flipV="1">
              <a:off x="5283" y="2614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7" name="Line 31"/>
            <p:cNvSpPr>
              <a:spLocks noChangeShapeType="1"/>
            </p:cNvSpPr>
            <p:nvPr/>
          </p:nvSpPr>
          <p:spPr bwMode="auto">
            <a:xfrm flipV="1">
              <a:off x="5508" y="2614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8" name="Line 32"/>
            <p:cNvSpPr>
              <a:spLocks noChangeShapeType="1"/>
            </p:cNvSpPr>
            <p:nvPr/>
          </p:nvSpPr>
          <p:spPr bwMode="auto">
            <a:xfrm>
              <a:off x="3256" y="2614"/>
              <a:ext cx="22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89" name="Line 33"/>
            <p:cNvSpPr>
              <a:spLocks noChangeShapeType="1"/>
            </p:cNvSpPr>
            <p:nvPr/>
          </p:nvSpPr>
          <p:spPr bwMode="auto">
            <a:xfrm>
              <a:off x="3226" y="2614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0" name="Line 34"/>
            <p:cNvSpPr>
              <a:spLocks noChangeShapeType="1"/>
            </p:cNvSpPr>
            <p:nvPr/>
          </p:nvSpPr>
          <p:spPr bwMode="auto">
            <a:xfrm>
              <a:off x="3241" y="2500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1" name="Line 35"/>
            <p:cNvSpPr>
              <a:spLocks noChangeShapeType="1"/>
            </p:cNvSpPr>
            <p:nvPr/>
          </p:nvSpPr>
          <p:spPr bwMode="auto">
            <a:xfrm>
              <a:off x="3226" y="2385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2" name="Line 36"/>
            <p:cNvSpPr>
              <a:spLocks noChangeShapeType="1"/>
            </p:cNvSpPr>
            <p:nvPr/>
          </p:nvSpPr>
          <p:spPr bwMode="auto">
            <a:xfrm>
              <a:off x="3241" y="2271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3" name="Line 37"/>
            <p:cNvSpPr>
              <a:spLocks noChangeShapeType="1"/>
            </p:cNvSpPr>
            <p:nvPr/>
          </p:nvSpPr>
          <p:spPr bwMode="auto">
            <a:xfrm>
              <a:off x="3226" y="2156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4" name="Line 38"/>
            <p:cNvSpPr>
              <a:spLocks noChangeShapeType="1"/>
            </p:cNvSpPr>
            <p:nvPr/>
          </p:nvSpPr>
          <p:spPr bwMode="auto">
            <a:xfrm>
              <a:off x="3241" y="2041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5" name="Line 39"/>
            <p:cNvSpPr>
              <a:spLocks noChangeShapeType="1"/>
            </p:cNvSpPr>
            <p:nvPr/>
          </p:nvSpPr>
          <p:spPr bwMode="auto">
            <a:xfrm>
              <a:off x="3226" y="1927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6" name="Line 40"/>
            <p:cNvSpPr>
              <a:spLocks noChangeShapeType="1"/>
            </p:cNvSpPr>
            <p:nvPr/>
          </p:nvSpPr>
          <p:spPr bwMode="auto">
            <a:xfrm>
              <a:off x="3241" y="1813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7" name="Line 41"/>
            <p:cNvSpPr>
              <a:spLocks noChangeShapeType="1"/>
            </p:cNvSpPr>
            <p:nvPr/>
          </p:nvSpPr>
          <p:spPr bwMode="auto">
            <a:xfrm>
              <a:off x="3226" y="1698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8" name="Line 42"/>
            <p:cNvSpPr>
              <a:spLocks noChangeShapeType="1"/>
            </p:cNvSpPr>
            <p:nvPr/>
          </p:nvSpPr>
          <p:spPr bwMode="auto">
            <a:xfrm>
              <a:off x="3241" y="1584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99" name="Line 43"/>
            <p:cNvSpPr>
              <a:spLocks noChangeShapeType="1"/>
            </p:cNvSpPr>
            <p:nvPr/>
          </p:nvSpPr>
          <p:spPr bwMode="auto">
            <a:xfrm>
              <a:off x="3226" y="1470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0" name="Line 44"/>
            <p:cNvSpPr>
              <a:spLocks noChangeShapeType="1"/>
            </p:cNvSpPr>
            <p:nvPr/>
          </p:nvSpPr>
          <p:spPr bwMode="auto">
            <a:xfrm>
              <a:off x="3241" y="1355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1" name="Line 45"/>
            <p:cNvSpPr>
              <a:spLocks noChangeShapeType="1"/>
            </p:cNvSpPr>
            <p:nvPr/>
          </p:nvSpPr>
          <p:spPr bwMode="auto">
            <a:xfrm>
              <a:off x="3226" y="1241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2" name="Line 46"/>
            <p:cNvSpPr>
              <a:spLocks noChangeShapeType="1"/>
            </p:cNvSpPr>
            <p:nvPr/>
          </p:nvSpPr>
          <p:spPr bwMode="auto">
            <a:xfrm>
              <a:off x="3241" y="1127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3" name="Line 47"/>
            <p:cNvSpPr>
              <a:spLocks noChangeShapeType="1"/>
            </p:cNvSpPr>
            <p:nvPr/>
          </p:nvSpPr>
          <p:spPr bwMode="auto">
            <a:xfrm>
              <a:off x="3226" y="1012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4" name="Line 48"/>
            <p:cNvSpPr>
              <a:spLocks noChangeShapeType="1"/>
            </p:cNvSpPr>
            <p:nvPr/>
          </p:nvSpPr>
          <p:spPr bwMode="auto">
            <a:xfrm>
              <a:off x="3241" y="898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5" name="Freeform 49"/>
            <p:cNvSpPr>
              <a:spLocks/>
            </p:cNvSpPr>
            <p:nvPr/>
          </p:nvSpPr>
          <p:spPr bwMode="auto">
            <a:xfrm>
              <a:off x="3256" y="898"/>
              <a:ext cx="0" cy="1716"/>
            </a:xfrm>
            <a:custGeom>
              <a:avLst/>
              <a:gdLst>
                <a:gd name="T0" fmla="*/ 309 h 1940"/>
                <a:gd name="T1" fmla="*/ 0 h 1940"/>
                <a:gd name="T2" fmla="*/ 4 h 194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940">
                  <a:moveTo>
                    <a:pt x="0" y="1940"/>
                  </a:move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6" name="Line 50"/>
            <p:cNvSpPr>
              <a:spLocks noChangeShapeType="1"/>
            </p:cNvSpPr>
            <p:nvPr/>
          </p:nvSpPr>
          <p:spPr bwMode="auto">
            <a:xfrm>
              <a:off x="3481" y="898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7" name="Line 51"/>
            <p:cNvSpPr>
              <a:spLocks noChangeShapeType="1"/>
            </p:cNvSpPr>
            <p:nvPr/>
          </p:nvSpPr>
          <p:spPr bwMode="auto">
            <a:xfrm>
              <a:off x="3706" y="898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8" name="Line 52"/>
            <p:cNvSpPr>
              <a:spLocks noChangeShapeType="1"/>
            </p:cNvSpPr>
            <p:nvPr/>
          </p:nvSpPr>
          <p:spPr bwMode="auto">
            <a:xfrm>
              <a:off x="3932" y="898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09" name="Line 53"/>
            <p:cNvSpPr>
              <a:spLocks noChangeShapeType="1"/>
            </p:cNvSpPr>
            <p:nvPr/>
          </p:nvSpPr>
          <p:spPr bwMode="auto">
            <a:xfrm>
              <a:off x="4157" y="898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0" name="Line 54"/>
            <p:cNvSpPr>
              <a:spLocks noChangeShapeType="1"/>
            </p:cNvSpPr>
            <p:nvPr/>
          </p:nvSpPr>
          <p:spPr bwMode="auto">
            <a:xfrm>
              <a:off x="4382" y="898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1" name="Line 55"/>
            <p:cNvSpPr>
              <a:spLocks noChangeShapeType="1"/>
            </p:cNvSpPr>
            <p:nvPr/>
          </p:nvSpPr>
          <p:spPr bwMode="auto">
            <a:xfrm>
              <a:off x="4607" y="898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2" name="Line 56"/>
            <p:cNvSpPr>
              <a:spLocks noChangeShapeType="1"/>
            </p:cNvSpPr>
            <p:nvPr/>
          </p:nvSpPr>
          <p:spPr bwMode="auto">
            <a:xfrm>
              <a:off x="4833" y="898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3" name="Line 57"/>
            <p:cNvSpPr>
              <a:spLocks noChangeShapeType="1"/>
            </p:cNvSpPr>
            <p:nvPr/>
          </p:nvSpPr>
          <p:spPr bwMode="auto">
            <a:xfrm>
              <a:off x="5058" y="898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4" name="Line 58"/>
            <p:cNvSpPr>
              <a:spLocks noChangeShapeType="1"/>
            </p:cNvSpPr>
            <p:nvPr/>
          </p:nvSpPr>
          <p:spPr bwMode="auto">
            <a:xfrm>
              <a:off x="5283" y="898"/>
              <a:ext cx="0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5" name="Line 59"/>
            <p:cNvSpPr>
              <a:spLocks noChangeShapeType="1"/>
            </p:cNvSpPr>
            <p:nvPr/>
          </p:nvSpPr>
          <p:spPr bwMode="auto">
            <a:xfrm>
              <a:off x="5508" y="898"/>
              <a:ext cx="0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6" name="Line 60"/>
            <p:cNvSpPr>
              <a:spLocks noChangeShapeType="1"/>
            </p:cNvSpPr>
            <p:nvPr/>
          </p:nvSpPr>
          <p:spPr bwMode="auto">
            <a:xfrm>
              <a:off x="3256" y="898"/>
              <a:ext cx="22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7" name="Line 61"/>
            <p:cNvSpPr>
              <a:spLocks noChangeShapeType="1"/>
            </p:cNvSpPr>
            <p:nvPr/>
          </p:nvSpPr>
          <p:spPr bwMode="auto">
            <a:xfrm flipH="1">
              <a:off x="5478" y="2614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8" name="Line 62"/>
            <p:cNvSpPr>
              <a:spLocks noChangeShapeType="1"/>
            </p:cNvSpPr>
            <p:nvPr/>
          </p:nvSpPr>
          <p:spPr bwMode="auto">
            <a:xfrm flipH="1">
              <a:off x="5493" y="2500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19" name="Line 63"/>
            <p:cNvSpPr>
              <a:spLocks noChangeShapeType="1"/>
            </p:cNvSpPr>
            <p:nvPr/>
          </p:nvSpPr>
          <p:spPr bwMode="auto">
            <a:xfrm flipH="1">
              <a:off x="5478" y="2385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0" name="Line 64"/>
            <p:cNvSpPr>
              <a:spLocks noChangeShapeType="1"/>
            </p:cNvSpPr>
            <p:nvPr/>
          </p:nvSpPr>
          <p:spPr bwMode="auto">
            <a:xfrm flipH="1">
              <a:off x="5493" y="2271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1" name="Line 65"/>
            <p:cNvSpPr>
              <a:spLocks noChangeShapeType="1"/>
            </p:cNvSpPr>
            <p:nvPr/>
          </p:nvSpPr>
          <p:spPr bwMode="auto">
            <a:xfrm flipH="1">
              <a:off x="5478" y="2156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2" name="Line 66"/>
            <p:cNvSpPr>
              <a:spLocks noChangeShapeType="1"/>
            </p:cNvSpPr>
            <p:nvPr/>
          </p:nvSpPr>
          <p:spPr bwMode="auto">
            <a:xfrm flipH="1">
              <a:off x="5493" y="2041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3" name="Line 67"/>
            <p:cNvSpPr>
              <a:spLocks noChangeShapeType="1"/>
            </p:cNvSpPr>
            <p:nvPr/>
          </p:nvSpPr>
          <p:spPr bwMode="auto">
            <a:xfrm flipH="1">
              <a:off x="5478" y="1927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4" name="Line 68"/>
            <p:cNvSpPr>
              <a:spLocks noChangeShapeType="1"/>
            </p:cNvSpPr>
            <p:nvPr/>
          </p:nvSpPr>
          <p:spPr bwMode="auto">
            <a:xfrm flipH="1">
              <a:off x="5493" y="1813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5" name="Line 69"/>
            <p:cNvSpPr>
              <a:spLocks noChangeShapeType="1"/>
            </p:cNvSpPr>
            <p:nvPr/>
          </p:nvSpPr>
          <p:spPr bwMode="auto">
            <a:xfrm flipH="1">
              <a:off x="5478" y="1698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6" name="Line 70"/>
            <p:cNvSpPr>
              <a:spLocks noChangeShapeType="1"/>
            </p:cNvSpPr>
            <p:nvPr/>
          </p:nvSpPr>
          <p:spPr bwMode="auto">
            <a:xfrm flipH="1">
              <a:off x="5493" y="1584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7" name="Line 71"/>
            <p:cNvSpPr>
              <a:spLocks noChangeShapeType="1"/>
            </p:cNvSpPr>
            <p:nvPr/>
          </p:nvSpPr>
          <p:spPr bwMode="auto">
            <a:xfrm flipH="1">
              <a:off x="5478" y="1470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8" name="Line 72"/>
            <p:cNvSpPr>
              <a:spLocks noChangeShapeType="1"/>
            </p:cNvSpPr>
            <p:nvPr/>
          </p:nvSpPr>
          <p:spPr bwMode="auto">
            <a:xfrm flipH="1">
              <a:off x="5493" y="1355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29" name="Line 73"/>
            <p:cNvSpPr>
              <a:spLocks noChangeShapeType="1"/>
            </p:cNvSpPr>
            <p:nvPr/>
          </p:nvSpPr>
          <p:spPr bwMode="auto">
            <a:xfrm flipH="1">
              <a:off x="5478" y="1241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0" name="Line 74"/>
            <p:cNvSpPr>
              <a:spLocks noChangeShapeType="1"/>
            </p:cNvSpPr>
            <p:nvPr/>
          </p:nvSpPr>
          <p:spPr bwMode="auto">
            <a:xfrm flipH="1">
              <a:off x="5493" y="1127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1" name="Line 75"/>
            <p:cNvSpPr>
              <a:spLocks noChangeShapeType="1"/>
            </p:cNvSpPr>
            <p:nvPr/>
          </p:nvSpPr>
          <p:spPr bwMode="auto">
            <a:xfrm flipH="1">
              <a:off x="5478" y="1012"/>
              <a:ext cx="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2" name="Line 76"/>
            <p:cNvSpPr>
              <a:spLocks noChangeShapeType="1"/>
            </p:cNvSpPr>
            <p:nvPr/>
          </p:nvSpPr>
          <p:spPr bwMode="auto">
            <a:xfrm flipH="1">
              <a:off x="5493" y="898"/>
              <a:ext cx="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3" name="Line 77"/>
            <p:cNvSpPr>
              <a:spLocks noChangeShapeType="1"/>
            </p:cNvSpPr>
            <p:nvPr/>
          </p:nvSpPr>
          <p:spPr bwMode="auto">
            <a:xfrm flipV="1">
              <a:off x="5508" y="898"/>
              <a:ext cx="0" cy="17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4" name="Freeform 78"/>
            <p:cNvSpPr>
              <a:spLocks/>
            </p:cNvSpPr>
            <p:nvPr/>
          </p:nvSpPr>
          <p:spPr bwMode="auto">
            <a:xfrm>
              <a:off x="3247" y="1711"/>
              <a:ext cx="2099" cy="903"/>
            </a:xfrm>
            <a:custGeom>
              <a:avLst/>
              <a:gdLst>
                <a:gd name="T0" fmla="*/ 1 w 4198"/>
                <a:gd name="T1" fmla="*/ 0 h 1807"/>
                <a:gd name="T2" fmla="*/ 1 w 4198"/>
                <a:gd name="T3" fmla="*/ 0 h 1807"/>
                <a:gd name="T4" fmla="*/ 1 w 4198"/>
                <a:gd name="T5" fmla="*/ 0 h 1807"/>
                <a:gd name="T6" fmla="*/ 1 w 4198"/>
                <a:gd name="T7" fmla="*/ 0 h 1807"/>
                <a:gd name="T8" fmla="*/ 1 w 4198"/>
                <a:gd name="T9" fmla="*/ 0 h 1807"/>
                <a:gd name="T10" fmla="*/ 1 w 4198"/>
                <a:gd name="T11" fmla="*/ 0 h 1807"/>
                <a:gd name="T12" fmla="*/ 1 w 4198"/>
                <a:gd name="T13" fmla="*/ 0 h 1807"/>
                <a:gd name="T14" fmla="*/ 1 w 4198"/>
                <a:gd name="T15" fmla="*/ 0 h 1807"/>
                <a:gd name="T16" fmla="*/ 1 w 4198"/>
                <a:gd name="T17" fmla="*/ 0 h 1807"/>
                <a:gd name="T18" fmla="*/ 1 w 4198"/>
                <a:gd name="T19" fmla="*/ 0 h 1807"/>
                <a:gd name="T20" fmla="*/ 1 w 4198"/>
                <a:gd name="T21" fmla="*/ 0 h 1807"/>
                <a:gd name="T22" fmla="*/ 1 w 4198"/>
                <a:gd name="T23" fmla="*/ 0 h 1807"/>
                <a:gd name="T24" fmla="*/ 1 w 4198"/>
                <a:gd name="T25" fmla="*/ 0 h 1807"/>
                <a:gd name="T26" fmla="*/ 1 w 4198"/>
                <a:gd name="T27" fmla="*/ 0 h 1807"/>
                <a:gd name="T28" fmla="*/ 1 w 4198"/>
                <a:gd name="T29" fmla="*/ 0 h 1807"/>
                <a:gd name="T30" fmla="*/ 1 w 4198"/>
                <a:gd name="T31" fmla="*/ 0 h 1807"/>
                <a:gd name="T32" fmla="*/ 1 w 4198"/>
                <a:gd name="T33" fmla="*/ 0 h 1807"/>
                <a:gd name="T34" fmla="*/ 1 w 4198"/>
                <a:gd name="T35" fmla="*/ 0 h 1807"/>
                <a:gd name="T36" fmla="*/ 1 w 4198"/>
                <a:gd name="T37" fmla="*/ 0 h 1807"/>
                <a:gd name="T38" fmla="*/ 1 w 4198"/>
                <a:gd name="T39" fmla="*/ 0 h 1807"/>
                <a:gd name="T40" fmla="*/ 1 w 4198"/>
                <a:gd name="T41" fmla="*/ 0 h 1807"/>
                <a:gd name="T42" fmla="*/ 1 w 4198"/>
                <a:gd name="T43" fmla="*/ 0 h 1807"/>
                <a:gd name="T44" fmla="*/ 1 w 4198"/>
                <a:gd name="T45" fmla="*/ 0 h 1807"/>
                <a:gd name="T46" fmla="*/ 1 w 4198"/>
                <a:gd name="T47" fmla="*/ 0 h 1807"/>
                <a:gd name="T48" fmla="*/ 1 w 4198"/>
                <a:gd name="T49" fmla="*/ 0 h 1807"/>
                <a:gd name="T50" fmla="*/ 1 w 4198"/>
                <a:gd name="T51" fmla="*/ 0 h 1807"/>
                <a:gd name="T52" fmla="*/ 1 w 4198"/>
                <a:gd name="T53" fmla="*/ 0 h 1807"/>
                <a:gd name="T54" fmla="*/ 1 w 4198"/>
                <a:gd name="T55" fmla="*/ 0 h 1807"/>
                <a:gd name="T56" fmla="*/ 1 w 4198"/>
                <a:gd name="T57" fmla="*/ 0 h 1807"/>
                <a:gd name="T58" fmla="*/ 1 w 4198"/>
                <a:gd name="T59" fmla="*/ 0 h 1807"/>
                <a:gd name="T60" fmla="*/ 1 w 4198"/>
                <a:gd name="T61" fmla="*/ 0 h 1807"/>
                <a:gd name="T62" fmla="*/ 1 w 4198"/>
                <a:gd name="T63" fmla="*/ 0 h 1807"/>
                <a:gd name="T64" fmla="*/ 1 w 4198"/>
                <a:gd name="T65" fmla="*/ 0 h 1807"/>
                <a:gd name="T66" fmla="*/ 1 w 4198"/>
                <a:gd name="T67" fmla="*/ 0 h 1807"/>
                <a:gd name="T68" fmla="*/ 1 w 4198"/>
                <a:gd name="T69" fmla="*/ 0 h 1807"/>
                <a:gd name="T70" fmla="*/ 1 w 4198"/>
                <a:gd name="T71" fmla="*/ 0 h 1807"/>
                <a:gd name="T72" fmla="*/ 1 w 4198"/>
                <a:gd name="T73" fmla="*/ 0 h 1807"/>
                <a:gd name="T74" fmla="*/ 1 w 4198"/>
                <a:gd name="T75" fmla="*/ 0 h 1807"/>
                <a:gd name="T76" fmla="*/ 1 w 4198"/>
                <a:gd name="T77" fmla="*/ 0 h 1807"/>
                <a:gd name="T78" fmla="*/ 1 w 4198"/>
                <a:gd name="T79" fmla="*/ 0 h 1807"/>
                <a:gd name="T80" fmla="*/ 1 w 4198"/>
                <a:gd name="T81" fmla="*/ 0 h 1807"/>
                <a:gd name="T82" fmla="*/ 1 w 4198"/>
                <a:gd name="T83" fmla="*/ 0 h 1807"/>
                <a:gd name="T84" fmla="*/ 1 w 4198"/>
                <a:gd name="T85" fmla="*/ 0 h 1807"/>
                <a:gd name="T86" fmla="*/ 1 w 4198"/>
                <a:gd name="T87" fmla="*/ 0 h 1807"/>
                <a:gd name="T88" fmla="*/ 1 w 4198"/>
                <a:gd name="T89" fmla="*/ 0 h 1807"/>
                <a:gd name="T90" fmla="*/ 1 w 4198"/>
                <a:gd name="T91" fmla="*/ 0 h 1807"/>
                <a:gd name="T92" fmla="*/ 1 w 4198"/>
                <a:gd name="T93" fmla="*/ 0 h 1807"/>
                <a:gd name="T94" fmla="*/ 1 w 4198"/>
                <a:gd name="T95" fmla="*/ 0 h 1807"/>
                <a:gd name="T96" fmla="*/ 1 w 4198"/>
                <a:gd name="T97" fmla="*/ 0 h 1807"/>
                <a:gd name="T98" fmla="*/ 1 w 4198"/>
                <a:gd name="T99" fmla="*/ 0 h 1807"/>
                <a:gd name="T100" fmla="*/ 1 w 4198"/>
                <a:gd name="T101" fmla="*/ 0 h 1807"/>
                <a:gd name="T102" fmla="*/ 1 w 4198"/>
                <a:gd name="T103" fmla="*/ 0 h 1807"/>
                <a:gd name="T104" fmla="*/ 1 w 4198"/>
                <a:gd name="T105" fmla="*/ 0 h 1807"/>
                <a:gd name="T106" fmla="*/ 1 w 4198"/>
                <a:gd name="T107" fmla="*/ 0 h 1807"/>
                <a:gd name="T108" fmla="*/ 1 w 4198"/>
                <a:gd name="T109" fmla="*/ 0 h 1807"/>
                <a:gd name="T110" fmla="*/ 1 w 4198"/>
                <a:gd name="T111" fmla="*/ 0 h 1807"/>
                <a:gd name="T112" fmla="*/ 1 w 4198"/>
                <a:gd name="T113" fmla="*/ 0 h 1807"/>
                <a:gd name="T114" fmla="*/ 1 w 4198"/>
                <a:gd name="T115" fmla="*/ 0 h 1807"/>
                <a:gd name="T116" fmla="*/ 1 w 4198"/>
                <a:gd name="T117" fmla="*/ 0 h 1807"/>
                <a:gd name="T118" fmla="*/ 1 w 4198"/>
                <a:gd name="T119" fmla="*/ 0 h 1807"/>
                <a:gd name="T120" fmla="*/ 1 w 4198"/>
                <a:gd name="T121" fmla="*/ 0 h 1807"/>
                <a:gd name="T122" fmla="*/ 1 w 4198"/>
                <a:gd name="T123" fmla="*/ 0 h 1807"/>
                <a:gd name="T124" fmla="*/ 1 w 4198"/>
                <a:gd name="T125" fmla="*/ 0 h 18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198" h="1807">
                  <a:moveTo>
                    <a:pt x="0" y="1807"/>
                  </a:moveTo>
                  <a:lnTo>
                    <a:pt x="9" y="1807"/>
                  </a:lnTo>
                  <a:lnTo>
                    <a:pt x="18" y="1807"/>
                  </a:lnTo>
                  <a:lnTo>
                    <a:pt x="27" y="1807"/>
                  </a:lnTo>
                  <a:lnTo>
                    <a:pt x="36" y="1807"/>
                  </a:lnTo>
                  <a:lnTo>
                    <a:pt x="45" y="1807"/>
                  </a:lnTo>
                  <a:lnTo>
                    <a:pt x="53" y="1807"/>
                  </a:lnTo>
                  <a:lnTo>
                    <a:pt x="62" y="1807"/>
                  </a:lnTo>
                  <a:lnTo>
                    <a:pt x="71" y="1807"/>
                  </a:lnTo>
                  <a:lnTo>
                    <a:pt x="80" y="1807"/>
                  </a:lnTo>
                  <a:lnTo>
                    <a:pt x="91" y="1807"/>
                  </a:lnTo>
                  <a:lnTo>
                    <a:pt x="99" y="1807"/>
                  </a:lnTo>
                  <a:lnTo>
                    <a:pt x="108" y="1807"/>
                  </a:lnTo>
                  <a:lnTo>
                    <a:pt x="117" y="1807"/>
                  </a:lnTo>
                  <a:lnTo>
                    <a:pt x="126" y="1807"/>
                  </a:lnTo>
                  <a:lnTo>
                    <a:pt x="135" y="1807"/>
                  </a:lnTo>
                  <a:lnTo>
                    <a:pt x="144" y="1807"/>
                  </a:lnTo>
                  <a:lnTo>
                    <a:pt x="153" y="1807"/>
                  </a:lnTo>
                  <a:lnTo>
                    <a:pt x="162" y="1807"/>
                  </a:lnTo>
                  <a:lnTo>
                    <a:pt x="170" y="1807"/>
                  </a:lnTo>
                  <a:lnTo>
                    <a:pt x="179" y="1807"/>
                  </a:lnTo>
                  <a:lnTo>
                    <a:pt x="188" y="1807"/>
                  </a:lnTo>
                  <a:lnTo>
                    <a:pt x="199" y="1807"/>
                  </a:lnTo>
                  <a:lnTo>
                    <a:pt x="208" y="1807"/>
                  </a:lnTo>
                  <a:lnTo>
                    <a:pt x="217" y="1807"/>
                  </a:lnTo>
                  <a:lnTo>
                    <a:pt x="225" y="1807"/>
                  </a:lnTo>
                  <a:lnTo>
                    <a:pt x="234" y="1807"/>
                  </a:lnTo>
                  <a:lnTo>
                    <a:pt x="243" y="1807"/>
                  </a:lnTo>
                  <a:lnTo>
                    <a:pt x="252" y="1807"/>
                  </a:lnTo>
                  <a:lnTo>
                    <a:pt x="261" y="1807"/>
                  </a:lnTo>
                  <a:lnTo>
                    <a:pt x="270" y="1807"/>
                  </a:lnTo>
                  <a:lnTo>
                    <a:pt x="279" y="1807"/>
                  </a:lnTo>
                  <a:lnTo>
                    <a:pt x="287" y="1807"/>
                  </a:lnTo>
                  <a:lnTo>
                    <a:pt x="296" y="1807"/>
                  </a:lnTo>
                  <a:lnTo>
                    <a:pt x="307" y="1807"/>
                  </a:lnTo>
                  <a:lnTo>
                    <a:pt x="316" y="1807"/>
                  </a:lnTo>
                  <a:lnTo>
                    <a:pt x="325" y="1807"/>
                  </a:lnTo>
                  <a:lnTo>
                    <a:pt x="334" y="1807"/>
                  </a:lnTo>
                  <a:lnTo>
                    <a:pt x="342" y="1807"/>
                  </a:lnTo>
                  <a:lnTo>
                    <a:pt x="351" y="1807"/>
                  </a:lnTo>
                  <a:lnTo>
                    <a:pt x="351" y="1784"/>
                  </a:lnTo>
                  <a:lnTo>
                    <a:pt x="360" y="1784"/>
                  </a:lnTo>
                  <a:lnTo>
                    <a:pt x="369" y="1784"/>
                  </a:lnTo>
                  <a:lnTo>
                    <a:pt x="369" y="1552"/>
                  </a:lnTo>
                  <a:lnTo>
                    <a:pt x="378" y="1552"/>
                  </a:lnTo>
                  <a:lnTo>
                    <a:pt x="387" y="1552"/>
                  </a:lnTo>
                  <a:lnTo>
                    <a:pt x="387" y="1166"/>
                  </a:lnTo>
                  <a:lnTo>
                    <a:pt x="396" y="1166"/>
                  </a:lnTo>
                  <a:lnTo>
                    <a:pt x="405" y="1166"/>
                  </a:lnTo>
                  <a:lnTo>
                    <a:pt x="405" y="743"/>
                  </a:lnTo>
                  <a:lnTo>
                    <a:pt x="415" y="743"/>
                  </a:lnTo>
                  <a:lnTo>
                    <a:pt x="424" y="743"/>
                  </a:lnTo>
                  <a:lnTo>
                    <a:pt x="424" y="400"/>
                  </a:lnTo>
                  <a:lnTo>
                    <a:pt x="433" y="400"/>
                  </a:lnTo>
                  <a:lnTo>
                    <a:pt x="442" y="400"/>
                  </a:lnTo>
                  <a:lnTo>
                    <a:pt x="442" y="280"/>
                  </a:lnTo>
                  <a:lnTo>
                    <a:pt x="451" y="280"/>
                  </a:lnTo>
                  <a:lnTo>
                    <a:pt x="459" y="280"/>
                  </a:lnTo>
                  <a:lnTo>
                    <a:pt x="459" y="235"/>
                  </a:lnTo>
                  <a:lnTo>
                    <a:pt x="468" y="235"/>
                  </a:lnTo>
                  <a:lnTo>
                    <a:pt x="477" y="235"/>
                  </a:lnTo>
                  <a:lnTo>
                    <a:pt x="477" y="200"/>
                  </a:lnTo>
                  <a:lnTo>
                    <a:pt x="486" y="200"/>
                  </a:lnTo>
                  <a:lnTo>
                    <a:pt x="495" y="200"/>
                  </a:lnTo>
                  <a:lnTo>
                    <a:pt x="495" y="172"/>
                  </a:lnTo>
                  <a:lnTo>
                    <a:pt x="504" y="172"/>
                  </a:lnTo>
                  <a:lnTo>
                    <a:pt x="513" y="172"/>
                  </a:lnTo>
                  <a:lnTo>
                    <a:pt x="513" y="136"/>
                  </a:lnTo>
                  <a:lnTo>
                    <a:pt x="522" y="136"/>
                  </a:lnTo>
                  <a:lnTo>
                    <a:pt x="530" y="136"/>
                  </a:lnTo>
                  <a:lnTo>
                    <a:pt x="530" y="135"/>
                  </a:lnTo>
                  <a:lnTo>
                    <a:pt x="541" y="135"/>
                  </a:lnTo>
                  <a:lnTo>
                    <a:pt x="550" y="135"/>
                  </a:lnTo>
                  <a:lnTo>
                    <a:pt x="550" y="112"/>
                  </a:lnTo>
                  <a:lnTo>
                    <a:pt x="559" y="112"/>
                  </a:lnTo>
                  <a:lnTo>
                    <a:pt x="568" y="112"/>
                  </a:lnTo>
                  <a:lnTo>
                    <a:pt x="568" y="99"/>
                  </a:lnTo>
                  <a:lnTo>
                    <a:pt x="577" y="99"/>
                  </a:lnTo>
                  <a:lnTo>
                    <a:pt x="585" y="99"/>
                  </a:lnTo>
                  <a:lnTo>
                    <a:pt x="585" y="71"/>
                  </a:lnTo>
                  <a:lnTo>
                    <a:pt x="594" y="71"/>
                  </a:lnTo>
                  <a:lnTo>
                    <a:pt x="603" y="71"/>
                  </a:lnTo>
                  <a:lnTo>
                    <a:pt x="603" y="62"/>
                  </a:lnTo>
                  <a:lnTo>
                    <a:pt x="612" y="62"/>
                  </a:lnTo>
                  <a:lnTo>
                    <a:pt x="621" y="62"/>
                  </a:lnTo>
                  <a:lnTo>
                    <a:pt x="621" y="51"/>
                  </a:lnTo>
                  <a:lnTo>
                    <a:pt x="630" y="51"/>
                  </a:lnTo>
                  <a:lnTo>
                    <a:pt x="639" y="51"/>
                  </a:lnTo>
                  <a:lnTo>
                    <a:pt x="639" y="50"/>
                  </a:lnTo>
                  <a:lnTo>
                    <a:pt x="649" y="50"/>
                  </a:lnTo>
                  <a:lnTo>
                    <a:pt x="658" y="50"/>
                  </a:lnTo>
                  <a:lnTo>
                    <a:pt x="658" y="48"/>
                  </a:lnTo>
                  <a:lnTo>
                    <a:pt x="667" y="48"/>
                  </a:lnTo>
                  <a:lnTo>
                    <a:pt x="676" y="48"/>
                  </a:lnTo>
                  <a:lnTo>
                    <a:pt x="676" y="16"/>
                  </a:lnTo>
                  <a:lnTo>
                    <a:pt x="685" y="16"/>
                  </a:lnTo>
                  <a:lnTo>
                    <a:pt x="694" y="16"/>
                  </a:lnTo>
                  <a:lnTo>
                    <a:pt x="694" y="27"/>
                  </a:lnTo>
                  <a:lnTo>
                    <a:pt x="702" y="27"/>
                  </a:lnTo>
                  <a:lnTo>
                    <a:pt x="711" y="27"/>
                  </a:lnTo>
                  <a:lnTo>
                    <a:pt x="711" y="7"/>
                  </a:lnTo>
                  <a:lnTo>
                    <a:pt x="720" y="7"/>
                  </a:lnTo>
                  <a:lnTo>
                    <a:pt x="729" y="7"/>
                  </a:lnTo>
                  <a:lnTo>
                    <a:pt x="729" y="28"/>
                  </a:lnTo>
                  <a:lnTo>
                    <a:pt x="738" y="28"/>
                  </a:lnTo>
                  <a:lnTo>
                    <a:pt x="747" y="28"/>
                  </a:lnTo>
                  <a:lnTo>
                    <a:pt x="747" y="13"/>
                  </a:lnTo>
                  <a:lnTo>
                    <a:pt x="757" y="13"/>
                  </a:lnTo>
                  <a:lnTo>
                    <a:pt x="766" y="13"/>
                  </a:lnTo>
                  <a:lnTo>
                    <a:pt x="766" y="0"/>
                  </a:lnTo>
                  <a:lnTo>
                    <a:pt x="775" y="0"/>
                  </a:lnTo>
                  <a:lnTo>
                    <a:pt x="784" y="0"/>
                  </a:lnTo>
                  <a:lnTo>
                    <a:pt x="784" y="23"/>
                  </a:lnTo>
                  <a:lnTo>
                    <a:pt x="793" y="23"/>
                  </a:lnTo>
                  <a:lnTo>
                    <a:pt x="802" y="23"/>
                  </a:lnTo>
                  <a:lnTo>
                    <a:pt x="802" y="37"/>
                  </a:lnTo>
                  <a:lnTo>
                    <a:pt x="811" y="37"/>
                  </a:lnTo>
                  <a:lnTo>
                    <a:pt x="819" y="37"/>
                  </a:lnTo>
                  <a:lnTo>
                    <a:pt x="819" y="20"/>
                  </a:lnTo>
                  <a:lnTo>
                    <a:pt x="828" y="20"/>
                  </a:lnTo>
                  <a:lnTo>
                    <a:pt x="837" y="20"/>
                  </a:lnTo>
                  <a:lnTo>
                    <a:pt x="837" y="34"/>
                  </a:lnTo>
                  <a:lnTo>
                    <a:pt x="846" y="34"/>
                  </a:lnTo>
                  <a:lnTo>
                    <a:pt x="855" y="34"/>
                  </a:lnTo>
                  <a:lnTo>
                    <a:pt x="866" y="34"/>
                  </a:lnTo>
                  <a:lnTo>
                    <a:pt x="874" y="34"/>
                  </a:lnTo>
                  <a:lnTo>
                    <a:pt x="874" y="37"/>
                  </a:lnTo>
                  <a:lnTo>
                    <a:pt x="883" y="37"/>
                  </a:lnTo>
                  <a:lnTo>
                    <a:pt x="892" y="37"/>
                  </a:lnTo>
                  <a:lnTo>
                    <a:pt x="892" y="43"/>
                  </a:lnTo>
                  <a:lnTo>
                    <a:pt x="901" y="43"/>
                  </a:lnTo>
                  <a:lnTo>
                    <a:pt x="910" y="43"/>
                  </a:lnTo>
                  <a:lnTo>
                    <a:pt x="910" y="48"/>
                  </a:lnTo>
                  <a:lnTo>
                    <a:pt x="919" y="48"/>
                  </a:lnTo>
                  <a:lnTo>
                    <a:pt x="928" y="48"/>
                  </a:lnTo>
                  <a:lnTo>
                    <a:pt x="928" y="80"/>
                  </a:lnTo>
                  <a:lnTo>
                    <a:pt x="937" y="80"/>
                  </a:lnTo>
                  <a:lnTo>
                    <a:pt x="945" y="80"/>
                  </a:lnTo>
                  <a:lnTo>
                    <a:pt x="945" y="89"/>
                  </a:lnTo>
                  <a:lnTo>
                    <a:pt x="954" y="89"/>
                  </a:lnTo>
                  <a:lnTo>
                    <a:pt x="963" y="89"/>
                  </a:lnTo>
                  <a:lnTo>
                    <a:pt x="963" y="85"/>
                  </a:lnTo>
                  <a:lnTo>
                    <a:pt x="972" y="85"/>
                  </a:lnTo>
                  <a:lnTo>
                    <a:pt x="981" y="85"/>
                  </a:lnTo>
                  <a:lnTo>
                    <a:pt x="981" y="99"/>
                  </a:lnTo>
                  <a:lnTo>
                    <a:pt x="992" y="99"/>
                  </a:lnTo>
                  <a:lnTo>
                    <a:pt x="1000" y="99"/>
                  </a:lnTo>
                  <a:lnTo>
                    <a:pt x="1000" y="108"/>
                  </a:lnTo>
                  <a:lnTo>
                    <a:pt x="1009" y="108"/>
                  </a:lnTo>
                  <a:lnTo>
                    <a:pt x="1018" y="108"/>
                  </a:lnTo>
                  <a:lnTo>
                    <a:pt x="1018" y="120"/>
                  </a:lnTo>
                  <a:lnTo>
                    <a:pt x="1027" y="120"/>
                  </a:lnTo>
                  <a:lnTo>
                    <a:pt x="1036" y="120"/>
                  </a:lnTo>
                  <a:lnTo>
                    <a:pt x="1036" y="122"/>
                  </a:lnTo>
                  <a:lnTo>
                    <a:pt x="1045" y="122"/>
                  </a:lnTo>
                  <a:lnTo>
                    <a:pt x="1054" y="122"/>
                  </a:lnTo>
                  <a:lnTo>
                    <a:pt x="1054" y="170"/>
                  </a:lnTo>
                  <a:lnTo>
                    <a:pt x="1062" y="170"/>
                  </a:lnTo>
                  <a:lnTo>
                    <a:pt x="1071" y="170"/>
                  </a:lnTo>
                  <a:lnTo>
                    <a:pt x="1071" y="166"/>
                  </a:lnTo>
                  <a:lnTo>
                    <a:pt x="1080" y="166"/>
                  </a:lnTo>
                  <a:lnTo>
                    <a:pt x="1089" y="166"/>
                  </a:lnTo>
                  <a:lnTo>
                    <a:pt x="1089" y="179"/>
                  </a:lnTo>
                  <a:lnTo>
                    <a:pt x="1100" y="179"/>
                  </a:lnTo>
                  <a:lnTo>
                    <a:pt x="1109" y="179"/>
                  </a:lnTo>
                  <a:lnTo>
                    <a:pt x="1109" y="198"/>
                  </a:lnTo>
                  <a:lnTo>
                    <a:pt x="1117" y="198"/>
                  </a:lnTo>
                  <a:lnTo>
                    <a:pt x="1126" y="198"/>
                  </a:lnTo>
                  <a:lnTo>
                    <a:pt x="1126" y="193"/>
                  </a:lnTo>
                  <a:lnTo>
                    <a:pt x="1135" y="193"/>
                  </a:lnTo>
                  <a:lnTo>
                    <a:pt x="1144" y="193"/>
                  </a:lnTo>
                  <a:lnTo>
                    <a:pt x="1144" y="220"/>
                  </a:lnTo>
                  <a:lnTo>
                    <a:pt x="1153" y="220"/>
                  </a:lnTo>
                  <a:lnTo>
                    <a:pt x="1162" y="220"/>
                  </a:lnTo>
                  <a:lnTo>
                    <a:pt x="1162" y="237"/>
                  </a:lnTo>
                  <a:lnTo>
                    <a:pt x="1171" y="237"/>
                  </a:lnTo>
                  <a:lnTo>
                    <a:pt x="1179" y="237"/>
                  </a:lnTo>
                  <a:lnTo>
                    <a:pt x="1179" y="246"/>
                  </a:lnTo>
                  <a:lnTo>
                    <a:pt x="1188" y="246"/>
                  </a:lnTo>
                  <a:lnTo>
                    <a:pt x="1197" y="246"/>
                  </a:lnTo>
                  <a:lnTo>
                    <a:pt x="1197" y="267"/>
                  </a:lnTo>
                  <a:lnTo>
                    <a:pt x="1208" y="267"/>
                  </a:lnTo>
                  <a:lnTo>
                    <a:pt x="1217" y="267"/>
                  </a:lnTo>
                  <a:lnTo>
                    <a:pt x="1217" y="289"/>
                  </a:lnTo>
                  <a:lnTo>
                    <a:pt x="1226" y="289"/>
                  </a:lnTo>
                  <a:lnTo>
                    <a:pt x="1234" y="289"/>
                  </a:lnTo>
                  <a:lnTo>
                    <a:pt x="1234" y="320"/>
                  </a:lnTo>
                  <a:lnTo>
                    <a:pt x="1243" y="320"/>
                  </a:lnTo>
                  <a:lnTo>
                    <a:pt x="1252" y="320"/>
                  </a:lnTo>
                  <a:lnTo>
                    <a:pt x="1252" y="310"/>
                  </a:lnTo>
                  <a:lnTo>
                    <a:pt x="1261" y="310"/>
                  </a:lnTo>
                  <a:lnTo>
                    <a:pt x="1270" y="310"/>
                  </a:lnTo>
                  <a:lnTo>
                    <a:pt x="1270" y="335"/>
                  </a:lnTo>
                  <a:lnTo>
                    <a:pt x="1279" y="335"/>
                  </a:lnTo>
                  <a:lnTo>
                    <a:pt x="1288" y="335"/>
                  </a:lnTo>
                  <a:lnTo>
                    <a:pt x="1288" y="345"/>
                  </a:lnTo>
                  <a:lnTo>
                    <a:pt x="1297" y="345"/>
                  </a:lnTo>
                  <a:lnTo>
                    <a:pt x="1305" y="345"/>
                  </a:lnTo>
                  <a:lnTo>
                    <a:pt x="1305" y="373"/>
                  </a:lnTo>
                  <a:lnTo>
                    <a:pt x="1316" y="373"/>
                  </a:lnTo>
                  <a:lnTo>
                    <a:pt x="1325" y="373"/>
                  </a:lnTo>
                  <a:lnTo>
                    <a:pt x="1325" y="395"/>
                  </a:lnTo>
                  <a:lnTo>
                    <a:pt x="1334" y="395"/>
                  </a:lnTo>
                  <a:lnTo>
                    <a:pt x="1343" y="395"/>
                  </a:lnTo>
                  <a:lnTo>
                    <a:pt x="1343" y="414"/>
                  </a:lnTo>
                  <a:lnTo>
                    <a:pt x="1352" y="414"/>
                  </a:lnTo>
                  <a:lnTo>
                    <a:pt x="1360" y="414"/>
                  </a:lnTo>
                  <a:lnTo>
                    <a:pt x="1360" y="434"/>
                  </a:lnTo>
                  <a:lnTo>
                    <a:pt x="1369" y="434"/>
                  </a:lnTo>
                  <a:lnTo>
                    <a:pt x="1378" y="434"/>
                  </a:lnTo>
                  <a:lnTo>
                    <a:pt x="1378" y="430"/>
                  </a:lnTo>
                  <a:lnTo>
                    <a:pt x="1387" y="430"/>
                  </a:lnTo>
                  <a:lnTo>
                    <a:pt x="1396" y="430"/>
                  </a:lnTo>
                  <a:lnTo>
                    <a:pt x="1396" y="462"/>
                  </a:lnTo>
                  <a:lnTo>
                    <a:pt x="1405" y="462"/>
                  </a:lnTo>
                  <a:lnTo>
                    <a:pt x="1414" y="462"/>
                  </a:lnTo>
                  <a:lnTo>
                    <a:pt x="1414" y="474"/>
                  </a:lnTo>
                  <a:lnTo>
                    <a:pt x="1422" y="474"/>
                  </a:lnTo>
                  <a:lnTo>
                    <a:pt x="1431" y="474"/>
                  </a:lnTo>
                  <a:lnTo>
                    <a:pt x="1431" y="478"/>
                  </a:lnTo>
                  <a:lnTo>
                    <a:pt x="1442" y="478"/>
                  </a:lnTo>
                  <a:lnTo>
                    <a:pt x="1451" y="478"/>
                  </a:lnTo>
                  <a:lnTo>
                    <a:pt x="1451" y="501"/>
                  </a:lnTo>
                  <a:lnTo>
                    <a:pt x="1460" y="501"/>
                  </a:lnTo>
                  <a:lnTo>
                    <a:pt x="1469" y="501"/>
                  </a:lnTo>
                  <a:lnTo>
                    <a:pt x="1469" y="517"/>
                  </a:lnTo>
                  <a:lnTo>
                    <a:pt x="1477" y="517"/>
                  </a:lnTo>
                  <a:lnTo>
                    <a:pt x="1486" y="517"/>
                  </a:lnTo>
                  <a:lnTo>
                    <a:pt x="1486" y="552"/>
                  </a:lnTo>
                  <a:lnTo>
                    <a:pt x="1495" y="552"/>
                  </a:lnTo>
                  <a:lnTo>
                    <a:pt x="1504" y="552"/>
                  </a:lnTo>
                  <a:lnTo>
                    <a:pt x="1504" y="550"/>
                  </a:lnTo>
                  <a:lnTo>
                    <a:pt x="1513" y="550"/>
                  </a:lnTo>
                  <a:lnTo>
                    <a:pt x="1522" y="550"/>
                  </a:lnTo>
                  <a:lnTo>
                    <a:pt x="1522" y="573"/>
                  </a:lnTo>
                  <a:lnTo>
                    <a:pt x="1531" y="573"/>
                  </a:lnTo>
                  <a:lnTo>
                    <a:pt x="1539" y="573"/>
                  </a:lnTo>
                  <a:lnTo>
                    <a:pt x="1539" y="589"/>
                  </a:lnTo>
                  <a:lnTo>
                    <a:pt x="1550" y="589"/>
                  </a:lnTo>
                  <a:lnTo>
                    <a:pt x="1559" y="589"/>
                  </a:lnTo>
                  <a:lnTo>
                    <a:pt x="1559" y="602"/>
                  </a:lnTo>
                  <a:lnTo>
                    <a:pt x="1568" y="602"/>
                  </a:lnTo>
                  <a:lnTo>
                    <a:pt x="1577" y="602"/>
                  </a:lnTo>
                  <a:lnTo>
                    <a:pt x="1577" y="626"/>
                  </a:lnTo>
                  <a:lnTo>
                    <a:pt x="1586" y="626"/>
                  </a:lnTo>
                  <a:lnTo>
                    <a:pt x="1594" y="626"/>
                  </a:lnTo>
                  <a:lnTo>
                    <a:pt x="1594" y="625"/>
                  </a:lnTo>
                  <a:lnTo>
                    <a:pt x="1603" y="625"/>
                  </a:lnTo>
                  <a:lnTo>
                    <a:pt x="1612" y="625"/>
                  </a:lnTo>
                  <a:lnTo>
                    <a:pt x="1612" y="669"/>
                  </a:lnTo>
                  <a:lnTo>
                    <a:pt x="1621" y="669"/>
                  </a:lnTo>
                  <a:lnTo>
                    <a:pt x="1630" y="669"/>
                  </a:lnTo>
                  <a:lnTo>
                    <a:pt x="1630" y="697"/>
                  </a:lnTo>
                  <a:lnTo>
                    <a:pt x="1639" y="697"/>
                  </a:lnTo>
                  <a:lnTo>
                    <a:pt x="1648" y="697"/>
                  </a:lnTo>
                  <a:lnTo>
                    <a:pt x="1648" y="695"/>
                  </a:lnTo>
                  <a:lnTo>
                    <a:pt x="1658" y="695"/>
                  </a:lnTo>
                  <a:lnTo>
                    <a:pt x="1667" y="695"/>
                  </a:lnTo>
                  <a:lnTo>
                    <a:pt x="1667" y="715"/>
                  </a:lnTo>
                  <a:lnTo>
                    <a:pt x="1676" y="715"/>
                  </a:lnTo>
                  <a:lnTo>
                    <a:pt x="1685" y="715"/>
                  </a:lnTo>
                  <a:lnTo>
                    <a:pt x="1685" y="718"/>
                  </a:lnTo>
                  <a:lnTo>
                    <a:pt x="1694" y="718"/>
                  </a:lnTo>
                  <a:lnTo>
                    <a:pt x="1703" y="718"/>
                  </a:lnTo>
                  <a:lnTo>
                    <a:pt x="1703" y="752"/>
                  </a:lnTo>
                  <a:lnTo>
                    <a:pt x="1712" y="752"/>
                  </a:lnTo>
                  <a:lnTo>
                    <a:pt x="1720" y="752"/>
                  </a:lnTo>
                  <a:lnTo>
                    <a:pt x="1720" y="761"/>
                  </a:lnTo>
                  <a:lnTo>
                    <a:pt x="1729" y="761"/>
                  </a:lnTo>
                  <a:lnTo>
                    <a:pt x="1738" y="761"/>
                  </a:lnTo>
                  <a:lnTo>
                    <a:pt x="1738" y="780"/>
                  </a:lnTo>
                  <a:lnTo>
                    <a:pt x="1747" y="780"/>
                  </a:lnTo>
                  <a:lnTo>
                    <a:pt x="1756" y="780"/>
                  </a:lnTo>
                  <a:lnTo>
                    <a:pt x="1756" y="796"/>
                  </a:lnTo>
                  <a:lnTo>
                    <a:pt x="1766" y="796"/>
                  </a:lnTo>
                  <a:lnTo>
                    <a:pt x="1775" y="796"/>
                  </a:lnTo>
                  <a:lnTo>
                    <a:pt x="1775" y="810"/>
                  </a:lnTo>
                  <a:lnTo>
                    <a:pt x="1784" y="810"/>
                  </a:lnTo>
                  <a:lnTo>
                    <a:pt x="1793" y="810"/>
                  </a:lnTo>
                  <a:lnTo>
                    <a:pt x="1793" y="835"/>
                  </a:lnTo>
                  <a:lnTo>
                    <a:pt x="1802" y="835"/>
                  </a:lnTo>
                  <a:lnTo>
                    <a:pt x="1811" y="835"/>
                  </a:lnTo>
                  <a:lnTo>
                    <a:pt x="1811" y="846"/>
                  </a:lnTo>
                  <a:lnTo>
                    <a:pt x="1820" y="846"/>
                  </a:lnTo>
                  <a:lnTo>
                    <a:pt x="1829" y="846"/>
                  </a:lnTo>
                  <a:lnTo>
                    <a:pt x="1829" y="869"/>
                  </a:lnTo>
                  <a:lnTo>
                    <a:pt x="1837" y="869"/>
                  </a:lnTo>
                  <a:lnTo>
                    <a:pt x="1846" y="869"/>
                  </a:lnTo>
                  <a:lnTo>
                    <a:pt x="1846" y="885"/>
                  </a:lnTo>
                  <a:lnTo>
                    <a:pt x="1855" y="885"/>
                  </a:lnTo>
                  <a:lnTo>
                    <a:pt x="1864" y="885"/>
                  </a:lnTo>
                  <a:lnTo>
                    <a:pt x="1864" y="908"/>
                  </a:lnTo>
                  <a:lnTo>
                    <a:pt x="1873" y="908"/>
                  </a:lnTo>
                  <a:lnTo>
                    <a:pt x="1882" y="908"/>
                  </a:lnTo>
                  <a:lnTo>
                    <a:pt x="1882" y="915"/>
                  </a:lnTo>
                  <a:lnTo>
                    <a:pt x="1892" y="915"/>
                  </a:lnTo>
                  <a:lnTo>
                    <a:pt x="1901" y="915"/>
                  </a:lnTo>
                  <a:lnTo>
                    <a:pt x="1901" y="926"/>
                  </a:lnTo>
                  <a:lnTo>
                    <a:pt x="1910" y="926"/>
                  </a:lnTo>
                  <a:lnTo>
                    <a:pt x="1919" y="926"/>
                  </a:lnTo>
                  <a:lnTo>
                    <a:pt x="1919" y="952"/>
                  </a:lnTo>
                  <a:lnTo>
                    <a:pt x="1928" y="952"/>
                  </a:lnTo>
                  <a:lnTo>
                    <a:pt x="1937" y="952"/>
                  </a:lnTo>
                  <a:lnTo>
                    <a:pt x="1937" y="968"/>
                  </a:lnTo>
                  <a:lnTo>
                    <a:pt x="1946" y="968"/>
                  </a:lnTo>
                  <a:lnTo>
                    <a:pt x="1954" y="968"/>
                  </a:lnTo>
                  <a:lnTo>
                    <a:pt x="1954" y="980"/>
                  </a:lnTo>
                  <a:lnTo>
                    <a:pt x="1963" y="980"/>
                  </a:lnTo>
                  <a:lnTo>
                    <a:pt x="1972" y="980"/>
                  </a:lnTo>
                  <a:lnTo>
                    <a:pt x="1972" y="995"/>
                  </a:lnTo>
                  <a:lnTo>
                    <a:pt x="1981" y="995"/>
                  </a:lnTo>
                  <a:lnTo>
                    <a:pt x="1990" y="995"/>
                  </a:lnTo>
                  <a:lnTo>
                    <a:pt x="1990" y="1025"/>
                  </a:lnTo>
                  <a:lnTo>
                    <a:pt x="2001" y="1025"/>
                  </a:lnTo>
                  <a:lnTo>
                    <a:pt x="2009" y="1025"/>
                  </a:lnTo>
                  <a:lnTo>
                    <a:pt x="2009" y="1019"/>
                  </a:lnTo>
                  <a:lnTo>
                    <a:pt x="2018" y="1019"/>
                  </a:lnTo>
                  <a:lnTo>
                    <a:pt x="2027" y="1019"/>
                  </a:lnTo>
                  <a:lnTo>
                    <a:pt x="2027" y="1049"/>
                  </a:lnTo>
                  <a:lnTo>
                    <a:pt x="2036" y="1049"/>
                  </a:lnTo>
                  <a:lnTo>
                    <a:pt x="2045" y="1049"/>
                  </a:lnTo>
                  <a:lnTo>
                    <a:pt x="2045" y="1048"/>
                  </a:lnTo>
                  <a:lnTo>
                    <a:pt x="2054" y="1048"/>
                  </a:lnTo>
                  <a:lnTo>
                    <a:pt x="2063" y="1048"/>
                  </a:lnTo>
                  <a:lnTo>
                    <a:pt x="2063" y="1069"/>
                  </a:lnTo>
                  <a:lnTo>
                    <a:pt x="2072" y="1069"/>
                  </a:lnTo>
                  <a:lnTo>
                    <a:pt x="2080" y="1069"/>
                  </a:lnTo>
                  <a:lnTo>
                    <a:pt x="2080" y="1088"/>
                  </a:lnTo>
                  <a:lnTo>
                    <a:pt x="2089" y="1088"/>
                  </a:lnTo>
                  <a:lnTo>
                    <a:pt x="2098" y="1088"/>
                  </a:lnTo>
                  <a:lnTo>
                    <a:pt x="2098" y="1099"/>
                  </a:lnTo>
                  <a:lnTo>
                    <a:pt x="2109" y="1099"/>
                  </a:lnTo>
                  <a:lnTo>
                    <a:pt x="2118" y="1099"/>
                  </a:lnTo>
                  <a:lnTo>
                    <a:pt x="2118" y="1115"/>
                  </a:lnTo>
                  <a:lnTo>
                    <a:pt x="2126" y="1115"/>
                  </a:lnTo>
                  <a:lnTo>
                    <a:pt x="2135" y="1115"/>
                  </a:lnTo>
                  <a:lnTo>
                    <a:pt x="2135" y="1131"/>
                  </a:lnTo>
                  <a:lnTo>
                    <a:pt x="2144" y="1131"/>
                  </a:lnTo>
                  <a:lnTo>
                    <a:pt x="2153" y="1131"/>
                  </a:lnTo>
                  <a:lnTo>
                    <a:pt x="2153" y="1145"/>
                  </a:lnTo>
                  <a:lnTo>
                    <a:pt x="2162" y="1145"/>
                  </a:lnTo>
                  <a:lnTo>
                    <a:pt x="2171" y="1145"/>
                  </a:lnTo>
                  <a:lnTo>
                    <a:pt x="2171" y="1154"/>
                  </a:lnTo>
                  <a:lnTo>
                    <a:pt x="2180" y="1154"/>
                  </a:lnTo>
                  <a:lnTo>
                    <a:pt x="2189" y="1154"/>
                  </a:lnTo>
                  <a:lnTo>
                    <a:pt x="2189" y="1179"/>
                  </a:lnTo>
                  <a:lnTo>
                    <a:pt x="2197" y="1179"/>
                  </a:lnTo>
                  <a:lnTo>
                    <a:pt x="2206" y="1179"/>
                  </a:lnTo>
                  <a:lnTo>
                    <a:pt x="2206" y="1184"/>
                  </a:lnTo>
                  <a:lnTo>
                    <a:pt x="2217" y="1184"/>
                  </a:lnTo>
                  <a:lnTo>
                    <a:pt x="2226" y="1184"/>
                  </a:lnTo>
                  <a:lnTo>
                    <a:pt x="2226" y="1202"/>
                  </a:lnTo>
                  <a:lnTo>
                    <a:pt x="2235" y="1202"/>
                  </a:lnTo>
                  <a:lnTo>
                    <a:pt x="2244" y="1202"/>
                  </a:lnTo>
                  <a:lnTo>
                    <a:pt x="2244" y="1209"/>
                  </a:lnTo>
                  <a:lnTo>
                    <a:pt x="2252" y="1209"/>
                  </a:lnTo>
                  <a:lnTo>
                    <a:pt x="2261" y="1209"/>
                  </a:lnTo>
                  <a:lnTo>
                    <a:pt x="2261" y="1214"/>
                  </a:lnTo>
                  <a:lnTo>
                    <a:pt x="2270" y="1214"/>
                  </a:lnTo>
                  <a:lnTo>
                    <a:pt x="2279" y="1214"/>
                  </a:lnTo>
                  <a:lnTo>
                    <a:pt x="2279" y="1240"/>
                  </a:lnTo>
                  <a:lnTo>
                    <a:pt x="2288" y="1240"/>
                  </a:lnTo>
                  <a:lnTo>
                    <a:pt x="2297" y="1240"/>
                  </a:lnTo>
                  <a:lnTo>
                    <a:pt x="2297" y="1251"/>
                  </a:lnTo>
                  <a:lnTo>
                    <a:pt x="2306" y="1251"/>
                  </a:lnTo>
                  <a:lnTo>
                    <a:pt x="2314" y="1251"/>
                  </a:lnTo>
                  <a:lnTo>
                    <a:pt x="2314" y="1256"/>
                  </a:lnTo>
                  <a:lnTo>
                    <a:pt x="2323" y="1256"/>
                  </a:lnTo>
                  <a:lnTo>
                    <a:pt x="2332" y="1256"/>
                  </a:lnTo>
                  <a:lnTo>
                    <a:pt x="2332" y="1269"/>
                  </a:lnTo>
                  <a:lnTo>
                    <a:pt x="2343" y="1269"/>
                  </a:lnTo>
                  <a:lnTo>
                    <a:pt x="2352" y="1269"/>
                  </a:lnTo>
                  <a:lnTo>
                    <a:pt x="2352" y="1283"/>
                  </a:lnTo>
                  <a:lnTo>
                    <a:pt x="2361" y="1283"/>
                  </a:lnTo>
                  <a:lnTo>
                    <a:pt x="2369" y="1283"/>
                  </a:lnTo>
                  <a:lnTo>
                    <a:pt x="2369" y="1299"/>
                  </a:lnTo>
                  <a:lnTo>
                    <a:pt x="2378" y="1299"/>
                  </a:lnTo>
                  <a:lnTo>
                    <a:pt x="2387" y="1299"/>
                  </a:lnTo>
                  <a:lnTo>
                    <a:pt x="2387" y="1308"/>
                  </a:lnTo>
                  <a:lnTo>
                    <a:pt x="2396" y="1308"/>
                  </a:lnTo>
                  <a:lnTo>
                    <a:pt x="2405" y="1308"/>
                  </a:lnTo>
                  <a:lnTo>
                    <a:pt x="2405" y="1324"/>
                  </a:lnTo>
                  <a:lnTo>
                    <a:pt x="2414" y="1324"/>
                  </a:lnTo>
                  <a:lnTo>
                    <a:pt x="2423" y="1324"/>
                  </a:lnTo>
                  <a:lnTo>
                    <a:pt x="2432" y="1324"/>
                  </a:lnTo>
                  <a:lnTo>
                    <a:pt x="2440" y="1324"/>
                  </a:lnTo>
                  <a:lnTo>
                    <a:pt x="2440" y="1345"/>
                  </a:lnTo>
                  <a:lnTo>
                    <a:pt x="2451" y="1345"/>
                  </a:lnTo>
                  <a:lnTo>
                    <a:pt x="2460" y="1345"/>
                  </a:lnTo>
                  <a:lnTo>
                    <a:pt x="2460" y="1354"/>
                  </a:lnTo>
                  <a:lnTo>
                    <a:pt x="2469" y="1354"/>
                  </a:lnTo>
                  <a:lnTo>
                    <a:pt x="2478" y="1354"/>
                  </a:lnTo>
                  <a:lnTo>
                    <a:pt x="2478" y="1359"/>
                  </a:lnTo>
                  <a:lnTo>
                    <a:pt x="2486" y="1359"/>
                  </a:lnTo>
                  <a:lnTo>
                    <a:pt x="2495" y="1359"/>
                  </a:lnTo>
                  <a:lnTo>
                    <a:pt x="2495" y="1371"/>
                  </a:lnTo>
                  <a:lnTo>
                    <a:pt x="2504" y="1371"/>
                  </a:lnTo>
                  <a:lnTo>
                    <a:pt x="2513" y="1371"/>
                  </a:lnTo>
                  <a:lnTo>
                    <a:pt x="2513" y="1384"/>
                  </a:lnTo>
                  <a:lnTo>
                    <a:pt x="2522" y="1384"/>
                  </a:lnTo>
                  <a:lnTo>
                    <a:pt x="2531" y="1384"/>
                  </a:lnTo>
                  <a:lnTo>
                    <a:pt x="2531" y="1401"/>
                  </a:lnTo>
                  <a:lnTo>
                    <a:pt x="2540" y="1401"/>
                  </a:lnTo>
                  <a:lnTo>
                    <a:pt x="2549" y="1401"/>
                  </a:lnTo>
                  <a:lnTo>
                    <a:pt x="2549" y="1403"/>
                  </a:lnTo>
                  <a:lnTo>
                    <a:pt x="2559" y="1403"/>
                  </a:lnTo>
                  <a:lnTo>
                    <a:pt x="2568" y="1403"/>
                  </a:lnTo>
                  <a:lnTo>
                    <a:pt x="2568" y="1412"/>
                  </a:lnTo>
                  <a:lnTo>
                    <a:pt x="2577" y="1412"/>
                  </a:lnTo>
                  <a:lnTo>
                    <a:pt x="2586" y="1412"/>
                  </a:lnTo>
                  <a:lnTo>
                    <a:pt x="2586" y="1426"/>
                  </a:lnTo>
                  <a:lnTo>
                    <a:pt x="2595" y="1426"/>
                  </a:lnTo>
                  <a:lnTo>
                    <a:pt x="2604" y="1426"/>
                  </a:lnTo>
                  <a:lnTo>
                    <a:pt x="2604" y="1432"/>
                  </a:lnTo>
                  <a:lnTo>
                    <a:pt x="2612" y="1432"/>
                  </a:lnTo>
                  <a:lnTo>
                    <a:pt x="2621" y="1432"/>
                  </a:lnTo>
                  <a:lnTo>
                    <a:pt x="2621" y="1444"/>
                  </a:lnTo>
                  <a:lnTo>
                    <a:pt x="2630" y="1444"/>
                  </a:lnTo>
                  <a:lnTo>
                    <a:pt x="2639" y="1444"/>
                  </a:lnTo>
                  <a:lnTo>
                    <a:pt x="2639" y="1449"/>
                  </a:lnTo>
                  <a:lnTo>
                    <a:pt x="2648" y="1449"/>
                  </a:lnTo>
                  <a:lnTo>
                    <a:pt x="2657" y="1449"/>
                  </a:lnTo>
                  <a:lnTo>
                    <a:pt x="2657" y="1467"/>
                  </a:lnTo>
                  <a:lnTo>
                    <a:pt x="2667" y="1467"/>
                  </a:lnTo>
                  <a:lnTo>
                    <a:pt x="2676" y="1467"/>
                  </a:lnTo>
                  <a:lnTo>
                    <a:pt x="2676" y="1469"/>
                  </a:lnTo>
                  <a:lnTo>
                    <a:pt x="2685" y="1469"/>
                  </a:lnTo>
                  <a:lnTo>
                    <a:pt x="2694" y="1469"/>
                  </a:lnTo>
                  <a:lnTo>
                    <a:pt x="2694" y="1476"/>
                  </a:lnTo>
                  <a:lnTo>
                    <a:pt x="2703" y="1476"/>
                  </a:lnTo>
                  <a:lnTo>
                    <a:pt x="2712" y="1476"/>
                  </a:lnTo>
                  <a:lnTo>
                    <a:pt x="2712" y="1493"/>
                  </a:lnTo>
                  <a:lnTo>
                    <a:pt x="2721" y="1493"/>
                  </a:lnTo>
                  <a:lnTo>
                    <a:pt x="2729" y="1493"/>
                  </a:lnTo>
                  <a:lnTo>
                    <a:pt x="2729" y="1492"/>
                  </a:lnTo>
                  <a:lnTo>
                    <a:pt x="2738" y="1492"/>
                  </a:lnTo>
                  <a:lnTo>
                    <a:pt x="2747" y="1492"/>
                  </a:lnTo>
                  <a:lnTo>
                    <a:pt x="2747" y="1509"/>
                  </a:lnTo>
                  <a:lnTo>
                    <a:pt x="2756" y="1509"/>
                  </a:lnTo>
                  <a:lnTo>
                    <a:pt x="2765" y="1509"/>
                  </a:lnTo>
                  <a:lnTo>
                    <a:pt x="2765" y="1516"/>
                  </a:lnTo>
                  <a:lnTo>
                    <a:pt x="2774" y="1516"/>
                  </a:lnTo>
                  <a:lnTo>
                    <a:pt x="2783" y="1516"/>
                  </a:lnTo>
                  <a:lnTo>
                    <a:pt x="2783" y="1518"/>
                  </a:lnTo>
                  <a:lnTo>
                    <a:pt x="2793" y="1518"/>
                  </a:lnTo>
                  <a:lnTo>
                    <a:pt x="2802" y="1518"/>
                  </a:lnTo>
                  <a:lnTo>
                    <a:pt x="2802" y="1527"/>
                  </a:lnTo>
                  <a:lnTo>
                    <a:pt x="2811" y="1527"/>
                  </a:lnTo>
                  <a:lnTo>
                    <a:pt x="2820" y="1527"/>
                  </a:lnTo>
                  <a:lnTo>
                    <a:pt x="2820" y="1536"/>
                  </a:lnTo>
                  <a:lnTo>
                    <a:pt x="2829" y="1536"/>
                  </a:lnTo>
                  <a:lnTo>
                    <a:pt x="2838" y="1536"/>
                  </a:lnTo>
                  <a:lnTo>
                    <a:pt x="2838" y="1545"/>
                  </a:lnTo>
                  <a:lnTo>
                    <a:pt x="2846" y="1545"/>
                  </a:lnTo>
                  <a:lnTo>
                    <a:pt x="2855" y="1545"/>
                  </a:lnTo>
                  <a:lnTo>
                    <a:pt x="2855" y="1555"/>
                  </a:lnTo>
                  <a:lnTo>
                    <a:pt x="2864" y="1555"/>
                  </a:lnTo>
                  <a:lnTo>
                    <a:pt x="2873" y="1555"/>
                  </a:lnTo>
                  <a:lnTo>
                    <a:pt x="2873" y="1561"/>
                  </a:lnTo>
                  <a:lnTo>
                    <a:pt x="2882" y="1561"/>
                  </a:lnTo>
                  <a:lnTo>
                    <a:pt x="2891" y="1561"/>
                  </a:lnTo>
                  <a:lnTo>
                    <a:pt x="2901" y="1561"/>
                  </a:lnTo>
                  <a:lnTo>
                    <a:pt x="2910" y="1561"/>
                  </a:lnTo>
                  <a:lnTo>
                    <a:pt x="2910" y="1577"/>
                  </a:lnTo>
                  <a:lnTo>
                    <a:pt x="2919" y="1577"/>
                  </a:lnTo>
                  <a:lnTo>
                    <a:pt x="2928" y="1577"/>
                  </a:lnTo>
                  <a:lnTo>
                    <a:pt x="2937" y="1577"/>
                  </a:lnTo>
                  <a:lnTo>
                    <a:pt x="2946" y="1577"/>
                  </a:lnTo>
                  <a:lnTo>
                    <a:pt x="2946" y="1589"/>
                  </a:lnTo>
                  <a:lnTo>
                    <a:pt x="2955" y="1589"/>
                  </a:lnTo>
                  <a:lnTo>
                    <a:pt x="2964" y="1589"/>
                  </a:lnTo>
                  <a:lnTo>
                    <a:pt x="2964" y="1598"/>
                  </a:lnTo>
                  <a:lnTo>
                    <a:pt x="2972" y="1598"/>
                  </a:lnTo>
                  <a:lnTo>
                    <a:pt x="2981" y="1598"/>
                  </a:lnTo>
                  <a:lnTo>
                    <a:pt x="2981" y="1600"/>
                  </a:lnTo>
                  <a:lnTo>
                    <a:pt x="2990" y="1600"/>
                  </a:lnTo>
                  <a:lnTo>
                    <a:pt x="2999" y="1600"/>
                  </a:lnTo>
                  <a:lnTo>
                    <a:pt x="2999" y="1608"/>
                  </a:lnTo>
                  <a:lnTo>
                    <a:pt x="3010" y="1608"/>
                  </a:lnTo>
                  <a:lnTo>
                    <a:pt x="3019" y="1608"/>
                  </a:lnTo>
                  <a:lnTo>
                    <a:pt x="3019" y="1614"/>
                  </a:lnTo>
                  <a:lnTo>
                    <a:pt x="3027" y="1614"/>
                  </a:lnTo>
                  <a:lnTo>
                    <a:pt x="3036" y="1614"/>
                  </a:lnTo>
                  <a:lnTo>
                    <a:pt x="3036" y="1623"/>
                  </a:lnTo>
                  <a:lnTo>
                    <a:pt x="3045" y="1623"/>
                  </a:lnTo>
                  <a:lnTo>
                    <a:pt x="3054" y="1623"/>
                  </a:lnTo>
                  <a:lnTo>
                    <a:pt x="3054" y="1624"/>
                  </a:lnTo>
                  <a:lnTo>
                    <a:pt x="3063" y="1624"/>
                  </a:lnTo>
                  <a:lnTo>
                    <a:pt x="3072" y="1624"/>
                  </a:lnTo>
                  <a:lnTo>
                    <a:pt x="3072" y="1637"/>
                  </a:lnTo>
                  <a:lnTo>
                    <a:pt x="3081" y="1637"/>
                  </a:lnTo>
                  <a:lnTo>
                    <a:pt x="3089" y="1637"/>
                  </a:lnTo>
                  <a:lnTo>
                    <a:pt x="3089" y="1639"/>
                  </a:lnTo>
                  <a:lnTo>
                    <a:pt x="3098" y="1639"/>
                  </a:lnTo>
                  <a:lnTo>
                    <a:pt x="3107" y="1639"/>
                  </a:lnTo>
                  <a:lnTo>
                    <a:pt x="3107" y="1646"/>
                  </a:lnTo>
                  <a:lnTo>
                    <a:pt x="3118" y="1646"/>
                  </a:lnTo>
                  <a:lnTo>
                    <a:pt x="3127" y="1646"/>
                  </a:lnTo>
                  <a:lnTo>
                    <a:pt x="3127" y="1654"/>
                  </a:lnTo>
                  <a:lnTo>
                    <a:pt x="3136" y="1654"/>
                  </a:lnTo>
                  <a:lnTo>
                    <a:pt x="3144" y="1654"/>
                  </a:lnTo>
                  <a:lnTo>
                    <a:pt x="3144" y="1651"/>
                  </a:lnTo>
                  <a:lnTo>
                    <a:pt x="3153" y="1651"/>
                  </a:lnTo>
                  <a:lnTo>
                    <a:pt x="3162" y="1651"/>
                  </a:lnTo>
                  <a:lnTo>
                    <a:pt x="3162" y="1658"/>
                  </a:lnTo>
                  <a:lnTo>
                    <a:pt x="3171" y="1658"/>
                  </a:lnTo>
                  <a:lnTo>
                    <a:pt x="3180" y="1658"/>
                  </a:lnTo>
                  <a:lnTo>
                    <a:pt x="3180" y="1667"/>
                  </a:lnTo>
                  <a:lnTo>
                    <a:pt x="3189" y="1667"/>
                  </a:lnTo>
                  <a:lnTo>
                    <a:pt x="3198" y="1667"/>
                  </a:lnTo>
                  <a:lnTo>
                    <a:pt x="3198" y="1674"/>
                  </a:lnTo>
                  <a:lnTo>
                    <a:pt x="3206" y="1674"/>
                  </a:lnTo>
                  <a:lnTo>
                    <a:pt x="3215" y="1674"/>
                  </a:lnTo>
                  <a:lnTo>
                    <a:pt x="3224" y="1674"/>
                  </a:lnTo>
                  <a:lnTo>
                    <a:pt x="3233" y="1674"/>
                  </a:lnTo>
                  <a:lnTo>
                    <a:pt x="3233" y="1681"/>
                  </a:lnTo>
                  <a:lnTo>
                    <a:pt x="3244" y="1681"/>
                  </a:lnTo>
                  <a:lnTo>
                    <a:pt x="3253" y="1681"/>
                  </a:lnTo>
                  <a:lnTo>
                    <a:pt x="3253" y="1685"/>
                  </a:lnTo>
                  <a:lnTo>
                    <a:pt x="3261" y="1685"/>
                  </a:lnTo>
                  <a:lnTo>
                    <a:pt x="3270" y="1685"/>
                  </a:lnTo>
                  <a:lnTo>
                    <a:pt x="3270" y="1688"/>
                  </a:lnTo>
                  <a:lnTo>
                    <a:pt x="3279" y="1688"/>
                  </a:lnTo>
                  <a:lnTo>
                    <a:pt x="3288" y="1688"/>
                  </a:lnTo>
                  <a:lnTo>
                    <a:pt x="3288" y="1695"/>
                  </a:lnTo>
                  <a:lnTo>
                    <a:pt x="3297" y="1695"/>
                  </a:lnTo>
                  <a:lnTo>
                    <a:pt x="3306" y="1695"/>
                  </a:lnTo>
                  <a:lnTo>
                    <a:pt x="3306" y="1697"/>
                  </a:lnTo>
                  <a:lnTo>
                    <a:pt x="3315" y="1697"/>
                  </a:lnTo>
                  <a:lnTo>
                    <a:pt x="3324" y="1697"/>
                  </a:lnTo>
                  <a:lnTo>
                    <a:pt x="3324" y="1699"/>
                  </a:lnTo>
                  <a:lnTo>
                    <a:pt x="3332" y="1699"/>
                  </a:lnTo>
                  <a:lnTo>
                    <a:pt x="3341" y="1699"/>
                  </a:lnTo>
                  <a:lnTo>
                    <a:pt x="3341" y="1706"/>
                  </a:lnTo>
                  <a:lnTo>
                    <a:pt x="3352" y="1706"/>
                  </a:lnTo>
                  <a:lnTo>
                    <a:pt x="3361" y="1706"/>
                  </a:lnTo>
                  <a:lnTo>
                    <a:pt x="3361" y="1709"/>
                  </a:lnTo>
                  <a:lnTo>
                    <a:pt x="3370" y="1709"/>
                  </a:lnTo>
                  <a:lnTo>
                    <a:pt x="3379" y="1709"/>
                  </a:lnTo>
                  <a:lnTo>
                    <a:pt x="3379" y="1713"/>
                  </a:lnTo>
                  <a:lnTo>
                    <a:pt x="3387" y="1713"/>
                  </a:lnTo>
                  <a:lnTo>
                    <a:pt x="3396" y="1713"/>
                  </a:lnTo>
                  <a:lnTo>
                    <a:pt x="3396" y="1718"/>
                  </a:lnTo>
                  <a:lnTo>
                    <a:pt x="3405" y="1718"/>
                  </a:lnTo>
                  <a:lnTo>
                    <a:pt x="3414" y="1718"/>
                  </a:lnTo>
                  <a:lnTo>
                    <a:pt x="3414" y="1722"/>
                  </a:lnTo>
                  <a:lnTo>
                    <a:pt x="3423" y="1722"/>
                  </a:lnTo>
                  <a:lnTo>
                    <a:pt x="3432" y="1722"/>
                  </a:lnTo>
                  <a:lnTo>
                    <a:pt x="3432" y="1729"/>
                  </a:lnTo>
                  <a:lnTo>
                    <a:pt x="3441" y="1729"/>
                  </a:lnTo>
                  <a:lnTo>
                    <a:pt x="3449" y="1729"/>
                  </a:lnTo>
                  <a:lnTo>
                    <a:pt x="3449" y="1731"/>
                  </a:lnTo>
                  <a:lnTo>
                    <a:pt x="3460" y="1731"/>
                  </a:lnTo>
                  <a:lnTo>
                    <a:pt x="3469" y="1731"/>
                  </a:lnTo>
                  <a:lnTo>
                    <a:pt x="3478" y="1731"/>
                  </a:lnTo>
                  <a:lnTo>
                    <a:pt x="3487" y="1731"/>
                  </a:lnTo>
                  <a:lnTo>
                    <a:pt x="3487" y="1734"/>
                  </a:lnTo>
                  <a:lnTo>
                    <a:pt x="3496" y="1734"/>
                  </a:lnTo>
                  <a:lnTo>
                    <a:pt x="3504" y="1734"/>
                  </a:lnTo>
                  <a:lnTo>
                    <a:pt x="3504" y="1741"/>
                  </a:lnTo>
                  <a:lnTo>
                    <a:pt x="3513" y="1741"/>
                  </a:lnTo>
                  <a:lnTo>
                    <a:pt x="3522" y="1741"/>
                  </a:lnTo>
                  <a:lnTo>
                    <a:pt x="3531" y="1741"/>
                  </a:lnTo>
                  <a:lnTo>
                    <a:pt x="3540" y="1741"/>
                  </a:lnTo>
                  <a:lnTo>
                    <a:pt x="3540" y="1743"/>
                  </a:lnTo>
                  <a:lnTo>
                    <a:pt x="3549" y="1743"/>
                  </a:lnTo>
                  <a:lnTo>
                    <a:pt x="3558" y="1743"/>
                  </a:lnTo>
                  <a:lnTo>
                    <a:pt x="3558" y="1746"/>
                  </a:lnTo>
                  <a:lnTo>
                    <a:pt x="3568" y="1746"/>
                  </a:lnTo>
                  <a:lnTo>
                    <a:pt x="3577" y="1746"/>
                  </a:lnTo>
                  <a:lnTo>
                    <a:pt x="3577" y="1750"/>
                  </a:lnTo>
                  <a:lnTo>
                    <a:pt x="3586" y="1750"/>
                  </a:lnTo>
                  <a:lnTo>
                    <a:pt x="3595" y="1750"/>
                  </a:lnTo>
                  <a:lnTo>
                    <a:pt x="3595" y="1754"/>
                  </a:lnTo>
                  <a:lnTo>
                    <a:pt x="3604" y="1754"/>
                  </a:lnTo>
                  <a:lnTo>
                    <a:pt x="3613" y="1754"/>
                  </a:lnTo>
                  <a:lnTo>
                    <a:pt x="3621" y="1754"/>
                  </a:lnTo>
                  <a:lnTo>
                    <a:pt x="3630" y="1754"/>
                  </a:lnTo>
                  <a:lnTo>
                    <a:pt x="3630" y="1757"/>
                  </a:lnTo>
                  <a:lnTo>
                    <a:pt x="3639" y="1757"/>
                  </a:lnTo>
                  <a:lnTo>
                    <a:pt x="3648" y="1757"/>
                  </a:lnTo>
                  <a:lnTo>
                    <a:pt x="3648" y="1759"/>
                  </a:lnTo>
                  <a:lnTo>
                    <a:pt x="3657" y="1759"/>
                  </a:lnTo>
                  <a:lnTo>
                    <a:pt x="3666" y="1759"/>
                  </a:lnTo>
                  <a:lnTo>
                    <a:pt x="3666" y="1764"/>
                  </a:lnTo>
                  <a:lnTo>
                    <a:pt x="3675" y="1764"/>
                  </a:lnTo>
                  <a:lnTo>
                    <a:pt x="3684" y="1764"/>
                  </a:lnTo>
                  <a:lnTo>
                    <a:pt x="3694" y="1764"/>
                  </a:lnTo>
                  <a:lnTo>
                    <a:pt x="3703" y="1764"/>
                  </a:lnTo>
                  <a:lnTo>
                    <a:pt x="3703" y="1766"/>
                  </a:lnTo>
                  <a:lnTo>
                    <a:pt x="3712" y="1766"/>
                  </a:lnTo>
                  <a:lnTo>
                    <a:pt x="3721" y="1766"/>
                  </a:lnTo>
                  <a:lnTo>
                    <a:pt x="3721" y="1768"/>
                  </a:lnTo>
                  <a:lnTo>
                    <a:pt x="3730" y="1768"/>
                  </a:lnTo>
                  <a:lnTo>
                    <a:pt x="3739" y="1768"/>
                  </a:lnTo>
                  <a:lnTo>
                    <a:pt x="3739" y="1771"/>
                  </a:lnTo>
                  <a:lnTo>
                    <a:pt x="3747" y="1771"/>
                  </a:lnTo>
                  <a:lnTo>
                    <a:pt x="3756" y="1771"/>
                  </a:lnTo>
                  <a:lnTo>
                    <a:pt x="3756" y="1775"/>
                  </a:lnTo>
                  <a:lnTo>
                    <a:pt x="3765" y="1775"/>
                  </a:lnTo>
                  <a:lnTo>
                    <a:pt x="3774" y="1775"/>
                  </a:lnTo>
                  <a:lnTo>
                    <a:pt x="3783" y="1775"/>
                  </a:lnTo>
                  <a:lnTo>
                    <a:pt x="3792" y="1775"/>
                  </a:lnTo>
                  <a:lnTo>
                    <a:pt x="3802" y="1775"/>
                  </a:lnTo>
                  <a:lnTo>
                    <a:pt x="3811" y="1775"/>
                  </a:lnTo>
                  <a:lnTo>
                    <a:pt x="3811" y="1780"/>
                  </a:lnTo>
                  <a:lnTo>
                    <a:pt x="3820" y="1780"/>
                  </a:lnTo>
                  <a:lnTo>
                    <a:pt x="3829" y="1780"/>
                  </a:lnTo>
                  <a:lnTo>
                    <a:pt x="3838" y="1780"/>
                  </a:lnTo>
                  <a:lnTo>
                    <a:pt x="3847" y="1780"/>
                  </a:lnTo>
                  <a:lnTo>
                    <a:pt x="3856" y="1780"/>
                  </a:lnTo>
                  <a:lnTo>
                    <a:pt x="3864" y="1780"/>
                  </a:lnTo>
                  <a:lnTo>
                    <a:pt x="3864" y="1782"/>
                  </a:lnTo>
                  <a:lnTo>
                    <a:pt x="3873" y="1782"/>
                  </a:lnTo>
                  <a:lnTo>
                    <a:pt x="3882" y="1782"/>
                  </a:lnTo>
                  <a:lnTo>
                    <a:pt x="3882" y="1785"/>
                  </a:lnTo>
                  <a:lnTo>
                    <a:pt x="3891" y="1785"/>
                  </a:lnTo>
                  <a:lnTo>
                    <a:pt x="3900" y="1785"/>
                  </a:lnTo>
                  <a:lnTo>
                    <a:pt x="3911" y="1785"/>
                  </a:lnTo>
                  <a:lnTo>
                    <a:pt x="3919" y="1785"/>
                  </a:lnTo>
                  <a:lnTo>
                    <a:pt x="3919" y="1787"/>
                  </a:lnTo>
                  <a:lnTo>
                    <a:pt x="3928" y="1787"/>
                  </a:lnTo>
                  <a:lnTo>
                    <a:pt x="3937" y="1787"/>
                  </a:lnTo>
                  <a:lnTo>
                    <a:pt x="3937" y="1791"/>
                  </a:lnTo>
                  <a:lnTo>
                    <a:pt x="3946" y="1791"/>
                  </a:lnTo>
                  <a:lnTo>
                    <a:pt x="3955" y="1791"/>
                  </a:lnTo>
                  <a:lnTo>
                    <a:pt x="3964" y="1791"/>
                  </a:lnTo>
                  <a:lnTo>
                    <a:pt x="3973" y="1791"/>
                  </a:lnTo>
                  <a:lnTo>
                    <a:pt x="3973" y="1792"/>
                  </a:lnTo>
                  <a:lnTo>
                    <a:pt x="3981" y="1792"/>
                  </a:lnTo>
                  <a:lnTo>
                    <a:pt x="3990" y="1792"/>
                  </a:lnTo>
                  <a:lnTo>
                    <a:pt x="3999" y="1792"/>
                  </a:lnTo>
                  <a:lnTo>
                    <a:pt x="4008" y="1792"/>
                  </a:lnTo>
                  <a:lnTo>
                    <a:pt x="4019" y="1792"/>
                  </a:lnTo>
                  <a:lnTo>
                    <a:pt x="4028" y="1792"/>
                  </a:lnTo>
                  <a:lnTo>
                    <a:pt x="4028" y="1794"/>
                  </a:lnTo>
                  <a:lnTo>
                    <a:pt x="4036" y="1794"/>
                  </a:lnTo>
                  <a:lnTo>
                    <a:pt x="4045" y="1794"/>
                  </a:lnTo>
                  <a:lnTo>
                    <a:pt x="4054" y="1794"/>
                  </a:lnTo>
                  <a:lnTo>
                    <a:pt x="4063" y="1794"/>
                  </a:lnTo>
                  <a:lnTo>
                    <a:pt x="4063" y="1798"/>
                  </a:lnTo>
                  <a:lnTo>
                    <a:pt x="4072" y="1798"/>
                  </a:lnTo>
                  <a:lnTo>
                    <a:pt x="4081" y="1798"/>
                  </a:lnTo>
                  <a:lnTo>
                    <a:pt x="4090" y="1798"/>
                  </a:lnTo>
                  <a:lnTo>
                    <a:pt x="4099" y="1798"/>
                  </a:lnTo>
                  <a:lnTo>
                    <a:pt x="4107" y="1798"/>
                  </a:lnTo>
                  <a:lnTo>
                    <a:pt x="4116" y="1798"/>
                  </a:lnTo>
                  <a:lnTo>
                    <a:pt x="4125" y="1798"/>
                  </a:lnTo>
                  <a:lnTo>
                    <a:pt x="4134" y="1798"/>
                  </a:lnTo>
                  <a:lnTo>
                    <a:pt x="4134" y="1800"/>
                  </a:lnTo>
                  <a:lnTo>
                    <a:pt x="4145" y="1800"/>
                  </a:lnTo>
                  <a:lnTo>
                    <a:pt x="4153" y="1800"/>
                  </a:lnTo>
                  <a:lnTo>
                    <a:pt x="4153" y="1801"/>
                  </a:lnTo>
                  <a:lnTo>
                    <a:pt x="4162" y="1801"/>
                  </a:lnTo>
                  <a:lnTo>
                    <a:pt x="4171" y="1801"/>
                  </a:lnTo>
                  <a:lnTo>
                    <a:pt x="4180" y="1801"/>
                  </a:lnTo>
                  <a:lnTo>
                    <a:pt x="4189" y="1801"/>
                  </a:lnTo>
                  <a:lnTo>
                    <a:pt x="4198" y="180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5" name="Freeform 79"/>
            <p:cNvSpPr>
              <a:spLocks/>
            </p:cNvSpPr>
            <p:nvPr/>
          </p:nvSpPr>
          <p:spPr bwMode="auto">
            <a:xfrm>
              <a:off x="5346" y="2611"/>
              <a:ext cx="171" cy="3"/>
            </a:xfrm>
            <a:custGeom>
              <a:avLst/>
              <a:gdLst>
                <a:gd name="T0" fmla="*/ 0 w 342"/>
                <a:gd name="T1" fmla="*/ 0 h 6"/>
                <a:gd name="T2" fmla="*/ 1 w 342"/>
                <a:gd name="T3" fmla="*/ 0 h 6"/>
                <a:gd name="T4" fmla="*/ 1 w 342"/>
                <a:gd name="T5" fmla="*/ 1 h 6"/>
                <a:gd name="T6" fmla="*/ 1 w 342"/>
                <a:gd name="T7" fmla="*/ 1 h 6"/>
                <a:gd name="T8" fmla="*/ 1 w 342"/>
                <a:gd name="T9" fmla="*/ 1 h 6"/>
                <a:gd name="T10" fmla="*/ 1 w 342"/>
                <a:gd name="T11" fmla="*/ 1 h 6"/>
                <a:gd name="T12" fmla="*/ 1 w 342"/>
                <a:gd name="T13" fmla="*/ 1 h 6"/>
                <a:gd name="T14" fmla="*/ 1 w 342"/>
                <a:gd name="T15" fmla="*/ 1 h 6"/>
                <a:gd name="T16" fmla="*/ 1 w 342"/>
                <a:gd name="T17" fmla="*/ 1 h 6"/>
                <a:gd name="T18" fmla="*/ 1 w 342"/>
                <a:gd name="T19" fmla="*/ 1 h 6"/>
                <a:gd name="T20" fmla="*/ 1 w 342"/>
                <a:gd name="T21" fmla="*/ 1 h 6"/>
                <a:gd name="T22" fmla="*/ 1 w 342"/>
                <a:gd name="T23" fmla="*/ 1 h 6"/>
                <a:gd name="T24" fmla="*/ 1 w 342"/>
                <a:gd name="T25" fmla="*/ 1 h 6"/>
                <a:gd name="T26" fmla="*/ 1 w 342"/>
                <a:gd name="T27" fmla="*/ 1 h 6"/>
                <a:gd name="T28" fmla="*/ 1 w 342"/>
                <a:gd name="T29" fmla="*/ 1 h 6"/>
                <a:gd name="T30" fmla="*/ 1 w 342"/>
                <a:gd name="T31" fmla="*/ 1 h 6"/>
                <a:gd name="T32" fmla="*/ 1 w 342"/>
                <a:gd name="T33" fmla="*/ 1 h 6"/>
                <a:gd name="T34" fmla="*/ 1 w 342"/>
                <a:gd name="T35" fmla="*/ 1 h 6"/>
                <a:gd name="T36" fmla="*/ 1 w 342"/>
                <a:gd name="T37" fmla="*/ 1 h 6"/>
                <a:gd name="T38" fmla="*/ 1 w 342"/>
                <a:gd name="T39" fmla="*/ 1 h 6"/>
                <a:gd name="T40" fmla="*/ 1 w 342"/>
                <a:gd name="T41" fmla="*/ 1 h 6"/>
                <a:gd name="T42" fmla="*/ 1 w 342"/>
                <a:gd name="T43" fmla="*/ 1 h 6"/>
                <a:gd name="T44" fmla="*/ 1 w 342"/>
                <a:gd name="T45" fmla="*/ 1 h 6"/>
                <a:gd name="T46" fmla="*/ 1 w 342"/>
                <a:gd name="T47" fmla="*/ 1 h 6"/>
                <a:gd name="T48" fmla="*/ 1 w 342"/>
                <a:gd name="T49" fmla="*/ 1 h 6"/>
                <a:gd name="T50" fmla="*/ 1 w 342"/>
                <a:gd name="T51" fmla="*/ 1 h 6"/>
                <a:gd name="T52" fmla="*/ 1 w 342"/>
                <a:gd name="T53" fmla="*/ 1 h 6"/>
                <a:gd name="T54" fmla="*/ 1 w 342"/>
                <a:gd name="T55" fmla="*/ 1 h 6"/>
                <a:gd name="T56" fmla="*/ 1 w 342"/>
                <a:gd name="T57" fmla="*/ 1 h 6"/>
                <a:gd name="T58" fmla="*/ 1 w 342"/>
                <a:gd name="T59" fmla="*/ 1 h 6"/>
                <a:gd name="T60" fmla="*/ 1 w 342"/>
                <a:gd name="T61" fmla="*/ 1 h 6"/>
                <a:gd name="T62" fmla="*/ 1 w 342"/>
                <a:gd name="T63" fmla="*/ 1 h 6"/>
                <a:gd name="T64" fmla="*/ 1 w 342"/>
                <a:gd name="T65" fmla="*/ 1 h 6"/>
                <a:gd name="T66" fmla="*/ 1 w 342"/>
                <a:gd name="T67" fmla="*/ 1 h 6"/>
                <a:gd name="T68" fmla="*/ 1 w 342"/>
                <a:gd name="T69" fmla="*/ 1 h 6"/>
                <a:gd name="T70" fmla="*/ 1 w 342"/>
                <a:gd name="T71" fmla="*/ 1 h 6"/>
                <a:gd name="T72" fmla="*/ 1 w 342"/>
                <a:gd name="T73" fmla="*/ 1 h 6"/>
                <a:gd name="T74" fmla="*/ 1 w 342"/>
                <a:gd name="T75" fmla="*/ 1 h 6"/>
                <a:gd name="T76" fmla="*/ 1 w 342"/>
                <a:gd name="T77" fmla="*/ 1 h 6"/>
                <a:gd name="T78" fmla="*/ 1 w 342"/>
                <a:gd name="T79" fmla="*/ 1 h 6"/>
                <a:gd name="T80" fmla="*/ 1 w 342"/>
                <a:gd name="T81" fmla="*/ 1 h 6"/>
                <a:gd name="T82" fmla="*/ 1 w 342"/>
                <a:gd name="T83" fmla="*/ 1 h 6"/>
                <a:gd name="T84" fmla="*/ 1 w 342"/>
                <a:gd name="T85" fmla="*/ 1 h 6"/>
                <a:gd name="T86" fmla="*/ 1 w 342"/>
                <a:gd name="T87" fmla="*/ 1 h 6"/>
                <a:gd name="T88" fmla="*/ 1 w 342"/>
                <a:gd name="T89" fmla="*/ 1 h 6"/>
                <a:gd name="T90" fmla="*/ 1 w 342"/>
                <a:gd name="T91" fmla="*/ 1 h 6"/>
                <a:gd name="T92" fmla="*/ 1 w 342"/>
                <a:gd name="T93" fmla="*/ 1 h 6"/>
                <a:gd name="T94" fmla="*/ 1 w 342"/>
                <a:gd name="T95" fmla="*/ 1 h 6"/>
                <a:gd name="T96" fmla="*/ 1 w 342"/>
                <a:gd name="T97" fmla="*/ 1 h 6"/>
                <a:gd name="T98" fmla="*/ 1 w 342"/>
                <a:gd name="T99" fmla="*/ 1 h 6"/>
                <a:gd name="T100" fmla="*/ 1 w 342"/>
                <a:gd name="T101" fmla="*/ 1 h 6"/>
                <a:gd name="T102" fmla="*/ 1 w 342"/>
                <a:gd name="T103" fmla="*/ 1 h 6"/>
                <a:gd name="T104" fmla="*/ 1 w 342"/>
                <a:gd name="T105" fmla="*/ 1 h 6"/>
                <a:gd name="T106" fmla="*/ 1 w 342"/>
                <a:gd name="T107" fmla="*/ 1 h 6"/>
                <a:gd name="T108" fmla="*/ 1 w 342"/>
                <a:gd name="T109" fmla="*/ 1 h 6"/>
                <a:gd name="T110" fmla="*/ 1 w 342"/>
                <a:gd name="T111" fmla="*/ 1 h 6"/>
                <a:gd name="T112" fmla="*/ 1 w 342"/>
                <a:gd name="T113" fmla="*/ 1 h 6"/>
                <a:gd name="T114" fmla="*/ 1 w 342"/>
                <a:gd name="T115" fmla="*/ 1 h 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42" h="6">
                  <a:moveTo>
                    <a:pt x="0" y="0"/>
                  </a:moveTo>
                  <a:lnTo>
                    <a:pt x="9" y="0"/>
                  </a:lnTo>
                  <a:lnTo>
                    <a:pt x="9" y="2"/>
                  </a:lnTo>
                  <a:lnTo>
                    <a:pt x="18" y="2"/>
                  </a:lnTo>
                  <a:lnTo>
                    <a:pt x="26" y="2"/>
                  </a:lnTo>
                  <a:lnTo>
                    <a:pt x="35" y="2"/>
                  </a:lnTo>
                  <a:lnTo>
                    <a:pt x="44" y="2"/>
                  </a:lnTo>
                  <a:lnTo>
                    <a:pt x="55" y="2"/>
                  </a:lnTo>
                  <a:lnTo>
                    <a:pt x="64" y="2"/>
                  </a:lnTo>
                  <a:lnTo>
                    <a:pt x="73" y="2"/>
                  </a:lnTo>
                  <a:lnTo>
                    <a:pt x="81" y="2"/>
                  </a:lnTo>
                  <a:lnTo>
                    <a:pt x="90" y="2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7" y="2"/>
                  </a:lnTo>
                  <a:lnTo>
                    <a:pt x="117" y="4"/>
                  </a:lnTo>
                  <a:lnTo>
                    <a:pt x="126" y="4"/>
                  </a:lnTo>
                  <a:lnTo>
                    <a:pt x="135" y="4"/>
                  </a:lnTo>
                  <a:lnTo>
                    <a:pt x="143" y="4"/>
                  </a:lnTo>
                  <a:lnTo>
                    <a:pt x="152" y="4"/>
                  </a:lnTo>
                  <a:lnTo>
                    <a:pt x="163" y="4"/>
                  </a:lnTo>
                  <a:lnTo>
                    <a:pt x="172" y="4"/>
                  </a:lnTo>
                  <a:lnTo>
                    <a:pt x="181" y="4"/>
                  </a:lnTo>
                  <a:lnTo>
                    <a:pt x="190" y="4"/>
                  </a:lnTo>
                  <a:lnTo>
                    <a:pt x="198" y="4"/>
                  </a:lnTo>
                  <a:lnTo>
                    <a:pt x="207" y="4"/>
                  </a:lnTo>
                  <a:lnTo>
                    <a:pt x="216" y="4"/>
                  </a:lnTo>
                  <a:lnTo>
                    <a:pt x="225" y="4"/>
                  </a:lnTo>
                  <a:lnTo>
                    <a:pt x="234" y="4"/>
                  </a:lnTo>
                  <a:lnTo>
                    <a:pt x="243" y="4"/>
                  </a:lnTo>
                  <a:lnTo>
                    <a:pt x="243" y="6"/>
                  </a:lnTo>
                  <a:lnTo>
                    <a:pt x="252" y="6"/>
                  </a:lnTo>
                  <a:lnTo>
                    <a:pt x="261" y="6"/>
                  </a:lnTo>
                  <a:lnTo>
                    <a:pt x="271" y="6"/>
                  </a:lnTo>
                  <a:lnTo>
                    <a:pt x="280" y="6"/>
                  </a:lnTo>
                  <a:lnTo>
                    <a:pt x="289" y="6"/>
                  </a:lnTo>
                  <a:lnTo>
                    <a:pt x="298" y="6"/>
                  </a:lnTo>
                  <a:lnTo>
                    <a:pt x="307" y="6"/>
                  </a:lnTo>
                  <a:lnTo>
                    <a:pt x="315" y="6"/>
                  </a:lnTo>
                  <a:lnTo>
                    <a:pt x="324" y="6"/>
                  </a:lnTo>
                  <a:lnTo>
                    <a:pt x="333" y="6"/>
                  </a:lnTo>
                  <a:lnTo>
                    <a:pt x="342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6" name="Freeform 80"/>
            <p:cNvSpPr>
              <a:spLocks/>
            </p:cNvSpPr>
            <p:nvPr/>
          </p:nvSpPr>
          <p:spPr bwMode="auto">
            <a:xfrm>
              <a:off x="3247" y="2614"/>
              <a:ext cx="9" cy="0"/>
            </a:xfrm>
            <a:custGeom>
              <a:avLst/>
              <a:gdLst>
                <a:gd name="T0" fmla="*/ 0 w 10"/>
                <a:gd name="T1" fmla="*/ 4 w 10"/>
                <a:gd name="T2" fmla="*/ 4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7" name="Freeform 81"/>
            <p:cNvSpPr>
              <a:spLocks/>
            </p:cNvSpPr>
            <p:nvPr/>
          </p:nvSpPr>
          <p:spPr bwMode="auto">
            <a:xfrm>
              <a:off x="3272" y="2614"/>
              <a:ext cx="9" cy="0"/>
            </a:xfrm>
            <a:custGeom>
              <a:avLst/>
              <a:gdLst>
                <a:gd name="T0" fmla="*/ 0 w 10"/>
                <a:gd name="T1" fmla="*/ 1 w 10"/>
                <a:gd name="T2" fmla="*/ 5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8" name="Freeform 82"/>
            <p:cNvSpPr>
              <a:spLocks/>
            </p:cNvSpPr>
            <p:nvPr/>
          </p:nvSpPr>
          <p:spPr bwMode="auto">
            <a:xfrm>
              <a:off x="3297" y="2614"/>
              <a:ext cx="9" cy="0"/>
            </a:xfrm>
            <a:custGeom>
              <a:avLst/>
              <a:gdLst>
                <a:gd name="T0" fmla="*/ 0 w 10"/>
                <a:gd name="T1" fmla="*/ 4 w 10"/>
                <a:gd name="T2" fmla="*/ 5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39" name="Freeform 83"/>
            <p:cNvSpPr>
              <a:spLocks/>
            </p:cNvSpPr>
            <p:nvPr/>
          </p:nvSpPr>
          <p:spPr bwMode="auto">
            <a:xfrm>
              <a:off x="3322" y="2614"/>
              <a:ext cx="8" cy="0"/>
            </a:xfrm>
            <a:custGeom>
              <a:avLst/>
              <a:gdLst>
                <a:gd name="T0" fmla="*/ 0 w 10"/>
                <a:gd name="T1" fmla="*/ 1 w 10"/>
                <a:gd name="T2" fmla="*/ 1 w 10"/>
                <a:gd name="T3" fmla="*/ 2 w 10"/>
                <a:gd name="T4" fmla="*/ 2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0" name="Freeform 84"/>
            <p:cNvSpPr>
              <a:spLocks/>
            </p:cNvSpPr>
            <p:nvPr/>
          </p:nvSpPr>
          <p:spPr bwMode="auto">
            <a:xfrm>
              <a:off x="3346" y="2614"/>
              <a:ext cx="9" cy="0"/>
            </a:xfrm>
            <a:custGeom>
              <a:avLst/>
              <a:gdLst>
                <a:gd name="T0" fmla="*/ 0 w 10"/>
                <a:gd name="T1" fmla="*/ 4 w 10"/>
                <a:gd name="T2" fmla="*/ 4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1" name="Freeform 85"/>
            <p:cNvSpPr>
              <a:spLocks/>
            </p:cNvSpPr>
            <p:nvPr/>
          </p:nvSpPr>
          <p:spPr bwMode="auto">
            <a:xfrm>
              <a:off x="3371" y="2614"/>
              <a:ext cx="9" cy="0"/>
            </a:xfrm>
            <a:custGeom>
              <a:avLst/>
              <a:gdLst>
                <a:gd name="T0" fmla="*/ 0 w 10"/>
                <a:gd name="T1" fmla="*/ 1 w 10"/>
                <a:gd name="T2" fmla="*/ 5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2" name="Freeform 86"/>
            <p:cNvSpPr>
              <a:spLocks/>
            </p:cNvSpPr>
            <p:nvPr/>
          </p:nvSpPr>
          <p:spPr bwMode="auto">
            <a:xfrm>
              <a:off x="3396" y="2614"/>
              <a:ext cx="9" cy="0"/>
            </a:xfrm>
            <a:custGeom>
              <a:avLst/>
              <a:gdLst>
                <a:gd name="T0" fmla="*/ 0 w 10"/>
                <a:gd name="T1" fmla="*/ 4 w 10"/>
                <a:gd name="T2" fmla="*/ 5 w 10"/>
                <a:gd name="T3" fmla="*/ 5 w 10"/>
                <a:gd name="T4" fmla="*/ 5 w 1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3" name="Freeform 87"/>
            <p:cNvSpPr>
              <a:spLocks/>
            </p:cNvSpPr>
            <p:nvPr/>
          </p:nvSpPr>
          <p:spPr bwMode="auto">
            <a:xfrm>
              <a:off x="3421" y="2607"/>
              <a:ext cx="2" cy="7"/>
            </a:xfrm>
            <a:custGeom>
              <a:avLst/>
              <a:gdLst>
                <a:gd name="T0" fmla="*/ 0 w 2"/>
                <a:gd name="T1" fmla="*/ 4 h 8"/>
                <a:gd name="T2" fmla="*/ 1 w 2"/>
                <a:gd name="T3" fmla="*/ 4 h 8"/>
                <a:gd name="T4" fmla="*/ 2 w 2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1" y="8"/>
                  </a:lnTo>
                  <a:lnTo>
                    <a:pt x="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4" name="Freeform 88"/>
            <p:cNvSpPr>
              <a:spLocks/>
            </p:cNvSpPr>
            <p:nvPr/>
          </p:nvSpPr>
          <p:spPr bwMode="auto">
            <a:xfrm>
              <a:off x="3423" y="2589"/>
              <a:ext cx="7" cy="2"/>
            </a:xfrm>
            <a:custGeom>
              <a:avLst/>
              <a:gdLst>
                <a:gd name="T0" fmla="*/ 0 w 8"/>
                <a:gd name="T1" fmla="*/ 2 h 2"/>
                <a:gd name="T2" fmla="*/ 0 w 8"/>
                <a:gd name="T3" fmla="*/ 1 h 2"/>
                <a:gd name="T4" fmla="*/ 4 w 8"/>
                <a:gd name="T5" fmla="*/ 0 h 2"/>
                <a:gd name="T6" fmla="*/ 4 w 8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8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5" name="Line 89"/>
            <p:cNvSpPr>
              <a:spLocks noChangeShapeType="1"/>
            </p:cNvSpPr>
            <p:nvPr/>
          </p:nvSpPr>
          <p:spPr bwMode="auto">
            <a:xfrm flipV="1">
              <a:off x="3432" y="256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6" name="Line 90"/>
            <p:cNvSpPr>
              <a:spLocks noChangeShapeType="1"/>
            </p:cNvSpPr>
            <p:nvPr/>
          </p:nvSpPr>
          <p:spPr bwMode="auto">
            <a:xfrm flipV="1">
              <a:off x="3432" y="254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7" name="Line 91"/>
            <p:cNvSpPr>
              <a:spLocks noChangeShapeType="1"/>
            </p:cNvSpPr>
            <p:nvPr/>
          </p:nvSpPr>
          <p:spPr bwMode="auto">
            <a:xfrm flipV="1">
              <a:off x="3432" y="2517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8" name="Line 92"/>
            <p:cNvSpPr>
              <a:spLocks noChangeShapeType="1"/>
            </p:cNvSpPr>
            <p:nvPr/>
          </p:nvSpPr>
          <p:spPr bwMode="auto">
            <a:xfrm flipV="1">
              <a:off x="3432" y="249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49" name="Line 93"/>
            <p:cNvSpPr>
              <a:spLocks noChangeShapeType="1"/>
            </p:cNvSpPr>
            <p:nvPr/>
          </p:nvSpPr>
          <p:spPr bwMode="auto">
            <a:xfrm flipV="1">
              <a:off x="3432" y="246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0" name="Line 94"/>
            <p:cNvSpPr>
              <a:spLocks noChangeShapeType="1"/>
            </p:cNvSpPr>
            <p:nvPr/>
          </p:nvSpPr>
          <p:spPr bwMode="auto">
            <a:xfrm flipV="1">
              <a:off x="3432" y="244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1" name="Line 95"/>
            <p:cNvSpPr>
              <a:spLocks noChangeShapeType="1"/>
            </p:cNvSpPr>
            <p:nvPr/>
          </p:nvSpPr>
          <p:spPr bwMode="auto">
            <a:xfrm flipV="1">
              <a:off x="3432" y="241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2" name="Line 96"/>
            <p:cNvSpPr>
              <a:spLocks noChangeShapeType="1"/>
            </p:cNvSpPr>
            <p:nvPr/>
          </p:nvSpPr>
          <p:spPr bwMode="auto">
            <a:xfrm flipV="1">
              <a:off x="3432" y="2393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3" name="Line 97"/>
            <p:cNvSpPr>
              <a:spLocks noChangeShapeType="1"/>
            </p:cNvSpPr>
            <p:nvPr/>
          </p:nvSpPr>
          <p:spPr bwMode="auto">
            <a:xfrm flipV="1">
              <a:off x="3432" y="2368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4" name="Line 98"/>
            <p:cNvSpPr>
              <a:spLocks noChangeShapeType="1"/>
            </p:cNvSpPr>
            <p:nvPr/>
          </p:nvSpPr>
          <p:spPr bwMode="auto">
            <a:xfrm flipV="1">
              <a:off x="3432" y="234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5" name="Freeform 99"/>
            <p:cNvSpPr>
              <a:spLocks/>
            </p:cNvSpPr>
            <p:nvPr/>
          </p:nvSpPr>
          <p:spPr bwMode="auto">
            <a:xfrm>
              <a:off x="3432" y="2319"/>
              <a:ext cx="0" cy="8"/>
            </a:xfrm>
            <a:custGeom>
              <a:avLst/>
              <a:gdLst>
                <a:gd name="T0" fmla="*/ 0 w 1"/>
                <a:gd name="T1" fmla="*/ 4 h 9"/>
                <a:gd name="T2" fmla="*/ 0 w 1"/>
                <a:gd name="T3" fmla="*/ 1 h 9"/>
                <a:gd name="T4" fmla="*/ 1 w 1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">
                  <a:moveTo>
                    <a:pt x="0" y="9"/>
                  </a:move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6" name="Line 100"/>
            <p:cNvSpPr>
              <a:spLocks noChangeShapeType="1"/>
            </p:cNvSpPr>
            <p:nvPr/>
          </p:nvSpPr>
          <p:spPr bwMode="auto">
            <a:xfrm flipV="1">
              <a:off x="3440" y="230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7" name="Line 101"/>
            <p:cNvSpPr>
              <a:spLocks noChangeShapeType="1"/>
            </p:cNvSpPr>
            <p:nvPr/>
          </p:nvSpPr>
          <p:spPr bwMode="auto">
            <a:xfrm flipV="1">
              <a:off x="3440" y="2278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8" name="Line 102"/>
            <p:cNvSpPr>
              <a:spLocks noChangeShapeType="1"/>
            </p:cNvSpPr>
            <p:nvPr/>
          </p:nvSpPr>
          <p:spPr bwMode="auto">
            <a:xfrm flipV="1">
              <a:off x="3440" y="225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9" name="Line 103"/>
            <p:cNvSpPr>
              <a:spLocks noChangeShapeType="1"/>
            </p:cNvSpPr>
            <p:nvPr/>
          </p:nvSpPr>
          <p:spPr bwMode="auto">
            <a:xfrm flipV="1">
              <a:off x="3440" y="2228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0" name="Line 104"/>
            <p:cNvSpPr>
              <a:spLocks noChangeShapeType="1"/>
            </p:cNvSpPr>
            <p:nvPr/>
          </p:nvSpPr>
          <p:spPr bwMode="auto">
            <a:xfrm flipV="1">
              <a:off x="3440" y="220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1" name="Line 105"/>
            <p:cNvSpPr>
              <a:spLocks noChangeShapeType="1"/>
            </p:cNvSpPr>
            <p:nvPr/>
          </p:nvSpPr>
          <p:spPr bwMode="auto">
            <a:xfrm flipV="1">
              <a:off x="3440" y="2179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2" name="Line 106"/>
            <p:cNvSpPr>
              <a:spLocks noChangeShapeType="1"/>
            </p:cNvSpPr>
            <p:nvPr/>
          </p:nvSpPr>
          <p:spPr bwMode="auto">
            <a:xfrm flipV="1">
              <a:off x="3440" y="2154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3" name="Line 107"/>
            <p:cNvSpPr>
              <a:spLocks noChangeShapeType="1"/>
            </p:cNvSpPr>
            <p:nvPr/>
          </p:nvSpPr>
          <p:spPr bwMode="auto">
            <a:xfrm flipV="1">
              <a:off x="3440" y="2129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4" name="Line 108"/>
            <p:cNvSpPr>
              <a:spLocks noChangeShapeType="1"/>
            </p:cNvSpPr>
            <p:nvPr/>
          </p:nvSpPr>
          <p:spPr bwMode="auto">
            <a:xfrm flipV="1">
              <a:off x="3440" y="2104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5" name="Line 109"/>
            <p:cNvSpPr>
              <a:spLocks noChangeShapeType="1"/>
            </p:cNvSpPr>
            <p:nvPr/>
          </p:nvSpPr>
          <p:spPr bwMode="auto">
            <a:xfrm flipV="1">
              <a:off x="3440" y="2079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6" name="Line 110"/>
            <p:cNvSpPr>
              <a:spLocks noChangeShapeType="1"/>
            </p:cNvSpPr>
            <p:nvPr/>
          </p:nvSpPr>
          <p:spPr bwMode="auto">
            <a:xfrm flipV="1">
              <a:off x="3440" y="205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7" name="Line 111"/>
            <p:cNvSpPr>
              <a:spLocks noChangeShapeType="1"/>
            </p:cNvSpPr>
            <p:nvPr/>
          </p:nvSpPr>
          <p:spPr bwMode="auto">
            <a:xfrm flipV="1">
              <a:off x="3440" y="2030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8" name="Line 112"/>
            <p:cNvSpPr>
              <a:spLocks noChangeShapeType="1"/>
            </p:cNvSpPr>
            <p:nvPr/>
          </p:nvSpPr>
          <p:spPr bwMode="auto">
            <a:xfrm flipV="1">
              <a:off x="3440" y="200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9" name="Line 113"/>
            <p:cNvSpPr>
              <a:spLocks noChangeShapeType="1"/>
            </p:cNvSpPr>
            <p:nvPr/>
          </p:nvSpPr>
          <p:spPr bwMode="auto">
            <a:xfrm flipV="1">
              <a:off x="3440" y="1980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0" name="Line 114"/>
            <p:cNvSpPr>
              <a:spLocks noChangeShapeType="1"/>
            </p:cNvSpPr>
            <p:nvPr/>
          </p:nvSpPr>
          <p:spPr bwMode="auto">
            <a:xfrm flipV="1">
              <a:off x="3440" y="1956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1" name="Line 115"/>
            <p:cNvSpPr>
              <a:spLocks noChangeShapeType="1"/>
            </p:cNvSpPr>
            <p:nvPr/>
          </p:nvSpPr>
          <p:spPr bwMode="auto">
            <a:xfrm flipV="1">
              <a:off x="3440" y="193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2" name="Line 116"/>
            <p:cNvSpPr>
              <a:spLocks noChangeShapeType="1"/>
            </p:cNvSpPr>
            <p:nvPr/>
          </p:nvSpPr>
          <p:spPr bwMode="auto">
            <a:xfrm flipV="1">
              <a:off x="3440" y="190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3" name="Line 117"/>
            <p:cNvSpPr>
              <a:spLocks noChangeShapeType="1"/>
            </p:cNvSpPr>
            <p:nvPr/>
          </p:nvSpPr>
          <p:spPr bwMode="auto">
            <a:xfrm flipV="1">
              <a:off x="3440" y="188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4" name="Line 118"/>
            <p:cNvSpPr>
              <a:spLocks noChangeShapeType="1"/>
            </p:cNvSpPr>
            <p:nvPr/>
          </p:nvSpPr>
          <p:spPr bwMode="auto">
            <a:xfrm flipV="1">
              <a:off x="3449" y="186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5" name="Line 119"/>
            <p:cNvSpPr>
              <a:spLocks noChangeShapeType="1"/>
            </p:cNvSpPr>
            <p:nvPr/>
          </p:nvSpPr>
          <p:spPr bwMode="auto">
            <a:xfrm flipV="1">
              <a:off x="3449" y="1841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6" name="Line 120"/>
            <p:cNvSpPr>
              <a:spLocks noChangeShapeType="1"/>
            </p:cNvSpPr>
            <p:nvPr/>
          </p:nvSpPr>
          <p:spPr bwMode="auto">
            <a:xfrm flipV="1">
              <a:off x="3449" y="181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7" name="Line 121"/>
            <p:cNvSpPr>
              <a:spLocks noChangeShapeType="1"/>
            </p:cNvSpPr>
            <p:nvPr/>
          </p:nvSpPr>
          <p:spPr bwMode="auto">
            <a:xfrm flipV="1">
              <a:off x="3449" y="179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8" name="Line 122"/>
            <p:cNvSpPr>
              <a:spLocks noChangeShapeType="1"/>
            </p:cNvSpPr>
            <p:nvPr/>
          </p:nvSpPr>
          <p:spPr bwMode="auto">
            <a:xfrm flipV="1">
              <a:off x="3449" y="176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79" name="Line 123"/>
            <p:cNvSpPr>
              <a:spLocks noChangeShapeType="1"/>
            </p:cNvSpPr>
            <p:nvPr/>
          </p:nvSpPr>
          <p:spPr bwMode="auto">
            <a:xfrm flipV="1">
              <a:off x="3449" y="1742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0" name="Line 124"/>
            <p:cNvSpPr>
              <a:spLocks noChangeShapeType="1"/>
            </p:cNvSpPr>
            <p:nvPr/>
          </p:nvSpPr>
          <p:spPr bwMode="auto">
            <a:xfrm flipV="1">
              <a:off x="3449" y="171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1" name="Line 125"/>
            <p:cNvSpPr>
              <a:spLocks noChangeShapeType="1"/>
            </p:cNvSpPr>
            <p:nvPr/>
          </p:nvSpPr>
          <p:spPr bwMode="auto">
            <a:xfrm flipV="1">
              <a:off x="3449" y="169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2" name="Line 126"/>
            <p:cNvSpPr>
              <a:spLocks noChangeShapeType="1"/>
            </p:cNvSpPr>
            <p:nvPr/>
          </p:nvSpPr>
          <p:spPr bwMode="auto">
            <a:xfrm flipV="1">
              <a:off x="3449" y="166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3" name="Line 127"/>
            <p:cNvSpPr>
              <a:spLocks noChangeShapeType="1"/>
            </p:cNvSpPr>
            <p:nvPr/>
          </p:nvSpPr>
          <p:spPr bwMode="auto">
            <a:xfrm flipV="1">
              <a:off x="3449" y="164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4" name="Line 128"/>
            <p:cNvSpPr>
              <a:spLocks noChangeShapeType="1"/>
            </p:cNvSpPr>
            <p:nvPr/>
          </p:nvSpPr>
          <p:spPr bwMode="auto">
            <a:xfrm flipV="1">
              <a:off x="3449" y="1618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5" name="Line 129"/>
            <p:cNvSpPr>
              <a:spLocks noChangeShapeType="1"/>
            </p:cNvSpPr>
            <p:nvPr/>
          </p:nvSpPr>
          <p:spPr bwMode="auto">
            <a:xfrm flipV="1">
              <a:off x="3449" y="159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6" name="Line 130"/>
            <p:cNvSpPr>
              <a:spLocks noChangeShapeType="1"/>
            </p:cNvSpPr>
            <p:nvPr/>
          </p:nvSpPr>
          <p:spPr bwMode="auto">
            <a:xfrm flipV="1">
              <a:off x="3449" y="1568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7" name="Line 131"/>
            <p:cNvSpPr>
              <a:spLocks noChangeShapeType="1"/>
            </p:cNvSpPr>
            <p:nvPr/>
          </p:nvSpPr>
          <p:spPr bwMode="auto">
            <a:xfrm flipV="1">
              <a:off x="3449" y="154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8" name="Line 132"/>
            <p:cNvSpPr>
              <a:spLocks noChangeShapeType="1"/>
            </p:cNvSpPr>
            <p:nvPr/>
          </p:nvSpPr>
          <p:spPr bwMode="auto">
            <a:xfrm flipV="1">
              <a:off x="3449" y="1519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89" name="Line 133"/>
            <p:cNvSpPr>
              <a:spLocks noChangeShapeType="1"/>
            </p:cNvSpPr>
            <p:nvPr/>
          </p:nvSpPr>
          <p:spPr bwMode="auto">
            <a:xfrm flipV="1">
              <a:off x="3449" y="1494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0" name="Line 134"/>
            <p:cNvSpPr>
              <a:spLocks noChangeShapeType="1"/>
            </p:cNvSpPr>
            <p:nvPr/>
          </p:nvSpPr>
          <p:spPr bwMode="auto">
            <a:xfrm flipV="1">
              <a:off x="3449" y="1469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1" name="Line 135"/>
            <p:cNvSpPr>
              <a:spLocks noChangeShapeType="1"/>
            </p:cNvSpPr>
            <p:nvPr/>
          </p:nvSpPr>
          <p:spPr bwMode="auto">
            <a:xfrm flipV="1">
              <a:off x="3449" y="1444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2" name="Line 136"/>
            <p:cNvSpPr>
              <a:spLocks noChangeShapeType="1"/>
            </p:cNvSpPr>
            <p:nvPr/>
          </p:nvSpPr>
          <p:spPr bwMode="auto">
            <a:xfrm flipV="1">
              <a:off x="3449" y="1420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3" name="Freeform 137"/>
            <p:cNvSpPr>
              <a:spLocks/>
            </p:cNvSpPr>
            <p:nvPr/>
          </p:nvSpPr>
          <p:spPr bwMode="auto">
            <a:xfrm>
              <a:off x="3449" y="1404"/>
              <a:ext cx="9" cy="0"/>
            </a:xfrm>
            <a:custGeom>
              <a:avLst/>
              <a:gdLst>
                <a:gd name="T0" fmla="*/ 0 w 10"/>
                <a:gd name="T1" fmla="*/ 5 w 10"/>
                <a:gd name="T2" fmla="*/ 5 w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4" name="Line 138"/>
            <p:cNvSpPr>
              <a:spLocks noChangeShapeType="1"/>
            </p:cNvSpPr>
            <p:nvPr/>
          </p:nvSpPr>
          <p:spPr bwMode="auto">
            <a:xfrm flipV="1">
              <a:off x="3459" y="1380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5" name="Line 139"/>
            <p:cNvSpPr>
              <a:spLocks noChangeShapeType="1"/>
            </p:cNvSpPr>
            <p:nvPr/>
          </p:nvSpPr>
          <p:spPr bwMode="auto">
            <a:xfrm flipV="1">
              <a:off x="3459" y="135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6" name="Line 140"/>
            <p:cNvSpPr>
              <a:spLocks noChangeShapeType="1"/>
            </p:cNvSpPr>
            <p:nvPr/>
          </p:nvSpPr>
          <p:spPr bwMode="auto">
            <a:xfrm flipV="1">
              <a:off x="3459" y="1330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7" name="Line 141"/>
            <p:cNvSpPr>
              <a:spLocks noChangeShapeType="1"/>
            </p:cNvSpPr>
            <p:nvPr/>
          </p:nvSpPr>
          <p:spPr bwMode="auto">
            <a:xfrm flipV="1">
              <a:off x="3459" y="130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8" name="Line 142"/>
            <p:cNvSpPr>
              <a:spLocks noChangeShapeType="1"/>
            </p:cNvSpPr>
            <p:nvPr/>
          </p:nvSpPr>
          <p:spPr bwMode="auto">
            <a:xfrm flipV="1">
              <a:off x="3459" y="1281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99" name="Line 143"/>
            <p:cNvSpPr>
              <a:spLocks noChangeShapeType="1"/>
            </p:cNvSpPr>
            <p:nvPr/>
          </p:nvSpPr>
          <p:spPr bwMode="auto">
            <a:xfrm flipV="1">
              <a:off x="3459" y="125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0" name="Line 144"/>
            <p:cNvSpPr>
              <a:spLocks noChangeShapeType="1"/>
            </p:cNvSpPr>
            <p:nvPr/>
          </p:nvSpPr>
          <p:spPr bwMode="auto">
            <a:xfrm flipV="1">
              <a:off x="3459" y="123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1" name="Line 145"/>
            <p:cNvSpPr>
              <a:spLocks noChangeShapeType="1"/>
            </p:cNvSpPr>
            <p:nvPr/>
          </p:nvSpPr>
          <p:spPr bwMode="auto">
            <a:xfrm flipV="1">
              <a:off x="3459" y="120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2" name="Line 146"/>
            <p:cNvSpPr>
              <a:spLocks noChangeShapeType="1"/>
            </p:cNvSpPr>
            <p:nvPr/>
          </p:nvSpPr>
          <p:spPr bwMode="auto">
            <a:xfrm flipV="1">
              <a:off x="3459" y="1182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3" name="Line 147"/>
            <p:cNvSpPr>
              <a:spLocks noChangeShapeType="1"/>
            </p:cNvSpPr>
            <p:nvPr/>
          </p:nvSpPr>
          <p:spPr bwMode="auto">
            <a:xfrm flipV="1">
              <a:off x="3459" y="115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4" name="Line 148"/>
            <p:cNvSpPr>
              <a:spLocks noChangeShapeType="1"/>
            </p:cNvSpPr>
            <p:nvPr/>
          </p:nvSpPr>
          <p:spPr bwMode="auto">
            <a:xfrm flipV="1">
              <a:off x="3459" y="113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5" name="Line 149"/>
            <p:cNvSpPr>
              <a:spLocks noChangeShapeType="1"/>
            </p:cNvSpPr>
            <p:nvPr/>
          </p:nvSpPr>
          <p:spPr bwMode="auto">
            <a:xfrm flipV="1">
              <a:off x="3459" y="110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6" name="Line 150"/>
            <p:cNvSpPr>
              <a:spLocks noChangeShapeType="1"/>
            </p:cNvSpPr>
            <p:nvPr/>
          </p:nvSpPr>
          <p:spPr bwMode="auto">
            <a:xfrm flipV="1">
              <a:off x="3459" y="108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7" name="Line 151"/>
            <p:cNvSpPr>
              <a:spLocks noChangeShapeType="1"/>
            </p:cNvSpPr>
            <p:nvPr/>
          </p:nvSpPr>
          <p:spPr bwMode="auto">
            <a:xfrm flipV="1">
              <a:off x="3468" y="1067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8" name="Line 152"/>
            <p:cNvSpPr>
              <a:spLocks noChangeShapeType="1"/>
            </p:cNvSpPr>
            <p:nvPr/>
          </p:nvSpPr>
          <p:spPr bwMode="auto">
            <a:xfrm flipV="1">
              <a:off x="3468" y="104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09" name="Line 153"/>
            <p:cNvSpPr>
              <a:spLocks noChangeShapeType="1"/>
            </p:cNvSpPr>
            <p:nvPr/>
          </p:nvSpPr>
          <p:spPr bwMode="auto">
            <a:xfrm flipV="1">
              <a:off x="3468" y="101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0" name="Line 154"/>
            <p:cNvSpPr>
              <a:spLocks noChangeShapeType="1"/>
            </p:cNvSpPr>
            <p:nvPr/>
          </p:nvSpPr>
          <p:spPr bwMode="auto">
            <a:xfrm flipV="1">
              <a:off x="3468" y="99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1" name="Line 155"/>
            <p:cNvSpPr>
              <a:spLocks noChangeShapeType="1"/>
            </p:cNvSpPr>
            <p:nvPr/>
          </p:nvSpPr>
          <p:spPr bwMode="auto">
            <a:xfrm>
              <a:off x="3477" y="98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2" name="Freeform 156"/>
            <p:cNvSpPr>
              <a:spLocks/>
            </p:cNvSpPr>
            <p:nvPr/>
          </p:nvSpPr>
          <p:spPr bwMode="auto">
            <a:xfrm>
              <a:off x="3480" y="1006"/>
              <a:ext cx="6" cy="4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5 w 6"/>
                <a:gd name="T5" fmla="*/ 0 h 4"/>
                <a:gd name="T6" fmla="*/ 6 w 6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6" y="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3" name="Line 157"/>
            <p:cNvSpPr>
              <a:spLocks noChangeShapeType="1"/>
            </p:cNvSpPr>
            <p:nvPr/>
          </p:nvSpPr>
          <p:spPr bwMode="auto">
            <a:xfrm>
              <a:off x="3486" y="102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4" name="Freeform 158"/>
            <p:cNvSpPr>
              <a:spLocks/>
            </p:cNvSpPr>
            <p:nvPr/>
          </p:nvSpPr>
          <p:spPr bwMode="auto">
            <a:xfrm>
              <a:off x="3486" y="1051"/>
              <a:ext cx="2" cy="6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3 h 7"/>
                <a:gd name="T4" fmla="*/ 1 w 3"/>
                <a:gd name="T5" fmla="*/ 3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6"/>
                  </a:lnTo>
                  <a:lnTo>
                    <a:pt x="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5" name="Freeform 159"/>
            <p:cNvSpPr>
              <a:spLocks/>
            </p:cNvSpPr>
            <p:nvPr/>
          </p:nvSpPr>
          <p:spPr bwMode="auto">
            <a:xfrm>
              <a:off x="3501" y="1060"/>
              <a:ext cx="2" cy="7"/>
            </a:xfrm>
            <a:custGeom>
              <a:avLst/>
              <a:gdLst>
                <a:gd name="T0" fmla="*/ 0 w 3"/>
                <a:gd name="T1" fmla="*/ 0 h 7"/>
                <a:gd name="T2" fmla="*/ 1 w 3"/>
                <a:gd name="T3" fmla="*/ 0 h 7"/>
                <a:gd name="T4" fmla="*/ 1 w 3"/>
                <a:gd name="T5" fmla="*/ 7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2" y="0"/>
                  </a:lnTo>
                  <a:lnTo>
                    <a:pt x="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6" name="Line 160"/>
            <p:cNvSpPr>
              <a:spLocks noChangeShapeType="1"/>
            </p:cNvSpPr>
            <p:nvPr/>
          </p:nvSpPr>
          <p:spPr bwMode="auto">
            <a:xfrm>
              <a:off x="3503" y="108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7" name="Line 161"/>
            <p:cNvSpPr>
              <a:spLocks noChangeShapeType="1"/>
            </p:cNvSpPr>
            <p:nvPr/>
          </p:nvSpPr>
          <p:spPr bwMode="auto">
            <a:xfrm>
              <a:off x="3512" y="1098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8" name="Freeform 162"/>
            <p:cNvSpPr>
              <a:spLocks/>
            </p:cNvSpPr>
            <p:nvPr/>
          </p:nvSpPr>
          <p:spPr bwMode="auto">
            <a:xfrm>
              <a:off x="3512" y="1123"/>
              <a:ext cx="0" cy="9"/>
            </a:xfrm>
            <a:custGeom>
              <a:avLst/>
              <a:gdLst>
                <a:gd name="T0" fmla="*/ 0 h 10"/>
                <a:gd name="T1" fmla="*/ 5 h 10"/>
                <a:gd name="T2" fmla="*/ 5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19" name="Freeform 163"/>
            <p:cNvSpPr>
              <a:spLocks/>
            </p:cNvSpPr>
            <p:nvPr/>
          </p:nvSpPr>
          <p:spPr bwMode="auto">
            <a:xfrm>
              <a:off x="3522" y="1138"/>
              <a:ext cx="4" cy="5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3 h 6"/>
                <a:gd name="T4" fmla="*/ 4 w 4"/>
                <a:gd name="T5" fmla="*/ 3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5"/>
                  </a:lnTo>
                  <a:lnTo>
                    <a:pt x="4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0" name="Line 164"/>
            <p:cNvSpPr>
              <a:spLocks noChangeShapeType="1"/>
            </p:cNvSpPr>
            <p:nvPr/>
          </p:nvSpPr>
          <p:spPr bwMode="auto">
            <a:xfrm>
              <a:off x="3531" y="1154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1" name="Freeform 165"/>
            <p:cNvSpPr>
              <a:spLocks/>
            </p:cNvSpPr>
            <p:nvPr/>
          </p:nvSpPr>
          <p:spPr bwMode="auto">
            <a:xfrm>
              <a:off x="3533" y="1176"/>
              <a:ext cx="7" cy="3"/>
            </a:xfrm>
            <a:custGeom>
              <a:avLst/>
              <a:gdLst>
                <a:gd name="T0" fmla="*/ 0 w 7"/>
                <a:gd name="T1" fmla="*/ 0 h 3"/>
                <a:gd name="T2" fmla="*/ 1 w 7"/>
                <a:gd name="T3" fmla="*/ 0 h 3"/>
                <a:gd name="T4" fmla="*/ 6 w 7"/>
                <a:gd name="T5" fmla="*/ 0 h 3"/>
                <a:gd name="T6" fmla="*/ 7 w 7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1" y="0"/>
                  </a:lnTo>
                  <a:lnTo>
                    <a:pt x="6" y="0"/>
                  </a:lnTo>
                  <a:lnTo>
                    <a:pt x="7" y="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2" name="Freeform 166"/>
            <p:cNvSpPr>
              <a:spLocks/>
            </p:cNvSpPr>
            <p:nvPr/>
          </p:nvSpPr>
          <p:spPr bwMode="auto">
            <a:xfrm>
              <a:off x="3540" y="1195"/>
              <a:ext cx="0" cy="9"/>
            </a:xfrm>
            <a:custGeom>
              <a:avLst/>
              <a:gdLst>
                <a:gd name="T0" fmla="*/ 0 h 10"/>
                <a:gd name="T1" fmla="*/ 5 h 10"/>
                <a:gd name="T2" fmla="*/ 5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3" name="Line 167"/>
            <p:cNvSpPr>
              <a:spLocks noChangeShapeType="1"/>
            </p:cNvSpPr>
            <p:nvPr/>
          </p:nvSpPr>
          <p:spPr bwMode="auto">
            <a:xfrm>
              <a:off x="3549" y="121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4" name="Freeform 168"/>
            <p:cNvSpPr>
              <a:spLocks/>
            </p:cNvSpPr>
            <p:nvPr/>
          </p:nvSpPr>
          <p:spPr bwMode="auto">
            <a:xfrm>
              <a:off x="3549" y="1235"/>
              <a:ext cx="8" cy="0"/>
            </a:xfrm>
            <a:custGeom>
              <a:avLst/>
              <a:gdLst>
                <a:gd name="T0" fmla="*/ 0 w 10"/>
                <a:gd name="T1" fmla="*/ 2 w 10"/>
                <a:gd name="T2" fmla="*/ 2 w 10"/>
                <a:gd name="T3" fmla="*/ 2 w 10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5" name="Line 169"/>
            <p:cNvSpPr>
              <a:spLocks noChangeShapeType="1"/>
            </p:cNvSpPr>
            <p:nvPr/>
          </p:nvSpPr>
          <p:spPr bwMode="auto">
            <a:xfrm>
              <a:off x="3557" y="125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6" name="Freeform 170"/>
            <p:cNvSpPr>
              <a:spLocks/>
            </p:cNvSpPr>
            <p:nvPr/>
          </p:nvSpPr>
          <p:spPr bwMode="auto">
            <a:xfrm>
              <a:off x="3562" y="1272"/>
              <a:ext cx="4" cy="4"/>
            </a:xfrm>
            <a:custGeom>
              <a:avLst/>
              <a:gdLst>
                <a:gd name="T0" fmla="*/ 0 w 5"/>
                <a:gd name="T1" fmla="*/ 0 h 5"/>
                <a:gd name="T2" fmla="*/ 2 w 5"/>
                <a:gd name="T3" fmla="*/ 0 h 5"/>
                <a:gd name="T4" fmla="*/ 2 w 5"/>
                <a:gd name="T5" fmla="*/ 2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4" y="0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7" name="Freeform 171"/>
            <p:cNvSpPr>
              <a:spLocks/>
            </p:cNvSpPr>
            <p:nvPr/>
          </p:nvSpPr>
          <p:spPr bwMode="auto">
            <a:xfrm>
              <a:off x="3572" y="1287"/>
              <a:ext cx="4" cy="4"/>
            </a:xfrm>
            <a:custGeom>
              <a:avLst/>
              <a:gdLst>
                <a:gd name="T0" fmla="*/ 0 w 5"/>
                <a:gd name="T1" fmla="*/ 0 h 5"/>
                <a:gd name="T2" fmla="*/ 2 w 5"/>
                <a:gd name="T3" fmla="*/ 0 h 5"/>
                <a:gd name="T4" fmla="*/ 2 w 5"/>
                <a:gd name="T5" fmla="*/ 2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4" y="0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8" name="Freeform 172"/>
            <p:cNvSpPr>
              <a:spLocks/>
            </p:cNvSpPr>
            <p:nvPr/>
          </p:nvSpPr>
          <p:spPr bwMode="auto">
            <a:xfrm>
              <a:off x="3576" y="1307"/>
              <a:ext cx="4" cy="5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4 h 5"/>
                <a:gd name="T4" fmla="*/ 2 w 5"/>
                <a:gd name="T5" fmla="*/ 5 h 5"/>
                <a:gd name="T6" fmla="*/ 2 w 5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4"/>
                  </a:lnTo>
                  <a:lnTo>
                    <a:pt x="4" y="5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29" name="Line 173"/>
            <p:cNvSpPr>
              <a:spLocks noChangeShapeType="1"/>
            </p:cNvSpPr>
            <p:nvPr/>
          </p:nvSpPr>
          <p:spPr bwMode="auto">
            <a:xfrm>
              <a:off x="3585" y="132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0" name="Freeform 174"/>
            <p:cNvSpPr>
              <a:spLocks/>
            </p:cNvSpPr>
            <p:nvPr/>
          </p:nvSpPr>
          <p:spPr bwMode="auto">
            <a:xfrm>
              <a:off x="3591" y="1342"/>
              <a:ext cx="3" cy="6"/>
            </a:xfrm>
            <a:custGeom>
              <a:avLst/>
              <a:gdLst>
                <a:gd name="T0" fmla="*/ 0 w 3"/>
                <a:gd name="T1" fmla="*/ 0 h 7"/>
                <a:gd name="T2" fmla="*/ 2 w 3"/>
                <a:gd name="T3" fmla="*/ 0 h 7"/>
                <a:gd name="T4" fmla="*/ 3 w 3"/>
                <a:gd name="T5" fmla="*/ 3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2" y="0"/>
                  </a:lnTo>
                  <a:lnTo>
                    <a:pt x="3" y="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1" name="Freeform 175"/>
            <p:cNvSpPr>
              <a:spLocks/>
            </p:cNvSpPr>
            <p:nvPr/>
          </p:nvSpPr>
          <p:spPr bwMode="auto">
            <a:xfrm>
              <a:off x="3598" y="1359"/>
              <a:ext cx="5" cy="5"/>
            </a:xfrm>
            <a:custGeom>
              <a:avLst/>
              <a:gdLst>
                <a:gd name="T0" fmla="*/ 0 w 5"/>
                <a:gd name="T1" fmla="*/ 0 h 5"/>
                <a:gd name="T2" fmla="*/ 4 w 5"/>
                <a:gd name="T3" fmla="*/ 0 h 5"/>
                <a:gd name="T4" fmla="*/ 5 w 5"/>
                <a:gd name="T5" fmla="*/ 5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4" y="0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2" name="Line 176"/>
            <p:cNvSpPr>
              <a:spLocks noChangeShapeType="1"/>
            </p:cNvSpPr>
            <p:nvPr/>
          </p:nvSpPr>
          <p:spPr bwMode="auto">
            <a:xfrm>
              <a:off x="3603" y="1380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3" name="Line 177"/>
            <p:cNvSpPr>
              <a:spLocks noChangeShapeType="1"/>
            </p:cNvSpPr>
            <p:nvPr/>
          </p:nvSpPr>
          <p:spPr bwMode="auto">
            <a:xfrm>
              <a:off x="3612" y="1396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4" name="Freeform 178"/>
            <p:cNvSpPr>
              <a:spLocks/>
            </p:cNvSpPr>
            <p:nvPr/>
          </p:nvSpPr>
          <p:spPr bwMode="auto">
            <a:xfrm>
              <a:off x="3612" y="1420"/>
              <a:ext cx="8" cy="0"/>
            </a:xfrm>
            <a:custGeom>
              <a:avLst/>
              <a:gdLst>
                <a:gd name="T0" fmla="*/ 0 w 10"/>
                <a:gd name="T1" fmla="*/ 2 w 10"/>
                <a:gd name="T2" fmla="*/ 2 w 10"/>
                <a:gd name="T3" fmla="*/ 2 w 10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5" name="Freeform 179"/>
            <p:cNvSpPr>
              <a:spLocks/>
            </p:cNvSpPr>
            <p:nvPr/>
          </p:nvSpPr>
          <p:spPr bwMode="auto">
            <a:xfrm>
              <a:off x="3620" y="1436"/>
              <a:ext cx="7" cy="3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2 h 3"/>
                <a:gd name="T4" fmla="*/ 5 w 7"/>
                <a:gd name="T5" fmla="*/ 3 h 3"/>
                <a:gd name="T6" fmla="*/ 7 w 7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2"/>
                  </a:lnTo>
                  <a:lnTo>
                    <a:pt x="5" y="3"/>
                  </a:lnTo>
                  <a:lnTo>
                    <a:pt x="7" y="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6" name="Line 180"/>
            <p:cNvSpPr>
              <a:spLocks noChangeShapeType="1"/>
            </p:cNvSpPr>
            <p:nvPr/>
          </p:nvSpPr>
          <p:spPr bwMode="auto">
            <a:xfrm>
              <a:off x="3630" y="145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7" name="Line 181"/>
            <p:cNvSpPr>
              <a:spLocks noChangeShapeType="1"/>
            </p:cNvSpPr>
            <p:nvPr/>
          </p:nvSpPr>
          <p:spPr bwMode="auto">
            <a:xfrm>
              <a:off x="3639" y="146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8" name="Freeform 182"/>
            <p:cNvSpPr>
              <a:spLocks/>
            </p:cNvSpPr>
            <p:nvPr/>
          </p:nvSpPr>
          <p:spPr bwMode="auto">
            <a:xfrm>
              <a:off x="3639" y="1492"/>
              <a:ext cx="8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4 w 9"/>
                <a:gd name="T5" fmla="*/ 1 h 1"/>
                <a:gd name="T6" fmla="*/ 4 w 9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9" y="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39" name="Freeform 183"/>
            <p:cNvSpPr>
              <a:spLocks/>
            </p:cNvSpPr>
            <p:nvPr/>
          </p:nvSpPr>
          <p:spPr bwMode="auto">
            <a:xfrm>
              <a:off x="3648" y="1508"/>
              <a:ext cx="8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4 w 9"/>
                <a:gd name="T5" fmla="*/ 1 h 1"/>
                <a:gd name="T6" fmla="*/ 4 w 9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9" y="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0" name="Freeform 184"/>
            <p:cNvSpPr>
              <a:spLocks/>
            </p:cNvSpPr>
            <p:nvPr/>
          </p:nvSpPr>
          <p:spPr bwMode="auto">
            <a:xfrm>
              <a:off x="3657" y="1524"/>
              <a:ext cx="4" cy="4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2 h 5"/>
                <a:gd name="T4" fmla="*/ 2 w 5"/>
                <a:gd name="T5" fmla="*/ 2 h 5"/>
                <a:gd name="T6" fmla="*/ 2 w 5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4"/>
                  </a:lnTo>
                  <a:lnTo>
                    <a:pt x="4" y="5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1" name="Freeform 185"/>
            <p:cNvSpPr>
              <a:spLocks/>
            </p:cNvSpPr>
            <p:nvPr/>
          </p:nvSpPr>
          <p:spPr bwMode="auto">
            <a:xfrm>
              <a:off x="3666" y="1540"/>
              <a:ext cx="3" cy="5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3 h 6"/>
                <a:gd name="T4" fmla="*/ 2 w 4"/>
                <a:gd name="T5" fmla="*/ 3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5"/>
                  </a:lnTo>
                  <a:lnTo>
                    <a:pt x="4" y="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2" name="Line 186"/>
            <p:cNvSpPr>
              <a:spLocks noChangeShapeType="1"/>
            </p:cNvSpPr>
            <p:nvPr/>
          </p:nvSpPr>
          <p:spPr bwMode="auto">
            <a:xfrm>
              <a:off x="3674" y="1556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3" name="Line 187"/>
            <p:cNvSpPr>
              <a:spLocks noChangeShapeType="1"/>
            </p:cNvSpPr>
            <p:nvPr/>
          </p:nvSpPr>
          <p:spPr bwMode="auto">
            <a:xfrm>
              <a:off x="3684" y="1571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4" name="Freeform 188"/>
            <p:cNvSpPr>
              <a:spLocks/>
            </p:cNvSpPr>
            <p:nvPr/>
          </p:nvSpPr>
          <p:spPr bwMode="auto">
            <a:xfrm>
              <a:off x="3684" y="1596"/>
              <a:ext cx="6" cy="2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1 h 3"/>
                <a:gd name="T4" fmla="*/ 3 w 7"/>
                <a:gd name="T5" fmla="*/ 1 h 3"/>
                <a:gd name="T6" fmla="*/ 3 w 7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2"/>
                  </a:lnTo>
                  <a:lnTo>
                    <a:pt x="4" y="3"/>
                  </a:lnTo>
                  <a:lnTo>
                    <a:pt x="7" y="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5" name="Freeform 189"/>
            <p:cNvSpPr>
              <a:spLocks/>
            </p:cNvSpPr>
            <p:nvPr/>
          </p:nvSpPr>
          <p:spPr bwMode="auto">
            <a:xfrm>
              <a:off x="3693" y="1611"/>
              <a:ext cx="0" cy="9"/>
            </a:xfrm>
            <a:custGeom>
              <a:avLst/>
              <a:gdLst>
                <a:gd name="T0" fmla="*/ 0 h 10"/>
                <a:gd name="T1" fmla="*/ 5 h 10"/>
                <a:gd name="T2" fmla="*/ 5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6" name="Line 190"/>
            <p:cNvSpPr>
              <a:spLocks noChangeShapeType="1"/>
            </p:cNvSpPr>
            <p:nvPr/>
          </p:nvSpPr>
          <p:spPr bwMode="auto">
            <a:xfrm>
              <a:off x="3702" y="162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7" name="Line 191"/>
            <p:cNvSpPr>
              <a:spLocks noChangeShapeType="1"/>
            </p:cNvSpPr>
            <p:nvPr/>
          </p:nvSpPr>
          <p:spPr bwMode="auto">
            <a:xfrm>
              <a:off x="3711" y="1643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8" name="Freeform 192"/>
            <p:cNvSpPr>
              <a:spLocks/>
            </p:cNvSpPr>
            <p:nvPr/>
          </p:nvSpPr>
          <p:spPr bwMode="auto">
            <a:xfrm>
              <a:off x="3718" y="1661"/>
              <a:ext cx="2" cy="7"/>
            </a:xfrm>
            <a:custGeom>
              <a:avLst/>
              <a:gdLst>
                <a:gd name="T0" fmla="*/ 0 w 2"/>
                <a:gd name="T1" fmla="*/ 0 h 8"/>
                <a:gd name="T2" fmla="*/ 1 w 2"/>
                <a:gd name="T3" fmla="*/ 0 h 8"/>
                <a:gd name="T4" fmla="*/ 2 w 2"/>
                <a:gd name="T5" fmla="*/ 4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1" y="0"/>
                  </a:lnTo>
                  <a:lnTo>
                    <a:pt x="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49" name="Freeform 193"/>
            <p:cNvSpPr>
              <a:spLocks/>
            </p:cNvSpPr>
            <p:nvPr/>
          </p:nvSpPr>
          <p:spPr bwMode="auto">
            <a:xfrm>
              <a:off x="3727" y="1677"/>
              <a:ext cx="2" cy="7"/>
            </a:xfrm>
            <a:custGeom>
              <a:avLst/>
              <a:gdLst>
                <a:gd name="T0" fmla="*/ 0 w 2"/>
                <a:gd name="T1" fmla="*/ 0 h 8"/>
                <a:gd name="T2" fmla="*/ 1 w 2"/>
                <a:gd name="T3" fmla="*/ 0 h 8"/>
                <a:gd name="T4" fmla="*/ 2 w 2"/>
                <a:gd name="T5" fmla="*/ 4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1" y="0"/>
                  </a:lnTo>
                  <a:lnTo>
                    <a:pt x="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0" name="Freeform 194"/>
            <p:cNvSpPr>
              <a:spLocks/>
            </p:cNvSpPr>
            <p:nvPr/>
          </p:nvSpPr>
          <p:spPr bwMode="auto">
            <a:xfrm>
              <a:off x="3729" y="1700"/>
              <a:ext cx="8" cy="0"/>
            </a:xfrm>
            <a:custGeom>
              <a:avLst/>
              <a:gdLst>
                <a:gd name="T0" fmla="*/ 0 w 10"/>
                <a:gd name="T1" fmla="*/ 2 w 10"/>
                <a:gd name="T2" fmla="*/ 2 w 10"/>
                <a:gd name="T3" fmla="*/ 2 w 10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1" name="Freeform 195"/>
            <p:cNvSpPr>
              <a:spLocks/>
            </p:cNvSpPr>
            <p:nvPr/>
          </p:nvSpPr>
          <p:spPr bwMode="auto">
            <a:xfrm>
              <a:off x="3737" y="1716"/>
              <a:ext cx="5" cy="4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2 h 5"/>
                <a:gd name="T4" fmla="*/ 5 w 5"/>
                <a:gd name="T5" fmla="*/ 2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4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2" name="Freeform 196"/>
            <p:cNvSpPr>
              <a:spLocks/>
            </p:cNvSpPr>
            <p:nvPr/>
          </p:nvSpPr>
          <p:spPr bwMode="auto">
            <a:xfrm>
              <a:off x="3747" y="1731"/>
              <a:ext cx="5" cy="4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2 h 5"/>
                <a:gd name="T4" fmla="*/ 4 w 5"/>
                <a:gd name="T5" fmla="*/ 2 h 5"/>
                <a:gd name="T6" fmla="*/ 5 w 5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4"/>
                  </a:lnTo>
                  <a:lnTo>
                    <a:pt x="4" y="5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3" name="Freeform 197"/>
            <p:cNvSpPr>
              <a:spLocks/>
            </p:cNvSpPr>
            <p:nvPr/>
          </p:nvSpPr>
          <p:spPr bwMode="auto">
            <a:xfrm>
              <a:off x="3756" y="1747"/>
              <a:ext cx="5" cy="3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2 h 4"/>
                <a:gd name="T4" fmla="*/ 3 w 6"/>
                <a:gd name="T5" fmla="*/ 2 h 4"/>
                <a:gd name="T6" fmla="*/ 3 w 6"/>
                <a:gd name="T7" fmla="*/ 2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3"/>
                  </a:lnTo>
                  <a:lnTo>
                    <a:pt x="4" y="4"/>
                  </a:lnTo>
                  <a:lnTo>
                    <a:pt x="6" y="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4" name="Freeform 198"/>
            <p:cNvSpPr>
              <a:spLocks/>
            </p:cNvSpPr>
            <p:nvPr/>
          </p:nvSpPr>
          <p:spPr bwMode="auto">
            <a:xfrm>
              <a:off x="3765" y="1763"/>
              <a:ext cx="1" cy="8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4 h 9"/>
                <a:gd name="T4" fmla="*/ 1 w 1"/>
                <a:gd name="T5" fmla="*/ 4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8"/>
                  </a:lnTo>
                  <a:lnTo>
                    <a:pt x="1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5" name="Line 199"/>
            <p:cNvSpPr>
              <a:spLocks noChangeShapeType="1"/>
            </p:cNvSpPr>
            <p:nvPr/>
          </p:nvSpPr>
          <p:spPr bwMode="auto">
            <a:xfrm>
              <a:off x="3774" y="1779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6" name="Freeform 200"/>
            <p:cNvSpPr>
              <a:spLocks/>
            </p:cNvSpPr>
            <p:nvPr/>
          </p:nvSpPr>
          <p:spPr bwMode="auto">
            <a:xfrm>
              <a:off x="3783" y="1795"/>
              <a:ext cx="1" cy="7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4 h 8"/>
                <a:gd name="T4" fmla="*/ 1 w 2"/>
                <a:gd name="T5" fmla="*/ 4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0" y="7"/>
                  </a:lnTo>
                  <a:lnTo>
                    <a:pt x="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7" name="Freeform 201"/>
            <p:cNvSpPr>
              <a:spLocks/>
            </p:cNvSpPr>
            <p:nvPr/>
          </p:nvSpPr>
          <p:spPr bwMode="auto">
            <a:xfrm>
              <a:off x="3792" y="1811"/>
              <a:ext cx="0" cy="7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2 h 9"/>
                <a:gd name="T4" fmla="*/ 1 w 1"/>
                <a:gd name="T5" fmla="*/ 2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8"/>
                  </a:lnTo>
                  <a:lnTo>
                    <a:pt x="1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8" name="Line 202"/>
            <p:cNvSpPr>
              <a:spLocks noChangeShapeType="1"/>
            </p:cNvSpPr>
            <p:nvPr/>
          </p:nvSpPr>
          <p:spPr bwMode="auto">
            <a:xfrm>
              <a:off x="3801" y="1826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59" name="Line 203"/>
            <p:cNvSpPr>
              <a:spLocks noChangeShapeType="1"/>
            </p:cNvSpPr>
            <p:nvPr/>
          </p:nvSpPr>
          <p:spPr bwMode="auto">
            <a:xfrm>
              <a:off x="3810" y="1842"/>
              <a:ext cx="0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0" name="Line 204"/>
            <p:cNvSpPr>
              <a:spLocks noChangeShapeType="1"/>
            </p:cNvSpPr>
            <p:nvPr/>
          </p:nvSpPr>
          <p:spPr bwMode="auto">
            <a:xfrm>
              <a:off x="3819" y="1857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1" name="Freeform 205"/>
            <p:cNvSpPr>
              <a:spLocks/>
            </p:cNvSpPr>
            <p:nvPr/>
          </p:nvSpPr>
          <p:spPr bwMode="auto">
            <a:xfrm>
              <a:off x="3827" y="1874"/>
              <a:ext cx="1" cy="8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1 w 1"/>
                <a:gd name="T5" fmla="*/ 4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1" y="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2" name="Freeform 206"/>
            <p:cNvSpPr>
              <a:spLocks/>
            </p:cNvSpPr>
            <p:nvPr/>
          </p:nvSpPr>
          <p:spPr bwMode="auto">
            <a:xfrm>
              <a:off x="3837" y="1889"/>
              <a:ext cx="0" cy="9"/>
            </a:xfrm>
            <a:custGeom>
              <a:avLst/>
              <a:gdLst>
                <a:gd name="T0" fmla="*/ 0 h 10"/>
                <a:gd name="T1" fmla="*/ 5 h 10"/>
                <a:gd name="T2" fmla="*/ 5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3" name="Line 207"/>
            <p:cNvSpPr>
              <a:spLocks noChangeShapeType="1"/>
            </p:cNvSpPr>
            <p:nvPr/>
          </p:nvSpPr>
          <p:spPr bwMode="auto">
            <a:xfrm>
              <a:off x="3846" y="1905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4" name="Freeform 208"/>
            <p:cNvSpPr>
              <a:spLocks/>
            </p:cNvSpPr>
            <p:nvPr/>
          </p:nvSpPr>
          <p:spPr bwMode="auto">
            <a:xfrm>
              <a:off x="3855" y="1920"/>
              <a:ext cx="0" cy="9"/>
            </a:xfrm>
            <a:custGeom>
              <a:avLst/>
              <a:gdLst>
                <a:gd name="T0" fmla="*/ 0 h 10"/>
                <a:gd name="T1" fmla="*/ 5 h 10"/>
                <a:gd name="T2" fmla="*/ 5 h 1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5" name="Freeform 209"/>
            <p:cNvSpPr>
              <a:spLocks/>
            </p:cNvSpPr>
            <p:nvPr/>
          </p:nvSpPr>
          <p:spPr bwMode="auto">
            <a:xfrm>
              <a:off x="3864" y="1936"/>
              <a:ext cx="8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4 w 9"/>
                <a:gd name="T5" fmla="*/ 1 h 1"/>
                <a:gd name="T6" fmla="*/ 4 w 9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9" y="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6" name="Line 210"/>
            <p:cNvSpPr>
              <a:spLocks noChangeShapeType="1"/>
            </p:cNvSpPr>
            <p:nvPr/>
          </p:nvSpPr>
          <p:spPr bwMode="auto">
            <a:xfrm>
              <a:off x="3873" y="1952"/>
              <a:ext cx="0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7" name="Freeform 211"/>
            <p:cNvSpPr>
              <a:spLocks/>
            </p:cNvSpPr>
            <p:nvPr/>
          </p:nvSpPr>
          <p:spPr bwMode="auto">
            <a:xfrm>
              <a:off x="3882" y="1968"/>
              <a:ext cx="2" cy="7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4 h 8"/>
                <a:gd name="T4" fmla="*/ 2 w 2"/>
                <a:gd name="T5" fmla="*/ 4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0" y="7"/>
                  </a:lnTo>
                  <a:lnTo>
                    <a:pt x="2" y="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8" name="Freeform 212"/>
            <p:cNvSpPr>
              <a:spLocks/>
            </p:cNvSpPr>
            <p:nvPr/>
          </p:nvSpPr>
          <p:spPr bwMode="auto">
            <a:xfrm>
              <a:off x="3891" y="1984"/>
              <a:ext cx="4" cy="4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2 h 5"/>
                <a:gd name="T4" fmla="*/ 2 w 5"/>
                <a:gd name="T5" fmla="*/ 2 h 5"/>
                <a:gd name="T6" fmla="*/ 2 w 5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4"/>
                  </a:lnTo>
                  <a:lnTo>
                    <a:pt x="4" y="5"/>
                  </a:lnTo>
                  <a:lnTo>
                    <a:pt x="5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69" name="Freeform 213"/>
            <p:cNvSpPr>
              <a:spLocks/>
            </p:cNvSpPr>
            <p:nvPr/>
          </p:nvSpPr>
          <p:spPr bwMode="auto">
            <a:xfrm>
              <a:off x="3901" y="1999"/>
              <a:ext cx="8" cy="0"/>
            </a:xfrm>
            <a:custGeom>
              <a:avLst/>
              <a:gdLst>
                <a:gd name="T0" fmla="*/ 0 w 10"/>
                <a:gd name="T1" fmla="*/ 2 w 10"/>
                <a:gd name="T2" fmla="*/ 2 w 10"/>
                <a:gd name="T3" fmla="*/ 2 w 10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70" name="Freeform 214"/>
            <p:cNvSpPr>
              <a:spLocks/>
            </p:cNvSpPr>
            <p:nvPr/>
          </p:nvSpPr>
          <p:spPr bwMode="auto">
            <a:xfrm>
              <a:off x="3911" y="2013"/>
              <a:ext cx="7" cy="2"/>
            </a:xfrm>
            <a:custGeom>
              <a:avLst/>
              <a:gdLst>
                <a:gd name="T0" fmla="*/ 0 w 8"/>
                <a:gd name="T1" fmla="*/ 0 h 2"/>
                <a:gd name="T2" fmla="*/ 2 w 8"/>
                <a:gd name="T3" fmla="*/ 0 h 2"/>
                <a:gd name="T4" fmla="*/ 4 w 8"/>
                <a:gd name="T5" fmla="*/ 0 h 2"/>
                <a:gd name="T6" fmla="*/ 4 w 8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lnTo>
                    <a:pt x="2" y="0"/>
                  </a:lnTo>
                  <a:lnTo>
                    <a:pt x="7" y="0"/>
                  </a:lnTo>
                  <a:lnTo>
                    <a:pt x="8" y="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71" name="Freeform 215"/>
            <p:cNvSpPr>
              <a:spLocks/>
            </p:cNvSpPr>
            <p:nvPr/>
          </p:nvSpPr>
          <p:spPr bwMode="auto">
            <a:xfrm>
              <a:off x="3922" y="2027"/>
              <a:ext cx="5" cy="4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3 w 6"/>
                <a:gd name="T5" fmla="*/ 0 h 4"/>
                <a:gd name="T6" fmla="*/ 3 w 6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6" y="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61" name="Freeform 217"/>
          <p:cNvSpPr>
            <a:spLocks/>
          </p:cNvSpPr>
          <p:nvPr/>
        </p:nvSpPr>
        <p:spPr bwMode="auto">
          <a:xfrm>
            <a:off x="6237288" y="3259138"/>
            <a:ext cx="11112" cy="3175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2" name="Line 218"/>
          <p:cNvSpPr>
            <a:spLocks noChangeShapeType="1"/>
          </p:cNvSpPr>
          <p:nvPr/>
        </p:nvSpPr>
        <p:spPr bwMode="auto">
          <a:xfrm>
            <a:off x="6262688" y="3273425"/>
            <a:ext cx="0" cy="14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3" name="Freeform 219"/>
          <p:cNvSpPr>
            <a:spLocks/>
          </p:cNvSpPr>
          <p:nvPr/>
        </p:nvSpPr>
        <p:spPr bwMode="auto">
          <a:xfrm>
            <a:off x="6269038" y="3305175"/>
            <a:ext cx="7937" cy="7938"/>
          </a:xfrm>
          <a:custGeom>
            <a:avLst/>
            <a:gdLst>
              <a:gd name="T0" fmla="*/ 0 w 5"/>
              <a:gd name="T1" fmla="*/ 0 h 5"/>
              <a:gd name="T2" fmla="*/ 2147483647 w 5"/>
              <a:gd name="T3" fmla="*/ 0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4" y="0"/>
                </a:lnTo>
                <a:lnTo>
                  <a:pt x="5" y="4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4" name="Line 220"/>
          <p:cNvSpPr>
            <a:spLocks noChangeShapeType="1"/>
          </p:cNvSpPr>
          <p:nvPr/>
        </p:nvSpPr>
        <p:spPr bwMode="auto">
          <a:xfrm>
            <a:off x="6291263" y="3324225"/>
            <a:ext cx="0" cy="14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5" name="Freeform 221"/>
          <p:cNvSpPr>
            <a:spLocks/>
          </p:cNvSpPr>
          <p:nvPr/>
        </p:nvSpPr>
        <p:spPr bwMode="auto">
          <a:xfrm>
            <a:off x="6305550" y="3348038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6" name="Freeform 222"/>
          <p:cNvSpPr>
            <a:spLocks/>
          </p:cNvSpPr>
          <p:nvPr/>
        </p:nvSpPr>
        <p:spPr bwMode="auto">
          <a:xfrm>
            <a:off x="6327775" y="3365500"/>
            <a:ext cx="6350" cy="7938"/>
          </a:xfrm>
          <a:custGeom>
            <a:avLst/>
            <a:gdLst>
              <a:gd name="T0" fmla="*/ 0 w 5"/>
              <a:gd name="T1" fmla="*/ 0 h 5"/>
              <a:gd name="T2" fmla="*/ 2147483647 w 5"/>
              <a:gd name="T3" fmla="*/ 0 h 5"/>
              <a:gd name="T4" fmla="*/ 2147483647 w 5"/>
              <a:gd name="T5" fmla="*/ 2147483647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4" y="0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7" name="Freeform 223"/>
          <p:cNvSpPr>
            <a:spLocks/>
          </p:cNvSpPr>
          <p:nvPr/>
        </p:nvSpPr>
        <p:spPr bwMode="auto">
          <a:xfrm>
            <a:off x="6348413" y="3384550"/>
            <a:ext cx="3175" cy="11113"/>
          </a:xfrm>
          <a:custGeom>
            <a:avLst/>
            <a:gdLst>
              <a:gd name="T0" fmla="*/ 0 w 2"/>
              <a:gd name="T1" fmla="*/ 0 h 8"/>
              <a:gd name="T2" fmla="*/ 0 w 2"/>
              <a:gd name="T3" fmla="*/ 2147483647 h 8"/>
              <a:gd name="T4" fmla="*/ 2147483647 w 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0" y="7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8" name="Line 224"/>
          <p:cNvSpPr>
            <a:spLocks noChangeShapeType="1"/>
          </p:cNvSpPr>
          <p:nvPr/>
        </p:nvSpPr>
        <p:spPr bwMode="auto">
          <a:xfrm>
            <a:off x="6362700" y="3409950"/>
            <a:ext cx="0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9" name="Freeform 225"/>
          <p:cNvSpPr>
            <a:spLocks/>
          </p:cNvSpPr>
          <p:nvPr/>
        </p:nvSpPr>
        <p:spPr bwMode="auto">
          <a:xfrm>
            <a:off x="6380163" y="3430588"/>
            <a:ext cx="12700" cy="3175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0" name="Freeform 226"/>
          <p:cNvSpPr>
            <a:spLocks/>
          </p:cNvSpPr>
          <p:nvPr/>
        </p:nvSpPr>
        <p:spPr bwMode="auto">
          <a:xfrm>
            <a:off x="6400800" y="3449638"/>
            <a:ext cx="4763" cy="9525"/>
          </a:xfrm>
          <a:custGeom>
            <a:avLst/>
            <a:gdLst>
              <a:gd name="T0" fmla="*/ 0 w 4"/>
              <a:gd name="T1" fmla="*/ 0 h 6"/>
              <a:gd name="T2" fmla="*/ 2147483647 w 4"/>
              <a:gd name="T3" fmla="*/ 0 h 6"/>
              <a:gd name="T4" fmla="*/ 2147483647 w 4"/>
              <a:gd name="T5" fmla="*/ 2147483647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3" y="0"/>
                </a:lnTo>
                <a:lnTo>
                  <a:pt x="4" y="6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1" name="Line 227"/>
          <p:cNvSpPr>
            <a:spLocks noChangeShapeType="1"/>
          </p:cNvSpPr>
          <p:nvPr/>
        </p:nvSpPr>
        <p:spPr bwMode="auto">
          <a:xfrm>
            <a:off x="6419850" y="3470275"/>
            <a:ext cx="0" cy="14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2" name="Freeform 228"/>
          <p:cNvSpPr>
            <a:spLocks/>
          </p:cNvSpPr>
          <p:nvPr/>
        </p:nvSpPr>
        <p:spPr bwMode="auto">
          <a:xfrm>
            <a:off x="6434138" y="3495675"/>
            <a:ext cx="12700" cy="0"/>
          </a:xfrm>
          <a:custGeom>
            <a:avLst/>
            <a:gdLst>
              <a:gd name="T0" fmla="*/ 0 w 9"/>
              <a:gd name="T1" fmla="*/ 0 h 1"/>
              <a:gd name="T2" fmla="*/ 0 w 9"/>
              <a:gd name="T3" fmla="*/ 0 h 1"/>
              <a:gd name="T4" fmla="*/ 2147483647 w 9"/>
              <a:gd name="T5" fmla="*/ 1 h 1"/>
              <a:gd name="T6" fmla="*/ 2147483647 w 9"/>
              <a:gd name="T7" fmla="*/ 1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0" y="0"/>
                </a:lnTo>
                <a:lnTo>
                  <a:pt x="4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3" name="Freeform 229"/>
          <p:cNvSpPr>
            <a:spLocks/>
          </p:cNvSpPr>
          <p:nvPr/>
        </p:nvSpPr>
        <p:spPr bwMode="auto">
          <a:xfrm>
            <a:off x="6453188" y="3516313"/>
            <a:ext cx="9525" cy="4762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0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4" name="Freeform 230"/>
          <p:cNvSpPr>
            <a:spLocks/>
          </p:cNvSpPr>
          <p:nvPr/>
        </p:nvSpPr>
        <p:spPr bwMode="auto">
          <a:xfrm>
            <a:off x="6478588" y="3530600"/>
            <a:ext cx="0" cy="12700"/>
          </a:xfrm>
          <a:custGeom>
            <a:avLst/>
            <a:gdLst>
              <a:gd name="T0" fmla="*/ 0 w 1"/>
              <a:gd name="T1" fmla="*/ 0 h 9"/>
              <a:gd name="T2" fmla="*/ 0 w 1"/>
              <a:gd name="T3" fmla="*/ 2147483647 h 9"/>
              <a:gd name="T4" fmla="*/ 1 w 1"/>
              <a:gd name="T5" fmla="*/ 2147483647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9">
                <a:moveTo>
                  <a:pt x="0" y="0"/>
                </a:moveTo>
                <a:lnTo>
                  <a:pt x="0" y="8"/>
                </a:lnTo>
                <a:lnTo>
                  <a:pt x="1" y="9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5" name="Freeform 231"/>
          <p:cNvSpPr>
            <a:spLocks/>
          </p:cNvSpPr>
          <p:nvPr/>
        </p:nvSpPr>
        <p:spPr bwMode="auto">
          <a:xfrm>
            <a:off x="6491288" y="3556000"/>
            <a:ext cx="11112" cy="3175"/>
          </a:xfrm>
          <a:custGeom>
            <a:avLst/>
            <a:gdLst>
              <a:gd name="T0" fmla="*/ 0 w 7"/>
              <a:gd name="T1" fmla="*/ 0 h 3"/>
              <a:gd name="T2" fmla="*/ 0 w 7"/>
              <a:gd name="T3" fmla="*/ 2147483647 h 3"/>
              <a:gd name="T4" fmla="*/ 2147483647 w 7"/>
              <a:gd name="T5" fmla="*/ 2147483647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0" y="2"/>
                </a:lnTo>
                <a:lnTo>
                  <a:pt x="4" y="3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6" name="Freeform 232"/>
          <p:cNvSpPr>
            <a:spLocks/>
          </p:cNvSpPr>
          <p:nvPr/>
        </p:nvSpPr>
        <p:spPr bwMode="auto">
          <a:xfrm>
            <a:off x="6516688" y="3568700"/>
            <a:ext cx="3175" cy="12700"/>
          </a:xfrm>
          <a:custGeom>
            <a:avLst/>
            <a:gdLst>
              <a:gd name="T0" fmla="*/ 0 w 2"/>
              <a:gd name="T1" fmla="*/ 0 h 8"/>
              <a:gd name="T2" fmla="*/ 2147483647 w 2"/>
              <a:gd name="T3" fmla="*/ 0 h 8"/>
              <a:gd name="T4" fmla="*/ 2147483647 w 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1" y="0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7" name="Freeform 233"/>
          <p:cNvSpPr>
            <a:spLocks/>
          </p:cNvSpPr>
          <p:nvPr/>
        </p:nvSpPr>
        <p:spPr bwMode="auto">
          <a:xfrm>
            <a:off x="6530975" y="3594100"/>
            <a:ext cx="4763" cy="11113"/>
          </a:xfrm>
          <a:custGeom>
            <a:avLst/>
            <a:gdLst>
              <a:gd name="T0" fmla="*/ 0 w 3"/>
              <a:gd name="T1" fmla="*/ 0 h 7"/>
              <a:gd name="T2" fmla="*/ 2147483647 w 3"/>
              <a:gd name="T3" fmla="*/ 0 h 7"/>
              <a:gd name="T4" fmla="*/ 2147483647 w 3"/>
              <a:gd name="T5" fmla="*/ 2147483647 h 7"/>
              <a:gd name="T6" fmla="*/ 2147483647 w 3"/>
              <a:gd name="T7" fmla="*/ 2147483647 h 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" h="7">
                <a:moveTo>
                  <a:pt x="0" y="0"/>
                </a:moveTo>
                <a:lnTo>
                  <a:pt x="1" y="0"/>
                </a:lnTo>
                <a:lnTo>
                  <a:pt x="2" y="6"/>
                </a:lnTo>
                <a:lnTo>
                  <a:pt x="3" y="7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8" name="Freeform 234"/>
          <p:cNvSpPr>
            <a:spLocks/>
          </p:cNvSpPr>
          <p:nvPr/>
        </p:nvSpPr>
        <p:spPr bwMode="auto">
          <a:xfrm>
            <a:off x="6553200" y="3613150"/>
            <a:ext cx="11113" cy="3175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9" name="Freeform 235"/>
          <p:cNvSpPr>
            <a:spLocks/>
          </p:cNvSpPr>
          <p:nvPr/>
        </p:nvSpPr>
        <p:spPr bwMode="auto">
          <a:xfrm>
            <a:off x="6575425" y="3630613"/>
            <a:ext cx="3175" cy="11112"/>
          </a:xfrm>
          <a:custGeom>
            <a:avLst/>
            <a:gdLst>
              <a:gd name="T0" fmla="*/ 0 w 2"/>
              <a:gd name="T1" fmla="*/ 0 h 8"/>
              <a:gd name="T2" fmla="*/ 2147483647 w 2"/>
              <a:gd name="T3" fmla="*/ 0 h 8"/>
              <a:gd name="T4" fmla="*/ 2147483647 w 2"/>
              <a:gd name="T5" fmla="*/ 2147483647 h 8"/>
              <a:gd name="T6" fmla="*/ 2147483647 w 2"/>
              <a:gd name="T7" fmla="*/ 2147483647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1" y="0"/>
                </a:lnTo>
                <a:lnTo>
                  <a:pt x="2" y="7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0" name="Freeform 236"/>
          <p:cNvSpPr>
            <a:spLocks/>
          </p:cNvSpPr>
          <p:nvPr/>
        </p:nvSpPr>
        <p:spPr bwMode="auto">
          <a:xfrm>
            <a:off x="6591300" y="3652838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1" name="Freeform 237"/>
          <p:cNvSpPr>
            <a:spLocks/>
          </p:cNvSpPr>
          <p:nvPr/>
        </p:nvSpPr>
        <p:spPr bwMode="auto">
          <a:xfrm>
            <a:off x="6611938" y="3670300"/>
            <a:ext cx="12700" cy="1588"/>
          </a:xfrm>
          <a:custGeom>
            <a:avLst/>
            <a:gdLst>
              <a:gd name="T0" fmla="*/ 0 w 9"/>
              <a:gd name="T1" fmla="*/ 2147483647 h 1"/>
              <a:gd name="T2" fmla="*/ 0 w 9"/>
              <a:gd name="T3" fmla="*/ 2147483647 h 1"/>
              <a:gd name="T4" fmla="*/ 2147483647 w 9"/>
              <a:gd name="T5" fmla="*/ 2147483647 h 1"/>
              <a:gd name="T6" fmla="*/ 2147483647 w 9"/>
              <a:gd name="T7" fmla="*/ 2147483647 h 1"/>
              <a:gd name="T8" fmla="*/ 2147483647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1"/>
                </a:moveTo>
                <a:lnTo>
                  <a:pt x="0" y="1"/>
                </a:lnTo>
                <a:lnTo>
                  <a:pt x="5" y="1"/>
                </a:lnTo>
                <a:lnTo>
                  <a:pt x="6" y="1"/>
                </a:lnTo>
                <a:lnTo>
                  <a:pt x="9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2" name="Freeform 238"/>
          <p:cNvSpPr>
            <a:spLocks/>
          </p:cNvSpPr>
          <p:nvPr/>
        </p:nvSpPr>
        <p:spPr bwMode="auto">
          <a:xfrm>
            <a:off x="6634163" y="3686175"/>
            <a:ext cx="6350" cy="7938"/>
          </a:xfrm>
          <a:custGeom>
            <a:avLst/>
            <a:gdLst>
              <a:gd name="T0" fmla="*/ 0 w 4"/>
              <a:gd name="T1" fmla="*/ 0 h 6"/>
              <a:gd name="T2" fmla="*/ 0 w 4"/>
              <a:gd name="T3" fmla="*/ 2147483647 h 6"/>
              <a:gd name="T4" fmla="*/ 2147483647 w 4"/>
              <a:gd name="T5" fmla="*/ 2147483647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0" y="5"/>
                </a:lnTo>
                <a:lnTo>
                  <a:pt x="4" y="6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3" name="Freeform 239"/>
          <p:cNvSpPr>
            <a:spLocks/>
          </p:cNvSpPr>
          <p:nvPr/>
        </p:nvSpPr>
        <p:spPr bwMode="auto">
          <a:xfrm>
            <a:off x="6662738" y="3697288"/>
            <a:ext cx="1587" cy="12700"/>
          </a:xfrm>
          <a:custGeom>
            <a:avLst/>
            <a:gdLst>
              <a:gd name="T0" fmla="*/ 0 w 1"/>
              <a:gd name="T1" fmla="*/ 0 h 9"/>
              <a:gd name="T2" fmla="*/ 0 w 1"/>
              <a:gd name="T3" fmla="*/ 0 h 9"/>
              <a:gd name="T4" fmla="*/ 2147483647 w 1"/>
              <a:gd name="T5" fmla="*/ 2147483647 h 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9">
                <a:moveTo>
                  <a:pt x="0" y="0"/>
                </a:moveTo>
                <a:lnTo>
                  <a:pt x="0" y="0"/>
                </a:lnTo>
                <a:lnTo>
                  <a:pt x="1" y="9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4" name="Freeform 240"/>
          <p:cNvSpPr>
            <a:spLocks/>
          </p:cNvSpPr>
          <p:nvPr/>
        </p:nvSpPr>
        <p:spPr bwMode="auto">
          <a:xfrm>
            <a:off x="6678613" y="3721100"/>
            <a:ext cx="6350" cy="6350"/>
          </a:xfrm>
          <a:custGeom>
            <a:avLst/>
            <a:gdLst>
              <a:gd name="T0" fmla="*/ 0 w 5"/>
              <a:gd name="T1" fmla="*/ 0 h 5"/>
              <a:gd name="T2" fmla="*/ 0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0" y="4"/>
                </a:lnTo>
                <a:lnTo>
                  <a:pt x="4" y="5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5" name="Freeform 241"/>
          <p:cNvSpPr>
            <a:spLocks/>
          </p:cNvSpPr>
          <p:nvPr/>
        </p:nvSpPr>
        <p:spPr bwMode="auto">
          <a:xfrm>
            <a:off x="6702425" y="3735388"/>
            <a:ext cx="3175" cy="11112"/>
          </a:xfrm>
          <a:custGeom>
            <a:avLst/>
            <a:gdLst>
              <a:gd name="T0" fmla="*/ 0 w 2"/>
              <a:gd name="T1" fmla="*/ 0 h 8"/>
              <a:gd name="T2" fmla="*/ 2147483647 w 2"/>
              <a:gd name="T3" fmla="*/ 0 h 8"/>
              <a:gd name="T4" fmla="*/ 2147483647 w 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1" y="0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6" name="Freeform 242"/>
          <p:cNvSpPr>
            <a:spLocks/>
          </p:cNvSpPr>
          <p:nvPr/>
        </p:nvSpPr>
        <p:spPr bwMode="auto">
          <a:xfrm>
            <a:off x="6719888" y="3757613"/>
            <a:ext cx="11112" cy="3175"/>
          </a:xfrm>
          <a:custGeom>
            <a:avLst/>
            <a:gdLst>
              <a:gd name="T0" fmla="*/ 0 w 8"/>
              <a:gd name="T1" fmla="*/ 0 h 2"/>
              <a:gd name="T2" fmla="*/ 0 w 8"/>
              <a:gd name="T3" fmla="*/ 2147483647 h 2"/>
              <a:gd name="T4" fmla="*/ 2147483647 w 8"/>
              <a:gd name="T5" fmla="*/ 2147483647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0" y="1"/>
                </a:lnTo>
                <a:lnTo>
                  <a:pt x="4" y="2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7" name="Freeform 243"/>
          <p:cNvSpPr>
            <a:spLocks/>
          </p:cNvSpPr>
          <p:nvPr/>
        </p:nvSpPr>
        <p:spPr bwMode="auto">
          <a:xfrm>
            <a:off x="6746875" y="3770313"/>
            <a:ext cx="9525" cy="4762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2147483647 h 3"/>
              <a:gd name="T6" fmla="*/ 2147483647 w 7"/>
              <a:gd name="T7" fmla="*/ 2147483647 h 3"/>
              <a:gd name="T8" fmla="*/ 2147483647 w 7"/>
              <a:gd name="T9" fmla="*/ 2147483647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1" y="0"/>
                </a:lnTo>
                <a:lnTo>
                  <a:pt x="2" y="2"/>
                </a:lnTo>
                <a:lnTo>
                  <a:pt x="6" y="3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8" name="Freeform 244"/>
          <p:cNvSpPr>
            <a:spLocks/>
          </p:cNvSpPr>
          <p:nvPr/>
        </p:nvSpPr>
        <p:spPr bwMode="auto">
          <a:xfrm>
            <a:off x="6767513" y="3787775"/>
            <a:ext cx="9525" cy="4763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0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9" name="Freeform 245"/>
          <p:cNvSpPr>
            <a:spLocks/>
          </p:cNvSpPr>
          <p:nvPr/>
        </p:nvSpPr>
        <p:spPr bwMode="auto">
          <a:xfrm>
            <a:off x="6791325" y="3803650"/>
            <a:ext cx="11113" cy="3175"/>
          </a:xfrm>
          <a:custGeom>
            <a:avLst/>
            <a:gdLst>
              <a:gd name="T0" fmla="*/ 0 w 8"/>
              <a:gd name="T1" fmla="*/ 0 h 2"/>
              <a:gd name="T2" fmla="*/ 0 w 8"/>
              <a:gd name="T3" fmla="*/ 2147483647 h 2"/>
              <a:gd name="T4" fmla="*/ 2147483647 w 8"/>
              <a:gd name="T5" fmla="*/ 2147483647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0" y="1"/>
                </a:lnTo>
                <a:lnTo>
                  <a:pt x="4" y="2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0" name="Freeform 246"/>
          <p:cNvSpPr>
            <a:spLocks/>
          </p:cNvSpPr>
          <p:nvPr/>
        </p:nvSpPr>
        <p:spPr bwMode="auto">
          <a:xfrm>
            <a:off x="6819900" y="3814763"/>
            <a:ext cx="6350" cy="9525"/>
          </a:xfrm>
          <a:custGeom>
            <a:avLst/>
            <a:gdLst>
              <a:gd name="T0" fmla="*/ 0 w 4"/>
              <a:gd name="T1" fmla="*/ 0 h 6"/>
              <a:gd name="T2" fmla="*/ 0 w 4"/>
              <a:gd name="T3" fmla="*/ 2147483647 h 6"/>
              <a:gd name="T4" fmla="*/ 2147483647 w 4"/>
              <a:gd name="T5" fmla="*/ 2147483647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0" y="5"/>
                </a:lnTo>
                <a:lnTo>
                  <a:pt x="4" y="6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1" name="Freeform 247"/>
          <p:cNvSpPr>
            <a:spLocks/>
          </p:cNvSpPr>
          <p:nvPr/>
        </p:nvSpPr>
        <p:spPr bwMode="auto">
          <a:xfrm>
            <a:off x="6846888" y="3827463"/>
            <a:ext cx="3175" cy="11112"/>
          </a:xfrm>
          <a:custGeom>
            <a:avLst/>
            <a:gdLst>
              <a:gd name="T0" fmla="*/ 0 w 2"/>
              <a:gd name="T1" fmla="*/ 0 h 8"/>
              <a:gd name="T2" fmla="*/ 2147483647 w 2"/>
              <a:gd name="T3" fmla="*/ 0 h 8"/>
              <a:gd name="T4" fmla="*/ 2147483647 w 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1" y="0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2" name="Freeform 248"/>
          <p:cNvSpPr>
            <a:spLocks/>
          </p:cNvSpPr>
          <p:nvPr/>
        </p:nvSpPr>
        <p:spPr bwMode="auto">
          <a:xfrm>
            <a:off x="6865938" y="3848100"/>
            <a:ext cx="11112" cy="1588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3" name="Freeform 249"/>
          <p:cNvSpPr>
            <a:spLocks/>
          </p:cNvSpPr>
          <p:nvPr/>
        </p:nvSpPr>
        <p:spPr bwMode="auto">
          <a:xfrm>
            <a:off x="6891338" y="3860800"/>
            <a:ext cx="9525" cy="6350"/>
          </a:xfrm>
          <a:custGeom>
            <a:avLst/>
            <a:gdLst>
              <a:gd name="T0" fmla="*/ 0 w 6"/>
              <a:gd name="T1" fmla="*/ 0 h 4"/>
              <a:gd name="T2" fmla="*/ 0 w 6"/>
              <a:gd name="T3" fmla="*/ 2147483647 h 4"/>
              <a:gd name="T4" fmla="*/ 2147483647 w 6"/>
              <a:gd name="T5" fmla="*/ 2147483647 h 4"/>
              <a:gd name="T6" fmla="*/ 2147483647 w 6"/>
              <a:gd name="T7" fmla="*/ 2147483647 h 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0" y="3"/>
                </a:lnTo>
                <a:lnTo>
                  <a:pt x="4" y="4"/>
                </a:lnTo>
                <a:lnTo>
                  <a:pt x="6" y="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4" name="Freeform 250"/>
          <p:cNvSpPr>
            <a:spLocks/>
          </p:cNvSpPr>
          <p:nvPr/>
        </p:nvSpPr>
        <p:spPr bwMode="auto">
          <a:xfrm>
            <a:off x="6918325" y="3873500"/>
            <a:ext cx="7938" cy="7938"/>
          </a:xfrm>
          <a:custGeom>
            <a:avLst/>
            <a:gdLst>
              <a:gd name="T0" fmla="*/ 0 w 5"/>
              <a:gd name="T1" fmla="*/ 0 h 5"/>
              <a:gd name="T2" fmla="*/ 2147483647 w 5"/>
              <a:gd name="T3" fmla="*/ 0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1" y="0"/>
                </a:lnTo>
                <a:lnTo>
                  <a:pt x="2" y="4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5" name="Freeform 251"/>
          <p:cNvSpPr>
            <a:spLocks/>
          </p:cNvSpPr>
          <p:nvPr/>
        </p:nvSpPr>
        <p:spPr bwMode="auto">
          <a:xfrm>
            <a:off x="6938963" y="3892550"/>
            <a:ext cx="11112" cy="4763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0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6" name="Freeform 252"/>
          <p:cNvSpPr>
            <a:spLocks/>
          </p:cNvSpPr>
          <p:nvPr/>
        </p:nvSpPr>
        <p:spPr bwMode="auto">
          <a:xfrm>
            <a:off x="6965950" y="3905250"/>
            <a:ext cx="11113" cy="3175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7" name="Freeform 253"/>
          <p:cNvSpPr>
            <a:spLocks/>
          </p:cNvSpPr>
          <p:nvPr/>
        </p:nvSpPr>
        <p:spPr bwMode="auto">
          <a:xfrm>
            <a:off x="6991350" y="3919538"/>
            <a:ext cx="12700" cy="1587"/>
          </a:xfrm>
          <a:custGeom>
            <a:avLst/>
            <a:gdLst>
              <a:gd name="T0" fmla="*/ 0 w 9"/>
              <a:gd name="T1" fmla="*/ 0 h 1"/>
              <a:gd name="T2" fmla="*/ 0 w 9"/>
              <a:gd name="T3" fmla="*/ 0 h 1"/>
              <a:gd name="T4" fmla="*/ 2147483647 w 9"/>
              <a:gd name="T5" fmla="*/ 2147483647 h 1"/>
              <a:gd name="T6" fmla="*/ 2147483647 w 9"/>
              <a:gd name="T7" fmla="*/ 2147483647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0" y="0"/>
                </a:lnTo>
                <a:lnTo>
                  <a:pt x="4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8" name="Freeform 254"/>
          <p:cNvSpPr>
            <a:spLocks/>
          </p:cNvSpPr>
          <p:nvPr/>
        </p:nvSpPr>
        <p:spPr bwMode="auto">
          <a:xfrm>
            <a:off x="7021513" y="3929063"/>
            <a:ext cx="6350" cy="6350"/>
          </a:xfrm>
          <a:custGeom>
            <a:avLst/>
            <a:gdLst>
              <a:gd name="T0" fmla="*/ 0 w 5"/>
              <a:gd name="T1" fmla="*/ 0 h 5"/>
              <a:gd name="T2" fmla="*/ 0 w 5"/>
              <a:gd name="T3" fmla="*/ 2147483647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0" y="4"/>
                </a:lnTo>
                <a:lnTo>
                  <a:pt x="4" y="5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99" name="Freeform 255"/>
          <p:cNvSpPr>
            <a:spLocks/>
          </p:cNvSpPr>
          <p:nvPr/>
        </p:nvSpPr>
        <p:spPr bwMode="auto">
          <a:xfrm>
            <a:off x="7048500" y="3941763"/>
            <a:ext cx="7938" cy="4762"/>
          </a:xfrm>
          <a:custGeom>
            <a:avLst/>
            <a:gdLst>
              <a:gd name="T0" fmla="*/ 0 w 6"/>
              <a:gd name="T1" fmla="*/ 0 h 4"/>
              <a:gd name="T2" fmla="*/ 0 w 6"/>
              <a:gd name="T3" fmla="*/ 0 h 4"/>
              <a:gd name="T4" fmla="*/ 2147483647 w 6"/>
              <a:gd name="T5" fmla="*/ 2147483647 h 4"/>
              <a:gd name="T6" fmla="*/ 2147483647 w 6"/>
              <a:gd name="T7" fmla="*/ 2147483647 h 4"/>
              <a:gd name="T8" fmla="*/ 2147483647 w 6"/>
              <a:gd name="T9" fmla="*/ 2147483647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0" y="0"/>
                </a:lnTo>
                <a:lnTo>
                  <a:pt x="1" y="3"/>
                </a:lnTo>
                <a:lnTo>
                  <a:pt x="5" y="4"/>
                </a:lnTo>
                <a:lnTo>
                  <a:pt x="6" y="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0" name="Freeform 256"/>
          <p:cNvSpPr>
            <a:spLocks/>
          </p:cNvSpPr>
          <p:nvPr/>
        </p:nvSpPr>
        <p:spPr bwMode="auto">
          <a:xfrm>
            <a:off x="7070725" y="3959225"/>
            <a:ext cx="7938" cy="4763"/>
          </a:xfrm>
          <a:custGeom>
            <a:avLst/>
            <a:gdLst>
              <a:gd name="T0" fmla="*/ 0 w 6"/>
              <a:gd name="T1" fmla="*/ 0 h 4"/>
              <a:gd name="T2" fmla="*/ 2147483647 w 6"/>
              <a:gd name="T3" fmla="*/ 0 h 4"/>
              <a:gd name="T4" fmla="*/ 2147483647 w 6"/>
              <a:gd name="T5" fmla="*/ 2147483647 h 4"/>
              <a:gd name="T6" fmla="*/ 2147483647 w 6"/>
              <a:gd name="T7" fmla="*/ 2147483647 h 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4" y="0"/>
                </a:lnTo>
                <a:lnTo>
                  <a:pt x="5" y="3"/>
                </a:lnTo>
                <a:lnTo>
                  <a:pt x="6" y="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1" name="Freeform 257"/>
          <p:cNvSpPr>
            <a:spLocks/>
          </p:cNvSpPr>
          <p:nvPr/>
        </p:nvSpPr>
        <p:spPr bwMode="auto">
          <a:xfrm>
            <a:off x="7104063" y="3963988"/>
            <a:ext cx="3175" cy="11112"/>
          </a:xfrm>
          <a:custGeom>
            <a:avLst/>
            <a:gdLst>
              <a:gd name="T0" fmla="*/ 0 w 2"/>
              <a:gd name="T1" fmla="*/ 0 h 8"/>
              <a:gd name="T2" fmla="*/ 2147483647 w 2"/>
              <a:gd name="T3" fmla="*/ 0 h 8"/>
              <a:gd name="T4" fmla="*/ 2147483647 w 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8">
                <a:moveTo>
                  <a:pt x="0" y="0"/>
                </a:moveTo>
                <a:lnTo>
                  <a:pt x="1" y="0"/>
                </a:lnTo>
                <a:lnTo>
                  <a:pt x="2" y="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2" name="Freeform 258"/>
          <p:cNvSpPr>
            <a:spLocks/>
          </p:cNvSpPr>
          <p:nvPr/>
        </p:nvSpPr>
        <p:spPr bwMode="auto">
          <a:xfrm>
            <a:off x="7129463" y="3975100"/>
            <a:ext cx="6350" cy="7938"/>
          </a:xfrm>
          <a:custGeom>
            <a:avLst/>
            <a:gdLst>
              <a:gd name="T0" fmla="*/ 0 w 4"/>
              <a:gd name="T1" fmla="*/ 0 h 6"/>
              <a:gd name="T2" fmla="*/ 2147483647 w 4"/>
              <a:gd name="T3" fmla="*/ 0 h 6"/>
              <a:gd name="T4" fmla="*/ 2147483647 w 4"/>
              <a:gd name="T5" fmla="*/ 2147483647 h 6"/>
              <a:gd name="T6" fmla="*/ 2147483647 w 4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3" y="0"/>
                </a:lnTo>
                <a:lnTo>
                  <a:pt x="4" y="5"/>
                </a:lnTo>
                <a:lnTo>
                  <a:pt x="4" y="6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3" name="Freeform 259"/>
          <p:cNvSpPr>
            <a:spLocks/>
          </p:cNvSpPr>
          <p:nvPr/>
        </p:nvSpPr>
        <p:spPr bwMode="auto">
          <a:xfrm>
            <a:off x="7161213" y="3983038"/>
            <a:ext cx="4762" cy="9525"/>
          </a:xfrm>
          <a:custGeom>
            <a:avLst/>
            <a:gdLst>
              <a:gd name="T0" fmla="*/ 0 w 4"/>
              <a:gd name="T1" fmla="*/ 0 h 6"/>
              <a:gd name="T2" fmla="*/ 2147483647 w 4"/>
              <a:gd name="T3" fmla="*/ 0 h 6"/>
              <a:gd name="T4" fmla="*/ 2147483647 w 4"/>
              <a:gd name="T5" fmla="*/ 2147483647 h 6"/>
              <a:gd name="T6" fmla="*/ 2147483647 w 4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1" y="0"/>
                </a:lnTo>
                <a:lnTo>
                  <a:pt x="2" y="5"/>
                </a:lnTo>
                <a:lnTo>
                  <a:pt x="4" y="6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4" name="Freeform 260"/>
          <p:cNvSpPr>
            <a:spLocks/>
          </p:cNvSpPr>
          <p:nvPr/>
        </p:nvSpPr>
        <p:spPr bwMode="auto">
          <a:xfrm>
            <a:off x="7183438" y="4000500"/>
            <a:ext cx="12700" cy="1588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7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5" name="Freeform 261"/>
          <p:cNvSpPr>
            <a:spLocks/>
          </p:cNvSpPr>
          <p:nvPr/>
        </p:nvSpPr>
        <p:spPr bwMode="auto">
          <a:xfrm>
            <a:off x="7212013" y="4010025"/>
            <a:ext cx="12700" cy="1588"/>
          </a:xfrm>
          <a:custGeom>
            <a:avLst/>
            <a:gdLst>
              <a:gd name="T0" fmla="*/ 0 w 9"/>
              <a:gd name="T1" fmla="*/ 2147483647 h 1"/>
              <a:gd name="T2" fmla="*/ 2147483647 w 9"/>
              <a:gd name="T3" fmla="*/ 2147483647 h 1"/>
              <a:gd name="T4" fmla="*/ 2147483647 w 9"/>
              <a:gd name="T5" fmla="*/ 2147483647 h 1"/>
              <a:gd name="T6" fmla="*/ 2147483647 w 9"/>
              <a:gd name="T7" fmla="*/ 2147483647 h 1"/>
              <a:gd name="T8" fmla="*/ 2147483647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1"/>
                </a:moveTo>
                <a:lnTo>
                  <a:pt x="1" y="1"/>
                </a:lnTo>
                <a:lnTo>
                  <a:pt x="6" y="1"/>
                </a:lnTo>
                <a:lnTo>
                  <a:pt x="7" y="1"/>
                </a:lnTo>
                <a:lnTo>
                  <a:pt x="9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6" name="Freeform 262"/>
          <p:cNvSpPr>
            <a:spLocks/>
          </p:cNvSpPr>
          <p:nvPr/>
        </p:nvSpPr>
        <p:spPr bwMode="auto">
          <a:xfrm>
            <a:off x="7237413" y="4021138"/>
            <a:ext cx="12700" cy="1587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7" name="Freeform 263"/>
          <p:cNvSpPr>
            <a:spLocks/>
          </p:cNvSpPr>
          <p:nvPr/>
        </p:nvSpPr>
        <p:spPr bwMode="auto">
          <a:xfrm>
            <a:off x="7273925" y="4025900"/>
            <a:ext cx="6350" cy="6350"/>
          </a:xfrm>
          <a:custGeom>
            <a:avLst/>
            <a:gdLst>
              <a:gd name="T0" fmla="*/ 0 w 5"/>
              <a:gd name="T1" fmla="*/ 0 h 5"/>
              <a:gd name="T2" fmla="*/ 2147483647 w 5"/>
              <a:gd name="T3" fmla="*/ 0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3" y="0"/>
                </a:lnTo>
                <a:lnTo>
                  <a:pt x="4" y="4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8" name="Freeform 264"/>
          <p:cNvSpPr>
            <a:spLocks/>
          </p:cNvSpPr>
          <p:nvPr/>
        </p:nvSpPr>
        <p:spPr bwMode="auto">
          <a:xfrm>
            <a:off x="7299325" y="4040188"/>
            <a:ext cx="12700" cy="0"/>
          </a:xfrm>
          <a:custGeom>
            <a:avLst/>
            <a:gdLst>
              <a:gd name="T0" fmla="*/ 0 w 10"/>
              <a:gd name="T1" fmla="*/ 0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09" name="Freeform 265"/>
          <p:cNvSpPr>
            <a:spLocks/>
          </p:cNvSpPr>
          <p:nvPr/>
        </p:nvSpPr>
        <p:spPr bwMode="auto">
          <a:xfrm>
            <a:off x="7332663" y="4044950"/>
            <a:ext cx="6350" cy="7938"/>
          </a:xfrm>
          <a:custGeom>
            <a:avLst/>
            <a:gdLst>
              <a:gd name="T0" fmla="*/ 0 w 5"/>
              <a:gd name="T1" fmla="*/ 0 h 5"/>
              <a:gd name="T2" fmla="*/ 2147483647 w 5"/>
              <a:gd name="T3" fmla="*/ 0 h 5"/>
              <a:gd name="T4" fmla="*/ 2147483647 w 5"/>
              <a:gd name="T5" fmla="*/ 2147483647 h 5"/>
              <a:gd name="T6" fmla="*/ 2147483647 w 5"/>
              <a:gd name="T7" fmla="*/ 2147483647 h 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1" y="0"/>
                </a:lnTo>
                <a:lnTo>
                  <a:pt x="2" y="4"/>
                </a:lnTo>
                <a:lnTo>
                  <a:pt x="5" y="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0" name="Freeform 266"/>
          <p:cNvSpPr>
            <a:spLocks/>
          </p:cNvSpPr>
          <p:nvPr/>
        </p:nvSpPr>
        <p:spPr bwMode="auto">
          <a:xfrm>
            <a:off x="7361238" y="4056063"/>
            <a:ext cx="14287" cy="0"/>
          </a:xfrm>
          <a:custGeom>
            <a:avLst/>
            <a:gdLst>
              <a:gd name="T0" fmla="*/ 0 w 10"/>
              <a:gd name="T1" fmla="*/ 0 w 10"/>
              <a:gd name="T2" fmla="*/ 0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1" name="Freeform 267"/>
          <p:cNvSpPr>
            <a:spLocks/>
          </p:cNvSpPr>
          <p:nvPr/>
        </p:nvSpPr>
        <p:spPr bwMode="auto">
          <a:xfrm>
            <a:off x="7396163" y="4060825"/>
            <a:ext cx="11112" cy="3175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2" name="Freeform 268"/>
          <p:cNvSpPr>
            <a:spLocks/>
          </p:cNvSpPr>
          <p:nvPr/>
        </p:nvSpPr>
        <p:spPr bwMode="auto">
          <a:xfrm>
            <a:off x="7427913" y="4068763"/>
            <a:ext cx="7937" cy="4762"/>
          </a:xfrm>
          <a:custGeom>
            <a:avLst/>
            <a:gdLst>
              <a:gd name="T0" fmla="*/ 0 w 6"/>
              <a:gd name="T1" fmla="*/ 0 h 4"/>
              <a:gd name="T2" fmla="*/ 2147483647 w 6"/>
              <a:gd name="T3" fmla="*/ 0 h 4"/>
              <a:gd name="T4" fmla="*/ 2147483647 w 6"/>
              <a:gd name="T5" fmla="*/ 2147483647 h 4"/>
              <a:gd name="T6" fmla="*/ 2147483647 w 6"/>
              <a:gd name="T7" fmla="*/ 2147483647 h 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4" y="0"/>
                </a:lnTo>
                <a:lnTo>
                  <a:pt x="5" y="3"/>
                </a:lnTo>
                <a:lnTo>
                  <a:pt x="6" y="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3" name="Freeform 269"/>
          <p:cNvSpPr>
            <a:spLocks/>
          </p:cNvSpPr>
          <p:nvPr/>
        </p:nvSpPr>
        <p:spPr bwMode="auto">
          <a:xfrm>
            <a:off x="7458075" y="4078288"/>
            <a:ext cx="9525" cy="3175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2147483647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4" y="0"/>
                </a:lnTo>
                <a:lnTo>
                  <a:pt x="5" y="2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4" name="Freeform 270"/>
          <p:cNvSpPr>
            <a:spLocks/>
          </p:cNvSpPr>
          <p:nvPr/>
        </p:nvSpPr>
        <p:spPr bwMode="auto">
          <a:xfrm>
            <a:off x="7493000" y="4081463"/>
            <a:ext cx="7938" cy="6350"/>
          </a:xfrm>
          <a:custGeom>
            <a:avLst/>
            <a:gdLst>
              <a:gd name="T0" fmla="*/ 0 w 6"/>
              <a:gd name="T1" fmla="*/ 0 h 4"/>
              <a:gd name="T2" fmla="*/ 0 w 6"/>
              <a:gd name="T3" fmla="*/ 2147483647 h 4"/>
              <a:gd name="T4" fmla="*/ 2147483647 w 6"/>
              <a:gd name="T5" fmla="*/ 2147483647 h 4"/>
              <a:gd name="T6" fmla="*/ 2147483647 w 6"/>
              <a:gd name="T7" fmla="*/ 2147483647 h 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0" y="3"/>
                </a:lnTo>
                <a:lnTo>
                  <a:pt x="4" y="4"/>
                </a:lnTo>
                <a:lnTo>
                  <a:pt x="6" y="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5" name="Freeform 271"/>
          <p:cNvSpPr>
            <a:spLocks/>
          </p:cNvSpPr>
          <p:nvPr/>
        </p:nvSpPr>
        <p:spPr bwMode="auto">
          <a:xfrm>
            <a:off x="7521575" y="4092575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6" name="Freeform 272"/>
          <p:cNvSpPr>
            <a:spLocks/>
          </p:cNvSpPr>
          <p:nvPr/>
        </p:nvSpPr>
        <p:spPr bwMode="auto">
          <a:xfrm>
            <a:off x="7556500" y="4097338"/>
            <a:ext cx="11113" cy="3175"/>
          </a:xfrm>
          <a:custGeom>
            <a:avLst/>
            <a:gdLst>
              <a:gd name="T0" fmla="*/ 0 w 8"/>
              <a:gd name="T1" fmla="*/ 0 h 2"/>
              <a:gd name="T2" fmla="*/ 0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2147483647 w 8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6" y="1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7" name="Freeform 273"/>
          <p:cNvSpPr>
            <a:spLocks/>
          </p:cNvSpPr>
          <p:nvPr/>
        </p:nvSpPr>
        <p:spPr bwMode="auto">
          <a:xfrm>
            <a:off x="7589838" y="4103688"/>
            <a:ext cx="9525" cy="3175"/>
          </a:xfrm>
          <a:custGeom>
            <a:avLst/>
            <a:gdLst>
              <a:gd name="T0" fmla="*/ 0 w 7"/>
              <a:gd name="T1" fmla="*/ 0 h 3"/>
              <a:gd name="T2" fmla="*/ 2147483647 w 7"/>
              <a:gd name="T3" fmla="*/ 0 h 3"/>
              <a:gd name="T4" fmla="*/ 2147483647 w 7"/>
              <a:gd name="T5" fmla="*/ 2147483647 h 3"/>
              <a:gd name="T6" fmla="*/ 2147483647 w 7"/>
              <a:gd name="T7" fmla="*/ 2147483647 h 3"/>
              <a:gd name="T8" fmla="*/ 2147483647 w 7"/>
              <a:gd name="T9" fmla="*/ 2147483647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1" y="0"/>
                </a:lnTo>
                <a:lnTo>
                  <a:pt x="2" y="2"/>
                </a:lnTo>
                <a:lnTo>
                  <a:pt x="6" y="3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8" name="Freeform 274"/>
          <p:cNvSpPr>
            <a:spLocks/>
          </p:cNvSpPr>
          <p:nvPr/>
        </p:nvSpPr>
        <p:spPr bwMode="auto">
          <a:xfrm>
            <a:off x="7621588" y="4108450"/>
            <a:ext cx="12700" cy="1588"/>
          </a:xfrm>
          <a:custGeom>
            <a:avLst/>
            <a:gdLst>
              <a:gd name="T0" fmla="*/ 0 w 9"/>
              <a:gd name="T1" fmla="*/ 0 h 1"/>
              <a:gd name="T2" fmla="*/ 0 w 9"/>
              <a:gd name="T3" fmla="*/ 0 h 1"/>
              <a:gd name="T4" fmla="*/ 2147483647 w 9"/>
              <a:gd name="T5" fmla="*/ 2147483647 h 1"/>
              <a:gd name="T6" fmla="*/ 2147483647 w 9"/>
              <a:gd name="T7" fmla="*/ 2147483647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0" y="0"/>
                </a:lnTo>
                <a:lnTo>
                  <a:pt x="5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19" name="Freeform 275"/>
          <p:cNvSpPr>
            <a:spLocks/>
          </p:cNvSpPr>
          <p:nvPr/>
        </p:nvSpPr>
        <p:spPr bwMode="auto">
          <a:xfrm>
            <a:off x="7653338" y="4116388"/>
            <a:ext cx="12700" cy="1587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8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0" name="Freeform 276"/>
          <p:cNvSpPr>
            <a:spLocks/>
          </p:cNvSpPr>
          <p:nvPr/>
        </p:nvSpPr>
        <p:spPr bwMode="auto">
          <a:xfrm>
            <a:off x="7691438" y="4117975"/>
            <a:ext cx="12700" cy="0"/>
          </a:xfrm>
          <a:custGeom>
            <a:avLst/>
            <a:gdLst>
              <a:gd name="T0" fmla="*/ 0 w 9"/>
              <a:gd name="T1" fmla="*/ 0 h 1"/>
              <a:gd name="T2" fmla="*/ 0 w 9"/>
              <a:gd name="T3" fmla="*/ 0 h 1"/>
              <a:gd name="T4" fmla="*/ 2147483647 w 9"/>
              <a:gd name="T5" fmla="*/ 0 h 1"/>
              <a:gd name="T6" fmla="*/ 2147483647 w 9"/>
              <a:gd name="T7" fmla="*/ 1 h 1"/>
              <a:gd name="T8" fmla="*/ 2147483647 w 9"/>
              <a:gd name="T9" fmla="*/ 1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5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1" name="Freeform 277"/>
          <p:cNvSpPr>
            <a:spLocks/>
          </p:cNvSpPr>
          <p:nvPr/>
        </p:nvSpPr>
        <p:spPr bwMode="auto">
          <a:xfrm>
            <a:off x="7723188" y="4124325"/>
            <a:ext cx="12700" cy="1588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3" y="0"/>
                </a:lnTo>
                <a:lnTo>
                  <a:pt x="8" y="0"/>
                </a:lnTo>
                <a:lnTo>
                  <a:pt x="9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2" name="Freeform 278"/>
          <p:cNvSpPr>
            <a:spLocks/>
          </p:cNvSpPr>
          <p:nvPr/>
        </p:nvSpPr>
        <p:spPr bwMode="auto">
          <a:xfrm>
            <a:off x="7759700" y="4127500"/>
            <a:ext cx="12700" cy="1588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2147483647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2" y="0"/>
                </a:lnTo>
                <a:lnTo>
                  <a:pt x="3" y="0"/>
                </a:lnTo>
                <a:lnTo>
                  <a:pt x="7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3" name="Freeform 279"/>
          <p:cNvSpPr>
            <a:spLocks/>
          </p:cNvSpPr>
          <p:nvPr/>
        </p:nvSpPr>
        <p:spPr bwMode="auto">
          <a:xfrm>
            <a:off x="7794625" y="4132263"/>
            <a:ext cx="12700" cy="1587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3" y="0"/>
                </a:lnTo>
                <a:lnTo>
                  <a:pt x="8" y="0"/>
                </a:lnTo>
                <a:lnTo>
                  <a:pt x="9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4" name="Freeform 280"/>
          <p:cNvSpPr>
            <a:spLocks/>
          </p:cNvSpPr>
          <p:nvPr/>
        </p:nvSpPr>
        <p:spPr bwMode="auto">
          <a:xfrm>
            <a:off x="7829550" y="4133850"/>
            <a:ext cx="11113" cy="3175"/>
          </a:xfrm>
          <a:custGeom>
            <a:avLst/>
            <a:gdLst>
              <a:gd name="T0" fmla="*/ 0 w 8"/>
              <a:gd name="T1" fmla="*/ 2147483647 h 2"/>
              <a:gd name="T2" fmla="*/ 2147483647 w 8"/>
              <a:gd name="T3" fmla="*/ 2147483647 h 2"/>
              <a:gd name="T4" fmla="*/ 2147483647 w 8"/>
              <a:gd name="T5" fmla="*/ 2147483647 h 2"/>
              <a:gd name="T6" fmla="*/ 2147483647 w 8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2">
                <a:moveTo>
                  <a:pt x="0" y="2"/>
                </a:moveTo>
                <a:lnTo>
                  <a:pt x="4" y="2"/>
                </a:lnTo>
                <a:lnTo>
                  <a:pt x="5" y="1"/>
                </a:lnTo>
                <a:lnTo>
                  <a:pt x="8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5" name="Freeform 281"/>
          <p:cNvSpPr>
            <a:spLocks/>
          </p:cNvSpPr>
          <p:nvPr/>
        </p:nvSpPr>
        <p:spPr bwMode="auto">
          <a:xfrm>
            <a:off x="7864475" y="4135438"/>
            <a:ext cx="9525" cy="4762"/>
          </a:xfrm>
          <a:custGeom>
            <a:avLst/>
            <a:gdLst>
              <a:gd name="T0" fmla="*/ 0 w 7"/>
              <a:gd name="T1" fmla="*/ 0 h 3"/>
              <a:gd name="T2" fmla="*/ 0 w 7"/>
              <a:gd name="T3" fmla="*/ 2147483647 h 3"/>
              <a:gd name="T4" fmla="*/ 2147483647 w 7"/>
              <a:gd name="T5" fmla="*/ 2147483647 h 3"/>
              <a:gd name="T6" fmla="*/ 2147483647 w 7"/>
              <a:gd name="T7" fmla="*/ 2147483647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0" y="2"/>
                </a:lnTo>
                <a:lnTo>
                  <a:pt x="4" y="3"/>
                </a:lnTo>
                <a:lnTo>
                  <a:pt x="7" y="3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6" name="Freeform 282"/>
          <p:cNvSpPr>
            <a:spLocks/>
          </p:cNvSpPr>
          <p:nvPr/>
        </p:nvSpPr>
        <p:spPr bwMode="auto">
          <a:xfrm>
            <a:off x="7897813" y="4141788"/>
            <a:ext cx="11112" cy="1587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0 h 2"/>
              <a:gd name="T4" fmla="*/ 2147483647 w 8"/>
              <a:gd name="T5" fmla="*/ 0 h 2"/>
              <a:gd name="T6" fmla="*/ 2147483647 w 8"/>
              <a:gd name="T7" fmla="*/ 2147483647 h 2"/>
              <a:gd name="T8" fmla="*/ 2147483647 w 8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" h="2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7" y="1"/>
                </a:lnTo>
                <a:lnTo>
                  <a:pt x="8" y="2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7" name="Freeform 283"/>
          <p:cNvSpPr>
            <a:spLocks/>
          </p:cNvSpPr>
          <p:nvPr/>
        </p:nvSpPr>
        <p:spPr bwMode="auto">
          <a:xfrm>
            <a:off x="7934325" y="4143375"/>
            <a:ext cx="14288" cy="0"/>
          </a:xfrm>
          <a:custGeom>
            <a:avLst/>
            <a:gdLst>
              <a:gd name="T0" fmla="*/ 0 w 10"/>
              <a:gd name="T1" fmla="*/ 0 w 10"/>
              <a:gd name="T2" fmla="*/ 0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8" name="Freeform 284"/>
          <p:cNvSpPr>
            <a:spLocks/>
          </p:cNvSpPr>
          <p:nvPr/>
        </p:nvSpPr>
        <p:spPr bwMode="auto">
          <a:xfrm>
            <a:off x="7970838" y="4146550"/>
            <a:ext cx="14287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T0" y="0"/>
              </a:cxn>
              <a:cxn ang="T5">
                <a:pos x="T1" y="0"/>
              </a:cxn>
              <a:cxn ang="T6">
                <a:pos x="T2" y="0"/>
              </a:cxn>
              <a:cxn ang="T7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29" name="Freeform 285"/>
          <p:cNvSpPr>
            <a:spLocks/>
          </p:cNvSpPr>
          <p:nvPr/>
        </p:nvSpPr>
        <p:spPr bwMode="auto">
          <a:xfrm>
            <a:off x="8007350" y="4149725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0" name="Freeform 286"/>
          <p:cNvSpPr>
            <a:spLocks/>
          </p:cNvSpPr>
          <p:nvPr/>
        </p:nvSpPr>
        <p:spPr bwMode="auto">
          <a:xfrm>
            <a:off x="8045450" y="4151313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1" name="Freeform 287"/>
          <p:cNvSpPr>
            <a:spLocks/>
          </p:cNvSpPr>
          <p:nvPr/>
        </p:nvSpPr>
        <p:spPr bwMode="auto">
          <a:xfrm>
            <a:off x="8081963" y="4152900"/>
            <a:ext cx="12700" cy="1588"/>
          </a:xfrm>
          <a:custGeom>
            <a:avLst/>
            <a:gdLst>
              <a:gd name="T0" fmla="*/ 0 w 9"/>
              <a:gd name="T1" fmla="*/ 2147483647 h 1"/>
              <a:gd name="T2" fmla="*/ 2147483647 w 9"/>
              <a:gd name="T3" fmla="*/ 2147483647 h 1"/>
              <a:gd name="T4" fmla="*/ 2147483647 w 9"/>
              <a:gd name="T5" fmla="*/ 2147483647 h 1"/>
              <a:gd name="T6" fmla="*/ 2147483647 w 9"/>
              <a:gd name="T7" fmla="*/ 2147483647 h 1"/>
              <a:gd name="T8" fmla="*/ 2147483647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1"/>
                </a:moveTo>
                <a:lnTo>
                  <a:pt x="2" y="1"/>
                </a:lnTo>
                <a:lnTo>
                  <a:pt x="7" y="1"/>
                </a:lnTo>
                <a:lnTo>
                  <a:pt x="8" y="1"/>
                </a:lnTo>
                <a:lnTo>
                  <a:pt x="9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2" name="Freeform 288"/>
          <p:cNvSpPr>
            <a:spLocks/>
          </p:cNvSpPr>
          <p:nvPr/>
        </p:nvSpPr>
        <p:spPr bwMode="auto">
          <a:xfrm>
            <a:off x="8118475" y="4154488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3" name="Freeform 289"/>
          <p:cNvSpPr>
            <a:spLocks/>
          </p:cNvSpPr>
          <p:nvPr/>
        </p:nvSpPr>
        <p:spPr bwMode="auto">
          <a:xfrm>
            <a:off x="8156575" y="4156075"/>
            <a:ext cx="12700" cy="0"/>
          </a:xfrm>
          <a:custGeom>
            <a:avLst/>
            <a:gdLst>
              <a:gd name="T0" fmla="*/ 0 w 10"/>
              <a:gd name="T1" fmla="*/ 0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4" name="Freeform 290"/>
          <p:cNvSpPr>
            <a:spLocks/>
          </p:cNvSpPr>
          <p:nvPr/>
        </p:nvSpPr>
        <p:spPr bwMode="auto">
          <a:xfrm>
            <a:off x="8194675" y="4156075"/>
            <a:ext cx="12700" cy="1588"/>
          </a:xfrm>
          <a:custGeom>
            <a:avLst/>
            <a:gdLst>
              <a:gd name="T0" fmla="*/ 0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3" y="0"/>
                </a:lnTo>
                <a:lnTo>
                  <a:pt x="8" y="0"/>
                </a:lnTo>
                <a:lnTo>
                  <a:pt x="9" y="0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5" name="Freeform 291"/>
          <p:cNvSpPr>
            <a:spLocks/>
          </p:cNvSpPr>
          <p:nvPr/>
        </p:nvSpPr>
        <p:spPr bwMode="auto">
          <a:xfrm>
            <a:off x="8231188" y="4157663"/>
            <a:ext cx="12700" cy="1587"/>
          </a:xfrm>
          <a:custGeom>
            <a:avLst/>
            <a:gdLst>
              <a:gd name="T0" fmla="*/ 0 w 9"/>
              <a:gd name="T1" fmla="*/ 2147483647 h 1"/>
              <a:gd name="T2" fmla="*/ 2147483647 w 9"/>
              <a:gd name="T3" fmla="*/ 2147483647 h 1"/>
              <a:gd name="T4" fmla="*/ 2147483647 w 9"/>
              <a:gd name="T5" fmla="*/ 2147483647 h 1"/>
              <a:gd name="T6" fmla="*/ 2147483647 w 9"/>
              <a:gd name="T7" fmla="*/ 0 h 1"/>
              <a:gd name="T8" fmla="*/ 2147483647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1"/>
                </a:moveTo>
                <a:lnTo>
                  <a:pt x="2" y="1"/>
                </a:lnTo>
                <a:lnTo>
                  <a:pt x="3" y="1"/>
                </a:lnTo>
                <a:lnTo>
                  <a:pt x="7" y="0"/>
                </a:lnTo>
                <a:lnTo>
                  <a:pt x="9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6" name="Freeform 292"/>
          <p:cNvSpPr>
            <a:spLocks/>
          </p:cNvSpPr>
          <p:nvPr/>
        </p:nvSpPr>
        <p:spPr bwMode="auto">
          <a:xfrm>
            <a:off x="8267700" y="4159250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7" name="Freeform 293"/>
          <p:cNvSpPr>
            <a:spLocks/>
          </p:cNvSpPr>
          <p:nvPr/>
        </p:nvSpPr>
        <p:spPr bwMode="auto">
          <a:xfrm>
            <a:off x="8305800" y="4159250"/>
            <a:ext cx="12700" cy="1588"/>
          </a:xfrm>
          <a:custGeom>
            <a:avLst/>
            <a:gdLst>
              <a:gd name="T0" fmla="*/ 0 w 9"/>
              <a:gd name="T1" fmla="*/ 2147483647 h 1"/>
              <a:gd name="T2" fmla="*/ 0 w 9"/>
              <a:gd name="T3" fmla="*/ 2147483647 h 1"/>
              <a:gd name="T4" fmla="*/ 2147483647 w 9"/>
              <a:gd name="T5" fmla="*/ 2147483647 h 1"/>
              <a:gd name="T6" fmla="*/ 2147483647 w 9"/>
              <a:gd name="T7" fmla="*/ 0 h 1"/>
              <a:gd name="T8" fmla="*/ 2147483647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0" y="1"/>
                </a:moveTo>
                <a:lnTo>
                  <a:pt x="0" y="1"/>
                </a:lnTo>
                <a:lnTo>
                  <a:pt x="1" y="1"/>
                </a:lnTo>
                <a:lnTo>
                  <a:pt x="5" y="0"/>
                </a:lnTo>
                <a:lnTo>
                  <a:pt x="9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8" name="Freeform 294"/>
          <p:cNvSpPr>
            <a:spLocks/>
          </p:cNvSpPr>
          <p:nvPr/>
        </p:nvSpPr>
        <p:spPr bwMode="auto">
          <a:xfrm>
            <a:off x="8342313" y="4160838"/>
            <a:ext cx="14287" cy="0"/>
          </a:xfrm>
          <a:custGeom>
            <a:avLst/>
            <a:gdLst>
              <a:gd name="T0" fmla="*/ 0 w 10"/>
              <a:gd name="T1" fmla="*/ 0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39" name="Freeform 295"/>
          <p:cNvSpPr>
            <a:spLocks/>
          </p:cNvSpPr>
          <p:nvPr/>
        </p:nvSpPr>
        <p:spPr bwMode="auto">
          <a:xfrm>
            <a:off x="8382000" y="4160838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0" name="Freeform 296"/>
          <p:cNvSpPr>
            <a:spLocks/>
          </p:cNvSpPr>
          <p:nvPr/>
        </p:nvSpPr>
        <p:spPr bwMode="auto">
          <a:xfrm>
            <a:off x="8421688" y="4160838"/>
            <a:ext cx="12700" cy="1587"/>
          </a:xfrm>
          <a:custGeom>
            <a:avLst/>
            <a:gdLst>
              <a:gd name="T0" fmla="*/ 0 w 9"/>
              <a:gd name="T1" fmla="*/ 0 h 1"/>
              <a:gd name="T2" fmla="*/ 0 w 9"/>
              <a:gd name="T3" fmla="*/ 0 h 1"/>
              <a:gd name="T4" fmla="*/ 2147483647 w 9"/>
              <a:gd name="T5" fmla="*/ 2147483647 h 1"/>
              <a:gd name="T6" fmla="*/ 2147483647 w 9"/>
              <a:gd name="T7" fmla="*/ 2147483647 h 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1">
                <a:moveTo>
                  <a:pt x="0" y="0"/>
                </a:moveTo>
                <a:lnTo>
                  <a:pt x="0" y="0"/>
                </a:lnTo>
                <a:lnTo>
                  <a:pt x="4" y="1"/>
                </a:lnTo>
                <a:lnTo>
                  <a:pt x="9" y="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1" name="Freeform 297"/>
          <p:cNvSpPr>
            <a:spLocks/>
          </p:cNvSpPr>
          <p:nvPr/>
        </p:nvSpPr>
        <p:spPr bwMode="auto">
          <a:xfrm>
            <a:off x="8459788" y="4162425"/>
            <a:ext cx="14287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3" y="0"/>
                </a:lnTo>
                <a:lnTo>
                  <a:pt x="8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2" name="Freeform 298"/>
          <p:cNvSpPr>
            <a:spLocks/>
          </p:cNvSpPr>
          <p:nvPr/>
        </p:nvSpPr>
        <p:spPr bwMode="auto">
          <a:xfrm>
            <a:off x="8486775" y="4162425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3" name="Freeform 299"/>
          <p:cNvSpPr>
            <a:spLocks/>
          </p:cNvSpPr>
          <p:nvPr/>
        </p:nvSpPr>
        <p:spPr bwMode="auto">
          <a:xfrm>
            <a:off x="8526463" y="4162425"/>
            <a:ext cx="14287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2" y="0"/>
                </a:lnTo>
                <a:lnTo>
                  <a:pt x="7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4" name="Freeform 300"/>
          <p:cNvSpPr>
            <a:spLocks/>
          </p:cNvSpPr>
          <p:nvPr/>
        </p:nvSpPr>
        <p:spPr bwMode="auto">
          <a:xfrm>
            <a:off x="8566150" y="4162425"/>
            <a:ext cx="12700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5" name="Freeform 301"/>
          <p:cNvSpPr>
            <a:spLocks/>
          </p:cNvSpPr>
          <p:nvPr/>
        </p:nvSpPr>
        <p:spPr bwMode="auto">
          <a:xfrm>
            <a:off x="8604250" y="4162425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" y="0"/>
                </a:lnTo>
                <a:lnTo>
                  <a:pt x="7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6" name="Freeform 302"/>
          <p:cNvSpPr>
            <a:spLocks/>
          </p:cNvSpPr>
          <p:nvPr/>
        </p:nvSpPr>
        <p:spPr bwMode="auto">
          <a:xfrm>
            <a:off x="8643938" y="4162425"/>
            <a:ext cx="14287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7" name="Freeform 303"/>
          <p:cNvSpPr>
            <a:spLocks/>
          </p:cNvSpPr>
          <p:nvPr/>
        </p:nvSpPr>
        <p:spPr bwMode="auto">
          <a:xfrm>
            <a:off x="8683625" y="4162425"/>
            <a:ext cx="14288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1" y="0"/>
                </a:lnTo>
                <a:lnTo>
                  <a:pt x="6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8" name="Freeform 304"/>
          <p:cNvSpPr>
            <a:spLocks/>
          </p:cNvSpPr>
          <p:nvPr/>
        </p:nvSpPr>
        <p:spPr bwMode="auto">
          <a:xfrm>
            <a:off x="8723313" y="4162425"/>
            <a:ext cx="14287" cy="0"/>
          </a:xfrm>
          <a:custGeom>
            <a:avLst/>
            <a:gdLst>
              <a:gd name="T0" fmla="*/ 0 w 10"/>
              <a:gd name="T1" fmla="*/ 2147483647 w 10"/>
              <a:gd name="T2" fmla="*/ 2147483647 w 10"/>
              <a:gd name="T3" fmla="*/ 2147483647 w 10"/>
              <a:gd name="T4" fmla="*/ 2147483647 w 1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</a:gdLst>
            <a:ahLst/>
            <a:cxnLst>
              <a:cxn ang="T5">
                <a:pos x="T0" y="0"/>
              </a:cxn>
              <a:cxn ang="T6">
                <a:pos x="T1" y="0"/>
              </a:cxn>
              <a:cxn ang="T7">
                <a:pos x="T2" y="0"/>
              </a:cxn>
              <a:cxn ang="T8">
                <a:pos x="T3" y="0"/>
              </a:cxn>
              <a:cxn ang="T9">
                <a:pos x="T4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4" y="0"/>
                </a:lnTo>
                <a:lnTo>
                  <a:pt x="9" y="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49" name="Line 305"/>
          <p:cNvSpPr>
            <a:spLocks noChangeShapeType="1"/>
          </p:cNvSpPr>
          <p:nvPr/>
        </p:nvSpPr>
        <p:spPr bwMode="auto">
          <a:xfrm flipH="1">
            <a:off x="6330950" y="2890838"/>
            <a:ext cx="198438" cy="168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50" name="Freeform 306"/>
          <p:cNvSpPr>
            <a:spLocks/>
          </p:cNvSpPr>
          <p:nvPr/>
        </p:nvSpPr>
        <p:spPr bwMode="auto">
          <a:xfrm>
            <a:off x="6330950" y="3009900"/>
            <a:ext cx="55563" cy="49213"/>
          </a:xfrm>
          <a:custGeom>
            <a:avLst/>
            <a:gdLst>
              <a:gd name="T0" fmla="*/ 0 w 69"/>
              <a:gd name="T1" fmla="*/ 2147483647 h 62"/>
              <a:gd name="T2" fmla="*/ 2147483647 w 69"/>
              <a:gd name="T3" fmla="*/ 0 h 62"/>
              <a:gd name="T4" fmla="*/ 2147483647 w 69"/>
              <a:gd name="T5" fmla="*/ 2147483647 h 62"/>
              <a:gd name="T6" fmla="*/ 2147483647 w 69"/>
              <a:gd name="T7" fmla="*/ 2147483647 h 62"/>
              <a:gd name="T8" fmla="*/ 0 w 69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9" h="62">
                <a:moveTo>
                  <a:pt x="0" y="62"/>
                </a:moveTo>
                <a:lnTo>
                  <a:pt x="46" y="0"/>
                </a:lnTo>
                <a:lnTo>
                  <a:pt x="58" y="12"/>
                </a:lnTo>
                <a:lnTo>
                  <a:pt x="69" y="26"/>
                </a:lnTo>
                <a:lnTo>
                  <a:pt x="0" y="6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51" name="Rectangle 307"/>
          <p:cNvSpPr>
            <a:spLocks noChangeArrowheads="1"/>
          </p:cNvSpPr>
          <p:nvPr/>
        </p:nvSpPr>
        <p:spPr bwMode="auto">
          <a:xfrm>
            <a:off x="6481763" y="2614613"/>
            <a:ext cx="619125" cy="276225"/>
          </a:xfrm>
          <a:prstGeom prst="rect">
            <a:avLst/>
          </a:prstGeom>
          <a:solidFill>
            <a:schemeClr val="hlink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52" name="Rectangle 308"/>
          <p:cNvSpPr>
            <a:spLocks noChangeArrowheads="1"/>
          </p:cNvSpPr>
          <p:nvPr/>
        </p:nvSpPr>
        <p:spPr bwMode="auto">
          <a:xfrm>
            <a:off x="6500813" y="2597150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i="1">
                <a:solidFill>
                  <a:srgbClr val="000000"/>
                </a:solidFill>
              </a:rPr>
              <a:t>a</a:t>
            </a:r>
            <a:endParaRPr lang="en-US"/>
          </a:p>
        </p:txBody>
      </p:sp>
      <p:sp>
        <p:nvSpPr>
          <p:cNvPr id="49253" name="Rectangle 309"/>
          <p:cNvSpPr>
            <a:spLocks noChangeArrowheads="1"/>
          </p:cNvSpPr>
          <p:nvPr/>
        </p:nvSpPr>
        <p:spPr bwMode="auto">
          <a:xfrm>
            <a:off x="6613525" y="2657475"/>
            <a:ext cx="4746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 = -1/3</a:t>
            </a:r>
            <a:endParaRPr lang="en-US"/>
          </a:p>
        </p:txBody>
      </p:sp>
      <p:sp>
        <p:nvSpPr>
          <p:cNvPr id="49254" name="Rectangle 310"/>
          <p:cNvSpPr>
            <a:spLocks noChangeArrowheads="1"/>
          </p:cNvSpPr>
          <p:nvPr/>
        </p:nvSpPr>
        <p:spPr bwMode="auto">
          <a:xfrm rot="-5400000">
            <a:off x="8857457" y="2799556"/>
            <a:ext cx="206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/>
          </a:p>
        </p:txBody>
      </p:sp>
      <p:sp>
        <p:nvSpPr>
          <p:cNvPr id="49255" name="Rectangle 311"/>
          <p:cNvSpPr>
            <a:spLocks noChangeArrowheads="1"/>
          </p:cNvSpPr>
          <p:nvPr/>
        </p:nvSpPr>
        <p:spPr bwMode="auto">
          <a:xfrm>
            <a:off x="6946900" y="1262063"/>
            <a:ext cx="206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/>
          </a:p>
        </p:txBody>
      </p:sp>
      <p:sp>
        <p:nvSpPr>
          <p:cNvPr id="49256" name="Rectangle 312"/>
          <p:cNvSpPr>
            <a:spLocks noChangeArrowheads="1"/>
          </p:cNvSpPr>
          <p:nvPr/>
        </p:nvSpPr>
        <p:spPr bwMode="auto">
          <a:xfrm rot="-5400000">
            <a:off x="4657726" y="2665412"/>
            <a:ext cx="4810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Counts</a:t>
            </a:r>
            <a:endParaRPr lang="en-US"/>
          </a:p>
        </p:txBody>
      </p:sp>
      <p:sp>
        <p:nvSpPr>
          <p:cNvPr id="49257" name="Rectangle 313"/>
          <p:cNvSpPr>
            <a:spLocks noChangeArrowheads="1"/>
          </p:cNvSpPr>
          <p:nvPr/>
        </p:nvSpPr>
        <p:spPr bwMode="auto">
          <a:xfrm>
            <a:off x="6418263" y="4452938"/>
            <a:ext cx="1168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Time of Flight, ns</a:t>
            </a:r>
            <a:endParaRPr lang="en-US"/>
          </a:p>
        </p:txBody>
      </p:sp>
      <p:sp>
        <p:nvSpPr>
          <p:cNvPr id="49258" name="Rectangle 314"/>
          <p:cNvSpPr>
            <a:spLocks noChangeArrowheads="1"/>
          </p:cNvSpPr>
          <p:nvPr/>
        </p:nvSpPr>
        <p:spPr bwMode="auto">
          <a:xfrm>
            <a:off x="6219825" y="2085975"/>
            <a:ext cx="661988" cy="274638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59" name="Rectangle 315"/>
          <p:cNvSpPr>
            <a:spLocks noChangeArrowheads="1"/>
          </p:cNvSpPr>
          <p:nvPr/>
        </p:nvSpPr>
        <p:spPr bwMode="auto">
          <a:xfrm>
            <a:off x="6242050" y="2066925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i="1">
                <a:solidFill>
                  <a:srgbClr val="000000"/>
                </a:solidFill>
              </a:rPr>
              <a:t>a</a:t>
            </a:r>
            <a:endParaRPr lang="en-US"/>
          </a:p>
        </p:txBody>
      </p:sp>
      <p:sp>
        <p:nvSpPr>
          <p:cNvPr id="49260" name="Rectangle 316"/>
          <p:cNvSpPr>
            <a:spLocks noChangeArrowheads="1"/>
          </p:cNvSpPr>
          <p:nvPr/>
        </p:nvSpPr>
        <p:spPr bwMode="auto">
          <a:xfrm>
            <a:off x="6354763" y="2127250"/>
            <a:ext cx="5159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 = +1/3</a:t>
            </a:r>
            <a:endParaRPr lang="en-US"/>
          </a:p>
        </p:txBody>
      </p:sp>
      <p:sp>
        <p:nvSpPr>
          <p:cNvPr id="49261" name="Line 317"/>
          <p:cNvSpPr>
            <a:spLocks noChangeShapeType="1"/>
          </p:cNvSpPr>
          <p:nvPr/>
        </p:nvSpPr>
        <p:spPr bwMode="auto">
          <a:xfrm flipH="1">
            <a:off x="5808663" y="2262188"/>
            <a:ext cx="342900" cy="41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262" name="Freeform 318"/>
          <p:cNvSpPr>
            <a:spLocks/>
          </p:cNvSpPr>
          <p:nvPr/>
        </p:nvSpPr>
        <p:spPr bwMode="auto">
          <a:xfrm>
            <a:off x="5808663" y="2282825"/>
            <a:ext cx="61912" cy="28575"/>
          </a:xfrm>
          <a:custGeom>
            <a:avLst/>
            <a:gdLst>
              <a:gd name="T0" fmla="*/ 0 w 78"/>
              <a:gd name="T1" fmla="*/ 2147483647 h 36"/>
              <a:gd name="T2" fmla="*/ 2147483647 w 78"/>
              <a:gd name="T3" fmla="*/ 0 h 36"/>
              <a:gd name="T4" fmla="*/ 2147483647 w 78"/>
              <a:gd name="T5" fmla="*/ 2147483647 h 36"/>
              <a:gd name="T6" fmla="*/ 2147483647 w 78"/>
              <a:gd name="T7" fmla="*/ 2147483647 h 36"/>
              <a:gd name="T8" fmla="*/ 0 w 78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" h="36">
                <a:moveTo>
                  <a:pt x="0" y="27"/>
                </a:moveTo>
                <a:lnTo>
                  <a:pt x="73" y="0"/>
                </a:lnTo>
                <a:lnTo>
                  <a:pt x="76" y="18"/>
                </a:lnTo>
                <a:lnTo>
                  <a:pt x="78" y="36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9263" name="Picture 3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8" t="13396" r="29227" b="6165"/>
          <a:stretch>
            <a:fillRect/>
          </a:stretch>
        </p:blipFill>
        <p:spPr bwMode="auto">
          <a:xfrm>
            <a:off x="1873250" y="703263"/>
            <a:ext cx="2916238" cy="41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9264" name="Straight Arrow Connector 2"/>
          <p:cNvCxnSpPr>
            <a:cxnSpLocks noChangeShapeType="1"/>
          </p:cNvCxnSpPr>
          <p:nvPr/>
        </p:nvCxnSpPr>
        <p:spPr bwMode="auto">
          <a:xfrm>
            <a:off x="1111250" y="1485900"/>
            <a:ext cx="2057400" cy="5207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9265" name="Straight Arrow Connector 4"/>
          <p:cNvCxnSpPr>
            <a:cxnSpLocks noChangeShapeType="1"/>
          </p:cNvCxnSpPr>
          <p:nvPr/>
        </p:nvCxnSpPr>
        <p:spPr bwMode="auto">
          <a:xfrm>
            <a:off x="806450" y="1485900"/>
            <a:ext cx="2362200" cy="606425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9266" name="Straight Arrow Connector 6"/>
          <p:cNvCxnSpPr>
            <a:cxnSpLocks noChangeShapeType="1"/>
          </p:cNvCxnSpPr>
          <p:nvPr/>
        </p:nvCxnSpPr>
        <p:spPr bwMode="auto">
          <a:xfrm>
            <a:off x="1835150" y="1695450"/>
            <a:ext cx="1257300" cy="206375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9267" name="TextBox 8"/>
          <p:cNvSpPr txBox="1">
            <a:spLocks noChangeArrowheads="1"/>
          </p:cNvSpPr>
          <p:nvPr/>
        </p:nvSpPr>
        <p:spPr bwMode="auto">
          <a:xfrm>
            <a:off x="492125" y="1535113"/>
            <a:ext cx="1228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>
                <a:latin typeface="Symbol" pitchFamily="18" charset="2"/>
              </a:rPr>
              <a:t>b</a:t>
            </a:r>
            <a:r>
              <a:rPr lang="en-US"/>
              <a:t>-Detector</a:t>
            </a:r>
          </a:p>
        </p:txBody>
      </p:sp>
      <p:sp>
        <p:nvSpPr>
          <p:cNvPr id="323" name="TextBox 322"/>
          <p:cNvSpPr txBox="1"/>
          <p:nvPr/>
        </p:nvSpPr>
        <p:spPr>
          <a:xfrm>
            <a:off x="304800" y="2482850"/>
            <a:ext cx="13398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Trapped </a:t>
            </a:r>
            <a:r>
              <a:rPr lang="en-US" baseline="30000" dirty="0">
                <a:latin typeface="+mn-lt"/>
              </a:rPr>
              <a:t>6</a:t>
            </a:r>
            <a:r>
              <a:rPr lang="en-US" dirty="0">
                <a:latin typeface="+mn-lt"/>
              </a:rPr>
              <a:t>He</a:t>
            </a:r>
          </a:p>
        </p:txBody>
      </p:sp>
      <p:cxnSp>
        <p:nvCxnSpPr>
          <p:cNvPr id="49269" name="Straight Arrow Connector 323"/>
          <p:cNvCxnSpPr>
            <a:cxnSpLocks noChangeShapeType="1"/>
            <a:stCxn id="323" idx="3"/>
          </p:cNvCxnSpPr>
          <p:nvPr/>
        </p:nvCxnSpPr>
        <p:spPr bwMode="auto">
          <a:xfrm>
            <a:off x="1644650" y="2667000"/>
            <a:ext cx="1371600" cy="150813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27" name="TextBox 326"/>
          <p:cNvSpPr txBox="1"/>
          <p:nvPr/>
        </p:nvSpPr>
        <p:spPr>
          <a:xfrm>
            <a:off x="422275" y="3276600"/>
            <a:ext cx="13747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aseline="30000" dirty="0">
                <a:latin typeface="+mn-lt"/>
              </a:rPr>
              <a:t>6</a:t>
            </a:r>
            <a:r>
              <a:rPr lang="en-US" dirty="0">
                <a:latin typeface="+mn-lt"/>
              </a:rPr>
              <a:t>Li recoil 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detector</a:t>
            </a:r>
          </a:p>
        </p:txBody>
      </p:sp>
      <p:cxnSp>
        <p:nvCxnSpPr>
          <p:cNvPr id="49271" name="Straight Arrow Connector 327"/>
          <p:cNvCxnSpPr>
            <a:cxnSpLocks noChangeShapeType="1"/>
          </p:cNvCxnSpPr>
          <p:nvPr/>
        </p:nvCxnSpPr>
        <p:spPr bwMode="auto">
          <a:xfrm flipV="1">
            <a:off x="1644650" y="3308350"/>
            <a:ext cx="1514475" cy="306388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blue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5C0426"/>
      </a:accent1>
      <a:accent2>
        <a:srgbClr val="9D7D9E"/>
      </a:accent2>
      <a:accent3>
        <a:srgbClr val="FFFFFF"/>
      </a:accent3>
      <a:accent4>
        <a:srgbClr val="525252"/>
      </a:accent4>
      <a:accent5>
        <a:srgbClr val="B5AAAC"/>
      </a:accent5>
      <a:accent6>
        <a:srgbClr val="8E718F"/>
      </a:accent6>
      <a:hlink>
        <a:srgbClr val="253D51"/>
      </a:hlink>
      <a:folHlink>
        <a:srgbClr val="0D20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blue_2003</Template>
  <TotalTime>8451</TotalTime>
  <Words>1228</Words>
  <Application>Microsoft Office PowerPoint</Application>
  <PresentationFormat>On-screen Show (4:3)</PresentationFormat>
  <Paragraphs>228</Paragraphs>
  <Slides>15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blue_2003</vt:lpstr>
      <vt:lpstr>Equation</vt:lpstr>
      <vt:lpstr>Beta-decay correlation in atom traps </vt:lpstr>
      <vt:lpstr>6He Collaboration</vt:lpstr>
      <vt:lpstr>Weak Interaction Studies</vt:lpstr>
      <vt:lpstr>Weak Interaction Studies: b-n Angular Correlations</vt:lpstr>
      <vt:lpstr>LHC vs. LE Couplings </vt:lpstr>
      <vt:lpstr>Projected Limits for LHC</vt:lpstr>
      <vt:lpstr>6He Production at CENPA, U Washington</vt:lpstr>
      <vt:lpstr>Atom Trapping of 6He (and other noble gases)</vt:lpstr>
      <vt:lpstr>Beta-Decay Study with Laser Trapped 6He</vt:lpstr>
      <vt:lpstr>Helium MOT Setup @ CENPA  </vt:lpstr>
      <vt:lpstr>MOT to MOT transfer</vt:lpstr>
      <vt:lpstr>Detector System Developed</vt:lpstr>
      <vt:lpstr>4He trap diagnostics with MCP</vt:lpstr>
      <vt:lpstr>First coincidence signals</vt:lpstr>
      <vt:lpstr>Status and Outlook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Mueller</dc:creator>
  <cp:lastModifiedBy>Peter Mueller</cp:lastModifiedBy>
  <cp:revision>202</cp:revision>
  <dcterms:created xsi:type="dcterms:W3CDTF">2010-03-23T15:53:15Z</dcterms:created>
  <dcterms:modified xsi:type="dcterms:W3CDTF">2014-05-16T21:26:14Z</dcterms:modified>
</cp:coreProperties>
</file>