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  <p:sldMasterId id="2147483709" r:id="rId2"/>
    <p:sldMasterId id="2147483747" r:id="rId3"/>
    <p:sldMasterId id="2147483848" r:id="rId4"/>
    <p:sldMasterId id="2147483872" r:id="rId5"/>
  </p:sldMasterIdLst>
  <p:notesMasterIdLst>
    <p:notesMasterId r:id="rId20"/>
  </p:notesMasterIdLst>
  <p:handoutMasterIdLst>
    <p:handoutMasterId r:id="rId21"/>
  </p:handoutMasterIdLst>
  <p:sldIdLst>
    <p:sldId id="493" r:id="rId6"/>
    <p:sldId id="728" r:id="rId7"/>
    <p:sldId id="722" r:id="rId8"/>
    <p:sldId id="724" r:id="rId9"/>
    <p:sldId id="695" r:id="rId10"/>
    <p:sldId id="661" r:id="rId11"/>
    <p:sldId id="662" r:id="rId12"/>
    <p:sldId id="667" r:id="rId13"/>
    <p:sldId id="709" r:id="rId14"/>
    <p:sldId id="711" r:id="rId15"/>
    <p:sldId id="671" r:id="rId16"/>
    <p:sldId id="723" r:id="rId17"/>
    <p:sldId id="725" r:id="rId18"/>
    <p:sldId id="674" r:id="rId19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464"/>
    <a:srgbClr val="0DB78A"/>
    <a:srgbClr val="B3F0F3"/>
    <a:srgbClr val="AEF8E5"/>
    <a:srgbClr val="DFEBEB"/>
    <a:srgbClr val="77096A"/>
    <a:srgbClr val="F6CE86"/>
    <a:srgbClr val="0F4F97"/>
    <a:srgbClr val="D68F10"/>
    <a:srgbClr val="F1B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2042" autoAdjust="0"/>
    <p:restoredTop sz="88744" autoAdjust="0"/>
  </p:normalViewPr>
  <p:slideViewPr>
    <p:cSldViewPr snapToGrid="0">
      <p:cViewPr varScale="1">
        <p:scale>
          <a:sx n="89" d="100"/>
          <a:sy n="89" d="100"/>
        </p:scale>
        <p:origin x="-1315" y="-67"/>
      </p:cViewPr>
      <p:guideLst>
        <p:guide orient="horz" pos="993"/>
        <p:guide orient="horz" pos="399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5/14/2014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5/14/2014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”Insert (View) | Header and Footer" to add your organization, sponsor, meeting name here; then, click "Apply to All"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43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0602" indent="-28869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54773" indent="-230955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16682" indent="-230955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78591" indent="-230955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669662A0-10EF-457A-8DA1-AA31C872642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14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LLNL-PRES-??????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LLNL-PRES-585273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03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LLNL-PRES-570935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6" name="Group 2"/>
          <p:cNvGrpSpPr>
            <a:grpSpLocks/>
          </p:cNvGrpSpPr>
          <p:nvPr/>
        </p:nvGrpSpPr>
        <p:grpSpPr bwMode="auto">
          <a:xfrm>
            <a:off x="0" y="1828800"/>
            <a:ext cx="9144000" cy="1981200"/>
            <a:chOff x="0" y="0"/>
            <a:chExt cx="5760" cy="708"/>
          </a:xfrm>
        </p:grpSpPr>
        <p:sp>
          <p:nvSpPr>
            <p:cNvPr id="195587" name="Rectangle 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  <p:sp>
          <p:nvSpPr>
            <p:cNvPr id="195588" name="Rectangle 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</p:grpSp>
      <p:sp>
        <p:nvSpPr>
          <p:cNvPr id="19559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638800"/>
            <a:ext cx="6477000" cy="914400"/>
          </a:xfrm>
        </p:spPr>
        <p:txBody>
          <a:bodyPr anchor="ctr"/>
          <a:lstStyle>
            <a:lvl1pPr marL="0" indent="0" algn="ctr">
              <a:buFont typeface="Wingdings" pitchFamily="3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559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8288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>
            <a:off x="1452563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5597" name="Rectangle 13"/>
          <p:cNvSpPr>
            <a:spLocks noChangeArrowheads="1"/>
          </p:cNvSpPr>
          <p:nvPr/>
        </p:nvSpPr>
        <p:spPr bwMode="auto">
          <a:xfrm>
            <a:off x="1371600" y="50292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1371600" y="5105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Helvetica" pitchFamily="32" charset="0"/>
            </a:endParaRPr>
          </a:p>
        </p:txBody>
      </p:sp>
      <p:sp>
        <p:nvSpPr>
          <p:cNvPr id="195599" name="Rectangle 15"/>
          <p:cNvSpPr>
            <a:spLocks noChangeArrowheads="1"/>
          </p:cNvSpPr>
          <p:nvPr/>
        </p:nvSpPr>
        <p:spPr bwMode="auto">
          <a:xfrm>
            <a:off x="1371600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5609" name="Text Box 25"/>
          <p:cNvSpPr txBox="1">
            <a:spLocks noChangeArrowheads="1"/>
          </p:cNvSpPr>
          <p:nvPr userDrawn="1"/>
        </p:nvSpPr>
        <p:spPr bwMode="auto">
          <a:xfrm>
            <a:off x="1676400" y="609600"/>
            <a:ext cx="5856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124A91"/>
                </a:solidFill>
                <a:latin typeface="Arial Narrow" pitchFamily="32" charset="0"/>
              </a:rPr>
              <a:t>Lawrence Livermore National Laboratory</a:t>
            </a:r>
          </a:p>
        </p:txBody>
      </p:sp>
      <p:grpSp>
        <p:nvGrpSpPr>
          <p:cNvPr id="195612" name="Group 28"/>
          <p:cNvGrpSpPr>
            <a:grpSpLocks/>
          </p:cNvGrpSpPr>
          <p:nvPr userDrawn="1"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195613" name="Rectangle 29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  <p:sp>
          <p:nvSpPr>
            <p:cNvPr id="195614" name="Rectangle 30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</p:grpSp>
      <p:grpSp>
        <p:nvGrpSpPr>
          <p:cNvPr id="195615" name="Group 31"/>
          <p:cNvGrpSpPr>
            <a:grpSpLocks/>
          </p:cNvGrpSpPr>
          <p:nvPr userDrawn="1"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95616" name="Rectangle 32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  <p:sp>
          <p:nvSpPr>
            <p:cNvPr id="195617" name="Rectangle 33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</p:grpSp>
      <p:pic>
        <p:nvPicPr>
          <p:cNvPr id="195620" name="Picture 36" descr="lab_icon_no_box_blue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191000"/>
            <a:ext cx="1295400" cy="124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93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72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39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71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91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2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98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LLNL-PRES-585273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035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0444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6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05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 userDrawn="1"/>
        </p:nvGrpSpPr>
        <p:grpSpPr bwMode="auto">
          <a:xfrm>
            <a:off x="0" y="1828800"/>
            <a:ext cx="9144000" cy="1981200"/>
            <a:chOff x="0" y="0"/>
            <a:chExt cx="5760" cy="708"/>
          </a:xfrm>
        </p:grpSpPr>
        <p:sp>
          <p:nvSpPr>
            <p:cNvPr id="5" name="Rectangle 4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 userDrawn="1"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grpSp>
        <p:nvGrpSpPr>
          <p:cNvPr id="10" name="Group 22"/>
          <p:cNvGrpSpPr>
            <a:grpSpLocks/>
          </p:cNvGrpSpPr>
          <p:nvPr userDrawn="1"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95400" y="60198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</p:spPr>
        <p:txBody>
          <a:bodyPr lIns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228975" y="6573838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124A91"/>
                </a:solidFill>
              </a:rPr>
              <a:t>Lawrence Livermore National Laboratory</a:t>
            </a:r>
          </a:p>
        </p:txBody>
      </p:sp>
      <p:sp>
        <p:nvSpPr>
          <p:cNvPr id="439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49850"/>
            <a:ext cx="6553200" cy="796925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b="1">
                <a:solidFill>
                  <a:srgbClr val="124A9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27063" y="1892300"/>
            <a:ext cx="7772400" cy="1828800"/>
          </a:xfrm>
        </p:spPr>
        <p:txBody>
          <a:bodyPr anchor="ctr"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016625"/>
            <a:ext cx="8458200" cy="366713"/>
          </a:xfrm>
        </p:spPr>
        <p:txBody>
          <a:bodyPr/>
          <a:lstStyle>
            <a:lvl1pPr algn="ctr">
              <a:defRPr sz="1800"/>
            </a:lvl1pPr>
          </a:lstStyle>
          <a:p>
            <a:pPr>
              <a:defRPr/>
            </a:pPr>
            <a:r>
              <a:rPr lang="en-US"/>
              <a:t>S&amp;T/P&amp;LS/Physics/N-section</a:t>
            </a:r>
          </a:p>
        </p:txBody>
      </p:sp>
    </p:spTree>
    <p:extLst>
      <p:ext uri="{BB962C8B-B14F-4D97-AF65-F5344CB8AC3E}">
        <p14:creationId xmlns:p14="http://schemas.microsoft.com/office/powerpoint/2010/main" val="2895465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PAD </a:t>
            </a:r>
            <a:r>
              <a:rPr lang="en-US" dirty="0" err="1" smtClean="0"/>
              <a:t>vvvName</a:t>
            </a:r>
            <a:r>
              <a:rPr lang="en-US" dirty="0" smtClean="0"/>
              <a:t> - Directorate/Department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9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590987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35440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883216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575269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LLNL-PRES-570935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419139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640107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739434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514669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156777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 userDrawn="1"/>
        </p:nvGrpSpPr>
        <p:grpSpPr bwMode="auto">
          <a:xfrm>
            <a:off x="0" y="1828800"/>
            <a:ext cx="9144000" cy="1981200"/>
            <a:chOff x="0" y="0"/>
            <a:chExt cx="5760" cy="708"/>
          </a:xfrm>
        </p:grpSpPr>
        <p:sp>
          <p:nvSpPr>
            <p:cNvPr id="5" name="Rectangle 4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 userDrawn="1"/>
        </p:nvGrpSpPr>
        <p:grpSpPr bwMode="auto">
          <a:xfrm>
            <a:off x="0" y="3886200"/>
            <a:ext cx="9144000" cy="76200"/>
            <a:chOff x="0" y="0"/>
            <a:chExt cx="5760" cy="708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 userDrawn="1"/>
        </p:nvGrpSpPr>
        <p:grpSpPr bwMode="auto">
          <a:xfrm>
            <a:off x="0" y="1676400"/>
            <a:ext cx="9144000" cy="76200"/>
            <a:chOff x="0" y="0"/>
            <a:chExt cx="5760" cy="708"/>
          </a:xfrm>
        </p:grpSpPr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95400" y="60198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</p:spPr>
        <p:txBody>
          <a:bodyPr lIns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228975" y="6573838"/>
            <a:ext cx="265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124A91"/>
                </a:solidFill>
              </a:rPr>
              <a:t>Lawrence Livermore National Laboratory</a:t>
            </a:r>
          </a:p>
        </p:txBody>
      </p:sp>
      <p:sp>
        <p:nvSpPr>
          <p:cNvPr id="4393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149850"/>
            <a:ext cx="6553200" cy="796925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 b="1">
                <a:solidFill>
                  <a:srgbClr val="124A9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27063" y="1892300"/>
            <a:ext cx="7772400" cy="1828800"/>
          </a:xfrm>
        </p:spPr>
        <p:txBody>
          <a:bodyPr anchor="ctr"/>
          <a:lstStyle>
            <a:lvl1pPr algn="ctr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016625"/>
            <a:ext cx="8458200" cy="366713"/>
          </a:xfrm>
        </p:spPr>
        <p:txBody>
          <a:bodyPr/>
          <a:lstStyle>
            <a:lvl1pPr algn="ctr">
              <a:defRPr sz="1800"/>
            </a:lvl1pPr>
          </a:lstStyle>
          <a:p>
            <a:pPr>
              <a:defRPr/>
            </a:pPr>
            <a:r>
              <a:rPr lang="en-US"/>
              <a:t>S&amp;T/P&amp;LS/Physics/N-section</a:t>
            </a:r>
          </a:p>
        </p:txBody>
      </p:sp>
    </p:spTree>
    <p:extLst>
      <p:ext uri="{BB962C8B-B14F-4D97-AF65-F5344CB8AC3E}">
        <p14:creationId xmlns:p14="http://schemas.microsoft.com/office/powerpoint/2010/main" val="1417527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PAD </a:t>
            </a:r>
            <a:r>
              <a:rPr lang="en-US" dirty="0" err="1" smtClean="0"/>
              <a:t>vvvName</a:t>
            </a:r>
            <a:r>
              <a:rPr lang="en-US" dirty="0" smtClean="0"/>
              <a:t> - Directorate/Department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1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4223255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31063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428105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LLNL-PRES-570935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4611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682117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50112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347101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694407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PAD Name - Directorate/Department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66988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LLNL-PRES-570935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LLNL-PRES-570935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LLNL-PRES-570935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LLNL-PRES-570935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808114" y="6591164"/>
            <a:ext cx="772006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</a:t>
            </a:r>
            <a:r>
              <a:rPr lang="en-US" sz="600" dirty="0" err="1" smtClean="0">
                <a:latin typeface="Arial"/>
                <a:cs typeface="Arial"/>
              </a:rPr>
              <a:t>xxxxxx</a:t>
            </a:r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1" r:id="rId3"/>
    <p:sldLayoutId id="2147483703" r:id="rId4"/>
    <p:sldLayoutId id="2147483705" r:id="rId5"/>
    <p:sldLayoutId id="2147483706" r:id="rId6"/>
    <p:sldLayoutId id="2147483702" r:id="rId7"/>
    <p:sldLayoutId id="2147483698" r:id="rId8"/>
    <p:sldLayoutId id="2147483707" r:id="rId9"/>
    <p:sldLayoutId id="2147483699" r:id="rId10"/>
    <p:sldLayoutId id="2147483708" r:id="rId11"/>
  </p:sldLayoutIdLst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808114" y="6591164"/>
            <a:ext cx="772006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dirty="0" smtClean="0">
                <a:latin typeface="Arial"/>
                <a:cs typeface="Arial"/>
              </a:rPr>
              <a:t>LLNL-PRES-</a:t>
            </a:r>
            <a:r>
              <a:rPr lang="en-US" sz="600" dirty="0" err="1" smtClean="0">
                <a:latin typeface="Arial"/>
                <a:cs typeface="Arial"/>
              </a:rPr>
              <a:t>xxxxxx</a:t>
            </a:r>
            <a:endParaRPr lang="en-US" sz="600" dirty="0" smtClean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62825" y="6642556"/>
            <a:ext cx="1125629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LLNL-PRES-585273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6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0" y="1069975"/>
            <a:ext cx="9144000" cy="5788025"/>
          </a:xfrm>
          <a:prstGeom prst="rect">
            <a:avLst/>
          </a:prstGeom>
          <a:gradFill rotWithShape="1">
            <a:gsLst>
              <a:gs pos="0">
                <a:srgbClr val="E4EAFF">
                  <a:gamma/>
                  <a:tint val="41176"/>
                  <a:invGamma/>
                </a:srgbClr>
              </a:gs>
              <a:gs pos="100000">
                <a:srgbClr val="E4EA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39A6"/>
              </a:solidFill>
              <a:latin typeface="Impact" pitchFamily="32" charset="0"/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94564" name="Group 4"/>
          <p:cNvGrpSpPr>
            <a:grpSpLocks/>
          </p:cNvGrpSpPr>
          <p:nvPr/>
        </p:nvGrpSpPr>
        <p:grpSpPr bwMode="auto">
          <a:xfrm>
            <a:off x="0" y="1066800"/>
            <a:ext cx="9142413" cy="76200"/>
            <a:chOff x="0" y="0"/>
            <a:chExt cx="5760" cy="708"/>
          </a:xfrm>
        </p:grpSpPr>
        <p:sp>
          <p:nvSpPr>
            <p:cNvPr id="194565" name="Rectangle 5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  <p:sp>
          <p:nvSpPr>
            <p:cNvPr id="194566" name="Rectangle 6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>
                <a:solidFill>
                  <a:srgbClr val="0039A6"/>
                </a:solidFill>
                <a:latin typeface="Impact" pitchFamily="32" charset="0"/>
              </a:endParaRPr>
            </a:p>
          </p:txBody>
        </p:sp>
      </p:grpSp>
      <p:sp>
        <p:nvSpPr>
          <p:cNvPr id="194567" name="Line 7"/>
          <p:cNvSpPr>
            <a:spLocks noChangeShapeType="1"/>
          </p:cNvSpPr>
          <p:nvPr/>
        </p:nvSpPr>
        <p:spPr bwMode="auto">
          <a:xfrm>
            <a:off x="3505200" y="6477000"/>
            <a:ext cx="4572000" cy="0"/>
          </a:xfrm>
          <a:prstGeom prst="line">
            <a:avLst/>
          </a:prstGeom>
          <a:noFill/>
          <a:ln w="6350">
            <a:solidFill>
              <a:srgbClr val="00448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39A6"/>
              </a:solidFill>
              <a:latin typeface="Impact" pitchFamily="32" charset="0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8677275" y="6586538"/>
            <a:ext cx="314325" cy="195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>
            <a:spAutoFit/>
          </a:bodyPr>
          <a:lstStyle/>
          <a:p>
            <a:pPr algn="r" defTabSz="9144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fld id="{CE86666A-4D88-49DF-AC1A-FC808BAF0368}" type="slidenum">
              <a:rPr lang="en-US" sz="900">
                <a:solidFill>
                  <a:srgbClr val="000000"/>
                </a:solidFill>
                <a:latin typeface="Arial Narrow" pitchFamily="32" charset="0"/>
              </a:rPr>
              <a:pPr algn="r" defTabSz="914400" eaLnBrk="0" fontAlgn="base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0">
              <a:solidFill>
                <a:srgbClr val="000000"/>
              </a:solidFill>
              <a:latin typeface="Arial Narrow" pitchFamily="32" charset="0"/>
            </a:endParaRPr>
          </a:p>
        </p:txBody>
      </p:sp>
      <p:sp>
        <p:nvSpPr>
          <p:cNvPr id="19456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74" name="Rectangle 14"/>
          <p:cNvSpPr>
            <a:spLocks noChangeArrowheads="1"/>
          </p:cNvSpPr>
          <p:nvPr/>
        </p:nvSpPr>
        <p:spPr bwMode="auto">
          <a:xfrm>
            <a:off x="8464550" y="6378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4577" name="Text Box 17"/>
          <p:cNvSpPr txBox="1">
            <a:spLocks noChangeArrowheads="1"/>
          </p:cNvSpPr>
          <p:nvPr/>
        </p:nvSpPr>
        <p:spPr bwMode="auto">
          <a:xfrm>
            <a:off x="990600" y="63246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39A6"/>
              </a:solidFill>
              <a:latin typeface="Impact" pitchFamily="32" charset="0"/>
            </a:endParaRPr>
          </a:p>
        </p:txBody>
      </p:sp>
      <p:sp>
        <p:nvSpPr>
          <p:cNvPr id="194578" name="Text Box 18"/>
          <p:cNvSpPr txBox="1">
            <a:spLocks noChangeArrowheads="1"/>
          </p:cNvSpPr>
          <p:nvPr/>
        </p:nvSpPr>
        <p:spPr bwMode="auto">
          <a:xfrm>
            <a:off x="990600" y="6324600"/>
            <a:ext cx="306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>
              <a:solidFill>
                <a:srgbClr val="0039A6"/>
              </a:solidFill>
              <a:latin typeface="Impact" pitchFamily="32" charset="0"/>
            </a:endParaRPr>
          </a:p>
        </p:txBody>
      </p:sp>
      <p:sp>
        <p:nvSpPr>
          <p:cNvPr id="194580" name="Text Box 20"/>
          <p:cNvSpPr txBox="1">
            <a:spLocks noChangeArrowheads="1"/>
          </p:cNvSpPr>
          <p:nvPr/>
        </p:nvSpPr>
        <p:spPr bwMode="auto">
          <a:xfrm>
            <a:off x="457200" y="63246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124A91"/>
                </a:solidFill>
                <a:latin typeface="Arial Narrow" pitchFamily="32" charset="0"/>
              </a:rPr>
              <a:t>Lawrence Livermore National Laboratory</a:t>
            </a:r>
          </a:p>
        </p:txBody>
      </p:sp>
      <p:pic>
        <p:nvPicPr>
          <p:cNvPr id="194581" name="Picture 21" descr="lab_icon_no_box_blue_rgb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6248400"/>
            <a:ext cx="533400" cy="512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201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32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Wingdings" pitchFamily="3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Symbol" pitchFamily="32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Symbol" pitchFamily="32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32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32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32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32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32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0" y="6162675"/>
            <a:ext cx="9144000" cy="695325"/>
          </a:xfrm>
          <a:prstGeom prst="rect">
            <a:avLst/>
          </a:prstGeom>
          <a:gradFill rotWithShape="1">
            <a:gsLst>
              <a:gs pos="0">
                <a:srgbClr val="E4EAFF">
                  <a:gamma/>
                  <a:tint val="41176"/>
                  <a:invGamma/>
                </a:srgbClr>
              </a:gs>
              <a:gs pos="100000">
                <a:srgbClr val="E4EA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990600"/>
            <a:ext cx="9142413" cy="152400"/>
            <a:chOff x="0" y="0"/>
            <a:chExt cx="5760" cy="708"/>
          </a:xfrm>
        </p:grpSpPr>
        <p:sp>
          <p:nvSpPr>
            <p:cNvPr id="438277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38278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38279" name="Line 7"/>
          <p:cNvSpPr>
            <a:spLocks noChangeShapeType="1"/>
          </p:cNvSpPr>
          <p:nvPr/>
        </p:nvSpPr>
        <p:spPr bwMode="auto">
          <a:xfrm flipV="1">
            <a:off x="4287838" y="6477000"/>
            <a:ext cx="3789362" cy="6350"/>
          </a:xfrm>
          <a:prstGeom prst="line">
            <a:avLst/>
          </a:prstGeom>
          <a:noFill/>
          <a:ln w="6350">
            <a:solidFill>
              <a:srgbClr val="00448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38280" name="Text Box 8"/>
          <p:cNvSpPr txBox="1">
            <a:spLocks noChangeArrowheads="1"/>
          </p:cNvSpPr>
          <p:nvPr/>
        </p:nvSpPr>
        <p:spPr bwMode="auto">
          <a:xfrm>
            <a:off x="8677275" y="6586538"/>
            <a:ext cx="314325" cy="195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>
            <a:spAutoFit/>
          </a:bodyPr>
          <a:lstStyle/>
          <a:p>
            <a:pPr algn="r" defTabSz="9144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fld id="{2C81D2AA-FE4D-49CD-AC9F-A014B888F922}" type="slidenum">
              <a:rPr lang="en-US" sz="900">
                <a:solidFill>
                  <a:srgbClr val="000000"/>
                </a:solidFill>
                <a:latin typeface="Arial Narrow" charset="0"/>
              </a:rPr>
              <a:pPr algn="r" defTabSz="914400" eaLnBrk="0" fontAlgn="base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533400" y="63246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" dir="2700000" algn="ctr" rotWithShape="0">
              <a:schemeClr val="bg2">
                <a:alpha val="50000"/>
              </a:schemeClr>
            </a:outerShdw>
          </a:effectLst>
        </p:spPr>
        <p:txBody>
          <a:bodyPr lIns="0" anchor="b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124A91"/>
              </a:solidFill>
              <a:latin typeface="Arial Narrow" charset="0"/>
            </a:endParaRPr>
          </a:p>
        </p:txBody>
      </p: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charset="0"/>
            </a:endParaRPr>
          </a:p>
        </p:txBody>
      </p:sp>
      <p:sp>
        <p:nvSpPr>
          <p:cNvPr id="438285" name="Text Box 13"/>
          <p:cNvSpPr txBox="1">
            <a:spLocks noChangeArrowheads="1"/>
          </p:cNvSpPr>
          <p:nvPr/>
        </p:nvSpPr>
        <p:spPr bwMode="auto">
          <a:xfrm>
            <a:off x="533400" y="6324600"/>
            <a:ext cx="350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charset="0"/>
            </a:endParaRPr>
          </a:p>
        </p:txBody>
      </p:sp>
      <p:sp>
        <p:nvSpPr>
          <p:cNvPr id="4382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3246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50000"/>
              </a:spcBef>
              <a:defRPr>
                <a:solidFill>
                  <a:srgbClr val="124A91"/>
                </a:solidFill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1400" b="1"/>
              <a:t>S&amp;T/P&amp;LS/Physics/N-section</a:t>
            </a:r>
          </a:p>
        </p:txBody>
      </p:sp>
      <p:sp>
        <p:nvSpPr>
          <p:cNvPr id="438289" name="Rectangle 17"/>
          <p:cNvSpPr>
            <a:spLocks noChangeArrowheads="1"/>
          </p:cNvSpPr>
          <p:nvPr userDrawn="1"/>
        </p:nvSpPr>
        <p:spPr bwMode="auto">
          <a:xfrm>
            <a:off x="542925" y="6657975"/>
            <a:ext cx="7096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b="1">
                <a:solidFill>
                  <a:srgbClr val="000000"/>
                </a:solidFill>
                <a:latin typeface="Helvetica" charset="0"/>
              </a:rPr>
              <a:t>Option:UCRL#</a:t>
            </a:r>
          </a:p>
        </p:txBody>
      </p:sp>
      <p:sp>
        <p:nvSpPr>
          <p:cNvPr id="438290" name="Rectangle 18"/>
          <p:cNvSpPr>
            <a:spLocks noChangeArrowheads="1"/>
          </p:cNvSpPr>
          <p:nvPr userDrawn="1"/>
        </p:nvSpPr>
        <p:spPr bwMode="auto">
          <a:xfrm>
            <a:off x="7356475" y="6673850"/>
            <a:ext cx="593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b="1" dirty="0">
                <a:solidFill>
                  <a:srgbClr val="000000"/>
                </a:solidFill>
                <a:latin typeface="Helvetica" charset="0"/>
              </a:rPr>
              <a:t>Your group</a:t>
            </a:r>
          </a:p>
        </p:txBody>
      </p:sp>
      <p:pic>
        <p:nvPicPr>
          <p:cNvPr id="1038" name="Picture 19" descr="lab_icon_no_box_blue_rgb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121650" y="62357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0" y="6162675"/>
            <a:ext cx="9144000" cy="695325"/>
          </a:xfrm>
          <a:prstGeom prst="rect">
            <a:avLst/>
          </a:prstGeom>
          <a:gradFill rotWithShape="1">
            <a:gsLst>
              <a:gs pos="0">
                <a:srgbClr val="E4EAFF">
                  <a:gamma/>
                  <a:tint val="41176"/>
                  <a:invGamma/>
                </a:srgbClr>
              </a:gs>
              <a:gs pos="100000">
                <a:srgbClr val="E4EA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990600"/>
            <a:ext cx="9142413" cy="152400"/>
            <a:chOff x="0" y="0"/>
            <a:chExt cx="5760" cy="708"/>
          </a:xfrm>
        </p:grpSpPr>
        <p:sp>
          <p:nvSpPr>
            <p:cNvPr id="438277" name="Rectangle 5"/>
            <p:cNvSpPr>
              <a:spLocks noChangeArrowheads="1"/>
            </p:cNvSpPr>
            <p:nvPr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38278" name="Rectangle 6"/>
            <p:cNvSpPr>
              <a:spLocks noChangeArrowheads="1"/>
            </p:cNvSpPr>
            <p:nvPr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438279" name="Line 7"/>
          <p:cNvSpPr>
            <a:spLocks noChangeShapeType="1"/>
          </p:cNvSpPr>
          <p:nvPr/>
        </p:nvSpPr>
        <p:spPr bwMode="auto">
          <a:xfrm flipV="1">
            <a:off x="4287838" y="6477000"/>
            <a:ext cx="3789362" cy="6350"/>
          </a:xfrm>
          <a:prstGeom prst="line">
            <a:avLst/>
          </a:prstGeom>
          <a:noFill/>
          <a:ln w="6350">
            <a:solidFill>
              <a:srgbClr val="004483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38280" name="Text Box 8"/>
          <p:cNvSpPr txBox="1">
            <a:spLocks noChangeArrowheads="1"/>
          </p:cNvSpPr>
          <p:nvPr/>
        </p:nvSpPr>
        <p:spPr bwMode="auto">
          <a:xfrm>
            <a:off x="8677275" y="6586538"/>
            <a:ext cx="314325" cy="195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>
            <a:spAutoFit/>
          </a:bodyPr>
          <a:lstStyle/>
          <a:p>
            <a:pPr algn="r" defTabSz="914400" eaLnBrk="0" fontAlgn="base" hangingPunct="0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fld id="{2C81D2AA-FE4D-49CD-AC9F-A014B888F922}" type="slidenum">
              <a:rPr lang="en-US" sz="900">
                <a:solidFill>
                  <a:srgbClr val="000000"/>
                </a:solidFill>
                <a:latin typeface="Arial Narrow" charset="0"/>
              </a:rPr>
              <a:pPr algn="r" defTabSz="914400" eaLnBrk="0" fontAlgn="base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8283" name="Rectangle 11"/>
          <p:cNvSpPr>
            <a:spLocks noChangeArrowheads="1"/>
          </p:cNvSpPr>
          <p:nvPr/>
        </p:nvSpPr>
        <p:spPr bwMode="auto">
          <a:xfrm>
            <a:off x="533400" y="63246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" dir="2700000" algn="ctr" rotWithShape="0">
              <a:schemeClr val="bg2">
                <a:alpha val="50000"/>
              </a:schemeClr>
            </a:outerShdw>
          </a:effectLst>
        </p:spPr>
        <p:txBody>
          <a:bodyPr lIns="0" anchor="b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124A91"/>
              </a:solidFill>
              <a:latin typeface="Arial Narrow" charset="0"/>
            </a:endParaRPr>
          </a:p>
        </p:txBody>
      </p:sp>
      <p:sp>
        <p:nvSpPr>
          <p:cNvPr id="438284" name="Text Box 12"/>
          <p:cNvSpPr txBox="1">
            <a:spLocks noChangeArrowheads="1"/>
          </p:cNvSpPr>
          <p:nvPr/>
        </p:nvSpPr>
        <p:spPr bwMode="auto">
          <a:xfrm>
            <a:off x="533400" y="62484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charset="0"/>
            </a:endParaRPr>
          </a:p>
        </p:txBody>
      </p:sp>
      <p:sp>
        <p:nvSpPr>
          <p:cNvPr id="438285" name="Text Box 13"/>
          <p:cNvSpPr txBox="1">
            <a:spLocks noChangeArrowheads="1"/>
          </p:cNvSpPr>
          <p:nvPr/>
        </p:nvSpPr>
        <p:spPr bwMode="auto">
          <a:xfrm>
            <a:off x="533400" y="6324600"/>
            <a:ext cx="3505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>
              <a:solidFill>
                <a:srgbClr val="0039A6"/>
              </a:solidFill>
              <a:latin typeface="Impact" charset="0"/>
            </a:endParaRPr>
          </a:p>
        </p:txBody>
      </p:sp>
      <p:sp>
        <p:nvSpPr>
          <p:cNvPr id="4382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3246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50000"/>
              </a:spcBef>
              <a:defRPr>
                <a:solidFill>
                  <a:srgbClr val="124A91"/>
                </a:solidFill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1400" b="1"/>
              <a:t>S&amp;T/P&amp;LS/Physics/N-section</a:t>
            </a:r>
          </a:p>
        </p:txBody>
      </p:sp>
      <p:sp>
        <p:nvSpPr>
          <p:cNvPr id="438289" name="Rectangle 17"/>
          <p:cNvSpPr>
            <a:spLocks noChangeArrowheads="1"/>
          </p:cNvSpPr>
          <p:nvPr userDrawn="1"/>
        </p:nvSpPr>
        <p:spPr bwMode="auto">
          <a:xfrm>
            <a:off x="542925" y="6657975"/>
            <a:ext cx="7096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b="1">
                <a:solidFill>
                  <a:srgbClr val="000000"/>
                </a:solidFill>
                <a:latin typeface="Helvetica" charset="0"/>
              </a:rPr>
              <a:t>Option:UCRL#</a:t>
            </a:r>
          </a:p>
        </p:txBody>
      </p:sp>
      <p:sp>
        <p:nvSpPr>
          <p:cNvPr id="438290" name="Rectangle 18"/>
          <p:cNvSpPr>
            <a:spLocks noChangeArrowheads="1"/>
          </p:cNvSpPr>
          <p:nvPr userDrawn="1"/>
        </p:nvSpPr>
        <p:spPr bwMode="auto">
          <a:xfrm>
            <a:off x="7356475" y="6673850"/>
            <a:ext cx="593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00" b="1" dirty="0">
                <a:solidFill>
                  <a:srgbClr val="000000"/>
                </a:solidFill>
                <a:latin typeface="Helvetica" charset="0"/>
              </a:rPr>
              <a:t>Your group</a:t>
            </a:r>
          </a:p>
        </p:txBody>
      </p:sp>
      <p:pic>
        <p:nvPicPr>
          <p:cNvPr id="1038" name="Picture 19" descr="lab_icon_no_box_blue_rgb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121650" y="62357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909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charset="2"/>
        <a:buChar char="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Symbol" charset="2"/>
        <a:buChar char="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24A91"/>
        </a:buClr>
        <a:buFont typeface="Geneva CE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743918"/>
            <a:ext cx="7182465" cy="986725"/>
          </a:xfrm>
        </p:spPr>
        <p:txBody>
          <a:bodyPr/>
          <a:lstStyle/>
          <a:p>
            <a:r>
              <a:rPr lang="en-US" sz="3200" dirty="0" smtClean="0"/>
              <a:t>Neutron Spectroscopy with Ion Traps for Astrophysics</a:t>
            </a:r>
            <a:endParaRPr lang="en-US" sz="3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02957" y="2606094"/>
            <a:ext cx="5529145" cy="454025"/>
          </a:xfrm>
          <a:prstGeom prst="rect">
            <a:avLst/>
          </a:prstGeom>
        </p:spPr>
        <p:txBody>
          <a:bodyPr vert="horz" lIns="9144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lvl="0" algn="r" defTabSz="914400">
              <a:spcBef>
                <a:spcPct val="0"/>
              </a:spcBef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Nicholas </a:t>
            </a:r>
            <a:r>
              <a:rPr kumimoji="0" lang="en-US" sz="2400" b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Scielzo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</a:p>
          <a:p>
            <a:pPr lvl="0" algn="r" defTabSz="914400">
              <a:spcBef>
                <a:spcPct val="0"/>
              </a:spcBef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Experimental</a:t>
            </a:r>
            <a:r>
              <a:rPr kumimoji="0" lang="en-US" sz="2400" b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Arial"/>
              </a:rPr>
              <a:t> Nuclear Physics Group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3458" y="1959255"/>
            <a:ext cx="5717765" cy="3698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Astrophysics Working Group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ATLAS/CARIBU User’s Meeting 2014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May 15, 2014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4" y="4852592"/>
            <a:ext cx="2739181" cy="186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4" y="1032544"/>
            <a:ext cx="2744854" cy="18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549" y="4859077"/>
            <a:ext cx="2751153" cy="186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494" y="1055810"/>
            <a:ext cx="2716137" cy="183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32" y="1072878"/>
            <a:ext cx="2744854" cy="186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1" y="2965223"/>
            <a:ext cx="2744854" cy="185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71" y="2894594"/>
            <a:ext cx="2792131" cy="188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90" y="2908651"/>
            <a:ext cx="2718018" cy="184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this data is underway…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2440" y="1335314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137</a:t>
            </a:r>
            <a:r>
              <a:rPr lang="en-US" sz="2400" b="1" dirty="0" smtClean="0">
                <a:solidFill>
                  <a:srgbClr val="FF0000"/>
                </a:solidFill>
              </a:rPr>
              <a:t>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9641" y="1335313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138</a:t>
            </a:r>
            <a:r>
              <a:rPr lang="en-US" sz="2400" b="1" dirty="0" smtClean="0">
                <a:solidFill>
                  <a:srgbClr val="FF0000"/>
                </a:solidFill>
              </a:rPr>
              <a:t>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9297" y="1335312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140</a:t>
            </a:r>
            <a:r>
              <a:rPr lang="en-US" sz="2400" b="1" dirty="0" smtClean="0">
                <a:solidFill>
                  <a:srgbClr val="FF0000"/>
                </a:solidFill>
              </a:rPr>
              <a:t>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551" y="320399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134</a:t>
            </a:r>
            <a:r>
              <a:rPr lang="en-US" sz="2400" b="1" dirty="0" smtClean="0">
                <a:solidFill>
                  <a:srgbClr val="FF0000"/>
                </a:solidFill>
              </a:rPr>
              <a:t>Sb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6288" y="320399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135</a:t>
            </a:r>
            <a:r>
              <a:rPr lang="en-US" sz="2400" b="1" dirty="0" smtClean="0">
                <a:solidFill>
                  <a:srgbClr val="FF0000"/>
                </a:solidFill>
              </a:rPr>
              <a:t>Sb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8551" y="516806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144</a:t>
            </a:r>
            <a:r>
              <a:rPr lang="en-US" sz="2400" b="1" dirty="0" smtClean="0">
                <a:solidFill>
                  <a:srgbClr val="FF0000"/>
                </a:solidFill>
              </a:rPr>
              <a:t>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4950" y="513090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145</a:t>
            </a:r>
            <a:r>
              <a:rPr lang="en-US" sz="2400" b="1" dirty="0" smtClean="0">
                <a:solidFill>
                  <a:srgbClr val="FF0000"/>
                </a:solidFill>
              </a:rPr>
              <a:t>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5408" y="3179955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FF0000"/>
                </a:solidFill>
              </a:rPr>
              <a:t>136</a:t>
            </a:r>
            <a:r>
              <a:rPr lang="en-US" sz="2400" b="1" dirty="0" smtClean="0">
                <a:solidFill>
                  <a:srgbClr val="FF0000"/>
                </a:solidFill>
              </a:rPr>
              <a:t>Sb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05547" y="354794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calibration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66572" y="2333002"/>
            <a:ext cx="358923" cy="487110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39510" y="6236967"/>
            <a:ext cx="358923" cy="487110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292554" y="3641620"/>
            <a:ext cx="358923" cy="1028656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533686" y="3547946"/>
            <a:ext cx="358923" cy="1122330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292554" y="2179178"/>
            <a:ext cx="358923" cy="640934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624841" y="2333002"/>
            <a:ext cx="358923" cy="487110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3582112" y="5799955"/>
            <a:ext cx="358923" cy="915724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71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Design for a dedicated trap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52400"/>
            <a:ext cx="7950200" cy="8096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517" y="1197401"/>
            <a:ext cx="5122481" cy="4986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81000" y="6536267"/>
            <a:ext cx="2616200" cy="2201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latin typeface="Helvetica" pitchFamily="32" charset="0"/>
              <a:ea typeface="ＭＳ Ｐゴシック" pitchFamily="3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103" y="4770804"/>
            <a:ext cx="5886013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defTabSz="4572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</a:rPr>
              <a:t>Compact rod structure for electrodes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  <a:sym typeface="Wingdings" panose="05000000000000000000" pitchFamily="2" charset="2"/>
              </a:rPr>
              <a:t> minimize perturbation on recoil ions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</a:rPr>
              <a:t>Larger detector array (x4 increase in coincident eff. vs. 2013)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</a:rPr>
              <a:t> 4 MCPs, 8 ΔE-E plastic scintillators, 4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HPGe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</a:rPr>
              <a:t> clovers</a:t>
            </a:r>
          </a:p>
          <a:p>
            <a:pPr marL="342900" indent="-342900" defTabSz="457200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/>
              </a:rPr>
              <a:t>Couple to a low-energy CARIBU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beamline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32" y="1211916"/>
            <a:ext cx="4535525" cy="3599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0258" y="581493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Levand</a:t>
            </a:r>
            <a:r>
              <a:rPr lang="en-US" dirty="0" smtClean="0"/>
              <a:t> (ANL)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8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Existing/future capabilities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340557"/>
              </p:ext>
            </p:extLst>
          </p:nvPr>
        </p:nvGraphicFramePr>
        <p:xfrm>
          <a:off x="815949" y="1310585"/>
          <a:ext cx="7545296" cy="3872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324"/>
                <a:gridCol w="1886324"/>
                <a:gridCol w="1886324"/>
                <a:gridCol w="1886324"/>
              </a:tblGrid>
              <a:tr h="9665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Proof-of-Principle</a:t>
                      </a:r>
                    </a:p>
                    <a:p>
                      <a:r>
                        <a:rPr lang="en-US" dirty="0" smtClean="0"/>
                        <a:t>(2011)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Upgraded trap</a:t>
                      </a:r>
                      <a:endParaRPr lang="en-US" baseline="0" dirty="0" smtClean="0"/>
                    </a:p>
                    <a:p>
                      <a:r>
                        <a:rPr lang="en-US" dirty="0" smtClean="0"/>
                        <a:t>(2012-2013)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New ion trap (</a:t>
                      </a:r>
                      <a:r>
                        <a:rPr lang="en-US" baseline="0" dirty="0" smtClean="0"/>
                        <a:t>2015)</a:t>
                      </a:r>
                      <a:endParaRPr lang="en-US" dirty="0" smtClean="0"/>
                    </a:p>
                  </a:txBody>
                  <a:tcPr/>
                </a:tc>
              </a:tr>
              <a:tr h="415125">
                <a:tc>
                  <a:txBody>
                    <a:bodyPr/>
                    <a:lstStyle/>
                    <a:p>
                      <a:r>
                        <a:rPr lang="en-US" dirty="0" smtClean="0"/>
                        <a:t>Trap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 mm</a:t>
                      </a:r>
                      <a:endParaRPr lang="en-US" dirty="0"/>
                    </a:p>
                  </a:txBody>
                  <a:tcPr/>
                </a:tc>
              </a:tr>
              <a:tr h="41512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rf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~30 </a:t>
                      </a:r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</a:tr>
              <a:tr h="415125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n</a:t>
                      </a:r>
                      <a:r>
                        <a:rPr lang="en-US" dirty="0" smtClean="0"/>
                        <a:t>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5-10%</a:t>
                      </a:r>
                      <a:endParaRPr lang="en-US" dirty="0"/>
                    </a:p>
                  </a:txBody>
                  <a:tcPr/>
                </a:tc>
              </a:tr>
              <a:tr h="415125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-25000" dirty="0" smtClean="0"/>
                        <a:t>n</a:t>
                      </a:r>
                      <a:r>
                        <a:rPr lang="en-US" dirty="0" smtClean="0"/>
                        <a:t> threshold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~50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</a:tr>
              <a:tr h="4151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threshold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dirty="0" err="1" smtClean="0"/>
                        <a:t>keV</a:t>
                      </a:r>
                      <a:endParaRPr lang="en-US" dirty="0"/>
                    </a:p>
                  </a:txBody>
                  <a:tcPr/>
                </a:tc>
              </a:tr>
              <a:tr h="415125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baseline="0" dirty="0" smtClean="0"/>
                        <a:t>-ion </a:t>
                      </a:r>
                      <a:r>
                        <a:rPr lang="en-US" baseline="0" dirty="0" err="1" smtClean="0"/>
                        <a:t>coinc</a:t>
                      </a:r>
                      <a:r>
                        <a:rPr lang="en-US" baseline="0" dirty="0" smtClean="0"/>
                        <a:t>. eff</a:t>
                      </a:r>
                      <a:r>
                        <a:rPr lang="en-US" baseline="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</a:tr>
              <a:tr h="415125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~20 ions/s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 ion/sec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~0.1 ion/s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6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Ultimate reach of ion-trap approach is ~0.1 ion/sec</a:t>
            </a:r>
            <a:br>
              <a:rPr lang="en-US" dirty="0" smtClean="0"/>
            </a:br>
            <a:r>
              <a:rPr lang="en-US" dirty="0" smtClean="0"/>
              <a:t>(any isotope shown in color)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88" y="1185924"/>
            <a:ext cx="9487988" cy="48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 bwMode="auto">
          <a:xfrm>
            <a:off x="6736475" y="2459621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6854294" y="2462985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6204040" y="2662174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321860" y="2660289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6526925" y="2661551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6104015" y="2890200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6202698" y="2890199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6316612" y="2887828"/>
            <a:ext cx="243069" cy="219919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191" y="1247686"/>
            <a:ext cx="3315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 to beam intensity, to reach most neutron-rich isotopes also need suppression of isobars by &gt;10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3501" y="5814196"/>
            <a:ext cx="7083991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Can collect high-quality data on isotopes near/on the r process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6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itle 3"/>
          <p:cNvSpPr>
            <a:spLocks noGrp="1"/>
          </p:cNvSpPr>
          <p:nvPr>
            <p:ph type="title"/>
          </p:nvPr>
        </p:nvSpPr>
        <p:spPr>
          <a:xfrm>
            <a:off x="279400" y="114300"/>
            <a:ext cx="7950200" cy="809625"/>
          </a:xfrm>
        </p:spPr>
        <p:txBody>
          <a:bodyPr/>
          <a:lstStyle/>
          <a:p>
            <a:r>
              <a:rPr lang="en-US" dirty="0" smtClean="0"/>
              <a:t>Ion Trap Collaborators</a:t>
            </a:r>
          </a:p>
        </p:txBody>
      </p:sp>
      <p:pic>
        <p:nvPicPr>
          <p:cNvPr id="89092" name="Picture 5" descr="ll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1244600"/>
            <a:ext cx="10207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6" descr="an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452688"/>
            <a:ext cx="1450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7" descr="mcg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2" y="4735874"/>
            <a:ext cx="1292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8" descr="northwest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67" y="5153387"/>
            <a:ext cx="110648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10" descr="umanitob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15" y="5419293"/>
            <a:ext cx="1027112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 Box 11"/>
          <p:cNvSpPr txBox="1">
            <a:spLocks noChangeArrowheads="1"/>
          </p:cNvSpPr>
          <p:nvPr/>
        </p:nvSpPr>
        <p:spPr bwMode="auto">
          <a:xfrm>
            <a:off x="2093913" y="1339850"/>
            <a:ext cx="4265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N.D. </a:t>
            </a:r>
            <a:r>
              <a:rPr lang="en-US" sz="2000" b="1" dirty="0" err="1">
                <a:solidFill>
                  <a:srgbClr val="000000"/>
                </a:solidFill>
              </a:rPr>
              <a:t>Scielzo</a:t>
            </a:r>
            <a:r>
              <a:rPr lang="en-US" sz="2000" b="1" dirty="0">
                <a:solidFill>
                  <a:srgbClr val="000000"/>
                </a:solidFill>
              </a:rPr>
              <a:t>, </a:t>
            </a:r>
            <a:r>
              <a:rPr lang="en-US" sz="2000" b="1" dirty="0">
                <a:solidFill>
                  <a:srgbClr val="FF0000"/>
                </a:solidFill>
              </a:rPr>
              <a:t>A. </a:t>
            </a:r>
            <a:r>
              <a:rPr lang="en-US" sz="2000" b="1" dirty="0" err="1">
                <a:solidFill>
                  <a:srgbClr val="FF0000"/>
                </a:solidFill>
              </a:rPr>
              <a:t>Czeszumska</a:t>
            </a:r>
            <a:r>
              <a:rPr lang="en-US" sz="2000" b="1" dirty="0">
                <a:solidFill>
                  <a:srgbClr val="000000"/>
                </a:solidFill>
              </a:rPr>
              <a:t>, </a:t>
            </a:r>
            <a:r>
              <a:rPr lang="en-US" sz="2000" b="1" dirty="0" smtClean="0">
                <a:solidFill>
                  <a:srgbClr val="000000"/>
                </a:solidFill>
              </a:rPr>
              <a:t>E.B</a:t>
            </a:r>
            <a:r>
              <a:rPr lang="en-US" sz="2000" b="1" dirty="0">
                <a:solidFill>
                  <a:srgbClr val="000000"/>
                </a:solidFill>
              </a:rPr>
              <a:t>. Norman, </a:t>
            </a:r>
            <a:r>
              <a:rPr lang="en-US" sz="2000" b="1" dirty="0">
                <a:solidFill>
                  <a:srgbClr val="0A8464"/>
                </a:solidFill>
              </a:rPr>
              <a:t>S. </a:t>
            </a:r>
            <a:r>
              <a:rPr lang="en-US" sz="2000" b="1" dirty="0" smtClean="0">
                <a:solidFill>
                  <a:srgbClr val="0A8464"/>
                </a:solidFill>
              </a:rPr>
              <a:t>Padgett, </a:t>
            </a:r>
            <a:r>
              <a:rPr lang="en-US" sz="2000" b="1" dirty="0">
                <a:solidFill>
                  <a:srgbClr val="0A8464"/>
                </a:solidFill>
              </a:rPr>
              <a:t>R.M. Yee</a:t>
            </a:r>
            <a:r>
              <a:rPr lang="en-US" sz="2000" b="1" dirty="0">
                <a:solidFill>
                  <a:srgbClr val="000000"/>
                </a:solidFill>
              </a:rPr>
              <a:t>, </a:t>
            </a:r>
          </a:p>
        </p:txBody>
      </p:sp>
      <p:sp>
        <p:nvSpPr>
          <p:cNvPr id="89098" name="Text Box 12"/>
          <p:cNvSpPr txBox="1">
            <a:spLocks noChangeArrowheads="1"/>
          </p:cNvSpPr>
          <p:nvPr/>
        </p:nvSpPr>
        <p:spPr bwMode="auto">
          <a:xfrm>
            <a:off x="2049463" y="2452688"/>
            <a:ext cx="48055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G. </a:t>
            </a:r>
            <a:r>
              <a:rPr lang="en-US" b="1" dirty="0" err="1">
                <a:solidFill>
                  <a:srgbClr val="000000"/>
                </a:solidFill>
                <a:latin typeface="Helvetica" pitchFamily="34" charset="0"/>
              </a:rPr>
              <a:t>Savard</a:t>
            </a: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,</a:t>
            </a:r>
            <a:r>
              <a:rPr lang="en-US" b="1" dirty="0">
                <a:solidFill>
                  <a:srgbClr val="FF0000"/>
                </a:solidFill>
                <a:latin typeface="Helvetica" pitchFamily="34" charset="0"/>
              </a:rPr>
              <a:t> S. Caldwell,</a:t>
            </a: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 J.A. Clark, A.F. </a:t>
            </a:r>
            <a:r>
              <a:rPr lang="en-US" b="1" dirty="0" err="1">
                <a:solidFill>
                  <a:srgbClr val="000000"/>
                </a:solidFill>
                <a:latin typeface="Helvetica" pitchFamily="34" charset="0"/>
              </a:rPr>
              <a:t>Levand</a:t>
            </a: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, </a:t>
            </a:r>
            <a:r>
              <a:rPr lang="en-US" b="1" dirty="0">
                <a:solidFill>
                  <a:srgbClr val="0A8464"/>
                </a:solidFill>
                <a:latin typeface="Helvetica" pitchFamily="34" charset="0"/>
              </a:rPr>
              <a:t>A. Perez </a:t>
            </a:r>
            <a:r>
              <a:rPr lang="en-US" b="1" dirty="0" smtClean="0">
                <a:solidFill>
                  <a:srgbClr val="0A8464"/>
                </a:solidFill>
                <a:latin typeface="Helvetica" pitchFamily="34" charset="0"/>
              </a:rPr>
              <a:t>Galvan,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M. </a:t>
            </a:r>
            <a:r>
              <a:rPr lang="en-US" b="1" dirty="0" err="1" smtClean="0">
                <a:solidFill>
                  <a:srgbClr val="FF0000"/>
                </a:solidFill>
                <a:latin typeface="Helvetica" pitchFamily="34" charset="0"/>
              </a:rPr>
              <a:t>Burkey</a:t>
            </a:r>
            <a:endParaRPr 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89099" name="Text Box 13"/>
          <p:cNvSpPr txBox="1">
            <a:spLocks noChangeArrowheads="1"/>
          </p:cNvSpPr>
          <p:nvPr/>
        </p:nvSpPr>
        <p:spPr bwMode="auto">
          <a:xfrm>
            <a:off x="2164517" y="4658087"/>
            <a:ext cx="495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F. </a:t>
            </a:r>
            <a:r>
              <a:rPr lang="en-US" b="1" dirty="0" err="1" smtClean="0">
                <a:solidFill>
                  <a:srgbClr val="000000"/>
                </a:solidFill>
                <a:latin typeface="Helvetica" pitchFamily="34" charset="0"/>
              </a:rPr>
              <a:t>Buchinger</a:t>
            </a: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R. </a:t>
            </a:r>
            <a:r>
              <a:rPr lang="en-US" b="1" dirty="0" err="1" smtClean="0">
                <a:solidFill>
                  <a:srgbClr val="FF0000"/>
                </a:solidFill>
                <a:latin typeface="Helvetica" pitchFamily="34" charset="0"/>
              </a:rPr>
              <a:t>Orford</a:t>
            </a:r>
            <a:endParaRPr lang="en-US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89100" name="Text Box 14"/>
          <p:cNvSpPr txBox="1">
            <a:spLocks noChangeArrowheads="1"/>
          </p:cNvSpPr>
          <p:nvPr/>
        </p:nvSpPr>
        <p:spPr bwMode="auto">
          <a:xfrm>
            <a:off x="2220080" y="5493112"/>
            <a:ext cx="2836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R. </a:t>
            </a:r>
            <a:r>
              <a:rPr lang="en-US" b="1" dirty="0" err="1" smtClean="0">
                <a:solidFill>
                  <a:srgbClr val="000000"/>
                </a:solidFill>
                <a:latin typeface="Helvetica" pitchFamily="34" charset="0"/>
              </a:rPr>
              <a:t>Segel</a:t>
            </a:r>
            <a:endParaRPr lang="en-US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89101" name="Text Box 16"/>
          <p:cNvSpPr txBox="1">
            <a:spLocks noChangeArrowheads="1"/>
          </p:cNvSpPr>
          <p:nvPr/>
        </p:nvSpPr>
        <p:spPr bwMode="auto">
          <a:xfrm rot="10800000" flipV="1">
            <a:off x="6240564" y="5650005"/>
            <a:ext cx="286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K.S. </a:t>
            </a: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Sharma,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G. Morgan</a:t>
            </a:r>
            <a:endParaRPr lang="en-US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pic>
        <p:nvPicPr>
          <p:cNvPr id="89102" name="Picture 16" descr="UCBerkeley-text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1400175"/>
            <a:ext cx="1852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3" name="Text Box 11"/>
          <p:cNvSpPr txBox="1">
            <a:spLocks noChangeArrowheads="1"/>
          </p:cNvSpPr>
          <p:nvPr/>
        </p:nvSpPr>
        <p:spPr bwMode="auto">
          <a:xfrm>
            <a:off x="6065837" y="114300"/>
            <a:ext cx="28654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FF0000"/>
                </a:solidFill>
              </a:rPr>
              <a:t>Graduate Students</a:t>
            </a:r>
            <a:endParaRPr lang="en-US" sz="2000" b="1" dirty="0">
              <a:solidFill>
                <a:srgbClr val="00B050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0A8464"/>
                </a:solidFill>
              </a:rPr>
              <a:t>Postdoctoral Researchers</a:t>
            </a:r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 rot="10800000" flipV="1">
            <a:off x="2163761" y="3659571"/>
            <a:ext cx="4195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A. </a:t>
            </a:r>
            <a:r>
              <a:rPr lang="en-US" b="1" dirty="0" err="1">
                <a:solidFill>
                  <a:srgbClr val="000000"/>
                </a:solidFill>
                <a:latin typeface="Helvetica" pitchFamily="34" charset="0"/>
              </a:rPr>
              <a:t>Aprahamian</a:t>
            </a: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, </a:t>
            </a:r>
            <a:r>
              <a:rPr lang="en-US" b="1" dirty="0">
                <a:solidFill>
                  <a:srgbClr val="0A8464"/>
                </a:solidFill>
                <a:latin typeface="Helvetica" pitchFamily="34" charset="0"/>
              </a:rPr>
              <a:t>S. Marley</a:t>
            </a:r>
            <a:r>
              <a:rPr lang="en-US" b="1" dirty="0">
                <a:solidFill>
                  <a:srgbClr val="000000"/>
                </a:solidFill>
                <a:latin typeface="Helvetica" pitchFamily="34" charset="0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Helvetica" pitchFamily="34" charset="0"/>
              </a:rPr>
              <a:t>N. Paul, S.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Strauss, K. </a:t>
            </a:r>
            <a:r>
              <a:rPr lang="en-US" b="1" dirty="0" err="1" smtClean="0">
                <a:solidFill>
                  <a:srgbClr val="FF0000"/>
                </a:solidFill>
                <a:latin typeface="Helvetica" pitchFamily="34" charset="0"/>
              </a:rPr>
              <a:t>Siegl</a:t>
            </a:r>
            <a:endParaRPr lang="en-US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pic>
        <p:nvPicPr>
          <p:cNvPr id="8910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521072"/>
            <a:ext cx="1049337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523" y="2374106"/>
            <a:ext cx="1037022" cy="98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40" y="4335441"/>
            <a:ext cx="942615" cy="942615"/>
          </a:xfrm>
          <a:prstGeom prst="rect">
            <a:avLst/>
          </a:prstGeom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255504" y="4629684"/>
            <a:ext cx="2526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C.J. Chiara,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Helvetica" pitchFamily="34" charset="0"/>
              </a:rPr>
              <a:t>J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Helvetica" pitchFamily="34" charset="0"/>
              </a:rPr>
              <a:t>Harker</a:t>
            </a:r>
            <a:endParaRPr lang="en-US" sz="1600" b="1" dirty="0">
              <a:solidFill>
                <a:srgbClr val="0A8464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400"/>
            <a:ext cx="8181975" cy="809625"/>
          </a:xfrm>
        </p:spPr>
        <p:txBody>
          <a:bodyPr/>
          <a:lstStyle/>
          <a:p>
            <a:r>
              <a:rPr lang="en-US" sz="2800" dirty="0" smtClean="0"/>
              <a:t>Rapid </a:t>
            </a:r>
            <a:r>
              <a:rPr lang="en-US" sz="2800" dirty="0" smtClean="0"/>
              <a:t>neutron-capture process </a:t>
            </a:r>
            <a:r>
              <a:rPr lang="en-US" sz="2800" dirty="0" err="1" smtClean="0"/>
              <a:t>nucleosynthesis</a:t>
            </a:r>
            <a:endParaRPr lang="en-US" sz="2800" dirty="0"/>
          </a:p>
        </p:txBody>
      </p:sp>
      <p:pic>
        <p:nvPicPr>
          <p:cNvPr id="18" name="Picture 17" descr="rpocessAb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8" y="2803648"/>
            <a:ext cx="5087602" cy="38157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08813" y="5375083"/>
            <a:ext cx="1688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/>
              <a:t>Peter </a:t>
            </a:r>
            <a:r>
              <a:rPr lang="en-US" sz="1600" b="0" dirty="0" err="1" smtClean="0"/>
              <a:t>Moller</a:t>
            </a:r>
            <a:r>
              <a:rPr lang="en-US" sz="1600" b="0" dirty="0" smtClean="0"/>
              <a:t>, LANL</a:t>
            </a:r>
            <a:endParaRPr lang="en-US" sz="1600" b="0" dirty="0"/>
          </a:p>
        </p:txBody>
      </p:sp>
      <p:sp>
        <p:nvSpPr>
          <p:cNvPr id="20" name="Rectangle 19"/>
          <p:cNvSpPr/>
          <p:nvPr/>
        </p:nvSpPr>
        <p:spPr>
          <a:xfrm>
            <a:off x="5554766" y="1638116"/>
            <a:ext cx="3529412" cy="22929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 smtClean="0"/>
              <a:t>Neutrons added through successive rapid </a:t>
            </a:r>
            <a:r>
              <a:rPr lang="en-US" sz="1600" dirty="0" smtClean="0"/>
              <a:t>(</a:t>
            </a:r>
            <a:r>
              <a:rPr lang="en-US" sz="1600" dirty="0" err="1" smtClean="0"/>
              <a:t>n,</a:t>
            </a:r>
            <a:r>
              <a:rPr lang="en-US" sz="1600" dirty="0" err="1" smtClean="0">
                <a:latin typeface="Symbol" pitchFamily="18" charset="2"/>
              </a:rPr>
              <a:t>g</a:t>
            </a:r>
            <a:r>
              <a:rPr lang="en-US" sz="1600" dirty="0" smtClean="0"/>
              <a:t>) </a:t>
            </a:r>
            <a:r>
              <a:rPr lang="en-US" sz="1600" dirty="0" smtClean="0"/>
              <a:t>reactions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 smtClean="0"/>
              <a:t>Very neutron-rich isotopes are produced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 smtClean="0"/>
              <a:t>At </a:t>
            </a:r>
            <a:r>
              <a:rPr lang="en-US" sz="1600" dirty="0"/>
              <a:t>some </a:t>
            </a:r>
            <a:r>
              <a:rPr lang="en-US" sz="1600" dirty="0" smtClean="0"/>
              <a:t>point </a:t>
            </a:r>
            <a:r>
              <a:rPr lang="en-US" sz="1600" dirty="0"/>
              <a:t>(</a:t>
            </a:r>
            <a:r>
              <a:rPr lang="en-US" sz="1600" dirty="0" err="1"/>
              <a:t>n,</a:t>
            </a:r>
            <a:r>
              <a:rPr lang="en-US" sz="1600" dirty="0" err="1">
                <a:latin typeface="Symbol" pitchFamily="18" charset="2"/>
              </a:rPr>
              <a:t>g</a:t>
            </a:r>
            <a:r>
              <a:rPr lang="en-US" sz="1600" dirty="0"/>
              <a:t>) is balanced by (</a:t>
            </a:r>
            <a:r>
              <a:rPr lang="en-US" sz="1600" dirty="0" err="1">
                <a:latin typeface="Symbol" pitchFamily="18" charset="2"/>
              </a:rPr>
              <a:t>g</a:t>
            </a:r>
            <a:r>
              <a:rPr lang="en-US" sz="1600" dirty="0" err="1"/>
              <a:t>,n</a:t>
            </a:r>
            <a:r>
              <a:rPr lang="en-US" sz="1600" dirty="0"/>
              <a:t>) until </a:t>
            </a:r>
            <a:r>
              <a:rPr lang="en-US" sz="1600" dirty="0">
                <a:latin typeface="Symbol" pitchFamily="18" charset="2"/>
              </a:rPr>
              <a:t>b</a:t>
            </a:r>
            <a:r>
              <a:rPr lang="en-US" sz="1600" dirty="0"/>
              <a:t> decay </a:t>
            </a:r>
            <a:r>
              <a:rPr lang="en-US" sz="1600" dirty="0" smtClean="0"/>
              <a:t>occurs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 smtClean="0"/>
              <a:t>At high enough masses, fission breaks up nuclei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 rot="19748535">
            <a:off x="1044599" y="4990458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stability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9995264">
            <a:off x="3077583" y="4430967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r-process path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1186120" y="4126336"/>
            <a:ext cx="2209800" cy="14382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5554766" y="4150858"/>
            <a:ext cx="3529414" cy="24468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F</a:t>
            </a:r>
            <a:r>
              <a:rPr lang="en-US" sz="1600" dirty="0" smtClean="0"/>
              <a:t>inal </a:t>
            </a:r>
            <a:r>
              <a:rPr lang="en-US" sz="1600" dirty="0" smtClean="0"/>
              <a:t>abundances determined from</a:t>
            </a:r>
            <a:r>
              <a:rPr lang="en-US" sz="1600" i="1" dirty="0" smtClean="0"/>
              <a:t> </a:t>
            </a:r>
            <a:r>
              <a:rPr lang="en-US" sz="1600" dirty="0" smtClean="0"/>
              <a:t>astrophysical conditions (n density, temp.) </a:t>
            </a:r>
            <a:r>
              <a:rPr lang="en-US" sz="1600" dirty="0" smtClean="0"/>
              <a:t>and nuclear properties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1" dirty="0" smtClean="0"/>
              <a:t>S</a:t>
            </a:r>
            <a:r>
              <a:rPr lang="en-US" sz="1600" i="1" baseline="-25000" dirty="0" smtClean="0"/>
              <a:t>n</a:t>
            </a:r>
            <a:r>
              <a:rPr lang="en-US" sz="1600" dirty="0" smtClean="0"/>
              <a:t> (masses)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β-decay half-lives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(</a:t>
            </a:r>
            <a:r>
              <a:rPr lang="en-US" sz="1600" dirty="0" err="1" smtClean="0"/>
              <a:t>n,</a:t>
            </a:r>
            <a:r>
              <a:rPr lang="en-US" sz="1600" dirty="0" err="1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) cross sections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fission properties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-delayed neutron emission (</a:t>
            </a:r>
            <a:r>
              <a:rPr lang="en-US" sz="1600" i="1" dirty="0" err="1"/>
              <a:t>P</a:t>
            </a:r>
            <a:r>
              <a:rPr lang="en-US" sz="1600" i="1" baseline="-25000" dirty="0" err="1" smtClean="0"/>
              <a:t>n</a:t>
            </a:r>
            <a:r>
              <a:rPr lang="en-US" sz="1600" dirty="0" smtClean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04" y="1241095"/>
            <a:ext cx="534112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 process responsible </a:t>
            </a:r>
            <a:r>
              <a:rPr lang="en-US" dirty="0"/>
              <a:t>for production of ~half heavy elements in </a:t>
            </a:r>
            <a:r>
              <a:rPr lang="en-US" dirty="0" smtClean="0"/>
              <a:t>very neutron-rich </a:t>
            </a:r>
            <a:r>
              <a:rPr lang="en-US" dirty="0"/>
              <a:t>HED environments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4003" y="2012035"/>
            <a:ext cx="534112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Abundance pattern extracted from Solar System and certain metal-poor stars in halo of galaxy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9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151792"/>
            <a:ext cx="9144000" cy="50416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039A6"/>
              </a:solidFill>
              <a:effectLst/>
              <a:latin typeface="Impact" pitchFamily="32" charset="0"/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400"/>
            <a:ext cx="8181975" cy="809625"/>
          </a:xfrm>
        </p:spPr>
        <p:txBody>
          <a:bodyPr/>
          <a:lstStyle/>
          <a:p>
            <a:r>
              <a:rPr lang="en-US" sz="2800" dirty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-delayed neutron impact </a:t>
            </a:r>
            <a:r>
              <a:rPr lang="en-US" sz="2800" dirty="0" smtClean="0"/>
              <a:t>on </a:t>
            </a:r>
            <a:r>
              <a:rPr lang="en-US" sz="2800" dirty="0" smtClean="0"/>
              <a:t>understanding r-process </a:t>
            </a:r>
            <a:r>
              <a:rPr lang="en-US" sz="2800" dirty="0" err="1" smtClean="0"/>
              <a:t>nucleosynthesis</a:t>
            </a:r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518" y="1240269"/>
            <a:ext cx="4210482" cy="517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20194" y="5037368"/>
            <a:ext cx="2533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 process path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(very neutron rich!)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7941" y="1917261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stable nuclei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V="1">
            <a:off x="1273359" y="4723436"/>
            <a:ext cx="302282" cy="2191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10800000">
            <a:off x="1073098" y="4704544"/>
            <a:ext cx="462238" cy="2884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10361" y="4372035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n</a:t>
            </a:r>
            <a:r>
              <a:rPr lang="en-US" sz="1600" dirty="0" smtClean="0">
                <a:solidFill>
                  <a:srgbClr val="FF0000"/>
                </a:solidFill>
              </a:rPr>
              <a:t>~40%?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8440" y="478011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V="1">
            <a:off x="933292" y="3332941"/>
            <a:ext cx="1406868" cy="10516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515533" y="5852043"/>
            <a:ext cx="299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latin typeface="+mn-lt"/>
              </a:rPr>
              <a:t>K.-L. </a:t>
            </a:r>
            <a:r>
              <a:rPr lang="en-US" sz="1200" dirty="0" err="1" smtClean="0">
                <a:latin typeface="+mn-lt"/>
              </a:rPr>
              <a:t>Kratz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i="1" dirty="0" smtClean="0">
                <a:latin typeface="+mn-lt"/>
              </a:rPr>
              <a:t>et al</a:t>
            </a:r>
            <a:r>
              <a:rPr lang="en-US" sz="1200" dirty="0" smtClean="0">
                <a:latin typeface="+mn-lt"/>
              </a:rPr>
              <a:t>., Astron. </a:t>
            </a:r>
            <a:r>
              <a:rPr lang="en-US" sz="1200" dirty="0" err="1" smtClean="0">
                <a:latin typeface="+mn-lt"/>
              </a:rPr>
              <a:t>Astrophys</a:t>
            </a:r>
            <a:r>
              <a:rPr lang="en-US" sz="1200" dirty="0" smtClean="0">
                <a:latin typeface="+mn-lt"/>
              </a:rPr>
              <a:t>.  </a:t>
            </a:r>
            <a:r>
              <a:rPr lang="en-US" sz="1200" b="1" dirty="0" smtClean="0">
                <a:latin typeface="+mn-lt"/>
              </a:rPr>
              <a:t>125</a:t>
            </a:r>
            <a:r>
              <a:rPr lang="en-US" sz="1200" dirty="0" smtClean="0">
                <a:latin typeface="+mn-lt"/>
              </a:rPr>
              <a:t>, 381 (1983)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5564" y="3526907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4103" y="1800782"/>
            <a:ext cx="426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end of </a:t>
            </a:r>
            <a:r>
              <a:rPr lang="en-US" i="1" dirty="0" smtClean="0"/>
              <a:t>r</a:t>
            </a:r>
            <a:r>
              <a:rPr lang="en-US" dirty="0" smtClean="0"/>
              <a:t> process, exotic short-lived nuclei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decay back to stability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704103" y="2783703"/>
            <a:ext cx="4263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multiple decays,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-delayed neutron emission can change mass of nuclei </a:t>
            </a:r>
          </a:p>
          <a:p>
            <a:endParaRPr lang="en-US" dirty="0"/>
          </a:p>
          <a:p>
            <a:r>
              <a:rPr lang="en-US" i="1" dirty="0" err="1" smtClean="0"/>
              <a:t>P</a:t>
            </a:r>
            <a:r>
              <a:rPr lang="en-US" i="1" baseline="-25000" dirty="0" err="1" smtClean="0"/>
              <a:t>n</a:t>
            </a:r>
            <a:r>
              <a:rPr lang="en-US" dirty="0" smtClean="0"/>
              <a:t> branching ratios influence final mass distribution</a:t>
            </a:r>
          </a:p>
          <a:p>
            <a:endParaRPr lang="en-US" dirty="0"/>
          </a:p>
          <a:p>
            <a:r>
              <a:rPr lang="en-US" dirty="0" smtClean="0"/>
              <a:t>Also provide additional neutrons during freeze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25" y="152400"/>
            <a:ext cx="8435725" cy="809625"/>
          </a:xfrm>
        </p:spPr>
        <p:txBody>
          <a:bodyPr/>
          <a:lstStyle/>
          <a:p>
            <a:r>
              <a:rPr lang="en-US" dirty="0" smtClean="0">
                <a:latin typeface="Arial"/>
              </a:rPr>
              <a:t>New approach to neutron spectroscopy… </a:t>
            </a:r>
            <a:r>
              <a:rPr lang="en-US" dirty="0" smtClean="0">
                <a:latin typeface="Arial"/>
              </a:rPr>
              <a:t>without detecting neutrons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1844913" y="2602202"/>
            <a:ext cx="133304" cy="12849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2349485" y="2621252"/>
            <a:ext cx="133304" cy="12710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V="1">
            <a:off x="2257425" y="2793416"/>
            <a:ext cx="161926" cy="3905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2170207" y="3171995"/>
            <a:ext cx="1493" cy="1643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479122" y="2345742"/>
            <a:ext cx="352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/>
                </a:solidFill>
                <a:latin typeface="Symbol" pitchFamily="18" charset="2"/>
              </a:rPr>
              <a:t>b</a:t>
            </a:r>
            <a:endParaRPr lang="en-US" sz="2400" b="1" baseline="30000" dirty="0">
              <a:solidFill>
                <a:srgbClr val="333399"/>
              </a:solidFill>
              <a:latin typeface="Times" pitchFamily="18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2459580" y="2316810"/>
            <a:ext cx="344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BBE0E3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H="1" flipV="1">
            <a:off x="1962149" y="2783891"/>
            <a:ext cx="123825" cy="409576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1062350" y="3579408"/>
            <a:ext cx="21339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Neutron emission</a:t>
            </a:r>
          </a:p>
        </p:txBody>
      </p:sp>
      <p:grpSp>
        <p:nvGrpSpPr>
          <p:cNvPr id="3" name="Group 64"/>
          <p:cNvGrpSpPr/>
          <p:nvPr/>
        </p:nvGrpSpPr>
        <p:grpSpPr>
          <a:xfrm>
            <a:off x="942481" y="3151991"/>
            <a:ext cx="2466884" cy="496475"/>
            <a:chOff x="1161556" y="3158924"/>
            <a:chExt cx="2466884" cy="496475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1688727" y="3435764"/>
              <a:ext cx="678695" cy="14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grpSp>
          <p:nvGrpSpPr>
            <p:cNvPr id="4" name="Group 63"/>
            <p:cNvGrpSpPr/>
            <p:nvPr/>
          </p:nvGrpSpPr>
          <p:grpSpPr>
            <a:xfrm>
              <a:off x="1161556" y="3158924"/>
              <a:ext cx="2466884" cy="496475"/>
              <a:chOff x="1161556" y="3158924"/>
              <a:chExt cx="2466884" cy="496475"/>
            </a:xfrm>
          </p:grpSpPr>
          <p:grpSp>
            <p:nvGrpSpPr>
              <p:cNvPr id="5" name="Group 59"/>
              <p:cNvGrpSpPr>
                <a:grpSpLocks/>
              </p:cNvGrpSpPr>
              <p:nvPr/>
            </p:nvGrpSpPr>
            <p:grpSpPr bwMode="auto">
              <a:xfrm>
                <a:off x="1161556" y="3210520"/>
                <a:ext cx="470728" cy="444879"/>
                <a:chOff x="5408877" y="6069768"/>
                <a:chExt cx="266683" cy="233644"/>
              </a:xfrm>
            </p:grpSpPr>
            <p:sp>
              <p:nvSpPr>
                <p:cNvPr id="29" name="Oval 6"/>
                <p:cNvSpPr>
                  <a:spLocks noChangeArrowheads="1"/>
                </p:cNvSpPr>
                <p:nvPr/>
              </p:nvSpPr>
              <p:spPr bwMode="auto">
                <a:xfrm>
                  <a:off x="5560705" y="6135797"/>
                  <a:ext cx="77094" cy="67481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0" name="Oval 9"/>
                <p:cNvSpPr>
                  <a:spLocks noChangeArrowheads="1"/>
                </p:cNvSpPr>
                <p:nvPr/>
              </p:nvSpPr>
              <p:spPr bwMode="auto">
                <a:xfrm>
                  <a:off x="5485184" y="6236657"/>
                  <a:ext cx="75521" cy="6675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1" name="Oval 10"/>
                <p:cNvSpPr>
                  <a:spLocks noChangeArrowheads="1"/>
                </p:cNvSpPr>
                <p:nvPr/>
              </p:nvSpPr>
              <p:spPr bwMode="auto">
                <a:xfrm>
                  <a:off x="5408877" y="6169175"/>
                  <a:ext cx="76307" cy="674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2" name="Oval 11"/>
                <p:cNvSpPr>
                  <a:spLocks noChangeArrowheads="1"/>
                </p:cNvSpPr>
                <p:nvPr/>
              </p:nvSpPr>
              <p:spPr bwMode="auto">
                <a:xfrm>
                  <a:off x="5522945" y="6103146"/>
                  <a:ext cx="76308" cy="6603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3" name="Oval 12"/>
                <p:cNvSpPr>
                  <a:spLocks noChangeArrowheads="1"/>
                </p:cNvSpPr>
                <p:nvPr/>
              </p:nvSpPr>
              <p:spPr bwMode="auto">
                <a:xfrm>
                  <a:off x="5485184" y="6169175"/>
                  <a:ext cx="75521" cy="674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4" name="Oval 13"/>
                <p:cNvSpPr>
                  <a:spLocks noChangeArrowheads="1"/>
                </p:cNvSpPr>
                <p:nvPr/>
              </p:nvSpPr>
              <p:spPr bwMode="auto">
                <a:xfrm>
                  <a:off x="5408877" y="6103146"/>
                  <a:ext cx="76307" cy="6603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5" name="Oval 14"/>
                <p:cNvSpPr>
                  <a:spLocks noChangeArrowheads="1"/>
                </p:cNvSpPr>
                <p:nvPr/>
              </p:nvSpPr>
              <p:spPr bwMode="auto">
                <a:xfrm>
                  <a:off x="5599253" y="6169175"/>
                  <a:ext cx="76307" cy="6748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6" name="Oval 15"/>
                <p:cNvSpPr>
                  <a:spLocks noChangeArrowheads="1"/>
                </p:cNvSpPr>
                <p:nvPr/>
              </p:nvSpPr>
              <p:spPr bwMode="auto">
                <a:xfrm>
                  <a:off x="5560705" y="6069768"/>
                  <a:ext cx="77094" cy="6603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7" name="Oval 16"/>
                <p:cNvSpPr>
                  <a:spLocks noChangeArrowheads="1"/>
                </p:cNvSpPr>
                <p:nvPr/>
              </p:nvSpPr>
              <p:spPr bwMode="auto">
                <a:xfrm>
                  <a:off x="5560705" y="6203279"/>
                  <a:ext cx="77094" cy="6675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8" name="Oval 17"/>
                <p:cNvSpPr>
                  <a:spLocks noChangeArrowheads="1"/>
                </p:cNvSpPr>
                <p:nvPr/>
              </p:nvSpPr>
              <p:spPr bwMode="auto">
                <a:xfrm>
                  <a:off x="5447423" y="6135797"/>
                  <a:ext cx="75521" cy="67481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39" name="Oval 18"/>
                <p:cNvSpPr>
                  <a:spLocks noChangeArrowheads="1"/>
                </p:cNvSpPr>
                <p:nvPr/>
              </p:nvSpPr>
              <p:spPr bwMode="auto">
                <a:xfrm>
                  <a:off x="5485184" y="6069768"/>
                  <a:ext cx="75521" cy="66030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40" name="Oval 19"/>
                <p:cNvSpPr>
                  <a:spLocks noChangeArrowheads="1"/>
                </p:cNvSpPr>
                <p:nvPr/>
              </p:nvSpPr>
              <p:spPr bwMode="auto">
                <a:xfrm>
                  <a:off x="5447423" y="6203279"/>
                  <a:ext cx="75521" cy="6675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41" name="Oval 20"/>
                <p:cNvSpPr>
                  <a:spLocks noChangeArrowheads="1"/>
                </p:cNvSpPr>
                <p:nvPr/>
              </p:nvSpPr>
              <p:spPr bwMode="auto">
                <a:xfrm>
                  <a:off x="5599253" y="6103146"/>
                  <a:ext cx="76307" cy="66030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42" name="Oval 21"/>
                <p:cNvSpPr>
                  <a:spLocks noChangeArrowheads="1"/>
                </p:cNvSpPr>
                <p:nvPr/>
              </p:nvSpPr>
              <p:spPr bwMode="auto">
                <a:xfrm>
                  <a:off x="5522945" y="6236657"/>
                  <a:ext cx="76308" cy="6675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</p:grpSp>
          <p:sp>
            <p:nvSpPr>
              <p:cNvPr id="25" name="Oval 12"/>
              <p:cNvSpPr>
                <a:spLocks noChangeArrowheads="1"/>
              </p:cNvSpPr>
              <p:nvPr/>
            </p:nvSpPr>
            <p:spPr bwMode="auto">
              <a:xfrm>
                <a:off x="3127055" y="3366240"/>
                <a:ext cx="133304" cy="12849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 flipV="1">
                <a:off x="2411575" y="3434405"/>
                <a:ext cx="690685" cy="50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3256223" y="3158924"/>
                <a:ext cx="37221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>
                    <a:solidFill>
                      <a:srgbClr val="FF0000"/>
                    </a:solidFill>
                  </a:rPr>
                  <a:t>n</a:t>
                </a:r>
                <a:endParaRPr lang="en-US" sz="2400" b="1" baseline="300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4146391" y="2731698"/>
            <a:ext cx="3193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n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 (1 </a:t>
            </a:r>
            <a:r>
              <a:rPr lang="en-US" sz="2000" b="1" dirty="0" err="1" smtClean="0">
                <a:solidFill>
                  <a:srgbClr val="000000"/>
                </a:solidFill>
                <a:latin typeface="Helvetica" charset="0"/>
              </a:rPr>
              <a:t>MeV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):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~10 </a:t>
            </a:r>
            <a:r>
              <a:rPr lang="en-US" sz="2000" b="1" dirty="0" err="1" smtClean="0">
                <a:solidFill>
                  <a:srgbClr val="FF0000"/>
                </a:solidFill>
                <a:latin typeface="Helvetica" charset="0"/>
              </a:rPr>
              <a:t>keV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recoil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33750" y="3272038"/>
            <a:ext cx="503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Helvetica" charset="0"/>
              </a:rPr>
              <a:t>Identify neutron emission from larger nuclear recoil.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Helvetica" charset="0"/>
              </a:rPr>
              <a:t>Avoid neutron detection.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876" y="1424050"/>
            <a:ext cx="8277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Helvetica" charset="0"/>
              </a:rPr>
              <a:t>Perform delayed-neutron spectroscopy by detecting recoiling daughter ions emerging from an ion trap</a:t>
            </a:r>
            <a:endParaRPr lang="en-US" sz="2000" dirty="0">
              <a:solidFill>
                <a:srgbClr val="000000"/>
              </a:solidFill>
              <a:latin typeface="Helvetica" charset="0"/>
            </a:endParaRPr>
          </a:p>
        </p:txBody>
      </p: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1914031" y="3346462"/>
            <a:ext cx="470728" cy="444879"/>
            <a:chOff x="5408877" y="6069768"/>
            <a:chExt cx="266683" cy="233644"/>
          </a:xfrm>
        </p:grpSpPr>
        <p:sp>
          <p:nvSpPr>
            <p:cNvPr id="47" name="Oval 6"/>
            <p:cNvSpPr>
              <a:spLocks noChangeArrowheads="1"/>
            </p:cNvSpPr>
            <p:nvPr/>
          </p:nvSpPr>
          <p:spPr bwMode="auto">
            <a:xfrm>
              <a:off x="5560705" y="6135797"/>
              <a:ext cx="77094" cy="67481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8" name="Oval 9"/>
            <p:cNvSpPr>
              <a:spLocks noChangeArrowheads="1"/>
            </p:cNvSpPr>
            <p:nvPr/>
          </p:nvSpPr>
          <p:spPr bwMode="auto">
            <a:xfrm>
              <a:off x="5485184" y="6236657"/>
              <a:ext cx="75521" cy="6675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49" name="Oval 10"/>
            <p:cNvSpPr>
              <a:spLocks noChangeArrowheads="1"/>
            </p:cNvSpPr>
            <p:nvPr/>
          </p:nvSpPr>
          <p:spPr bwMode="auto">
            <a:xfrm>
              <a:off x="5408877" y="6169175"/>
              <a:ext cx="76307" cy="6748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0" name="Oval 11"/>
            <p:cNvSpPr>
              <a:spLocks noChangeArrowheads="1"/>
            </p:cNvSpPr>
            <p:nvPr/>
          </p:nvSpPr>
          <p:spPr bwMode="auto">
            <a:xfrm>
              <a:off x="5522945" y="6103146"/>
              <a:ext cx="76308" cy="6603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5485184" y="6169175"/>
              <a:ext cx="75521" cy="6748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2" name="Oval 13"/>
            <p:cNvSpPr>
              <a:spLocks noChangeArrowheads="1"/>
            </p:cNvSpPr>
            <p:nvPr/>
          </p:nvSpPr>
          <p:spPr bwMode="auto">
            <a:xfrm>
              <a:off x="5408877" y="6103146"/>
              <a:ext cx="76307" cy="6603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6" name="Oval 14"/>
            <p:cNvSpPr>
              <a:spLocks noChangeArrowheads="1"/>
            </p:cNvSpPr>
            <p:nvPr/>
          </p:nvSpPr>
          <p:spPr bwMode="auto">
            <a:xfrm>
              <a:off x="5599253" y="6169175"/>
              <a:ext cx="76307" cy="6748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7" name="Oval 15"/>
            <p:cNvSpPr>
              <a:spLocks noChangeArrowheads="1"/>
            </p:cNvSpPr>
            <p:nvPr/>
          </p:nvSpPr>
          <p:spPr bwMode="auto">
            <a:xfrm>
              <a:off x="5560705" y="6069768"/>
              <a:ext cx="77094" cy="6603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" name="Oval 16"/>
            <p:cNvSpPr>
              <a:spLocks noChangeArrowheads="1"/>
            </p:cNvSpPr>
            <p:nvPr/>
          </p:nvSpPr>
          <p:spPr bwMode="auto">
            <a:xfrm>
              <a:off x="5560705" y="6203279"/>
              <a:ext cx="77094" cy="66755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9" name="Oval 17"/>
            <p:cNvSpPr>
              <a:spLocks noChangeArrowheads="1"/>
            </p:cNvSpPr>
            <p:nvPr/>
          </p:nvSpPr>
          <p:spPr bwMode="auto">
            <a:xfrm>
              <a:off x="5447423" y="6135797"/>
              <a:ext cx="75521" cy="67481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0" name="Oval 18"/>
            <p:cNvSpPr>
              <a:spLocks noChangeArrowheads="1"/>
            </p:cNvSpPr>
            <p:nvPr/>
          </p:nvSpPr>
          <p:spPr bwMode="auto">
            <a:xfrm>
              <a:off x="5485184" y="6069768"/>
              <a:ext cx="75521" cy="6603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1" name="Oval 19"/>
            <p:cNvSpPr>
              <a:spLocks noChangeArrowheads="1"/>
            </p:cNvSpPr>
            <p:nvPr/>
          </p:nvSpPr>
          <p:spPr bwMode="auto">
            <a:xfrm>
              <a:off x="5447423" y="6203279"/>
              <a:ext cx="75521" cy="66755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2" name="Oval 20"/>
            <p:cNvSpPr>
              <a:spLocks noChangeArrowheads="1"/>
            </p:cNvSpPr>
            <p:nvPr/>
          </p:nvSpPr>
          <p:spPr bwMode="auto">
            <a:xfrm>
              <a:off x="5599253" y="6103146"/>
              <a:ext cx="76307" cy="6603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63" name="Oval 21"/>
            <p:cNvSpPr>
              <a:spLocks noChangeArrowheads="1"/>
            </p:cNvSpPr>
            <p:nvPr/>
          </p:nvSpPr>
          <p:spPr bwMode="auto">
            <a:xfrm>
              <a:off x="5522945" y="6236657"/>
              <a:ext cx="76308" cy="66755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151102" y="2363304"/>
            <a:ext cx="3390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(1 </a:t>
            </a:r>
            <a:r>
              <a:rPr lang="en-US" sz="2000" b="1" dirty="0" err="1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MeV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)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: </a:t>
            </a:r>
            <a:r>
              <a:rPr lang="en-US" sz="2000" b="1" dirty="0" smtClean="0">
                <a:solidFill>
                  <a:srgbClr val="0070C0"/>
                </a:solidFill>
                <a:latin typeface="Helvetica" charset="0"/>
              </a:rPr>
              <a:t>~0.01 </a:t>
            </a:r>
            <a:r>
              <a:rPr lang="en-US" sz="2000" b="1" dirty="0" err="1" smtClean="0">
                <a:solidFill>
                  <a:srgbClr val="0070C0"/>
                </a:solidFill>
                <a:latin typeface="Helvetica" charset="0"/>
              </a:rPr>
              <a:t>keV</a:t>
            </a:r>
            <a:r>
              <a:rPr lang="en-US" sz="2000" b="1" dirty="0" smtClean="0">
                <a:solidFill>
                  <a:srgbClr val="0070C0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recoil</a:t>
            </a:r>
            <a:endParaRPr lang="en-US" sz="20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6256" y="4684811"/>
            <a:ext cx="57856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Need:</a:t>
            </a:r>
            <a:r>
              <a:rPr lang="en-US" sz="2000" dirty="0" smtClean="0"/>
              <a:t>	Access to low-energy nuclear recoil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sz="2000" dirty="0" smtClean="0"/>
              <a:t>	Way to precisely measure recoil energies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sz="2000" dirty="0" smtClean="0"/>
              <a:t>	Efficient for any isotope with </a:t>
            </a:r>
            <a:r>
              <a:rPr lang="en-US" sz="2000" i="1" dirty="0" smtClean="0"/>
              <a:t>t</a:t>
            </a:r>
            <a:r>
              <a:rPr lang="en-US" sz="2000" i="1" baseline="-25000" dirty="0" smtClean="0"/>
              <a:t>1/2 </a:t>
            </a:r>
            <a:r>
              <a:rPr lang="en-US" sz="2000" dirty="0" smtClean="0"/>
              <a:t>&gt; 50 </a:t>
            </a:r>
            <a:r>
              <a:rPr lang="en-US" sz="2000" dirty="0" err="1" smtClean="0"/>
              <a:t>ms</a:t>
            </a:r>
            <a:endParaRPr lang="en-US" sz="2000" dirty="0"/>
          </a:p>
        </p:txBody>
      </p:sp>
      <p:sp>
        <p:nvSpPr>
          <p:cNvPr id="54" name="Right Brace 53"/>
          <p:cNvSpPr/>
          <p:nvPr/>
        </p:nvSpPr>
        <p:spPr bwMode="auto">
          <a:xfrm>
            <a:off x="6387025" y="4684810"/>
            <a:ext cx="320333" cy="1169551"/>
          </a:xfrm>
          <a:prstGeom prst="rightBrac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81800" y="480792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 ion trap… </a:t>
            </a:r>
            <a:r>
              <a:rPr lang="en-US" dirty="0" smtClean="0"/>
              <a:t>measure recoil energy from 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28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/>
      <p:bldP spid="21" grpId="0"/>
      <p:bldP spid="22" grpId="0" animBg="1"/>
      <p:bldP spid="44" grpId="0"/>
      <p:bldP spid="66" grpId="0"/>
      <p:bldP spid="53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52" y="1290510"/>
            <a:ext cx="3748013" cy="49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Beta-decay Paul Trap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0" y="1299913"/>
            <a:ext cx="4483135" cy="33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97" descr="P1010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52" y="1290511"/>
            <a:ext cx="3686175" cy="49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187" y="4733956"/>
            <a:ext cx="423866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b="1" dirty="0" smtClean="0"/>
              <a:t>Works for any element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b="1" dirty="0" smtClean="0"/>
              <a:t>Confine up to 10</a:t>
            </a:r>
            <a:r>
              <a:rPr lang="en-US" b="1" baseline="30000" dirty="0" smtClean="0"/>
              <a:t>5</a:t>
            </a:r>
            <a:r>
              <a:rPr lang="en-US" b="1" dirty="0" smtClean="0"/>
              <a:t>-10</a:t>
            </a:r>
            <a:r>
              <a:rPr lang="en-US" b="1" baseline="30000" dirty="0" smtClean="0"/>
              <a:t>6</a:t>
            </a:r>
            <a:r>
              <a:rPr lang="en-US" b="1" dirty="0" smtClean="0"/>
              <a:t> ions at once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b="1" dirty="0" smtClean="0"/>
              <a:t>Hold for &gt;200 sec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b="1" dirty="0" smtClean="0"/>
              <a:t>Accessible half-life &gt; 50 </a:t>
            </a:r>
            <a:r>
              <a:rPr lang="en-US" b="1" dirty="0" err="1" smtClean="0"/>
              <a:t>ms</a:t>
            </a:r>
            <a:endParaRPr lang="en-US" b="1" dirty="0" smtClean="0"/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b="1" dirty="0" smtClean="0"/>
              <a:t>Confine in ~1-mm</a:t>
            </a:r>
            <a:r>
              <a:rPr lang="en-US" b="1" baseline="30000" dirty="0" smtClean="0"/>
              <a:t>3</a:t>
            </a:r>
            <a:r>
              <a:rPr lang="en-US" sz="2000" b="1" dirty="0" smtClean="0"/>
              <a:t> </a:t>
            </a:r>
            <a:r>
              <a:rPr lang="en-US" b="1" dirty="0" smtClean="0"/>
              <a:t>volume</a:t>
            </a:r>
            <a:endParaRPr lang="en-US" b="1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6164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 bwMode="auto">
          <a:xfrm>
            <a:off x="5155742" y="1306491"/>
            <a:ext cx="3090911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baseline="30000" dirty="0" smtClean="0">
                <a:solidFill>
                  <a:srgbClr val="000000"/>
                </a:solidFill>
              </a:rPr>
              <a:t>137</a:t>
            </a:r>
            <a:r>
              <a:rPr lang="en-US" sz="2400" b="1" dirty="0" smtClean="0">
                <a:solidFill>
                  <a:srgbClr val="000000"/>
                </a:solidFill>
              </a:rPr>
              <a:t>I </a:t>
            </a:r>
            <a:r>
              <a:rPr lang="en-US" sz="2400" b="1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sz="2400" b="1" baseline="30000" dirty="0" smtClean="0">
                <a:solidFill>
                  <a:srgbClr val="000000"/>
                </a:solidFill>
                <a:sym typeface="Wingdings" pitchFamily="2" charset="2"/>
              </a:rPr>
              <a:t>137</a:t>
            </a:r>
            <a:r>
              <a:rPr lang="en-US" sz="2400" b="1" dirty="0" smtClean="0">
                <a:solidFill>
                  <a:srgbClr val="000000"/>
                </a:solidFill>
                <a:sym typeface="Wingdings" pitchFamily="2" charset="2"/>
              </a:rPr>
              <a:t>Xe* </a:t>
            </a:r>
            <a:r>
              <a:rPr lang="en-US" sz="2400" b="1" dirty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+ b</a:t>
            </a:r>
            <a:r>
              <a:rPr lang="en-US" sz="2400" b="1" baseline="30000" dirty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-</a:t>
            </a:r>
            <a:r>
              <a:rPr lang="en-US" sz="2400" b="1" dirty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 + n </a:t>
            </a:r>
            <a:endParaRPr lang="en-US" sz="2400" b="1" dirty="0">
              <a:solidFill>
                <a:srgbClr val="000000"/>
              </a:solidFill>
              <a:latin typeface="Symbol" pitchFamily="18" charset="2"/>
            </a:endParaRP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6443534" y="1776738"/>
            <a:ext cx="4891" cy="1346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59" name="Straight Arrow Connector 58"/>
          <p:cNvCxnSpPr>
            <a:endCxn id="60" idx="1"/>
          </p:cNvCxnSpPr>
          <p:nvPr/>
        </p:nvCxnSpPr>
        <p:spPr bwMode="auto">
          <a:xfrm>
            <a:off x="6446837" y="1902768"/>
            <a:ext cx="486006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60" name="TextBox 59"/>
          <p:cNvSpPr txBox="1"/>
          <p:nvPr/>
        </p:nvSpPr>
        <p:spPr bwMode="auto">
          <a:xfrm>
            <a:off x="6932843" y="1671936"/>
            <a:ext cx="1420582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baseline="30000" dirty="0" smtClean="0">
                <a:solidFill>
                  <a:srgbClr val="000000"/>
                </a:solidFill>
              </a:rPr>
              <a:t>136</a:t>
            </a:r>
            <a:r>
              <a:rPr lang="en-US" sz="2400" b="1" dirty="0" smtClean="0">
                <a:solidFill>
                  <a:srgbClr val="000000"/>
                </a:solidFill>
              </a:rPr>
              <a:t>Xe </a:t>
            </a:r>
            <a:r>
              <a:rPr lang="en-US" sz="2400" b="1" dirty="0">
                <a:solidFill>
                  <a:srgbClr val="000000"/>
                </a:solidFill>
                <a:latin typeface="Symbol" pitchFamily="18" charset="2"/>
              </a:rPr>
              <a:t>+ </a:t>
            </a:r>
            <a:r>
              <a:rPr lang="en-US" sz="2400" b="1" dirty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 rot="18909040">
            <a:off x="5969818" y="2597099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6848675" y="4953000"/>
            <a:ext cx="327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80808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6650713" y="3048000"/>
            <a:ext cx="9348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2000" b="1" baseline="30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6899784" y="4095690"/>
            <a:ext cx="665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baseline="30000" dirty="0" smtClean="0">
                <a:solidFill>
                  <a:srgbClr val="80808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137</a:t>
            </a:r>
            <a:r>
              <a:rPr lang="en-US" sz="2000" b="1" dirty="0" smtClean="0">
                <a:solidFill>
                  <a:srgbClr val="80808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baseline="30000" dirty="0" smtClean="0">
                <a:solidFill>
                  <a:srgbClr val="80808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2000" b="1" baseline="30000" dirty="0">
              <a:solidFill>
                <a:srgbClr val="808080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95729" y="2438400"/>
            <a:ext cx="96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MCP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8849120">
            <a:off x="5381099" y="5122774"/>
            <a:ext cx="146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Trap electrodes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7" y="1202837"/>
            <a:ext cx="50898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u="sng" dirty="0" smtClean="0">
                <a:solidFill>
                  <a:srgbClr val="000000"/>
                </a:solidFill>
                <a:latin typeface="Helvetica" charset="0"/>
              </a:rPr>
              <a:t>Principles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Trap </a:t>
            </a:r>
            <a:r>
              <a:rPr lang="en-US" sz="1600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600" dirty="0" err="1" smtClean="0">
                <a:solidFill>
                  <a:srgbClr val="000000"/>
                </a:solidFill>
                <a:latin typeface="Helvetica" charset="0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 precursors as ions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Cool by He gas 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  <a:sym typeface="Wingdings" pitchFamily="2" charset="2"/>
              </a:rPr>
              <a:t>to 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~1-mm</a:t>
            </a:r>
            <a:r>
              <a:rPr lang="en-US" sz="1600" baseline="30000" dirty="0" smtClean="0">
                <a:solidFill>
                  <a:srgbClr val="000000"/>
                </a:solidFill>
                <a:latin typeface="Helvetica" charset="0"/>
              </a:rPr>
              <a:t>3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 volume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Ions decay from rest at trap center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Trigger on </a:t>
            </a:r>
            <a:r>
              <a:rPr lang="el-GR" sz="1600" dirty="0" smtClean="0">
                <a:solidFill>
                  <a:srgbClr val="000000"/>
                </a:solidFill>
              </a:rPr>
              <a:t>β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’s using plastic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Measure recoil time of flight (TOF) to MCP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1600" dirty="0" smtClean="0">
                <a:solidFill>
                  <a:srgbClr val="000000"/>
                </a:solidFill>
              </a:rPr>
              <a:t>β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 (+</a:t>
            </a:r>
            <a:r>
              <a:rPr lang="en-US" sz="1600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) gives lower energy recoil (&lt; 170 </a:t>
            </a:r>
            <a:r>
              <a:rPr lang="en-US" sz="1600" dirty="0" err="1" smtClean="0">
                <a:solidFill>
                  <a:srgbClr val="000000"/>
                </a:solidFill>
                <a:latin typeface="Helvetica" charset="0"/>
              </a:rPr>
              <a:t>eV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)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l-GR" sz="1600" dirty="0" smtClean="0">
                <a:solidFill>
                  <a:srgbClr val="000000"/>
                </a:solidFill>
              </a:rPr>
              <a:t>β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+n 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gives 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higher energy recoil 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                  (up to 14 </a:t>
            </a:r>
            <a:r>
              <a:rPr lang="en-US" sz="1600" dirty="0" err="1" smtClean="0">
                <a:solidFill>
                  <a:srgbClr val="000000"/>
                </a:solidFill>
                <a:latin typeface="Helvetica" charset="0"/>
              </a:rPr>
              <a:t>keV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)</a:t>
            </a:r>
          </a:p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u="sng" dirty="0" smtClean="0">
              <a:solidFill>
                <a:srgbClr val="000000"/>
              </a:solidFill>
              <a:latin typeface="Helvetica" charset="0"/>
            </a:endParaRPr>
          </a:p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u="sng" dirty="0" smtClean="0">
                <a:solidFill>
                  <a:srgbClr val="000000"/>
                </a:solidFill>
                <a:latin typeface="Helvetica" charset="0"/>
              </a:rPr>
              <a:t>Advantages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Measurement of both </a:t>
            </a:r>
            <a:r>
              <a:rPr lang="en-US" sz="1600" i="1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i="1" baseline="-25000" dirty="0" err="1" smtClean="0">
                <a:solidFill>
                  <a:srgbClr val="000000"/>
                </a:solidFill>
                <a:latin typeface="Helvetica" charset="0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 and </a:t>
            </a:r>
            <a:r>
              <a:rPr lang="en-US" sz="1600" i="1" dirty="0" smtClean="0">
                <a:solidFill>
                  <a:srgbClr val="000000"/>
                </a:solidFill>
                <a:latin typeface="Helvetica" charset="0"/>
              </a:rPr>
              <a:t>E</a:t>
            </a:r>
            <a:r>
              <a:rPr lang="en-US" sz="1600" i="1" baseline="-25000" dirty="0" smtClean="0">
                <a:solidFill>
                  <a:srgbClr val="000000"/>
                </a:solidFill>
                <a:latin typeface="Helvetica" charset="0"/>
              </a:rPr>
              <a:t>n</a:t>
            </a: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High 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efficiency </a:t>
            </a:r>
            <a:r>
              <a:rPr lang="en-US" sz="1600" b="1" dirty="0">
                <a:solidFill>
                  <a:srgbClr val="000000"/>
                </a:solidFill>
                <a:latin typeface="Helvetica" charset="0"/>
              </a:rPr>
              <a:t>and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 good </a:t>
            </a:r>
            <a:r>
              <a:rPr lang="en-US" sz="1600" i="1" dirty="0" smtClean="0">
                <a:solidFill>
                  <a:srgbClr val="000000"/>
                </a:solidFill>
                <a:latin typeface="Helvetica" charset="0"/>
              </a:rPr>
              <a:t>E</a:t>
            </a:r>
            <a:r>
              <a:rPr lang="en-US" sz="1600" i="1" baseline="-25000" dirty="0" smtClean="0">
                <a:solidFill>
                  <a:srgbClr val="000000"/>
                </a:solidFill>
                <a:latin typeface="Helvetica" charset="0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Helvetica" charset="0"/>
              </a:rPr>
              <a:t>resolution</a:t>
            </a: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Insensitive to background </a:t>
            </a:r>
            <a:r>
              <a:rPr lang="en-US" sz="1600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’s</a:t>
            </a:r>
            <a:r>
              <a:rPr lang="el-GR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&amp; n’s</a:t>
            </a: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Near-Gaussian </a:t>
            </a:r>
            <a:r>
              <a:rPr lang="en-US" sz="1600" i="1" dirty="0" smtClean="0">
                <a:solidFill>
                  <a:srgbClr val="000000"/>
                </a:solidFill>
                <a:latin typeface="Helvetica" charset="0"/>
              </a:rPr>
              <a:t>E</a:t>
            </a:r>
            <a:r>
              <a:rPr lang="en-US" sz="1600" i="1" baseline="-25000" dirty="0" smtClean="0">
                <a:solidFill>
                  <a:srgbClr val="000000"/>
                </a:solidFill>
                <a:latin typeface="Helvetica" charset="0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 detector response</a:t>
            </a: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Efficiency nearly independent of </a:t>
            </a:r>
            <a:r>
              <a:rPr lang="en-US" sz="1600" i="1" dirty="0" smtClean="0">
                <a:solidFill>
                  <a:srgbClr val="000000"/>
                </a:solidFill>
                <a:latin typeface="Helvetica" charset="0"/>
              </a:rPr>
              <a:t>E</a:t>
            </a:r>
            <a:r>
              <a:rPr lang="en-US" sz="1600" i="1" baseline="-25000" dirty="0" smtClean="0">
                <a:solidFill>
                  <a:srgbClr val="000000"/>
                </a:solidFill>
                <a:latin typeface="Helvetica" charset="0"/>
              </a:rPr>
              <a:t>n</a:t>
            </a: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Many checks of systematic effects</a:t>
            </a:r>
          </a:p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u="sng" dirty="0" smtClean="0">
              <a:solidFill>
                <a:srgbClr val="000000"/>
              </a:solidFill>
              <a:latin typeface="Helvetica" charset="0"/>
            </a:endParaRPr>
          </a:p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u="sng" dirty="0" smtClean="0">
                <a:solidFill>
                  <a:srgbClr val="000000"/>
                </a:solidFill>
                <a:latin typeface="Helvetica" charset="0"/>
              </a:rPr>
              <a:t>Challenges</a:t>
            </a:r>
            <a:endParaRPr lang="en-US" sz="1600" dirty="0">
              <a:solidFill>
                <a:srgbClr val="000000"/>
              </a:solidFill>
              <a:latin typeface="Helvetica" charset="0"/>
            </a:endParaRP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Trapping field perturbs ion trajectory</a:t>
            </a:r>
          </a:p>
          <a:p>
            <a:pPr marL="2857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Helvetica" charset="0"/>
              </a:rPr>
              <a:t>Ion cloud size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 rot="18909040">
            <a:off x="7812438" y="4432367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2709040">
            <a:off x="5984799" y="4429503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 rot="2709040">
            <a:off x="7832433" y="2599964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4118" y="5644873"/>
            <a:ext cx="1485900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000000"/>
              </a:solidFill>
              <a:latin typeface="Helvetica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Helvetica" charset="0"/>
              </a:rPr>
              <a:t>HPGe</a:t>
            </a:r>
            <a:endParaRPr lang="en-US" sz="2000" b="1" dirty="0" smtClean="0">
              <a:solidFill>
                <a:srgbClr val="000000"/>
              </a:solidFill>
              <a:latin typeface="Helvetica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7885797" y="3945008"/>
            <a:ext cx="1485900" cy="707886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 smtClean="0">
              <a:solidFill>
                <a:srgbClr val="000000"/>
              </a:solidFill>
              <a:latin typeface="Helvetica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Helvetica" charset="0"/>
              </a:rPr>
              <a:t>HPGe</a:t>
            </a:r>
            <a:endParaRPr lang="en-US" sz="2000" b="1" dirty="0" smtClean="0">
              <a:solidFill>
                <a:srgbClr val="000000"/>
              </a:solidFill>
              <a:latin typeface="Helvetica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5400000">
            <a:off x="4471087" y="3959990"/>
            <a:ext cx="1485900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Plastic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ΔE-E</a:t>
            </a:r>
          </a:p>
        </p:txBody>
      </p:sp>
      <p:sp>
        <p:nvSpPr>
          <p:cNvPr id="49" name="TextBox 48"/>
          <p:cNvSpPr txBox="1"/>
          <p:nvPr/>
        </p:nvSpPr>
        <p:spPr>
          <a:xfrm rot="5400000">
            <a:off x="4942391" y="4260072"/>
            <a:ext cx="1485900" cy="107722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" b="1" dirty="0" smtClean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9" name="TextBox 68"/>
          <p:cNvSpPr txBox="1"/>
          <p:nvPr/>
        </p:nvSpPr>
        <p:spPr bwMode="auto">
          <a:xfrm>
            <a:off x="7485155" y="5241311"/>
            <a:ext cx="30008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000" b="1" dirty="0" smtClean="0">
                <a:solidFill>
                  <a:srgbClr val="FFFFF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ν</a:t>
            </a:r>
            <a:endParaRPr lang="en-US" sz="2000" b="1" dirty="0">
              <a:solidFill>
                <a:srgbClr val="FFFFF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Straight Arrow Connector 27"/>
          <p:cNvCxnSpPr>
            <a:cxnSpLocks noChangeShapeType="1"/>
          </p:cNvCxnSpPr>
          <p:nvPr/>
        </p:nvCxnSpPr>
        <p:spPr bwMode="auto">
          <a:xfrm flipH="1">
            <a:off x="5739202" y="4309007"/>
            <a:ext cx="1183642" cy="339194"/>
          </a:xfrm>
          <a:prstGeom prst="straightConnector1">
            <a:avLst/>
          </a:prstGeom>
          <a:noFill/>
          <a:ln w="28575" algn="ctr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74" name="TextBox 73"/>
          <p:cNvSpPr txBox="1"/>
          <p:nvPr/>
        </p:nvSpPr>
        <p:spPr bwMode="auto">
          <a:xfrm>
            <a:off x="6106960" y="4115302"/>
            <a:ext cx="31931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l-GR" sz="2000" b="1" dirty="0" smtClean="0">
                <a:solidFill>
                  <a:srgbClr val="000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endParaRPr lang="en-US" sz="2000" b="1" dirty="0">
              <a:solidFill>
                <a:srgbClr val="000000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53"/>
          <p:cNvSpPr>
            <a:spLocks noChangeArrowheads="1"/>
          </p:cNvSpPr>
          <p:nvPr/>
        </p:nvSpPr>
        <p:spPr bwMode="auto">
          <a:xfrm>
            <a:off x="4809294" y="2211941"/>
            <a:ext cx="4224090" cy="418885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 rot="16200000">
            <a:off x="6888029" y="2084955"/>
            <a:ext cx="127003" cy="1436993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cxnSp>
        <p:nvCxnSpPr>
          <p:cNvPr id="40" name="Straight Arrow Connector 27"/>
          <p:cNvCxnSpPr>
            <a:cxnSpLocks noChangeShapeType="1"/>
          </p:cNvCxnSpPr>
          <p:nvPr/>
        </p:nvCxnSpPr>
        <p:spPr bwMode="auto">
          <a:xfrm>
            <a:off x="6924432" y="4306330"/>
            <a:ext cx="928207" cy="1865870"/>
          </a:xfrm>
          <a:prstGeom prst="straightConnector1">
            <a:avLst/>
          </a:prstGeom>
          <a:noFill/>
          <a:ln w="12700" algn="ctr">
            <a:solidFill>
              <a:schemeClr val="bg2">
                <a:lumMod val="50000"/>
              </a:schemeClr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54" name="Straight Arrow Connector 27"/>
          <p:cNvCxnSpPr>
            <a:cxnSpLocks noChangeShapeType="1"/>
          </p:cNvCxnSpPr>
          <p:nvPr/>
        </p:nvCxnSpPr>
        <p:spPr bwMode="auto">
          <a:xfrm>
            <a:off x="6923844" y="4311121"/>
            <a:ext cx="306221" cy="1151517"/>
          </a:xfrm>
          <a:prstGeom prst="straightConnector1">
            <a:avLst/>
          </a:prstGeom>
          <a:noFill/>
          <a:ln w="28575" algn="ctr">
            <a:solidFill>
              <a:schemeClr val="bg2">
                <a:lumMod val="10000"/>
              </a:schemeClr>
            </a:solidFill>
            <a:round/>
            <a:headEnd/>
            <a:tailEnd type="arrow" w="med" len="med"/>
          </a:ln>
        </p:spPr>
      </p:cxnSp>
      <p:cxnSp>
        <p:nvCxnSpPr>
          <p:cNvPr id="91" name="Straight Arrow Connector 26"/>
          <p:cNvCxnSpPr>
            <a:cxnSpLocks noChangeShapeType="1"/>
          </p:cNvCxnSpPr>
          <p:nvPr/>
        </p:nvCxnSpPr>
        <p:spPr bwMode="auto">
          <a:xfrm flipH="1" flipV="1">
            <a:off x="6579740" y="2866953"/>
            <a:ext cx="345276" cy="1439754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879963" y="4259283"/>
            <a:ext cx="85579" cy="9417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2">
                <a:lumMod val="10000"/>
              </a:schemeClr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261938" y="406923"/>
            <a:ext cx="8602768" cy="533400"/>
          </a:xfrm>
        </p:spPr>
        <p:txBody>
          <a:bodyPr/>
          <a:lstStyle/>
          <a:p>
            <a:r>
              <a:rPr lang="en-US" dirty="0" smtClean="0"/>
              <a:t>Outfit the Beta-decay Paul Trap with different radiation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478" y="3476315"/>
            <a:ext cx="4190280" cy="283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17" y="114300"/>
            <a:ext cx="8375341" cy="809625"/>
          </a:xfrm>
        </p:spPr>
        <p:txBody>
          <a:bodyPr/>
          <a:lstStyle/>
          <a:p>
            <a:r>
              <a:rPr lang="en-US" sz="2800" dirty="0" smtClean="0"/>
              <a:t>Data collected with </a:t>
            </a:r>
            <a:r>
              <a:rPr lang="en-US" sz="2800" baseline="30000" dirty="0" smtClean="0"/>
              <a:t>137</a:t>
            </a:r>
            <a:r>
              <a:rPr lang="en-US" sz="2800" dirty="0" smtClean="0"/>
              <a:t>I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beam of 30 ions/sec from an offline 1-mCi </a:t>
            </a:r>
            <a:r>
              <a:rPr lang="en-US" sz="2800" baseline="30000" dirty="0" smtClean="0"/>
              <a:t>252</a:t>
            </a:r>
            <a:r>
              <a:rPr lang="en-US" sz="2800" dirty="0" smtClean="0"/>
              <a:t>Cf source</a:t>
            </a:r>
            <a:endParaRPr lang="en-US" sz="2800" dirty="0"/>
          </a:p>
        </p:txBody>
      </p:sp>
      <p:sp>
        <p:nvSpPr>
          <p:cNvPr id="56" name="Oval 55"/>
          <p:cNvSpPr/>
          <p:nvPr/>
        </p:nvSpPr>
        <p:spPr bwMode="auto">
          <a:xfrm>
            <a:off x="650854" y="4096028"/>
            <a:ext cx="532897" cy="2141381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249007" y="1924749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baseline="30000" dirty="0" smtClean="0">
                <a:solidFill>
                  <a:srgbClr val="000000"/>
                </a:solidFill>
                <a:latin typeface="Helvetica" charset="0"/>
              </a:rPr>
              <a:t>137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I 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 decay in the trap (</a:t>
            </a:r>
            <a:r>
              <a:rPr lang="en-US" sz="2000" b="1" i="1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2000" b="1" i="1" baseline="-25000" dirty="0" err="1" smtClean="0">
                <a:solidFill>
                  <a:srgbClr val="000000"/>
                </a:solidFill>
                <a:latin typeface="Helvetica" charset="0"/>
              </a:rPr>
              <a:t>n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=7%)</a:t>
            </a:r>
            <a:endParaRPr lang="en-US" sz="20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10618" y="3821102"/>
            <a:ext cx="102541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baseline="30000" dirty="0" smtClean="0">
                <a:solidFill>
                  <a:srgbClr val="FF0000"/>
                </a:solidFill>
                <a:latin typeface="Helvetica" charset="0"/>
              </a:rPr>
              <a:t>137</a:t>
            </a:r>
            <a:r>
              <a:rPr lang="en-US" sz="1400" b="1" dirty="0" smtClean="0">
                <a:solidFill>
                  <a:srgbClr val="FF0000"/>
                </a:solidFill>
                <a:latin typeface="Helvetica" charset="0"/>
              </a:rPr>
              <a:t>Xe ions following </a:t>
            </a:r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400" b="1" dirty="0" smtClean="0">
                <a:solidFill>
                  <a:srgbClr val="FF0000"/>
                </a:solidFill>
                <a:latin typeface="Helvetica" charset="0"/>
              </a:rPr>
              <a:t> decay</a:t>
            </a:r>
            <a:endParaRPr lang="en-US" sz="1400" b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522470" y="476031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charset="0"/>
              </a:rPr>
              <a:t>Counts/6.5 ns</a:t>
            </a:r>
            <a:endParaRPr lang="en-US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15067" y="6334184"/>
            <a:ext cx="23970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Time of flight (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</a:rPr>
              <a:t>s)</a:t>
            </a:r>
            <a:endParaRPr lang="en-US" sz="2000" b="1" dirty="0">
              <a:solidFill>
                <a:srgbClr val="000000"/>
              </a:solidFill>
              <a:latin typeface="Helvetica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917303" y="3278659"/>
            <a:ext cx="1439427" cy="8173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56" idx="4"/>
          </p:cNvCxnSpPr>
          <p:nvPr/>
        </p:nvCxnSpPr>
        <p:spPr bwMode="auto">
          <a:xfrm flipV="1">
            <a:off x="917303" y="4896183"/>
            <a:ext cx="3975973" cy="13412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1300" y="3074005"/>
            <a:ext cx="2572906" cy="174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2994139" y="4774184"/>
            <a:ext cx="1470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Time of flight (</a:t>
            </a:r>
            <a:r>
              <a:rPr lang="en-US" sz="1200" b="1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s)</a:t>
            </a:r>
            <a:endParaRPr lang="en-US" sz="1200" b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0766" y="2986271"/>
            <a:ext cx="23338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baseline="30000" dirty="0" smtClean="0">
                <a:solidFill>
                  <a:srgbClr val="FF0000"/>
                </a:solidFill>
                <a:latin typeface="Helvetica" charset="0"/>
              </a:rPr>
              <a:t>136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Xe ions following neutron emission</a:t>
            </a:r>
            <a:endParaRPr lang="en-US" sz="1600" b="1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32" y="1156658"/>
            <a:ext cx="7137175" cy="171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 rot="16200000">
            <a:off x="1703346" y="3665998"/>
            <a:ext cx="1306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Helvetica" charset="0"/>
              </a:rPr>
              <a:t>Counts/13 ns</a:t>
            </a:r>
            <a:endParaRPr lang="en-US" sz="1400" b="1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77" y="3042647"/>
            <a:ext cx="2990109" cy="200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526583" y="3041012"/>
            <a:ext cx="21583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b="1" dirty="0" smtClean="0">
                <a:solidFill>
                  <a:srgbClr val="FF0000"/>
                </a:solidFill>
                <a:latin typeface="Helvetica" charset="0"/>
              </a:rPr>
              <a:t>-delayed neutron  energy spectrum</a:t>
            </a:r>
            <a:endParaRPr lang="en-US" b="1" dirty="0">
              <a:solidFill>
                <a:srgbClr val="FF0000"/>
              </a:solidFill>
              <a:latin typeface="Helvetica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18" y="3923081"/>
            <a:ext cx="4244578" cy="161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46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0" grpId="1" animBg="1"/>
      <p:bldP spid="40" grpId="0"/>
      <p:bldP spid="41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50" y="152400"/>
            <a:ext cx="7989990" cy="809625"/>
          </a:xfrm>
        </p:spPr>
        <p:txBody>
          <a:bodyPr/>
          <a:lstStyle/>
          <a:p>
            <a:r>
              <a:rPr lang="en-US" dirty="0" smtClean="0"/>
              <a:t>Upgrades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higher statistics and reduced systematic effects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82772" y="1235254"/>
            <a:ext cx="438977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Increase </a:t>
            </a:r>
            <a:r>
              <a:rPr lang="en-US" b="1" dirty="0" smtClean="0">
                <a:latin typeface="Symbol" pitchFamily="18" charset="2"/>
              </a:rPr>
              <a:t>b</a:t>
            </a:r>
            <a:r>
              <a:rPr lang="en-US" b="1" dirty="0" smtClean="0"/>
              <a:t> efficiency + spectroscopy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2× </a:t>
            </a:r>
            <a:r>
              <a:rPr lang="en-US" sz="1600" dirty="0" smtClean="0">
                <a:latin typeface="Symbol" pitchFamily="18" charset="2"/>
              </a:rPr>
              <a:t>D</a:t>
            </a:r>
            <a:r>
              <a:rPr lang="en-US" sz="1600" dirty="0" smtClean="0"/>
              <a:t>E-E plastic scintillators subtend ~10%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Detector in rough vacuum separated from UHV by 10-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m window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endParaRPr lang="en-US" dirty="0" smtClean="0"/>
          </a:p>
          <a:p>
            <a:r>
              <a:rPr lang="en-US" b="1" dirty="0" smtClean="0"/>
              <a:t>Increase recoil-ion efficiency and improve measurement of </a:t>
            </a:r>
            <a:r>
              <a:rPr lang="en-US" b="1" i="1" dirty="0" smtClean="0"/>
              <a:t>E</a:t>
            </a:r>
            <a:r>
              <a:rPr lang="en-US" b="1" i="1" baseline="-25000" dirty="0" smtClean="0"/>
              <a:t>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2× 50x50-mm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MCP subtend ~10%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Position </a:t>
            </a:r>
            <a:r>
              <a:rPr lang="en-US" sz="1600" dirty="0" smtClean="0"/>
              <a:t>sensitivity (&lt;1 mm) </a:t>
            </a:r>
            <a:r>
              <a:rPr lang="en-US" sz="1600" dirty="0" smtClean="0"/>
              <a:t>allows path length reconstruction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r>
              <a:rPr lang="en-US" b="1" dirty="0" smtClean="0"/>
              <a:t>Different </a:t>
            </a:r>
            <a:r>
              <a:rPr lang="en-US" b="1" dirty="0" smtClean="0">
                <a:latin typeface="Symbol" pitchFamily="18" charset="2"/>
              </a:rPr>
              <a:t>b</a:t>
            </a:r>
            <a:r>
              <a:rPr lang="en-US" b="1" dirty="0" smtClean="0"/>
              <a:t>-ion angle combos</a:t>
            </a:r>
          </a:p>
          <a:p>
            <a:endParaRPr lang="en-US" b="1" dirty="0"/>
          </a:p>
          <a:p>
            <a:r>
              <a:rPr lang="en-US" b="1" dirty="0"/>
              <a:t>Reduce </a:t>
            </a:r>
            <a:r>
              <a:rPr lang="en-US" b="1" i="1" dirty="0"/>
              <a:t>E</a:t>
            </a:r>
            <a:r>
              <a:rPr lang="en-US" b="1" i="1" baseline="-25000" dirty="0"/>
              <a:t>n</a:t>
            </a:r>
            <a:r>
              <a:rPr lang="en-US" b="1" dirty="0"/>
              <a:t> threshold </a:t>
            </a:r>
            <a:r>
              <a:rPr lang="en-US" b="1" dirty="0">
                <a:sym typeface="Wingdings" pitchFamily="2" charset="2"/>
              </a:rPr>
              <a:t> better separation of </a:t>
            </a:r>
            <a:r>
              <a:rPr lang="en-US" b="1" dirty="0">
                <a:latin typeface="Symbol" pitchFamily="18" charset="2"/>
                <a:sym typeface="Wingdings" pitchFamily="2" charset="2"/>
              </a:rPr>
              <a:t>b</a:t>
            </a:r>
            <a:r>
              <a:rPr lang="en-US" b="1" dirty="0">
                <a:sym typeface="Wingdings" pitchFamily="2" charset="2"/>
              </a:rPr>
              <a:t> and </a:t>
            </a:r>
            <a:r>
              <a:rPr lang="en-US" b="1" dirty="0" err="1">
                <a:latin typeface="Symbol" pitchFamily="18" charset="2"/>
                <a:sym typeface="Wingdings" pitchFamily="2" charset="2"/>
              </a:rPr>
              <a:t>b</a:t>
            </a:r>
            <a:r>
              <a:rPr lang="en-US" b="1" dirty="0" err="1">
                <a:sym typeface="Wingdings" pitchFamily="2" charset="2"/>
              </a:rPr>
              <a:t>n</a:t>
            </a:r>
            <a:r>
              <a:rPr lang="en-US" b="1" dirty="0">
                <a:sym typeface="Wingdings" pitchFamily="2" charset="2"/>
              </a:rPr>
              <a:t> recoils</a:t>
            </a:r>
            <a:endParaRPr lang="en-US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Electrodes closer to center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RF applied only to ends of electrodes</a:t>
            </a:r>
          </a:p>
          <a:p>
            <a:endParaRPr lang="en-US" b="1" dirty="0" smtClean="0"/>
          </a:p>
        </p:txBody>
      </p:sp>
      <p:pic>
        <p:nvPicPr>
          <p:cNvPr id="22" name="Picture 21" descr="IMG_137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99" y="4842449"/>
            <a:ext cx="1422300" cy="1904335"/>
          </a:xfrm>
          <a:prstGeom prst="rect">
            <a:avLst/>
          </a:prstGeom>
        </p:spPr>
      </p:pic>
      <p:sp>
        <p:nvSpPr>
          <p:cNvPr id="23" name="Rectangle 22"/>
          <p:cNvSpPr>
            <a:spLocks noChangeAspect="1" noChangeArrowheads="1"/>
          </p:cNvSpPr>
          <p:nvPr/>
        </p:nvSpPr>
        <p:spPr bwMode="auto">
          <a:xfrm rot="18909040">
            <a:off x="1315431" y="1472108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>
            <a:spLocks noChangeAspect="1"/>
          </p:cNvSpPr>
          <p:nvPr/>
        </p:nvSpPr>
        <p:spPr>
          <a:xfrm>
            <a:off x="1827165" y="1863027"/>
            <a:ext cx="96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latin typeface="+mn-lt"/>
              </a:rPr>
              <a:t>MCP</a:t>
            </a:r>
            <a:endParaRPr lang="en-US" sz="1800" dirty="0">
              <a:latin typeface="+mn-lt"/>
            </a:endParaRPr>
          </a:p>
        </p:txBody>
      </p:sp>
      <p:sp>
        <p:nvSpPr>
          <p:cNvPr id="25" name="TextBox 24"/>
          <p:cNvSpPr txBox="1">
            <a:spLocks noChangeAspect="1"/>
          </p:cNvSpPr>
          <p:nvPr/>
        </p:nvSpPr>
        <p:spPr>
          <a:xfrm rot="18849120">
            <a:off x="681889" y="3861361"/>
            <a:ext cx="146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Trap electrodes</a:t>
            </a:r>
            <a:endParaRPr lang="en-US" sz="1600" dirty="0">
              <a:latin typeface="+mn-lt"/>
            </a:endParaRPr>
          </a:p>
        </p:txBody>
      </p:sp>
      <p:sp>
        <p:nvSpPr>
          <p:cNvPr id="27" name="Rectangle 26"/>
          <p:cNvSpPr>
            <a:spLocks noChangeAspect="1" noChangeArrowheads="1"/>
          </p:cNvSpPr>
          <p:nvPr/>
        </p:nvSpPr>
        <p:spPr bwMode="auto">
          <a:xfrm rot="18909040">
            <a:off x="3132179" y="3158468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" name="Rectangle 30"/>
          <p:cNvSpPr>
            <a:spLocks noChangeAspect="1" noChangeArrowheads="1"/>
          </p:cNvSpPr>
          <p:nvPr/>
        </p:nvSpPr>
        <p:spPr bwMode="auto">
          <a:xfrm rot="2709040">
            <a:off x="1307504" y="3179400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2" name="Rectangle 31"/>
          <p:cNvSpPr>
            <a:spLocks noChangeAspect="1" noChangeArrowheads="1"/>
          </p:cNvSpPr>
          <p:nvPr/>
        </p:nvSpPr>
        <p:spPr bwMode="auto">
          <a:xfrm rot="2709040">
            <a:off x="3260433" y="1351685"/>
            <a:ext cx="40413" cy="158113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5" name="TextBox 34"/>
          <p:cNvSpPr txBox="1">
            <a:spLocks noChangeAspect="1"/>
          </p:cNvSpPr>
          <p:nvPr/>
        </p:nvSpPr>
        <p:spPr>
          <a:xfrm>
            <a:off x="1574563" y="1239538"/>
            <a:ext cx="1485900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HPGe</a:t>
            </a:r>
            <a:endParaRPr lang="en-US" sz="1000" dirty="0" smtClean="0"/>
          </a:p>
        </p:txBody>
      </p:sp>
      <p:sp>
        <p:nvSpPr>
          <p:cNvPr id="36" name="TextBox 35"/>
          <p:cNvSpPr txBox="1">
            <a:spLocks noChangeAspect="1"/>
          </p:cNvSpPr>
          <p:nvPr/>
        </p:nvSpPr>
        <p:spPr>
          <a:xfrm rot="16200000">
            <a:off x="3331247" y="2894782"/>
            <a:ext cx="1485900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HPGe</a:t>
            </a:r>
            <a:endParaRPr lang="en-US" sz="2000" dirty="0" smtClean="0"/>
          </a:p>
        </p:txBody>
      </p:sp>
      <p:sp>
        <p:nvSpPr>
          <p:cNvPr id="37" name="TextBox 36"/>
          <p:cNvSpPr txBox="1">
            <a:spLocks noChangeAspect="1"/>
          </p:cNvSpPr>
          <p:nvPr/>
        </p:nvSpPr>
        <p:spPr>
          <a:xfrm rot="5400000">
            <a:off x="-183300" y="2755835"/>
            <a:ext cx="14859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Plastic</a:t>
            </a:r>
          </a:p>
          <a:p>
            <a:pPr algn="ctr"/>
            <a:r>
              <a:rPr lang="en-US" sz="2000" dirty="0" smtClean="0"/>
              <a:t>ΔE-E</a:t>
            </a:r>
          </a:p>
        </p:txBody>
      </p:sp>
      <p:sp>
        <p:nvSpPr>
          <p:cNvPr id="38" name="TextBox 37"/>
          <p:cNvSpPr txBox="1">
            <a:spLocks noChangeAspect="1"/>
          </p:cNvSpPr>
          <p:nvPr/>
        </p:nvSpPr>
        <p:spPr>
          <a:xfrm rot="5400000">
            <a:off x="288004" y="3070858"/>
            <a:ext cx="1485900" cy="1077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dirty="0" smtClean="0"/>
          </a:p>
        </p:txBody>
      </p:sp>
      <p:sp>
        <p:nvSpPr>
          <p:cNvPr id="40" name="Rectangle 16"/>
          <p:cNvSpPr>
            <a:spLocks noChangeAspect="1" noChangeArrowheads="1"/>
          </p:cNvSpPr>
          <p:nvPr/>
        </p:nvSpPr>
        <p:spPr bwMode="auto">
          <a:xfrm rot="16200000">
            <a:off x="2233642" y="1063949"/>
            <a:ext cx="127003" cy="1436993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1" name="Rectangle 16"/>
          <p:cNvSpPr>
            <a:spLocks noChangeAspect="1" noChangeArrowheads="1"/>
          </p:cNvSpPr>
          <p:nvPr/>
        </p:nvSpPr>
        <p:spPr bwMode="auto">
          <a:xfrm>
            <a:off x="3645385" y="2361544"/>
            <a:ext cx="127003" cy="1436993"/>
          </a:xfrm>
          <a:prstGeom prst="rect">
            <a:avLst/>
          </a:prstGeom>
          <a:solidFill>
            <a:srgbClr val="FF0000">
              <a:alpha val="42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2" name="TextBox 41"/>
          <p:cNvSpPr txBox="1">
            <a:spLocks noChangeAspect="1"/>
          </p:cNvSpPr>
          <p:nvPr/>
        </p:nvSpPr>
        <p:spPr>
          <a:xfrm rot="16200000">
            <a:off x="3001749" y="2868064"/>
            <a:ext cx="96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latin typeface="+mn-lt"/>
              </a:rPr>
              <a:t>MCP</a:t>
            </a:r>
            <a:endParaRPr lang="en-US" sz="1800" dirty="0">
              <a:latin typeface="+mn-lt"/>
            </a:endParaRPr>
          </a:p>
        </p:txBody>
      </p:sp>
      <p:sp>
        <p:nvSpPr>
          <p:cNvPr id="43" name="TextBox 42"/>
          <p:cNvSpPr txBox="1">
            <a:spLocks noChangeAspect="1"/>
          </p:cNvSpPr>
          <p:nvPr/>
        </p:nvSpPr>
        <p:spPr>
          <a:xfrm>
            <a:off x="1606173" y="4098248"/>
            <a:ext cx="14859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Plastic</a:t>
            </a:r>
          </a:p>
          <a:p>
            <a:pPr algn="ctr"/>
            <a:r>
              <a:rPr lang="en-US" sz="2000" dirty="0" smtClean="0"/>
              <a:t>ΔE-E</a:t>
            </a:r>
          </a:p>
        </p:txBody>
      </p:sp>
      <p:sp>
        <p:nvSpPr>
          <p:cNvPr id="44" name="TextBox 43"/>
          <p:cNvSpPr txBox="1">
            <a:spLocks noChangeAspect="1"/>
          </p:cNvSpPr>
          <p:nvPr/>
        </p:nvSpPr>
        <p:spPr>
          <a:xfrm>
            <a:off x="1607254" y="3967881"/>
            <a:ext cx="1485900" cy="1077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" dirty="0" smtClean="0"/>
          </a:p>
        </p:txBody>
      </p:sp>
      <p:cxnSp>
        <p:nvCxnSpPr>
          <p:cNvPr id="45" name="Straight Arrow Connector 44"/>
          <p:cNvCxnSpPr>
            <a:cxnSpLocks noChangeAspect="1"/>
          </p:cNvCxnSpPr>
          <p:nvPr/>
        </p:nvCxnSpPr>
        <p:spPr bwMode="auto">
          <a:xfrm flipV="1">
            <a:off x="2335088" y="2718756"/>
            <a:ext cx="370817" cy="350874"/>
          </a:xfrm>
          <a:prstGeom prst="straightConnector1">
            <a:avLst/>
          </a:prstGeom>
          <a:noFill/>
          <a:ln w="254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388913" y="2848129"/>
            <a:ext cx="91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11mm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8931942">
            <a:off x="2388963" y="1957585"/>
            <a:ext cx="13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ym typeface="Wingdings" pitchFamily="2" charset="2"/>
              </a:rPr>
              <a:t>V</a:t>
            </a:r>
            <a:r>
              <a:rPr lang="en-US" baseline="-25000" dirty="0" err="1" smtClean="0">
                <a:sym typeface="Wingdings" pitchFamily="2" charset="2"/>
              </a:rPr>
              <a:t>rf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= </a:t>
            </a:r>
            <a:r>
              <a:rPr lang="en-US" dirty="0" smtClean="0">
                <a:sym typeface="Wingdings" pitchFamily="2" charset="2"/>
              </a:rPr>
              <a:t>85 V</a:t>
            </a:r>
            <a:endParaRPr lang="en-US" baseline="-25000" dirty="0"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07" y="1239538"/>
            <a:ext cx="4068545" cy="356659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9" name="Picture 48" descr="CIMG6158 (resize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7" y="4806134"/>
            <a:ext cx="1482725" cy="197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PAD vvvName - Directorate/Department Name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1" y="1237257"/>
            <a:ext cx="7481454" cy="541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 bwMode="auto">
          <a:xfrm>
            <a:off x="1942155" y="4806267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2192796" y="4796191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714231" y="4806267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1686476" y="5313848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942155" y="5313848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2192796" y="5315107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3205438" y="4286092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3485048" y="4286092"/>
            <a:ext cx="355180" cy="32495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7756" y="4784077"/>
            <a:ext cx="1175537" cy="369332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137,138,140</a:t>
            </a:r>
            <a:r>
              <a:rPr lang="en-US" b="1" dirty="0" smtClean="0"/>
              <a:t>I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19696" y="4286092"/>
            <a:ext cx="1107194" cy="369332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144,145</a:t>
            </a:r>
            <a:r>
              <a:rPr lang="en-US" b="1" dirty="0" smtClean="0"/>
              <a:t>Cs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36516" y="5311770"/>
            <a:ext cx="1322479" cy="369332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134,135,136</a:t>
            </a:r>
            <a:r>
              <a:rPr lang="en-US" b="1" dirty="0" smtClean="0"/>
              <a:t>Sb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7962311" y="2448675"/>
            <a:ext cx="255404" cy="25799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962311" y="2792518"/>
            <a:ext cx="255404" cy="25799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963570" y="3143920"/>
            <a:ext cx="255404" cy="257999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19685" y="2777947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1 </a:t>
            </a:r>
            <a:r>
              <a:rPr lang="en-US" sz="1600" dirty="0" smtClean="0"/>
              <a:t>-10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8242356" y="3121249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1</a:t>
            </a:r>
            <a:endParaRPr lang="en-US" sz="16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8220944" y="2441117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-10</a:t>
            </a:r>
            <a:r>
              <a:rPr lang="en-US" sz="1600" baseline="30000" dirty="0" smtClean="0"/>
              <a:t>3</a:t>
            </a:r>
            <a:endParaRPr lang="en-US" sz="1600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7941176" y="1760920"/>
            <a:ext cx="114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Ions/sec at BPT</a:t>
            </a:r>
            <a:endParaRPr lang="en-US" sz="1800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BPT moved down to the CARIBU Low-Energy Experimental Hall –Nov.-Dec. 2013 Measurement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 Background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o Background Colo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Sample_All_Lab-arial_narrow">
  <a:themeElements>
    <a:clrScheme name="Sample_All_Lab-arial_narro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mple_All_Lab-arial_narrow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39A6"/>
            </a:solidFill>
            <a:effectLst/>
            <a:latin typeface="Impact" pitchFamily="32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39A6"/>
            </a:solidFill>
            <a:effectLst/>
            <a:latin typeface="Impact" pitchFamily="32" charset="0"/>
            <a:ea typeface="ＭＳ Ｐゴシック" pitchFamily="1" charset="-128"/>
          </a:defRPr>
        </a:defPPr>
      </a:lstStyle>
    </a:lnDef>
  </a:objectDefaults>
  <a:extraClrSchemeLst>
    <a:extraClrScheme>
      <a:clrScheme name="Sample_All_Lab-arial_narro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irectorate_template_vg">
  <a:themeElements>
    <a:clrScheme name="directorate_template_v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rectorate_template_vg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irectorate_template_v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rectorate_template_vg">
  <a:themeElements>
    <a:clrScheme name="directorate_template_v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rectorate_template_vg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irectorate_template_v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rectorate_template_v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rectorate_template_v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61812</TotalTime>
  <Words>956</Words>
  <Application>Microsoft Office PowerPoint</Application>
  <PresentationFormat>On-screen Show (4:3)</PresentationFormat>
  <Paragraphs>202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Standard Background</vt:lpstr>
      <vt:lpstr>1_No Background Color</vt:lpstr>
      <vt:lpstr>2_Sample_All_Lab-arial_narrow</vt:lpstr>
      <vt:lpstr>1_directorate_template_vg</vt:lpstr>
      <vt:lpstr>4_directorate_template_vg</vt:lpstr>
      <vt:lpstr>Neutron Spectroscopy with Ion Traps for Astrophysics</vt:lpstr>
      <vt:lpstr>Rapid neutron-capture process nucleosynthesis</vt:lpstr>
      <vt:lpstr>b-delayed neutron impact on understanding r-process nucleosynthesis</vt:lpstr>
      <vt:lpstr>New approach to neutron spectroscopy… without detecting neutrons</vt:lpstr>
      <vt:lpstr>The Beta-decay Paul Trap</vt:lpstr>
      <vt:lpstr>Outfit the Beta-decay Paul Trap with different radiation detectors</vt:lpstr>
      <vt:lpstr>Data collected with 137I+ beam of 30 ions/sec from an offline 1-mCi 252Cf source</vt:lpstr>
      <vt:lpstr>Upgrades  higher statistics and reduced systematic effects</vt:lpstr>
      <vt:lpstr>BPT moved down to the CARIBU Low-Energy Experimental Hall –Nov.-Dec. 2013 Measurement Campaign</vt:lpstr>
      <vt:lpstr>Analysis of this data is underway…</vt:lpstr>
      <vt:lpstr>Design for a dedicated trap</vt:lpstr>
      <vt:lpstr>Existing/future capabilities</vt:lpstr>
      <vt:lpstr>Ultimate reach of ion-trap approach is ~0.1 ion/sec (any isotope shown in color)</vt:lpstr>
      <vt:lpstr>Ion Trap Collaborators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LLNL Template</dc:title>
  <dc:creator>TID</dc:creator>
  <cp:lastModifiedBy>Nicholas D. Scielzo</cp:lastModifiedBy>
  <cp:revision>1413</cp:revision>
  <cp:lastPrinted>2010-05-14T20:09:50Z</cp:lastPrinted>
  <dcterms:created xsi:type="dcterms:W3CDTF">2010-07-01T20:56:41Z</dcterms:created>
  <dcterms:modified xsi:type="dcterms:W3CDTF">2014-05-15T20:48:39Z</dcterms:modified>
</cp:coreProperties>
</file>