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3" r:id="rId4"/>
    <p:sldId id="264" r:id="rId5"/>
    <p:sldId id="265" r:id="rId6"/>
    <p:sldId id="274" r:id="rId7"/>
    <p:sldId id="271" r:id="rId8"/>
    <p:sldId id="278" r:id="rId9"/>
    <p:sldId id="272" r:id="rId10"/>
    <p:sldId id="266" r:id="rId11"/>
    <p:sldId id="267" r:id="rId12"/>
    <p:sldId id="279" r:id="rId13"/>
    <p:sldId id="273" r:id="rId14"/>
    <p:sldId id="277" r:id="rId15"/>
    <p:sldId id="259" r:id="rId16"/>
    <p:sldId id="268" r:id="rId17"/>
    <p:sldId id="269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25879-5749-4E66-A884-CD80108228F2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8D7D-7B32-435B-B1C5-0F8922D407B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31CE0-7D32-4073-A25C-DF706ABF183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786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resolutions</a:t>
            </a:r>
            <a:r>
              <a:rPr lang="en-US" baseline="0" dirty="0" smtClean="0"/>
              <a:t> *so far* achieved during 14C(</a:t>
            </a:r>
            <a:r>
              <a:rPr lang="en-US" baseline="0" dirty="0" err="1" smtClean="0"/>
              <a:t>d,p</a:t>
            </a:r>
            <a:r>
              <a:rPr lang="en-US" baseline="0" dirty="0" smtClean="0"/>
              <a:t>)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A43E-D472-0D4B-B463-0283E5E767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70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8641-235A-4864-801F-FA3C357CDCC6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8641-235A-4864-801F-FA3C357CDCC6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8641-235A-4864-801F-FA3C357CDCC6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86C4-33C4-4A5A-A8C5-5DC5CE7FB031}" type="datetimeFigureOut">
              <a:rPr lang="en-CA" smtClean="0"/>
              <a:pPr/>
              <a:t>15/05/2014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B463-36E1-4F2D-BCBB-4C0FA7E58B3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492896"/>
            <a:ext cx="8642350" cy="1000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432" y="2617439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1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classical novae, type I x-ray bursts, and ATLAS </a:t>
            </a:r>
            <a:r>
              <a:rPr lang="en-CA" sz="3200" b="1" dirty="0" smtClean="0">
                <a:latin typeface="Arial" charset="0"/>
                <a:cs typeface="Arial" charset="0"/>
              </a:rPr>
              <a:t/>
            </a:r>
            <a:br>
              <a:rPr lang="en-CA" sz="3200" b="1" dirty="0" smtClean="0">
                <a:latin typeface="Arial" charset="0"/>
                <a:cs typeface="Arial" charset="0"/>
              </a:rPr>
            </a:br>
            <a:endParaRPr lang="en-CA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115616" y="4077072"/>
            <a:ext cx="69294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Alan </a:t>
            </a:r>
            <a:r>
              <a:rPr lang="en-US" sz="2000" b="1" dirty="0" smtClean="0">
                <a:solidFill>
                  <a:srgbClr val="000000"/>
                </a:solidFill>
              </a:rPr>
              <a:t>Chen</a:t>
            </a:r>
          </a:p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Department of Physics and Astronomy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McMaster </a:t>
            </a:r>
            <a:r>
              <a:rPr lang="en-US" sz="2000" b="1" dirty="0" smtClean="0">
                <a:solidFill>
                  <a:srgbClr val="000000"/>
                </a:solidFill>
              </a:rPr>
              <a:t>University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263"/>
            <a:ext cx="8229600" cy="1143000"/>
          </a:xfrm>
        </p:spPr>
        <p:txBody>
          <a:bodyPr/>
          <a:lstStyle/>
          <a:p>
            <a:r>
              <a:rPr lang="en-US" dirty="0" smtClean="0"/>
              <a:t>HELIOS Gas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25" y="1054737"/>
            <a:ext cx="4849307" cy="56658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ultiple window flanges allow for different target thicknesses (1, 2 and 3 mm)</a:t>
            </a:r>
          </a:p>
          <a:p>
            <a:endParaRPr lang="en-US" dirty="0" smtClean="0"/>
          </a:p>
          <a:p>
            <a:r>
              <a:rPr lang="en-US" dirty="0" smtClean="0"/>
              <a:t>For backward angle measurements: </a:t>
            </a:r>
          </a:p>
          <a:p>
            <a:pPr lvl="1"/>
            <a:r>
              <a:rPr lang="en-US" dirty="0" smtClean="0"/>
              <a:t>upstream window:</a:t>
            </a:r>
          </a:p>
          <a:p>
            <a:pPr lvl="2"/>
            <a:r>
              <a:rPr lang="en-US" dirty="0" smtClean="0"/>
              <a:t>diameter = 0.31”</a:t>
            </a:r>
          </a:p>
          <a:p>
            <a:pPr lvl="2"/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lab</a:t>
            </a:r>
            <a:r>
              <a:rPr lang="en-US" dirty="0" smtClean="0"/>
              <a:t> &gt; 94°</a:t>
            </a:r>
          </a:p>
          <a:p>
            <a:pPr lvl="1"/>
            <a:r>
              <a:rPr lang="en-US" dirty="0" smtClean="0"/>
              <a:t>downstream window:</a:t>
            </a:r>
          </a:p>
          <a:p>
            <a:pPr lvl="2"/>
            <a:r>
              <a:rPr lang="en-US" dirty="0" smtClean="0"/>
              <a:t>diameter = 0.25”</a:t>
            </a:r>
          </a:p>
          <a:p>
            <a:pPr lvl="2"/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lab</a:t>
            </a:r>
            <a:r>
              <a:rPr lang="en-US" dirty="0" smtClean="0"/>
              <a:t> &lt; 72°</a:t>
            </a:r>
          </a:p>
          <a:p>
            <a:pPr lvl="2"/>
            <a:endParaRPr lang="en-US" dirty="0"/>
          </a:p>
          <a:p>
            <a:r>
              <a:rPr lang="en-US" dirty="0" smtClean="0"/>
              <a:t>Effective target thicknesses of e.g. ~65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  <a:r>
              <a:rPr lang="en-US" dirty="0" smtClean="0"/>
              <a:t> for 700-mbar </a:t>
            </a:r>
            <a:r>
              <a:rPr lang="en-US" baseline="30000" dirty="0" smtClean="0"/>
              <a:t>3</a:t>
            </a:r>
            <a:r>
              <a:rPr lang="en-US" dirty="0" smtClean="0"/>
              <a:t>He (2-mm gas cell)</a:t>
            </a:r>
          </a:p>
          <a:p>
            <a:endParaRPr lang="en-US" dirty="0"/>
          </a:p>
          <a:p>
            <a:r>
              <a:rPr lang="en-US" dirty="0" smtClean="0"/>
              <a:t>Best resolution: ~ 270-keV FWHM  (using 1 mg/cm</a:t>
            </a:r>
            <a:r>
              <a:rPr lang="en-US" baseline="30000" dirty="0" smtClean="0"/>
              <a:t>2 </a:t>
            </a:r>
            <a:r>
              <a:rPr lang="en-US" dirty="0" err="1" smtClean="0"/>
              <a:t>Kapton</a:t>
            </a:r>
            <a:r>
              <a:rPr lang="en-US" dirty="0" smtClean="0"/>
              <a:t> window)</a:t>
            </a:r>
          </a:p>
          <a:p>
            <a:pPr lvl="1"/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4921469" y="1377063"/>
            <a:ext cx="4222531" cy="5181043"/>
            <a:chOff x="5063732" y="1539567"/>
            <a:chExt cx="4222531" cy="5181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9944" y="2260000"/>
              <a:ext cx="3736739" cy="44606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95386" y="5581888"/>
              <a:ext cx="1238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366FF"/>
                  </a:solidFill>
                </a:rPr>
                <a:t>lines for LN</a:t>
              </a:r>
              <a:r>
                <a:rPr lang="en-US" baseline="-25000" dirty="0" smtClean="0">
                  <a:solidFill>
                    <a:srgbClr val="3366FF"/>
                  </a:solidFill>
                </a:rPr>
                <a:t>2 </a:t>
              </a:r>
              <a:r>
                <a:rPr lang="en-US" dirty="0" smtClean="0">
                  <a:solidFill>
                    <a:srgbClr val="3366FF"/>
                  </a:solidFill>
                </a:rPr>
                <a:t>cooling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695386" y="6228219"/>
              <a:ext cx="535243" cy="254489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59597" y="5337880"/>
              <a:ext cx="161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input/output gas lines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366781" y="4833159"/>
              <a:ext cx="577300" cy="504721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92527" y="1539567"/>
              <a:ext cx="2193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fan for solid targets, FC, source, etc.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8230629" y="2260000"/>
              <a:ext cx="230921" cy="676197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63732" y="1550715"/>
              <a:ext cx="2045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entrance/exit window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366781" y="2185898"/>
              <a:ext cx="742240" cy="75029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4050" y="50122"/>
            <a:ext cx="8255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48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62" y="-181445"/>
            <a:ext cx="8229600" cy="1143000"/>
          </a:xfrm>
        </p:spPr>
        <p:txBody>
          <a:bodyPr/>
          <a:lstStyle/>
          <a:p>
            <a:r>
              <a:rPr lang="en-US" dirty="0" smtClean="0"/>
              <a:t>HELIOS Ionization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8" y="3216621"/>
            <a:ext cx="5591859" cy="39547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Alternating anode and grounded grids:</a:t>
            </a:r>
          </a:p>
          <a:p>
            <a:pPr lvl="1"/>
            <a:r>
              <a:rPr lang="en-US" dirty="0" smtClean="0"/>
              <a:t>grid separation: 1.7 cm</a:t>
            </a:r>
          </a:p>
          <a:p>
            <a:pPr lvl="1"/>
            <a:r>
              <a:rPr lang="en-US" dirty="0" smtClean="0"/>
              <a:t>wire spacing: 2-mm</a:t>
            </a:r>
          </a:p>
          <a:p>
            <a:pPr lvl="1"/>
            <a:r>
              <a:rPr lang="en-US" dirty="0" smtClean="0"/>
              <a:t>x and y position sensitivity</a:t>
            </a:r>
            <a:endParaRPr lang="en-US" dirty="0"/>
          </a:p>
          <a:p>
            <a:r>
              <a:rPr lang="en-US" dirty="0" smtClean="0"/>
              <a:t>Commissioned Feb/March 2013:</a:t>
            </a:r>
          </a:p>
          <a:p>
            <a:pPr marL="457200" lvl="1" indent="0">
              <a:buNone/>
            </a:pPr>
            <a:r>
              <a:rPr lang="en-US" baseline="30000" dirty="0" smtClean="0"/>
              <a:t>28</a:t>
            </a:r>
            <a:r>
              <a:rPr lang="en-US" dirty="0" smtClean="0"/>
              <a:t>Si+</a:t>
            </a:r>
            <a:r>
              <a:rPr lang="en-US" baseline="30000" dirty="0" smtClean="0"/>
              <a:t>12</a:t>
            </a:r>
            <a:r>
              <a:rPr lang="en-US" dirty="0" smtClean="0"/>
              <a:t>C, </a:t>
            </a:r>
            <a:r>
              <a:rPr lang="en-US" baseline="30000" dirty="0" smtClean="0"/>
              <a:t>28</a:t>
            </a:r>
            <a:r>
              <a:rPr lang="en-US" dirty="0" smtClean="0"/>
              <a:t>Si+Au, </a:t>
            </a:r>
            <a:r>
              <a:rPr lang="en-US" baseline="30000" dirty="0" smtClean="0"/>
              <a:t>86</a:t>
            </a:r>
            <a:r>
              <a:rPr lang="en-US" dirty="0" smtClean="0"/>
              <a:t>Kr(</a:t>
            </a:r>
            <a:r>
              <a:rPr lang="en-US" i="1" dirty="0" err="1" smtClean="0"/>
              <a:t>d,p</a:t>
            </a:r>
            <a:r>
              <a:rPr lang="en-US" dirty="0" smtClean="0"/>
              <a:t>), CARIBU beam, </a:t>
            </a:r>
            <a:r>
              <a:rPr lang="en-US" baseline="30000" dirty="0" smtClean="0"/>
              <a:t>14</a:t>
            </a:r>
            <a:r>
              <a:rPr lang="en-US" dirty="0" smtClean="0"/>
              <a:t>C(</a:t>
            </a:r>
            <a:r>
              <a:rPr lang="en-US" i="1" dirty="0" err="1" smtClean="0"/>
              <a:t>d,p</a:t>
            </a:r>
            <a:r>
              <a:rPr lang="en-US" dirty="0" smtClean="0"/>
              <a:t>), </a:t>
            </a:r>
            <a:r>
              <a:rPr lang="en-US" baseline="30000" dirty="0" smtClean="0"/>
              <a:t>14</a:t>
            </a:r>
            <a:r>
              <a:rPr lang="en-US" dirty="0" smtClean="0"/>
              <a:t>C(</a:t>
            </a:r>
            <a:r>
              <a:rPr lang="en-US" baseline="30000" dirty="0" smtClean="0"/>
              <a:t>3</a:t>
            </a:r>
            <a:r>
              <a:rPr lang="en-US" dirty="0" smtClean="0"/>
              <a:t>He,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Results: </a:t>
            </a:r>
          </a:p>
          <a:p>
            <a:pPr lvl="1"/>
            <a:r>
              <a:rPr lang="en-US" dirty="0" smtClean="0"/>
              <a:t>rates of &gt; 400 kHz (pileup ~ 10 – 30 %)</a:t>
            </a:r>
            <a:endParaRPr lang="en-US" dirty="0"/>
          </a:p>
          <a:p>
            <a:pPr lvl="1"/>
            <a:r>
              <a:rPr lang="en-US" dirty="0" smtClean="0"/>
              <a:t>energy resolution better than 5%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8500" y="0"/>
            <a:ext cx="8255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0307" y="1114607"/>
            <a:ext cx="3024633" cy="1986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434" y="1162561"/>
            <a:ext cx="3365500" cy="1981200"/>
          </a:xfrm>
          <a:prstGeom prst="rect">
            <a:avLst/>
          </a:prstGeom>
        </p:spPr>
      </p:pic>
      <p:pic>
        <p:nvPicPr>
          <p:cNvPr id="8" name="Picture 7" descr="Macintosh HD:Users:jewelhampton:Dropbox:Work:RESOURCES:LSU LOGOS:LSU Geaux Primary:LSU Geaux Purple:LSUGeauxPurp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8" y="65980"/>
            <a:ext cx="142240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5585" y="3711486"/>
            <a:ext cx="3600577" cy="27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05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</a:rPr>
              <a:t>18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Ne(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,p)</a:t>
            </a:r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21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Na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923928" y="1916832"/>
            <a:ext cx="4499992" cy="461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Breakout reaction from Hot-CNO cycles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Experiments: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transfer reactions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time-inverse with RIBs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            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cs typeface="+mn-cs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FF33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2" y="1061768"/>
            <a:ext cx="2865689" cy="57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</a:rPr>
              <a:t>18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Ne(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,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p)</a:t>
            </a:r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21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Na with HELIOS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973897" y="1405346"/>
            <a:ext cx="4499992" cy="461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Gamow window:  E</a:t>
            </a:r>
            <a:r>
              <a:rPr lang="en-US" sz="2000" b="1" kern="0" baseline="-25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cm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 1 – 2 MeV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E(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18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Ne) = 1 – 1.5 MeV/A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Gas cell:  500 mbar @ 90K: 25 g/cm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20% detection efficiency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AIRIS: 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5 </a:t>
            </a:r>
            <a:r>
              <a:rPr lang="en-US" sz="2000" b="1" kern="0" dirty="0" err="1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pps</a:t>
            </a: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          Ecm  1.97 MeV: 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cross section  1 </a:t>
            </a:r>
            <a:r>
              <a:rPr lang="en-US" sz="2000" b="1" kern="0" dirty="0" err="1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mb</a:t>
            </a: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               40 – 50 counts in a week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            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cs typeface="+mn-cs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FF33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67" y="1188395"/>
            <a:ext cx="4949940" cy="487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6021288"/>
            <a:ext cx="20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/>
              <a:t>Matic</a:t>
            </a:r>
            <a:r>
              <a:rPr lang="en-CA" b="1" dirty="0" smtClean="0"/>
              <a:t>, Mohr (2013)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,p) reactions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11560" y="1052736"/>
            <a:ext cx="85324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Approaches: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AIRIS + HELIOS (inc. cryogenic gas cell and high-rate 					ionization chamber) 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	good energy resolution for protons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	limited solid angle coverage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Alternative:  use AGFA to detect recoils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	full angular coverage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	good separation of beam contaminant 								contributions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	no resolution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			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cs typeface="+mn-cs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FF33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1"/>
            <a:ext cx="2448272" cy="244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63538" y="-155575"/>
            <a:ext cx="842962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b="1" dirty="0" smtClean="0">
                <a:solidFill>
                  <a:schemeClr val="bg1"/>
                </a:solidFill>
              </a:rPr>
              <a:t>rare isotopes in stars:  classical novae</a:t>
            </a:r>
            <a:endParaRPr lang="en-CA" sz="3600" dirty="0" smtClean="0"/>
          </a:p>
        </p:txBody>
      </p:sp>
      <p:sp>
        <p:nvSpPr>
          <p:cNvPr id="60420" name="TextBox 7"/>
          <p:cNvSpPr txBox="1">
            <a:spLocks noChangeArrowheads="1"/>
          </p:cNvSpPr>
          <p:nvPr/>
        </p:nvSpPr>
        <p:spPr bwMode="auto">
          <a:xfrm>
            <a:off x="539552" y="1052736"/>
            <a:ext cx="583264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Symbol"/>
              </a:rPr>
              <a:t>models</a:t>
            </a:r>
            <a:r>
              <a:rPr lang="en-CA" sz="2000" b="1" dirty="0">
                <a:solidFill>
                  <a:prstClr val="black"/>
                </a:solidFill>
                <a:sym typeface="Symbol"/>
              </a:rPr>
              <a:t>:  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binary star system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accretion on </a:t>
            </a:r>
            <a:r>
              <a:rPr lang="en-CA" sz="2000" b="1" u="sng" dirty="0">
                <a:solidFill>
                  <a:prstClr val="black"/>
                </a:solidFill>
                <a:sym typeface="Symbol"/>
              </a:rPr>
              <a:t>white dwarf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thermonuclear runaway</a:t>
            </a:r>
          </a:p>
          <a:p>
            <a:pPr marL="971550" lvl="1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 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Symbol"/>
              </a:rPr>
              <a:t>observations</a:t>
            </a:r>
            <a:r>
              <a:rPr lang="en-CA" sz="2000" b="1" dirty="0">
                <a:solidFill>
                  <a:prstClr val="black"/>
                </a:solidFill>
                <a:sym typeface="Symbol"/>
              </a:rPr>
              <a:t>:  ejecta spectroscopy </a:t>
            </a:r>
          </a:p>
          <a:p>
            <a:pPr marL="514350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			    presolar meteoritic grains</a:t>
            </a:r>
          </a:p>
          <a:p>
            <a:pPr marL="514350" indent="-514350">
              <a:defRPr/>
            </a:pPr>
            <a:endParaRPr lang="en-CA" sz="2000" b="1" dirty="0">
              <a:solidFill>
                <a:prstClr val="black"/>
              </a:solidFill>
              <a:sym typeface="Wingdings" pitchFamily="2" charset="2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Symbol"/>
              </a:rPr>
              <a:t>research areas</a:t>
            </a:r>
            <a:r>
              <a:rPr lang="en-CA" sz="2000" b="1" dirty="0">
                <a:solidFill>
                  <a:prstClr val="black"/>
                </a:solidFill>
                <a:sym typeface="Symbol"/>
              </a:rPr>
              <a:t>: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Ne-Na, Mg-Al cycles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reactions affecting synthesis of: </a:t>
            </a:r>
          </a:p>
          <a:p>
            <a:pPr marL="971550" lvl="1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	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	- -emitters (</a:t>
            </a:r>
            <a:r>
              <a:rPr lang="en-CA" sz="2000" b="1" i="1" dirty="0" smtClean="0">
                <a:solidFill>
                  <a:prstClr val="black"/>
                </a:solidFill>
                <a:sym typeface="Symbol"/>
              </a:rPr>
              <a:t>e.g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., 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18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F, 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22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Na, 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26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Al) </a:t>
            </a:r>
          </a:p>
          <a:p>
            <a:pPr marL="971550" lvl="1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	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	- isotopes in meteoritic grains</a:t>
            </a:r>
            <a:endParaRPr lang="en-CA" sz="2000" b="1" dirty="0">
              <a:solidFill>
                <a:prstClr val="black"/>
              </a:solidFill>
              <a:sym typeface="Symbol"/>
            </a:endParaRPr>
          </a:p>
          <a:p>
            <a:pPr marL="971550" lvl="1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	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	- elements in ejecta</a:t>
            </a:r>
            <a:endParaRPr lang="en-CA" sz="2000" b="1" dirty="0">
              <a:solidFill>
                <a:prstClr val="black"/>
              </a:solidFill>
              <a:sym typeface="Symbol"/>
            </a:endParaRPr>
          </a:p>
          <a:p>
            <a:pPr marL="514350" indent="-514350">
              <a:defRPr/>
            </a:pPr>
            <a:endParaRPr lang="en-CA" sz="2000" b="1" dirty="0">
              <a:solidFill>
                <a:prstClr val="black"/>
              </a:solidFill>
              <a:sym typeface="Wingdings" pitchFamily="2" charset="2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Wingdings" pitchFamily="2" charset="2"/>
              </a:rPr>
              <a:t>experiments</a:t>
            </a:r>
            <a:r>
              <a:rPr lang="en-CA" sz="2000" b="1" dirty="0">
                <a:solidFill>
                  <a:prstClr val="black"/>
                </a:solidFill>
                <a:sym typeface="Wingdings" pitchFamily="2" charset="2"/>
              </a:rPr>
              <a:t>:  proton-rich rare isotopes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Wingdings" pitchFamily="2" charset="2"/>
              </a:rPr>
              <a:t>(p,</a:t>
            </a:r>
            <a:r>
              <a:rPr lang="en-CA" sz="2000" b="1" dirty="0">
                <a:solidFill>
                  <a:prstClr val="black"/>
                </a:solidFill>
                <a:sym typeface="Symbol"/>
              </a:rPr>
              <a:t>) and 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(p,) reactions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18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F(p,)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15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O, 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25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Al(p,)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26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Si, 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30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P(p,)</a:t>
            </a:r>
            <a:r>
              <a:rPr lang="en-CA" sz="2000" b="1" baseline="30000" dirty="0" smtClean="0">
                <a:solidFill>
                  <a:prstClr val="black"/>
                </a:solidFill>
                <a:sym typeface="Symbol"/>
              </a:rPr>
              <a:t>31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S</a:t>
            </a:r>
            <a:endParaRPr lang="en-CA" sz="2000" b="1" dirty="0">
              <a:solidFill>
                <a:prstClr val="black"/>
              </a:solidFill>
              <a:sym typeface="Symbol"/>
            </a:endParaRPr>
          </a:p>
          <a:p>
            <a:pPr marL="971550" lvl="1" indent="-514350">
              <a:defRPr/>
            </a:pPr>
            <a:endParaRPr lang="en-CA" sz="2800" b="1" dirty="0">
              <a:solidFill>
                <a:prstClr val="black"/>
              </a:solidFill>
              <a:sym typeface="Symbol"/>
            </a:endParaRPr>
          </a:p>
          <a:p>
            <a:pPr marL="514350" indent="-514350">
              <a:defRPr/>
            </a:pPr>
            <a:endParaRPr lang="en-CA" sz="2800" b="1" dirty="0">
              <a:solidFill>
                <a:prstClr val="black"/>
              </a:solidFill>
            </a:endParaRPr>
          </a:p>
          <a:p>
            <a:pPr marL="514350" indent="-514350">
              <a:defRPr/>
            </a:pPr>
            <a:endParaRPr lang="en-CA" dirty="0">
              <a:solidFill>
                <a:prstClr val="black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13" name="Picture 5" descr="tpyx_h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8"/>
            <a:ext cx="2535560" cy="215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500937" y="3429000"/>
            <a:ext cx="16430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solidFill>
                  <a:prstClr val="black"/>
                </a:solidFill>
              </a:rPr>
              <a:t>[Nova Pyxidis]</a:t>
            </a:r>
            <a:endParaRPr lang="en-CA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08500"/>
            <a:ext cx="3643313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Rectangle 40"/>
          <p:cNvSpPr/>
          <p:nvPr/>
        </p:nvSpPr>
        <p:spPr>
          <a:xfrm>
            <a:off x="784225" y="123825"/>
            <a:ext cx="7572375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36563" y="-103188"/>
            <a:ext cx="8229600" cy="1143001"/>
          </a:xfrm>
        </p:spPr>
        <p:txBody>
          <a:bodyPr/>
          <a:lstStyle/>
          <a:p>
            <a:pPr eaLnBrk="1" hangingPunct="1"/>
            <a:r>
              <a:rPr lang="en-CA" sz="4000" b="1" smtClean="0">
                <a:solidFill>
                  <a:schemeClr val="bg1"/>
                </a:solidFill>
              </a:rPr>
              <a:t>the nuclear origin of galactic </a:t>
            </a:r>
            <a:r>
              <a:rPr lang="en-CA" sz="4000" b="1" baseline="30000" smtClean="0">
                <a:solidFill>
                  <a:schemeClr val="bg1"/>
                </a:solidFill>
              </a:rPr>
              <a:t>26</a:t>
            </a:r>
            <a:r>
              <a:rPr lang="en-CA" sz="4000" b="1" smtClean="0">
                <a:solidFill>
                  <a:schemeClr val="bg1"/>
                </a:solidFill>
              </a:rPr>
              <a:t>Al</a:t>
            </a:r>
          </a:p>
        </p:txBody>
      </p:sp>
      <p:pic>
        <p:nvPicPr>
          <p:cNvPr id="5" name="Content Placeholder 4" descr="reaction_path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6813" y="1341438"/>
            <a:ext cx="3952875" cy="3887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25"/>
            <a:ext cx="493236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rot="16200000" flipH="1">
            <a:off x="2179638" y="3863975"/>
            <a:ext cx="549751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1881188" y="3122613"/>
            <a:ext cx="1019175" cy="1619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1492250" y="2779713"/>
            <a:ext cx="642938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76825" y="5611813"/>
            <a:ext cx="4067175" cy="12461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important reactions: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baseline="30000" dirty="0">
                <a:solidFill>
                  <a:schemeClr val="bg1"/>
                </a:solidFill>
                <a:latin typeface="+mn-lt"/>
                <a:cs typeface="+mn-cs"/>
              </a:rPr>
              <a:t>26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Al(p,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  <a:sym typeface="Symbol" pitchFamily="18" charset="2"/>
              </a:rPr>
              <a:t>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  <a:r>
              <a:rPr lang="en-US" b="1" baseline="30000" dirty="0">
                <a:solidFill>
                  <a:schemeClr val="bg1"/>
                </a:solidFill>
                <a:latin typeface="+mn-lt"/>
                <a:cs typeface="+mn-cs"/>
              </a:rPr>
              <a:t>27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Si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baseline="30000" dirty="0">
                <a:solidFill>
                  <a:schemeClr val="bg1"/>
                </a:solidFill>
                <a:latin typeface="+mn-lt"/>
                <a:cs typeface="+mn-cs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Al(p,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  <a:sym typeface="Symbol" pitchFamily="18" charset="2"/>
              </a:rPr>
              <a:t>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  <a:r>
              <a:rPr lang="en-US" b="1" baseline="30000" dirty="0">
                <a:solidFill>
                  <a:schemeClr val="bg1"/>
                </a:solidFill>
                <a:latin typeface="+mn-lt"/>
                <a:cs typeface="+mn-cs"/>
              </a:rPr>
              <a:t>26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Si 	</a:t>
            </a:r>
            <a:r>
              <a:rPr lang="en-US" sz="1400" b="1" i="1" dirty="0">
                <a:solidFill>
                  <a:schemeClr val="bg1"/>
                </a:solidFill>
                <a:latin typeface="+mn-lt"/>
                <a:cs typeface="+mn-cs"/>
              </a:rPr>
              <a:t>[Iliadis </a:t>
            </a:r>
            <a:r>
              <a:rPr lang="en-US" sz="1400" b="1" i="1" dirty="0">
                <a:solidFill>
                  <a:schemeClr val="bg1"/>
                </a:solidFill>
                <a:latin typeface="Calibri"/>
                <a:cs typeface="+mn-cs"/>
              </a:rPr>
              <a:t>et al. Ap. J. (2002)]</a:t>
            </a:r>
            <a:endParaRPr lang="en-US" sz="16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7963" y="2938463"/>
            <a:ext cx="782637" cy="735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971550" y="4581525"/>
            <a:ext cx="104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16413"/>
            <a:r>
              <a:rPr lang="en-US" b="1">
                <a:solidFill>
                  <a:srgbClr val="FF0000"/>
                </a:solidFill>
              </a:rPr>
              <a:t>RHESSI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84225" y="123825"/>
            <a:ext cx="7572375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88938" y="-33338"/>
            <a:ext cx="8229600" cy="1143001"/>
          </a:xfrm>
        </p:spPr>
        <p:txBody>
          <a:bodyPr/>
          <a:lstStyle/>
          <a:p>
            <a:pPr eaLnBrk="1" hangingPunct="1"/>
            <a:r>
              <a:rPr lang="en-CA" sz="3200" b="1" smtClean="0">
                <a:solidFill>
                  <a:schemeClr val="bg1"/>
                </a:solidFill>
              </a:rPr>
              <a:t>nova nucleosynthesis at phosphorus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02025" y="3430588"/>
            <a:ext cx="647700" cy="647700"/>
            <a:chOff x="2195736" y="2276872"/>
            <a:chExt cx="648072" cy="648072"/>
          </a:xfrm>
        </p:grpSpPr>
        <p:sp>
          <p:nvSpPr>
            <p:cNvPr id="15" name="Rectangle 14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27" name="TextBox 15"/>
            <p:cNvSpPr txBox="1">
              <a:spLocks noChangeArrowheads="1"/>
            </p:cNvSpPr>
            <p:nvPr/>
          </p:nvSpPr>
          <p:spPr bwMode="auto">
            <a:xfrm>
              <a:off x="2218750" y="2372784"/>
              <a:ext cx="5565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2400" b="1" baseline="30000">
                  <a:latin typeface="Calibri" pitchFamily="34" charset="0"/>
                </a:rPr>
                <a:t>29</a:t>
              </a:r>
              <a:r>
                <a:rPr lang="en-CA" sz="2400" b="1">
                  <a:latin typeface="Calibri" pitchFamily="34" charset="0"/>
                </a:rPr>
                <a:t>P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3421063"/>
            <a:ext cx="647700" cy="647700"/>
            <a:chOff x="2195736" y="2276872"/>
            <a:chExt cx="648072" cy="648072"/>
          </a:xfrm>
        </p:grpSpPr>
        <p:sp>
          <p:nvSpPr>
            <p:cNvPr id="20" name="Rectangle 19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25" name="TextBox 20"/>
            <p:cNvSpPr txBox="1">
              <a:spLocks noChangeArrowheads="1"/>
            </p:cNvSpPr>
            <p:nvPr/>
          </p:nvSpPr>
          <p:spPr bwMode="auto">
            <a:xfrm>
              <a:off x="2218750" y="2372784"/>
              <a:ext cx="5565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2400" b="1" baseline="30000">
                  <a:latin typeface="Calibri" pitchFamily="34" charset="0"/>
                </a:rPr>
                <a:t>30</a:t>
              </a:r>
              <a:r>
                <a:rPr lang="en-CA" sz="2400" b="1">
                  <a:latin typeface="Calibri" pitchFamily="34" charset="0"/>
                </a:rPr>
                <a:t>P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39975" y="4652963"/>
            <a:ext cx="647700" cy="647700"/>
            <a:chOff x="2195736" y="2276872"/>
            <a:chExt cx="648072" cy="648072"/>
          </a:xfrm>
        </p:grpSpPr>
        <p:sp>
          <p:nvSpPr>
            <p:cNvPr id="23" name="Rectangle 22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23" name="TextBox 23"/>
            <p:cNvSpPr txBox="1">
              <a:spLocks noChangeArrowheads="1"/>
            </p:cNvSpPr>
            <p:nvPr/>
          </p:nvSpPr>
          <p:spPr bwMode="auto">
            <a:xfrm>
              <a:off x="2218750" y="2372784"/>
              <a:ext cx="6142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2400" b="1" baseline="30000">
                  <a:latin typeface="Calibri" pitchFamily="34" charset="0"/>
                </a:rPr>
                <a:t>27</a:t>
              </a:r>
              <a:r>
                <a:rPr lang="en-CA" sz="2400" b="1">
                  <a:latin typeface="Calibri" pitchFamily="34" charset="0"/>
                </a:rPr>
                <a:t>Si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339975" y="3429000"/>
            <a:ext cx="647700" cy="647700"/>
            <a:chOff x="2195736" y="2276872"/>
            <a:chExt cx="648072" cy="648072"/>
          </a:xfrm>
        </p:grpSpPr>
        <p:sp>
          <p:nvSpPr>
            <p:cNvPr id="26" name="Rectangle 25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21" name="TextBox 26"/>
            <p:cNvSpPr txBox="1">
              <a:spLocks noChangeArrowheads="1"/>
            </p:cNvSpPr>
            <p:nvPr/>
          </p:nvSpPr>
          <p:spPr bwMode="auto">
            <a:xfrm>
              <a:off x="2218750" y="2372784"/>
              <a:ext cx="5565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2400" b="1" baseline="30000">
                  <a:latin typeface="Calibri" pitchFamily="34" charset="0"/>
                </a:rPr>
                <a:t>28</a:t>
              </a:r>
              <a:r>
                <a:rPr lang="en-CA" sz="2400" b="1">
                  <a:latin typeface="Calibri" pitchFamily="34" charset="0"/>
                </a:rPr>
                <a:t>P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492500" y="2205038"/>
            <a:ext cx="647700" cy="647700"/>
            <a:chOff x="2195736" y="2276872"/>
            <a:chExt cx="648072" cy="648072"/>
          </a:xfrm>
        </p:grpSpPr>
        <p:sp>
          <p:nvSpPr>
            <p:cNvPr id="29" name="Rectangle 28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19" name="TextBox 29"/>
            <p:cNvSpPr txBox="1">
              <a:spLocks noChangeArrowheads="1"/>
            </p:cNvSpPr>
            <p:nvPr/>
          </p:nvSpPr>
          <p:spPr bwMode="auto">
            <a:xfrm>
              <a:off x="2218750" y="2372784"/>
              <a:ext cx="5389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2400" b="1" baseline="30000">
                  <a:latin typeface="Calibri" pitchFamily="34" charset="0"/>
                </a:rPr>
                <a:t>30</a:t>
              </a:r>
              <a:r>
                <a:rPr lang="en-CA" sz="2400" b="1">
                  <a:latin typeface="Calibri" pitchFamily="34" charset="0"/>
                </a:rPr>
                <a:t>S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572000" y="2205038"/>
            <a:ext cx="647700" cy="647700"/>
            <a:chOff x="2195736" y="2276872"/>
            <a:chExt cx="648072" cy="648072"/>
          </a:xfrm>
        </p:grpSpPr>
        <p:sp>
          <p:nvSpPr>
            <p:cNvPr id="32" name="Rectangle 31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17" name="TextBox 32"/>
            <p:cNvSpPr txBox="1">
              <a:spLocks noChangeArrowheads="1"/>
            </p:cNvSpPr>
            <p:nvPr/>
          </p:nvSpPr>
          <p:spPr bwMode="auto">
            <a:xfrm>
              <a:off x="2218750" y="2372784"/>
              <a:ext cx="5389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2400" b="1" baseline="30000">
                  <a:latin typeface="Calibri" pitchFamily="34" charset="0"/>
                </a:rPr>
                <a:t>31</a:t>
              </a:r>
              <a:r>
                <a:rPr lang="en-CA" sz="2400" b="1">
                  <a:latin typeface="Calibri" pitchFamily="34" charset="0"/>
                </a:rPr>
                <a:t>S</a:t>
              </a: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3491880" y="4653136"/>
            <a:ext cx="648072" cy="648072"/>
            <a:chOff x="2195736" y="2276872"/>
            <a:chExt cx="648072" cy="6480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18750" y="2372784"/>
              <a:ext cx="614271" cy="461665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b="1" baseline="30000" dirty="0">
                  <a:solidFill>
                    <a:schemeClr val="bg1"/>
                  </a:solidFill>
                  <a:latin typeface="+mn-lt"/>
                  <a:cs typeface="+mn-cs"/>
                </a:rPr>
                <a:t>28</a:t>
              </a:r>
              <a:r>
                <a:rPr lang="en-CA" sz="2400" b="1" dirty="0">
                  <a:solidFill>
                    <a:schemeClr val="bg1"/>
                  </a:solidFill>
                  <a:latin typeface="+mn-lt"/>
                  <a:cs typeface="+mn-cs"/>
                </a:rPr>
                <a:t>Si</a:t>
              </a: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4580384" y="4658785"/>
            <a:ext cx="648072" cy="648072"/>
            <a:chOff x="2195736" y="2276872"/>
            <a:chExt cx="648072" cy="6480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18750" y="2372784"/>
              <a:ext cx="614271" cy="461665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b="1" baseline="30000" dirty="0">
                  <a:solidFill>
                    <a:schemeClr val="bg1"/>
                  </a:solidFill>
                  <a:latin typeface="+mn-lt"/>
                  <a:cs typeface="+mn-cs"/>
                </a:rPr>
                <a:t>29</a:t>
              </a:r>
              <a:r>
                <a:rPr lang="en-CA" sz="2400" b="1" dirty="0">
                  <a:solidFill>
                    <a:schemeClr val="bg1"/>
                  </a:solidFill>
                  <a:latin typeface="+mn-lt"/>
                  <a:cs typeface="+mn-cs"/>
                </a:rPr>
                <a:t>Si</a:t>
              </a:r>
            </a:p>
          </p:txBody>
        </p:sp>
      </p:grpSp>
      <p:grpSp>
        <p:nvGrpSpPr>
          <p:cNvPr id="10" name="Group 39"/>
          <p:cNvGrpSpPr/>
          <p:nvPr/>
        </p:nvGrpSpPr>
        <p:grpSpPr>
          <a:xfrm>
            <a:off x="5724128" y="2204864"/>
            <a:ext cx="648072" cy="648072"/>
            <a:chOff x="2195736" y="2276872"/>
            <a:chExt cx="648072" cy="6480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8750" y="2372784"/>
              <a:ext cx="538930" cy="461665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b="1" baseline="30000" dirty="0">
                  <a:solidFill>
                    <a:schemeClr val="bg1"/>
                  </a:solidFill>
                  <a:latin typeface="+mn-lt"/>
                  <a:cs typeface="+mn-cs"/>
                </a:rPr>
                <a:t>32</a:t>
              </a:r>
              <a:r>
                <a:rPr lang="en-CA" sz="2400" b="1" dirty="0">
                  <a:solidFill>
                    <a:schemeClr val="bg1"/>
                  </a:solidFill>
                  <a:latin typeface="+mn-lt"/>
                  <a:cs typeface="+mn-cs"/>
                </a:rPr>
                <a:t>S</a:t>
              </a:r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5719363" y="3443043"/>
            <a:ext cx="648072" cy="648072"/>
            <a:chOff x="2195736" y="2276872"/>
            <a:chExt cx="648072" cy="6480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Rectangle 45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18750" y="2372784"/>
              <a:ext cx="556563" cy="461665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b="1" baseline="30000" dirty="0">
                  <a:solidFill>
                    <a:schemeClr val="bg1"/>
                  </a:solidFill>
                  <a:latin typeface="+mn-lt"/>
                  <a:cs typeface="+mn-cs"/>
                </a:rPr>
                <a:t>31</a:t>
              </a:r>
              <a:r>
                <a:rPr lang="en-CA" sz="2400" b="1" dirty="0">
                  <a:solidFill>
                    <a:schemeClr val="bg1"/>
                  </a:solidFill>
                  <a:latin typeface="+mn-lt"/>
                  <a:cs typeface="+mn-cs"/>
                </a:rPr>
                <a:t>P</a:t>
              </a: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5730325" y="4655470"/>
            <a:ext cx="648072" cy="648072"/>
            <a:chOff x="2195736" y="2276872"/>
            <a:chExt cx="648072" cy="6480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Rectangle 48"/>
            <p:cNvSpPr/>
            <p:nvPr/>
          </p:nvSpPr>
          <p:spPr>
            <a:xfrm>
              <a:off x="2195736" y="2276872"/>
              <a:ext cx="648072" cy="648072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18750" y="2372784"/>
              <a:ext cx="614271" cy="461665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b="1" baseline="30000" dirty="0">
                  <a:solidFill>
                    <a:schemeClr val="bg1"/>
                  </a:solidFill>
                  <a:latin typeface="+mn-lt"/>
                  <a:cs typeface="+mn-cs"/>
                </a:rPr>
                <a:t>30</a:t>
              </a:r>
              <a:r>
                <a:rPr lang="en-CA" sz="2400" b="1" dirty="0">
                  <a:solidFill>
                    <a:schemeClr val="bg1"/>
                  </a:solidFill>
                  <a:latin typeface="+mn-lt"/>
                  <a:cs typeface="+mn-cs"/>
                </a:rPr>
                <a:t>Si</a:t>
              </a:r>
            </a:p>
          </p:txBody>
        </p:sp>
      </p:grpSp>
      <p:sp>
        <p:nvSpPr>
          <p:cNvPr id="55" name="Right Arrow 54"/>
          <p:cNvSpPr/>
          <p:nvPr/>
        </p:nvSpPr>
        <p:spPr>
          <a:xfrm rot="16200000">
            <a:off x="4683126" y="3100387"/>
            <a:ext cx="419100" cy="6667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6" name="Right Arrow 55"/>
          <p:cNvSpPr/>
          <p:nvPr/>
        </p:nvSpPr>
        <p:spPr>
          <a:xfrm rot="16200000">
            <a:off x="2424113" y="4346575"/>
            <a:ext cx="419100" cy="666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7" name="Right Arrow 56"/>
          <p:cNvSpPr/>
          <p:nvPr/>
        </p:nvSpPr>
        <p:spPr>
          <a:xfrm rot="16200000">
            <a:off x="3603626" y="4325937"/>
            <a:ext cx="419100" cy="666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8" name="Right Arrow 57"/>
          <p:cNvSpPr/>
          <p:nvPr/>
        </p:nvSpPr>
        <p:spPr>
          <a:xfrm rot="16200000">
            <a:off x="4683126" y="4325937"/>
            <a:ext cx="419100" cy="666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9" name="Right Arrow 58"/>
          <p:cNvSpPr/>
          <p:nvPr/>
        </p:nvSpPr>
        <p:spPr>
          <a:xfrm rot="16200000">
            <a:off x="5835651" y="4325937"/>
            <a:ext cx="419100" cy="666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0" name="Right Arrow 59"/>
          <p:cNvSpPr/>
          <p:nvPr/>
        </p:nvSpPr>
        <p:spPr>
          <a:xfrm rot="16200000">
            <a:off x="5835651" y="3100387"/>
            <a:ext cx="419100" cy="666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1" name="Right Arrow 60"/>
          <p:cNvSpPr/>
          <p:nvPr/>
        </p:nvSpPr>
        <p:spPr>
          <a:xfrm rot="3049979" flipV="1">
            <a:off x="2951162" y="4316413"/>
            <a:ext cx="563563" cy="968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Right Arrow 61"/>
          <p:cNvSpPr/>
          <p:nvPr/>
        </p:nvSpPr>
        <p:spPr>
          <a:xfrm rot="3049979" flipV="1">
            <a:off x="4076701" y="4343400"/>
            <a:ext cx="563562" cy="9683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Right Arrow 62"/>
          <p:cNvSpPr/>
          <p:nvPr/>
        </p:nvSpPr>
        <p:spPr>
          <a:xfrm rot="3049979" flipV="1">
            <a:off x="5203826" y="4324350"/>
            <a:ext cx="563562" cy="968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Right Arrow 63"/>
          <p:cNvSpPr/>
          <p:nvPr/>
        </p:nvSpPr>
        <p:spPr>
          <a:xfrm rot="3049979" flipV="1">
            <a:off x="4052887" y="3109913"/>
            <a:ext cx="563563" cy="968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Right Arrow 64"/>
          <p:cNvSpPr/>
          <p:nvPr/>
        </p:nvSpPr>
        <p:spPr>
          <a:xfrm rot="3049979" flipV="1">
            <a:off x="5192712" y="3106738"/>
            <a:ext cx="563563" cy="968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194" name="TextBox 65"/>
          <p:cNvSpPr txBox="1">
            <a:spLocks noChangeArrowheads="1"/>
          </p:cNvSpPr>
          <p:nvPr/>
        </p:nvSpPr>
        <p:spPr bwMode="auto">
          <a:xfrm>
            <a:off x="1997075" y="4178300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alibri" pitchFamily="34" charset="0"/>
              </a:rPr>
              <a:t>[p,</a:t>
            </a:r>
            <a:r>
              <a:rPr lang="en-CA" b="1">
                <a:latin typeface="Calibri" pitchFamily="34" charset="0"/>
                <a:sym typeface="Symbol" pitchFamily="18" charset="2"/>
              </a:rPr>
              <a:t>]</a:t>
            </a:r>
            <a:endParaRPr lang="en-CA" b="1">
              <a:latin typeface="Calibri" pitchFamily="34" charset="0"/>
            </a:endParaRPr>
          </a:p>
        </p:txBody>
      </p:sp>
      <p:sp>
        <p:nvSpPr>
          <p:cNvPr id="7195" name="TextBox 66"/>
          <p:cNvSpPr txBox="1">
            <a:spLocks noChangeArrowheads="1"/>
          </p:cNvSpPr>
          <p:nvPr/>
        </p:nvSpPr>
        <p:spPr bwMode="auto">
          <a:xfrm>
            <a:off x="2854325" y="4252913"/>
            <a:ext cx="395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CA" b="1" baseline="30000">
                <a:latin typeface="Times New Roman" pitchFamily="18" charset="0"/>
                <a:cs typeface="Times New Roman" pitchFamily="18" charset="0"/>
              </a:rPr>
              <a:t>+</a:t>
            </a:r>
            <a:endParaRPr lang="en-CA" b="1">
              <a:latin typeface="Calibri" pitchFamily="34" charset="0"/>
            </a:endParaRPr>
          </a:p>
        </p:txBody>
      </p:sp>
      <p:sp>
        <p:nvSpPr>
          <p:cNvPr id="7196" name="TextBox 67"/>
          <p:cNvSpPr txBox="1">
            <a:spLocks noChangeArrowheads="1"/>
          </p:cNvSpPr>
          <p:nvPr/>
        </p:nvSpPr>
        <p:spPr bwMode="auto">
          <a:xfrm>
            <a:off x="4519239" y="3797051"/>
            <a:ext cx="765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  <a:latin typeface="Calibri" pitchFamily="34" charset="0"/>
              </a:rPr>
              <a:t>[2.5 min]</a:t>
            </a:r>
            <a:endParaRPr lang="en-CA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97" name="TextBox 68"/>
          <p:cNvSpPr txBox="1">
            <a:spLocks noChangeArrowheads="1"/>
          </p:cNvSpPr>
          <p:nvPr/>
        </p:nvSpPr>
        <p:spPr bwMode="auto">
          <a:xfrm>
            <a:off x="6443663" y="479742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198" name="TextBox 69"/>
          <p:cNvSpPr txBox="1">
            <a:spLocks noChangeArrowheads="1"/>
          </p:cNvSpPr>
          <p:nvPr/>
        </p:nvSpPr>
        <p:spPr bwMode="auto">
          <a:xfrm>
            <a:off x="6430963" y="3594100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199" name="TextBox 70"/>
          <p:cNvSpPr txBox="1">
            <a:spLocks noChangeArrowheads="1"/>
          </p:cNvSpPr>
          <p:nvPr/>
        </p:nvSpPr>
        <p:spPr bwMode="auto">
          <a:xfrm>
            <a:off x="6443663" y="2349500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0" name="TextBox 71"/>
          <p:cNvSpPr txBox="1">
            <a:spLocks noChangeArrowheads="1"/>
          </p:cNvSpPr>
          <p:nvPr/>
        </p:nvSpPr>
        <p:spPr bwMode="auto">
          <a:xfrm rot="5400000">
            <a:off x="5945981" y="5368132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1" name="TextBox 72"/>
          <p:cNvSpPr txBox="1">
            <a:spLocks noChangeArrowheads="1"/>
          </p:cNvSpPr>
          <p:nvPr/>
        </p:nvSpPr>
        <p:spPr bwMode="auto">
          <a:xfrm>
            <a:off x="1908175" y="47974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2" name="TextBox 73"/>
          <p:cNvSpPr txBox="1">
            <a:spLocks noChangeArrowheads="1"/>
          </p:cNvSpPr>
          <p:nvPr/>
        </p:nvSpPr>
        <p:spPr bwMode="auto">
          <a:xfrm>
            <a:off x="1908175" y="3573463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3" name="TextBox 74"/>
          <p:cNvSpPr txBox="1">
            <a:spLocks noChangeArrowheads="1"/>
          </p:cNvSpPr>
          <p:nvPr/>
        </p:nvSpPr>
        <p:spPr bwMode="auto">
          <a:xfrm>
            <a:off x="3059113" y="2349500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4" name="TextBox 76"/>
          <p:cNvSpPr txBox="1">
            <a:spLocks noChangeArrowheads="1"/>
          </p:cNvSpPr>
          <p:nvPr/>
        </p:nvSpPr>
        <p:spPr bwMode="auto">
          <a:xfrm rot="5400000">
            <a:off x="2562225" y="5367338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5" name="TextBox 77"/>
          <p:cNvSpPr txBox="1">
            <a:spLocks noChangeArrowheads="1"/>
          </p:cNvSpPr>
          <p:nvPr/>
        </p:nvSpPr>
        <p:spPr bwMode="auto">
          <a:xfrm rot="5400000">
            <a:off x="3713956" y="5368132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6" name="TextBox 78"/>
          <p:cNvSpPr txBox="1">
            <a:spLocks noChangeArrowheads="1"/>
          </p:cNvSpPr>
          <p:nvPr/>
        </p:nvSpPr>
        <p:spPr bwMode="auto">
          <a:xfrm rot="5400000">
            <a:off x="4794250" y="5367338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7" name="TextBox 80"/>
          <p:cNvSpPr txBox="1">
            <a:spLocks noChangeArrowheads="1"/>
          </p:cNvSpPr>
          <p:nvPr/>
        </p:nvSpPr>
        <p:spPr bwMode="auto">
          <a:xfrm rot="5400000">
            <a:off x="5945981" y="1767682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7208" name="TextBox 81"/>
          <p:cNvSpPr txBox="1">
            <a:spLocks noChangeArrowheads="1"/>
          </p:cNvSpPr>
          <p:nvPr/>
        </p:nvSpPr>
        <p:spPr bwMode="auto">
          <a:xfrm rot="5400000">
            <a:off x="2562225" y="29908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...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500563" y="2135188"/>
            <a:ext cx="779462" cy="1982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212" name="TextBox 86"/>
          <p:cNvSpPr txBox="1">
            <a:spLocks noChangeArrowheads="1"/>
          </p:cNvSpPr>
          <p:nvPr/>
        </p:nvSpPr>
        <p:spPr bwMode="auto">
          <a:xfrm>
            <a:off x="4403725" y="1778000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1" baseline="30000" dirty="0">
                <a:solidFill>
                  <a:srgbClr val="FF0000"/>
                </a:solidFill>
                <a:latin typeface="Calibri" pitchFamily="34" charset="0"/>
              </a:rPr>
              <a:t>30</a:t>
            </a:r>
            <a:r>
              <a:rPr lang="en-CA" sz="1400" b="1" dirty="0">
                <a:solidFill>
                  <a:srgbClr val="FF0000"/>
                </a:solidFill>
                <a:latin typeface="Calibri" pitchFamily="34" charset="0"/>
              </a:rPr>
              <a:t>P(p,</a:t>
            </a:r>
            <a:r>
              <a:rPr lang="en-CA" sz="1400" b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)</a:t>
            </a:r>
            <a:r>
              <a:rPr lang="en-CA" sz="1400" b="1" baseline="300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31</a:t>
            </a:r>
            <a:r>
              <a:rPr lang="en-CA" sz="1400" b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</a:t>
            </a:r>
            <a:endParaRPr lang="en-CA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213" name="Rectangle 67"/>
          <p:cNvSpPr>
            <a:spLocks noChangeArrowheads="1"/>
          </p:cNvSpPr>
          <p:nvPr/>
        </p:nvSpPr>
        <p:spPr bwMode="auto">
          <a:xfrm>
            <a:off x="2124075" y="6308725"/>
            <a:ext cx="7019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CA" b="1" dirty="0" smtClean="0">
                <a:latin typeface="Calibri" pitchFamily="34" charset="0"/>
              </a:rPr>
              <a:t>[ </a:t>
            </a:r>
            <a:r>
              <a:rPr lang="en-CA" b="1" baseline="30000" dirty="0" smtClean="0">
                <a:latin typeface="Calibri" pitchFamily="34" charset="0"/>
              </a:rPr>
              <a:t>30</a:t>
            </a:r>
            <a:r>
              <a:rPr lang="en-CA" b="1" dirty="0" smtClean="0">
                <a:latin typeface="Calibri" pitchFamily="34" charset="0"/>
              </a:rPr>
              <a:t>P(p,</a:t>
            </a:r>
            <a:r>
              <a:rPr lang="en-CA" b="1" dirty="0" smtClean="0">
                <a:latin typeface="Calibri" pitchFamily="34" charset="0"/>
                <a:sym typeface="Symbol" pitchFamily="18" charset="2"/>
              </a:rPr>
              <a:t>)</a:t>
            </a:r>
            <a:r>
              <a:rPr lang="en-CA" b="1" baseline="30000" dirty="0" smtClean="0">
                <a:latin typeface="Calibri" pitchFamily="34" charset="0"/>
                <a:sym typeface="Symbol" pitchFamily="18" charset="2"/>
              </a:rPr>
              <a:t>31</a:t>
            </a:r>
            <a:r>
              <a:rPr lang="en-CA" b="1" dirty="0" smtClean="0">
                <a:latin typeface="Calibri" pitchFamily="34" charset="0"/>
                <a:sym typeface="Symbol" pitchFamily="18" charset="2"/>
              </a:rPr>
              <a:t>S:  </a:t>
            </a:r>
            <a:r>
              <a:rPr lang="en-CA" b="1" dirty="0" smtClean="0">
                <a:latin typeface="Calibri" pitchFamily="34" charset="0"/>
              </a:rPr>
              <a:t>also </a:t>
            </a:r>
            <a:r>
              <a:rPr lang="en-CA" b="1" dirty="0">
                <a:latin typeface="Calibri" pitchFamily="34" charset="0"/>
              </a:rPr>
              <a:t>important in x-ray bursts </a:t>
            </a:r>
            <a:r>
              <a:rPr lang="en-CA" b="1" dirty="0">
                <a:latin typeface="Calibri" pitchFamily="34" charset="0"/>
                <a:sym typeface="Wingdings" pitchFamily="2" charset="2"/>
              </a:rPr>
              <a:t> reaction flow]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7214" name="Rectangle 68"/>
          <p:cNvSpPr>
            <a:spLocks noChangeArrowheads="1"/>
          </p:cNvSpPr>
          <p:nvPr/>
        </p:nvSpPr>
        <p:spPr bwMode="auto">
          <a:xfrm>
            <a:off x="1116013" y="1125538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[silicon abundances:  competition between phosphorus (p, </a:t>
            </a:r>
            <a:r>
              <a:rPr lang="en-CA" b="1">
                <a:latin typeface="Calibri" pitchFamily="34" charset="0"/>
                <a:sym typeface="Symbol" pitchFamily="18" charset="2"/>
              </a:rPr>
              <a:t></a:t>
            </a:r>
            <a:r>
              <a:rPr lang="en-CA" b="1">
                <a:latin typeface="Calibri" pitchFamily="34" charset="0"/>
                <a:sym typeface="Wingdings" pitchFamily="2" charset="2"/>
              </a:rPr>
              <a:t>) and </a:t>
            </a:r>
            <a:r>
              <a:rPr lang="en-CA" b="1">
                <a:latin typeface="Calibri" pitchFamily="34" charset="0"/>
                <a:sym typeface="Symbol" pitchFamily="18" charset="2"/>
              </a:rPr>
              <a:t></a:t>
            </a:r>
            <a:r>
              <a:rPr lang="en-CA" b="1" baseline="30000">
                <a:latin typeface="Calibri" pitchFamily="34" charset="0"/>
                <a:sym typeface="Symbol" pitchFamily="18" charset="2"/>
              </a:rPr>
              <a:t>+</a:t>
            </a:r>
            <a:r>
              <a:rPr lang="en-CA" b="1">
                <a:latin typeface="Calibri" pitchFamily="34" charset="0"/>
                <a:sym typeface="Symbol" pitchFamily="18" charset="2"/>
              </a:rPr>
              <a:t> ]</a:t>
            </a:r>
            <a:endParaRPr lang="en-CA"/>
          </a:p>
        </p:txBody>
      </p:sp>
      <p:sp>
        <p:nvSpPr>
          <p:cNvPr id="70" name="Right Arrow 69"/>
          <p:cNvSpPr/>
          <p:nvPr/>
        </p:nvSpPr>
        <p:spPr>
          <a:xfrm rot="16200000">
            <a:off x="3594101" y="3097212"/>
            <a:ext cx="419100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76200" y="-179388"/>
            <a:ext cx="8964613" cy="1470026"/>
          </a:xfrm>
        </p:spPr>
        <p:txBody>
          <a:bodyPr/>
          <a:lstStyle/>
          <a:p>
            <a:pPr eaLnBrk="1" hangingPunct="1"/>
            <a:r>
              <a:rPr lang="en-CA" sz="3200" b="1" dirty="0" smtClean="0">
                <a:solidFill>
                  <a:schemeClr val="bg1"/>
                </a:solidFill>
              </a:rPr>
              <a:t>nova nucleosynthesis at phosphorous </a:t>
            </a:r>
            <a:r>
              <a:rPr lang="en-CA" sz="2000" b="1" dirty="0" smtClean="0">
                <a:solidFill>
                  <a:schemeClr val="bg1"/>
                </a:solidFill>
              </a:rPr>
              <a:t>(</a:t>
            </a:r>
            <a:r>
              <a:rPr lang="en-CA" sz="2000" b="1" i="1" dirty="0" smtClean="0">
                <a:solidFill>
                  <a:schemeClr val="bg1"/>
                </a:solidFill>
              </a:rPr>
              <a:t>cont’d</a:t>
            </a:r>
            <a:r>
              <a:rPr lang="en-CA" sz="2000" b="1" dirty="0" smtClean="0">
                <a:solidFill>
                  <a:schemeClr val="bg1"/>
                </a:solidFill>
              </a:rPr>
              <a:t>)</a:t>
            </a:r>
            <a:endParaRPr lang="en-CA" sz="3600" dirty="0" smtClean="0"/>
          </a:p>
        </p:txBody>
      </p:sp>
      <p:sp>
        <p:nvSpPr>
          <p:cNvPr id="60420" name="TextBox 7"/>
          <p:cNvSpPr txBox="1">
            <a:spLocks noChangeArrowheads="1"/>
          </p:cNvSpPr>
          <p:nvPr/>
        </p:nvSpPr>
        <p:spPr bwMode="auto">
          <a:xfrm>
            <a:off x="792163" y="1773238"/>
            <a:ext cx="8351837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 smtClean="0">
                <a:latin typeface="Calibri" pitchFamily="34" charset="0"/>
                <a:cs typeface="+mn-cs"/>
              </a:rPr>
              <a:t>   </a:t>
            </a:r>
            <a:endParaRPr lang="en-CA" sz="2800" b="1" dirty="0"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Calibri" pitchFamily="34" charset="0"/>
              </a:rPr>
              <a:t>variation in </a:t>
            </a:r>
            <a:r>
              <a:rPr lang="en-CA" sz="2800" b="1" baseline="30000" dirty="0">
                <a:solidFill>
                  <a:srgbClr val="FF0000"/>
                </a:solidFill>
                <a:latin typeface="Calibri" pitchFamily="34" charset="0"/>
              </a:rPr>
              <a:t>30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</a:rPr>
              <a:t>P(p, 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  <a:sym typeface="Symbol"/>
              </a:rPr>
              <a:t>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CA" sz="2800" b="1" baseline="30000" dirty="0">
                <a:solidFill>
                  <a:srgbClr val="FF0000"/>
                </a:solidFill>
                <a:latin typeface="Calibri" pitchFamily="34" charset="0"/>
              </a:rPr>
              <a:t>31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CA" sz="2800" b="1" dirty="0">
                <a:latin typeface="Calibri" pitchFamily="34" charset="0"/>
              </a:rPr>
              <a:t> rate </a:t>
            </a:r>
            <a:r>
              <a:rPr lang="en-CA" sz="2800" b="1" dirty="0">
                <a:latin typeface="Calibri" pitchFamily="34" charset="0"/>
                <a:sym typeface="Wingdings" pitchFamily="2" charset="2"/>
              </a:rPr>
              <a:t> changes A ≈ 30-40 abundances by factors of 2 – 10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>
              <a:latin typeface="Calibri" pitchFamily="34" charset="0"/>
              <a:cs typeface="+mn-cs"/>
              <a:sym typeface="Wingdings" pitchFamily="2" charset="2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Calibri" pitchFamily="34" charset="0"/>
                <a:cs typeface="+mn-cs"/>
                <a:sym typeface="Wingdings" pitchFamily="2" charset="2"/>
              </a:rPr>
              <a:t>	drives the nuclear activity </a:t>
            </a:r>
            <a:r>
              <a:rPr lang="en-CA" sz="2800" b="1" dirty="0" smtClean="0">
                <a:latin typeface="Calibri" pitchFamily="34" charset="0"/>
                <a:cs typeface="+mn-cs"/>
                <a:sym typeface="Wingdings" pitchFamily="2" charset="2"/>
              </a:rPr>
              <a:t>toward </a:t>
            </a:r>
            <a:r>
              <a:rPr lang="en-CA" sz="2800" b="1" dirty="0">
                <a:latin typeface="Calibri" pitchFamily="34" charset="0"/>
                <a:cs typeface="+mn-cs"/>
                <a:sym typeface="Wingdings" pitchFamily="2" charset="2"/>
              </a:rPr>
              <a:t>heaviest elements produced (A ≈ 40</a:t>
            </a:r>
            <a:r>
              <a:rPr lang="en-CA" sz="2800" b="1" dirty="0" smtClean="0">
                <a:latin typeface="Calibri" pitchFamily="34" charset="0"/>
                <a:cs typeface="+mn-cs"/>
                <a:sym typeface="Wingdings" pitchFamily="2" charset="2"/>
              </a:rPr>
              <a:t>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>
              <a:latin typeface="Calibri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 smtClean="0">
                <a:latin typeface="Calibri" pitchFamily="34" charset="0"/>
                <a:cs typeface="+mn-cs"/>
                <a:sym typeface="Wingdings" pitchFamily="2" charset="2"/>
              </a:rPr>
              <a:t> </a:t>
            </a:r>
            <a:r>
              <a:rPr lang="en-CA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CA" sz="2800" b="1" dirty="0" smtClean="0">
                <a:latin typeface="Calibri" pitchFamily="34" charset="0"/>
                <a:cs typeface="+mn-cs"/>
              </a:rPr>
              <a:t>reaction rate has </a:t>
            </a:r>
            <a:r>
              <a:rPr lang="en-CA" sz="2800" b="1" u="sng" dirty="0" smtClean="0">
                <a:latin typeface="Calibri" pitchFamily="34" charset="0"/>
                <a:cs typeface="+mn-cs"/>
              </a:rPr>
              <a:t>large</a:t>
            </a:r>
            <a:r>
              <a:rPr lang="en-CA" sz="2800" b="1" dirty="0" smtClean="0">
                <a:latin typeface="Calibri" pitchFamily="34" charset="0"/>
                <a:cs typeface="+mn-cs"/>
              </a:rPr>
              <a:t> uncertainties (</a:t>
            </a:r>
            <a:r>
              <a:rPr lang="en-CA" sz="2800" b="1" dirty="0" smtClean="0">
                <a:latin typeface="Calibri" pitchFamily="34" charset="0"/>
                <a:cs typeface="+mn-cs"/>
                <a:sym typeface="Symbol"/>
              </a:rPr>
              <a:t> x 20)</a:t>
            </a:r>
            <a:endParaRPr lang="en-CA" sz="2800" b="1" dirty="0" smtClean="0">
              <a:latin typeface="Calibri" pitchFamily="34" charset="0"/>
              <a:cs typeface="+mn-cs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 smtClean="0">
                <a:latin typeface="Calibri" pitchFamily="34" charset="0"/>
                <a:cs typeface="+mn-cs"/>
                <a:sym typeface="Wingdings" pitchFamily="2" charset="2"/>
              </a:rPr>
              <a:t>      </a:t>
            </a:r>
            <a:r>
              <a:rPr lang="en-CA" sz="2800" b="1" dirty="0" smtClean="0">
                <a:latin typeface="Calibri" pitchFamily="34" charset="0"/>
                <a:cs typeface="+mn-cs"/>
                <a:sym typeface="Symbol"/>
              </a:rPr>
              <a:t>   </a:t>
            </a:r>
            <a:r>
              <a:rPr lang="en-CA" sz="2800" b="1" dirty="0" smtClean="0">
                <a:latin typeface="Calibri" pitchFamily="34" charset="0"/>
                <a:cs typeface="+mn-cs"/>
                <a:sym typeface="Wingdings" pitchFamily="2" charset="2"/>
              </a:rPr>
              <a:t>need </a:t>
            </a:r>
            <a:r>
              <a:rPr lang="en-CA" sz="2800" b="1" dirty="0" smtClean="0">
                <a:latin typeface="Calibri" pitchFamily="34" charset="0"/>
                <a:sym typeface="Wingdings" pitchFamily="2" charset="2"/>
              </a:rPr>
              <a:t>more experiments</a:t>
            </a:r>
            <a:r>
              <a:rPr lang="en-CA" sz="2800" b="1" dirty="0" smtClean="0">
                <a:latin typeface="Calibri" pitchFamily="34" charset="0"/>
                <a:cs typeface="+mn-cs"/>
                <a:sym typeface="Wingdings" pitchFamily="2" charset="2"/>
              </a:rPr>
              <a:t>, but direct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 smtClean="0">
                <a:latin typeface="Calibri" pitchFamily="34" charset="0"/>
                <a:sym typeface="Wingdings" pitchFamily="2" charset="2"/>
              </a:rPr>
              <a:t>             measurement not feasible</a:t>
            </a:r>
            <a:endParaRPr lang="en-CA" b="1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67"/>
          <p:cNvSpPr>
            <a:spLocks noChangeArrowheads="1"/>
          </p:cNvSpPr>
          <p:nvPr/>
        </p:nvSpPr>
        <p:spPr bwMode="auto">
          <a:xfrm>
            <a:off x="611560" y="1268760"/>
            <a:ext cx="5436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CA" b="1" dirty="0">
                <a:latin typeface="Calibri" pitchFamily="34" charset="0"/>
              </a:rPr>
              <a:t>[José </a:t>
            </a:r>
            <a:r>
              <a:rPr lang="en-CA" b="1" i="1" dirty="0">
                <a:latin typeface="Calibri" pitchFamily="34" charset="0"/>
              </a:rPr>
              <a:t>et al</a:t>
            </a:r>
            <a:r>
              <a:rPr lang="en-CA" b="1" dirty="0" smtClean="0">
                <a:latin typeface="Calibri" pitchFamily="34" charset="0"/>
              </a:rPr>
              <a:t>.,  </a:t>
            </a:r>
            <a:r>
              <a:rPr lang="en-CA" b="1" dirty="0" err="1" smtClean="0">
                <a:latin typeface="Calibri" pitchFamily="34" charset="0"/>
              </a:rPr>
              <a:t>Ap.J</a:t>
            </a:r>
            <a:r>
              <a:rPr lang="en-CA" b="1" dirty="0" smtClean="0">
                <a:latin typeface="Calibri" pitchFamily="34" charset="0"/>
              </a:rPr>
              <a:t>. (2001) and </a:t>
            </a:r>
            <a:r>
              <a:rPr lang="en-CA" b="1" dirty="0">
                <a:latin typeface="Calibri" pitchFamily="34" charset="0"/>
              </a:rPr>
              <a:t>Iliadis </a:t>
            </a:r>
            <a:r>
              <a:rPr lang="en-CA" b="1" i="1" dirty="0">
                <a:latin typeface="Calibri" pitchFamily="34" charset="0"/>
              </a:rPr>
              <a:t>et al</a:t>
            </a:r>
            <a:r>
              <a:rPr lang="en-CA" b="1" dirty="0" smtClean="0">
                <a:latin typeface="Calibri" pitchFamily="34" charset="0"/>
              </a:rPr>
              <a:t>., </a:t>
            </a:r>
            <a:r>
              <a:rPr lang="en-CA" b="1" dirty="0" err="1" smtClean="0">
                <a:latin typeface="Calibri" pitchFamily="34" charset="0"/>
              </a:rPr>
              <a:t>Ap.J</a:t>
            </a:r>
            <a:r>
              <a:rPr lang="en-CA" b="1" dirty="0" smtClean="0">
                <a:latin typeface="Calibri" pitchFamily="34" charset="0"/>
              </a:rPr>
              <a:t>. </a:t>
            </a:r>
            <a:r>
              <a:rPr lang="en-CA" b="1" dirty="0">
                <a:latin typeface="Calibri" pitchFamily="34" charset="0"/>
              </a:rPr>
              <a:t>(2002)</a:t>
            </a:r>
            <a:r>
              <a:rPr lang="en-CA" b="1" dirty="0">
                <a:latin typeface="Calibri" pitchFamily="34" charset="0"/>
                <a:sym typeface="Wingdings" pitchFamily="2" charset="2"/>
              </a:rPr>
              <a:t>]</a:t>
            </a:r>
            <a:endParaRPr lang="en-CA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76200" y="-179388"/>
            <a:ext cx="8964613" cy="1470026"/>
          </a:xfrm>
        </p:spPr>
        <p:txBody>
          <a:bodyPr/>
          <a:lstStyle/>
          <a:p>
            <a:pPr eaLnBrk="1" hangingPunct="1"/>
            <a:r>
              <a:rPr lang="en-CA" sz="3200" b="1" dirty="0" smtClean="0">
                <a:solidFill>
                  <a:schemeClr val="bg1"/>
                </a:solidFill>
              </a:rPr>
              <a:t>nova nucleosynthesis at ATLAS </a:t>
            </a:r>
            <a:endParaRPr lang="en-CA" sz="3600" dirty="0" smtClean="0"/>
          </a:p>
        </p:txBody>
      </p:sp>
      <p:sp>
        <p:nvSpPr>
          <p:cNvPr id="60420" name="TextBox 7"/>
          <p:cNvSpPr txBox="1">
            <a:spLocks noChangeArrowheads="1"/>
          </p:cNvSpPr>
          <p:nvPr/>
        </p:nvSpPr>
        <p:spPr bwMode="auto">
          <a:xfrm>
            <a:off x="792163" y="1773238"/>
            <a:ext cx="8351837" cy="497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 smtClean="0">
                <a:latin typeface="Calibri" pitchFamily="34" charset="0"/>
                <a:cs typeface="+mn-cs"/>
              </a:rPr>
              <a:t>   </a:t>
            </a:r>
            <a:r>
              <a:rPr lang="en-CA" sz="2800" b="1" dirty="0" smtClean="0">
                <a:latin typeface="Calibri" pitchFamily="34" charset="0"/>
              </a:rPr>
              <a:t>Use (</a:t>
            </a:r>
            <a:r>
              <a:rPr lang="en-CA" sz="2800" b="1" baseline="30000" dirty="0" smtClean="0">
                <a:latin typeface="Calibri" pitchFamily="34" charset="0"/>
              </a:rPr>
              <a:t>3</a:t>
            </a:r>
            <a:r>
              <a:rPr lang="en-CA" sz="2800" b="1" dirty="0" smtClean="0">
                <a:latin typeface="Calibri" pitchFamily="34" charset="0"/>
              </a:rPr>
              <a:t>He,d) as a surrogate for (p,</a:t>
            </a:r>
            <a:r>
              <a:rPr lang="en-CA" sz="2800" b="1" dirty="0" smtClean="0">
                <a:latin typeface="Calibri" pitchFamily="34" charset="0"/>
                <a:sym typeface="Symbol"/>
              </a:rPr>
              <a:t></a:t>
            </a:r>
            <a:r>
              <a:rPr lang="en-CA" sz="2800" b="1" dirty="0" smtClean="0">
                <a:latin typeface="Calibri" pitchFamily="34" charset="0"/>
              </a:rPr>
              <a:t>):  HELIOS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 smtClean="0">
              <a:latin typeface="Calibri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 smtClean="0">
                <a:latin typeface="Calibri" pitchFamily="34" charset="0"/>
              </a:rPr>
              <a:t>		Examples: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 smtClean="0">
              <a:latin typeface="Calibri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baseline="30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baseline="30000" dirty="0" smtClean="0">
                <a:solidFill>
                  <a:srgbClr val="FF0000"/>
                </a:solidFill>
                <a:latin typeface="Calibri" pitchFamily="34" charset="0"/>
              </a:rPr>
              <a:t>			25</a:t>
            </a:r>
            <a:r>
              <a:rPr lang="en-CA" sz="2800" b="1" dirty="0" smtClean="0">
                <a:solidFill>
                  <a:srgbClr val="FF0000"/>
                </a:solidFill>
                <a:latin typeface="Calibri" pitchFamily="34" charset="0"/>
              </a:rPr>
              <a:t>Al(p, </a:t>
            </a:r>
            <a:r>
              <a:rPr lang="en-CA" sz="2800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</a:t>
            </a:r>
            <a:r>
              <a:rPr lang="en-CA" sz="28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CA" sz="2800" b="1" baseline="30000" dirty="0" smtClean="0">
                <a:solidFill>
                  <a:srgbClr val="FF0000"/>
                </a:solidFill>
                <a:latin typeface="Calibri" pitchFamily="34" charset="0"/>
              </a:rPr>
              <a:t>26</a:t>
            </a:r>
            <a:r>
              <a:rPr lang="en-CA" sz="2800" b="1" dirty="0" smtClean="0">
                <a:solidFill>
                  <a:srgbClr val="FF0000"/>
                </a:solidFill>
                <a:latin typeface="Calibri" pitchFamily="34" charset="0"/>
              </a:rPr>
              <a:t>Si </a:t>
            </a:r>
            <a:r>
              <a:rPr lang="en-CA" sz="2800" b="1" dirty="0" smtClean="0">
                <a:latin typeface="Calibri" pitchFamily="34" charset="0"/>
                <a:sym typeface="Wingdings" pitchFamily="2" charset="2"/>
              </a:rPr>
              <a:t> AIRIS:  10</a:t>
            </a:r>
            <a:r>
              <a:rPr lang="en-CA" sz="2800" b="1" baseline="30000" dirty="0" smtClean="0">
                <a:latin typeface="Calibri" pitchFamily="34" charset="0"/>
                <a:sym typeface="Wingdings" pitchFamily="2" charset="2"/>
              </a:rPr>
              <a:t>7</a:t>
            </a:r>
            <a:r>
              <a:rPr lang="en-CA" sz="2800" b="1" dirty="0" smtClean="0">
                <a:latin typeface="Calibri" pitchFamily="34" charset="0"/>
                <a:sym typeface="Wingdings" pitchFamily="2" charset="2"/>
              </a:rPr>
              <a:t> pps</a:t>
            </a:r>
            <a:endParaRPr lang="en-CA" sz="2800" b="1" baseline="30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baseline="30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baseline="30000" dirty="0" smtClean="0">
                <a:solidFill>
                  <a:srgbClr val="FF0000"/>
                </a:solidFill>
                <a:latin typeface="Calibri" pitchFamily="34" charset="0"/>
              </a:rPr>
              <a:t>			30</a:t>
            </a:r>
            <a:r>
              <a:rPr lang="en-CA" sz="2800" b="1" dirty="0" smtClean="0">
                <a:solidFill>
                  <a:srgbClr val="FF0000"/>
                </a:solidFill>
                <a:latin typeface="Calibri" pitchFamily="34" charset="0"/>
              </a:rPr>
              <a:t>P(p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  <a:sym typeface="Symbol"/>
              </a:rPr>
              <a:t>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CA" sz="2800" b="1" baseline="30000" dirty="0">
                <a:solidFill>
                  <a:srgbClr val="FF0000"/>
                </a:solidFill>
                <a:latin typeface="Calibri" pitchFamily="34" charset="0"/>
              </a:rPr>
              <a:t>31</a:t>
            </a:r>
            <a:r>
              <a:rPr lang="en-CA" sz="28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CA" sz="2800" b="1" dirty="0">
                <a:latin typeface="Calibri" pitchFamily="34" charset="0"/>
              </a:rPr>
              <a:t> </a:t>
            </a:r>
            <a:r>
              <a:rPr lang="en-CA" sz="2800" b="1" dirty="0" smtClean="0">
                <a:latin typeface="Calibri" pitchFamily="34" charset="0"/>
              </a:rPr>
              <a:t> </a:t>
            </a:r>
            <a:r>
              <a:rPr lang="en-CA" sz="2800" b="1" dirty="0" smtClean="0">
                <a:latin typeface="Calibri" pitchFamily="34" charset="0"/>
                <a:sym typeface="Wingdings" pitchFamily="2" charset="2"/>
              </a:rPr>
              <a:t> AIRIS:  10</a:t>
            </a:r>
            <a:r>
              <a:rPr lang="en-CA" sz="2800" b="1" baseline="30000" dirty="0" smtClean="0">
                <a:latin typeface="Calibri" pitchFamily="34" charset="0"/>
                <a:sym typeface="Wingdings" pitchFamily="2" charset="2"/>
              </a:rPr>
              <a:t>7</a:t>
            </a:r>
            <a:r>
              <a:rPr lang="en-CA" sz="2800" b="1" dirty="0" smtClean="0">
                <a:latin typeface="Calibri" pitchFamily="34" charset="0"/>
                <a:sym typeface="Wingdings" pitchFamily="2" charset="2"/>
              </a:rPr>
              <a:t> pps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 smtClean="0">
              <a:latin typeface="Calibri" pitchFamily="34" charset="0"/>
              <a:sym typeface="Wingdings" pitchFamily="2" charset="2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>
              <a:latin typeface="Calibri" pitchFamily="34" charset="0"/>
              <a:sym typeface="Wingdings" pitchFamily="2" charset="2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>
              <a:latin typeface="Calibri" pitchFamily="34" charset="0"/>
              <a:cs typeface="+mn-cs"/>
              <a:sym typeface="Wingdings" pitchFamily="2" charset="2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Calibri" pitchFamily="34" charset="0"/>
                <a:cs typeface="+mn-cs"/>
                <a:sym typeface="Wingdings" pitchFamily="2" charset="2"/>
              </a:rPr>
              <a:t>	</a:t>
            </a:r>
            <a:endParaRPr lang="en-CA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63538" y="-155575"/>
            <a:ext cx="842962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b="1" dirty="0" smtClean="0">
                <a:solidFill>
                  <a:schemeClr val="bg1"/>
                </a:solidFill>
              </a:rPr>
              <a:t>rare isotopes in stars: type I x-ray bursts</a:t>
            </a:r>
            <a:endParaRPr lang="en-CA" sz="3600" dirty="0" smtClean="0"/>
          </a:p>
        </p:txBody>
      </p:sp>
      <p:sp>
        <p:nvSpPr>
          <p:cNvPr id="60420" name="TextBox 7"/>
          <p:cNvSpPr txBox="1">
            <a:spLocks noChangeArrowheads="1"/>
          </p:cNvSpPr>
          <p:nvPr/>
        </p:nvSpPr>
        <p:spPr bwMode="auto">
          <a:xfrm>
            <a:off x="539552" y="1196752"/>
            <a:ext cx="5112568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Symbol"/>
              </a:rPr>
              <a:t>model</a:t>
            </a:r>
            <a:r>
              <a:rPr lang="en-CA" sz="2000" b="1" dirty="0">
                <a:solidFill>
                  <a:prstClr val="black"/>
                </a:solidFill>
                <a:sym typeface="Symbol"/>
              </a:rPr>
              <a:t>:  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binary star system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accretion on </a:t>
            </a:r>
            <a:r>
              <a:rPr lang="en-CA" sz="2000" b="1" u="sng" dirty="0">
                <a:solidFill>
                  <a:prstClr val="black"/>
                </a:solidFill>
                <a:sym typeface="Symbol"/>
              </a:rPr>
              <a:t>neutron star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thermonuclear runaway</a:t>
            </a:r>
          </a:p>
          <a:p>
            <a:pPr marL="971550" lvl="1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 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Symbol"/>
              </a:rPr>
              <a:t>observations</a:t>
            </a:r>
            <a:r>
              <a:rPr lang="en-CA" sz="2000" b="1" dirty="0">
                <a:solidFill>
                  <a:prstClr val="black"/>
                </a:solidFill>
                <a:sym typeface="Symbol"/>
              </a:rPr>
              <a:t>:  light curves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en-CA" sz="2000" b="1" dirty="0">
              <a:solidFill>
                <a:prstClr val="black"/>
              </a:solidFill>
              <a:sym typeface="Symbol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Symbol"/>
              </a:rPr>
              <a:t>r</a:t>
            </a:r>
            <a:r>
              <a:rPr lang="en-CA" sz="2000" b="1" u="sng" dirty="0" smtClean="0">
                <a:solidFill>
                  <a:prstClr val="black"/>
                </a:solidFill>
                <a:sym typeface="Symbol"/>
              </a:rPr>
              <a:t>esearch areas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: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Breakout from the Hot-CNO cycles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rp-process:  path, endpoint, synthesis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p-process </a:t>
            </a:r>
            <a:r>
              <a:rPr lang="en-CA" sz="2000" b="1" dirty="0" smtClean="0">
                <a:solidFill>
                  <a:prstClr val="black"/>
                </a:solidFill>
                <a:sym typeface="Wingdings" pitchFamily="2" charset="2"/>
              </a:rPr>
              <a:t> key reactions</a:t>
            </a:r>
            <a:endParaRPr lang="en-CA" sz="2000" b="1" dirty="0">
              <a:solidFill>
                <a:prstClr val="black"/>
              </a:solidFill>
              <a:sym typeface="Symbol"/>
            </a:endParaRPr>
          </a:p>
          <a:p>
            <a:pPr marL="514350" indent="-514350">
              <a:defRPr/>
            </a:pPr>
            <a:endParaRPr lang="en-CA" sz="2000" b="1" dirty="0">
              <a:solidFill>
                <a:prstClr val="black"/>
              </a:solidFill>
              <a:sym typeface="Symbol"/>
            </a:endParaRPr>
          </a:p>
          <a:p>
            <a:pPr marL="514350" indent="-514350">
              <a:defRPr/>
            </a:pPr>
            <a:endParaRPr lang="en-CA" sz="2000" b="1" dirty="0">
              <a:solidFill>
                <a:prstClr val="black"/>
              </a:solidFill>
              <a:sym typeface="Wingdings" pitchFamily="2" charset="2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CA" sz="2000" b="1" u="sng" dirty="0">
                <a:solidFill>
                  <a:prstClr val="black"/>
                </a:solidFill>
                <a:sym typeface="Wingdings" pitchFamily="2" charset="2"/>
              </a:rPr>
              <a:t>experiments</a:t>
            </a:r>
            <a:r>
              <a:rPr lang="en-CA" sz="2000" b="1" dirty="0">
                <a:solidFill>
                  <a:prstClr val="black"/>
                </a:solidFill>
                <a:sym typeface="Wingdings" pitchFamily="2" charset="2"/>
              </a:rPr>
              <a:t>: </a:t>
            </a:r>
            <a:r>
              <a:rPr lang="en-CA" sz="2000" b="1" dirty="0" smtClean="0">
                <a:solidFill>
                  <a:prstClr val="black"/>
                </a:solidFill>
                <a:sym typeface="Wingdings" pitchFamily="2" charset="2"/>
              </a:rPr>
              <a:t> proton-rich rare isotopes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 smtClean="0">
                <a:solidFill>
                  <a:prstClr val="black"/>
                </a:solidFill>
                <a:sym typeface="Wingdings" pitchFamily="2" charset="2"/>
              </a:rPr>
              <a:t>(p,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) and (,p) reactions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prstClr val="black"/>
                </a:solidFill>
                <a:sym typeface="Symbol"/>
              </a:rPr>
              <a:t>m</a:t>
            </a:r>
            <a:r>
              <a:rPr lang="en-CA" sz="2000" b="1" dirty="0" smtClean="0">
                <a:solidFill>
                  <a:prstClr val="black"/>
                </a:solidFill>
                <a:sym typeface="Symbol"/>
              </a:rPr>
              <a:t>ass measurements</a:t>
            </a:r>
            <a:endParaRPr lang="en-CA" sz="2000" b="1" dirty="0">
              <a:solidFill>
                <a:prstClr val="black"/>
              </a:solidFill>
              <a:sym typeface="Wingdings" pitchFamily="2" charset="2"/>
            </a:endParaRPr>
          </a:p>
          <a:p>
            <a:pPr marL="514350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Wingdings" pitchFamily="2" charset="2"/>
              </a:rPr>
              <a:t>	</a:t>
            </a:r>
          </a:p>
          <a:p>
            <a:pPr marL="514350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Wingdings" pitchFamily="2" charset="2"/>
              </a:rPr>
              <a:t>		</a:t>
            </a:r>
          </a:p>
          <a:p>
            <a:pPr marL="514350" indent="-514350">
              <a:defRPr/>
            </a:pPr>
            <a:r>
              <a:rPr lang="en-CA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CA" sz="2000" b="1" dirty="0">
                <a:solidFill>
                  <a:prstClr val="black"/>
                </a:solidFill>
                <a:sym typeface="Symbol"/>
              </a:rPr>
              <a:t> </a:t>
            </a:r>
          </a:p>
          <a:p>
            <a:pPr marL="971550" lvl="1" indent="-514350">
              <a:defRPr/>
            </a:pPr>
            <a:endParaRPr lang="en-CA" sz="2800" b="1" dirty="0">
              <a:solidFill>
                <a:prstClr val="black"/>
              </a:solidFill>
              <a:sym typeface="Symbol"/>
            </a:endParaRPr>
          </a:p>
          <a:p>
            <a:pPr marL="514350" indent="-514350">
              <a:defRPr/>
            </a:pPr>
            <a:endParaRPr lang="en-CA" sz="2800" b="1" dirty="0">
              <a:solidFill>
                <a:prstClr val="black"/>
              </a:solidFill>
            </a:endParaRPr>
          </a:p>
          <a:p>
            <a:pPr marL="514350" indent="-514350">
              <a:defRPr/>
            </a:pPr>
            <a:endParaRPr lang="en-CA" dirty="0">
              <a:solidFill>
                <a:prstClr val="black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5" name="Picture 6" descr="http://upload.wikimedia.org/wikipedia/commons/3/33/ANS_NGC6624_burst_det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75216"/>
            <a:ext cx="3888432" cy="242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343" r="61298"/>
          <a:stretch>
            <a:fillRect/>
          </a:stretch>
        </p:blipFill>
        <p:spPr bwMode="auto">
          <a:xfrm rot="5400000">
            <a:off x="5620834" y="3676310"/>
            <a:ext cx="27268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84368" y="594928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725144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3914" y="513760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6467208" y="4532212"/>
            <a:ext cx="637203" cy="67666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3200" b="1" dirty="0" smtClean="0">
                <a:solidFill>
                  <a:schemeClr val="bg1"/>
                </a:solidFill>
                <a:latin typeface="Calibri" pitchFamily="34" charset="0"/>
              </a:rPr>
              <a:t>rp-process: beginnings</a:t>
            </a: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83568" y="1412776"/>
            <a:ext cx="78833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explosive hydrogen-helium burning (T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 0.5 GK)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				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Wingdings" pitchFamily="2" charset="2"/>
              </a:rPr>
              <a:t> 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breakout from the Hot-CNO cycles</a:t>
            </a: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/>
          <a:srcRect r="24224" b="30817"/>
          <a:stretch>
            <a:fillRect/>
          </a:stretch>
        </p:blipFill>
        <p:spPr bwMode="auto">
          <a:xfrm>
            <a:off x="1403648" y="2420888"/>
            <a:ext cx="3600400" cy="41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4512825" y="6084488"/>
            <a:ext cx="503973" cy="56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644008" y="2492896"/>
            <a:ext cx="1656184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15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O(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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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19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Ne</a:t>
            </a: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19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Ne(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p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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20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</a:rPr>
              <a:t>Na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ctr">
              <a:spcBef>
                <a:spcPct val="20000"/>
              </a:spcBef>
              <a:defRPr/>
            </a:pPr>
            <a:endParaRPr lang="en-US" sz="2000" kern="0" baseline="30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80112" y="5013176"/>
            <a:ext cx="1505540" cy="10341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18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Ne(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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,p)</a:t>
            </a: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21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Na</a:t>
            </a:r>
            <a:endParaRPr lang="en-US" b="1" kern="0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14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O(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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,p)</a:t>
            </a: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17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</a:p>
          <a:p>
            <a:pPr>
              <a:spcBef>
                <a:spcPct val="20000"/>
              </a:spcBef>
              <a:defRPr/>
            </a:pP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17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F(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p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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18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Ne</a:t>
            </a:r>
          </a:p>
        </p:txBody>
      </p:sp>
      <p:sp>
        <p:nvSpPr>
          <p:cNvPr id="43" name="Rectangle 67"/>
          <p:cNvSpPr>
            <a:spLocks noChangeArrowheads="1"/>
          </p:cNvSpPr>
          <p:nvPr/>
        </p:nvSpPr>
        <p:spPr bwMode="auto">
          <a:xfrm>
            <a:off x="0" y="6581001"/>
            <a:ext cx="2915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</a:pPr>
            <a:r>
              <a:rPr lang="en-CA" sz="12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[figure adapted from C</a:t>
            </a:r>
            <a:r>
              <a:rPr lang="en-CA" sz="120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. Iliadis (2007)</a:t>
            </a:r>
            <a:r>
              <a:rPr lang="en-CA" sz="1200" b="1" dirty="0">
                <a:solidFill>
                  <a:prstClr val="black"/>
                </a:solidFill>
                <a:latin typeface="Calibri" pitchFamily="34" charset="0"/>
                <a:cs typeface="+mn-cs"/>
                <a:sym typeface="Wingdings" pitchFamily="2" charset="2"/>
              </a:rPr>
              <a:t>]</a:t>
            </a:r>
            <a:endParaRPr lang="en-CA" sz="12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14096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483768" y="4941168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rp-process, cont’d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95536" y="1600200"/>
            <a:ext cx="83529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after breakout from Hot-CNO cycles:</a:t>
            </a: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(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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,p) and (p,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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) on </a:t>
            </a:r>
            <a:r>
              <a:rPr lang="en-US" sz="2000" b="1" u="sng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proton-rich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nuclei 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Wingdings" pitchFamily="2" charset="2"/>
              </a:rPr>
              <a:t> production of heavier elements</a:t>
            </a: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energy generation and timescale set by “waiting-point” nuclei: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b="1" i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e.g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., </a:t>
            </a: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30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S, </a:t>
            </a: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56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Ni, </a:t>
            </a: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64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Ge, </a:t>
            </a:r>
            <a:r>
              <a:rPr lang="en-US" b="1" kern="0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68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Se 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reaction flow: competition between 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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-decay and reactions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(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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,p) and (p,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  <a:sym typeface="Symbol"/>
              </a:rPr>
              <a:t></a:t>
            </a: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) reaction rates: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often calculated with statistical models (e.g., Hauser-Feshbach)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need experimental verification</a:t>
            </a:r>
            <a:endParaRPr lang="en-US" sz="2000" b="1" kern="0" dirty="0" smtClean="0">
              <a:solidFill>
                <a:srgbClr val="FF33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rp-process, cont’d</a:t>
            </a:r>
            <a:endParaRPr lang="en-CA" dirty="0" smtClean="0">
              <a:latin typeface="Calibri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08" y="1116078"/>
            <a:ext cx="7276360" cy="540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552" y="1268760"/>
            <a:ext cx="280831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923928" y="4725144"/>
            <a:ext cx="2227493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aseline="30000" dirty="0" smtClean="0">
              <a:solidFill>
                <a:srgbClr val="C40B1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1340768"/>
            <a:ext cx="72008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979712" y="3501008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509923" y="1121553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 [type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I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x-ray burst  –  neutron star: 1.3M</a:t>
            </a:r>
            <a:r>
              <a:rPr lang="en-US" sz="1600" b="1" baseline="-25000" dirty="0" smtClean="0">
                <a:solidFill>
                  <a:srgbClr val="000000"/>
                </a:solidFill>
                <a:latin typeface="Calibri" pitchFamily="34" charset="0"/>
              </a:rPr>
              <a:t>sun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 , R = 8 km, T</a:t>
            </a:r>
            <a:r>
              <a:rPr lang="en-US" sz="1600" b="1" baseline="-25000" dirty="0" smtClean="0">
                <a:solidFill>
                  <a:srgbClr val="000000"/>
                </a:solidFill>
                <a:latin typeface="Calibri" pitchFamily="34" charset="0"/>
              </a:rPr>
              <a:t>peak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= 1.4 GK,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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 = 100 s]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 rot="-2016053">
            <a:off x="1468678" y="4801005"/>
            <a:ext cx="1745496" cy="5508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 rot="-2016053">
            <a:off x="2640035" y="2845549"/>
            <a:ext cx="5068844" cy="60405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1475656" y="3717032"/>
            <a:ext cx="504056" cy="108012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400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132856"/>
            <a:ext cx="2592288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p-process</a:t>
            </a:r>
          </a:p>
          <a:p>
            <a:pPr algn="ctr"/>
            <a:endParaRPr lang="en-CA" b="1" u="sng" dirty="0" smtClean="0">
              <a:solidFill>
                <a:srgbClr val="FF0000"/>
              </a:solidFill>
              <a:latin typeface="Calibri" pitchFamily="34" charset="0"/>
              <a:sym typeface="Symbol"/>
            </a:endParaRPr>
          </a:p>
          <a:p>
            <a:pPr algn="ctr"/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WP: 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22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Mg,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26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Si,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30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S,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34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Ar</a:t>
            </a:r>
          </a:p>
          <a:p>
            <a:pPr algn="ctr"/>
            <a:endParaRPr lang="en-CA" b="1" dirty="0" smtClean="0">
              <a:solidFill>
                <a:srgbClr val="FF0000"/>
              </a:solidFill>
              <a:latin typeface="Calibri" pitchFamily="34" charset="0"/>
              <a:sym typeface="Symbol"/>
            </a:endParaRPr>
          </a:p>
          <a:p>
            <a:pPr algn="ctr"/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(,p) cross sections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6136" y="3861048"/>
            <a:ext cx="2592288" cy="28623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rp-process</a:t>
            </a:r>
          </a:p>
          <a:p>
            <a:pPr algn="ctr"/>
            <a:endParaRPr lang="en-CA" b="1" dirty="0" smtClean="0">
              <a:solidFill>
                <a:srgbClr val="FF0000"/>
              </a:solidFill>
              <a:latin typeface="Calibri" pitchFamily="34" charset="0"/>
              <a:sym typeface="Symbol"/>
            </a:endParaRPr>
          </a:p>
          <a:p>
            <a:pPr algn="ctr"/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WP: 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56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Ni,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64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Ge,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68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Se, </a:t>
            </a:r>
            <a:r>
              <a:rPr lang="en-CA" b="1" baseline="30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72</a:t>
            </a: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Kr</a:t>
            </a:r>
          </a:p>
          <a:p>
            <a:pPr algn="ctr"/>
            <a:endParaRPr lang="en-CA" b="1" dirty="0" smtClean="0">
              <a:solidFill>
                <a:srgbClr val="FF0000"/>
              </a:solidFill>
              <a:latin typeface="Calibri" pitchFamily="34" charset="0"/>
              <a:sym typeface="Symbol"/>
            </a:endParaRPr>
          </a:p>
          <a:p>
            <a:pPr algn="ctr"/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57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Cu(p,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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58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Zn</a:t>
            </a:r>
            <a:endParaRPr lang="en-CA" b="1" dirty="0" smtClean="0">
              <a:solidFill>
                <a:srgbClr val="FF0000"/>
              </a:solidFill>
              <a:latin typeface="Calibri" pitchFamily="34" charset="0"/>
              <a:sym typeface="Symbol"/>
            </a:endParaRPr>
          </a:p>
          <a:p>
            <a:pPr algn="ctr"/>
            <a:endParaRPr lang="en-CA" b="1" dirty="0" smtClean="0">
              <a:solidFill>
                <a:srgbClr val="FF0000"/>
              </a:solidFill>
              <a:latin typeface="Calibri" pitchFamily="34" charset="0"/>
              <a:sym typeface="Symbo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Q-values for 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64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Ge(p,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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65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68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Se(p,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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69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Br</a:t>
            </a:r>
          </a:p>
          <a:p>
            <a:pPr algn="ctr"/>
            <a:endParaRPr lang="en-CA" b="1" dirty="0" smtClean="0">
              <a:solidFill>
                <a:srgbClr val="FF0000"/>
              </a:solidFill>
              <a:latin typeface="Calibri" pitchFamily="34" charset="0"/>
              <a:sym typeface="Symbol"/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H="1" flipV="1">
            <a:off x="5796136" y="3140968"/>
            <a:ext cx="1296144" cy="64807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4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0" y="6550223"/>
            <a:ext cx="5775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[nucleosynthesis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study: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A. Parikh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et al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.,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Ap.J.Supp.</a:t>
            </a:r>
            <a:r>
              <a:rPr lang="en-US" sz="1400" b="1" kern="0" dirty="0" smtClean="0">
                <a:latin typeface="Calibri" pitchFamily="34" charset="0"/>
              </a:rPr>
              <a:t> Ser.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(2008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); PRC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(2009)]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63538" y="-155575"/>
            <a:ext cx="842962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b="1" dirty="0" smtClean="0">
                <a:solidFill>
                  <a:schemeClr val="bg1"/>
                </a:solidFill>
              </a:rPr>
              <a:t>thermonuclear reaction: narrow resonances</a:t>
            </a:r>
            <a:endParaRPr lang="en-CA" sz="3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971600" y="177281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652120" y="177281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8914" name="Object 6"/>
          <p:cNvGraphicFramePr>
            <a:graphicFrameLocks noChangeAspect="1"/>
          </p:cNvGraphicFramePr>
          <p:nvPr/>
        </p:nvGraphicFramePr>
        <p:xfrm>
          <a:off x="2771800" y="1124744"/>
          <a:ext cx="3455987" cy="701675"/>
        </p:xfrm>
        <a:graphic>
          <a:graphicData uri="http://schemas.openxmlformats.org/presentationml/2006/ole">
            <p:oleObj spid="_x0000_s26626" name="Equation" r:id="rId4" imgW="1943100" imgH="3937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130" y="2724539"/>
            <a:ext cx="23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 smtClean="0"/>
              <a:t>Breit-Wigner formula</a:t>
            </a:r>
            <a:r>
              <a:rPr lang="en-CA" b="1" dirty="0" smtClean="0"/>
              <a:t>: </a:t>
            </a:r>
            <a:endParaRPr lang="en-CA" b="1" dirty="0"/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3131840" y="2564904"/>
          <a:ext cx="3275012" cy="769937"/>
        </p:xfrm>
        <a:graphic>
          <a:graphicData uri="http://schemas.openxmlformats.org/presentationml/2006/ole">
            <p:oleObj spid="_x0000_s26627" name="Equation" r:id="rId5" imgW="1841500" imgH="4318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155772" y="2604458"/>
            <a:ext cx="552219" cy="315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300192" y="2060848"/>
            <a:ext cx="2654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partial widths of entrance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and exit channels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6034" y="3704253"/>
            <a:ext cx="124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total width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3728" y="3573016"/>
            <a:ext cx="187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resonance energy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9397469">
            <a:off x="3876119" y="3456276"/>
            <a:ext cx="61994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 rot="9244628">
            <a:off x="5755988" y="2428895"/>
            <a:ext cx="61384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Arrow 17"/>
          <p:cNvSpPr/>
          <p:nvPr/>
        </p:nvSpPr>
        <p:spPr>
          <a:xfrm rot="13737363">
            <a:off x="5677936" y="3481189"/>
            <a:ext cx="630671" cy="514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867025" y="4387850"/>
          <a:ext cx="3292475" cy="622300"/>
        </p:xfrm>
        <a:graphic>
          <a:graphicData uri="http://schemas.openxmlformats.org/presentationml/2006/ole">
            <p:oleObj spid="_x0000_s26628" name="Equation" r:id="rId6" imgW="2082800" imgH="39370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1475656" y="5517232"/>
            <a:ext cx="2863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resonance energy: needs to 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be measured precisely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0152" y="5661248"/>
            <a:ext cx="2578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“resonance strength” </a:t>
            </a:r>
            <a:r>
              <a:rPr lang="en-CA" b="1" dirty="0" smtClean="0">
                <a:solidFill>
                  <a:srgbClr val="FF0000"/>
                </a:solidFill>
                <a:sym typeface="Symbol"/>
              </a:rPr>
              <a:t>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2" name="AutoShape 14"/>
          <p:cNvSpPr>
            <a:spLocks/>
          </p:cNvSpPr>
          <p:nvPr/>
        </p:nvSpPr>
        <p:spPr bwMode="auto">
          <a:xfrm rot="16221137">
            <a:off x="4643104" y="4296206"/>
            <a:ext cx="146232" cy="1295676"/>
          </a:xfrm>
          <a:prstGeom prst="leftBrace">
            <a:avLst>
              <a:gd name="adj1" fmla="val 34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85796" y="5102425"/>
            <a:ext cx="1656995" cy="477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4"/>
          <p:cNvSpPr>
            <a:spLocks/>
          </p:cNvSpPr>
          <p:nvPr/>
        </p:nvSpPr>
        <p:spPr bwMode="auto">
          <a:xfrm rot="16221137">
            <a:off x="4333350" y="1355189"/>
            <a:ext cx="91408" cy="575638"/>
          </a:xfrm>
          <a:prstGeom prst="leftBrace">
            <a:avLst>
              <a:gd name="adj1" fmla="val 34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96136" y="5229200"/>
            <a:ext cx="21602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4"/>
          <p:cNvSpPr>
            <a:spLocks/>
          </p:cNvSpPr>
          <p:nvPr/>
        </p:nvSpPr>
        <p:spPr bwMode="auto">
          <a:xfrm rot="16221137">
            <a:off x="5726833" y="4653067"/>
            <a:ext cx="139590" cy="720220"/>
          </a:xfrm>
          <a:prstGeom prst="leftBrace">
            <a:avLst>
              <a:gd name="adj1" fmla="val 34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12367" y="1742458"/>
            <a:ext cx="1030899" cy="10567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0" y="6519446"/>
            <a:ext cx="8028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en-CA" sz="1600" b="1" dirty="0" smtClean="0">
                <a:solidFill>
                  <a:prstClr val="black"/>
                </a:solidFill>
              </a:rPr>
              <a:t>[</a:t>
            </a:r>
            <a:r>
              <a:rPr lang="en-CA" sz="1600" b="1" u="sng" dirty="0" smtClean="0">
                <a:solidFill>
                  <a:prstClr val="black"/>
                </a:solidFill>
              </a:rPr>
              <a:t>broad resonances</a:t>
            </a:r>
            <a:r>
              <a:rPr lang="en-CA" sz="1600" b="1" dirty="0" smtClean="0">
                <a:solidFill>
                  <a:prstClr val="black"/>
                </a:solidFill>
              </a:rPr>
              <a:t>:  widths are energy-dependent </a:t>
            </a:r>
            <a:r>
              <a:rPr lang="en-CA" sz="1600" b="1" dirty="0" smtClean="0">
                <a:solidFill>
                  <a:prstClr val="black"/>
                </a:solidFill>
                <a:sym typeface="Wingdings" pitchFamily="2" charset="2"/>
              </a:rPr>
              <a:t> calculate reaction rate analytically]</a:t>
            </a:r>
            <a:endParaRPr lang="en-CA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O(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,)</a:t>
            </a:r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19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Ne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076056" y="2060848"/>
            <a:ext cx="3816424" cy="37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Breakout reaction from the Hot CNO cycles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Direct measurement not feasible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</a:rPr>
              <a:t>Need B</a:t>
            </a:r>
            <a:r>
              <a:rPr lang="en-US" sz="2400" b="1" kern="0" baseline="-25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 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for 4.033 MeV state of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19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Ne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cs typeface="+mn-cs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FF33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13464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O(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,)</a:t>
            </a:r>
            <a:r>
              <a:rPr lang="en-CA" sz="4000" b="1" baseline="30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19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Ne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95536" y="1600200"/>
            <a:ext cx="73448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400" b="1" kern="0" baseline="-25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 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for 4.033 MeV state of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19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Ne:  new technique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ATLAS: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19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F beam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gas cell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catcher foil + wheel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custom NaI detectors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Approved for test run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cs typeface="+mn-cs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FF33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4578" name="Picture 2" descr="C:\Users\Alan\Dropbox\Files\ATLAS Users Meeting 2014\References\DSCN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212976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788" y="149225"/>
            <a:ext cx="8001000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39522" y="-179607"/>
            <a:ext cx="8429625" cy="1470025"/>
          </a:xfrm>
        </p:spPr>
        <p:txBody>
          <a:bodyPr/>
          <a:lstStyle/>
          <a:p>
            <a:pPr eaLnBrk="1" hangingPunct="1"/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,p) reactions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11560" y="1268760"/>
            <a:ext cx="8532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Time-inverse measurements, so far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17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F(p,)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14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O,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21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Na(p,)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18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Ne,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25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Al(p,)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22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Mg,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29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P(p,)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26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Si, 	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33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Cl(p,)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30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S,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37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K(p,)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34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Ar 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undetermined contributions from reactions to excited 		     states 		</a:t>
            </a: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Direct measurements are needed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Approaches: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AIRIS + HELIOS (inc. cryogenic gas cell and high-rate 					ionization chamber)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				</a:t>
            </a: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Calibri" pitchFamily="34" charset="0"/>
              <a:cs typeface="+mn-cs"/>
              <a:sym typeface="Symbol"/>
            </a:endParaRPr>
          </a:p>
          <a:p>
            <a:pPr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FF33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843</Words>
  <Application>Microsoft Office PowerPoint</Application>
  <PresentationFormat>On-screen Show (4:3)</PresentationFormat>
  <Paragraphs>326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 classical novae, type I x-ray bursts, and ATLAS  </vt:lpstr>
      <vt:lpstr>rare isotopes in stars: type I x-ray bursts</vt:lpstr>
      <vt:lpstr>rp-process: beginnings</vt:lpstr>
      <vt:lpstr>rp-process, cont’d</vt:lpstr>
      <vt:lpstr>rp-process, cont’d</vt:lpstr>
      <vt:lpstr>thermonuclear reaction: narrow resonances</vt:lpstr>
      <vt:lpstr>15O(,)19Ne</vt:lpstr>
      <vt:lpstr>15O(,)19Ne</vt:lpstr>
      <vt:lpstr>(,p) reactions</vt:lpstr>
      <vt:lpstr>HELIOS Gas Target</vt:lpstr>
      <vt:lpstr>HELIOS Ionization Chamber</vt:lpstr>
      <vt:lpstr>18Ne(,p)21Na</vt:lpstr>
      <vt:lpstr>18Ne(,p)21Na with HELIOS</vt:lpstr>
      <vt:lpstr>(,p) reactions</vt:lpstr>
      <vt:lpstr>rare isotopes in stars:  classical novae</vt:lpstr>
      <vt:lpstr>the nuclear origin of galactic 26Al</vt:lpstr>
      <vt:lpstr>nova nucleosynthesis at phosphorus</vt:lpstr>
      <vt:lpstr>nova nucleosynthesis at phosphorous (cont’d)</vt:lpstr>
      <vt:lpstr>nova nucleosynthesis at ATLAS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</dc:creator>
  <cp:lastModifiedBy>Alan</cp:lastModifiedBy>
  <cp:revision>17</cp:revision>
  <dcterms:created xsi:type="dcterms:W3CDTF">2014-05-14T22:11:31Z</dcterms:created>
  <dcterms:modified xsi:type="dcterms:W3CDTF">2014-05-15T21:52:30Z</dcterms:modified>
</cp:coreProperties>
</file>