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65" r:id="rId3"/>
    <p:sldId id="366" r:id="rId4"/>
    <p:sldId id="367" r:id="rId5"/>
    <p:sldId id="368" r:id="rId6"/>
    <p:sldId id="355" r:id="rId7"/>
    <p:sldId id="369" r:id="rId8"/>
    <p:sldId id="358" r:id="rId9"/>
    <p:sldId id="359" r:id="rId10"/>
    <p:sldId id="362" r:id="rId11"/>
    <p:sldId id="363" r:id="rId12"/>
    <p:sldId id="360" r:id="rId13"/>
    <p:sldId id="327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B7F"/>
    <a:srgbClr val="0000FF"/>
    <a:srgbClr val="FF6600"/>
    <a:srgbClr val="FF00FF"/>
    <a:srgbClr val="D2C4F5"/>
    <a:srgbClr val="6600CC"/>
    <a:srgbClr val="CCFFFF"/>
    <a:srgbClr val="594E7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3" autoAdjust="0"/>
    <p:restoredTop sz="91000" autoAdjust="0"/>
  </p:normalViewPr>
  <p:slideViewPr>
    <p:cSldViewPr>
      <p:cViewPr>
        <p:scale>
          <a:sx n="69" d="100"/>
          <a:sy n="69" d="100"/>
        </p:scale>
        <p:origin x="-11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31BC9FFF-CF56-487E-B161-620F2C2C5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05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A16CDC03-8FCE-49A8-B04D-9D4F9C6CE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41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16F97B5-B7E5-4D4D-8E9E-0F5481105FFE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CDC03-8FCE-49A8-B04D-9D4F9C6CE1C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41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G_Title_BNL_blu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91821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68382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9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2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70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2642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6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17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3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13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460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162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REVBG_Slide4_Blu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927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10" descr="barn10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096000"/>
            <a:ext cx="609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820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2209800" y="6400800"/>
            <a:ext cx="4267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" dirty="0" smtClean="0">
                <a:ea typeface="ＭＳ Ｐゴシック" pitchFamily="48" charset="-128"/>
              </a:rPr>
              <a:t>Beta</a:t>
            </a:r>
            <a:r>
              <a:rPr lang="en-US" sz="1000" baseline="0" dirty="0" smtClean="0">
                <a:ea typeface="ＭＳ Ｐゴシック" pitchFamily="48" charset="-128"/>
              </a:rPr>
              <a:t> Delayed Neutron </a:t>
            </a:r>
            <a:r>
              <a:rPr lang="en-US" sz="1000" baseline="0" dirty="0" err="1" smtClean="0">
                <a:ea typeface="ＭＳ Ｐゴシック" pitchFamily="48" charset="-128"/>
              </a:rPr>
              <a:t>Covariances</a:t>
            </a:r>
            <a:r>
              <a:rPr lang="en-US" sz="1000" dirty="0" smtClean="0">
                <a:ea typeface="ＭＳ Ｐゴシック" pitchFamily="48" charset="-128"/>
              </a:rPr>
              <a:t> </a:t>
            </a:r>
            <a:r>
              <a:rPr lang="en-US" sz="1000" dirty="0">
                <a:ea typeface="ＭＳ Ｐゴシック" pitchFamily="48" charset="-128"/>
              </a:rPr>
              <a:t>#</a:t>
            </a:r>
            <a:fld id="{3FECF2C5-C423-4FB6-97B6-271D3DD003D1}" type="slidenum">
              <a:rPr lang="en-US" sz="1000">
                <a:ea typeface="ＭＳ Ｐゴシック" pitchFamily="48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en-US" sz="1000" dirty="0">
                <a:ea typeface="ＭＳ Ｐゴシック" pitchFamily="48" charset="-128"/>
              </a:rPr>
              <a:t>  -  </a:t>
            </a:r>
            <a:r>
              <a:rPr lang="en-US" sz="1000" dirty="0" smtClean="0">
                <a:ea typeface="ＭＳ Ｐゴシック" pitchFamily="48" charset="-128"/>
              </a:rPr>
              <a:t>Alejandro </a:t>
            </a:r>
            <a:r>
              <a:rPr lang="en-US" sz="1000" dirty="0" err="1" smtClean="0">
                <a:ea typeface="ＭＳ Ｐゴシック" pitchFamily="48" charset="-128"/>
              </a:rPr>
              <a:t>Sonzogni</a:t>
            </a:r>
            <a:endParaRPr lang="en-US" sz="1000" dirty="0">
              <a:ea typeface="ＭＳ Ｐゴシック" pitchFamily="4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8" r:id="rId2"/>
    <p:sldLayoutId id="2147483897" r:id="rId3"/>
    <p:sldLayoutId id="2147483896" r:id="rId4"/>
    <p:sldLayoutId id="2147483895" r:id="rId5"/>
    <p:sldLayoutId id="2147483894" r:id="rId6"/>
    <p:sldLayoutId id="2147483893" r:id="rId7"/>
    <p:sldLayoutId id="2147483892" r:id="rId8"/>
    <p:sldLayoutId id="2147483891" r:id="rId9"/>
    <p:sldLayoutId id="2147483890" r:id="rId10"/>
    <p:sldLayoutId id="214748388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Application Nuclear Data Needs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Tim Johnson, Libby McCutchan, Alejandro Sonzogni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National Nuclear Data Center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38544" y="237288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/>
              <a:t>Same plot as before, but for delayed </a:t>
            </a:r>
            <a:r>
              <a:rPr lang="en-US" sz="2400" dirty="0" err="1" smtClean="0"/>
              <a:t>nubars</a:t>
            </a:r>
            <a:endParaRPr lang="en-US" sz="2400" dirty="0">
              <a:latin typeface="+mn-lt"/>
            </a:endParaRPr>
          </a:p>
        </p:txBody>
      </p:sp>
      <p:pic>
        <p:nvPicPr>
          <p:cNvPr id="5124" name="Picture 4" descr="C:\my documents\ensdf\nubar2-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77" y="1447800"/>
            <a:ext cx="6667500" cy="47625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315200" y="2889487"/>
            <a:ext cx="1752600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Odd-Z</a:t>
            </a:r>
          </a:p>
          <a:p>
            <a:r>
              <a:rPr lang="en-US" sz="2000" dirty="0" smtClean="0"/>
              <a:t>Even-N nuclides, such as 87Br contribute ~50-65%.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397576" y="978570"/>
            <a:ext cx="1808018" cy="774030"/>
            <a:chOff x="1397576" y="978570"/>
            <a:chExt cx="1808018" cy="774030"/>
          </a:xfrm>
        </p:grpSpPr>
        <p:sp>
          <p:nvSpPr>
            <p:cNvPr id="3" name="TextBox 2"/>
            <p:cNvSpPr txBox="1"/>
            <p:nvPr/>
          </p:nvSpPr>
          <p:spPr>
            <a:xfrm>
              <a:off x="1397576" y="980427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/>
                <a:t>232Th</a:t>
              </a:r>
              <a:endParaRPr lang="en-US" sz="18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91194" y="97857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/>
                <a:t>238U</a:t>
              </a:r>
              <a:endParaRPr lang="en-US" sz="1800" b="1" dirty="0"/>
            </a:p>
          </p:txBody>
        </p:sp>
        <p:cxnSp>
          <p:nvCxnSpPr>
            <p:cNvPr id="6" name="Straight Arrow Connector 5"/>
            <p:cNvCxnSpPr>
              <a:stCxn id="3" idx="2"/>
            </p:cNvCxnSpPr>
            <p:nvPr/>
          </p:nvCxnSpPr>
          <p:spPr bwMode="auto">
            <a:xfrm>
              <a:off x="1854776" y="1349759"/>
              <a:ext cx="266701" cy="4028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H="1">
              <a:off x="2438400" y="1300738"/>
              <a:ext cx="176643" cy="45186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3505200" y="96056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235U</a:t>
            </a:r>
            <a:endParaRPr lang="en-US" sz="1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98917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241Pu</a:t>
            </a:r>
            <a:endParaRPr lang="en-US" sz="1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156362" y="9357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238Np</a:t>
            </a:r>
            <a:endParaRPr lang="en-US" sz="1800" b="1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931226" y="1309113"/>
            <a:ext cx="31174" cy="90068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4156362" y="1293811"/>
            <a:ext cx="287482" cy="9159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4267200" y="1347902"/>
            <a:ext cx="862444" cy="10142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4698422" y="17820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233U</a:t>
            </a:r>
            <a:endParaRPr lang="en-US" sz="1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410200" y="175180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239Pu</a:t>
            </a:r>
            <a:endParaRPr lang="en-US" sz="1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47458" y="21513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252Cf</a:t>
            </a:r>
            <a:endParaRPr lang="en-US" sz="1800" b="1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5070762" y="2121137"/>
            <a:ext cx="84860" cy="3995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5410200" y="2121137"/>
            <a:ext cx="200890" cy="54586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5510645" y="2437023"/>
            <a:ext cx="341168" cy="4503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6450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my documents\ensdf\nubar-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472477"/>
            <a:ext cx="6667500" cy="4762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452995" y="1056825"/>
            <a:ext cx="1808018" cy="774030"/>
            <a:chOff x="1397576" y="978570"/>
            <a:chExt cx="1808018" cy="774030"/>
          </a:xfrm>
        </p:grpSpPr>
        <p:sp>
          <p:nvSpPr>
            <p:cNvPr id="6" name="TextBox 5"/>
            <p:cNvSpPr txBox="1"/>
            <p:nvPr/>
          </p:nvSpPr>
          <p:spPr>
            <a:xfrm>
              <a:off x="1397576" y="980427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/>
                <a:t>232Th</a:t>
              </a:r>
              <a:endParaRPr lang="en-US" sz="18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91194" y="97857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/>
                <a:t>238U</a:t>
              </a:r>
              <a:endParaRPr lang="en-US" sz="1800" b="1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 bwMode="auto">
            <a:xfrm>
              <a:off x="1854776" y="1349759"/>
              <a:ext cx="266701" cy="4028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2438400" y="1300738"/>
              <a:ext cx="176643" cy="45186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28600" y="152400"/>
            <a:ext cx="861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As before, but plotting lighter and heavier fission fragments contributions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075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C:\Users\nndc\Desktop\z60n87zl1ct12201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675620"/>
            <a:ext cx="6991350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20089" y="35646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42B7F"/>
                </a:solidFill>
              </a:rPr>
              <a:t>Another example, 147Nd decay</a:t>
            </a:r>
            <a:endParaRPr lang="en-US" b="1" dirty="0">
              <a:solidFill>
                <a:srgbClr val="042B7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438400" y="2874589"/>
            <a:ext cx="6528955" cy="3878997"/>
            <a:chOff x="2005445" y="1828800"/>
            <a:chExt cx="6528955" cy="3878997"/>
          </a:xfrm>
        </p:grpSpPr>
        <p:pic>
          <p:nvPicPr>
            <p:cNvPr id="3075" name="Picture 3" descr="C:\Users\nndc\Desktop\147ndd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5445" y="1828800"/>
              <a:ext cx="5638800" cy="3714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215245" y="4876800"/>
              <a:ext cx="1219200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FF0000"/>
                  </a:solidFill>
                </a:rPr>
                <a:t>I</a:t>
              </a:r>
              <a:r>
                <a:rPr lang="en-US" sz="1600" b="1" dirty="0" err="1" smtClean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en-US" sz="1600" b="1" dirty="0" smtClean="0">
                  <a:solidFill>
                    <a:srgbClr val="FF0000"/>
                  </a:solidFill>
                </a:rPr>
                <a:t> &lt;0.15 % or </a:t>
              </a:r>
            </a:p>
            <a:p>
              <a:r>
                <a:rPr lang="en-US" sz="1600" b="1" dirty="0" err="1" smtClean="0">
                  <a:solidFill>
                    <a:srgbClr val="FF0000"/>
                  </a:solidFill>
                </a:rPr>
                <a:t>I</a:t>
              </a:r>
              <a:r>
                <a:rPr lang="en-US" sz="1600" b="1" dirty="0" err="1" smtClean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en-US" sz="1600" b="1" dirty="0" smtClean="0">
                  <a:solidFill>
                    <a:srgbClr val="FF0000"/>
                  </a:solidFill>
                </a:rPr>
                <a:t>&lt;5 %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65818" y="2272146"/>
              <a:ext cx="1468582" cy="584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00FF"/>
                  </a:solidFill>
                </a:rPr>
                <a:t>E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Symbol" panose="05050102010706020507" pitchFamily="18" charset="2"/>
                </a:rPr>
                <a:t>g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=531.0 I</a:t>
              </a:r>
              <a:r>
                <a:rPr lang="en-US" sz="1600" b="1" dirty="0" smtClean="0">
                  <a:solidFill>
                    <a:srgbClr val="0000FF"/>
                  </a:solidFill>
                  <a:latin typeface="Symbol" panose="05050102010706020507" pitchFamily="18" charset="2"/>
                </a:rPr>
                <a:t>g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=13.4 (3)%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10399" y="4137596"/>
              <a:ext cx="1524001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00FF"/>
                  </a:solidFill>
                </a:rPr>
                <a:t>E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Symbol" panose="05050102010706020507" pitchFamily="18" charset="2"/>
                </a:rPr>
                <a:t>g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=91.1 </a:t>
              </a:r>
            </a:p>
            <a:p>
              <a:r>
                <a:rPr lang="en-US" sz="1600" b="1" dirty="0" smtClean="0">
                  <a:solidFill>
                    <a:srgbClr val="0000FF"/>
                  </a:solidFill>
                </a:rPr>
                <a:t>I</a:t>
              </a:r>
              <a:r>
                <a:rPr lang="en-US" sz="1600" b="1" dirty="0" smtClean="0">
                  <a:solidFill>
                    <a:srgbClr val="0000FF"/>
                  </a:solidFill>
                  <a:latin typeface="Symbol" panose="05050102010706020507" pitchFamily="18" charset="2"/>
                </a:rPr>
                <a:t>g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=28.1 (7)% </a:t>
              </a:r>
              <a:r>
                <a:rPr lang="en-US" sz="1600" b="1" dirty="0" smtClean="0">
                  <a:solidFill>
                    <a:srgbClr val="0000FF"/>
                  </a:solidFill>
                  <a:latin typeface="Symbol" panose="05050102010706020507" pitchFamily="18" charset="2"/>
                </a:rPr>
                <a:t>a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=2.03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8" name="AutoShape 5" descr="http://www.nndc.bnl.gov/nudat2/temp/z60n87zl1ct12807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7975" y="5017425"/>
            <a:ext cx="2054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Cumulative fission yield=2.25%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192241" y="647911"/>
            <a:ext cx="20816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precise knowledge of the GS to GS </a:t>
            </a:r>
            <a:r>
              <a:rPr lang="en-US" sz="2400" b="1" dirty="0" err="1" smtClean="0"/>
              <a:t>I</a:t>
            </a:r>
            <a:r>
              <a:rPr lang="en-US" sz="2400" b="1" dirty="0" err="1" smtClean="0">
                <a:latin typeface="Symbol" panose="05050102010706020507" pitchFamily="18" charset="2"/>
              </a:rPr>
              <a:t>b</a:t>
            </a:r>
            <a:r>
              <a:rPr lang="en-US" sz="2400" b="1" dirty="0" smtClean="0"/>
              <a:t> and 91.1 I</a:t>
            </a:r>
            <a:r>
              <a:rPr lang="en-US" sz="2400" b="1" dirty="0" smtClean="0">
                <a:latin typeface="Symbol" panose="05050102010706020507" pitchFamily="18" charset="2"/>
              </a:rPr>
              <a:t>g</a:t>
            </a:r>
            <a:r>
              <a:rPr lang="en-US" sz="2400" b="1" dirty="0" smtClean="0"/>
              <a:t> is needed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2274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43382"/>
            <a:ext cx="876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42B7F"/>
                </a:solidFill>
              </a:rPr>
              <a:t>Conclusions</a:t>
            </a:r>
          </a:p>
          <a:p>
            <a:endParaRPr lang="en-US" sz="1200" dirty="0" smtClean="0"/>
          </a:p>
          <a:p>
            <a:r>
              <a:rPr lang="en-US" sz="2400" dirty="0" smtClean="0"/>
              <a:t>Precise Decay Schemes are needed for many neutron rich nuclides, including:</a:t>
            </a:r>
          </a:p>
          <a:p>
            <a:endParaRPr lang="en-US" sz="2400" dirty="0" smtClean="0"/>
          </a:p>
          <a:p>
            <a:pPr marL="457200" indent="-457200">
              <a:buAutoNum type="alphaLcParenR"/>
            </a:pPr>
            <a:r>
              <a:rPr lang="en-US" sz="2400" dirty="0" smtClean="0"/>
              <a:t>TAGS data.</a:t>
            </a:r>
          </a:p>
          <a:p>
            <a:pPr marL="457200" indent="-457200">
              <a:buAutoNum type="alphaLcParenR"/>
            </a:pPr>
            <a:r>
              <a:rPr lang="en-US" sz="2400" dirty="0" smtClean="0"/>
              <a:t>Beta Shapes, beta absolute intensities, in particular ground state to ground state.</a:t>
            </a:r>
          </a:p>
          <a:p>
            <a:pPr marL="457200" indent="-457200">
              <a:buAutoNum type="alphaLcParenR"/>
            </a:pPr>
            <a:r>
              <a:rPr lang="en-US" sz="2400" dirty="0" smtClean="0"/>
              <a:t>Beta-delayed Neutron Probabilities and Neutron Spectra.</a:t>
            </a:r>
          </a:p>
          <a:p>
            <a:pPr marL="457200" indent="-457200">
              <a:buAutoNum type="alphaLcParenR"/>
            </a:pPr>
            <a:r>
              <a:rPr lang="en-US" sz="2400" dirty="0" smtClean="0"/>
              <a:t>Gamma energy and absolute intensities.</a:t>
            </a:r>
          </a:p>
          <a:p>
            <a:pPr marL="457200" indent="-457200">
              <a:buAutoNum type="alphaLcParenR"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29" y="381000"/>
            <a:ext cx="6943971" cy="521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5589588"/>
            <a:ext cx="71342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0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490" y="221673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42B7F"/>
                </a:solidFill>
              </a:rPr>
              <a:t>Different radiation types, different issues…</a:t>
            </a:r>
          </a:p>
          <a:p>
            <a:endParaRPr lang="en-US" dirty="0"/>
          </a:p>
          <a:p>
            <a:r>
              <a:rPr lang="en-US" dirty="0" smtClean="0"/>
              <a:t>Gamma rays </a:t>
            </a:r>
            <a:r>
              <a:rPr lang="en-US" dirty="0" smtClean="0">
                <a:sym typeface="Wingdings" panose="05000000000000000000" pitchFamily="2" charset="2"/>
              </a:rPr>
              <a:t> Gamma decay heat, forensics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Beta </a:t>
            </a:r>
            <a:r>
              <a:rPr lang="en-US" dirty="0" err="1" smtClean="0">
                <a:sym typeface="Wingdings" panose="05000000000000000000" pitchFamily="2" charset="2"/>
              </a:rPr>
              <a:t>transititions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Beta decay heat, antineutrinos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Beta delayed neutrons  </a:t>
            </a:r>
            <a:r>
              <a:rPr lang="en-US" dirty="0">
                <a:sym typeface="Wingdings" panose="05000000000000000000" pitchFamily="2" charset="2"/>
              </a:rPr>
              <a:t>D</a:t>
            </a:r>
            <a:r>
              <a:rPr lang="en-US" dirty="0" smtClean="0">
                <a:sym typeface="Wingdings" panose="05000000000000000000" pitchFamily="2" charset="2"/>
              </a:rPr>
              <a:t>elayed nu-bars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All of them very correlated, macroscopic measurements need precise experimental values from places like ATLAS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Impact of TAGS data (</a:t>
            </a:r>
            <a:r>
              <a:rPr lang="en-US" dirty="0" err="1" smtClean="0">
                <a:sym typeface="Wingdings" panose="05000000000000000000" pitchFamily="2" charset="2"/>
              </a:rPr>
              <a:t>Greenwod</a:t>
            </a:r>
            <a:r>
              <a:rPr lang="en-US" dirty="0" smtClean="0">
                <a:sym typeface="Wingdings" panose="05000000000000000000" pitchFamily="2" charset="2"/>
              </a:rPr>
              <a:t> et al, </a:t>
            </a:r>
            <a:r>
              <a:rPr lang="en-US" dirty="0" err="1" smtClean="0">
                <a:sym typeface="Wingdings" panose="05000000000000000000" pitchFamily="2" charset="2"/>
              </a:rPr>
              <a:t>Algora</a:t>
            </a:r>
            <a:r>
              <a:rPr lang="en-US" dirty="0" smtClean="0">
                <a:sym typeface="Wingdings" panose="05000000000000000000" pitchFamily="2" charset="2"/>
              </a:rPr>
              <a:t> et al) has been crucial.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nosx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9" t="8263" r="4909" b="5902"/>
          <a:stretch>
            <a:fillRect/>
          </a:stretch>
        </p:blipFill>
        <p:spPr bwMode="auto">
          <a:xfrm>
            <a:off x="1295400" y="990600"/>
            <a:ext cx="6561138" cy="519430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Text Box 11"/>
          <p:cNvSpPr txBox="1">
            <a:spLocks noChangeArrowheads="1"/>
          </p:cNvSpPr>
          <p:nvPr/>
        </p:nvSpPr>
        <p:spPr bwMode="auto">
          <a:xfrm>
            <a:off x="228600" y="244687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99"/>
                </a:solidFill>
              </a:rPr>
              <a:t>Anti-neutrino Signal, neutrino spectrum x cross section</a:t>
            </a:r>
          </a:p>
        </p:txBody>
      </p: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5791200" y="1828800"/>
            <a:ext cx="2590800" cy="22923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baseline="30000"/>
              <a:t>235,238</a:t>
            </a:r>
            <a:r>
              <a:rPr lang="en-US" sz="2400" b="1"/>
              <a:t>U and </a:t>
            </a:r>
            <a:r>
              <a:rPr lang="en-US" sz="2400" b="1" baseline="30000"/>
              <a:t>239</a:t>
            </a:r>
            <a:r>
              <a:rPr lang="en-US" sz="2400" b="1"/>
              <a:t>Pu produce a different signal, in shape, maxima and multiplicity</a:t>
            </a:r>
          </a:p>
        </p:txBody>
      </p:sp>
    </p:spTree>
    <p:extLst>
      <p:ext uri="{BB962C8B-B14F-4D97-AF65-F5344CB8AC3E}">
        <p14:creationId xmlns:p14="http://schemas.microsoft.com/office/powerpoint/2010/main" val="400217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99"/>
                </a:solidFill>
              </a:rPr>
              <a:t>NNDC calculations on the </a:t>
            </a:r>
            <a:r>
              <a:rPr lang="en-US" b="1" dirty="0" err="1">
                <a:solidFill>
                  <a:srgbClr val="000099"/>
                </a:solidFill>
              </a:rPr>
              <a:t>Daya</a:t>
            </a:r>
            <a:r>
              <a:rPr lang="en-US" b="1" dirty="0">
                <a:solidFill>
                  <a:srgbClr val="000099"/>
                </a:solidFill>
              </a:rPr>
              <a:t>-Bay signal shape = spectrum x cross section</a:t>
            </a:r>
          </a:p>
        </p:txBody>
      </p:sp>
      <p:pic>
        <p:nvPicPr>
          <p:cNvPr id="14339" name="Picture 3" descr="day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6" t="9442" r="3870" b="4721"/>
          <a:stretch>
            <a:fillRect/>
          </a:stretch>
        </p:blipFill>
        <p:spPr bwMode="auto">
          <a:xfrm>
            <a:off x="1194593" y="954107"/>
            <a:ext cx="6754813" cy="52054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6477000" y="2895600"/>
            <a:ext cx="24384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/>
              <a:t>235U signal has a shoulder at around 6 MeV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24650" y="4191000"/>
            <a:ext cx="211455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F.P. An, PRL 108, 171803 (2012),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983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1143000"/>
            <a:ext cx="6181725" cy="5114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38544" y="6456"/>
            <a:ext cx="861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/>
              <a:t>Following </a:t>
            </a:r>
            <a:r>
              <a:rPr lang="en-US" sz="2400" dirty="0" err="1" smtClean="0"/>
              <a:t>Loaiza</a:t>
            </a:r>
            <a:r>
              <a:rPr lang="en-US" sz="2400" dirty="0" smtClean="0"/>
              <a:t> </a:t>
            </a:r>
            <a:r>
              <a:rPr lang="en-US" sz="2400" i="1" dirty="0" smtClean="0"/>
              <a:t>et al. &amp; </a:t>
            </a:r>
            <a:r>
              <a:rPr lang="en-US" sz="2400" dirty="0" smtClean="0"/>
              <a:t>Than </a:t>
            </a:r>
            <a:r>
              <a:rPr lang="en-US" sz="2400" dirty="0" err="1" smtClean="0"/>
              <a:t>Dat</a:t>
            </a:r>
            <a:r>
              <a:rPr lang="en-US" sz="2400" dirty="0" smtClean="0"/>
              <a:t> </a:t>
            </a:r>
            <a:r>
              <a:rPr lang="en-US" sz="2400" i="1" dirty="0" smtClean="0"/>
              <a:t>et al.</a:t>
            </a:r>
            <a:r>
              <a:rPr lang="en-US" sz="2400" dirty="0" smtClean="0"/>
              <a:t>, the recommended delayed </a:t>
            </a:r>
            <a:r>
              <a:rPr lang="en-US" sz="2400" dirty="0" err="1" smtClean="0"/>
              <a:t>nubars</a:t>
            </a:r>
            <a:r>
              <a:rPr lang="en-US" sz="2400" dirty="0"/>
              <a:t> </a:t>
            </a:r>
            <a:r>
              <a:rPr lang="en-US" sz="2400" dirty="0" smtClean="0"/>
              <a:t>(delayed average neutron multiplicity per fission) are plotted for a number of systems. 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454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my documents\meetings\2013\ornl\fy_qbm2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077200" cy="48815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86200" y="4724400"/>
            <a:ext cx="4572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000" b="1" dirty="0"/>
              <a:t>Many </a:t>
            </a:r>
            <a:r>
              <a:rPr lang="en-US" altLang="en-US" sz="2000" b="1" dirty="0" err="1">
                <a:latin typeface="Symbol" pitchFamily="18" charset="2"/>
              </a:rPr>
              <a:t>b</a:t>
            </a:r>
            <a:r>
              <a:rPr lang="en-US" altLang="en-US" sz="2000" b="1" dirty="0" err="1"/>
              <a:t>n</a:t>
            </a:r>
            <a:r>
              <a:rPr lang="en-US" altLang="en-US" sz="2000" b="1" dirty="0"/>
              <a:t> emitters have high fission yield values, in particular Br (Z=35), </a:t>
            </a:r>
            <a:r>
              <a:rPr lang="en-US" altLang="en-US" sz="2000" b="1" dirty="0" err="1"/>
              <a:t>Rb</a:t>
            </a:r>
            <a:r>
              <a:rPr lang="en-US" altLang="en-US" sz="2000" b="1" dirty="0"/>
              <a:t> (Z=37), I (Z=53) and Cs (Z=55)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62000" y="1295400"/>
            <a:ext cx="2819400" cy="1016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000" b="1" dirty="0"/>
              <a:t>Chart colored by 235U fission yields, highlighted by </a:t>
            </a:r>
            <a:r>
              <a:rPr lang="en-US" altLang="en-US" sz="2000" b="1" dirty="0" err="1"/>
              <a:t>Q</a:t>
            </a:r>
            <a:r>
              <a:rPr lang="en-US" altLang="en-US" sz="2000" b="1" dirty="0" err="1">
                <a:latin typeface="Symbol" pitchFamily="18" charset="2"/>
              </a:rPr>
              <a:t>b</a:t>
            </a:r>
            <a:r>
              <a:rPr lang="en-US" altLang="en-US" sz="2000" b="1" dirty="0" err="1"/>
              <a:t>n</a:t>
            </a:r>
            <a:r>
              <a:rPr lang="en-US" altLang="en-US" sz="2000" b="1" dirty="0"/>
              <a:t>&gt;0</a:t>
            </a:r>
          </a:p>
        </p:txBody>
      </p:sp>
    </p:spTree>
    <p:extLst>
      <p:ext uri="{BB962C8B-B14F-4D97-AF65-F5344CB8AC3E}">
        <p14:creationId xmlns:p14="http://schemas.microsoft.com/office/powerpoint/2010/main" val="2106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ndc\Desktop\even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135688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33945" y="152400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42B7F"/>
                </a:solidFill>
              </a:rPr>
              <a:t>Contributions from nuclei with different degrees of Z and N evenness</a:t>
            </a:r>
            <a:endParaRPr lang="en-US" b="1" dirty="0">
              <a:solidFill>
                <a:srgbClr val="042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4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nndc\Desktop\lightn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8200"/>
            <a:ext cx="6240463" cy="512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33945" y="152400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42B7F"/>
                </a:solidFill>
              </a:rPr>
              <a:t>Contributions from nuclei from the Light and the Heavy fission fragments</a:t>
            </a:r>
            <a:endParaRPr lang="en-US" b="1" dirty="0">
              <a:solidFill>
                <a:srgbClr val="042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5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3883</TotalTime>
  <Words>352</Words>
  <Application>Microsoft Office PowerPoint</Application>
  <PresentationFormat>On-screen Show (4:3)</PresentationFormat>
  <Paragraphs>56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Application Nuclear Data Needs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Gagnon</dc:creator>
  <cp:lastModifiedBy>NNDC Controlling Account</cp:lastModifiedBy>
  <cp:revision>255</cp:revision>
  <cp:lastPrinted>2007-07-02T19:06:14Z</cp:lastPrinted>
  <dcterms:created xsi:type="dcterms:W3CDTF">2007-06-28T20:22:43Z</dcterms:created>
  <dcterms:modified xsi:type="dcterms:W3CDTF">2014-05-16T14:18:01Z</dcterms:modified>
</cp:coreProperties>
</file>