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61" r:id="rId4"/>
    <p:sldId id="263" r:id="rId5"/>
    <p:sldId id="276" r:id="rId6"/>
    <p:sldId id="264" r:id="rId7"/>
    <p:sldId id="280" r:id="rId8"/>
    <p:sldId id="281" r:id="rId9"/>
    <p:sldId id="278" r:id="rId10"/>
    <p:sldId id="270" r:id="rId11"/>
    <p:sldId id="268" r:id="rId12"/>
    <p:sldId id="267" r:id="rId13"/>
    <p:sldId id="282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582" autoAdjust="0"/>
    <p:restoredTop sz="94660"/>
  </p:normalViewPr>
  <p:slideViewPr>
    <p:cSldViewPr>
      <p:cViewPr>
        <p:scale>
          <a:sx n="109" d="100"/>
          <a:sy n="109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A3EB-8CE8-4F08-9C44-FABE99FD6DB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ECD8-E066-4A27-BA2A-3C32BEECC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3CE7AB9-59F5-432C-9531-3232DABD938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BBC2-7C64-4214-A543-5480F8039780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D270-FE31-41A3-93A7-2896B45ECCC9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1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D9AFD-13A9-4423-B509-54389741A201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B797-69ED-46CF-8923-0D8A4B429EFB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4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F2FE-6595-42D4-9AB6-8F612672565D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86868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709988"/>
            <a:ext cx="86868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1CC5-B480-4E88-98FA-479B43AAEF8B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USERS MEETING:  AMS at ATLAS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BA0-CA58-4EEE-A3FB-1CD9E0132D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7620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9961-974E-45E7-A1CD-E5C47CD31855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9BDA-3599-4655-B535-F830E8909CE3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7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163C-2C9B-4DF9-924C-AC2E50C996B4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0FF3-2F69-4D3B-A0B6-6C0BA9E8B6A8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F8CB-1408-45D8-849D-31AEC7F19C22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2D7F-DC4B-4494-80CC-FD4E0835DA8F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0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0FD5F-81DF-45A0-8ADD-BB80AF61C4CF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0448-E793-498C-9F44-8E48787EBB0B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ABBC2-7C64-4214-A543-5480F8039780}" type="slidenum">
              <a:rPr lang="en-US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1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802562" cy="2247219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AMS at ATLAS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000" dirty="0" smtClean="0"/>
              <a:t>May 16, 2014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854450"/>
            <a:ext cx="7519987" cy="17526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chemeClr val="bg2">
                    <a:lumMod val="10000"/>
                  </a:schemeClr>
                </a:solidFill>
              </a:rPr>
              <a:t>Richard Pardo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BBC2-7C64-4214-A543-5480F8039780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Multi-Sample Changer for 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USERS MEETING:  AMS at ATLAS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B130-2F5B-482F-87C5-9A038424440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24" y="1219532"/>
            <a:ext cx="4257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Multi-sample </a:t>
            </a:r>
            <a:r>
              <a:rPr lang="en-US" dirty="0">
                <a:latin typeface="Calibri" pitchFamily="34" charset="0"/>
              </a:rPr>
              <a:t>changer at ion </a:t>
            </a:r>
            <a:r>
              <a:rPr lang="en-US" dirty="0" smtClean="0">
                <a:latin typeface="Calibri" pitchFamily="34" charset="0"/>
              </a:rPr>
              <a:t>source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20 </a:t>
            </a:r>
            <a:r>
              <a:rPr lang="en-US" dirty="0">
                <a:latin typeface="Calibri" pitchFamily="34" charset="0"/>
              </a:rPr>
              <a:t>samples on retractable </a:t>
            </a:r>
            <a:r>
              <a:rPr lang="en-US" dirty="0" smtClean="0">
                <a:latin typeface="Calibri" pitchFamily="34" charset="0"/>
              </a:rPr>
              <a:t>rods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Allows rapid switching between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Positions samples slightly off-axis of </a:t>
            </a:r>
            <a:r>
              <a:rPr lang="en-US" dirty="0" smtClean="0">
                <a:latin typeface="Calibri" pitchFamily="34" charset="0"/>
              </a:rPr>
              <a:t>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First tests with changer have gone extremely well.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48428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639762"/>
          </a:xfrm>
        </p:spPr>
        <p:txBody>
          <a:bodyPr/>
          <a:lstStyle/>
          <a:p>
            <a:r>
              <a:rPr lang="en-US" dirty="0" smtClean="0"/>
              <a:t>AMS Demands Benefit ATLAS Operation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609600"/>
            <a:ext cx="86868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The needs of the AMS program have driven significant improvements at ATLAS</a:t>
            </a:r>
          </a:p>
          <a:p>
            <a:pPr lvl="1"/>
            <a:r>
              <a:rPr lang="en-US" kern="0" dirty="0" smtClean="0"/>
              <a:t>Laser ablation of material into the source and Multi-sample changer</a:t>
            </a:r>
          </a:p>
          <a:p>
            <a:pPr lvl="2"/>
            <a:r>
              <a:rPr lang="en-US" kern="0" dirty="0" smtClean="0"/>
              <a:t>Successful development of laser ablation will benefit ATLAS Operation </a:t>
            </a:r>
          </a:p>
          <a:p>
            <a:pPr lvl="3"/>
            <a:r>
              <a:rPr lang="en-US" kern="0" dirty="0" smtClean="0"/>
              <a:t>Less source contamination</a:t>
            </a:r>
          </a:p>
          <a:p>
            <a:pPr lvl="3"/>
            <a:r>
              <a:rPr lang="en-US" kern="0" dirty="0" smtClean="0"/>
              <a:t>Ability to rapidly switch beams</a:t>
            </a:r>
          </a:p>
          <a:p>
            <a:pPr lvl="3"/>
            <a:r>
              <a:rPr lang="en-US" kern="0" dirty="0" smtClean="0"/>
              <a:t>Less start-up time</a:t>
            </a:r>
            <a:endParaRPr lang="en-US" kern="0" dirty="0" smtClean="0"/>
          </a:p>
          <a:p>
            <a:pPr lvl="1"/>
            <a:r>
              <a:rPr lang="en-US" kern="0" dirty="0" smtClean="0"/>
              <a:t>Control system improvements speed ATLAS beam changes.</a:t>
            </a:r>
          </a:p>
          <a:p>
            <a:pPr lvl="2"/>
            <a:r>
              <a:rPr lang="en-US" kern="0" dirty="0" smtClean="0"/>
              <a:t>All dipoles set by gauss</a:t>
            </a:r>
          </a:p>
          <a:p>
            <a:pPr lvl="2"/>
            <a:r>
              <a:rPr lang="en-US" kern="0" dirty="0" smtClean="0"/>
              <a:t>Magnetic quadrupoles set using a specific pattern to reduce hysteresis effects</a:t>
            </a:r>
          </a:p>
          <a:p>
            <a:pPr lvl="2"/>
            <a:r>
              <a:rPr lang="en-US" kern="0" dirty="0" smtClean="0"/>
              <a:t>Multiple (M/q) configuration stored</a:t>
            </a:r>
          </a:p>
          <a:p>
            <a:pPr lvl="3"/>
            <a:r>
              <a:rPr lang="en-US" kern="0" dirty="0" smtClean="0"/>
              <a:t>Rapid switching between configuration automatically by master clock</a:t>
            </a:r>
          </a:p>
          <a:p>
            <a:pPr lvl="3"/>
            <a:r>
              <a:rPr lang="en-US" kern="0" dirty="0" smtClean="0"/>
              <a:t>Normalization by beam current at source or base material measurement at detector </a:t>
            </a:r>
          </a:p>
          <a:p>
            <a:pPr lvl="4"/>
            <a:r>
              <a:rPr lang="en-US" kern="0" dirty="0" smtClean="0"/>
              <a:t>Precise attenuation with non-resonant beam sweeper.</a:t>
            </a:r>
          </a:p>
          <a:p>
            <a:pPr lvl="1"/>
            <a:r>
              <a:rPr lang="en-US" kern="0" dirty="0" smtClean="0"/>
              <a:t>Push to go to an M/q of 8 for the heaviest beams</a:t>
            </a:r>
          </a:p>
          <a:p>
            <a:pPr lvl="2"/>
            <a:r>
              <a:rPr lang="en-US" kern="0" dirty="0" smtClean="0"/>
              <a:t>Important for actinide AMS</a:t>
            </a:r>
          </a:p>
          <a:p>
            <a:pPr lvl="2"/>
            <a:r>
              <a:rPr lang="en-US" kern="0" dirty="0" smtClean="0"/>
              <a:t>Higher beam currents for other programs</a:t>
            </a:r>
            <a:r>
              <a:rPr lang="en-US" kern="0" dirty="0" smtClean="0"/>
              <a:t>.</a:t>
            </a:r>
          </a:p>
          <a:p>
            <a:r>
              <a:rPr lang="en-US" kern="0" dirty="0" smtClean="0"/>
              <a:t>Runs for actual irradiation measurements should be ready to begin in August.</a:t>
            </a:r>
            <a:endParaRPr lang="en-US" kern="0" dirty="0" smtClean="0"/>
          </a:p>
          <a:p>
            <a:pPr lvl="1"/>
            <a:endParaRPr lang="en-US" sz="1000" kern="0" dirty="0" smtClean="0"/>
          </a:p>
        </p:txBody>
      </p:sp>
    </p:spTree>
    <p:extLst>
      <p:ext uri="{BB962C8B-B14F-4D97-AF65-F5344CB8AC3E}">
        <p14:creationId xmlns:p14="http://schemas.microsoft.com/office/powerpoint/2010/main" val="16457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33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USERS MEETING:  AMS at ATLAS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BA0-CA58-4EEE-A3FB-1CD9E0132D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932675"/>
            <a:ext cx="86868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Use of ATLAS for Accelerator Mass Spectroscopy provides unique capabilities, especially for mid-mass regime</a:t>
            </a:r>
          </a:p>
          <a:p>
            <a:pPr marL="914400" marR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Acti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nide AMS with ATLAS makes use of in-place equipment and ion source expertise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endParaRPr lang="en-US" sz="2000" dirty="0" smtClean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257300" marR="457200" lvl="1" indent="-342900" fontAlgn="base">
              <a:buFont typeface="+mj-lt"/>
              <a:buAutoNum type="alphaUcPeriod"/>
            </a:pP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29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E2D7F-DC4B-4494-80CC-FD4E0835DA8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7559" r="10054" b="60441"/>
          <a:stretch/>
        </p:blipFill>
        <p:spPr>
          <a:xfrm>
            <a:off x="4267200" y="3276600"/>
            <a:ext cx="4343400" cy="26060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8526" y="139337"/>
            <a:ext cx="8686800" cy="639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kern="0" dirty="0" smtClean="0"/>
              <a:t>MR-TOF for High Sensitivity Mass Spectroscopy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5545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639762"/>
          </a:xfrm>
        </p:spPr>
        <p:txBody>
          <a:bodyPr/>
          <a:lstStyle/>
          <a:p>
            <a:r>
              <a:rPr lang="en-US" dirty="0" smtClean="0"/>
              <a:t>MR-TOF for Mass Spectroscopy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619250"/>
            <a:ext cx="6486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3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3200400" algn="l"/>
              </a:tabLst>
            </a:pPr>
            <a:r>
              <a:rPr lang="en-US" sz="2800" dirty="0" smtClean="0">
                <a:effectLst/>
                <a:latin typeface="Arial"/>
                <a:ea typeface="Times New Roman"/>
              </a:rPr>
              <a:t>Outline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28600" y="457199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457200" indent="-342900" fontAlgn="base">
              <a:buFont typeface="+mj-lt"/>
              <a:buAutoNum type="arabicPeriod"/>
            </a:pPr>
            <a:r>
              <a:rPr lang="en-US" sz="2000" b="1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Features of ATLAS for AMS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‘High’ beam energy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Sophisticated detector systems allow unique ‘Z’ ID into A~150 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FMA and associated detector system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Enge Spectrograph and associate detector system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Stable operation and sophisticated control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Work underway to approach flexibility of dedicated AMS facility.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Development of laser ablation system to improve cross-talk</a:t>
            </a:r>
          </a:p>
          <a:p>
            <a:pPr marL="800100" marR="457200" indent="-342900" fontAlgn="base">
              <a:buFont typeface="+mj-lt"/>
              <a:buAutoNum type="arabicPeriod"/>
            </a:pPr>
            <a:r>
              <a:rPr lang="en-US" sz="2000" b="1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Current AMS activity focus: </a:t>
            </a:r>
            <a:endParaRPr lang="en-US" sz="2000" b="1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baseline="30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146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Sm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Astrophysical chronometer (T</a:t>
            </a:r>
            <a:r>
              <a:rPr lang="en-US" sz="2000" baseline="-25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½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 = 68 M years)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Nuclear Physics data</a:t>
            </a:r>
          </a:p>
          <a:p>
            <a:pPr marL="2343150" marR="457200" lvl="3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el-GR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α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el-GR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) </a:t>
            </a:r>
            <a:r>
              <a:rPr lang="el-GR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σ</a:t>
            </a:r>
            <a:endParaRPr lang="en-US" sz="2000" dirty="0" smtClean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2343150" marR="457200" lvl="3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(n, </a:t>
            </a:r>
            <a:r>
              <a:rPr lang="el-GR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 ) </a:t>
            </a:r>
            <a:r>
              <a:rPr lang="el-GR" sz="20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σ</a:t>
            </a:r>
            <a:endParaRPr lang="en-US" sz="2000" dirty="0" smtClean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Actinide Integral neutron capture cross-sections for reactor studies and design (MANTRA)</a:t>
            </a:r>
          </a:p>
          <a:p>
            <a:pPr marL="914400" marR="457200" lvl="1" fontAlgn="base"/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257300" marR="457200" lvl="1" indent="-342900" fontAlgn="base">
              <a:buFont typeface="+mj-lt"/>
              <a:buAutoNum type="alphaUcPeriod"/>
            </a:pP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69961-974E-45E7-A1CD-E5C47CD31855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639762"/>
          </a:xfrm>
        </p:spPr>
        <p:txBody>
          <a:bodyPr/>
          <a:lstStyle/>
          <a:p>
            <a:r>
              <a:rPr lang="en-US" dirty="0" smtClean="0"/>
              <a:t>ATLAS AMS Typical Configuration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USERS MEETING:  AMS at ATLAS     R. Pardo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" y="684670"/>
            <a:ext cx="8534400" cy="5104920"/>
            <a:chOff x="76200" y="1030069"/>
            <a:chExt cx="8534400" cy="5104920"/>
          </a:xfrm>
        </p:grpSpPr>
        <p:pic>
          <p:nvPicPr>
            <p:cNvPr id="1026" name="Picture 2" descr="Z:\Pardo\My Documents\FIGURES\ATLAS_Figures\ATLAS floor plan_BoosterUgrade2013_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38" y="1219200"/>
              <a:ext cx="7980363" cy="4915789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304800" y="3810000"/>
              <a:ext cx="838200" cy="60960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86400" y="2438400"/>
              <a:ext cx="1828800" cy="60960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5029200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7030A0"/>
                  </a:solidFill>
                </a:rPr>
                <a:t>PII LINAC</a:t>
              </a:r>
              <a:endParaRPr lang="en-US" sz="14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1143000" y="4648200"/>
              <a:ext cx="304800" cy="381000"/>
            </a:xfrm>
            <a:prstGeom prst="straightConnector1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438400" y="5055326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7030A0"/>
                  </a:solidFill>
                </a:rPr>
                <a:t>Booster Linac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743200" y="4615934"/>
              <a:ext cx="304800" cy="381000"/>
            </a:xfrm>
            <a:prstGeom prst="straightConnector1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" name="Rounded Rectangle 11"/>
            <p:cNvSpPr/>
            <p:nvPr/>
          </p:nvSpPr>
          <p:spPr bwMode="auto">
            <a:xfrm>
              <a:off x="1102150" y="4210639"/>
              <a:ext cx="3165049" cy="792580"/>
            </a:xfrm>
            <a:prstGeom prst="roundRect">
              <a:avLst/>
            </a:prstGeom>
            <a:noFill/>
            <a:ln w="349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67400" y="1676400"/>
              <a:ext cx="1828800" cy="60960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6600" y="28194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7030A0"/>
                  </a:solidFill>
                </a:rPr>
                <a:t>Split-pole Spectrograph</a:t>
              </a:r>
              <a:endParaRPr lang="en-US" sz="14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4811" y="1030069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7030A0"/>
                  </a:solidFill>
                </a:rPr>
                <a:t>Fragment </a:t>
              </a:r>
              <a:r>
                <a:rPr lang="en-US" u="sng" dirty="0">
                  <a:solidFill>
                    <a:srgbClr val="7030A0"/>
                  </a:solidFill>
                </a:rPr>
                <a:t>M</a:t>
              </a:r>
              <a:r>
                <a:rPr lang="en-US" u="sng" dirty="0" smtClean="0">
                  <a:solidFill>
                    <a:srgbClr val="7030A0"/>
                  </a:solidFill>
                </a:rPr>
                <a:t>ass Analyzer</a:t>
              </a:r>
              <a:endParaRPr lang="en-US" sz="14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" y="3030763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solidFill>
                    <a:srgbClr val="7030A0"/>
                  </a:solidFill>
                </a:rPr>
                <a:t>ECR-II Ion Source</a:t>
              </a:r>
              <a:endParaRPr lang="en-US" sz="14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723900" y="3677094"/>
              <a:ext cx="0" cy="361506"/>
            </a:xfrm>
            <a:prstGeom prst="straightConnector1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6781800" y="2857500"/>
              <a:ext cx="381000" cy="173263"/>
            </a:xfrm>
            <a:prstGeom prst="straightConnector1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096000" y="1600200"/>
              <a:ext cx="838200" cy="300446"/>
            </a:xfrm>
            <a:prstGeom prst="straightConnector1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575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76200"/>
            <a:ext cx="8686800" cy="639762"/>
          </a:xfrm>
        </p:spPr>
        <p:txBody>
          <a:bodyPr/>
          <a:lstStyle/>
          <a:p>
            <a:r>
              <a:rPr lang="en-US" dirty="0" smtClean="0"/>
              <a:t>ATLAS Features Important for AMS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9" y="609600"/>
            <a:ext cx="8686800" cy="5638800"/>
          </a:xfrm>
        </p:spPr>
        <p:txBody>
          <a:bodyPr/>
          <a:lstStyle/>
          <a:p>
            <a:r>
              <a:rPr lang="en-US" dirty="0"/>
              <a:t>ATLAS is the only AMS facility where mid-heavy nuclides (A~100-150) </a:t>
            </a: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dirty="0" smtClean="0"/>
              <a:t>be uniquely identified</a:t>
            </a:r>
            <a:endParaRPr lang="en-US" dirty="0"/>
          </a:p>
          <a:p>
            <a:pPr lvl="1"/>
            <a:r>
              <a:rPr lang="en-US" dirty="0" smtClean="0"/>
              <a:t>Requires ensuring high-energy </a:t>
            </a:r>
            <a:r>
              <a:rPr lang="en-US" dirty="0"/>
              <a:t>reliability of ATLAS (E &gt; 8-9 MeV/u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Reliable, rapid switching between different M/q species </a:t>
            </a:r>
            <a:endParaRPr lang="en-US" dirty="0"/>
          </a:p>
          <a:p>
            <a:pPr lvl="1"/>
            <a:r>
              <a:rPr lang="en-US" dirty="0"/>
              <a:t>AMS measurements require </a:t>
            </a:r>
            <a:r>
              <a:rPr lang="en-US" dirty="0" smtClean="0"/>
              <a:t>stability</a:t>
            </a:r>
          </a:p>
          <a:p>
            <a:pPr lvl="2"/>
            <a:r>
              <a:rPr lang="en-US" dirty="0" smtClean="0"/>
              <a:t>Recent ATLAS upgrades are contributing to this</a:t>
            </a:r>
          </a:p>
          <a:p>
            <a:pPr lvl="3"/>
            <a:r>
              <a:rPr lang="en-US" dirty="0" smtClean="0"/>
              <a:t>RFQ repeatability and reliability is excellent</a:t>
            </a:r>
          </a:p>
          <a:p>
            <a:pPr lvl="3"/>
            <a:r>
              <a:rPr lang="en-US" dirty="0" smtClean="0"/>
              <a:t>New cryostat resonators operate in new ‘driven’ mode</a:t>
            </a:r>
          </a:p>
          <a:p>
            <a:pPr lvl="4"/>
            <a:r>
              <a:rPr lang="en-US" dirty="0" smtClean="0"/>
              <a:t>VCX PIN diodes eliminated</a:t>
            </a:r>
            <a:endParaRPr lang="en-US" dirty="0"/>
          </a:p>
          <a:p>
            <a:pPr lvl="1"/>
            <a:endParaRPr lang="en-US" sz="1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ATLAS USERS MEETING:  AMS at ATLAS     R. Pardo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C522-E920-4946-AB4D-522041B2313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pic>
        <p:nvPicPr>
          <p:cNvPr id="8" name="Picture 12" descr="fig1b_alpha_no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5103" r="2438" b="12449"/>
          <a:stretch/>
        </p:blipFill>
        <p:spPr bwMode="auto">
          <a:xfrm>
            <a:off x="5120640" y="2895600"/>
            <a:ext cx="3032760" cy="342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39762"/>
          </a:xfrm>
        </p:spPr>
        <p:txBody>
          <a:bodyPr/>
          <a:lstStyle/>
          <a:p>
            <a:r>
              <a:rPr lang="en-US" sz="2400" dirty="0" smtClean="0"/>
              <a:t>MANTRA:  An Integral (n, </a:t>
            </a:r>
            <a:r>
              <a:rPr lang="el-GR" sz="2400" dirty="0" smtClean="0"/>
              <a:t>γ</a:t>
            </a:r>
            <a:r>
              <a:rPr lang="en-US" sz="2400" dirty="0" smtClean="0"/>
              <a:t>) Cross-Section Measurement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USERS MEETING:  AMS at ATLAS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B130-2F5B-482F-87C5-9A03842444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2014</a:t>
            </a:r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Objective </a:t>
            </a:r>
            <a:r>
              <a:rPr lang="en-US" b="1" dirty="0">
                <a:latin typeface="Calibri" pitchFamily="34" charset="0"/>
              </a:rPr>
              <a:t>of the experiment</a:t>
            </a:r>
            <a:r>
              <a:rPr lang="en-US" b="1" dirty="0" smtClean="0">
                <a:latin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 Infer effective neutron capture cross-sections of most actinides of interest for reactor physics in fast and epithermal spectra (a few fission products are also considered)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 Consistency of the fast and epithermal data (i.e. same samples, same fabrication protocols, same PIE protocols, same experimentalists, etc…)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Uses multi-collector ICM-MS and AMS at ATLAS to measure nuclei produced during ~60 day neutron irradiations in the ATR at INL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Approximately 30 unique samples will need to be measured.  Desired precision is better than 5%.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834"/>
            <a:ext cx="8933860" cy="639762"/>
          </a:xfrm>
        </p:spPr>
        <p:txBody>
          <a:bodyPr/>
          <a:lstStyle/>
          <a:p>
            <a:r>
              <a:rPr lang="en-US" dirty="0" smtClean="0"/>
              <a:t>Three filters provide different neutron energy regimes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ATLAS USERS MEETING:  AMS at ATLAS     R. Pardo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C522-E920-4946-AB4D-522041B2313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66803" y="5334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Effect of neutron filters on the neutron spectrum in the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samples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Irradiation is performed at the ATR at Idaho National Laboratory</a:t>
            </a:r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33830"/>
              </p:ext>
            </p:extLst>
          </p:nvPr>
        </p:nvGraphicFramePr>
        <p:xfrm>
          <a:off x="304800" y="1179731"/>
          <a:ext cx="8437563" cy="514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3" imgW="7029461" imgH="4286250" progId="Excel.Sheet.8">
                  <p:embed/>
                </p:oleObj>
              </mc:Choice>
              <mc:Fallback>
                <p:oleObj name="Chart" r:id="rId3" imgW="7029461" imgH="42862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79731"/>
                        <a:ext cx="8437563" cy="514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0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39762"/>
          </a:xfrm>
        </p:spPr>
        <p:txBody>
          <a:bodyPr/>
          <a:lstStyle/>
          <a:p>
            <a:r>
              <a:rPr lang="en-US" sz="2400" dirty="0" smtClean="0"/>
              <a:t>MANTRA:  An Integral (n, </a:t>
            </a:r>
            <a:r>
              <a:rPr lang="el-GR" sz="2400" dirty="0" smtClean="0"/>
              <a:t>γ</a:t>
            </a:r>
            <a:r>
              <a:rPr lang="en-US" sz="2400" dirty="0" smtClean="0"/>
              <a:t>) Cross-Section Measurement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USERS MEETING:  AMS at ATLAS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B130-2F5B-482F-87C5-9A03842444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2014</a:t>
            </a:r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89154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Objective </a:t>
            </a:r>
            <a:r>
              <a:rPr lang="en-US" b="1" dirty="0">
                <a:latin typeface="Calibri" pitchFamily="34" charset="0"/>
              </a:rPr>
              <a:t>of the experiment</a:t>
            </a:r>
            <a:r>
              <a:rPr lang="en-US" b="1" dirty="0" smtClean="0">
                <a:latin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 Three neutron spectra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Seven actinide ‘mother’ materials. 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baseline="30000" dirty="0"/>
              <a:t>235</a:t>
            </a:r>
            <a:r>
              <a:rPr lang="en-US" dirty="0"/>
              <a:t>U, </a:t>
            </a:r>
            <a:r>
              <a:rPr lang="en-US" baseline="30000" dirty="0"/>
              <a:t>238</a:t>
            </a:r>
            <a:r>
              <a:rPr lang="en-US" dirty="0"/>
              <a:t>U, </a:t>
            </a:r>
            <a:r>
              <a:rPr lang="en-US" baseline="30000" dirty="0"/>
              <a:t>237</a:t>
            </a:r>
            <a:r>
              <a:rPr lang="en-US" dirty="0"/>
              <a:t>Np, </a:t>
            </a:r>
            <a:r>
              <a:rPr lang="en-US" baseline="30000" dirty="0"/>
              <a:t>242</a:t>
            </a:r>
            <a:r>
              <a:rPr lang="en-US" dirty="0"/>
              <a:t>Pu, </a:t>
            </a:r>
            <a:r>
              <a:rPr lang="en-US" baseline="30000" dirty="0"/>
              <a:t>244</a:t>
            </a:r>
            <a:r>
              <a:rPr lang="en-US" dirty="0"/>
              <a:t>Pu, </a:t>
            </a:r>
            <a:r>
              <a:rPr lang="en-US" baseline="30000" dirty="0"/>
              <a:t>243</a:t>
            </a:r>
            <a:r>
              <a:rPr lang="en-US" dirty="0"/>
              <a:t>Am, </a:t>
            </a:r>
            <a:r>
              <a:rPr lang="en-US" baseline="30000" dirty="0" smtClean="0"/>
              <a:t>248</a:t>
            </a:r>
            <a:r>
              <a:rPr lang="en-US" dirty="0" smtClean="0"/>
              <a:t>Cm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itchFamily="34" charset="0"/>
              </a:rPr>
              <a:t>Plus the original un-irradiated material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 Approximately 28 </a:t>
            </a:r>
            <a:r>
              <a:rPr lang="en-US" dirty="0" smtClean="0">
                <a:latin typeface="Calibri" pitchFamily="34" charset="0"/>
              </a:rPr>
              <a:t>unique samples will need to be measured.  </a:t>
            </a:r>
            <a:endParaRPr lang="en-US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 Desired </a:t>
            </a:r>
            <a:r>
              <a:rPr lang="en-US" dirty="0" smtClean="0">
                <a:latin typeface="Calibri" pitchFamily="34" charset="0"/>
              </a:rPr>
              <a:t>precision is better than 5</a:t>
            </a:r>
            <a:r>
              <a:rPr lang="en-US" dirty="0" smtClean="0">
                <a:latin typeface="Calibri" pitchFamily="34" charset="0"/>
              </a:rPr>
              <a:t>%.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Significantly more complex and precise than most AMS experiments at ATLAS.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Drives the need for significant accelerator and ion source improvements.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76200"/>
            <a:ext cx="8686800" cy="639762"/>
          </a:xfrm>
        </p:spPr>
        <p:txBody>
          <a:bodyPr/>
          <a:lstStyle/>
          <a:p>
            <a:r>
              <a:rPr lang="en-US" dirty="0" smtClean="0"/>
              <a:t>Facility Improvements Required for MANTRA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9" y="609600"/>
            <a:ext cx="8686800" cy="5638800"/>
          </a:xfrm>
        </p:spPr>
        <p:txBody>
          <a:bodyPr/>
          <a:lstStyle/>
          <a:p>
            <a:r>
              <a:rPr lang="en-US" dirty="0" smtClean="0"/>
              <a:t>ATLAS Improvements required for achieving MANTRA Goals</a:t>
            </a:r>
            <a:endParaRPr lang="en-US" dirty="0"/>
          </a:p>
          <a:p>
            <a:pPr lvl="1"/>
            <a:r>
              <a:rPr lang="en-US" dirty="0" smtClean="0"/>
              <a:t>Laser ablation of material into the source</a:t>
            </a:r>
          </a:p>
          <a:p>
            <a:pPr lvl="2"/>
            <a:r>
              <a:rPr lang="en-US" dirty="0" smtClean="0"/>
              <a:t>Goal is reduced cross-talk between </a:t>
            </a:r>
            <a:r>
              <a:rPr lang="en-US" dirty="0" smtClean="0"/>
              <a:t>samples</a:t>
            </a:r>
          </a:p>
          <a:p>
            <a:pPr lvl="2"/>
            <a:r>
              <a:rPr lang="en-US" dirty="0" smtClean="0"/>
              <a:t>Higher total efficiency</a:t>
            </a:r>
            <a:endParaRPr lang="en-US" dirty="0" smtClean="0"/>
          </a:p>
          <a:p>
            <a:pPr lvl="1"/>
            <a:r>
              <a:rPr lang="en-US" dirty="0" smtClean="0"/>
              <a:t>Multi-sample changer</a:t>
            </a:r>
          </a:p>
          <a:p>
            <a:pPr lvl="2"/>
            <a:r>
              <a:rPr lang="en-US" dirty="0" smtClean="0"/>
              <a:t>Holds up to 20 samples</a:t>
            </a:r>
          </a:p>
          <a:p>
            <a:pPr lvl="2"/>
            <a:r>
              <a:rPr lang="en-US" dirty="0" smtClean="0"/>
              <a:t>Allows rapid cycling between samples</a:t>
            </a:r>
          </a:p>
          <a:p>
            <a:pPr lvl="1"/>
            <a:r>
              <a:rPr lang="en-US" dirty="0" smtClean="0"/>
              <a:t>Control system programmable to allow rapid configuration changes</a:t>
            </a:r>
          </a:p>
          <a:p>
            <a:pPr lvl="2"/>
            <a:r>
              <a:rPr lang="en-US" dirty="0" smtClean="0"/>
              <a:t>All dipoles set by gauss</a:t>
            </a:r>
          </a:p>
          <a:p>
            <a:pPr lvl="2"/>
            <a:r>
              <a:rPr lang="en-US" dirty="0" smtClean="0"/>
              <a:t>Magnetic quadrupoles set using a specific pattern to reduce hysteresis effects</a:t>
            </a:r>
          </a:p>
          <a:p>
            <a:pPr lvl="2"/>
            <a:r>
              <a:rPr lang="en-US" dirty="0" smtClean="0"/>
              <a:t>Multiple (M/q) configuration stored</a:t>
            </a:r>
          </a:p>
          <a:p>
            <a:pPr lvl="3"/>
            <a:r>
              <a:rPr lang="en-US" dirty="0" smtClean="0"/>
              <a:t>Rapid switching between configuration automatically by master clock</a:t>
            </a:r>
          </a:p>
          <a:p>
            <a:pPr lvl="3"/>
            <a:r>
              <a:rPr lang="en-US" dirty="0" smtClean="0"/>
              <a:t>Normalization by beam current at source or base material measurement at detector </a:t>
            </a:r>
          </a:p>
          <a:p>
            <a:pPr lvl="4"/>
            <a:r>
              <a:rPr lang="en-US" dirty="0" smtClean="0"/>
              <a:t>Precise attenuation with non-resonant beam sweeper.</a:t>
            </a:r>
          </a:p>
          <a:p>
            <a:pPr lvl="1"/>
            <a:endParaRPr lang="en-US" sz="1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ATLAS USERS MEETING:  AMS at ATLAS     R. Pardo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C522-E920-4946-AB4D-522041B2313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17382" y="76200"/>
            <a:ext cx="8686800" cy="639762"/>
          </a:xfrm>
        </p:spPr>
        <p:txBody>
          <a:bodyPr/>
          <a:lstStyle/>
          <a:p>
            <a:r>
              <a:rPr lang="en-US" dirty="0" smtClean="0"/>
              <a:t>Laser Ablation into ECR Ion Source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FFB5B-0173-406B-BF79-99BBED1AC6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  <p:grpSp>
        <p:nvGrpSpPr>
          <p:cNvPr id="26628" name="Group 19"/>
          <p:cNvGrpSpPr>
            <a:grpSpLocks/>
          </p:cNvGrpSpPr>
          <p:nvPr/>
        </p:nvGrpSpPr>
        <p:grpSpPr bwMode="auto">
          <a:xfrm>
            <a:off x="304800" y="1211529"/>
            <a:ext cx="4495800" cy="3166512"/>
            <a:chOff x="1440" y="720"/>
            <a:chExt cx="3600" cy="2572"/>
          </a:xfrm>
        </p:grpSpPr>
        <p:pic>
          <p:nvPicPr>
            <p:cNvPr id="26652" name="Picture 4" descr="on axis layou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720"/>
              <a:ext cx="3600" cy="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3" name="Text Box 5"/>
            <p:cNvSpPr txBox="1">
              <a:spLocks noChangeArrowheads="1"/>
            </p:cNvSpPr>
            <p:nvPr/>
          </p:nvSpPr>
          <p:spPr bwMode="auto">
            <a:xfrm>
              <a:off x="1536" y="2688"/>
              <a:ext cx="102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 err="1">
                  <a:solidFill>
                    <a:srgbClr val="000000"/>
                  </a:solidFill>
                  <a:latin typeface="Calibri" pitchFamily="34" charset="0"/>
                </a:rPr>
                <a:t>Multisample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 Changer</a:t>
              </a:r>
            </a:p>
          </p:txBody>
        </p:sp>
        <p:sp>
          <p:nvSpPr>
            <p:cNvPr id="26654" name="Text Box 6"/>
            <p:cNvSpPr txBox="1">
              <a:spLocks noChangeArrowheads="1"/>
            </p:cNvSpPr>
            <p:nvPr/>
          </p:nvSpPr>
          <p:spPr bwMode="auto">
            <a:xfrm>
              <a:off x="3026" y="1015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Laser</a:t>
              </a:r>
              <a:endParaRPr lang="en-US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656" name="Line 8"/>
            <p:cNvSpPr>
              <a:spLocks noChangeShapeType="1"/>
            </p:cNvSpPr>
            <p:nvPr/>
          </p:nvSpPr>
          <p:spPr bwMode="auto">
            <a:xfrm flipV="1">
              <a:off x="3332" y="1141"/>
              <a:ext cx="514" cy="1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11"/>
            <p:cNvSpPr>
              <a:spLocks noChangeShapeType="1"/>
            </p:cNvSpPr>
            <p:nvPr/>
          </p:nvSpPr>
          <p:spPr bwMode="auto">
            <a:xfrm flipV="1">
              <a:off x="1824" y="2352"/>
              <a:ext cx="144" cy="3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12"/>
            <p:cNvSpPr>
              <a:spLocks noChangeShapeType="1"/>
            </p:cNvSpPr>
            <p:nvPr/>
          </p:nvSpPr>
          <p:spPr bwMode="auto">
            <a:xfrm>
              <a:off x="4064" y="2432"/>
              <a:ext cx="1" cy="38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Text Box 13"/>
            <p:cNvSpPr txBox="1">
              <a:spLocks noChangeArrowheads="1"/>
            </p:cNvSpPr>
            <p:nvPr/>
          </p:nvSpPr>
          <p:spPr bwMode="auto">
            <a:xfrm>
              <a:off x="3812" y="2692"/>
              <a:ext cx="718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accent2"/>
                  </a:solidFill>
                  <a:latin typeface="Calibri" pitchFamily="34" charset="0"/>
                </a:rPr>
                <a:t>Beam Out to Linac</a:t>
              </a:r>
            </a:p>
          </p:txBody>
        </p:sp>
      </p:grpSp>
      <p:grpSp>
        <p:nvGrpSpPr>
          <p:cNvPr id="26629" name="Group 16"/>
          <p:cNvGrpSpPr>
            <a:grpSpLocks/>
          </p:cNvGrpSpPr>
          <p:nvPr/>
        </p:nvGrpSpPr>
        <p:grpSpPr bwMode="auto">
          <a:xfrm>
            <a:off x="4957331" y="3063874"/>
            <a:ext cx="4089400" cy="3084513"/>
            <a:chOff x="0" y="1142"/>
            <a:chExt cx="51768" cy="39131"/>
          </a:xfrm>
        </p:grpSpPr>
        <p:pic>
          <p:nvPicPr>
            <p:cNvPr id="26642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953"/>
              <a:ext cx="51768" cy="3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Rectangle 24"/>
            <p:cNvSpPr>
              <a:spLocks/>
            </p:cNvSpPr>
            <p:nvPr/>
          </p:nvSpPr>
          <p:spPr bwMode="auto">
            <a:xfrm>
              <a:off x="21457" y="1142"/>
              <a:ext cx="1122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40" bIns="0"/>
            <a:lstStyle/>
            <a:p>
              <a:pPr algn="just"/>
              <a:r>
                <a:rPr lang="en-GB" sz="1000">
                  <a:latin typeface="Times" pitchFamily="18" charset="0"/>
                  <a:cs typeface="Times New Roman" pitchFamily="18" charset="0"/>
                </a:rPr>
                <a:t> </a:t>
              </a:r>
              <a:endParaRPr lang="en-US" sz="1000">
                <a:latin typeface="Times" pitchFamily="18" charset="0"/>
                <a:cs typeface="Times New Roman" pitchFamily="18" charset="0"/>
              </a:endParaRPr>
            </a:p>
          </p:txBody>
        </p:sp>
        <p:sp>
          <p:nvSpPr>
            <p:cNvPr id="26644" name="Rectangle 25"/>
            <p:cNvSpPr>
              <a:spLocks/>
            </p:cNvSpPr>
            <p:nvPr/>
          </p:nvSpPr>
          <p:spPr bwMode="auto">
            <a:xfrm>
              <a:off x="40630" y="1269"/>
              <a:ext cx="1121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40" bIns="0"/>
            <a:lstStyle/>
            <a:p>
              <a:pPr algn="just"/>
              <a:r>
                <a:rPr lang="en-GB" sz="1000">
                  <a:latin typeface="Times" pitchFamily="18" charset="0"/>
                  <a:cs typeface="Times New Roman" pitchFamily="18" charset="0"/>
                </a:rPr>
                <a:t> </a:t>
              </a:r>
              <a:endParaRPr lang="en-US" sz="1000">
                <a:latin typeface="Times" pitchFamily="18" charset="0"/>
                <a:cs typeface="Times New Roman" pitchFamily="18" charset="0"/>
              </a:endParaRPr>
            </a:p>
          </p:txBody>
        </p:sp>
        <p:sp>
          <p:nvSpPr>
            <p:cNvPr id="26645" name="Rectangle 26"/>
            <p:cNvSpPr>
              <a:spLocks/>
            </p:cNvSpPr>
            <p:nvPr/>
          </p:nvSpPr>
          <p:spPr bwMode="auto">
            <a:xfrm>
              <a:off x="12315" y="38605"/>
              <a:ext cx="1122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40" bIns="0"/>
            <a:lstStyle/>
            <a:p>
              <a:pPr algn="just"/>
              <a:r>
                <a:rPr lang="en-GB" sz="1000">
                  <a:latin typeface="Times" pitchFamily="18" charset="0"/>
                  <a:cs typeface="Times New Roman" pitchFamily="18" charset="0"/>
                </a:rPr>
                <a:t> </a:t>
              </a:r>
              <a:endParaRPr lang="en-US" sz="1000">
                <a:latin typeface="Times" pitchFamily="18" charset="0"/>
                <a:cs typeface="Times New Roman" pitchFamily="18" charset="0"/>
              </a:endParaRPr>
            </a:p>
          </p:txBody>
        </p:sp>
        <p:cxnSp>
          <p:nvCxnSpPr>
            <p:cNvPr id="26646" name="Line 12"/>
            <p:cNvCxnSpPr>
              <a:cxnSpLocks noChangeShapeType="1"/>
            </p:cNvCxnSpPr>
            <p:nvPr/>
          </p:nvCxnSpPr>
          <p:spPr bwMode="auto">
            <a:xfrm flipH="1">
              <a:off x="4714" y="25400"/>
              <a:ext cx="5700" cy="13541"/>
            </a:xfrm>
            <a:prstGeom prst="line">
              <a:avLst/>
            </a:prstGeom>
            <a:noFill/>
            <a:ln w="25400">
              <a:solidFill>
                <a:srgbClr val="F80000"/>
              </a:solidFill>
              <a:round/>
              <a:headEnd type="stealth" w="med" len="med"/>
              <a:tailEnd/>
            </a:ln>
          </p:spPr>
        </p:cxnSp>
        <p:cxnSp>
          <p:nvCxnSpPr>
            <p:cNvPr id="26647" name="Line 13"/>
            <p:cNvCxnSpPr>
              <a:cxnSpLocks noChangeShapeType="1"/>
            </p:cNvCxnSpPr>
            <p:nvPr/>
          </p:nvCxnSpPr>
          <p:spPr bwMode="auto">
            <a:xfrm>
              <a:off x="17716" y="31115"/>
              <a:ext cx="826" cy="8239"/>
            </a:xfrm>
            <a:prstGeom prst="line">
              <a:avLst/>
            </a:prstGeom>
            <a:noFill/>
            <a:ln w="25400">
              <a:solidFill>
                <a:srgbClr val="F80000"/>
              </a:solidFill>
              <a:round/>
              <a:headEnd type="stealth" w="med" len="med"/>
              <a:tailEnd/>
            </a:ln>
          </p:spPr>
        </p:cxnSp>
        <p:cxnSp>
          <p:nvCxnSpPr>
            <p:cNvPr id="26648" name="Line 14"/>
            <p:cNvCxnSpPr>
              <a:cxnSpLocks noChangeShapeType="1"/>
            </p:cNvCxnSpPr>
            <p:nvPr/>
          </p:nvCxnSpPr>
          <p:spPr bwMode="auto">
            <a:xfrm>
              <a:off x="23923" y="25336"/>
              <a:ext cx="9652" cy="13954"/>
            </a:xfrm>
            <a:prstGeom prst="line">
              <a:avLst/>
            </a:prstGeom>
            <a:noFill/>
            <a:ln w="25400">
              <a:solidFill>
                <a:srgbClr val="F80000"/>
              </a:solidFill>
              <a:round/>
              <a:headEnd type="stealth" w="med" len="med"/>
              <a:tailEnd/>
            </a:ln>
          </p:spPr>
        </p:cxnSp>
        <p:cxnSp>
          <p:nvCxnSpPr>
            <p:cNvPr id="26649" name="Line 15"/>
            <p:cNvCxnSpPr>
              <a:cxnSpLocks noChangeShapeType="1"/>
            </p:cNvCxnSpPr>
            <p:nvPr/>
          </p:nvCxnSpPr>
          <p:spPr bwMode="auto">
            <a:xfrm rot="10800000">
              <a:off x="30083" y="3714"/>
              <a:ext cx="2175" cy="6192"/>
            </a:xfrm>
            <a:prstGeom prst="line">
              <a:avLst/>
            </a:prstGeom>
            <a:noFill/>
            <a:ln w="25400">
              <a:solidFill>
                <a:srgbClr val="F80000"/>
              </a:solidFill>
              <a:round/>
              <a:headEnd type="stealth" w="med" len="med"/>
              <a:tailEnd/>
            </a:ln>
          </p:spPr>
        </p:cxnSp>
        <p:cxnSp>
          <p:nvCxnSpPr>
            <p:cNvPr id="26650" name="Line 16"/>
            <p:cNvCxnSpPr>
              <a:cxnSpLocks noChangeShapeType="1"/>
            </p:cNvCxnSpPr>
            <p:nvPr/>
          </p:nvCxnSpPr>
          <p:spPr bwMode="auto">
            <a:xfrm rot="10800000" flipH="1">
              <a:off x="42624" y="4079"/>
              <a:ext cx="3985" cy="8557"/>
            </a:xfrm>
            <a:prstGeom prst="line">
              <a:avLst/>
            </a:prstGeom>
            <a:noFill/>
            <a:ln w="25400">
              <a:solidFill>
                <a:srgbClr val="F80000"/>
              </a:solidFill>
              <a:round/>
              <a:headEnd type="stealth" w="med" len="med"/>
              <a:tailEnd/>
            </a:ln>
          </p:spPr>
        </p:cxnSp>
        <p:cxnSp>
          <p:nvCxnSpPr>
            <p:cNvPr id="26651" name="Line 18"/>
            <p:cNvCxnSpPr>
              <a:cxnSpLocks noChangeShapeType="1"/>
            </p:cNvCxnSpPr>
            <p:nvPr/>
          </p:nvCxnSpPr>
          <p:spPr bwMode="auto">
            <a:xfrm rot="10800000" flipH="1">
              <a:off x="1270" y="2698"/>
              <a:ext cx="3175" cy="11018"/>
            </a:xfrm>
            <a:prstGeom prst="line">
              <a:avLst/>
            </a:prstGeom>
            <a:noFill/>
            <a:ln w="25400">
              <a:solidFill>
                <a:srgbClr val="F80000"/>
              </a:solidFill>
              <a:round/>
              <a:headEnd type="stealth" w="med" len="med"/>
              <a:tailEnd/>
            </a:ln>
          </p:spPr>
        </p:cxnSp>
      </p:grpSp>
      <p:sp>
        <p:nvSpPr>
          <p:cNvPr id="26630" name="Rectangle 17"/>
          <p:cNvSpPr>
            <a:spLocks/>
          </p:cNvSpPr>
          <p:nvPr/>
        </p:nvSpPr>
        <p:spPr bwMode="auto">
          <a:xfrm>
            <a:off x="6969816" y="3063874"/>
            <a:ext cx="1279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6513"/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Gill Sans"/>
                <a:cs typeface="Gill Sans"/>
              </a:rPr>
              <a:t>Laser 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1" name="Rectangle 18"/>
          <p:cNvSpPr>
            <a:spLocks/>
          </p:cNvSpPr>
          <p:nvPr/>
        </p:nvSpPr>
        <p:spPr bwMode="auto">
          <a:xfrm>
            <a:off x="7206818" y="6083299"/>
            <a:ext cx="9842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6513"/>
            <a:r>
              <a:rPr lang="en-US" sz="1400">
                <a:solidFill>
                  <a:srgbClr val="000000"/>
                </a:solidFill>
                <a:latin typeface="Calibri" pitchFamily="34" charset="0"/>
                <a:ea typeface="Gill Sans"/>
                <a:cs typeface="Gill Sans"/>
              </a:rPr>
              <a:t>High voltage platform</a:t>
            </a:r>
            <a:endParaRPr lang="en-US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2" name="Rectangle 19"/>
          <p:cNvSpPr>
            <a:spLocks/>
          </p:cNvSpPr>
          <p:nvPr/>
        </p:nvSpPr>
        <p:spPr bwMode="auto">
          <a:xfrm>
            <a:off x="7609579" y="3044363"/>
            <a:ext cx="16827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6513"/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Gill Sans"/>
                <a:cs typeface="Gill Sans"/>
              </a:rPr>
              <a:t>Optical elements</a:t>
            </a:r>
            <a:endParaRPr lang="en-US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3" name="Rectangle 20"/>
          <p:cNvSpPr>
            <a:spLocks/>
          </p:cNvSpPr>
          <p:nvPr/>
        </p:nvSpPr>
        <p:spPr bwMode="auto">
          <a:xfrm>
            <a:off x="4876800" y="5684838"/>
            <a:ext cx="82232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6513"/>
            <a:r>
              <a:rPr lang="en-US" sz="1400">
                <a:solidFill>
                  <a:srgbClr val="000000"/>
                </a:solidFill>
                <a:latin typeface="Calibri" pitchFamily="34" charset="0"/>
                <a:ea typeface="Gill Sans"/>
                <a:cs typeface="Gill Sans"/>
              </a:rPr>
              <a:t>Bending magnet</a:t>
            </a:r>
            <a:endParaRPr lang="en-US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4" name="Rectangle 21"/>
          <p:cNvSpPr>
            <a:spLocks/>
          </p:cNvSpPr>
          <p:nvPr/>
        </p:nvSpPr>
        <p:spPr bwMode="auto">
          <a:xfrm>
            <a:off x="5897131" y="6083299"/>
            <a:ext cx="100488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6513"/>
            <a:r>
              <a:rPr lang="en-US" sz="1400">
                <a:solidFill>
                  <a:srgbClr val="000000"/>
                </a:solidFill>
                <a:latin typeface="Calibri" pitchFamily="34" charset="0"/>
                <a:ea typeface="Gill Sans"/>
                <a:cs typeface="Gill Sans"/>
              </a:rPr>
              <a:t>Focusing lens </a:t>
            </a:r>
            <a:endParaRPr lang="en-US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5" name="Rectangle 22"/>
          <p:cNvSpPr>
            <a:spLocks/>
          </p:cNvSpPr>
          <p:nvPr/>
        </p:nvSpPr>
        <p:spPr bwMode="auto">
          <a:xfrm>
            <a:off x="5355793" y="3063874"/>
            <a:ext cx="8667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6513"/>
            <a:r>
              <a:rPr lang="en-US" sz="1400">
                <a:solidFill>
                  <a:srgbClr val="000000"/>
                </a:solidFill>
                <a:latin typeface="Calibri" pitchFamily="34" charset="0"/>
                <a:ea typeface="Gill Sans"/>
                <a:cs typeface="Gill Sans"/>
              </a:rPr>
              <a:t>ECR </a:t>
            </a:r>
            <a:endParaRPr lang="en-US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37" name="TextBox 34"/>
          <p:cNvSpPr txBox="1">
            <a:spLocks noChangeArrowheads="1"/>
          </p:cNvSpPr>
          <p:nvPr/>
        </p:nvSpPr>
        <p:spPr bwMode="auto">
          <a:xfrm>
            <a:off x="609600" y="5393562"/>
            <a:ext cx="39961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Laser placed off platform and focused through ECR with 4m </a:t>
            </a:r>
            <a:r>
              <a:rPr lang="en-US" dirty="0" smtClean="0">
                <a:latin typeface="Calibri" pitchFamily="34" charset="0"/>
              </a:rPr>
              <a:t>lens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Laser reliability and performance still not as good as desired.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638" name="TextBox 35"/>
          <p:cNvSpPr txBox="1">
            <a:spLocks noChangeArrowheads="1"/>
          </p:cNvSpPr>
          <p:nvPr/>
        </p:nvSpPr>
        <p:spPr bwMode="auto">
          <a:xfrm>
            <a:off x="594360" y="4265156"/>
            <a:ext cx="3636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5 </a:t>
            </a:r>
            <a:r>
              <a:rPr lang="en-US" dirty="0" err="1" smtClean="0">
                <a:latin typeface="Calibri" pitchFamily="34" charset="0"/>
              </a:rPr>
              <a:t>mJ</a:t>
            </a:r>
            <a:r>
              <a:rPr lang="en-US" dirty="0" smtClean="0">
                <a:latin typeface="Calibri" pitchFamily="34" charset="0"/>
              </a:rPr>
              <a:t>/pulse, 1064 nm, 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10 picosecond pulses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0.5 mm diameter beam spot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Cos </a:t>
            </a:r>
            <a:r>
              <a:rPr lang="el-GR" dirty="0" smtClean="0">
                <a:latin typeface="Calibri" pitchFamily="34" charset="0"/>
              </a:rPr>
              <a:t>θ</a:t>
            </a:r>
            <a:r>
              <a:rPr lang="en-US" dirty="0" smtClean="0">
                <a:latin typeface="Calibri" pitchFamily="34" charset="0"/>
              </a:rPr>
              <a:t> angular distribution</a:t>
            </a:r>
          </a:p>
        </p:txBody>
      </p:sp>
      <p:pic>
        <p:nvPicPr>
          <p:cNvPr id="26639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46817"/>
            <a:ext cx="9239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40" name="Line 6"/>
          <p:cNvCxnSpPr>
            <a:cxnSpLocks noChangeShapeType="1"/>
          </p:cNvCxnSpPr>
          <p:nvPr/>
        </p:nvCxnSpPr>
        <p:spPr bwMode="auto">
          <a:xfrm>
            <a:off x="766763" y="1651617"/>
            <a:ext cx="657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26641" name="TextBox 40"/>
          <p:cNvSpPr txBox="1">
            <a:spLocks noChangeArrowheads="1"/>
          </p:cNvSpPr>
          <p:nvPr/>
        </p:nvSpPr>
        <p:spPr bwMode="auto">
          <a:xfrm>
            <a:off x="868363" y="1651617"/>
            <a:ext cx="8080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3mm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152400" y="2155819"/>
            <a:ext cx="3810000" cy="200184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9" name="Picture 38" descr="Feb2012 0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82" y="651174"/>
            <a:ext cx="31242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16,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AMS at ATLAS     R. Pardo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Default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1037</Words>
  <Application>Microsoft Office PowerPoint</Application>
  <PresentationFormat>On-screen Show (4:3)</PresentationFormat>
  <Paragraphs>162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Chart</vt:lpstr>
      <vt:lpstr>AMS at ATLAS  May 16, 2014</vt:lpstr>
      <vt:lpstr>Outline</vt:lpstr>
      <vt:lpstr>ATLAS AMS Typical Configuration</vt:lpstr>
      <vt:lpstr>ATLAS Features Important for AMS </vt:lpstr>
      <vt:lpstr>MANTRA:  An Integral (n, γ) Cross-Section Measurement</vt:lpstr>
      <vt:lpstr>Three filters provide different neutron energy regimes</vt:lpstr>
      <vt:lpstr>MANTRA:  An Integral (n, γ) Cross-Section Measurement</vt:lpstr>
      <vt:lpstr>Facility Improvements Required for MANTRA </vt:lpstr>
      <vt:lpstr>Laser Ablation into ECR Ion Source</vt:lpstr>
      <vt:lpstr>Multi-Sample Changer for Source</vt:lpstr>
      <vt:lpstr>AMS Demands Benefit ATLAS Operation</vt:lpstr>
      <vt:lpstr>Summary</vt:lpstr>
      <vt:lpstr>PowerPoint Presentation</vt:lpstr>
      <vt:lpstr>MR-TOF for Mass Spectroscopy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Intensity Upgrade Status and Commissioning Schedule  Operator Training session February 6, 2014</dc:title>
  <dc:creator>Richard</dc:creator>
  <cp:lastModifiedBy>Richard</cp:lastModifiedBy>
  <cp:revision>52</cp:revision>
  <dcterms:created xsi:type="dcterms:W3CDTF">2014-04-30T01:16:23Z</dcterms:created>
  <dcterms:modified xsi:type="dcterms:W3CDTF">2014-05-16T04:49:13Z</dcterms:modified>
</cp:coreProperties>
</file>